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50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426" r:id="rId27"/>
    <p:sldId id="379" r:id="rId28"/>
    <p:sldId id="425" r:id="rId29"/>
    <p:sldId id="419" r:id="rId30"/>
    <p:sldId id="418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423" r:id="rId41"/>
    <p:sldId id="404" r:id="rId42"/>
    <p:sldId id="420" r:id="rId43"/>
    <p:sldId id="421" r:id="rId44"/>
    <p:sldId id="422" r:id="rId45"/>
    <p:sldId id="406" r:id="rId46"/>
    <p:sldId id="407" r:id="rId47"/>
    <p:sldId id="41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0" autoAdjust="0"/>
    <p:restoredTop sz="99797" autoAdjust="0"/>
  </p:normalViewPr>
  <p:slideViewPr>
    <p:cSldViewPr snapToGrid="0" snapToObjects="1">
      <p:cViewPr>
        <p:scale>
          <a:sx n="85" d="100"/>
          <a:sy n="85" d="100"/>
        </p:scale>
        <p:origin x="-17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ww:Desktop:job_hunting:embedding_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ww:Downloads:Workbook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ww:Desktop:job_hunting:embedding_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AUC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008000"/>
              </a:solidFill>
            </c:spPr>
          </c:dPt>
          <c:cat>
            <c:strRef>
              <c:f>Sheet1!$H$2:$H$4</c:f>
              <c:strCache>
                <c:ptCount val="3"/>
                <c:pt idx="0">
                  <c:v>MLN</c:v>
                </c:pt>
                <c:pt idx="1">
                  <c:v>ProPPR(w=1)</c:v>
                </c:pt>
                <c:pt idx="2">
                  <c:v>ProPPR</c:v>
                </c:pt>
              </c:strCache>
            </c:strRef>
          </c:cat>
          <c:val>
            <c:numRef>
              <c:f>Sheet1!$I$2:$I$4</c:f>
              <c:numCache>
                <c:formatCode>General</c:formatCode>
                <c:ptCount val="3"/>
                <c:pt idx="0">
                  <c:v>0.513</c:v>
                </c:pt>
                <c:pt idx="1">
                  <c:v>0.68</c:v>
                </c:pt>
                <c:pt idx="2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9465224"/>
        <c:axId val="1799468200"/>
      </c:barChart>
      <c:catAx>
        <c:axId val="1799465224"/>
        <c:scaling>
          <c:orientation val="minMax"/>
        </c:scaling>
        <c:delete val="0"/>
        <c:axPos val="b"/>
        <c:majorTickMark val="out"/>
        <c:minorTickMark val="none"/>
        <c:tickLblPos val="nextTo"/>
        <c:crossAx val="1799468200"/>
        <c:crosses val="autoZero"/>
        <c:auto val="1"/>
        <c:lblAlgn val="ctr"/>
        <c:lblOffset val="100"/>
        <c:noMultiLvlLbl val="0"/>
      </c:catAx>
      <c:valAx>
        <c:axId val="1799468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9465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3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630189083507"/>
          <c:y val="0.0482954545454545"/>
          <c:w val="0.819282902137233"/>
          <c:h val="0.828447118826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KB (1M)</c:v>
                </c:pt>
              </c:strCache>
            </c:strRef>
          </c:tx>
          <c:invertIfNegative val="0"/>
          <c:cat>
            <c:strRef>
              <c:f>Sheet1!$B$8:$D$8</c:f>
              <c:strCache>
                <c:ptCount val="3"/>
                <c:pt idx="0">
                  <c:v>Google</c:v>
                </c:pt>
                <c:pt idx="1">
                  <c:v>Beatles</c:v>
                </c:pt>
                <c:pt idx="2">
                  <c:v>Baseball</c:v>
                </c:pt>
              </c:strCache>
            </c:strRef>
          </c:cat>
          <c:val>
            <c:numRef>
              <c:f>Sheet1!$B$9:$D$9</c:f>
              <c:numCache>
                <c:formatCode>General</c:formatCode>
                <c:ptCount val="3"/>
                <c:pt idx="0">
                  <c:v>0.701</c:v>
                </c:pt>
                <c:pt idx="1">
                  <c:v>0.701</c:v>
                </c:pt>
                <c:pt idx="2">
                  <c:v>0.7</c:v>
                </c:pt>
              </c:numCache>
            </c:numRef>
          </c:val>
        </c:ser>
        <c:ser>
          <c:idx val="1"/>
          <c:order val="1"/>
          <c:tx>
            <c:strRef>
              <c:f>Sheet1!$A$10</c:f>
              <c:strCache>
                <c:ptCount val="1"/>
                <c:pt idx="0">
                  <c:v>PRA (1M)</c:v>
                </c:pt>
              </c:strCache>
            </c:strRef>
          </c:tx>
          <c:invertIfNegative val="0"/>
          <c:cat>
            <c:strRef>
              <c:f>Sheet1!$B$8:$D$8</c:f>
              <c:strCache>
                <c:ptCount val="3"/>
                <c:pt idx="0">
                  <c:v>Google</c:v>
                </c:pt>
                <c:pt idx="1">
                  <c:v>Beatles</c:v>
                </c:pt>
                <c:pt idx="2">
                  <c:v>Baseball</c:v>
                </c:pt>
              </c:strCache>
            </c:strRef>
          </c:cat>
          <c:val>
            <c:numRef>
              <c:f>Sheet1!$B$10:$D$10</c:f>
              <c:numCache>
                <c:formatCode>General</c:formatCode>
                <c:ptCount val="3"/>
                <c:pt idx="0">
                  <c:v>0.945</c:v>
                </c:pt>
                <c:pt idx="1">
                  <c:v>0.944</c:v>
                </c:pt>
                <c:pt idx="2">
                  <c:v>0.945</c:v>
                </c:pt>
              </c:numCache>
            </c:numRef>
          </c:val>
        </c:ser>
        <c:ser>
          <c:idx val="2"/>
          <c:order val="2"/>
          <c:tx>
            <c:strRef>
              <c:f>Sheet1!$A$11</c:f>
              <c:strCache>
                <c:ptCount val="1"/>
                <c:pt idx="0">
                  <c:v>ProPPR (1M)</c:v>
                </c:pt>
              </c:strCache>
            </c:strRef>
          </c:tx>
          <c:invertIfNegative val="0"/>
          <c:cat>
            <c:strRef>
              <c:f>Sheet1!$B$8:$D$8</c:f>
              <c:strCache>
                <c:ptCount val="3"/>
                <c:pt idx="0">
                  <c:v>Google</c:v>
                </c:pt>
                <c:pt idx="1">
                  <c:v>Beatles</c:v>
                </c:pt>
                <c:pt idx="2">
                  <c:v>Baseball</c:v>
                </c:pt>
              </c:strCache>
            </c:strRef>
          </c:cat>
          <c:val>
            <c:numRef>
              <c:f>Sheet1!$B$11:$D$11</c:f>
              <c:numCache>
                <c:formatCode>General</c:formatCode>
                <c:ptCount val="3"/>
                <c:pt idx="0">
                  <c:v>0.955</c:v>
                </c:pt>
                <c:pt idx="1">
                  <c:v>0.955</c:v>
                </c:pt>
                <c:pt idx="2">
                  <c:v>0.955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9543992"/>
        <c:axId val="1799546968"/>
      </c:barChart>
      <c:catAx>
        <c:axId val="1799543992"/>
        <c:scaling>
          <c:orientation val="minMax"/>
        </c:scaling>
        <c:delete val="0"/>
        <c:axPos val="b"/>
        <c:majorTickMark val="out"/>
        <c:minorTickMark val="none"/>
        <c:tickLblPos val="nextTo"/>
        <c:crossAx val="1799546968"/>
        <c:crosses val="autoZero"/>
        <c:auto val="1"/>
        <c:lblAlgn val="ctr"/>
        <c:lblOffset val="100"/>
        <c:noMultiLvlLbl val="0"/>
      </c:catAx>
      <c:valAx>
        <c:axId val="1799546968"/>
        <c:scaling>
          <c:orientation val="minMax"/>
          <c:max val="1.0"/>
          <c:min val="0.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9543992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95423295302373"/>
          <c:y val="0.122292188618468"/>
          <c:w val="0.228046092452729"/>
          <c:h val="0.17587016821760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MAP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Average MAP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08000"/>
              </a:solidFill>
            </c:spPr>
          </c:dPt>
          <c:cat>
            <c:strRef>
              <c:f>Sheet1!$B$1:$F$1</c:f>
              <c:strCache>
                <c:ptCount val="5"/>
                <c:pt idx="0">
                  <c:v>FOIL</c:v>
                </c:pt>
                <c:pt idx="1">
                  <c:v>Grad</c:v>
                </c:pt>
                <c:pt idx="2">
                  <c:v>MLN</c:v>
                </c:pt>
                <c:pt idx="3">
                  <c:v>SG</c:v>
                </c:pt>
                <c:pt idx="4">
                  <c:v>ISG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0.0</c:v>
                </c:pt>
                <c:pt idx="1">
                  <c:v>9.96</c:v>
                </c:pt>
                <c:pt idx="2">
                  <c:v>26.79</c:v>
                </c:pt>
                <c:pt idx="3">
                  <c:v>65.6</c:v>
                </c:pt>
                <c:pt idx="4">
                  <c:v>89.7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3206328"/>
        <c:axId val="-2145909320"/>
      </c:barChart>
      <c:catAx>
        <c:axId val="-2083206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3200"/>
            </a:pPr>
            <a:endParaRPr lang="en-US"/>
          </a:p>
        </c:txPr>
        <c:crossAx val="-2145909320"/>
        <c:crosses val="autoZero"/>
        <c:auto val="1"/>
        <c:lblAlgn val="ctr"/>
        <c:lblOffset val="100"/>
        <c:noMultiLvlLbl val="0"/>
      </c:catAx>
      <c:valAx>
        <c:axId val="-2145909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206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4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Sheet1!$I$5</c:f>
              <c:strCache>
                <c:ptCount val="1"/>
                <c:pt idx="0">
                  <c:v>MAP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08000"/>
              </a:solidFill>
            </c:spPr>
          </c:dPt>
          <c:cat>
            <c:strRef>
              <c:f>Sheet1!$H$6:$H$9</c:f>
              <c:strCache>
                <c:ptCount val="4"/>
                <c:pt idx="0">
                  <c:v>Grad</c:v>
                </c:pt>
                <c:pt idx="1">
                  <c:v>MLN</c:v>
                </c:pt>
                <c:pt idx="2">
                  <c:v>SG</c:v>
                </c:pt>
                <c:pt idx="3">
                  <c:v>ISG</c:v>
                </c:pt>
              </c:strCache>
            </c:strRef>
          </c:cat>
          <c:val>
            <c:numRef>
              <c:f>Sheet1!$I$6:$I$9</c:f>
              <c:numCache>
                <c:formatCode>General</c:formatCode>
                <c:ptCount val="4"/>
                <c:pt idx="0">
                  <c:v>6.2</c:v>
                </c:pt>
                <c:pt idx="1">
                  <c:v>2.3</c:v>
                </c:pt>
                <c:pt idx="2">
                  <c:v>9.1</c:v>
                </c:pt>
                <c:pt idx="3">
                  <c:v>11.7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3487800"/>
        <c:axId val="-2083060408"/>
      </c:barChart>
      <c:catAx>
        <c:axId val="-208348780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3060408"/>
        <c:crosses val="autoZero"/>
        <c:auto val="1"/>
        <c:lblAlgn val="ctr"/>
        <c:lblOffset val="100"/>
        <c:noMultiLvlLbl val="0"/>
      </c:catAx>
      <c:valAx>
        <c:axId val="-2083060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487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3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AFC19-239F-E44D-9316-95F69ACD41C3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9809F53B-1C6D-354C-9888-CAC6DDB189B4}">
      <dgm:prSet phldrT="[Text]" custT="1"/>
      <dgm:spPr/>
      <dgm:t>
        <a:bodyPr/>
        <a:lstStyle/>
        <a:p>
          <a:r>
            <a:rPr lang="en-US" altLang="zh-CN" sz="2800" dirty="0" smtClean="0"/>
            <a:t>Representation</a:t>
          </a:r>
        </a:p>
      </dgm:t>
    </dgm:pt>
    <dgm:pt modelId="{BA73B3F5-DD1A-1C48-96F7-878E2AE2E653}" type="parTrans" cxnId="{5CD746F0-6E4F-4B46-92CB-C9C3B567F8CE}">
      <dgm:prSet/>
      <dgm:spPr/>
      <dgm:t>
        <a:bodyPr/>
        <a:lstStyle/>
        <a:p>
          <a:endParaRPr lang="en-US" sz="2400"/>
        </a:p>
      </dgm:t>
    </dgm:pt>
    <dgm:pt modelId="{82F0F0BB-D043-1848-88DA-9D667BF5AEC1}" type="sibTrans" cxnId="{5CD746F0-6E4F-4B46-92CB-C9C3B567F8CE}">
      <dgm:prSet/>
      <dgm:spPr/>
      <dgm:t>
        <a:bodyPr/>
        <a:lstStyle/>
        <a:p>
          <a:endParaRPr lang="en-US" sz="2400"/>
        </a:p>
      </dgm:t>
    </dgm:pt>
    <dgm:pt modelId="{2C65342B-67F5-1142-B3AA-6F7E2709157F}">
      <dgm:prSet phldrT="[Text]" custT="1"/>
      <dgm:spPr/>
      <dgm:t>
        <a:bodyPr/>
        <a:lstStyle/>
        <a:p>
          <a:r>
            <a:rPr lang="en-US" sz="2800" dirty="0" smtClean="0">
              <a:solidFill>
                <a:srgbClr val="3366FF"/>
              </a:solidFill>
            </a:rPr>
            <a:t>Scalability</a:t>
          </a:r>
          <a:endParaRPr lang="en-US" sz="2800" dirty="0">
            <a:solidFill>
              <a:srgbClr val="3366FF"/>
            </a:solidFill>
          </a:endParaRPr>
        </a:p>
      </dgm:t>
    </dgm:pt>
    <dgm:pt modelId="{B27EBE8F-D72A-5E41-B016-9DD8E2332E6C}" type="parTrans" cxnId="{ED3AEE55-8262-8842-A48F-6F1B5A6E449C}">
      <dgm:prSet/>
      <dgm:spPr/>
      <dgm:t>
        <a:bodyPr/>
        <a:lstStyle/>
        <a:p>
          <a:endParaRPr lang="en-US" sz="2400"/>
        </a:p>
      </dgm:t>
    </dgm:pt>
    <dgm:pt modelId="{4F1FB908-4A49-D94C-9B14-DC4E9E6E4BDD}" type="sibTrans" cxnId="{ED3AEE55-8262-8842-A48F-6F1B5A6E449C}">
      <dgm:prSet/>
      <dgm:spPr/>
      <dgm:t>
        <a:bodyPr/>
        <a:lstStyle/>
        <a:p>
          <a:endParaRPr lang="en-US" sz="2400"/>
        </a:p>
      </dgm:t>
    </dgm:pt>
    <dgm:pt modelId="{437766EE-BACA-7B46-883D-B03277F255FB}">
      <dgm:prSet phldrT="[Text]" custT="1"/>
      <dgm:spPr/>
      <dgm:t>
        <a:bodyPr/>
        <a:lstStyle/>
        <a:p>
          <a:r>
            <a:rPr lang="en-US" sz="2800" dirty="0" smtClean="0"/>
            <a:t>Machine Learning</a:t>
          </a:r>
          <a:endParaRPr lang="en-US" sz="2800" dirty="0"/>
        </a:p>
      </dgm:t>
    </dgm:pt>
    <dgm:pt modelId="{94E43348-83A8-3F4B-B789-D192669D6AA2}" type="parTrans" cxnId="{E3E433ED-C2B3-F34B-9C32-2207B29CBEE4}">
      <dgm:prSet/>
      <dgm:spPr/>
      <dgm:t>
        <a:bodyPr/>
        <a:lstStyle/>
        <a:p>
          <a:endParaRPr lang="en-US" sz="2400"/>
        </a:p>
      </dgm:t>
    </dgm:pt>
    <dgm:pt modelId="{9231DC8E-EC2A-F842-B828-D3B447DFABB5}" type="sibTrans" cxnId="{E3E433ED-C2B3-F34B-9C32-2207B29CBEE4}">
      <dgm:prSet/>
      <dgm:spPr/>
      <dgm:t>
        <a:bodyPr/>
        <a:lstStyle/>
        <a:p>
          <a:endParaRPr lang="en-US" sz="2400"/>
        </a:p>
      </dgm:t>
    </dgm:pt>
    <dgm:pt modelId="{5E734DD9-96FE-7F42-89FB-9136B95998D6}" type="pres">
      <dgm:prSet presAssocID="{E8EAFC19-239F-E44D-9316-95F69ACD41C3}" presName="compositeShape" presStyleCnt="0">
        <dgm:presLayoutVars>
          <dgm:chMax val="7"/>
          <dgm:dir/>
          <dgm:resizeHandles val="exact"/>
        </dgm:presLayoutVars>
      </dgm:prSet>
      <dgm:spPr/>
    </dgm:pt>
    <dgm:pt modelId="{4B961882-F25F-1F48-8256-6E98BB82C4D9}" type="pres">
      <dgm:prSet presAssocID="{9809F53B-1C6D-354C-9888-CAC6DDB189B4}" presName="circ1" presStyleLbl="vennNode1" presStyleIdx="0" presStyleCnt="3"/>
      <dgm:spPr/>
      <dgm:t>
        <a:bodyPr/>
        <a:lstStyle/>
        <a:p>
          <a:endParaRPr lang="en-US"/>
        </a:p>
      </dgm:t>
    </dgm:pt>
    <dgm:pt modelId="{B8BAB5AF-CCB9-AE45-94E9-D0EDFA80A8B6}" type="pres">
      <dgm:prSet presAssocID="{9809F53B-1C6D-354C-9888-CAC6DDB189B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59B75-FBA9-094E-9C06-F18613F6339B}" type="pres">
      <dgm:prSet presAssocID="{2C65342B-67F5-1142-B3AA-6F7E2709157F}" presName="circ2" presStyleLbl="vennNode1" presStyleIdx="1" presStyleCnt="3"/>
      <dgm:spPr/>
      <dgm:t>
        <a:bodyPr/>
        <a:lstStyle/>
        <a:p>
          <a:endParaRPr lang="en-US"/>
        </a:p>
      </dgm:t>
    </dgm:pt>
    <dgm:pt modelId="{151F883B-253D-7E4F-83C1-660456DAECB3}" type="pres">
      <dgm:prSet presAssocID="{2C65342B-67F5-1142-B3AA-6F7E2709157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DA3B8-6947-3548-9F86-360BA52DC91A}" type="pres">
      <dgm:prSet presAssocID="{437766EE-BACA-7B46-883D-B03277F255FB}" presName="circ3" presStyleLbl="vennNode1" presStyleIdx="2" presStyleCnt="3"/>
      <dgm:spPr/>
      <dgm:t>
        <a:bodyPr/>
        <a:lstStyle/>
        <a:p>
          <a:endParaRPr lang="en-US"/>
        </a:p>
      </dgm:t>
    </dgm:pt>
    <dgm:pt modelId="{769A8EDD-7876-DF4A-AA5D-02878FAFC35A}" type="pres">
      <dgm:prSet presAssocID="{437766EE-BACA-7B46-883D-B03277F255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D746F0-6E4F-4B46-92CB-C9C3B567F8CE}" srcId="{E8EAFC19-239F-E44D-9316-95F69ACD41C3}" destId="{9809F53B-1C6D-354C-9888-CAC6DDB189B4}" srcOrd="0" destOrd="0" parTransId="{BA73B3F5-DD1A-1C48-96F7-878E2AE2E653}" sibTransId="{82F0F0BB-D043-1848-88DA-9D667BF5AEC1}"/>
    <dgm:cxn modelId="{4031BCEB-F390-F745-B205-D1411068EFCE}" type="presOf" srcId="{9809F53B-1C6D-354C-9888-CAC6DDB189B4}" destId="{B8BAB5AF-CCB9-AE45-94E9-D0EDFA80A8B6}" srcOrd="1" destOrd="0" presId="urn:microsoft.com/office/officeart/2005/8/layout/venn1"/>
    <dgm:cxn modelId="{F0257092-BC61-8848-B121-8082FC5408F5}" type="presOf" srcId="{9809F53B-1C6D-354C-9888-CAC6DDB189B4}" destId="{4B961882-F25F-1F48-8256-6E98BB82C4D9}" srcOrd="0" destOrd="0" presId="urn:microsoft.com/office/officeart/2005/8/layout/venn1"/>
    <dgm:cxn modelId="{ED3AEE55-8262-8842-A48F-6F1B5A6E449C}" srcId="{E8EAFC19-239F-E44D-9316-95F69ACD41C3}" destId="{2C65342B-67F5-1142-B3AA-6F7E2709157F}" srcOrd="1" destOrd="0" parTransId="{B27EBE8F-D72A-5E41-B016-9DD8E2332E6C}" sibTransId="{4F1FB908-4A49-D94C-9B14-DC4E9E6E4BDD}"/>
    <dgm:cxn modelId="{944BBE80-6196-E74F-8CA3-5BB1528AB56F}" type="presOf" srcId="{2C65342B-67F5-1142-B3AA-6F7E2709157F}" destId="{151F883B-253D-7E4F-83C1-660456DAECB3}" srcOrd="1" destOrd="0" presId="urn:microsoft.com/office/officeart/2005/8/layout/venn1"/>
    <dgm:cxn modelId="{E3E433ED-C2B3-F34B-9C32-2207B29CBEE4}" srcId="{E8EAFC19-239F-E44D-9316-95F69ACD41C3}" destId="{437766EE-BACA-7B46-883D-B03277F255FB}" srcOrd="2" destOrd="0" parTransId="{94E43348-83A8-3F4B-B789-D192669D6AA2}" sibTransId="{9231DC8E-EC2A-F842-B828-D3B447DFABB5}"/>
    <dgm:cxn modelId="{67B5361A-92AC-8C4C-A4FC-9C7BCC315ACC}" type="presOf" srcId="{2C65342B-67F5-1142-B3AA-6F7E2709157F}" destId="{CF959B75-FBA9-094E-9C06-F18613F6339B}" srcOrd="0" destOrd="0" presId="urn:microsoft.com/office/officeart/2005/8/layout/venn1"/>
    <dgm:cxn modelId="{491F01E2-6D66-F94E-92EE-CCB3F52961CE}" type="presOf" srcId="{E8EAFC19-239F-E44D-9316-95F69ACD41C3}" destId="{5E734DD9-96FE-7F42-89FB-9136B95998D6}" srcOrd="0" destOrd="0" presId="urn:microsoft.com/office/officeart/2005/8/layout/venn1"/>
    <dgm:cxn modelId="{2B139E73-CB74-4942-8887-3A6CBC285074}" type="presOf" srcId="{437766EE-BACA-7B46-883D-B03277F255FB}" destId="{CDBDA3B8-6947-3548-9F86-360BA52DC91A}" srcOrd="0" destOrd="0" presId="urn:microsoft.com/office/officeart/2005/8/layout/venn1"/>
    <dgm:cxn modelId="{D64D7D80-4937-634D-AAAA-06348AA048F4}" type="presOf" srcId="{437766EE-BACA-7B46-883D-B03277F255FB}" destId="{769A8EDD-7876-DF4A-AA5D-02878FAFC35A}" srcOrd="1" destOrd="0" presId="urn:microsoft.com/office/officeart/2005/8/layout/venn1"/>
    <dgm:cxn modelId="{4EFFEAD3-0EE4-0C43-B9C9-F4CF894E02DE}" type="presParOf" srcId="{5E734DD9-96FE-7F42-89FB-9136B95998D6}" destId="{4B961882-F25F-1F48-8256-6E98BB82C4D9}" srcOrd="0" destOrd="0" presId="urn:microsoft.com/office/officeart/2005/8/layout/venn1"/>
    <dgm:cxn modelId="{9A4AC515-AA2A-664A-89F9-FAFE8A4A513B}" type="presParOf" srcId="{5E734DD9-96FE-7F42-89FB-9136B95998D6}" destId="{B8BAB5AF-CCB9-AE45-94E9-D0EDFA80A8B6}" srcOrd="1" destOrd="0" presId="urn:microsoft.com/office/officeart/2005/8/layout/venn1"/>
    <dgm:cxn modelId="{48FD38EA-8A23-1F48-86E2-B559033EC6F0}" type="presParOf" srcId="{5E734DD9-96FE-7F42-89FB-9136B95998D6}" destId="{CF959B75-FBA9-094E-9C06-F18613F6339B}" srcOrd="2" destOrd="0" presId="urn:microsoft.com/office/officeart/2005/8/layout/venn1"/>
    <dgm:cxn modelId="{F8DFA9AE-1AAF-AB43-8E8D-0AB9903FBC84}" type="presParOf" srcId="{5E734DD9-96FE-7F42-89FB-9136B95998D6}" destId="{151F883B-253D-7E4F-83C1-660456DAECB3}" srcOrd="3" destOrd="0" presId="urn:microsoft.com/office/officeart/2005/8/layout/venn1"/>
    <dgm:cxn modelId="{1D5FF879-A16F-C84A-8A69-F767A2108058}" type="presParOf" srcId="{5E734DD9-96FE-7F42-89FB-9136B95998D6}" destId="{CDBDA3B8-6947-3548-9F86-360BA52DC91A}" srcOrd="4" destOrd="0" presId="urn:microsoft.com/office/officeart/2005/8/layout/venn1"/>
    <dgm:cxn modelId="{A9339820-8028-AC49-A9CC-6B1D35BCA15A}" type="presParOf" srcId="{5E734DD9-96FE-7F42-89FB-9136B95998D6}" destId="{769A8EDD-7876-DF4A-AA5D-02878FAFC35A}" srcOrd="5" destOrd="0" presId="urn:microsoft.com/office/officeart/2005/8/layout/venn1"/>
  </dgm:cxnLst>
  <dgm:bg>
    <a:effectLst>
      <a:glow rad="101600">
        <a:schemeClr val="accent1">
          <a:alpha val="75000"/>
        </a:schemeClr>
      </a:glow>
    </a:effectLst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61882-F25F-1F48-8256-6E98BB82C4D9}">
      <dsp:nvSpPr>
        <dsp:cNvPr id="0" name=""/>
        <dsp:cNvSpPr/>
      </dsp:nvSpPr>
      <dsp:spPr>
        <a:xfrm>
          <a:off x="2280440" y="65353"/>
          <a:ext cx="3136980" cy="313698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/>
            <a:t>Representation</a:t>
          </a:r>
        </a:p>
      </dsp:txBody>
      <dsp:txXfrm>
        <a:off x="2698704" y="614325"/>
        <a:ext cx="2300452" cy="1411641"/>
      </dsp:txXfrm>
    </dsp:sp>
    <dsp:sp modelId="{CF959B75-FBA9-094E-9C06-F18613F6339B}">
      <dsp:nvSpPr>
        <dsp:cNvPr id="0" name=""/>
        <dsp:cNvSpPr/>
      </dsp:nvSpPr>
      <dsp:spPr>
        <a:xfrm>
          <a:off x="3412367" y="2025966"/>
          <a:ext cx="3136980" cy="313698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3366FF"/>
              </a:solidFill>
            </a:rPr>
            <a:t>Scalability</a:t>
          </a:r>
          <a:endParaRPr lang="en-US" sz="2800" kern="1200" dirty="0">
            <a:solidFill>
              <a:srgbClr val="3366FF"/>
            </a:solidFill>
          </a:endParaRPr>
        </a:p>
      </dsp:txBody>
      <dsp:txXfrm>
        <a:off x="4371761" y="2836353"/>
        <a:ext cx="1882188" cy="1725339"/>
      </dsp:txXfrm>
    </dsp:sp>
    <dsp:sp modelId="{CDBDA3B8-6947-3548-9F86-360BA52DC91A}">
      <dsp:nvSpPr>
        <dsp:cNvPr id="0" name=""/>
        <dsp:cNvSpPr/>
      </dsp:nvSpPr>
      <dsp:spPr>
        <a:xfrm>
          <a:off x="1148513" y="2025966"/>
          <a:ext cx="3136980" cy="313698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Machine Learning</a:t>
          </a:r>
          <a:endParaRPr lang="en-US" sz="2800" kern="1200" dirty="0"/>
        </a:p>
      </dsp:txBody>
      <dsp:txXfrm>
        <a:off x="1443912" y="2836353"/>
        <a:ext cx="1882188" cy="1725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1D875-B7FB-584A-90A5-EF9C00225DD1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6466D-8FB9-D248-A38C-5A1331A8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641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4FC37-A2AF-3F47-94D8-0251CDDC5328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F5B7B-7FDE-EA46-856E-B8D61BB8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3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Apologize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talk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bit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dense.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Actually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my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advisor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just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 lecture series on about the same material in 3 hrs.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I</a:t>
            </a:r>
            <a:r>
              <a:rPr lang="zh-CN" altLang="en-US" dirty="0" smtClean="0"/>
              <a:t> </a:t>
            </a:r>
            <a:r>
              <a:rPr lang="en-US" altLang="zh-CN" dirty="0" smtClean="0"/>
              <a:t>am</a:t>
            </a:r>
            <a:r>
              <a:rPr lang="zh-CN" altLang="en-US" dirty="0" smtClean="0"/>
              <a:t> </a:t>
            </a:r>
            <a:r>
              <a:rPr lang="en-US" altLang="zh-CN" dirty="0" smtClean="0"/>
              <a:t>happy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details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offline.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F5B7B-7FDE-EA46-856E-B8D61BB8505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Apologize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talk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bit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dense.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Actually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my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advisor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just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 lecture series on about the same material in 3 hrs.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I</a:t>
            </a:r>
            <a:r>
              <a:rPr lang="zh-CN" altLang="en-US" dirty="0" smtClean="0"/>
              <a:t> </a:t>
            </a:r>
            <a:r>
              <a:rPr lang="en-US" altLang="zh-CN" dirty="0" smtClean="0"/>
              <a:t>am</a:t>
            </a:r>
            <a:r>
              <a:rPr lang="zh-CN" altLang="en-US" dirty="0" smtClean="0"/>
              <a:t> </a:t>
            </a:r>
            <a:r>
              <a:rPr lang="en-US" altLang="zh-CN" dirty="0" smtClean="0"/>
              <a:t>happy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details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offline.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F5B7B-7FDE-EA46-856E-B8D61BB8505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Apologize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talk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bit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dense.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Actually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my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advisor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just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 lecture series on about the same material in 3 hrs.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I</a:t>
            </a:r>
            <a:r>
              <a:rPr lang="zh-CN" altLang="en-US" dirty="0" smtClean="0"/>
              <a:t> </a:t>
            </a:r>
            <a:r>
              <a:rPr lang="en-US" altLang="zh-CN" dirty="0" smtClean="0"/>
              <a:t>am</a:t>
            </a:r>
            <a:r>
              <a:rPr lang="zh-CN" altLang="en-US" dirty="0" smtClean="0"/>
              <a:t> </a:t>
            </a:r>
            <a:r>
              <a:rPr lang="en-US" altLang="zh-CN" dirty="0" smtClean="0"/>
              <a:t>happy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details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offline.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F5B7B-7FDE-EA46-856E-B8D61BB8505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Apologize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talk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bit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dense.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Actually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my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advisor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just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 lecture series on about the same material in 3 hrs.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I</a:t>
            </a:r>
            <a:r>
              <a:rPr lang="zh-CN" altLang="en-US" dirty="0" smtClean="0"/>
              <a:t> </a:t>
            </a:r>
            <a:r>
              <a:rPr lang="en-US" altLang="zh-CN" dirty="0" smtClean="0"/>
              <a:t>am</a:t>
            </a:r>
            <a:r>
              <a:rPr lang="zh-CN" altLang="en-US" dirty="0" smtClean="0"/>
              <a:t> </a:t>
            </a:r>
            <a:r>
              <a:rPr lang="en-US" altLang="zh-CN" dirty="0" smtClean="0"/>
              <a:t>happy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details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offline.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F5B7B-7FDE-EA46-856E-B8D61BB8505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Apologize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talk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bit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dense.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Actually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my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advisor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just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 lecture series on about the same material in 3 hrs.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I</a:t>
            </a:r>
            <a:r>
              <a:rPr lang="zh-CN" altLang="en-US" dirty="0" smtClean="0"/>
              <a:t> </a:t>
            </a:r>
            <a:r>
              <a:rPr lang="en-US" altLang="zh-CN" dirty="0" smtClean="0"/>
              <a:t>am</a:t>
            </a:r>
            <a:r>
              <a:rPr lang="zh-CN" altLang="en-US" dirty="0" smtClean="0"/>
              <a:t> </a:t>
            </a:r>
            <a:r>
              <a:rPr lang="en-US" altLang="zh-CN" dirty="0" smtClean="0"/>
              <a:t>happy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details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offline.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F5B7B-7FDE-EA46-856E-B8D61BB8505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F5B7B-7FDE-EA46-856E-B8D61BB8505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6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8C3F-F877-9149-98A0-402220993B98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5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166-A918-0440-9FBE-5D480D7592BE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7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A974F-C92A-504A-8319-A3D0875685A6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3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CD48-DA32-5F4C-8947-CFAE61CD5EAF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8A1F-4578-B54E-AFE1-631751C8904E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7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ACB6-BDE7-7241-A931-1DBEE4BB03DA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9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DDBB-E33E-6143-A519-5E27DE7D800C}" type="datetime1">
              <a:rPr lang="en-US" smtClean="0"/>
              <a:t>6/11/16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F8FA-9EFE-DB44-80D0-9D7165289B01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6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7235-418A-3343-BA96-835BAC7C1992}" type="datetime1">
              <a:rPr lang="en-US" smtClean="0"/>
              <a:t>6/11/16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1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634C-3887-7542-BB07-E325FDC8FD16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1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6782-E8DE-524B-93F9-C179B341954A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9BE96-0A09-1B4F-B63F-E4EDC5EC7CF3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42230-A72D-4142-9C94-6A773244F0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6" descr="School of Computer Scienc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7"/>
          <p:cNvSpPr>
            <a:spLocks noChangeArrowheads="1"/>
          </p:cNvSpPr>
          <p:nvPr userDrawn="1"/>
        </p:nvSpPr>
        <p:spPr bwMode="auto">
          <a:xfrm>
            <a:off x="2209800" y="0"/>
            <a:ext cx="6096000" cy="228600"/>
          </a:xfrm>
          <a:prstGeom prst="rect">
            <a:avLst/>
          </a:prstGeom>
          <a:gradFill rotWithShape="1">
            <a:gsLst>
              <a:gs pos="0">
                <a:srgbClr val="C0C0C0">
                  <a:alpha val="48000"/>
                </a:srgbClr>
              </a:gs>
              <a:gs pos="100000">
                <a:schemeClr val="bg1">
                  <a:alpha val="67998"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0" descr="lti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8239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2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dirty="0">
                <a:latin typeface="Gill Sans"/>
                <a:ea typeface="ＭＳ Ｐゴシック" charset="0"/>
                <a:cs typeface="Gill Sans"/>
              </a:rPr>
              <a:t>Scalable</a:t>
            </a:r>
            <a:r>
              <a:rPr lang="zh-CN" altLang="en-US" dirty="0">
                <a:latin typeface="Gill Sans"/>
                <a:ea typeface="ＭＳ Ｐゴシック" charset="0"/>
                <a:cs typeface="Gill Sans"/>
              </a:rPr>
              <a:t> </a:t>
            </a:r>
            <a:r>
              <a:rPr lang="en-US" altLang="zh-CN" dirty="0">
                <a:latin typeface="Gill Sans"/>
                <a:ea typeface="ＭＳ Ｐゴシック" charset="0"/>
                <a:cs typeface="Gill Sans"/>
              </a:rPr>
              <a:t>Statistical</a:t>
            </a:r>
            <a:r>
              <a:rPr lang="zh-CN" altLang="en-US" dirty="0">
                <a:latin typeface="Gill Sans"/>
                <a:ea typeface="ＭＳ Ｐゴシック" charset="0"/>
                <a:cs typeface="Gill Sans"/>
              </a:rPr>
              <a:t> </a:t>
            </a:r>
            <a:r>
              <a:rPr lang="en-US" altLang="zh-CN" dirty="0">
                <a:latin typeface="Gill Sans"/>
                <a:ea typeface="ＭＳ Ｐゴシック" charset="0"/>
                <a:cs typeface="Gill Sans"/>
              </a:rPr>
              <a:t>Relational</a:t>
            </a:r>
            <a:r>
              <a:rPr lang="zh-CN" altLang="en-US" dirty="0">
                <a:latin typeface="Gill Sans"/>
                <a:ea typeface="ＭＳ Ｐゴシック" charset="0"/>
                <a:cs typeface="Gill Sans"/>
              </a:rPr>
              <a:t> </a:t>
            </a:r>
            <a:r>
              <a:rPr lang="en-US" altLang="zh-CN" dirty="0">
                <a:latin typeface="Gill Sans"/>
                <a:ea typeface="ＭＳ Ｐゴシック" charset="0"/>
                <a:cs typeface="Gill Sans"/>
              </a:rPr>
              <a:t>Learning</a:t>
            </a:r>
            <a:r>
              <a:rPr lang="zh-CN" altLang="en-US" dirty="0">
                <a:latin typeface="Gill Sans"/>
                <a:ea typeface="ＭＳ Ｐゴシック" charset="0"/>
                <a:cs typeface="Gill Sans"/>
              </a:rPr>
              <a:t> </a:t>
            </a:r>
            <a:r>
              <a:rPr lang="en-US" altLang="zh-CN" dirty="0">
                <a:latin typeface="Gill Sans"/>
                <a:ea typeface="ＭＳ Ｐゴシック" charset="0"/>
                <a:cs typeface="Gill Sans"/>
              </a:rPr>
              <a:t>for</a:t>
            </a:r>
            <a:r>
              <a:rPr lang="zh-CN" altLang="en-US" dirty="0">
                <a:latin typeface="Gill Sans"/>
                <a:ea typeface="ＭＳ Ｐゴシック" charset="0"/>
                <a:cs typeface="Gill Sans"/>
              </a:rPr>
              <a:t> </a:t>
            </a:r>
            <a:r>
              <a:rPr lang="en-US" altLang="zh-CN" dirty="0">
                <a:latin typeface="Gill Sans"/>
                <a:ea typeface="ＭＳ Ｐゴシック" charset="0"/>
                <a:cs typeface="Gill Sans"/>
              </a:rPr>
              <a:t>NLP</a:t>
            </a:r>
            <a:endParaRPr lang="en-US" dirty="0"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685800" y="4876800"/>
            <a:ext cx="7924800" cy="1295400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endParaRPr lang="en-US" sz="2500" dirty="0">
              <a:solidFill>
                <a:schemeClr val="tx1"/>
              </a:solidFill>
              <a:ea typeface="ＭＳ Ｐゴシック" charset="0"/>
            </a:endParaRPr>
          </a:p>
          <a:p>
            <a:pPr eaLnBrk="1" hangingPunct="1">
              <a:lnSpc>
                <a:spcPct val="60000"/>
              </a:lnSpc>
            </a:pPr>
            <a:r>
              <a:rPr lang="en-US" sz="2500" dirty="0">
                <a:solidFill>
                  <a:schemeClr val="tx1"/>
                </a:solidFill>
                <a:ea typeface="ＭＳ Ｐゴシック" charset="0"/>
              </a:rPr>
              <a:t>joint work with:</a:t>
            </a:r>
          </a:p>
          <a:p>
            <a:pPr eaLnBrk="1" hangingPunct="1">
              <a:lnSpc>
                <a:spcPct val="60000"/>
              </a:lnSpc>
            </a:pPr>
            <a:endParaRPr lang="en-US" sz="2500" dirty="0">
              <a:solidFill>
                <a:srgbClr val="898989"/>
              </a:solidFill>
              <a:ea typeface="ＭＳ Ｐゴシック" charset="0"/>
            </a:endParaRPr>
          </a:p>
          <a:p>
            <a:pPr eaLnBrk="1" hangingPunct="1">
              <a:lnSpc>
                <a:spcPct val="60000"/>
              </a:lnSpc>
            </a:pPr>
            <a:r>
              <a:rPr lang="en-US" sz="2500" dirty="0">
                <a:solidFill>
                  <a:schemeClr val="tx1"/>
                </a:solidFill>
                <a:ea typeface="ＭＳ Ｐゴシック" charset="0"/>
              </a:rPr>
              <a:t>Kathryn </a:t>
            </a:r>
            <a:r>
              <a:rPr lang="en-US" sz="2500" dirty="0" err="1">
                <a:solidFill>
                  <a:schemeClr val="tx1"/>
                </a:solidFill>
                <a:ea typeface="ＭＳ Ｐゴシック" charset="0"/>
              </a:rPr>
              <a:t>Rivard</a:t>
            </a:r>
            <a:r>
              <a:rPr lang="en-US" sz="2500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a typeface="ＭＳ Ｐゴシック" charset="0"/>
              </a:rPr>
              <a:t>Mazaitis</a:t>
            </a:r>
            <a:endParaRPr lang="en-US" sz="2500" dirty="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534670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1461" y="2971800"/>
            <a:ext cx="2716208" cy="1290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3200" dirty="0" smtClean="0">
                <a:latin typeface="+mn-lt"/>
                <a:cs typeface="Arial" charset="0"/>
              </a:rPr>
              <a:t>William</a:t>
            </a:r>
            <a:r>
              <a:rPr lang="zh-CN" altLang="en-US" sz="3200" dirty="0" smtClean="0">
                <a:latin typeface="+mn-lt"/>
                <a:cs typeface="Arial" charset="0"/>
              </a:rPr>
              <a:t> </a:t>
            </a:r>
            <a:r>
              <a:rPr lang="en-US" altLang="zh-CN" sz="3200" dirty="0" smtClean="0">
                <a:latin typeface="+mn-lt"/>
                <a:cs typeface="Arial" charset="0"/>
              </a:rPr>
              <a:t>Wang</a:t>
            </a:r>
          </a:p>
          <a:p>
            <a:pPr algn="ctr" eaLnBrk="1" hangingPunct="1">
              <a:lnSpc>
                <a:spcPct val="80000"/>
              </a:lnSpc>
            </a:pPr>
            <a:endParaRPr lang="en-US" sz="3200" dirty="0" smtClean="0">
              <a:latin typeface="+mn-lt"/>
              <a:cs typeface="Arial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3200" dirty="0" smtClean="0">
                <a:latin typeface="+mn-lt"/>
                <a:cs typeface="Arial" charset="0"/>
              </a:rPr>
              <a:t>CMU</a:t>
            </a:r>
            <a:r>
              <a:rPr lang="zh-CN" altLang="en-US" sz="3200" dirty="0" smtClean="0">
                <a:latin typeface="+mn-lt"/>
                <a:cs typeface="Arial" charset="0"/>
              </a:rPr>
              <a:t> </a:t>
            </a:r>
            <a:r>
              <a:rPr lang="en-US" altLang="zh-CN" sz="3200" dirty="0" smtClean="0">
                <a:latin typeface="+mn-lt"/>
                <a:cs typeface="Arial" charset="0"/>
                <a:sym typeface="Wingdings"/>
              </a:rPr>
              <a:t></a:t>
            </a:r>
            <a:r>
              <a:rPr lang="zh-CN" altLang="en-US" sz="3200" dirty="0" smtClean="0">
                <a:latin typeface="+mn-lt"/>
                <a:cs typeface="Arial" charset="0"/>
                <a:sym typeface="Wingdings"/>
              </a:rPr>
              <a:t> </a:t>
            </a:r>
            <a:r>
              <a:rPr lang="en-US" altLang="zh-CN" sz="3200" dirty="0" smtClean="0">
                <a:latin typeface="+mn-lt"/>
                <a:cs typeface="Arial" charset="0"/>
                <a:sym typeface="Wingdings"/>
              </a:rPr>
              <a:t>UCSB</a:t>
            </a:r>
            <a:endParaRPr lang="en-US" sz="3200" dirty="0">
              <a:latin typeface="+mn-lt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400" y="2971800"/>
            <a:ext cx="2701581" cy="1290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3200" dirty="0" smtClean="0">
                <a:latin typeface="+mn-lt"/>
                <a:cs typeface="Arial" charset="0"/>
              </a:rPr>
              <a:t>William</a:t>
            </a:r>
            <a:r>
              <a:rPr lang="zh-CN" altLang="en-US" sz="3200" dirty="0" smtClean="0">
                <a:latin typeface="+mn-lt"/>
                <a:cs typeface="Arial" charset="0"/>
              </a:rPr>
              <a:t> </a:t>
            </a:r>
            <a:r>
              <a:rPr lang="en-US" altLang="zh-CN" sz="3200" dirty="0" smtClean="0">
                <a:latin typeface="+mn-lt"/>
                <a:cs typeface="Arial" charset="0"/>
              </a:rPr>
              <a:t>Cohen</a:t>
            </a:r>
          </a:p>
          <a:p>
            <a:pPr algn="ctr" eaLnBrk="1" hangingPunct="1">
              <a:lnSpc>
                <a:spcPct val="80000"/>
              </a:lnSpc>
            </a:pPr>
            <a:endParaRPr lang="en-US" sz="3200" dirty="0" smtClean="0">
              <a:latin typeface="+mn-lt"/>
              <a:cs typeface="Arial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3200" dirty="0" smtClean="0">
                <a:latin typeface="+mn-lt"/>
                <a:cs typeface="Arial" charset="0"/>
              </a:rPr>
              <a:t>CMU</a:t>
            </a:r>
          </a:p>
        </p:txBody>
      </p:sp>
    </p:spTree>
    <p:extLst>
      <p:ext uri="{BB962C8B-B14F-4D97-AF65-F5344CB8AC3E}">
        <p14:creationId xmlns:p14="http://schemas.microsoft.com/office/powerpoint/2010/main" val="155419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zh-CN" altLang="zh-CN" sz="48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4800" dirty="0" smtClean="0">
                <a:latin typeface="Calibri" charset="0"/>
                <a:ea typeface="ＭＳ Ｐゴシック" charset="0"/>
                <a:cs typeface="ＭＳ Ｐゴシック" charset="0"/>
              </a:rPr>
              <a:t>Overview</a:t>
            </a:r>
            <a:endParaRPr lang="en-US" sz="4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7483" y="1375292"/>
            <a:ext cx="6500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Semantics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Prolog.</a:t>
            </a:r>
          </a:p>
          <a:p>
            <a:pPr lvl="1"/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547483" y="3808967"/>
            <a:ext cx="824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Inference:</a:t>
            </a:r>
            <a:r>
              <a:rPr lang="zh-CN" altLang="en-US" sz="3200" dirty="0" smtClean="0"/>
              <a:t> </a:t>
            </a:r>
            <a:endParaRPr lang="en-US" altLang="zh-CN" sz="3200" dirty="0" smtClean="0"/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very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fast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approx.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personalized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PageRank.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7483" y="2131584"/>
            <a:ext cx="7986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Search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Graph:</a:t>
            </a:r>
            <a:r>
              <a:rPr lang="zh-CN" altLang="en-US" sz="3200" dirty="0" smtClean="0"/>
              <a:t> </a:t>
            </a:r>
            <a:endParaRPr lang="en-US" altLang="zh-CN" sz="3200" dirty="0" smtClean="0"/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edges = formulas (as feature vectors);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>
                <a:sym typeface="Wingdings"/>
              </a:rPr>
              <a:t>n</a:t>
            </a:r>
            <a:r>
              <a:rPr lang="en-US" altLang="zh-CN" sz="3200" dirty="0" smtClean="0">
                <a:sym typeface="Wingdings"/>
              </a:rPr>
              <a:t>odes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=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/>
              <a:t>intermediate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states</a:t>
            </a:r>
            <a:r>
              <a:rPr lang="en-US" altLang="zh-CN" sz="3200" dirty="0" smtClean="0">
                <a:sym typeface="Wingdings"/>
              </a:rPr>
              <a:t>.</a:t>
            </a:r>
            <a:endParaRPr lang="en-US" altLang="zh-CN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47483" y="5000649"/>
            <a:ext cx="7394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Learning</a:t>
            </a:r>
            <a:r>
              <a:rPr lang="en-US" altLang="zh-CN" sz="3200" dirty="0" smtClean="0"/>
              <a:t>:</a:t>
            </a:r>
            <a:endParaRPr lang="en-US" sz="3200" dirty="0" smtClean="0"/>
          </a:p>
          <a:p>
            <a:pPr marL="914400" lvl="1" indent="-457200">
              <a:buFont typeface="Arial"/>
              <a:buChar char="•"/>
            </a:pPr>
            <a:r>
              <a:rPr lang="en-US" sz="3200" dirty="0" smtClean="0"/>
              <a:t>parallel</a:t>
            </a:r>
            <a:r>
              <a:rPr lang="zh-CN" altLang="en-US" sz="3200" dirty="0" smtClean="0"/>
              <a:t> </a:t>
            </a:r>
            <a:r>
              <a:rPr lang="en-US" altLang="zh-CN" sz="3200" dirty="0"/>
              <a:t>stochastic</a:t>
            </a:r>
            <a:r>
              <a:rPr lang="zh-CN" altLang="en-US" sz="3200" dirty="0"/>
              <a:t> </a:t>
            </a:r>
            <a:r>
              <a:rPr lang="en-US" altLang="zh-CN" sz="3200" dirty="0"/>
              <a:t>gradient</a:t>
            </a:r>
            <a:r>
              <a:rPr lang="zh-CN" altLang="en-US" sz="3200" dirty="0"/>
              <a:t> </a:t>
            </a:r>
            <a:r>
              <a:rPr lang="en-US" altLang="zh-CN" sz="3200" dirty="0"/>
              <a:t>descent.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21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Calibri" charset="0"/>
                <a:ea typeface="ＭＳ Ｐゴシック" charset="0"/>
                <a:cs typeface="ＭＳ Ｐゴシック" charset="0"/>
              </a:rPr>
              <a:t>An Example </a:t>
            </a:r>
            <a:r>
              <a:rPr lang="en-US" sz="4800" dirty="0" err="1" smtClean="0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4800" dirty="0" smtClean="0">
                <a:latin typeface="Calibri" charset="0"/>
                <a:ea typeface="ＭＳ Ｐゴシック" charset="0"/>
                <a:cs typeface="ＭＳ Ｐゴシック" charset="0"/>
              </a:rPr>
              <a:t> Program</a:t>
            </a:r>
            <a:endParaRPr lang="en-US" sz="4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Probabilistic programming w. </a:t>
            </a:r>
            <a:r>
              <a:rPr lang="en-US" dirty="0" err="1" smtClean="0">
                <a:latin typeface="+mj-lt"/>
              </a:rPr>
              <a:t>Pr</a:t>
            </a:r>
            <a:r>
              <a:rPr lang="en-US" altLang="zh-CN" dirty="0" err="1" smtClean="0">
                <a:latin typeface="+mj-lt"/>
              </a:rPr>
              <a:t>oPPR</a:t>
            </a:r>
            <a:r>
              <a:rPr lang="en-US" altLang="zh-CN" dirty="0" smtClean="0">
                <a:latin typeface="+mj-lt"/>
              </a:rPr>
              <a:t>.</a:t>
            </a: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263371"/>
            <a:ext cx="824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coderUsesPL(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X,Y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) :- colleague(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X,Z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), coderUsesPL(Z,Y)</a:t>
            </a:r>
            <a:r>
              <a:rPr lang="en-US" altLang="zh-CN" sz="2400" dirty="0" smtClean="0">
                <a:solidFill>
                  <a:srgbClr val="0000FF"/>
                </a:solidFill>
                <a:sym typeface="Wingdings"/>
              </a:rPr>
              <a:t>.</a:t>
            </a:r>
            <a:endParaRPr lang="en-US" sz="2400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59500" y="3000257"/>
            <a:ext cx="254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sym typeface="Wingdings"/>
              </a:rPr>
              <a:t>{ </a:t>
            </a:r>
            <a:r>
              <a:rPr lang="en-US" altLang="zh-CN" sz="2400" dirty="0" smtClean="0">
                <a:solidFill>
                  <a:srgbClr val="0000FF"/>
                </a:solidFill>
                <a:sym typeface="Wingdings"/>
              </a:rPr>
              <a:t>#</a:t>
            </a:r>
            <a:r>
              <a:rPr lang="en-US" altLang="zh-CN" sz="2400" dirty="0" smtClean="0">
                <a:solidFill>
                  <a:srgbClr val="0000FF"/>
                </a:solidFill>
                <a:sym typeface="Wingdings"/>
              </a:rPr>
              <a:t>Colleague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3590583"/>
            <a:ext cx="77251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Each </a:t>
            </a:r>
            <a:r>
              <a:rPr lang="en-US" sz="3200" dirty="0" smtClean="0"/>
              <a:t>formula </a:t>
            </a:r>
            <a:r>
              <a:rPr lang="en-US" sz="3200" dirty="0"/>
              <a:t>has a </a:t>
            </a:r>
            <a:r>
              <a:rPr lang="en-US" sz="3200" i="1" dirty="0"/>
              <a:t>feature function</a:t>
            </a:r>
            <a:r>
              <a:rPr lang="en-US" sz="3200" dirty="0"/>
              <a:t> </a:t>
            </a:r>
            <a:r>
              <a:rPr lang="en-US" sz="3200" dirty="0" smtClean="0"/>
              <a:t>which </a:t>
            </a:r>
          </a:p>
          <a:p>
            <a:r>
              <a:rPr lang="en-US" sz="3200" dirty="0" smtClean="0"/>
              <a:t>produces </a:t>
            </a:r>
            <a:r>
              <a:rPr lang="en-US" sz="3200" dirty="0"/>
              <a:t>a set of </a:t>
            </a:r>
            <a:r>
              <a:rPr lang="en-US" sz="3200" dirty="0" smtClean="0"/>
              <a:t>features</a:t>
            </a:r>
            <a:r>
              <a:rPr lang="zh-CN" altLang="zh-CN" sz="3200" dirty="0"/>
              <a:t> </a:t>
            </a:r>
            <a:r>
              <a:rPr lang="en-US" altLang="zh-CN" sz="3200" dirty="0" smtClean="0"/>
              <a:t>when</a:t>
            </a:r>
            <a:r>
              <a:rPr lang="zh-CN" altLang="en-US" sz="3200" dirty="0" smtClean="0"/>
              <a:t> </a:t>
            </a:r>
            <a:r>
              <a:rPr lang="en-US" altLang="zh-CN" sz="3200" b="1" dirty="0" smtClean="0">
                <a:solidFill>
                  <a:srgbClr val="008000"/>
                </a:solidFill>
              </a:rPr>
              <a:t>being</a:t>
            </a:r>
            <a:r>
              <a:rPr lang="zh-CN" altLang="en-US" sz="3200" b="1" dirty="0" smtClean="0">
                <a:solidFill>
                  <a:srgbClr val="008000"/>
                </a:solidFill>
              </a:rPr>
              <a:t> </a:t>
            </a:r>
            <a:r>
              <a:rPr lang="en-US" altLang="zh-CN" sz="3200" b="1" dirty="0" smtClean="0">
                <a:solidFill>
                  <a:srgbClr val="008000"/>
                </a:solidFill>
              </a:rPr>
              <a:t>used</a:t>
            </a:r>
            <a:r>
              <a:rPr lang="en-US" altLang="zh-CN" sz="3200" dirty="0" smtClean="0"/>
              <a:t>.</a:t>
            </a:r>
            <a:endParaRPr lang="en-US" sz="3200" dirty="0"/>
          </a:p>
        </p:txBody>
      </p:sp>
      <p:sp>
        <p:nvSpPr>
          <p:cNvPr id="5" name="Left Brace 4"/>
          <p:cNvSpPr/>
          <p:nvPr/>
        </p:nvSpPr>
        <p:spPr>
          <a:xfrm rot="16200000">
            <a:off x="5138458" y="744433"/>
            <a:ext cx="199483" cy="416068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16200000">
            <a:off x="1582227" y="1649506"/>
            <a:ext cx="199483" cy="235054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6320" y="2802860"/>
            <a:ext cx="10310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Body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85904" y="2802860"/>
            <a:ext cx="10647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Head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56712" y="4936100"/>
            <a:ext cx="8245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Features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coupled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with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parameters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during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learning,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which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indicates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importance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each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formula.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8021" y="4948416"/>
            <a:ext cx="838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>
                <a:solidFill>
                  <a:srgbClr val="0000FF"/>
                </a:solidFill>
              </a:rPr>
              <a:t>#</a:t>
            </a:r>
            <a:r>
              <a:rPr lang="en-US" altLang="zh-CN" sz="3200" dirty="0" smtClean="0">
                <a:solidFill>
                  <a:srgbClr val="0000FF"/>
                </a:solidFill>
                <a:sym typeface="Wingdings"/>
              </a:rPr>
              <a:t>Colleague</a:t>
            </a:r>
            <a:r>
              <a:rPr lang="zh-CN" altLang="en-US" sz="32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does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not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mean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number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of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colleagues: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it’s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more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like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a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label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for</a:t>
            </a:r>
            <a:r>
              <a:rPr lang="zh-CN" altLang="en-US" sz="3200" dirty="0" smtClean="0">
                <a:sym typeface="Wingdings"/>
              </a:rPr>
              <a:t> </a:t>
            </a:r>
            <a:r>
              <a:rPr lang="en-US" altLang="zh-CN" sz="3200" dirty="0" smtClean="0">
                <a:sym typeface="Wingdings"/>
              </a:rPr>
              <a:t>formula.</a:t>
            </a:r>
            <a:r>
              <a:rPr lang="zh-CN" altLang="en-US" sz="3200" dirty="0" smtClean="0">
                <a:sym typeface="Wingdings"/>
              </a:rPr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887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4" grpId="0"/>
      <p:bldP spid="5" grpId="0" animBg="1"/>
      <p:bldP spid="10" grpId="0" animBg="1"/>
      <p:bldP spid="6" grpId="0"/>
      <p:bldP spid="12" grpId="0"/>
      <p:bldP spid="9" grpId="0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908598" y="397712"/>
            <a:ext cx="50690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/>
              <a:t>KG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36652" y="457200"/>
            <a:ext cx="77457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/>
              <a:t>Query</a:t>
            </a:r>
            <a:endParaRPr lang="en-US" dirty="0"/>
          </a:p>
        </p:txBody>
      </p:sp>
      <p:cxnSp>
        <p:nvCxnSpPr>
          <p:cNvPr id="34" name="Elbow Connector 33"/>
          <p:cNvCxnSpPr/>
          <p:nvPr/>
        </p:nvCxnSpPr>
        <p:spPr>
          <a:xfrm rot="16200000" flipV="1">
            <a:off x="-1115829" y="2639830"/>
            <a:ext cx="3684054" cy="385594"/>
          </a:xfrm>
          <a:prstGeom prst="bentConnector3">
            <a:avLst>
              <a:gd name="adj1" fmla="val -805"/>
            </a:avLst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598912" y="6096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318348" y="5433020"/>
            <a:ext cx="790367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>
                <a:latin typeface="+mn-lt"/>
              </a:rPr>
              <a:t>Program + </a:t>
            </a:r>
            <a:r>
              <a:rPr lang="en-US" dirty="0" smtClean="0">
                <a:latin typeface="+mn-lt"/>
              </a:rPr>
              <a:t>Knowledge Graph </a:t>
            </a:r>
            <a:r>
              <a:rPr lang="en-US" dirty="0">
                <a:latin typeface="+mn-lt"/>
              </a:rPr>
              <a:t>+ Query define a </a:t>
            </a:r>
            <a:r>
              <a:rPr lang="en-US" i="1" dirty="0" smtClean="0">
                <a:latin typeface="+mn-lt"/>
              </a:rPr>
              <a:t>proof graph</a:t>
            </a:r>
            <a:r>
              <a:rPr lang="en-US" dirty="0" smtClean="0">
                <a:latin typeface="+mn-lt"/>
              </a:rPr>
              <a:t>, where </a:t>
            </a:r>
            <a:r>
              <a:rPr lang="en-US" dirty="0" smtClean="0">
                <a:solidFill>
                  <a:schemeClr val="accent1"/>
                </a:solidFill>
                <a:latin typeface="+mn-lt"/>
              </a:rPr>
              <a:t>nodes </a:t>
            </a:r>
            <a:r>
              <a:rPr lang="en-US" dirty="0" smtClean="0">
                <a:latin typeface="+mn-lt"/>
              </a:rPr>
              <a:t>are </a:t>
            </a:r>
            <a:r>
              <a:rPr lang="en-US" i="1" dirty="0" smtClean="0">
                <a:latin typeface="+mn-lt"/>
              </a:rPr>
              <a:t>conjunctions of goals </a:t>
            </a:r>
            <a:r>
              <a:rPr lang="en-US" dirty="0" smtClean="0">
                <a:latin typeface="+mn-lt"/>
              </a:rPr>
              <a:t>and </a:t>
            </a:r>
            <a:r>
              <a:rPr lang="en-US" dirty="0" smtClean="0">
                <a:solidFill>
                  <a:srgbClr val="4F81BD"/>
                </a:solidFill>
                <a:latin typeface="+mn-lt"/>
              </a:rPr>
              <a:t>edges</a:t>
            </a:r>
            <a:r>
              <a:rPr lang="en-US" dirty="0" smtClean="0">
                <a:latin typeface="+mn-lt"/>
              </a:rPr>
              <a:t> are labeled with sets of </a:t>
            </a:r>
            <a:r>
              <a:rPr lang="en-US" i="1" dirty="0" smtClean="0">
                <a:latin typeface="+mn-lt"/>
              </a:rPr>
              <a:t>features</a:t>
            </a:r>
            <a:r>
              <a:rPr lang="en-US" i="1" dirty="0">
                <a:latin typeface="+mn-lt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5705" y="3822139"/>
            <a:ext cx="808715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coderUsesPL(X,Y) :- colleague(X,Z), coderUsesPL(Z,Y</a:t>
            </a:r>
            <a:r>
              <a:rPr lang="en-US" sz="2400" dirty="0" smtClean="0"/>
              <a:t>). {#CL}</a:t>
            </a:r>
          </a:p>
          <a:p>
            <a:r>
              <a:rPr lang="en-US" sz="2400" dirty="0" smtClean="0"/>
              <a:t>coderUsesPL(X,Y) :- </a:t>
            </a:r>
            <a:r>
              <a:rPr lang="en-US" sz="2400" dirty="0" err="1" smtClean="0"/>
              <a:t>coderInventedPL</a:t>
            </a:r>
            <a:r>
              <a:rPr lang="en-US" sz="2400" dirty="0" smtClean="0"/>
              <a:t>(X,Y). {#</a:t>
            </a:r>
            <a:r>
              <a:rPr lang="en-US" sz="2400" dirty="0" err="1"/>
              <a:t>I</a:t>
            </a:r>
            <a:r>
              <a:rPr lang="en-US" sz="2400" dirty="0" err="1" smtClean="0"/>
              <a:t>nv</a:t>
            </a:r>
            <a:r>
              <a:rPr lang="en-US" sz="2400" dirty="0" smtClean="0"/>
              <a:t>}</a:t>
            </a:r>
          </a:p>
          <a:p>
            <a:r>
              <a:rPr lang="en-US" sz="2400" dirty="0"/>
              <a:t>coderUsesPL(X,Y) :- </a:t>
            </a:r>
            <a:r>
              <a:rPr lang="en-US" sz="2400" dirty="0" err="1" smtClean="0"/>
              <a:t>coderUsesPL</a:t>
            </a:r>
            <a:r>
              <a:rPr lang="en-US" sz="2400" dirty="0" smtClean="0"/>
              <a:t>(X,Z),similar(Z,Y). {#</a:t>
            </a:r>
            <a:r>
              <a:rPr lang="en-US" sz="2400" dirty="0" err="1" smtClean="0"/>
              <a:t>Sim</a:t>
            </a:r>
            <a:r>
              <a:rPr lang="en-US" sz="2400" dirty="0" smtClean="0"/>
              <a:t>}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imilar(X,Y) :- similar(X,Z),similar(Z,Y). {#TC}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4521241" y="367651"/>
            <a:ext cx="4277505" cy="3260307"/>
            <a:chOff x="4745356" y="98713"/>
            <a:chExt cx="4277505" cy="32603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9640" y="826532"/>
              <a:ext cx="922099" cy="11936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7911" y="826532"/>
              <a:ext cx="898699" cy="11936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2861" y="808152"/>
              <a:ext cx="977848" cy="119786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7769" y="98713"/>
              <a:ext cx="2305842" cy="439551"/>
            </a:xfrm>
            <a:prstGeom prst="rect">
              <a:avLst/>
            </a:prstGeom>
          </p:spPr>
        </p:pic>
        <p:cxnSp>
          <p:nvCxnSpPr>
            <p:cNvPr id="22" name="Straight Connector 21"/>
            <p:cNvCxnSpPr>
              <a:stCxn id="20" idx="2"/>
              <a:endCxn id="16" idx="0"/>
            </p:cNvCxnSpPr>
            <p:nvPr/>
          </p:nvCxnSpPr>
          <p:spPr>
            <a:xfrm>
              <a:off x="6850690" y="538264"/>
              <a:ext cx="0" cy="2882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0" idx="2"/>
              <a:endCxn id="17" idx="0"/>
            </p:cNvCxnSpPr>
            <p:nvPr/>
          </p:nvCxnSpPr>
          <p:spPr>
            <a:xfrm flipH="1">
              <a:off x="5497261" y="538264"/>
              <a:ext cx="1353429" cy="2882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0" idx="2"/>
              <a:endCxn id="19" idx="0"/>
            </p:cNvCxnSpPr>
            <p:nvPr/>
          </p:nvCxnSpPr>
          <p:spPr>
            <a:xfrm>
              <a:off x="6850690" y="538264"/>
              <a:ext cx="1391095" cy="2698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631244" y="2345391"/>
              <a:ext cx="438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</a:t>
              </a:r>
              <a:endParaRPr lang="en-US" sz="28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09004" y="2345391"/>
              <a:ext cx="386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72431" y="2345391"/>
              <a:ext cx="858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C++</a:t>
              </a:r>
              <a:endParaRPr lang="en-US" sz="2800" dirty="0"/>
            </a:p>
          </p:txBody>
        </p:sp>
        <p:cxnSp>
          <p:nvCxnSpPr>
            <p:cNvPr id="43" name="Straight Connector 42"/>
            <p:cNvCxnSpPr>
              <a:stCxn id="17" idx="2"/>
              <a:endCxn id="41" idx="0"/>
            </p:cNvCxnSpPr>
            <p:nvPr/>
          </p:nvCxnSpPr>
          <p:spPr>
            <a:xfrm>
              <a:off x="5497261" y="2020188"/>
              <a:ext cx="5153" cy="3252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6" idx="2"/>
              <a:endCxn id="41" idx="0"/>
            </p:cNvCxnSpPr>
            <p:nvPr/>
          </p:nvCxnSpPr>
          <p:spPr>
            <a:xfrm flipH="1">
              <a:off x="5502414" y="2020188"/>
              <a:ext cx="1348276" cy="3252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6" idx="2"/>
              <a:endCxn id="29" idx="0"/>
            </p:cNvCxnSpPr>
            <p:nvPr/>
          </p:nvCxnSpPr>
          <p:spPr>
            <a:xfrm>
              <a:off x="6850690" y="2020188"/>
              <a:ext cx="0" cy="3252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9" idx="2"/>
            </p:cNvCxnSpPr>
            <p:nvPr/>
          </p:nvCxnSpPr>
          <p:spPr>
            <a:xfrm>
              <a:off x="8241785" y="2006016"/>
              <a:ext cx="2019" cy="3393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1" idx="2"/>
              <a:endCxn id="29" idx="2"/>
            </p:cNvCxnSpPr>
            <p:nvPr/>
          </p:nvCxnSpPr>
          <p:spPr>
            <a:xfrm rot="16200000" flipH="1">
              <a:off x="6176552" y="2194473"/>
              <a:ext cx="12700" cy="1348276"/>
            </a:xfrm>
            <a:prstGeom prst="curvedConnector3">
              <a:avLst>
                <a:gd name="adj1" fmla="val 180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/>
            <p:nvPr/>
          </p:nvCxnSpPr>
          <p:spPr>
            <a:xfrm rot="16200000" flipH="1">
              <a:off x="7541537" y="2207173"/>
              <a:ext cx="12700" cy="1348276"/>
            </a:xfrm>
            <a:prstGeom prst="curvedConnector3">
              <a:avLst>
                <a:gd name="adj1" fmla="val 180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4745356" y="98713"/>
              <a:ext cx="4277505" cy="3260307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57" descr="Screen Shot 2016-02-24 at 12.32.2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58" y="1223495"/>
            <a:ext cx="3093757" cy="224379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918995" y="3822139"/>
            <a:ext cx="8103866" cy="464662"/>
          </a:xfrm>
          <a:prstGeom prst="rect">
            <a:avLst/>
          </a:prstGeom>
          <a:noFill/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9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0007 0.0620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6204 L 3.61111E-6 0.1148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11482 L 0.00052 0.1664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7" grpId="0"/>
      <p:bldP spid="4" grpId="0" animBg="1"/>
      <p:bldP spid="60" grpId="0" animBg="1"/>
      <p:bldP spid="60" grpId="1" animBg="1"/>
      <p:bldP spid="60" grpId="2" animBg="1"/>
      <p:bldP spid="60" grpId="3" animBg="1"/>
      <p:bldP spid="60" grpId="4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7724" y="401078"/>
            <a:ext cx="3859780" cy="5849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coderUsesPL(</a:t>
            </a:r>
            <a:r>
              <a:rPr lang="en-US" sz="2400" dirty="0" err="1" smtClean="0"/>
              <a:t>kThompson,Y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2005080" y="985982"/>
            <a:ext cx="342534" cy="1437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  <a:endCxn id="17" idx="1"/>
          </p:cNvCxnSpPr>
          <p:nvPr/>
        </p:nvCxnSpPr>
        <p:spPr>
          <a:xfrm>
            <a:off x="2347614" y="985982"/>
            <a:ext cx="1995470" cy="5514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70138" y="1537458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#CL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2857" y="1336926"/>
            <a:ext cx="81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</a:t>
            </a:r>
            <a:r>
              <a:rPr lang="en-US" sz="2400" dirty="0" err="1" smtClean="0"/>
              <a:t>Sim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269362" y="2423174"/>
            <a:ext cx="3473453" cy="11029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r>
              <a:rPr lang="en-US" sz="2400" dirty="0" smtClean="0"/>
              <a:t>olleague(</a:t>
            </a:r>
            <a:r>
              <a:rPr lang="en-US" sz="2400" dirty="0" err="1" smtClean="0"/>
              <a:t>kThompson,</a:t>
            </a:r>
            <a:r>
              <a:rPr lang="en-US" sz="2400" dirty="0" err="1"/>
              <a:t>Z</a:t>
            </a:r>
            <a:r>
              <a:rPr lang="en-US" sz="2400" dirty="0"/>
              <a:t>)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/>
              <a:t>coderUsesPL</a:t>
            </a:r>
            <a:r>
              <a:rPr lang="en-US" sz="2400" dirty="0"/>
              <a:t>(Z,Y)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343084" y="985983"/>
            <a:ext cx="4420231" cy="11029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coderUsesPL(</a:t>
            </a:r>
            <a:r>
              <a:rPr lang="en-US" sz="2400" dirty="0" err="1" smtClean="0"/>
              <a:t>kThompson,</a:t>
            </a:r>
            <a:r>
              <a:rPr lang="en-US" sz="2400" dirty="0" err="1"/>
              <a:t>Z</a:t>
            </a:r>
            <a:r>
              <a:rPr lang="en-US" sz="2400" dirty="0"/>
              <a:t>)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/>
              <a:t>Similar</a:t>
            </a:r>
            <a:r>
              <a:rPr lang="en-US" sz="2400" dirty="0"/>
              <a:t>(Z,Y)</a:t>
            </a:r>
          </a:p>
        </p:txBody>
      </p:sp>
      <p:cxnSp>
        <p:nvCxnSpPr>
          <p:cNvPr id="19" name="Straight Arrow Connector 18"/>
          <p:cNvCxnSpPr>
            <a:endCxn id="22" idx="0"/>
          </p:cNvCxnSpPr>
          <p:nvPr/>
        </p:nvCxnSpPr>
        <p:spPr>
          <a:xfrm>
            <a:off x="2157480" y="3526136"/>
            <a:ext cx="383298" cy="6016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79015" y="3565805"/>
            <a:ext cx="79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#KG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804051" y="4127742"/>
            <a:ext cx="3473453" cy="6517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coderUsesPL(</a:t>
            </a:r>
            <a:r>
              <a:rPr lang="en-US" sz="2400" dirty="0" err="1" smtClean="0"/>
              <a:t>dRitchie,</a:t>
            </a:r>
            <a:r>
              <a:rPr lang="en-US" sz="2400" dirty="0" err="1"/>
              <a:t>Y</a:t>
            </a:r>
            <a:r>
              <a:rPr lang="en-US" sz="2400" dirty="0"/>
              <a:t>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952995" y="2523446"/>
            <a:ext cx="4150870" cy="6517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coderInvented</a:t>
            </a:r>
            <a:r>
              <a:rPr lang="en-US" sz="2400" dirty="0" smtClean="0"/>
              <a:t>(</a:t>
            </a:r>
            <a:r>
              <a:rPr lang="en-US" sz="2400" dirty="0" err="1" smtClean="0"/>
              <a:t>kThompson,</a:t>
            </a:r>
            <a:r>
              <a:rPr lang="en-US" sz="2400" dirty="0" err="1"/>
              <a:t>Y</a:t>
            </a:r>
            <a:r>
              <a:rPr lang="en-US" sz="2400" dirty="0"/>
              <a:t>)</a:t>
            </a:r>
          </a:p>
        </p:txBody>
      </p:sp>
      <p:cxnSp>
        <p:nvCxnSpPr>
          <p:cNvPr id="27" name="Straight Arrow Connector 26"/>
          <p:cNvCxnSpPr>
            <a:stCxn id="5" idx="2"/>
          </p:cNvCxnSpPr>
          <p:nvPr/>
        </p:nvCxnSpPr>
        <p:spPr>
          <a:xfrm>
            <a:off x="2347614" y="985982"/>
            <a:ext cx="1605381" cy="1589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47614" y="1627280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</a:t>
            </a:r>
            <a:r>
              <a:rPr lang="en-US" sz="2400" dirty="0" err="1" smtClean="0"/>
              <a:t>Inv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601417" y="3334972"/>
            <a:ext cx="79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#KG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647642" y="3133301"/>
            <a:ext cx="303684" cy="6016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5395475" y="3849625"/>
            <a:ext cx="457200" cy="457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34" name="Rounded Rectangle 33"/>
          <p:cNvSpPr/>
          <p:nvPr/>
        </p:nvSpPr>
        <p:spPr>
          <a:xfrm>
            <a:off x="2540778" y="5032171"/>
            <a:ext cx="4150870" cy="6517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coderInvented</a:t>
            </a:r>
            <a:r>
              <a:rPr lang="en-US" sz="2400" dirty="0" smtClean="0"/>
              <a:t>(</a:t>
            </a:r>
            <a:r>
              <a:rPr lang="en-US" sz="2400" dirty="0" err="1" smtClean="0"/>
              <a:t>dRitchie,</a:t>
            </a:r>
            <a:r>
              <a:rPr lang="en-US" sz="2400" dirty="0" err="1"/>
              <a:t>Y</a:t>
            </a:r>
            <a:r>
              <a:rPr lang="en-US" sz="2400" dirty="0"/>
              <a:t>)</a:t>
            </a:r>
          </a:p>
        </p:txBody>
      </p:sp>
      <p:cxnSp>
        <p:nvCxnSpPr>
          <p:cNvPr id="35" name="Straight Arrow Connector 34"/>
          <p:cNvCxnSpPr>
            <a:stCxn id="22" idx="2"/>
            <a:endCxn id="34" idx="0"/>
          </p:cNvCxnSpPr>
          <p:nvPr/>
        </p:nvCxnSpPr>
        <p:spPr>
          <a:xfrm>
            <a:off x="2540778" y="4779492"/>
            <a:ext cx="2075435" cy="2526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74216" y="4910730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</a:t>
            </a:r>
            <a:r>
              <a:rPr lang="en-US" sz="2400" dirty="0" err="1" smtClean="0"/>
              <a:t>Inv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3049010" y="5894685"/>
            <a:ext cx="79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#KG</a:t>
            </a:r>
            <a:endParaRPr lang="en-US" sz="24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601417" y="5754744"/>
            <a:ext cx="14796" cy="395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370904" y="6194623"/>
            <a:ext cx="457200" cy="457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cxnSp>
        <p:nvCxnSpPr>
          <p:cNvPr id="45" name="Straight Arrow Connector 44"/>
          <p:cNvCxnSpPr>
            <a:endCxn id="48" idx="0"/>
          </p:cNvCxnSpPr>
          <p:nvPr/>
        </p:nvCxnSpPr>
        <p:spPr>
          <a:xfrm>
            <a:off x="6711380" y="2122369"/>
            <a:ext cx="2018517" cy="4925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8501297" y="2614968"/>
            <a:ext cx="457200" cy="457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8357774" y="1948987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#CL</a:t>
            </a:r>
            <a:endParaRPr lang="en-US" sz="2400" dirty="0"/>
          </a:p>
        </p:txBody>
      </p:sp>
      <p:cxnSp>
        <p:nvCxnSpPr>
          <p:cNvPr id="50" name="Straight Arrow Connector 49"/>
          <p:cNvCxnSpPr>
            <a:stCxn id="48" idx="2"/>
          </p:cNvCxnSpPr>
          <p:nvPr/>
        </p:nvCxnSpPr>
        <p:spPr>
          <a:xfrm flipH="1">
            <a:off x="8400871" y="3072168"/>
            <a:ext cx="329026" cy="493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634272" y="3645359"/>
            <a:ext cx="1372472" cy="6362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7624425" y="3177180"/>
            <a:ext cx="79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#KG</a:t>
            </a:r>
            <a:endParaRPr lang="en-US" sz="2400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8187410" y="4711638"/>
            <a:ext cx="0" cy="493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7540880" y="3801751"/>
            <a:ext cx="1372472" cy="6362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63" name="Rounded Rectangle 62"/>
          <p:cNvSpPr/>
          <p:nvPr/>
        </p:nvSpPr>
        <p:spPr>
          <a:xfrm>
            <a:off x="7444244" y="3963500"/>
            <a:ext cx="1372472" cy="6362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7227396" y="4634218"/>
            <a:ext cx="79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#KG</a:t>
            </a:r>
            <a:endParaRPr lang="en-US" sz="2400" dirty="0"/>
          </a:p>
        </p:txBody>
      </p:sp>
      <p:sp>
        <p:nvSpPr>
          <p:cNvPr id="66" name="Rounded Rectangle 65"/>
          <p:cNvSpPr/>
          <p:nvPr/>
        </p:nvSpPr>
        <p:spPr>
          <a:xfrm>
            <a:off x="7683880" y="5270365"/>
            <a:ext cx="818147" cy="457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C++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932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3" grpId="0"/>
      <p:bldP spid="15" grpId="0" animBg="1"/>
      <p:bldP spid="17" grpId="0" animBg="1"/>
      <p:bldP spid="20" grpId="0"/>
      <p:bldP spid="22" grpId="0" animBg="1"/>
      <p:bldP spid="25" grpId="0" animBg="1"/>
      <p:bldP spid="30" grpId="0"/>
      <p:bldP spid="31" grpId="0"/>
      <p:bldP spid="33" grpId="0" animBg="1"/>
      <p:bldP spid="34" grpId="0" animBg="1"/>
      <p:bldP spid="36" grpId="0"/>
      <p:bldP spid="41" grpId="0"/>
      <p:bldP spid="44" grpId="0" animBg="1"/>
      <p:bldP spid="48" grpId="0" animBg="1"/>
      <p:bldP spid="49" grpId="0"/>
      <p:bldP spid="54" grpId="0" animBg="1"/>
      <p:bldP spid="56" grpId="0"/>
      <p:bldP spid="59" grpId="0" animBg="1"/>
      <p:bldP spid="63" grpId="0" animBg="1"/>
      <p:bldP spid="65" grpId="0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4 at 12.32.2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19" y="64468"/>
            <a:ext cx="5975623" cy="4333905"/>
          </a:xfrm>
          <a:prstGeom prst="rect">
            <a:avLst/>
          </a:prstGeom>
        </p:spPr>
      </p:pic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28600" y="482472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200" dirty="0" smtClean="0">
                <a:solidFill>
                  <a:srgbClr val="008000"/>
                </a:solidFill>
                <a:latin typeface="+mj-lt"/>
              </a:rPr>
              <a:t>Personalized </a:t>
            </a:r>
            <a:r>
              <a:rPr lang="en-US" sz="3200" dirty="0">
                <a:solidFill>
                  <a:srgbClr val="008000"/>
                </a:solidFill>
                <a:latin typeface="+mj-lt"/>
              </a:rPr>
              <a:t>PageRank </a:t>
            </a:r>
            <a:r>
              <a:rPr lang="en-US" sz="3200" dirty="0" smtClean="0">
                <a:latin typeface="+mj-lt"/>
              </a:rPr>
              <a:t>defines </a:t>
            </a:r>
            <a:r>
              <a:rPr lang="en-US" sz="3200" dirty="0">
                <a:latin typeface="+mj-lt"/>
              </a:rPr>
              <a:t>a </a:t>
            </a:r>
            <a:r>
              <a:rPr lang="en-US" sz="3200" i="1" dirty="0">
                <a:latin typeface="+mj-lt"/>
              </a:rPr>
              <a:t>distribution over nodes. </a:t>
            </a:r>
            <a:endParaRPr lang="en-US" sz="1800" dirty="0"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6022518" y="3356665"/>
            <a:ext cx="1713750" cy="79203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Low probability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2738" y="3385475"/>
            <a:ext cx="20383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200" i="1" dirty="0">
                <a:latin typeface="+mj-lt"/>
              </a:rPr>
              <a:t>Short, </a:t>
            </a:r>
            <a:endParaRPr lang="en-US" sz="3200" i="1" dirty="0" smtClean="0">
              <a:latin typeface="+mj-lt"/>
            </a:endParaRPr>
          </a:p>
          <a:p>
            <a:pPr algn="l" eaLnBrk="1" hangingPunct="1"/>
            <a:r>
              <a:rPr lang="en-US" sz="3200" i="1" dirty="0" smtClean="0">
                <a:latin typeface="+mj-lt"/>
              </a:rPr>
              <a:t>direct paths</a:t>
            </a:r>
            <a:endParaRPr lang="en-US" sz="3200" i="1" dirty="0">
              <a:latin typeface="+mj-lt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614224" y="4213450"/>
            <a:ext cx="344405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i="1" dirty="0">
                <a:latin typeface="+mj-lt"/>
              </a:rPr>
              <a:t>Longer, indirect </a:t>
            </a:r>
            <a:r>
              <a:rPr lang="en-US" sz="3200" i="1" dirty="0" smtClean="0">
                <a:latin typeface="+mj-lt"/>
              </a:rPr>
              <a:t>paths</a:t>
            </a:r>
            <a:endParaRPr lang="en-US" sz="3200" i="1" dirty="0">
              <a:latin typeface="+mj-lt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35681" y="4837041"/>
            <a:ext cx="4267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200" dirty="0">
                <a:solidFill>
                  <a:srgbClr val="008000"/>
                </a:solidFill>
                <a:latin typeface="+mj-lt"/>
              </a:rPr>
              <a:t>Transition </a:t>
            </a:r>
            <a:r>
              <a:rPr lang="en-US" sz="3200" dirty="0" smtClean="0">
                <a:solidFill>
                  <a:srgbClr val="008000"/>
                </a:solidFill>
                <a:latin typeface="+mj-lt"/>
              </a:rPr>
              <a:t>probabilities</a:t>
            </a:r>
            <a:r>
              <a:rPr lang="en-US" sz="3200" dirty="0" smtClean="0">
                <a:latin typeface="+mj-lt"/>
              </a:rPr>
              <a:t>  determine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which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path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to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take</a:t>
            </a:r>
            <a:r>
              <a:rPr lang="en-US" sz="3200" dirty="0" smtClean="0">
                <a:latin typeface="+mj-lt"/>
              </a:rPr>
              <a:t>.  </a:t>
            </a:r>
            <a:endParaRPr lang="en-US" sz="3200" i="1" dirty="0">
              <a:latin typeface="+mj-lt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804424" y="5895373"/>
            <a:ext cx="3198457" cy="58477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Learned via</a:t>
            </a:r>
            <a:r>
              <a:rPr lang="zh-CN" alt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</a:rPr>
              <a:t>pSGD</a:t>
            </a:r>
            <a:endParaRPr lang="en-US" sz="3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1036" y="6360620"/>
            <a:ext cx="3786934" cy="3778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dirty="0"/>
              <a:t>Very fast </a:t>
            </a:r>
            <a:r>
              <a:rPr lang="en-US" i="1" dirty="0"/>
              <a:t>approximate </a:t>
            </a:r>
            <a:r>
              <a:rPr lang="en-US" dirty="0"/>
              <a:t>methods for PPR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2732616" y="3841300"/>
            <a:ext cx="1991783" cy="551876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en-US" dirty="0"/>
          </a:p>
          <a:p>
            <a:pPr algn="l">
              <a:defRPr/>
            </a:pPr>
            <a:r>
              <a:rPr lang="en-US" dirty="0"/>
              <a:t>High probability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724401" y="2404105"/>
            <a:ext cx="1424512" cy="70188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/>
              <a:t>High </a:t>
            </a:r>
            <a:r>
              <a:rPr lang="en-US" dirty="0"/>
              <a:t>probability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72188" y="6356350"/>
            <a:ext cx="514611" cy="365125"/>
          </a:xfrm>
        </p:spPr>
        <p:txBody>
          <a:bodyPr/>
          <a:lstStyle/>
          <a:p>
            <a:fld id="{AC642230-A72D-4142-9C94-6A773244F0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 animBg="1"/>
      <p:bldP spid="30" grpId="0"/>
      <p:bldP spid="31" grpId="0"/>
      <p:bldP spid="32" grpId="0"/>
      <p:bldP spid="36" grpId="0" animBg="1"/>
      <p:bldP spid="37" grpId="0" animBg="1"/>
      <p:bldP spid="15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4521162" y="4485294"/>
            <a:ext cx="1048404" cy="760565"/>
          </a:xfrm>
          <a:prstGeom prst="snip2DiagRect">
            <a:avLst>
              <a:gd name="adj1" fmla="val 0"/>
              <a:gd name="adj2" fmla="val 43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062" y="2055769"/>
            <a:ext cx="808489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Approximate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PPR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algorithm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Incrementally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add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edges;</a:t>
            </a:r>
          </a:p>
          <a:p>
            <a:pPr lvl="1"/>
            <a:endParaRPr lang="en-US" altLang="zh-CN" sz="1000" dirty="0" smtClean="0"/>
          </a:p>
          <a:p>
            <a:endParaRPr lang="en-US" altLang="zh-CN" sz="1000" dirty="0" smtClean="0"/>
          </a:p>
          <a:p>
            <a:pPr lvl="1"/>
            <a:endParaRPr lang="en-US" altLang="zh-CN" sz="1000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498753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Theoretical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Guarantee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496062" y="4680866"/>
            <a:ext cx="8084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Grounding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(proof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tree)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size</a:t>
            </a:r>
            <a:r>
              <a:rPr lang="zh-CN" altLang="zh-CN" sz="3200" dirty="0" smtClean="0"/>
              <a:t> </a:t>
            </a:r>
            <a:r>
              <a:rPr lang="en-US" altLang="zh-CN" sz="3200" dirty="0" smtClean="0"/>
              <a:t>is </a:t>
            </a:r>
            <a:r>
              <a:rPr lang="en-US" altLang="zh-CN" sz="3200" b="1" dirty="0" smtClean="0">
                <a:latin typeface="Lucida Sans"/>
                <a:cs typeface="Lucida Sans"/>
              </a:rPr>
              <a:t>O(1/α</a:t>
            </a:r>
            <a:r>
              <a:rPr lang="en-US" altLang="zh-CN" sz="3200" b="1" dirty="0" err="1" smtClean="0">
                <a:latin typeface="Lucida Sans"/>
                <a:cs typeface="Lucida Sans"/>
              </a:rPr>
              <a:t>ε</a:t>
            </a:r>
            <a:r>
              <a:rPr lang="en-US" altLang="zh-CN" sz="3200" b="1" dirty="0" smtClean="0">
                <a:latin typeface="Lucida Sans"/>
                <a:cs typeface="Lucida Sans"/>
              </a:rPr>
              <a:t>)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α is 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reset probability;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err="1" smtClean="0"/>
              <a:t>ε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approximation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error.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6062" y="3041439"/>
            <a:ext cx="81907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probability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shifted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from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residual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PPR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vector.</a:t>
            </a:r>
            <a:endParaRPr lang="en-US" altLang="zh-CN" sz="3200" dirty="0" smtClean="0"/>
          </a:p>
        </p:txBody>
      </p:sp>
    </p:spTree>
    <p:extLst>
      <p:ext uri="{BB962C8B-B14F-4D97-AF65-F5344CB8AC3E}">
        <p14:creationId xmlns:p14="http://schemas.microsoft.com/office/powerpoint/2010/main" val="148765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2-24 at 12.32.2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93" y="834046"/>
            <a:ext cx="8764186" cy="6356350"/>
          </a:xfrm>
          <a:prstGeom prst="rect">
            <a:avLst/>
          </a:prstGeom>
        </p:spPr>
      </p:pic>
      <p:pic>
        <p:nvPicPr>
          <p:cNvPr id="2" name="Picture 1" descr="Screen Shot 2016-02-23 at 2.10.59 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64" y="2292491"/>
            <a:ext cx="646406" cy="4897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16</a:t>
            </a:fld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51979" y="24622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Weighted Personalized PageRank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820808" y="3102859"/>
            <a:ext cx="7809644" cy="1200329"/>
            <a:chOff x="-3730229" y="205138"/>
            <a:chExt cx="7809644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-3730229" y="205138"/>
              <a:ext cx="7809644" cy="1200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PPR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pic>
          <p:nvPicPr>
            <p:cNvPr id="12" name="Picture 11" descr="Screen Shot 2016-02-23 at 1.44.1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05157" y="367776"/>
              <a:ext cx="6159500" cy="812800"/>
            </a:xfrm>
            <a:prstGeom prst="rect">
              <a:avLst/>
            </a:prstGeom>
            <a:ln w="76200" cap="sq" cmpd="sng">
              <a:solidFill>
                <a:srgbClr val="4F81BD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6" name="Curved Left Arrow 15"/>
          <p:cNvSpPr/>
          <p:nvPr/>
        </p:nvSpPr>
        <p:spPr>
          <a:xfrm rot="5400000">
            <a:off x="1098339" y="931027"/>
            <a:ext cx="578367" cy="1691313"/>
          </a:xfrm>
          <a:prstGeom prst="curvedLeftArrow">
            <a:avLst>
              <a:gd name="adj1" fmla="val 0"/>
              <a:gd name="adj2" fmla="val 36338"/>
              <a:gd name="adj3" fmla="val 33990"/>
            </a:avLst>
          </a:prstGeom>
          <a:ln w="38100" cmpd="sng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998133" y="1487499"/>
            <a:ext cx="372534" cy="1567564"/>
          </a:xfrm>
          <a:prstGeom prst="straightConnector1">
            <a:avLst/>
          </a:prstGeom>
          <a:ln w="76200" cmpd="sng">
            <a:solidFill>
              <a:srgbClr val="4F81BD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70667" y="1487499"/>
            <a:ext cx="1557866" cy="1567564"/>
          </a:xfrm>
          <a:prstGeom prst="straightConnector1">
            <a:avLst/>
          </a:prstGeom>
          <a:ln w="76200" cmpd="sng">
            <a:solidFill>
              <a:srgbClr val="4F81BD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370667" y="1487499"/>
            <a:ext cx="1947333" cy="578368"/>
          </a:xfrm>
          <a:prstGeom prst="straightConnector1">
            <a:avLst/>
          </a:prstGeom>
          <a:ln w="76200" cmpd="sng">
            <a:solidFill>
              <a:srgbClr val="4F81BD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6" name="Picture 25" descr="Screen Shot 2016-02-23 at 2.10.59 A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205" y="2082801"/>
            <a:ext cx="440267" cy="3699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12632" y="21003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7330" y="1891037"/>
            <a:ext cx="44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f</a:t>
            </a:r>
            <a:r>
              <a:rPr lang="en-US" altLang="zh-CN" sz="3600" dirty="0" smtClean="0"/>
              <a:t>(</a:t>
            </a:r>
            <a:endParaRPr lang="en-US" sz="3600" dirty="0"/>
          </a:p>
        </p:txBody>
      </p:sp>
      <p:sp>
        <p:nvSpPr>
          <p:cNvPr id="29" name="Rectangle 28"/>
          <p:cNvSpPr/>
          <p:nvPr/>
        </p:nvSpPr>
        <p:spPr>
          <a:xfrm>
            <a:off x="1867328" y="1890843"/>
            <a:ext cx="333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/>
              <a:t>)</a:t>
            </a:r>
            <a:endParaRPr lang="en-US" sz="3600" dirty="0"/>
          </a:p>
        </p:txBody>
      </p:sp>
      <p:cxnSp>
        <p:nvCxnSpPr>
          <p:cNvPr id="31" name="Straight Connector 30"/>
          <p:cNvCxnSpPr>
            <a:endCxn id="29" idx="2"/>
          </p:cNvCxnSpPr>
          <p:nvPr/>
        </p:nvCxnSpPr>
        <p:spPr>
          <a:xfrm flipV="1">
            <a:off x="820808" y="2537174"/>
            <a:ext cx="1213468" cy="1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08542" y="2445343"/>
            <a:ext cx="4497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Z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436224" y="2335769"/>
            <a:ext cx="31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=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22469" y="333450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</a:rPr>
              <a:t>α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17440" y="3413760"/>
            <a:ext cx="1635760" cy="618469"/>
          </a:xfrm>
          <a:prstGeom prst="rect">
            <a:avLst/>
          </a:prstGeom>
          <a:noFill/>
          <a:ln w="762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28" grpId="0"/>
      <p:bldP spid="29" grpId="0"/>
      <p:bldP spid="32" grpId="0"/>
      <p:bldP spid="34" grpId="0"/>
      <p:bldP spid="36" grpId="0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17</a:t>
            </a:fld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-7818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Asynchronous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SGD</a:t>
            </a:r>
            <a:r>
              <a:rPr lang="zh-CN" altLang="en-US" sz="4800" dirty="0" smtClean="0"/>
              <a:t> </a:t>
            </a:r>
            <a:r>
              <a:rPr lang="en-US" sz="4800" dirty="0" smtClean="0"/>
              <a:t>Learning</a:t>
            </a:r>
            <a:endParaRPr lang="en-US" sz="4800" dirty="0"/>
          </a:p>
        </p:txBody>
      </p:sp>
      <p:pic>
        <p:nvPicPr>
          <p:cNvPr id="10" name="Picture 9" descr="Screen Shot 2016-02-23 at 1.17.56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19" y="5624160"/>
            <a:ext cx="6288757" cy="1025419"/>
          </a:xfrm>
          <a:prstGeom prst="rect">
            <a:avLst/>
          </a:prstGeom>
        </p:spPr>
      </p:pic>
      <p:pic>
        <p:nvPicPr>
          <p:cNvPr id="11" name="Picture 10" descr="Screen Shot 2016-02-24 at 12.32.21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19" y="1074811"/>
            <a:ext cx="5975623" cy="43339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734160" y="1534781"/>
            <a:ext cx="288850" cy="1023187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57640" y="3228332"/>
            <a:ext cx="288850" cy="487582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075930" y="4075107"/>
            <a:ext cx="1468767" cy="176412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27057" y="4586701"/>
            <a:ext cx="0" cy="493953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23010" y="1534781"/>
            <a:ext cx="973164" cy="1023187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215006" y="2981356"/>
            <a:ext cx="129836" cy="476311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75930" y="1534781"/>
            <a:ext cx="1245806" cy="40574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947937" y="2269340"/>
            <a:ext cx="1245806" cy="27098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7020616" y="2981356"/>
            <a:ext cx="155487" cy="47631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879499" y="4039825"/>
            <a:ext cx="0" cy="38810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836443" y="5039384"/>
            <a:ext cx="12566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</a:t>
            </a:r>
            <a:r>
              <a:rPr lang="en-US" sz="3200" dirty="0" err="1" smtClean="0"/>
              <a:t>pr</a:t>
            </a:r>
            <a:r>
              <a:rPr lang="en-US" altLang="zh-CN" sz="3200" dirty="0" smtClean="0"/>
              <a:t>=</a:t>
            </a:r>
            <a:r>
              <a:rPr lang="en-US" altLang="zh-CN" sz="3200" dirty="0" smtClean="0">
                <a:latin typeface="Lucida Sans"/>
                <a:cs typeface="Lucida Sans"/>
              </a:rPr>
              <a:t>1</a:t>
            </a:r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24191" y="3163052"/>
            <a:ext cx="12566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</a:t>
            </a:r>
            <a:r>
              <a:rPr lang="en-US" sz="3200" dirty="0" err="1" smtClean="0"/>
              <a:t>pr</a:t>
            </a:r>
            <a:r>
              <a:rPr lang="en-US" altLang="zh-CN" sz="3200" dirty="0" smtClean="0"/>
              <a:t>=</a:t>
            </a:r>
            <a:r>
              <a:rPr lang="en-US" altLang="zh-CN" sz="3200" dirty="0" smtClean="0">
                <a:latin typeface="Lucida Sans"/>
                <a:cs typeface="Lucida Sans"/>
              </a:rPr>
              <a:t>1</a:t>
            </a:r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6103" y="4239162"/>
            <a:ext cx="12023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</a:t>
            </a:r>
            <a:r>
              <a:rPr lang="en-US" sz="3200" dirty="0" err="1" smtClean="0"/>
              <a:t>pr</a:t>
            </a:r>
            <a:r>
              <a:rPr lang="en-US" altLang="zh-CN" sz="3200" dirty="0" smtClean="0"/>
              <a:t>=0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597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8019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Experimental</a:t>
            </a:r>
            <a:r>
              <a:rPr lang="en-US" dirty="0" smtClean="0"/>
              <a:t> Setup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1390" y="4842023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Evaluation: </a:t>
            </a:r>
            <a:r>
              <a:rPr lang="en-US" altLang="zh-CN" sz="3200" dirty="0" smtClean="0"/>
              <a:t>area under the ROC curve (AUC). </a:t>
            </a:r>
            <a:endParaRPr lang="en-US" altLang="zh-CN" sz="3200" dirty="0"/>
          </a:p>
        </p:txBody>
      </p:sp>
      <p:sp>
        <p:nvSpPr>
          <p:cNvPr id="8" name="Rectangle 7"/>
          <p:cNvSpPr/>
          <p:nvPr/>
        </p:nvSpPr>
        <p:spPr>
          <a:xfrm>
            <a:off x="221390" y="5404687"/>
            <a:ext cx="73979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Dataset: Cora – 1.2K citations.</a:t>
            </a:r>
            <a:endParaRPr lang="en-US" altLang="zh-CN" sz="3200" dirty="0"/>
          </a:p>
        </p:txBody>
      </p:sp>
      <p:sp>
        <p:nvSpPr>
          <p:cNvPr id="5" name="Rectangle 4"/>
          <p:cNvSpPr/>
          <p:nvPr/>
        </p:nvSpPr>
        <p:spPr>
          <a:xfrm>
            <a:off x="221390" y="4121783"/>
            <a:ext cx="8483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altLang="zh-CN" sz="3200" dirty="0"/>
              <a:t>Output: a ranked list of matching citations.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1390" y="1487798"/>
            <a:ext cx="8532244" cy="3046988"/>
            <a:chOff x="221390" y="1487798"/>
            <a:chExt cx="8532244" cy="3046988"/>
          </a:xfrm>
        </p:grpSpPr>
        <p:sp>
          <p:nvSpPr>
            <p:cNvPr id="6" name="TextBox 5"/>
            <p:cNvSpPr txBox="1"/>
            <p:nvPr/>
          </p:nvSpPr>
          <p:spPr>
            <a:xfrm>
              <a:off x="221390" y="1487798"/>
              <a:ext cx="853224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altLang="zh-CN" sz="3200" dirty="0" smtClean="0"/>
                <a:t>Task: Citation Matching. </a:t>
              </a:r>
            </a:p>
            <a:p>
              <a:pPr marL="914400" lvl="1" indent="-457200">
                <a:buFont typeface="Arial"/>
                <a:buChar char="•"/>
              </a:pPr>
              <a:r>
                <a:rPr lang="en-US" altLang="zh-CN" sz="3200" dirty="0" smtClean="0"/>
                <a:t>Input: a citation</a:t>
              </a:r>
              <a:r>
                <a:rPr lang="zh-CN" altLang="en-US" sz="3200" dirty="0" smtClean="0"/>
                <a:t> </a:t>
              </a:r>
              <a:r>
                <a:rPr lang="en-US" altLang="zh-CN" sz="3200" dirty="0" smtClean="0"/>
                <a:t>query, and a bibliography</a:t>
              </a:r>
              <a:r>
                <a:rPr lang="zh-CN" altLang="en-US" sz="3200" dirty="0" smtClean="0"/>
                <a:t> </a:t>
              </a:r>
              <a:r>
                <a:rPr lang="en-US" altLang="zh-CN" sz="3200" dirty="0" smtClean="0"/>
                <a:t>file. </a:t>
              </a:r>
            </a:p>
            <a:p>
              <a:pPr marL="914400" lvl="1" indent="-457200">
                <a:buFont typeface="Arial"/>
                <a:buChar char="•"/>
              </a:pPr>
              <a:r>
                <a:rPr lang="en-US" altLang="zh-CN" sz="3200" dirty="0" smtClean="0"/>
                <a:t>Query:  </a:t>
              </a:r>
            </a:p>
            <a:p>
              <a:pPr marL="1371600" lvl="2" indent="-457200">
                <a:buFont typeface="Arial"/>
                <a:buChar char="•"/>
              </a:pPr>
              <a:r>
                <a:rPr lang="en-US" altLang="zh-CN" sz="3200" dirty="0" err="1" smtClean="0"/>
                <a:t>sameCitation</a:t>
              </a:r>
              <a:r>
                <a:rPr lang="en-US" altLang="zh-CN" sz="3200" dirty="0" smtClean="0"/>
                <a:t>(</a:t>
              </a:r>
              <a:r>
                <a:rPr lang="zh-CN" altLang="en-US" sz="3200" dirty="0" smtClean="0"/>
                <a:t>            </a:t>
              </a:r>
              <a:r>
                <a:rPr lang="en-US" altLang="zh-CN" sz="3200" dirty="0" smtClean="0"/>
                <a:t>,?)</a:t>
              </a:r>
            </a:p>
            <a:p>
              <a:pPr marL="914400" lvl="1" indent="-457200">
                <a:buFont typeface="Arial"/>
                <a:buChar char="•"/>
              </a:pPr>
              <a:endParaRPr lang="en-US" altLang="zh-CN" sz="3200" dirty="0"/>
            </a:p>
            <a:p>
              <a:pPr lvl="1"/>
              <a:endParaRPr lang="en-US" altLang="zh-CN" sz="3200" dirty="0" smtClean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0135" y="2540000"/>
              <a:ext cx="1236134" cy="1456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99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41" y="1229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Inference Time Comparison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902" y="2095749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</a:p>
          <a:p>
            <a:pPr marL="0" indent="0" algn="ctr">
              <a:buNone/>
            </a:pPr>
            <a:r>
              <a:rPr lang="en-US" dirty="0" err="1" smtClean="0"/>
              <a:t>ProPPR’s</a:t>
            </a:r>
            <a:r>
              <a:rPr lang="en-US" dirty="0" smtClean="0"/>
              <a:t> inference time is independent of the size of the graph (Wang et al., 2013).</a:t>
            </a:r>
            <a:endParaRPr lang="en-US" dirty="0"/>
          </a:p>
        </p:txBody>
      </p:sp>
      <p:pic>
        <p:nvPicPr>
          <p:cNvPr id="5" name="Picture 4" descr="Screen Shot 2015-07-08 at 11.44.3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444" y="1264540"/>
            <a:ext cx="5579525" cy="4431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9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488520"/>
              </p:ext>
            </p:extLst>
          </p:nvPr>
        </p:nvGraphicFramePr>
        <p:xfrm>
          <a:off x="708358" y="1128048"/>
          <a:ext cx="7697862" cy="5228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00" y="8219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Three Areas of Data Science</a:t>
            </a:r>
            <a:endParaRPr lang="en-US" sz="4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64274" y="2665385"/>
            <a:ext cx="1368015" cy="971688"/>
          </a:xfrm>
          <a:prstGeom prst="straightConnector1">
            <a:avLst/>
          </a:prstGeom>
          <a:ln w="127000">
            <a:solidFill>
              <a:srgbClr val="4F81BD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43010" y="2347740"/>
            <a:ext cx="1271901" cy="1289333"/>
          </a:xfrm>
          <a:prstGeom prst="straightConnector1">
            <a:avLst/>
          </a:prstGeom>
          <a:ln w="127000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43010" y="5366547"/>
            <a:ext cx="2164155" cy="609130"/>
          </a:xfrm>
          <a:prstGeom prst="straightConnector1">
            <a:avLst/>
          </a:prstGeom>
          <a:ln w="127000">
            <a:solidFill>
              <a:srgbClr val="4F81BD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8972" y="1208485"/>
            <a:ext cx="174101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Abstract Machines, Binarization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8488" y="1130700"/>
            <a:ext cx="38597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Probabilistic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logic</a:t>
            </a:r>
            <a:r>
              <a:rPr lang="en-US" sz="2400" dirty="0" smtClean="0"/>
              <a:t>s</a:t>
            </a:r>
            <a:r>
              <a:rPr lang="en-US" altLang="zh-CN" sz="2400" dirty="0" smtClean="0"/>
              <a:t>,</a:t>
            </a:r>
            <a:endParaRPr lang="en-US" sz="2400" dirty="0" smtClean="0"/>
          </a:p>
          <a:p>
            <a:r>
              <a:rPr lang="en-US" sz="2400" dirty="0" smtClean="0"/>
              <a:t>Representation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learning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18488" y="5408554"/>
            <a:ext cx="1741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Scalable Learning</a:t>
            </a:r>
            <a:endParaRPr lang="en-US" sz="2400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16692" y="3553513"/>
            <a:ext cx="3657199" cy="954107"/>
          </a:xfrm>
          <a:prstGeom prst="rect">
            <a:avLst/>
          </a:prstGeom>
          <a:ln w="76200" cmpd="sng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Scalable Statistical</a:t>
            </a:r>
            <a:r>
              <a:rPr lang="zh-CN" altLang="en-US" sz="28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800" b="1" dirty="0" smtClean="0">
                <a:solidFill>
                  <a:srgbClr val="FFFFFF"/>
                </a:solidFill>
              </a:rPr>
              <a:t>Relational</a:t>
            </a:r>
            <a:r>
              <a:rPr lang="zh-CN" altLang="en-US" sz="2800" b="1" dirty="0" smtClean="0">
                <a:solidFill>
                  <a:srgbClr val="FFFFFF"/>
                </a:solidFill>
              </a:rPr>
              <a:t> </a:t>
            </a:r>
            <a:r>
              <a:rPr lang="en-US" altLang="zh-CN" sz="2800" b="1" dirty="0" smtClean="0">
                <a:solidFill>
                  <a:srgbClr val="FFFFFF"/>
                </a:solidFill>
              </a:rPr>
              <a:t>Learning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6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1" grpId="0"/>
      <p:bldP spid="26" grpId="0"/>
      <p:bldP spid="28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378809" y="321677"/>
            <a:ext cx="8573137" cy="1143000"/>
          </a:xfrm>
        </p:spPr>
        <p:txBody>
          <a:bodyPr/>
          <a:lstStyle/>
          <a:p>
            <a:pPr algn="ctr" eaLnBrk="1" hangingPunct="1"/>
            <a:r>
              <a:rPr lang="en-US" sz="4800" dirty="0">
                <a:latin typeface="+mj-lt"/>
                <a:ea typeface="ＭＳ Ｐゴシック" charset="0"/>
                <a:cs typeface="ＭＳ Ｐゴシック" charset="0"/>
              </a:rPr>
              <a:t>Accuracy: Citation Matching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8677" y="5770088"/>
            <a:ext cx="43122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AUC scores: 0.0=low, 1.0=hi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w=1 is before </a:t>
            </a:r>
            <a:r>
              <a:rPr lang="en-US" sz="2800" dirty="0" smtClean="0">
                <a:solidFill>
                  <a:schemeClr val="bg1"/>
                </a:solidFill>
              </a:rPr>
              <a:t>learning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338227"/>
              </p:ext>
            </p:extLst>
          </p:nvPr>
        </p:nvGraphicFramePr>
        <p:xfrm>
          <a:off x="923925" y="1255238"/>
          <a:ext cx="7267575" cy="451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2223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6320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Experimental Setup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221390" y="1657128"/>
            <a:ext cx="8532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Task: Inference in a large </a:t>
            </a:r>
            <a:r>
              <a:rPr lang="en-US" altLang="zh-CN" sz="3200" dirty="0"/>
              <a:t>k</a:t>
            </a:r>
            <a:r>
              <a:rPr lang="en-US" altLang="zh-CN" sz="3200" dirty="0" smtClean="0"/>
              <a:t>nowledge </a:t>
            </a:r>
            <a:r>
              <a:rPr lang="en-US" altLang="zh-CN" sz="3200" dirty="0"/>
              <a:t>g</a:t>
            </a:r>
            <a:r>
              <a:rPr lang="en-US" altLang="zh-CN" sz="3200" dirty="0" smtClean="0"/>
              <a:t>raph. 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Input: query, i.e., president(</a:t>
            </a:r>
            <a:r>
              <a:rPr lang="en-US" altLang="zh-CN" sz="3200" dirty="0" err="1" smtClean="0"/>
              <a:t>obama</a:t>
            </a:r>
            <a:r>
              <a:rPr lang="en-US" altLang="zh-CN" sz="3200" dirty="0" smtClean="0"/>
              <a:t>,?) 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Output: a ranked list of answers.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1390" y="3639780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Evaluation: </a:t>
            </a:r>
            <a:r>
              <a:rPr lang="en-US" altLang="zh-CN" sz="3200" dirty="0" smtClean="0"/>
              <a:t>area under the ROC curve (AUC). </a:t>
            </a:r>
            <a:endParaRPr lang="en-US" altLang="zh-CN" sz="3200" dirty="0"/>
          </a:p>
        </p:txBody>
      </p:sp>
      <p:sp>
        <p:nvSpPr>
          <p:cNvPr id="8" name="Rectangle 7"/>
          <p:cNvSpPr/>
          <p:nvPr/>
        </p:nvSpPr>
        <p:spPr>
          <a:xfrm>
            <a:off x="221390" y="4710434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Dataset: three NELL subsets – 1M entities.</a:t>
            </a:r>
          </a:p>
          <a:p>
            <a:pPr marL="1371600" lvl="2" indent="-457200">
              <a:buFont typeface="Arial"/>
              <a:buChar char="•"/>
            </a:pPr>
            <a:r>
              <a:rPr lang="en-US" altLang="zh-CN" sz="3200" dirty="0" smtClean="0"/>
              <a:t>Temporal split for training and test sets.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420656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401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Results: AUC on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NELL subsets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Wang</a:t>
            </a:r>
            <a:r>
              <a:rPr lang="zh-CN" alt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2200" dirty="0" smtClean="0">
                <a:latin typeface="Calibri" charset="0"/>
                <a:ea typeface="ＭＳ Ｐゴシック" charset="0"/>
                <a:cs typeface="ＭＳ Ｐゴシック" charset="0"/>
              </a:rPr>
              <a:t>et</a:t>
            </a:r>
            <a:r>
              <a:rPr lang="zh-CN" alt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2200" dirty="0" smtClean="0">
                <a:latin typeface="Calibri" charset="0"/>
                <a:ea typeface="ＭＳ Ｐゴシック" charset="0"/>
                <a:cs typeface="ＭＳ Ｐゴシック" charset="0"/>
              </a:rPr>
              <a:t>al.</a:t>
            </a:r>
            <a:r>
              <a:rPr lang="zh-CN" alt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2200" dirty="0" smtClean="0">
                <a:latin typeface="Calibri" charset="0"/>
                <a:ea typeface="ＭＳ Ｐゴシック" charset="0"/>
                <a:cs typeface="ＭＳ Ｐゴシック" charset="0"/>
              </a:rPr>
              <a:t>(Machine</a:t>
            </a:r>
            <a:r>
              <a:rPr lang="zh-CN" alt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2200" dirty="0" smtClean="0">
                <a:latin typeface="Calibri" charset="0"/>
                <a:ea typeface="ＭＳ Ｐゴシック" charset="0"/>
                <a:cs typeface="ＭＳ Ｐゴシック" charset="0"/>
              </a:rPr>
              <a:t>Learning</a:t>
            </a:r>
            <a:r>
              <a:rPr lang="zh-CN" alt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2200" dirty="0" smtClean="0">
                <a:latin typeface="Calibri" charset="0"/>
                <a:ea typeface="ＭＳ Ｐゴシック" charset="0"/>
                <a:cs typeface="ＭＳ Ｐゴシック" charset="0"/>
              </a:rPr>
              <a:t>2015)</a:t>
            </a: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904305" y="6143625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/>
              <a:t>* </a:t>
            </a:r>
            <a:r>
              <a:rPr lang="en-US" dirty="0" smtClean="0"/>
              <a:t>KGs </a:t>
            </a:r>
            <a:r>
              <a:rPr lang="en-US" dirty="0"/>
              <a:t>overlap a lot at 1M entities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41839"/>
              </p:ext>
            </p:extLst>
          </p:nvPr>
        </p:nvGraphicFramePr>
        <p:xfrm>
          <a:off x="930030" y="1607595"/>
          <a:ext cx="74676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5029200" y="2065867"/>
            <a:ext cx="1066800" cy="25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81200" y="1607595"/>
            <a:ext cx="3048000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Lao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al.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(2012)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2507054"/>
            <a:ext cx="5444566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Train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on</a:t>
            </a:r>
            <a:r>
              <a:rPr lang="zh-CN" altLang="en-US" sz="3200" dirty="0" smtClean="0"/>
              <a:t> </a:t>
            </a:r>
            <a:r>
              <a:rPr lang="zh-CN" altLang="zh-CN" sz="3200" dirty="0"/>
              <a:t>1</a:t>
            </a:r>
            <a:r>
              <a:rPr lang="en-US" altLang="zh-CN" sz="3200" dirty="0" smtClean="0"/>
              <a:t>K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Google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subset:</a:t>
            </a:r>
          </a:p>
          <a:p>
            <a:r>
              <a:rPr lang="en-US" sz="3200" dirty="0" smtClean="0"/>
              <a:t>MLNs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8604.3s.</a:t>
            </a:r>
          </a:p>
          <a:p>
            <a:r>
              <a:rPr lang="en-US" sz="3200" dirty="0" smtClean="0"/>
              <a:t>ProPPR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4.7s.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545294" y="361504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0728" y="2659454"/>
            <a:ext cx="5444566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dirty="0"/>
              <a:t>Inference</a:t>
            </a:r>
            <a:r>
              <a:rPr lang="zh-CN" altLang="en-US" sz="3200" dirty="0"/>
              <a:t> </a:t>
            </a:r>
            <a:r>
              <a:rPr lang="en-US" altLang="zh-CN" sz="3200" dirty="0"/>
              <a:t>Time</a:t>
            </a:r>
            <a:r>
              <a:rPr lang="zh-CN" altLang="en-US" sz="3200" dirty="0"/>
              <a:t> </a:t>
            </a:r>
            <a:r>
              <a:rPr lang="en-US" altLang="zh-CN" sz="3200" dirty="0"/>
              <a:t>on</a:t>
            </a:r>
            <a:r>
              <a:rPr lang="zh-CN" altLang="en-US" sz="3200" dirty="0"/>
              <a:t> </a:t>
            </a:r>
            <a:r>
              <a:rPr lang="zh-CN" altLang="zh-CN" sz="3200" dirty="0"/>
              <a:t>1</a:t>
            </a:r>
            <a:r>
              <a:rPr lang="en-US" altLang="zh-CN" sz="3200" dirty="0"/>
              <a:t>0K</a:t>
            </a:r>
            <a:r>
              <a:rPr lang="zh-CN" altLang="en-US" sz="3200" dirty="0"/>
              <a:t> </a:t>
            </a:r>
            <a:r>
              <a:rPr lang="en-US" altLang="zh-CN" sz="3200" dirty="0" smtClean="0"/>
              <a:t>subset:</a:t>
            </a:r>
            <a:endParaRPr lang="en-US" altLang="zh-CN" sz="3200" dirty="0"/>
          </a:p>
          <a:p>
            <a:r>
              <a:rPr lang="en-US" sz="3200" dirty="0"/>
              <a:t>MLNs</a:t>
            </a:r>
            <a:r>
              <a:rPr lang="en-US" altLang="zh-CN" sz="3200" dirty="0"/>
              <a:t>:</a:t>
            </a:r>
            <a:r>
              <a:rPr lang="zh-CN" altLang="en-US" sz="3200" dirty="0"/>
              <a:t> </a:t>
            </a:r>
            <a:r>
              <a:rPr lang="zh-CN" altLang="zh-CN" sz="3200" dirty="0"/>
              <a:t>1</a:t>
            </a:r>
            <a:r>
              <a:rPr lang="en-US" altLang="zh-CN" sz="3200" dirty="0"/>
              <a:t>92</a:t>
            </a:r>
            <a:r>
              <a:rPr lang="zh-CN" altLang="en-US" sz="3200" dirty="0"/>
              <a:t> </a:t>
            </a:r>
            <a:r>
              <a:rPr lang="en-US" altLang="zh-CN" sz="3200" dirty="0"/>
              <a:t>seconds.</a:t>
            </a:r>
          </a:p>
          <a:p>
            <a:r>
              <a:rPr lang="en-US" sz="3200" dirty="0"/>
              <a:t>ProPPR</a:t>
            </a:r>
            <a:r>
              <a:rPr lang="en-US" altLang="zh-CN" sz="3200" dirty="0"/>
              <a:t>:</a:t>
            </a:r>
            <a:r>
              <a:rPr lang="zh-CN" altLang="en-US" sz="3200" dirty="0"/>
              <a:t> </a:t>
            </a:r>
            <a:r>
              <a:rPr lang="en-US" altLang="zh-CN" sz="3200" dirty="0"/>
              <a:t>38</a:t>
            </a:r>
            <a:r>
              <a:rPr lang="zh-CN" altLang="en-US" sz="3200" dirty="0"/>
              <a:t> </a:t>
            </a:r>
            <a:r>
              <a:rPr lang="en-US" altLang="zh-CN" sz="3200" dirty="0"/>
              <a:t>seconds.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973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86" y="2323443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7200" dirty="0" smtClean="0"/>
              <a:t>Demo</a:t>
            </a:r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2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24</a:t>
            </a:fld>
            <a:endParaRPr lang="en-US"/>
          </a:p>
        </p:txBody>
      </p:sp>
      <p:pic>
        <p:nvPicPr>
          <p:cNvPr id="2" name="inference_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703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86" y="2122899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7200" dirty="0" smtClean="0"/>
              <a:t>Structure Learning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462" y="5464865"/>
            <a:ext cx="80848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/>
              <a:t>CIKM 2014 and IJCAI 2015</a:t>
            </a:r>
          </a:p>
        </p:txBody>
      </p:sp>
    </p:spTree>
    <p:extLst>
      <p:ext uri="{BB962C8B-B14F-4D97-AF65-F5344CB8AC3E}">
        <p14:creationId xmlns:p14="http://schemas.microsoft.com/office/powerpoint/2010/main" val="168261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2" y="43898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Not to Be Confused…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64778" y="2064122"/>
            <a:ext cx="8229600" cy="2134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Structure</a:t>
            </a:r>
            <a:r>
              <a:rPr lang="en-US" b="1" dirty="0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 Prediction </a:t>
            </a:r>
            <a:r>
              <a:rPr lang="en-US" dirty="0" smtClean="0"/>
              <a:t>(NLP/ML): predicting structured objects as output, in contrast to simple classification/regression. E.g., predicting a parse tree. </a:t>
            </a:r>
            <a:endParaRPr lang="en-US" dirty="0"/>
          </a:p>
          <a:p>
            <a:pPr lvl="1"/>
            <a:endParaRPr lang="en-US" dirty="0" smtClean="0"/>
          </a:p>
          <a:p>
            <a:pPr>
              <a:buFont typeface="Wingdings" charset="0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4778" y="4527176"/>
            <a:ext cx="7891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8000"/>
                </a:solidFill>
              </a:rPr>
              <a:t>Structure Learning (ML/AI)</a:t>
            </a:r>
            <a:r>
              <a:rPr lang="en-US" sz="3200" dirty="0" smtClean="0"/>
              <a:t>: automatically discovering the structure of a network/model/program from data.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120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2" y="15610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Problem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Definition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071"/>
            <a:ext cx="8229600" cy="1307609"/>
          </a:xfrm>
        </p:spPr>
        <p:txBody>
          <a:bodyPr>
            <a:noAutofit/>
          </a:bodyPr>
          <a:lstStyle/>
          <a:p>
            <a:r>
              <a:rPr lang="en-US" dirty="0" smtClean="0"/>
              <a:t>Task: automatically induce probabilistic programs from knowledge graphs.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88027" y="3555544"/>
            <a:ext cx="3127075" cy="2670258"/>
            <a:chOff x="4745356" y="98713"/>
            <a:chExt cx="4277505" cy="32603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9640" y="826532"/>
              <a:ext cx="922099" cy="11936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7911" y="826532"/>
              <a:ext cx="898699" cy="11936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2861" y="808152"/>
              <a:ext cx="977848" cy="11978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7769" y="98713"/>
              <a:ext cx="2305842" cy="439551"/>
            </a:xfrm>
            <a:prstGeom prst="rect">
              <a:avLst/>
            </a:prstGeom>
          </p:spPr>
        </p:pic>
        <p:cxnSp>
          <p:nvCxnSpPr>
            <p:cNvPr id="13" name="Straight Connector 12"/>
            <p:cNvCxnSpPr>
              <a:stCxn id="12" idx="2"/>
              <a:endCxn id="9" idx="0"/>
            </p:cNvCxnSpPr>
            <p:nvPr/>
          </p:nvCxnSpPr>
          <p:spPr>
            <a:xfrm>
              <a:off x="6850690" y="538264"/>
              <a:ext cx="0" cy="2882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2" idx="2"/>
              <a:endCxn id="10" idx="0"/>
            </p:cNvCxnSpPr>
            <p:nvPr/>
          </p:nvCxnSpPr>
          <p:spPr>
            <a:xfrm flipH="1">
              <a:off x="5497261" y="538264"/>
              <a:ext cx="1353429" cy="2882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2" idx="2"/>
              <a:endCxn id="11" idx="0"/>
            </p:cNvCxnSpPr>
            <p:nvPr/>
          </p:nvCxnSpPr>
          <p:spPr>
            <a:xfrm>
              <a:off x="6850690" y="538264"/>
              <a:ext cx="1391095" cy="2698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631244" y="2345391"/>
              <a:ext cx="438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09004" y="2345391"/>
              <a:ext cx="386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72431" y="2345391"/>
              <a:ext cx="858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C++</a:t>
              </a:r>
              <a:endParaRPr lang="en-US" sz="2800" dirty="0"/>
            </a:p>
          </p:txBody>
        </p:sp>
        <p:cxnSp>
          <p:nvCxnSpPr>
            <p:cNvPr id="19" name="Straight Connector 18"/>
            <p:cNvCxnSpPr>
              <a:stCxn id="10" idx="2"/>
              <a:endCxn id="17" idx="0"/>
            </p:cNvCxnSpPr>
            <p:nvPr/>
          </p:nvCxnSpPr>
          <p:spPr>
            <a:xfrm>
              <a:off x="5497261" y="2020188"/>
              <a:ext cx="5153" cy="3252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9" idx="2"/>
              <a:endCxn id="17" idx="0"/>
            </p:cNvCxnSpPr>
            <p:nvPr/>
          </p:nvCxnSpPr>
          <p:spPr>
            <a:xfrm flipH="1">
              <a:off x="5502414" y="2020188"/>
              <a:ext cx="1348276" cy="3252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2"/>
              <a:endCxn id="16" idx="0"/>
            </p:cNvCxnSpPr>
            <p:nvPr/>
          </p:nvCxnSpPr>
          <p:spPr>
            <a:xfrm>
              <a:off x="6850690" y="2020188"/>
              <a:ext cx="0" cy="3252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1" idx="2"/>
            </p:cNvCxnSpPr>
            <p:nvPr/>
          </p:nvCxnSpPr>
          <p:spPr>
            <a:xfrm>
              <a:off x="8241785" y="2006016"/>
              <a:ext cx="2019" cy="3393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17" idx="2"/>
              <a:endCxn id="16" idx="2"/>
            </p:cNvCxnSpPr>
            <p:nvPr/>
          </p:nvCxnSpPr>
          <p:spPr>
            <a:xfrm rot="16200000" flipH="1">
              <a:off x="6176552" y="2194473"/>
              <a:ext cx="12700" cy="1348276"/>
            </a:xfrm>
            <a:prstGeom prst="curvedConnector3">
              <a:avLst>
                <a:gd name="adj1" fmla="val 180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7541537" y="2207173"/>
              <a:ext cx="12700" cy="1348276"/>
            </a:xfrm>
            <a:prstGeom prst="curvedConnector3">
              <a:avLst>
                <a:gd name="adj1" fmla="val 180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745356" y="98713"/>
              <a:ext cx="4277505" cy="3260307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84575" y="2792848"/>
            <a:ext cx="43011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Input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Knowledge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Graph.</a:t>
            </a:r>
            <a:endParaRPr lang="en-US" altLang="zh-CN" sz="3200" dirty="0"/>
          </a:p>
        </p:txBody>
      </p:sp>
      <p:sp>
        <p:nvSpPr>
          <p:cNvPr id="30" name="Rectangle 29"/>
          <p:cNvSpPr/>
          <p:nvPr/>
        </p:nvSpPr>
        <p:spPr>
          <a:xfrm>
            <a:off x="5244215" y="2787007"/>
            <a:ext cx="31598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Output</a:t>
            </a:r>
            <a:r>
              <a:rPr lang="en-US" altLang="zh-CN" sz="3200" dirty="0"/>
              <a:t>:</a:t>
            </a:r>
            <a:r>
              <a:rPr lang="zh-CN" altLang="en-US" sz="3200" dirty="0"/>
              <a:t> </a:t>
            </a:r>
            <a:r>
              <a:rPr lang="en-US" altLang="zh-CN" sz="3200" dirty="0" smtClean="0"/>
              <a:t>Program.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4288506" y="4197648"/>
            <a:ext cx="478776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coderUsesPL(X,Y) :- colleague(X,Z), coderUsesPL(Z,Y</a:t>
            </a:r>
            <a:r>
              <a:rPr lang="en-US" sz="1400" dirty="0" smtClean="0"/>
              <a:t>). {#CL}</a:t>
            </a:r>
          </a:p>
          <a:p>
            <a:r>
              <a:rPr lang="en-US" sz="1400" dirty="0" smtClean="0"/>
              <a:t>coderUsesPL(X,Y) :- </a:t>
            </a:r>
            <a:r>
              <a:rPr lang="en-US" sz="1400" dirty="0" err="1" smtClean="0"/>
              <a:t>coderInventedPL</a:t>
            </a:r>
            <a:r>
              <a:rPr lang="en-US" sz="1400" dirty="0" smtClean="0"/>
              <a:t>(X,Y). {#</a:t>
            </a:r>
            <a:r>
              <a:rPr lang="en-US" sz="1400" dirty="0" err="1"/>
              <a:t>I</a:t>
            </a:r>
            <a:r>
              <a:rPr lang="en-US" sz="1400" dirty="0" err="1" smtClean="0"/>
              <a:t>nv</a:t>
            </a:r>
            <a:r>
              <a:rPr lang="en-US" sz="1400" dirty="0" smtClean="0"/>
              <a:t>}</a:t>
            </a:r>
          </a:p>
          <a:p>
            <a:r>
              <a:rPr lang="en-US" sz="1400" dirty="0"/>
              <a:t>coderUsesPL(X,Y) :- </a:t>
            </a:r>
            <a:r>
              <a:rPr lang="en-US" sz="1400" dirty="0" smtClean="0"/>
              <a:t>coderUsesPL</a:t>
            </a:r>
            <a:r>
              <a:rPr lang="en-US" sz="1400" dirty="0"/>
              <a:t>(X,Z),Similar(Z,Y). {#</a:t>
            </a:r>
            <a:r>
              <a:rPr lang="en-US" sz="1400" dirty="0" err="1"/>
              <a:t>Sim</a:t>
            </a:r>
            <a:r>
              <a:rPr lang="en-US" sz="1400" dirty="0" smtClean="0"/>
              <a:t>}</a:t>
            </a:r>
            <a:endParaRPr lang="en-US" sz="1400" dirty="0"/>
          </a:p>
          <a:p>
            <a:r>
              <a:rPr lang="en-US" sz="1400" dirty="0" smtClean="0"/>
              <a:t>Similar(X,Y) :- Similar(X,Z),Similar(Z,Y). {#TC}</a:t>
            </a:r>
          </a:p>
        </p:txBody>
      </p:sp>
    </p:spTree>
    <p:extLst>
      <p:ext uri="{BB962C8B-B14F-4D97-AF65-F5344CB8AC3E}">
        <p14:creationId xmlns:p14="http://schemas.microsoft.com/office/powerpoint/2010/main" val="33514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2" y="43898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Structure Learning in </a:t>
            </a:r>
            <a:r>
              <a:rPr lang="en-US" altLang="zh-CN" sz="4800" dirty="0" smtClean="0"/>
              <a:t>PGM</a:t>
            </a:r>
            <a:r>
              <a:rPr lang="en-US" altLang="zh-CN" sz="4800" dirty="0" smtClean="0"/>
              <a:t>s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64778" y="2064122"/>
            <a:ext cx="822960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Chow-Liu for SL in Bayesian Networks</a:t>
            </a:r>
          </a:p>
          <a:p>
            <a:pPr lvl="1"/>
            <a:r>
              <a:rPr lang="en-US" dirty="0" smtClean="0"/>
              <a:t>Compute weights for each possible edge;</a:t>
            </a:r>
          </a:p>
          <a:p>
            <a:pPr lvl="1"/>
            <a:r>
              <a:rPr lang="en-US" dirty="0" smtClean="0"/>
              <a:t>Find a </a:t>
            </a:r>
            <a:r>
              <a:rPr lang="en-US" dirty="0"/>
              <a:t>maximum weight spanning tree (MST</a:t>
            </a:r>
            <a:r>
              <a:rPr lang="en-US" dirty="0" smtClean="0"/>
              <a:t>);</a:t>
            </a:r>
          </a:p>
          <a:p>
            <a:pPr lvl="1"/>
            <a:r>
              <a:rPr lang="en-US" dirty="0" smtClean="0"/>
              <a:t>Give directions to edges.</a:t>
            </a:r>
            <a:endParaRPr lang="en-US" dirty="0"/>
          </a:p>
          <a:p>
            <a:pPr lvl="1"/>
            <a:endParaRPr lang="en-US" dirty="0" smtClean="0"/>
          </a:p>
          <a:p>
            <a:pPr>
              <a:buFont typeface="Wingdings" charset="0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1176" y="4781176"/>
            <a:ext cx="7082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Core idea: find a structure of PGM that maximizes the data likelihood.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772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2" y="43898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Structure Learning in MLNs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64778" y="2064122"/>
            <a:ext cx="822960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to learn the structure of a Markov network?</a:t>
            </a:r>
          </a:p>
          <a:p>
            <a:pPr lvl="1"/>
            <a:r>
              <a:rPr lang="en-US" dirty="0" smtClean="0"/>
              <a:t>… not too different from learning structure for a Bayes network: </a:t>
            </a:r>
            <a:r>
              <a:rPr lang="en-US" dirty="0" smtClean="0">
                <a:solidFill>
                  <a:srgbClr val="008000"/>
                </a:solidFill>
              </a:rPr>
              <a:t>discrete search</a:t>
            </a:r>
            <a:r>
              <a:rPr lang="en-US" dirty="0" smtClean="0"/>
              <a:t> through space of possible graphs, trying to </a:t>
            </a:r>
            <a:r>
              <a:rPr lang="en-US" dirty="0" smtClean="0">
                <a:solidFill>
                  <a:srgbClr val="0000FF"/>
                </a:solidFill>
              </a:rPr>
              <a:t>maximize data probability</a:t>
            </a:r>
            <a:r>
              <a:rPr lang="en-US" dirty="0" smtClean="0"/>
              <a:t>….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	  	                 	                                 H/T Pedro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Domingos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18" y="21285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Our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Work</a:t>
            </a:r>
            <a:endParaRPr lang="en-US" sz="4800" dirty="0"/>
          </a:p>
        </p:txBody>
      </p:sp>
      <p:sp>
        <p:nvSpPr>
          <p:cNvPr id="5" name="Snip Diagonal Corner Rectangle 4"/>
          <p:cNvSpPr/>
          <p:nvPr/>
        </p:nvSpPr>
        <p:spPr>
          <a:xfrm>
            <a:off x="4521162" y="4485294"/>
            <a:ext cx="1048404" cy="760565"/>
          </a:xfrm>
          <a:prstGeom prst="snip2DiagRect">
            <a:avLst>
              <a:gd name="adj1" fmla="val 0"/>
              <a:gd name="adj2" fmla="val 43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4302" y="1543833"/>
            <a:ext cx="7465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We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modify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first-order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logic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reasoning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handle</a:t>
            </a:r>
            <a:r>
              <a:rPr lang="zh-CN" altLang="en-US" sz="3200" dirty="0" smtClean="0"/>
              <a:t> </a:t>
            </a:r>
            <a:r>
              <a:rPr lang="en-US" altLang="zh-CN" sz="3200" b="1" dirty="0" smtClean="0"/>
              <a:t>complexity</a:t>
            </a:r>
            <a:r>
              <a:rPr lang="en-US" altLang="zh-CN" sz="3200" dirty="0" smtClean="0"/>
              <a:t>.</a:t>
            </a:r>
            <a:endParaRPr lang="en-US" altLang="zh-CN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302" y="2967335"/>
            <a:ext cx="7465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We</a:t>
            </a:r>
            <a:r>
              <a:rPr lang="zh-CN" altLang="en-US" sz="3200" dirty="0"/>
              <a:t> </a:t>
            </a:r>
            <a:r>
              <a:rPr lang="en-US" altLang="zh-CN" sz="3200" dirty="0"/>
              <a:t>design</a:t>
            </a:r>
            <a:r>
              <a:rPr lang="zh-CN" altLang="en-US" sz="3200" dirty="0"/>
              <a:t> </a:t>
            </a:r>
            <a:r>
              <a:rPr lang="en-US" altLang="zh-CN" sz="3200" dirty="0"/>
              <a:t>statistical</a:t>
            </a:r>
            <a:r>
              <a:rPr lang="zh-CN" altLang="en-US" sz="3200" dirty="0"/>
              <a:t> </a:t>
            </a:r>
            <a:r>
              <a:rPr lang="en-US" altLang="zh-CN" sz="3200" dirty="0"/>
              <a:t>machine</a:t>
            </a:r>
            <a:r>
              <a:rPr lang="zh-CN" altLang="en-US" sz="3200" dirty="0"/>
              <a:t> </a:t>
            </a:r>
            <a:r>
              <a:rPr lang="en-US" altLang="zh-CN" sz="3200" dirty="0"/>
              <a:t>learning</a:t>
            </a:r>
            <a:r>
              <a:rPr lang="zh-CN" altLang="en-US" sz="3200" dirty="0"/>
              <a:t> </a:t>
            </a:r>
            <a:r>
              <a:rPr lang="en-US" altLang="zh-CN" sz="3200" dirty="0"/>
              <a:t>algorithms to</a:t>
            </a:r>
            <a:r>
              <a:rPr lang="zh-CN" altLang="en-US" sz="3200" dirty="0"/>
              <a:t> </a:t>
            </a:r>
            <a:r>
              <a:rPr lang="en-US" altLang="zh-CN" sz="3200" dirty="0"/>
              <a:t>deal</a:t>
            </a:r>
            <a:r>
              <a:rPr lang="zh-CN" altLang="en-US" sz="3200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b="1" dirty="0"/>
              <a:t>uncertainty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learn</a:t>
            </a:r>
            <a:r>
              <a:rPr lang="zh-CN" altLang="en-US" sz="3200" dirty="0"/>
              <a:t> </a:t>
            </a:r>
            <a:r>
              <a:rPr lang="en-US" altLang="zh-CN" sz="3200" dirty="0"/>
              <a:t>from</a:t>
            </a:r>
            <a:r>
              <a:rPr lang="zh-CN" altLang="en-US" sz="3200" dirty="0"/>
              <a:t> </a:t>
            </a:r>
            <a:r>
              <a:rPr lang="en-US" altLang="zh-CN" sz="3200" dirty="0"/>
              <a:t>past</a:t>
            </a:r>
            <a:r>
              <a:rPr lang="zh-CN" altLang="en-US" sz="3200" dirty="0"/>
              <a:t> </a:t>
            </a:r>
            <a:r>
              <a:rPr lang="en-US" altLang="zh-CN" sz="3200" dirty="0"/>
              <a:t>experiences.</a:t>
            </a:r>
            <a:r>
              <a:rPr lang="zh-CN" altLang="en-US" sz="3200" dirty="0"/>
              <a:t> </a:t>
            </a:r>
            <a:endParaRPr lang="en-US" altLang="zh-CN" sz="3200" dirty="0"/>
          </a:p>
        </p:txBody>
      </p:sp>
      <p:sp>
        <p:nvSpPr>
          <p:cNvPr id="7" name="Rectangle 6"/>
          <p:cNvSpPr/>
          <p:nvPr/>
        </p:nvSpPr>
        <p:spPr>
          <a:xfrm>
            <a:off x="904302" y="4900176"/>
            <a:ext cx="7465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We</a:t>
            </a:r>
            <a:r>
              <a:rPr lang="zh-CN" altLang="en-US" sz="3200" dirty="0"/>
              <a:t> </a:t>
            </a:r>
            <a:r>
              <a:rPr lang="en-US" altLang="zh-CN" sz="3200" dirty="0"/>
              <a:t>investigate</a:t>
            </a:r>
            <a:r>
              <a:rPr lang="zh-CN" altLang="en-US" sz="3200" dirty="0"/>
              <a:t> </a:t>
            </a:r>
            <a:r>
              <a:rPr lang="en-US" altLang="zh-CN" sz="3200" b="1" dirty="0">
                <a:solidFill>
                  <a:srgbClr val="3366FF"/>
                </a:solidFill>
              </a:rPr>
              <a:t>scalable</a:t>
            </a:r>
            <a:r>
              <a:rPr lang="zh-CN" altLang="en-US" sz="3200" dirty="0">
                <a:solidFill>
                  <a:srgbClr val="3366FF"/>
                </a:solidFill>
              </a:rPr>
              <a:t> </a:t>
            </a:r>
            <a:r>
              <a:rPr lang="en-US" altLang="zh-CN" sz="3200" dirty="0"/>
              <a:t>inference</a:t>
            </a:r>
            <a:r>
              <a:rPr lang="zh-CN" altLang="en-US" sz="3200" dirty="0"/>
              <a:t> </a:t>
            </a:r>
            <a:r>
              <a:rPr lang="en-US" altLang="zh-CN" sz="3200" dirty="0"/>
              <a:t>algorithms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real-world</a:t>
            </a:r>
            <a:r>
              <a:rPr lang="zh-CN" altLang="en-US" sz="3200" dirty="0"/>
              <a:t> </a:t>
            </a:r>
            <a:r>
              <a:rPr lang="en-US" altLang="zh-CN" sz="3200" dirty="0"/>
              <a:t>problems.</a:t>
            </a:r>
          </a:p>
        </p:txBody>
      </p:sp>
    </p:spTree>
    <p:extLst>
      <p:ext uri="{BB962C8B-B14F-4D97-AF65-F5344CB8AC3E}">
        <p14:creationId xmlns:p14="http://schemas.microsoft.com/office/powerpoint/2010/main" val="227887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2" y="43898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Structure Learning in MLNs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30</a:t>
            </a:fld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" y="1719263"/>
            <a:ext cx="8229600" cy="4795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Initial state:</a:t>
            </a:r>
            <a:r>
              <a:rPr lang="en-US" dirty="0" smtClean="0"/>
              <a:t> Unit clauses or hand-coded KB</a:t>
            </a:r>
          </a:p>
          <a:p>
            <a:r>
              <a:rPr lang="en-US" b="1" dirty="0" smtClean="0"/>
              <a:t>Operators:</a:t>
            </a:r>
            <a:r>
              <a:rPr lang="en-US" dirty="0" smtClean="0"/>
              <a:t> Add/remove literal, flip sign</a:t>
            </a:r>
          </a:p>
          <a:p>
            <a:r>
              <a:rPr lang="en-US" b="1" dirty="0" smtClean="0"/>
              <a:t>Evaluation function: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Pseudo-likelihood + Structure prior</a:t>
            </a:r>
          </a:p>
          <a:p>
            <a:r>
              <a:rPr lang="en-US" b="1" dirty="0" smtClean="0"/>
              <a:t>Search:</a:t>
            </a:r>
            <a:r>
              <a:rPr lang="en-US" dirty="0" smtClean="0"/>
              <a:t> Beam, shortest-first, bottom-up</a:t>
            </a:r>
            <a:br>
              <a:rPr lang="en-US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Kok</a:t>
            </a:r>
            <a:r>
              <a:rPr lang="en-US" dirty="0" smtClean="0"/>
              <a:t> </a:t>
            </a:r>
            <a:r>
              <a:rPr lang="en-US" sz="2400" dirty="0" smtClean="0"/>
              <a:t>&amp; </a:t>
            </a:r>
            <a:r>
              <a:rPr lang="en-US" sz="2400" dirty="0" err="1" smtClean="0"/>
              <a:t>Domingos</a:t>
            </a:r>
            <a:r>
              <a:rPr lang="en-US" sz="2400" dirty="0" smtClean="0"/>
              <a:t>, 2005; </a:t>
            </a:r>
            <a:r>
              <a:rPr lang="en-US" sz="2400" dirty="0" err="1" smtClean="0"/>
              <a:t>Mihalkova</a:t>
            </a:r>
            <a:r>
              <a:rPr lang="en-US" sz="2400" dirty="0" smtClean="0"/>
              <a:t> &amp; Mooney, 2007] </a:t>
            </a:r>
          </a:p>
          <a:p>
            <a:endParaRPr lang="en-US" sz="2400" dirty="0" smtClean="0"/>
          </a:p>
          <a:p>
            <a:endParaRPr lang="en-US" sz="2400" dirty="0"/>
          </a:p>
          <a:p>
            <a:pPr marL="0" lvl="1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	  	                 	                                 H/T Pedro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Domingos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181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2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Challenge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199" y="1349351"/>
            <a:ext cx="85682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Runtime:  search is very expensive. </a:t>
            </a:r>
            <a:endParaRPr lang="en-US" sz="3200" dirty="0"/>
          </a:p>
          <a:p>
            <a:pPr marL="914400" lvl="1" indent="-457200">
              <a:buFont typeface="Arial"/>
              <a:buChar char="•"/>
            </a:pPr>
            <a:r>
              <a:rPr lang="en-US" sz="3200" dirty="0"/>
              <a:t>e</a:t>
            </a:r>
            <a:r>
              <a:rPr lang="en-US" sz="3200" dirty="0" smtClean="0"/>
              <a:t>.g. Markov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Logic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Networks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/>
              <a:t>grounding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candidate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formulas;</a:t>
            </a:r>
            <a:endParaRPr lang="en-US" sz="3200" dirty="0"/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/>
              <a:t>for a dataset with 42K triples,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err="1" smtClean="0"/>
              <a:t>Kok</a:t>
            </a:r>
            <a:r>
              <a:rPr lang="en-US" sz="3200" dirty="0" smtClean="0"/>
              <a:t> and </a:t>
            </a:r>
            <a:r>
              <a:rPr lang="en-US" sz="3200" dirty="0" err="1" smtClean="0"/>
              <a:t>Domingos</a:t>
            </a:r>
            <a:r>
              <a:rPr lang="en-US" sz="3200" dirty="0" smtClean="0"/>
              <a:t> (ICML 2010)    </a:t>
            </a:r>
            <a:endParaRPr lang="en-US" sz="3200" dirty="0"/>
          </a:p>
        </p:txBody>
      </p:sp>
      <p:pic>
        <p:nvPicPr>
          <p:cNvPr id="6" name="Picture 5" descr="Screen Shot 2016-02-24 at 1.1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8740"/>
            <a:ext cx="9144000" cy="146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700309" y="5034611"/>
            <a:ext cx="1436974" cy="451212"/>
          </a:xfrm>
          <a:prstGeom prst="rect">
            <a:avLst/>
          </a:prstGeom>
          <a:solidFill>
            <a:srgbClr val="800000"/>
          </a:solidFill>
          <a:ln w="762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00309" y="5034611"/>
            <a:ext cx="1436974" cy="451212"/>
          </a:xfrm>
          <a:prstGeom prst="rect">
            <a:avLst/>
          </a:prstGeom>
          <a:noFill/>
          <a:ln w="762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08089" y="1499937"/>
            <a:ext cx="8229600" cy="11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dirty="0" smtClean="0"/>
              <a:t>Build a meta language and reduce the structure learning to parameter learning.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Our Approach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89" y="4173779"/>
            <a:ext cx="8229600" cy="19927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2.  Transform triples into quadruples.</a:t>
            </a:r>
          </a:p>
          <a:p>
            <a:pPr marL="0" indent="0">
              <a:buNone/>
            </a:pPr>
            <a:r>
              <a:rPr lang="en-US" dirty="0" smtClean="0"/>
              <a:t>		coderUsesPL(</a:t>
            </a:r>
            <a:r>
              <a:rPr lang="en-US" dirty="0" err="1" smtClean="0"/>
              <a:t>dennisRitchie,c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		relation(</a:t>
            </a:r>
            <a:r>
              <a:rPr lang="en-US" dirty="0" err="1" smtClean="0"/>
              <a:t>coderUsesPL,dennisRitchie,c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32</a:t>
            </a:fld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209105" y="4980013"/>
            <a:ext cx="445086" cy="78544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196" y="2675525"/>
            <a:ext cx="8085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Instead of searching an answer for a known relation, we </a:t>
            </a:r>
            <a:r>
              <a:rPr lang="en-US" sz="2800" b="1" dirty="0" smtClean="0"/>
              <a:t>search for unknown</a:t>
            </a:r>
            <a:r>
              <a:rPr lang="zh-CN" altLang="en-US" sz="2800" b="1" dirty="0" smtClean="0"/>
              <a:t> </a:t>
            </a:r>
            <a:r>
              <a:rPr lang="en-US" sz="2800" b="1" dirty="0" smtClean="0"/>
              <a:t>relations </a:t>
            </a:r>
            <a:r>
              <a:rPr lang="en-US" sz="2800" dirty="0" smtClean="0"/>
              <a:t>that meet our constraints.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447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1361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Structure </a:t>
            </a:r>
            <a:r>
              <a:rPr lang="en-US" sz="4800" dirty="0"/>
              <a:t>L</a:t>
            </a:r>
            <a:r>
              <a:rPr lang="en-US" sz="4800" dirty="0" smtClean="0"/>
              <a:t>earning Templates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6" y="1463510"/>
            <a:ext cx="8084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Entailment: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 P(X,Y) :- R(X,Y).</a:t>
            </a:r>
          </a:p>
          <a:p>
            <a:r>
              <a:rPr lang="en-US" altLang="zh-CN" sz="3200" dirty="0">
                <a:solidFill>
                  <a:srgbClr val="0000FF"/>
                </a:solidFill>
              </a:rPr>
              <a:t>	</a:t>
            </a:r>
            <a:r>
              <a:rPr lang="en-US" altLang="zh-CN" sz="3200" dirty="0" smtClean="0">
                <a:solidFill>
                  <a:srgbClr val="0000FF"/>
                </a:solidFill>
              </a:rPr>
              <a:t>e.g., </a:t>
            </a:r>
            <a:r>
              <a:rPr lang="en-US" altLang="zh-CN" sz="2800" dirty="0" smtClean="0">
                <a:solidFill>
                  <a:srgbClr val="0000FF"/>
                </a:solidFill>
              </a:rPr>
              <a:t>coderUsesPL(X,Y) :- </a:t>
            </a:r>
            <a:r>
              <a:rPr lang="en-US" altLang="zh-CN" sz="2800" dirty="0" err="1" smtClean="0">
                <a:solidFill>
                  <a:srgbClr val="0000FF"/>
                </a:solidFill>
              </a:rPr>
              <a:t>coderInventedPL</a:t>
            </a:r>
            <a:r>
              <a:rPr lang="en-US" altLang="zh-CN" sz="2800" dirty="0" smtClean="0">
                <a:solidFill>
                  <a:srgbClr val="0000FF"/>
                </a:solidFill>
              </a:rPr>
              <a:t>(X,Y).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0235" y="2747866"/>
            <a:ext cx="83322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Inversion:</a:t>
            </a:r>
            <a:r>
              <a:rPr lang="zh-CN" altLang="en-US" sz="3200" dirty="0"/>
              <a:t>    </a:t>
            </a:r>
            <a:r>
              <a:rPr lang="en-US" altLang="zh-CN" sz="3200" dirty="0"/>
              <a:t>P(X,Y)</a:t>
            </a:r>
            <a:r>
              <a:rPr lang="zh-CN" altLang="en-US" sz="3200" dirty="0"/>
              <a:t> </a:t>
            </a:r>
            <a:r>
              <a:rPr lang="en-US" altLang="zh-CN" sz="3200" dirty="0"/>
              <a:t>:-</a:t>
            </a:r>
            <a:r>
              <a:rPr lang="zh-CN" altLang="en-US" sz="3200" dirty="0"/>
              <a:t> </a:t>
            </a:r>
            <a:r>
              <a:rPr lang="en-US" altLang="zh-CN" sz="3200" dirty="0"/>
              <a:t>R(Y,X)</a:t>
            </a:r>
            <a:r>
              <a:rPr lang="en-US" altLang="zh-CN" sz="3200" dirty="0" smtClean="0"/>
              <a:t>.</a:t>
            </a:r>
          </a:p>
          <a:p>
            <a:r>
              <a:rPr lang="en-US" altLang="zh-CN" sz="2800" dirty="0">
                <a:solidFill>
                  <a:srgbClr val="0000FF"/>
                </a:solidFill>
              </a:rPr>
              <a:t>	</a:t>
            </a:r>
            <a:r>
              <a:rPr lang="en-US" altLang="zh-CN" sz="2800" dirty="0" smtClean="0">
                <a:solidFill>
                  <a:srgbClr val="0000FF"/>
                </a:solidFill>
              </a:rPr>
              <a:t>e.g.,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</a:rPr>
              <a:t>orgHasCoder</a:t>
            </a:r>
            <a:r>
              <a:rPr lang="en-US" altLang="zh-CN" sz="2800" dirty="0" smtClean="0">
                <a:solidFill>
                  <a:srgbClr val="0000FF"/>
                </a:solidFill>
              </a:rPr>
              <a:t>(X,Y)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:-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</a:rPr>
              <a:t>coderWorkedForOrg</a:t>
            </a:r>
            <a:r>
              <a:rPr lang="en-US" altLang="zh-CN" sz="2800" dirty="0" smtClean="0">
                <a:solidFill>
                  <a:srgbClr val="0000FF"/>
                </a:solidFill>
              </a:rPr>
              <a:t>(Y,X).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endParaRPr lang="en-US" altLang="zh-CN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235" y="3968320"/>
            <a:ext cx="85911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Chain:</a:t>
            </a:r>
            <a:r>
              <a:rPr lang="zh-CN" altLang="en-US" sz="3200" dirty="0"/>
              <a:t>         </a:t>
            </a:r>
            <a:r>
              <a:rPr lang="en-US" altLang="zh-CN" sz="3200" dirty="0"/>
              <a:t>P(X,Y)</a:t>
            </a:r>
            <a:r>
              <a:rPr lang="zh-CN" altLang="en-US" sz="3200" dirty="0"/>
              <a:t> </a:t>
            </a:r>
            <a:r>
              <a:rPr lang="en-US" altLang="zh-CN" sz="3200" dirty="0"/>
              <a:t>:-</a:t>
            </a:r>
            <a:r>
              <a:rPr lang="zh-CN" altLang="en-US" sz="3200" dirty="0"/>
              <a:t> </a:t>
            </a:r>
            <a:r>
              <a:rPr lang="en-US" altLang="zh-CN" sz="3200" dirty="0"/>
              <a:t>R1(X,Z),R2(Z,Y)</a:t>
            </a:r>
            <a:r>
              <a:rPr lang="en-US" altLang="zh-CN" sz="3200" dirty="0" smtClean="0"/>
              <a:t>.</a:t>
            </a:r>
          </a:p>
          <a:p>
            <a:r>
              <a:rPr lang="en-US" altLang="zh-CN" sz="2800" dirty="0">
                <a:solidFill>
                  <a:srgbClr val="0000FF"/>
                </a:solidFill>
              </a:rPr>
              <a:t>	</a:t>
            </a:r>
            <a:r>
              <a:rPr lang="en-US" altLang="zh-CN" sz="2800" dirty="0" smtClean="0">
                <a:solidFill>
                  <a:srgbClr val="0000FF"/>
                </a:solidFill>
              </a:rPr>
              <a:t>e.g.,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coderUsesPL(X,Y)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:-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</a:rPr>
              <a:t>coderInvented</a:t>
            </a:r>
            <a:r>
              <a:rPr lang="en-US" altLang="zh-CN" sz="2800" dirty="0" smtClean="0">
                <a:solidFill>
                  <a:srgbClr val="0000FF"/>
                </a:solidFill>
              </a:rPr>
              <a:t>(X,Z),</a:t>
            </a:r>
            <a:r>
              <a:rPr lang="en-US" altLang="zh-CN" sz="2800" dirty="0" err="1" smtClean="0">
                <a:solidFill>
                  <a:srgbClr val="0000FF"/>
                </a:solidFill>
              </a:rPr>
              <a:t>sim</a:t>
            </a:r>
            <a:r>
              <a:rPr lang="en-US" altLang="zh-CN" sz="2800" dirty="0" smtClean="0">
                <a:solidFill>
                  <a:srgbClr val="0000FF"/>
                </a:solidFill>
              </a:rPr>
              <a:t>(Z,Y).</a:t>
            </a:r>
            <a:endParaRPr lang="en-US" altLang="zh-CN" sz="2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2" y="5468471"/>
            <a:ext cx="82889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Advantages </a:t>
            </a:r>
            <a:r>
              <a:rPr lang="en-US" sz="3200" dirty="0"/>
              <a:t>of templates: </a:t>
            </a:r>
            <a:r>
              <a:rPr lang="en-US" sz="3200" dirty="0">
                <a:solidFill>
                  <a:srgbClr val="008000"/>
                </a:solidFill>
              </a:rPr>
              <a:t>concise</a:t>
            </a:r>
            <a:r>
              <a:rPr lang="en-US" sz="3200" dirty="0"/>
              <a:t> and </a:t>
            </a:r>
            <a:r>
              <a:rPr lang="en-US" sz="3200" dirty="0" smtClean="0">
                <a:solidFill>
                  <a:srgbClr val="008000"/>
                </a:solidFill>
              </a:rPr>
              <a:t>extendable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316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1361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 </a:t>
            </a:r>
            <a:r>
              <a:rPr lang="en-US" sz="4800" dirty="0"/>
              <a:t>S</a:t>
            </a:r>
            <a:r>
              <a:rPr lang="en-US" sz="4800" dirty="0" smtClean="0"/>
              <a:t>tructure </a:t>
            </a:r>
            <a:r>
              <a:rPr lang="en-US" sz="4800" dirty="0"/>
              <a:t>L</a:t>
            </a:r>
            <a:r>
              <a:rPr lang="en-US" sz="4800" dirty="0" smtClean="0"/>
              <a:t>earning Example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40235" y="2522003"/>
            <a:ext cx="8084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>
                <a:latin typeface="+mj-lt"/>
              </a:rPr>
              <a:t>In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the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first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section,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formulas are </a:t>
            </a:r>
            <a:r>
              <a:rPr lang="en-US" altLang="zh-CN" sz="3200" b="1" dirty="0" smtClean="0">
                <a:solidFill>
                  <a:srgbClr val="008000"/>
                </a:solidFill>
                <a:latin typeface="+mj-lt"/>
              </a:rPr>
              <a:t>known</a:t>
            </a:r>
            <a:r>
              <a:rPr lang="en-US" altLang="zh-CN" sz="3200" dirty="0" smtClean="0">
                <a:latin typeface="+mj-lt"/>
              </a:rPr>
              <a:t> and we always search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for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a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b="1" dirty="0" smtClean="0">
                <a:solidFill>
                  <a:srgbClr val="008000"/>
                </a:solidFill>
                <a:latin typeface="+mj-lt"/>
              </a:rPr>
              <a:t>known</a:t>
            </a:r>
            <a:r>
              <a:rPr lang="zh-CN" altLang="en-US" sz="3200" dirty="0" smtClean="0">
                <a:latin typeface="+mj-lt"/>
              </a:rPr>
              <a:t> </a:t>
            </a:r>
            <a:r>
              <a:rPr lang="en-US" altLang="zh-CN" sz="3200" dirty="0" smtClean="0">
                <a:latin typeface="+mj-lt"/>
              </a:rPr>
              <a:t>relation.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/>
              <a:t>e.g., coderUsesPL</a:t>
            </a:r>
            <a:r>
              <a:rPr lang="en-US" altLang="zh-CN" sz="3200" dirty="0" smtClean="0"/>
              <a:t>(</a:t>
            </a:r>
            <a:r>
              <a:rPr lang="en-US" altLang="zh-CN" sz="3200" dirty="0" err="1" smtClean="0"/>
              <a:t>dennisRitchie</a:t>
            </a:r>
            <a:r>
              <a:rPr lang="en-US" altLang="zh-CN" sz="3200" dirty="0" smtClean="0"/>
              <a:t>,?) </a:t>
            </a:r>
            <a:endParaRPr lang="en-US" altLang="zh-CN" sz="3200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0235" y="4285788"/>
            <a:ext cx="8465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Here,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want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learn</a:t>
            </a:r>
            <a:r>
              <a:rPr lang="zh-CN" altLang="en-US" sz="3200" dirty="0" smtClean="0"/>
              <a:t> </a:t>
            </a:r>
            <a:r>
              <a:rPr lang="en-US" altLang="zh-CN" sz="3200" b="1" dirty="0" smtClean="0">
                <a:solidFill>
                  <a:srgbClr val="008000"/>
                </a:solidFill>
              </a:rPr>
              <a:t>unknown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relation(s)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satisfies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our formula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template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constraints.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e.g.,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which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relation</a:t>
            </a:r>
            <a:r>
              <a:rPr lang="zh-CN" altLang="en-US" sz="3200" dirty="0" smtClean="0"/>
              <a:t> </a:t>
            </a:r>
            <a:r>
              <a:rPr lang="en-US" altLang="zh-CN" sz="3200" dirty="0" smtClean="0">
                <a:solidFill>
                  <a:srgbClr val="0000FF"/>
                </a:solidFill>
              </a:rPr>
              <a:t>entails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coderUsesPL?</a:t>
            </a:r>
            <a:endParaRPr lang="en-US" altLang="zh-CN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6" y="1717507"/>
            <a:ext cx="80848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An </a:t>
            </a:r>
            <a:r>
              <a:rPr lang="en-US" sz="3200" dirty="0" smtClean="0"/>
              <a:t>example </a:t>
            </a:r>
            <a:r>
              <a:rPr lang="en-US" sz="3200" dirty="0"/>
              <a:t>t</a:t>
            </a:r>
            <a:r>
              <a:rPr lang="en-US" sz="3200" dirty="0" smtClean="0"/>
              <a:t>ask</a:t>
            </a:r>
            <a:r>
              <a:rPr lang="en-US" sz="3200" dirty="0" smtClean="0"/>
              <a:t>: </a:t>
            </a:r>
            <a:r>
              <a:rPr lang="en-US" sz="3200" dirty="0">
                <a:solidFill>
                  <a:srgbClr val="0000FF"/>
                </a:solidFill>
              </a:rPr>
              <a:t>l</a:t>
            </a:r>
            <a:r>
              <a:rPr lang="en-US" sz="3200" dirty="0" smtClean="0">
                <a:solidFill>
                  <a:srgbClr val="0000FF"/>
                </a:solidFill>
              </a:rPr>
              <a:t>earning </a:t>
            </a:r>
            <a:r>
              <a:rPr lang="en-US" sz="3200" dirty="0" smtClean="0">
                <a:solidFill>
                  <a:srgbClr val="0000FF"/>
                </a:solidFill>
              </a:rPr>
              <a:t>entailments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90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 bwMode="auto">
          <a:xfrm>
            <a:off x="1968274" y="1026720"/>
            <a:ext cx="541867" cy="65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 bwMode="auto">
          <a:xfrm>
            <a:off x="1924214" y="6058382"/>
            <a:ext cx="897691" cy="5847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sz="3200" dirty="0"/>
              <a:t>Z</a:t>
            </a:r>
            <a:r>
              <a:rPr lang="en-US" sz="3200" dirty="0" smtClean="0"/>
              <a:t>=</a:t>
            </a:r>
            <a:r>
              <a:rPr lang="en-US" sz="3200" dirty="0"/>
              <a:t>b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6745771" y="5565940"/>
            <a:ext cx="1998807" cy="5847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sz="3200" dirty="0"/>
              <a:t>Z</a:t>
            </a:r>
            <a:r>
              <a:rPr lang="en-US" sz="3200" dirty="0" smtClean="0"/>
              <a:t>=</a:t>
            </a:r>
            <a:r>
              <a:rPr lang="en-US" sz="3200" dirty="0" err="1" smtClean="0"/>
              <a:t>bellLabs</a:t>
            </a:r>
            <a:endParaRPr lang="en-US" sz="3200" dirty="0"/>
          </a:p>
        </p:txBody>
      </p:sp>
      <p:sp>
        <p:nvSpPr>
          <p:cNvPr id="39957" name="TextBox 40974"/>
          <p:cNvSpPr txBox="1">
            <a:spLocks noChangeArrowheads="1"/>
          </p:cNvSpPr>
          <p:nvPr/>
        </p:nvSpPr>
        <p:spPr bwMode="auto">
          <a:xfrm>
            <a:off x="294556" y="5065172"/>
            <a:ext cx="3203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i="1" dirty="0" smtClean="0"/>
              <a:t>#entail</a:t>
            </a:r>
            <a:r>
              <a:rPr lang="en-US" i="1" dirty="0" smtClean="0"/>
              <a:t>(coderUsesPL,</a:t>
            </a:r>
          </a:p>
          <a:p>
            <a:pPr eaLnBrk="1" hangingPunct="1"/>
            <a:r>
              <a:rPr lang="en-US" i="1" dirty="0" err="1" smtClean="0"/>
              <a:t>coderInventedPL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39958" name="TextBox 51"/>
          <p:cNvSpPr txBox="1">
            <a:spLocks noChangeArrowheads="1"/>
          </p:cNvSpPr>
          <p:nvPr/>
        </p:nvSpPr>
        <p:spPr bwMode="auto">
          <a:xfrm>
            <a:off x="4480401" y="4282615"/>
            <a:ext cx="3203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i="1" dirty="0" smtClean="0"/>
              <a:t>#entail</a:t>
            </a:r>
            <a:r>
              <a:rPr lang="en-US" i="1" dirty="0" smtClean="0"/>
              <a:t>(coderUsesPL, </a:t>
            </a:r>
          </a:p>
          <a:p>
            <a:pPr eaLnBrk="1" hangingPunct="1"/>
            <a:r>
              <a:rPr lang="en-US" i="1" dirty="0" err="1" smtClean="0"/>
              <a:t>prgmrWorkedForOrg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39945" name="TextBox 65"/>
          <p:cNvSpPr txBox="1">
            <a:spLocks noChangeArrowheads="1"/>
          </p:cNvSpPr>
          <p:nvPr/>
        </p:nvSpPr>
        <p:spPr bwMode="auto">
          <a:xfrm>
            <a:off x="7560509" y="5858411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438400" cy="365125"/>
          </a:xfrm>
        </p:spPr>
        <p:txBody>
          <a:bodyPr/>
          <a:lstStyle/>
          <a:p>
            <a:fld id="{AC642230-A72D-4142-9C94-6A773244F0CD}" type="slidenum">
              <a:rPr lang="en-US" smtClean="0"/>
              <a:t>35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 bwMode="auto">
          <a:xfrm>
            <a:off x="294556" y="324689"/>
            <a:ext cx="6089312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sz="3200" dirty="0" err="1" smtClean="0"/>
              <a:t>interp</a:t>
            </a:r>
            <a:r>
              <a:rPr lang="en-US" sz="3200" dirty="0" smtClean="0"/>
              <a:t>(</a:t>
            </a:r>
            <a:r>
              <a:rPr lang="en-US" sz="3200" dirty="0" err="1" smtClean="0"/>
              <a:t>coderUsesPL,kThompson,</a:t>
            </a:r>
            <a:r>
              <a:rPr lang="en-US" sz="3200" dirty="0" err="1"/>
              <a:t>Z</a:t>
            </a:r>
            <a:r>
              <a:rPr lang="en-US" sz="3200" dirty="0"/>
              <a:t>)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59406" y="1686179"/>
            <a:ext cx="4227564" cy="11029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/>
              <a:t>rel</a:t>
            </a:r>
            <a:r>
              <a:rPr lang="en-US" sz="3200" dirty="0"/>
              <a:t>(Q</a:t>
            </a:r>
            <a:r>
              <a:rPr lang="en-US" sz="3200" dirty="0" smtClean="0"/>
              <a:t>,</a:t>
            </a:r>
            <a:r>
              <a:rPr lang="en-US" sz="3200" dirty="0"/>
              <a:t> </a:t>
            </a:r>
            <a:r>
              <a:rPr lang="en-US" sz="3200" dirty="0" err="1"/>
              <a:t>kThompson</a:t>
            </a:r>
            <a:r>
              <a:rPr lang="en-US" sz="3200" dirty="0" err="1" smtClean="0"/>
              <a:t>,</a:t>
            </a:r>
            <a:r>
              <a:rPr lang="en-US" sz="3200" dirty="0" err="1"/>
              <a:t>Z</a:t>
            </a:r>
            <a:r>
              <a:rPr lang="en-US" sz="3200" dirty="0"/>
              <a:t>)</a:t>
            </a:r>
            <a:r>
              <a:rPr lang="en-US" sz="3200" dirty="0" smtClean="0"/>
              <a:t>,</a:t>
            </a:r>
          </a:p>
          <a:p>
            <a:pPr algn="ctr">
              <a:defRPr/>
            </a:pPr>
            <a:r>
              <a:rPr lang="en-US" sz="3200" dirty="0" smtClean="0"/>
              <a:t>entail(</a:t>
            </a:r>
            <a:r>
              <a:rPr lang="en-US" sz="3200" dirty="0" err="1"/>
              <a:t>coderUsesPL,Q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2510141" y="1051469"/>
            <a:ext cx="13264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#Entail</a:t>
            </a:r>
            <a:endParaRPr lang="en-US" sz="3200" dirty="0"/>
          </a:p>
        </p:txBody>
      </p:sp>
      <p:cxnSp>
        <p:nvCxnSpPr>
          <p:cNvPr id="49" name="Straight Arrow Connector 48"/>
          <p:cNvCxnSpPr>
            <a:stCxn id="47" idx="2"/>
            <a:endCxn id="51" idx="0"/>
          </p:cNvCxnSpPr>
          <p:nvPr/>
        </p:nvCxnSpPr>
        <p:spPr bwMode="auto">
          <a:xfrm>
            <a:off x="2473188" y="2789141"/>
            <a:ext cx="84876" cy="10063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425620" y="2969126"/>
            <a:ext cx="9971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#KG</a:t>
            </a:r>
            <a:endParaRPr lang="en-US" sz="3200" dirty="0"/>
          </a:p>
        </p:txBody>
      </p:sp>
      <p:sp>
        <p:nvSpPr>
          <p:cNvPr id="51" name="Rounded Rectangle 50"/>
          <p:cNvSpPr/>
          <p:nvPr/>
        </p:nvSpPr>
        <p:spPr>
          <a:xfrm>
            <a:off x="759098" y="3795538"/>
            <a:ext cx="3597931" cy="11029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/>
              <a:t>entail(</a:t>
            </a:r>
            <a:r>
              <a:rPr lang="en-US" sz="3200" dirty="0"/>
              <a:t>coderUsesPL</a:t>
            </a:r>
            <a:r>
              <a:rPr lang="en-US" sz="3200" dirty="0" smtClean="0"/>
              <a:t>,</a:t>
            </a:r>
          </a:p>
          <a:p>
            <a:pPr algn="ctr">
              <a:defRPr/>
            </a:pPr>
            <a:r>
              <a:rPr lang="en-US" sz="3200" dirty="0" err="1" smtClean="0"/>
              <a:t>coderInventedPL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cxnSp>
        <p:nvCxnSpPr>
          <p:cNvPr id="52" name="Straight Arrow Connector 51"/>
          <p:cNvCxnSpPr/>
          <p:nvPr/>
        </p:nvCxnSpPr>
        <p:spPr bwMode="auto">
          <a:xfrm flipH="1">
            <a:off x="3115733" y="5065172"/>
            <a:ext cx="382168" cy="8814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4876798" y="2523063"/>
            <a:ext cx="4114802" cy="11832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/>
              <a:t>entail(</a:t>
            </a:r>
            <a:r>
              <a:rPr lang="en-US" sz="3200" dirty="0"/>
              <a:t>coderUsesPL</a:t>
            </a:r>
            <a:r>
              <a:rPr lang="en-US" sz="3200" dirty="0" smtClean="0"/>
              <a:t>,</a:t>
            </a:r>
          </a:p>
          <a:p>
            <a:pPr algn="ctr">
              <a:defRPr/>
            </a:pPr>
            <a:r>
              <a:rPr lang="en-US" sz="3200" dirty="0" err="1" smtClean="0"/>
              <a:t>prgmrWorkedForOrg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cxnSp>
        <p:nvCxnSpPr>
          <p:cNvPr id="55" name="Straight Arrow Connector 54"/>
          <p:cNvCxnSpPr>
            <a:stCxn id="47" idx="2"/>
            <a:endCxn id="54" idx="1"/>
          </p:cNvCxnSpPr>
          <p:nvPr/>
        </p:nvCxnSpPr>
        <p:spPr bwMode="auto">
          <a:xfrm>
            <a:off x="2473188" y="2789141"/>
            <a:ext cx="2403610" cy="325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>
            <a:off x="7370592" y="3795538"/>
            <a:ext cx="374583" cy="16389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337952" y="2969126"/>
            <a:ext cx="9971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#KG</a:t>
            </a:r>
            <a:endParaRPr lang="en-US" sz="3200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1445773" y="6150716"/>
            <a:ext cx="0" cy="3810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165919" y="5756119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685091" y="1994693"/>
            <a:ext cx="580375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sz="4800" b="1" dirty="0" smtClean="0"/>
              <a:t>We</a:t>
            </a:r>
            <a:r>
              <a:rPr lang="zh-CN" altLang="en-US" sz="4800" b="1" dirty="0" smtClean="0"/>
              <a:t> </a:t>
            </a:r>
            <a:r>
              <a:rPr lang="en-US" altLang="zh-CN" sz="4800" b="1" dirty="0" smtClean="0"/>
              <a:t>learned:</a:t>
            </a:r>
            <a:endParaRPr lang="en-US" sz="4800" b="1" dirty="0" smtClean="0"/>
          </a:p>
          <a:p>
            <a:pPr algn="l">
              <a:defRPr/>
            </a:pPr>
            <a:r>
              <a:rPr lang="en-US" sz="4800" dirty="0" smtClean="0"/>
              <a:t>coderUsesPL(</a:t>
            </a:r>
            <a:r>
              <a:rPr lang="en-US" sz="4800" dirty="0"/>
              <a:t>X,Y)</a:t>
            </a:r>
            <a:r>
              <a:rPr lang="en-US" sz="4800" dirty="0" smtClean="0"/>
              <a:t>:</a:t>
            </a:r>
            <a:r>
              <a:rPr lang="en-US" altLang="zh-CN" sz="4800" dirty="0"/>
              <a:t>-</a:t>
            </a:r>
            <a:r>
              <a:rPr lang="en-US" sz="4800" dirty="0" err="1" smtClean="0"/>
              <a:t>coderInventedPL</a:t>
            </a:r>
            <a:r>
              <a:rPr lang="en-US" sz="4800" dirty="0" smtClean="0"/>
              <a:t>(</a:t>
            </a:r>
            <a:r>
              <a:rPr lang="en-US" sz="4800" dirty="0"/>
              <a:t>X,Y).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21905" y="2969126"/>
            <a:ext cx="5979668" cy="584776"/>
          </a:xfrm>
          <a:prstGeom prst="rect">
            <a:avLst/>
          </a:prstGeom>
          <a:ln w="76200" cmpd="sng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r</a:t>
            </a:r>
            <a:r>
              <a:rPr lang="en-US" sz="3200" dirty="0" err="1" smtClean="0">
                <a:solidFill>
                  <a:schemeClr val="bg1"/>
                </a:solidFill>
              </a:rPr>
              <a:t>el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coderInventedPL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</a:rPr>
              <a:t>kThompson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</a:rPr>
              <a:t>b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270" y="2994840"/>
            <a:ext cx="8030303" cy="584776"/>
          </a:xfrm>
          <a:prstGeom prst="rect">
            <a:avLst/>
          </a:prstGeom>
          <a:ln w="76200" cmpd="sng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rel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</a:rPr>
              <a:t>prgmrWorkedForOrg</a:t>
            </a:r>
            <a:r>
              <a:rPr lang="zh-CN" altLang="en-US" sz="3200" dirty="0" smtClean="0">
                <a:solidFill>
                  <a:schemeClr val="bg1"/>
                </a:solidFill>
              </a:rPr>
              <a:t>  </a:t>
            </a:r>
            <a:r>
              <a:rPr lang="en-US" altLang="zh-CN" sz="3200" dirty="0" err="1" smtClean="0">
                <a:solidFill>
                  <a:schemeClr val="bg1"/>
                </a:solidFill>
              </a:rPr>
              <a:t>kThompson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</a:rPr>
              <a:t>bellLabs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9957" grpId="0"/>
      <p:bldP spid="39958" grpId="0"/>
      <p:bldP spid="47" grpId="0" animBg="1"/>
      <p:bldP spid="34" grpId="0"/>
      <p:bldP spid="50" grpId="0"/>
      <p:bldP spid="51" grpId="0" animBg="1"/>
      <p:bldP spid="54" grpId="0" animBg="1"/>
      <p:bldP spid="64" grpId="0"/>
      <p:bldP spid="67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Iterated Structural Gradient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048"/>
            <a:ext cx="8229600" cy="115720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 Build </a:t>
            </a:r>
            <a:r>
              <a:rPr lang="en-US" dirty="0"/>
              <a:t>a </a:t>
            </a:r>
            <a:r>
              <a:rPr lang="en-US" dirty="0" smtClean="0"/>
              <a:t>meta theory </a:t>
            </a:r>
            <a:r>
              <a:rPr lang="en-US" dirty="0"/>
              <a:t>T1 </a:t>
            </a:r>
            <a:r>
              <a:rPr lang="en-US" altLang="zh-CN" dirty="0" smtClean="0"/>
              <a:t>(three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templates)</a:t>
            </a:r>
            <a:r>
              <a:rPr lang="zh-CN" altLang="en-US" dirty="0" smtClean="0"/>
              <a:t> </a:t>
            </a:r>
            <a:r>
              <a:rPr lang="en-US" dirty="0" smtClean="0"/>
              <a:t>with </a:t>
            </a:r>
            <a:r>
              <a:rPr lang="en-US" dirty="0"/>
              <a:t>a </a:t>
            </a:r>
            <a:r>
              <a:rPr lang="en-US" dirty="0" smtClean="0"/>
              <a:t>large </a:t>
            </a:r>
            <a:r>
              <a:rPr lang="en-US" dirty="0"/>
              <a:t>number of possible </a:t>
            </a:r>
            <a:r>
              <a:rPr lang="en-US" dirty="0" smtClean="0"/>
              <a:t>formulas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871875"/>
            <a:ext cx="8030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2.  Use </a:t>
            </a:r>
            <a:r>
              <a:rPr lang="en-US" sz="3200" dirty="0"/>
              <a:t>parameter </a:t>
            </a:r>
            <a:r>
              <a:rPr lang="en-US" sz="3200" dirty="0" smtClean="0"/>
              <a:t>learning (gradient) </a:t>
            </a:r>
            <a:r>
              <a:rPr lang="en-US" sz="3200" dirty="0"/>
              <a:t>to discover which ones you really </a:t>
            </a:r>
            <a:r>
              <a:rPr lang="en-US" sz="3200" b="1" dirty="0"/>
              <a:t>do</a:t>
            </a:r>
            <a:r>
              <a:rPr lang="en-US" sz="3200" dirty="0"/>
              <a:t> need.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237412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3.  Add </a:t>
            </a:r>
            <a:r>
              <a:rPr lang="en-US" sz="3200" dirty="0"/>
              <a:t>these to </a:t>
            </a:r>
            <a:r>
              <a:rPr lang="en-US" sz="3200" dirty="0" smtClean="0"/>
              <a:t>T1 with the </a:t>
            </a:r>
            <a:r>
              <a:rPr lang="en-US" sz="3200" dirty="0"/>
              <a:t>original </a:t>
            </a:r>
            <a:r>
              <a:rPr lang="en-US" sz="3200" dirty="0" smtClean="0"/>
              <a:t>templates.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57200" y="5108408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4.  Repeat.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945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6320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Experimental Setup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221390" y="1105632"/>
            <a:ext cx="8532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Training 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Input: relational triples.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Output: plausible inference formulas with </a:t>
            </a:r>
            <a:r>
              <a:rPr lang="en-US" altLang="zh-CN" sz="3200" b="1" i="1" dirty="0" smtClean="0"/>
              <a:t>w</a:t>
            </a:r>
            <a:r>
              <a:rPr lang="en-US" altLang="zh-CN" sz="3200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1390" y="2658091"/>
            <a:ext cx="8922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Testing </a:t>
            </a:r>
            <a:endParaRPr lang="en-US" altLang="zh-CN" sz="3200" dirty="0" smtClean="0"/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Input</a:t>
            </a:r>
            <a:r>
              <a:rPr lang="en-US" altLang="zh-CN" sz="3200" dirty="0"/>
              <a:t>: queries, e.g., president(</a:t>
            </a:r>
            <a:r>
              <a:rPr lang="en-US" altLang="zh-CN" sz="3200" dirty="0" err="1"/>
              <a:t>obama</a:t>
            </a:r>
            <a:r>
              <a:rPr lang="en-US" altLang="zh-CN" sz="3200" dirty="0"/>
              <a:t>,?)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/>
              <a:t>Output: a rank list for each query.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390" y="4276423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Evaluation: </a:t>
            </a:r>
            <a:r>
              <a:rPr lang="en-US" altLang="zh-CN" sz="3200" dirty="0" smtClean="0"/>
              <a:t>mean averaged precision (MAP). </a:t>
            </a:r>
            <a:endParaRPr lang="en-US" altLang="zh-CN" sz="3200" dirty="0"/>
          </a:p>
        </p:txBody>
      </p:sp>
      <p:sp>
        <p:nvSpPr>
          <p:cNvPr id="8" name="Rectangle 7"/>
          <p:cNvSpPr/>
          <p:nvPr/>
        </p:nvSpPr>
        <p:spPr>
          <a:xfrm>
            <a:off x="221390" y="5002822"/>
            <a:ext cx="73979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Datasets: (1)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Hinton’s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family</a:t>
            </a:r>
          </a:p>
          <a:p>
            <a:r>
              <a:rPr lang="en-US" altLang="zh-CN" sz="3200" dirty="0"/>
              <a:t> </a:t>
            </a:r>
            <a:r>
              <a:rPr lang="en-US" altLang="zh-CN" sz="3200" dirty="0" smtClean="0"/>
              <a:t>                 (2) UMLS -- 6K triples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83957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Results on Family Relations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040369"/>
              </p:ext>
            </p:extLst>
          </p:nvPr>
        </p:nvGraphicFramePr>
        <p:xfrm>
          <a:off x="1049236" y="1417637"/>
          <a:ext cx="7234206" cy="467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264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5"/>
          <p:cNvSpPr>
            <a:spLocks noGrp="1"/>
          </p:cNvSpPr>
          <p:nvPr>
            <p:ph type="title"/>
          </p:nvPr>
        </p:nvSpPr>
        <p:spPr>
          <a:xfrm>
            <a:off x="322731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Results on </a:t>
            </a:r>
            <a:r>
              <a:rPr lang="en-US" sz="4800" dirty="0" smtClean="0">
                <a:latin typeface="Calibri" charset="0"/>
                <a:ea typeface="ＭＳ Ｐゴシック" charset="0"/>
                <a:cs typeface="ＭＳ Ｐゴシック" charset="0"/>
              </a:rPr>
              <a:t>UMLS</a:t>
            </a:r>
            <a:endParaRPr lang="en-US" sz="4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129664"/>
              </p:ext>
            </p:extLst>
          </p:nvPr>
        </p:nvGraphicFramePr>
        <p:xfrm>
          <a:off x="911038" y="1417638"/>
          <a:ext cx="7023100" cy="458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8235" y="2762526"/>
            <a:ext cx="7953935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Causes(X,Z)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∧</a:t>
            </a:r>
            <a:r>
              <a:rPr lang="en-US" sz="2800" dirty="0" err="1" smtClean="0"/>
              <a:t>Associated_with</a:t>
            </a:r>
            <a:r>
              <a:rPr lang="en-US" sz="2800" dirty="0" smtClean="0"/>
              <a:t>(Z,Y) </a:t>
            </a:r>
            <a:r>
              <a:rPr lang="en-US" sz="2800" dirty="0" smtClean="0">
                <a:sym typeface="Wingdings"/>
              </a:rPr>
              <a:t> Affects(X,Y)</a:t>
            </a:r>
          </a:p>
          <a:p>
            <a:pPr algn="r"/>
            <a:r>
              <a:rPr lang="en-US" sz="2800" dirty="0" smtClean="0"/>
              <a:t>Complicates(X,Z)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∧</a:t>
            </a:r>
            <a:r>
              <a:rPr lang="en-US" sz="2800" dirty="0" smtClean="0"/>
              <a:t>Complicates(Z,Y) </a:t>
            </a:r>
            <a:r>
              <a:rPr lang="en-US" sz="2800" dirty="0" smtClean="0">
                <a:sym typeface="Wingdings"/>
              </a:rPr>
              <a:t> Affects(X,Y)</a:t>
            </a:r>
          </a:p>
          <a:p>
            <a:pPr algn="r"/>
            <a:r>
              <a:rPr lang="en-US" sz="2800" dirty="0" smtClean="0">
                <a:sym typeface="Wingdings"/>
              </a:rPr>
              <a:t>Produces(X,Z)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∧</a:t>
            </a:r>
            <a:r>
              <a:rPr lang="en-US" sz="2800" dirty="0" smtClean="0">
                <a:sym typeface="Wingdings"/>
              </a:rPr>
              <a:t>Disrupts(Z,Y)  Affects(X,Y)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291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747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Overview</a:t>
            </a:r>
            <a:endParaRPr lang="en-US" sz="4800" dirty="0"/>
          </a:p>
        </p:txBody>
      </p:sp>
      <p:sp>
        <p:nvSpPr>
          <p:cNvPr id="5" name="Snip Diagonal Corner Rectangle 4"/>
          <p:cNvSpPr/>
          <p:nvPr/>
        </p:nvSpPr>
        <p:spPr>
          <a:xfrm>
            <a:off x="4521162" y="4485294"/>
            <a:ext cx="1048404" cy="760565"/>
          </a:xfrm>
          <a:prstGeom prst="snip2DiagRect">
            <a:avLst>
              <a:gd name="adj1" fmla="val 0"/>
              <a:gd name="adj2" fmla="val 43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9913" y="1891094"/>
            <a:ext cx="7782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600" dirty="0" smtClean="0"/>
              <a:t>Statistical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Relational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Learning</a:t>
            </a:r>
          </a:p>
          <a:p>
            <a:pPr marL="457200" indent="-457200">
              <a:buFont typeface="Arial"/>
              <a:buChar char="•"/>
            </a:pPr>
            <a:endParaRPr lang="en-US" altLang="zh-CN" sz="2800" dirty="0"/>
          </a:p>
          <a:p>
            <a:pPr marL="457200" indent="-457200">
              <a:buFont typeface="Arial"/>
              <a:buChar char="•"/>
            </a:pPr>
            <a:r>
              <a:rPr lang="en-US" altLang="zh-CN" sz="2800" dirty="0" smtClean="0"/>
              <a:t>Programming w. Personalized PageRank (ProPPR)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2800" b="1" dirty="0" smtClean="0"/>
              <a:t>Scalable Reasoning</a:t>
            </a:r>
            <a:r>
              <a:rPr lang="zh-CN" altLang="en-US" sz="2800" b="1" dirty="0" smtClean="0"/>
              <a:t> </a:t>
            </a:r>
            <a:endParaRPr lang="en-US" altLang="zh-CN" sz="2800" b="1" dirty="0"/>
          </a:p>
          <a:p>
            <a:pPr marL="914400" lvl="1" indent="-457200">
              <a:buFont typeface="Arial"/>
              <a:buChar char="•"/>
            </a:pPr>
            <a:r>
              <a:rPr lang="en-US" altLang="zh-CN" sz="2800" b="1" dirty="0" smtClean="0"/>
              <a:t>Parameter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Learning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2800" b="1" dirty="0" smtClean="0"/>
              <a:t>Structure Learning</a:t>
            </a:r>
          </a:p>
          <a:p>
            <a:endParaRPr lang="en-US" altLang="zh-CN" sz="2800" dirty="0"/>
          </a:p>
          <a:p>
            <a:pPr marL="457200" indent="-457200">
              <a:buFont typeface="Arial"/>
              <a:buChar char="•"/>
            </a:pPr>
            <a:r>
              <a:rPr lang="en-US" altLang="zh-CN" sz="3600" dirty="0" smtClean="0"/>
              <a:t>Conclusion for 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1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18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Discussions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002" y="2056072"/>
            <a:ext cx="69685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Do you ever want to use MLNs again?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810002" y="3016198"/>
            <a:ext cx="7686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For </a:t>
            </a:r>
            <a:r>
              <a:rPr lang="en-US" sz="3200" dirty="0" smtClean="0">
                <a:solidFill>
                  <a:srgbClr val="3366FF"/>
                </a:solidFill>
              </a:rPr>
              <a:t>scalability</a:t>
            </a:r>
            <a:r>
              <a:rPr lang="en-US" sz="3200" dirty="0" smtClean="0"/>
              <a:t>: </a:t>
            </a:r>
            <a:r>
              <a:rPr lang="en-US" sz="3200" dirty="0" err="1" smtClean="0"/>
              <a:t>ProPPR</a:t>
            </a:r>
            <a:r>
              <a:rPr lang="en-US" sz="3200" dirty="0" smtClean="0"/>
              <a:t> builds query-dependent proof graphs, and searches answers with bounded depth.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810002" y="4739960"/>
            <a:ext cx="7276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For </a:t>
            </a:r>
            <a:r>
              <a:rPr lang="en-US" sz="3200" dirty="0" smtClean="0">
                <a:solidFill>
                  <a:srgbClr val="008000"/>
                </a:solidFill>
              </a:rPr>
              <a:t>expressiveness</a:t>
            </a:r>
            <a:r>
              <a:rPr lang="en-US" sz="3200" dirty="0" smtClean="0"/>
              <a:t>: MLNs handle first-order logics with negations.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338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18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Conclusion For Part 2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002" y="2253280"/>
            <a:ext cx="76867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We introduce a scalable probabilistic logic;</a:t>
            </a:r>
          </a:p>
        </p:txBody>
      </p:sp>
      <p:sp>
        <p:nvSpPr>
          <p:cNvPr id="7" name="Rectangle 6"/>
          <p:cNvSpPr/>
          <p:nvPr/>
        </p:nvSpPr>
        <p:spPr>
          <a:xfrm>
            <a:off x="810002" y="3374782"/>
            <a:ext cx="7686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We show an efficient structure learning method for statistical relational learning;</a:t>
            </a:r>
          </a:p>
        </p:txBody>
      </p:sp>
      <p:sp>
        <p:nvSpPr>
          <p:cNvPr id="8" name="Rectangle 7"/>
          <p:cNvSpPr/>
          <p:nvPr/>
        </p:nvSpPr>
        <p:spPr>
          <a:xfrm>
            <a:off x="810002" y="4844547"/>
            <a:ext cx="7276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Our method outperforms state-of-the-art KG reasoning approaches.</a:t>
            </a:r>
          </a:p>
        </p:txBody>
      </p:sp>
    </p:spTree>
    <p:extLst>
      <p:ext uri="{BB962C8B-B14F-4D97-AF65-F5344CB8AC3E}">
        <p14:creationId xmlns:p14="http://schemas.microsoft.com/office/powerpoint/2010/main" val="239824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0606"/>
            <a:ext cx="8229600" cy="549633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Reference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MLNs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200" dirty="0">
                <a:solidFill>
                  <a:srgbClr val="0000FF"/>
                </a:solidFill>
              </a:rPr>
              <a:t/>
            </a:r>
            <a:br>
              <a:rPr lang="en-US" sz="2200" dirty="0">
                <a:solidFill>
                  <a:srgbClr val="0000FF"/>
                </a:solidFill>
              </a:rPr>
            </a:br>
            <a:r>
              <a:rPr lang="en-US" sz="2200" dirty="0"/>
              <a:t>Richardson, M., &amp; </a:t>
            </a:r>
            <a:r>
              <a:rPr lang="en-US" sz="2200" dirty="0" err="1"/>
              <a:t>Domingos</a:t>
            </a:r>
            <a:r>
              <a:rPr lang="en-US" sz="2200" dirty="0"/>
              <a:t>, P. (2006). Markov logic networks. Machine learning, 62(1-2), 107-136</a:t>
            </a:r>
            <a:r>
              <a:rPr lang="en-US" sz="2200" dirty="0" smtClean="0"/>
              <a:t>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err="1"/>
              <a:t>Kok</a:t>
            </a:r>
            <a:r>
              <a:rPr lang="en-US" sz="2200" dirty="0"/>
              <a:t>, S., &amp; </a:t>
            </a:r>
            <a:r>
              <a:rPr lang="en-US" sz="2200" dirty="0" err="1"/>
              <a:t>Domingos</a:t>
            </a:r>
            <a:r>
              <a:rPr lang="en-US" sz="2200" dirty="0"/>
              <a:t>, P. (2005, August). Learning the structure of Markov logic networks. In Proceedings of the 22nd international conference on Machine learning (pp. 441-448). ACM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err="1"/>
              <a:t>Mihalkova</a:t>
            </a:r>
            <a:r>
              <a:rPr lang="en-US" sz="2200" dirty="0"/>
              <a:t>, L., &amp; Mooney, R. J. (2007, June). Bottom-up learning of Markov logic network structure. In Proceedings of the 24th international conference on Machine learning (pp. 625-632). ACM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err="1"/>
              <a:t>Kok</a:t>
            </a:r>
            <a:r>
              <a:rPr lang="en-US" sz="2200" dirty="0"/>
              <a:t>, S., &amp; </a:t>
            </a:r>
            <a:r>
              <a:rPr lang="en-US" sz="2200" dirty="0" err="1"/>
              <a:t>Domingos</a:t>
            </a:r>
            <a:r>
              <a:rPr lang="en-US" sz="2200" dirty="0"/>
              <a:t>, P. (2010). Learning Markov logic networks using structural motifs. In Proceedings of the 27th international conference on machine learning (ICML-10) (pp. 551-558).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0606"/>
            <a:ext cx="8229600" cy="549633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Reference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err="1" smtClean="0">
                <a:solidFill>
                  <a:srgbClr val="0000FF"/>
                </a:solidFill>
              </a:rPr>
              <a:t>ProPPR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200" dirty="0">
                <a:solidFill>
                  <a:srgbClr val="0000FF"/>
                </a:solidFill>
              </a:rPr>
              <a:t/>
            </a:r>
            <a:br>
              <a:rPr lang="en-US" sz="2200" dirty="0">
                <a:solidFill>
                  <a:srgbClr val="0000FF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Wang, W. Y., </a:t>
            </a:r>
            <a:r>
              <a:rPr lang="en-US" sz="2200" dirty="0" err="1">
                <a:solidFill>
                  <a:srgbClr val="000000"/>
                </a:solidFill>
              </a:rPr>
              <a:t>Mazaitis</a:t>
            </a:r>
            <a:r>
              <a:rPr lang="en-US" sz="2200" dirty="0">
                <a:solidFill>
                  <a:srgbClr val="000000"/>
                </a:solidFill>
              </a:rPr>
              <a:t>, K., &amp; Cohen, W. W. (2013, October). Programming with personalized </a:t>
            </a:r>
            <a:r>
              <a:rPr lang="en-US" sz="2200" dirty="0" err="1">
                <a:solidFill>
                  <a:srgbClr val="000000"/>
                </a:solidFill>
              </a:rPr>
              <a:t>pagerank</a:t>
            </a:r>
            <a:r>
              <a:rPr lang="en-US" sz="2200" dirty="0">
                <a:solidFill>
                  <a:srgbClr val="000000"/>
                </a:solidFill>
              </a:rPr>
              <a:t>: a locally </a:t>
            </a:r>
            <a:r>
              <a:rPr lang="en-US" sz="2200" dirty="0" err="1">
                <a:solidFill>
                  <a:srgbClr val="000000"/>
                </a:solidFill>
              </a:rPr>
              <a:t>groundable</a:t>
            </a:r>
            <a:r>
              <a:rPr lang="en-US" sz="2200" dirty="0">
                <a:solidFill>
                  <a:srgbClr val="000000"/>
                </a:solidFill>
              </a:rPr>
              <a:t> first-order probabilistic logic. In Proceedings of the 22nd ACM international conference on Conference on information &amp; knowledge management (pp. 2129-2138). ACM</a:t>
            </a:r>
            <a:r>
              <a:rPr lang="en-US" sz="2200" dirty="0" smtClean="0">
                <a:solidFill>
                  <a:srgbClr val="000000"/>
                </a:solidFill>
              </a:rPr>
              <a:t>.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/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Wang</a:t>
            </a:r>
            <a:r>
              <a:rPr lang="en-US" sz="2200" dirty="0">
                <a:solidFill>
                  <a:srgbClr val="000000"/>
                </a:solidFill>
              </a:rPr>
              <a:t>, W. Y., </a:t>
            </a:r>
            <a:r>
              <a:rPr lang="en-US" sz="2200" dirty="0" err="1">
                <a:solidFill>
                  <a:srgbClr val="000000"/>
                </a:solidFill>
              </a:rPr>
              <a:t>Mazaitis</a:t>
            </a:r>
            <a:r>
              <a:rPr lang="en-US" sz="2200" dirty="0">
                <a:solidFill>
                  <a:srgbClr val="000000"/>
                </a:solidFill>
              </a:rPr>
              <a:t>, K., Lao, N., &amp; Cohen, W. W. (2015). Efficient inference and learning in a large knowledge base. Machine Learning, 100(1), 101-126.</a:t>
            </a:r>
            <a:r>
              <a:rPr lang="en-US" sz="2200" dirty="0">
                <a:solidFill>
                  <a:srgbClr val="0000FF"/>
                </a:solidFill>
              </a:rPr>
              <a:t/>
            </a:r>
            <a:br>
              <a:rPr lang="en-US" sz="2200" dirty="0">
                <a:solidFill>
                  <a:srgbClr val="0000FF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Wang, W. Y., </a:t>
            </a:r>
            <a:r>
              <a:rPr lang="en-US" sz="2200" dirty="0" err="1">
                <a:solidFill>
                  <a:srgbClr val="000000"/>
                </a:solidFill>
              </a:rPr>
              <a:t>Mazaitis</a:t>
            </a:r>
            <a:r>
              <a:rPr lang="en-US" sz="2200" dirty="0">
                <a:solidFill>
                  <a:srgbClr val="000000"/>
                </a:solidFill>
              </a:rPr>
              <a:t>, K., &amp; Cohen, W. W. (2014, November). Structure learning via parameter learning. In Proceedings of the 23rd ACM International Conference on Conference on Information and Knowledge Management (pp. 1199-1208). ACM.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Wang, W. Y., </a:t>
            </a:r>
            <a:r>
              <a:rPr lang="en-US" sz="2200" dirty="0" err="1">
                <a:solidFill>
                  <a:srgbClr val="000000"/>
                </a:solidFill>
              </a:rPr>
              <a:t>Mazaitis</a:t>
            </a:r>
            <a:r>
              <a:rPr lang="en-US" sz="2200" dirty="0">
                <a:solidFill>
                  <a:srgbClr val="000000"/>
                </a:solidFill>
              </a:rPr>
              <a:t>, K., &amp; Cohen, W. W. (2015, July). A soft version of predicate invention based on structured </a:t>
            </a:r>
            <a:r>
              <a:rPr lang="en-US" sz="2200" dirty="0" err="1">
                <a:solidFill>
                  <a:srgbClr val="000000"/>
                </a:solidFill>
              </a:rPr>
              <a:t>sparsity</a:t>
            </a:r>
            <a:r>
              <a:rPr lang="en-US" sz="2200" dirty="0">
                <a:solidFill>
                  <a:srgbClr val="000000"/>
                </a:solidFill>
              </a:rPr>
              <a:t>. In Proceedings of the 24th International Joint Conference on Artificial Intelligence (IJCAI 2015), Buenos Aires, Argentina.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7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0606"/>
            <a:ext cx="8229600" cy="5496334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Reference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PRA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200" dirty="0">
                <a:solidFill>
                  <a:srgbClr val="0000FF"/>
                </a:solidFill>
              </a:rPr>
              <a:t/>
            </a:r>
            <a:br>
              <a:rPr lang="en-US" sz="2200" dirty="0">
                <a:solidFill>
                  <a:srgbClr val="0000FF"/>
                </a:solidFill>
              </a:rPr>
            </a:br>
            <a:r>
              <a:rPr lang="en-US" sz="2200" dirty="0"/>
              <a:t>Lao, N., </a:t>
            </a:r>
            <a:r>
              <a:rPr lang="en-US" sz="2200" dirty="0" err="1"/>
              <a:t>Subramanya</a:t>
            </a:r>
            <a:r>
              <a:rPr lang="en-US" sz="2200" dirty="0"/>
              <a:t>, A., Pereira, F., &amp; Cohen, W. W. (2012, July). Reading the web with learned syntactic-semantic inference rules. In Proceedings of the 2012 Joint Conference on Empirical Methods in Natural Language Processing and Computational Natural Language Learning (pp. 1017-1026). Association for Computational Linguistics.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2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210" y="208075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Q</a:t>
            </a:r>
            <a:r>
              <a:rPr lang="en-US" sz="5400" dirty="0" smtClean="0"/>
              <a:t>ue</a:t>
            </a:r>
            <a:r>
              <a:rPr lang="en-US" sz="4800" dirty="0" smtClean="0"/>
              <a:t>stions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for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Part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2?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2878" y="3245741"/>
            <a:ext cx="8229600" cy="36311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dirty="0" smtClean="0"/>
          </a:p>
          <a:p>
            <a:pPr marL="0" indent="0" algn="ctr">
              <a:buNone/>
            </a:pPr>
            <a:r>
              <a:rPr lang="en-US" altLang="zh-CN" dirty="0"/>
              <a:t>https://</a:t>
            </a:r>
            <a:r>
              <a:rPr lang="en-US" altLang="zh-CN" dirty="0" err="1"/>
              <a:t>github.com</a:t>
            </a:r>
            <a:r>
              <a:rPr lang="en-US" altLang="zh-CN" dirty="0"/>
              <a:t>/</a:t>
            </a:r>
            <a:r>
              <a:rPr lang="en-US" altLang="zh-CN" dirty="0" err="1"/>
              <a:t>TeamCohen</a:t>
            </a:r>
            <a:r>
              <a:rPr lang="en-US" altLang="zh-CN" dirty="0"/>
              <a:t>/</a:t>
            </a:r>
            <a:r>
              <a:rPr lang="en-US" altLang="zh-CN" dirty="0" err="1"/>
              <a:t>ProPPR</a:t>
            </a:r>
            <a:endParaRPr lang="en-US" altLang="zh-CN" dirty="0" smtClean="0"/>
          </a:p>
          <a:p>
            <a:pPr marL="0" indent="0" algn="ctr">
              <a:buNone/>
            </a:pPr>
            <a:r>
              <a:rPr lang="en-US" dirty="0" err="1" smtClean="0"/>
              <a:t>yww</a:t>
            </a:r>
            <a:r>
              <a:rPr lang="en-US" altLang="zh-CN" dirty="0" err="1" smtClean="0"/>
              <a:t>@cs.cmu.edu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6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753"/>
            <a:ext cx="8229600" cy="1143000"/>
          </a:xfrm>
        </p:spPr>
        <p:txBody>
          <a:bodyPr/>
          <a:lstStyle/>
          <a:p>
            <a:r>
              <a:rPr lang="en-US" dirty="0" smtClean="0"/>
              <a:t>Cora Program</a:t>
            </a:r>
            <a:endParaRPr lang="en-US" dirty="0"/>
          </a:p>
        </p:txBody>
      </p:sp>
      <p:pic>
        <p:nvPicPr>
          <p:cNvPr id="5" name="Content Placeholder 4" descr="Screen Shot 2016-04-20 at 11.39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24" b="-40824"/>
          <a:stretch>
            <a:fillRect/>
          </a:stretch>
        </p:blipFill>
        <p:spPr>
          <a:xfrm>
            <a:off x="-1" y="838198"/>
            <a:ext cx="9179957" cy="50486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PageRank-Nibble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2230-A72D-4142-9C94-6A773244F0C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Screen Shot 2016-02-29 at 1.25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3426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294" y="5378824"/>
            <a:ext cx="774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ProPPR’s</a:t>
            </a:r>
            <a:r>
              <a:rPr lang="en-US" dirty="0" smtClean="0"/>
              <a:t> bound </a:t>
            </a:r>
            <a:r>
              <a:rPr lang="en-US" dirty="0"/>
              <a:t>can be proved by noting that initially ||r|</a:t>
            </a:r>
            <a:r>
              <a:rPr lang="en-US" dirty="0" smtClean="0"/>
              <a:t>|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= 1, and also that ||r|</a:t>
            </a:r>
            <a:r>
              <a:rPr lang="en-US" dirty="0" smtClean="0"/>
              <a:t>|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decreases by at least α </a:t>
            </a:r>
            <a:r>
              <a:rPr lang="en-US" dirty="0" err="1"/>
              <a:t>ε|N</a:t>
            </a:r>
            <a:r>
              <a:rPr lang="en-US" dirty="0"/>
              <a:t>(</a:t>
            </a:r>
            <a:r>
              <a:rPr lang="en-US" dirty="0" err="1" smtClean="0"/>
              <a:t>u</a:t>
            </a:r>
            <a:r>
              <a:rPr lang="en-US" baseline="-25000" dirty="0" err="1"/>
              <a:t>i</a:t>
            </a:r>
            <a:r>
              <a:rPr lang="en-US" dirty="0" smtClean="0"/>
              <a:t>)</a:t>
            </a:r>
            <a:r>
              <a:rPr lang="en-US" dirty="0"/>
              <a:t>| on the </a:t>
            </a:r>
            <a:r>
              <a:rPr lang="en-US" dirty="0" err="1"/>
              <a:t>ith</a:t>
            </a:r>
            <a:r>
              <a:rPr lang="en-US" dirty="0"/>
              <a:t> push.</a:t>
            </a:r>
          </a:p>
        </p:txBody>
      </p:sp>
    </p:spTree>
    <p:extLst>
      <p:ext uri="{BB962C8B-B14F-4D97-AF65-F5344CB8AC3E}">
        <p14:creationId xmlns:p14="http://schemas.microsoft.com/office/powerpoint/2010/main" val="353411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86" y="2581319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4800" dirty="0" smtClean="0"/>
              <a:t>Statistical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Relational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Learning</a:t>
            </a:r>
            <a:endParaRPr lang="en-US" sz="4800" dirty="0"/>
          </a:p>
        </p:txBody>
      </p:sp>
      <p:sp>
        <p:nvSpPr>
          <p:cNvPr id="5" name="Snip Diagonal Corner Rectangle 4"/>
          <p:cNvSpPr/>
          <p:nvPr/>
        </p:nvSpPr>
        <p:spPr>
          <a:xfrm>
            <a:off x="4521162" y="4485294"/>
            <a:ext cx="1048404" cy="760565"/>
          </a:xfrm>
          <a:prstGeom prst="snip2DiagRect">
            <a:avLst>
              <a:gd name="adj1" fmla="val 0"/>
              <a:gd name="adj2" fmla="val 43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First</a:t>
            </a:r>
            <a:r>
              <a:rPr lang="en-US" altLang="zh-CN" sz="4800" dirty="0" smtClean="0"/>
              <a:t>-Order</a:t>
            </a:r>
            <a:r>
              <a:rPr lang="en-US" sz="4800" dirty="0" smtClean="0"/>
              <a:t> Logic</a:t>
            </a:r>
            <a:endParaRPr lang="en-US" sz="4800" dirty="0"/>
          </a:p>
        </p:txBody>
      </p:sp>
      <p:pic>
        <p:nvPicPr>
          <p:cNvPr id="7" name="Picture 6" descr="Screen Shot 2015-07-08 at 11.41.22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67" y="2345677"/>
            <a:ext cx="7817933" cy="712529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 rot="5400000">
            <a:off x="4491670" y="-1450302"/>
            <a:ext cx="340284" cy="751905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76742" y="1570882"/>
            <a:ext cx="223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Formula</a:t>
            </a:r>
            <a:endParaRPr lang="en-US" sz="2800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2596985" y="2488605"/>
            <a:ext cx="318119" cy="167278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70542" y="3500479"/>
            <a:ext cx="223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Atom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80298" y="2957934"/>
            <a:ext cx="0" cy="4422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28784" y="3450343"/>
            <a:ext cx="223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Variable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85323" y="4211294"/>
            <a:ext cx="7813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Grounding</a:t>
            </a:r>
            <a:r>
              <a:rPr lang="en-US" altLang="zh-CN" sz="2800" dirty="0" smtClean="0"/>
              <a:t>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map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the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entities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from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knowledge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graph</a:t>
            </a:r>
            <a:r>
              <a:rPr lang="zh-CN" altLang="en-US" sz="2800" dirty="0" smtClean="0"/>
              <a:t> </a:t>
            </a:r>
            <a:endParaRPr lang="en-US" altLang="zh-CN" sz="2800" dirty="0" smtClean="0"/>
          </a:p>
          <a:p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logical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formulas.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51026" y="5509030"/>
            <a:ext cx="875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l</a:t>
            </a:r>
            <a:r>
              <a:rPr lang="en-US" sz="2800" i="1" dirty="0" smtClean="0"/>
              <a:t>inks</a:t>
            </a:r>
            <a:r>
              <a:rPr lang="en-US" altLang="zh-CN" sz="2800" i="1" dirty="0" smtClean="0"/>
              <a:t>(</a:t>
            </a:r>
            <a:r>
              <a:rPr lang="en-US" altLang="zh-CN" sz="2800" i="1" dirty="0" err="1" smtClean="0"/>
              <a:t>ibm,watson</a:t>
            </a:r>
            <a:r>
              <a:rPr lang="en-US" altLang="zh-CN" sz="2800" i="1" dirty="0" smtClean="0"/>
              <a:t>)</a:t>
            </a:r>
            <a:r>
              <a:rPr lang="zh-CN" altLang="en-US" sz="2800" i="1" dirty="0" smtClean="0"/>
              <a:t> </a:t>
            </a:r>
            <a:r>
              <a:rPr lang="zh-CN" altLang="en-US" sz="2800" dirty="0" smtClean="0">
                <a:latin typeface="ＭＳ ゴシック"/>
                <a:ea typeface="ＭＳ ゴシック"/>
                <a:cs typeface="ＭＳ ゴシック"/>
              </a:rPr>
              <a:t>∨</a:t>
            </a:r>
            <a:r>
              <a:rPr lang="zh-CN" altLang="en-US" sz="2800" i="1" dirty="0" smtClean="0">
                <a:latin typeface="ＭＳ ゴシック"/>
                <a:ea typeface="ＭＳ ゴシック"/>
                <a:cs typeface="ＭＳ ゴシック"/>
              </a:rPr>
              <a:t> </a:t>
            </a:r>
            <a:r>
              <a:rPr lang="en-US" altLang="zh-CN" sz="2800" i="1" dirty="0" smtClean="0">
                <a:ea typeface="ＭＳ ゴシック"/>
                <a:cs typeface="ＭＳ ゴシック"/>
              </a:rPr>
              <a:t>links(</a:t>
            </a:r>
            <a:r>
              <a:rPr lang="en-US" altLang="zh-CN" sz="2800" i="1" dirty="0" err="1" smtClean="0">
                <a:ea typeface="ＭＳ ゴシック"/>
                <a:cs typeface="ＭＳ ゴシック"/>
              </a:rPr>
              <a:t>watson,ibm</a:t>
            </a:r>
            <a:r>
              <a:rPr lang="en-US" altLang="zh-CN" sz="2800" i="1" dirty="0" smtClean="0">
                <a:ea typeface="ＭＳ ゴシック"/>
                <a:cs typeface="ＭＳ ゴシック"/>
              </a:rPr>
              <a:t>)</a:t>
            </a:r>
            <a:r>
              <a:rPr lang="zh-CN" altLang="en-US" sz="2800" i="1" dirty="0" smtClean="0">
                <a:ea typeface="ＭＳ ゴシック"/>
                <a:cs typeface="ＭＳ ゴシック"/>
              </a:rPr>
              <a:t> </a:t>
            </a:r>
            <a:r>
              <a:rPr lang="en-US" altLang="zh-CN" sz="2800" i="1" dirty="0" smtClean="0">
                <a:ea typeface="ＭＳ ゴシック"/>
                <a:cs typeface="ＭＳ ゴシック"/>
                <a:sym typeface="Wingdings"/>
              </a:rPr>
              <a:t></a:t>
            </a:r>
            <a:r>
              <a:rPr lang="zh-CN" altLang="en-US" sz="2800" i="1" dirty="0" smtClean="0">
                <a:ea typeface="ＭＳ ゴシック"/>
                <a:cs typeface="ＭＳ ゴシック"/>
              </a:rPr>
              <a:t> </a:t>
            </a:r>
            <a:r>
              <a:rPr lang="en-US" altLang="zh-CN" sz="2800" i="1" dirty="0" smtClean="0">
                <a:ea typeface="ＭＳ ゴシック"/>
                <a:cs typeface="ＭＳ ゴシック"/>
              </a:rPr>
              <a:t>similar(</a:t>
            </a:r>
            <a:r>
              <a:rPr lang="en-US" altLang="zh-CN" sz="2800" i="1" dirty="0" err="1" smtClean="0">
                <a:ea typeface="ＭＳ ゴシック"/>
                <a:cs typeface="ＭＳ ゴシック"/>
              </a:rPr>
              <a:t>ibm,watson</a:t>
            </a:r>
            <a:r>
              <a:rPr lang="en-US" altLang="zh-CN" sz="2800" i="1" dirty="0" smtClean="0">
                <a:ea typeface="ＭＳ ゴシック"/>
                <a:cs typeface="ＭＳ ゴシック"/>
              </a:rPr>
              <a:t>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45353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623826" y="4185335"/>
            <a:ext cx="5778500" cy="2425015"/>
            <a:chOff x="1623826" y="4185335"/>
            <a:chExt cx="5778500" cy="2425015"/>
          </a:xfrm>
        </p:grpSpPr>
        <p:pic>
          <p:nvPicPr>
            <p:cNvPr id="3" name="Picture 2" descr="Screen Shot 2016-02-27 at 6.27.02 PM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3826" y="4185335"/>
              <a:ext cx="5778500" cy="2425015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535434" y="4617971"/>
              <a:ext cx="1483742" cy="1595689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289178" y="4603030"/>
              <a:ext cx="1494116" cy="156430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061" y="1424937"/>
            <a:ext cx="832703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L</a:t>
            </a:r>
            <a:r>
              <a:rPr lang="en-US" altLang="zh-CN" sz="3200" dirty="0" smtClean="0"/>
              <a:t>earn parameters for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formulas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improve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inference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results.</a:t>
            </a:r>
          </a:p>
          <a:p>
            <a:pPr marL="457200" indent="-457200">
              <a:buFont typeface="Arial"/>
              <a:buChar char="•"/>
            </a:pPr>
            <a:endParaRPr lang="en-US" altLang="zh-CN" sz="500" dirty="0" smtClean="0"/>
          </a:p>
          <a:p>
            <a:r>
              <a:rPr lang="en-US" altLang="zh-CN" sz="3200" dirty="0"/>
              <a:t> </a:t>
            </a:r>
            <a:r>
              <a:rPr lang="en-US" altLang="zh-CN" sz="3200" dirty="0" smtClean="0"/>
              <a:t>    (e.g., Markov Logic Networks) </a:t>
            </a:r>
            <a:r>
              <a:rPr lang="en-US" altLang="zh-CN" sz="1400" dirty="0" smtClean="0"/>
              <a:t>(Richardson and </a:t>
            </a:r>
            <a:r>
              <a:rPr lang="en-US" altLang="zh-CN" sz="1400" dirty="0" err="1" smtClean="0"/>
              <a:t>Domingos</a:t>
            </a:r>
            <a:r>
              <a:rPr lang="zh-CN" altLang="zh-CN" sz="1400" dirty="0" smtClean="0"/>
              <a:t>,</a:t>
            </a:r>
            <a:r>
              <a:rPr lang="en-US" altLang="zh-CN" sz="1400" dirty="0" smtClean="0"/>
              <a:t>2006)</a:t>
            </a:r>
            <a:endParaRPr lang="en-US" altLang="zh-CN" sz="3200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Probabilistic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First-Order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Logic</a:t>
            </a:r>
            <a:endParaRPr lang="en-US" sz="4800" dirty="0"/>
          </a:p>
        </p:txBody>
      </p:sp>
      <p:pic>
        <p:nvPicPr>
          <p:cNvPr id="8" name="Picture 7" descr="Screen Shot 2015-07-08 at 11.41.22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925" y="3353033"/>
            <a:ext cx="5493901" cy="7427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44925" y="3319167"/>
            <a:ext cx="795097" cy="66097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875" y="4120169"/>
            <a:ext cx="15426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Ground</a:t>
            </a:r>
            <a:r>
              <a:rPr lang="zh-CN" altLang="en-US" sz="3200" dirty="0" smtClean="0"/>
              <a:t> </a:t>
            </a:r>
            <a:endParaRPr lang="en-US" altLang="zh-CN" sz="3200" dirty="0" smtClean="0"/>
          </a:p>
          <a:p>
            <a:pPr algn="ctr"/>
            <a:r>
              <a:rPr lang="en-US" altLang="zh-CN" sz="3200" dirty="0" smtClean="0"/>
              <a:t>Formula</a:t>
            </a:r>
          </a:p>
          <a:p>
            <a:pPr algn="ctr"/>
            <a:r>
              <a:rPr lang="zh-CN" altLang="zh-CN" sz="3200" dirty="0" smtClean="0"/>
              <a:t>=</a:t>
            </a:r>
            <a:endParaRPr lang="en-US" altLang="zh-CN" sz="3200" dirty="0" smtClean="0"/>
          </a:p>
          <a:p>
            <a:pPr algn="ctr"/>
            <a:r>
              <a:rPr lang="en-US" sz="3200" dirty="0" smtClean="0"/>
              <a:t>Graph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7608701" y="3359461"/>
            <a:ext cx="1026808" cy="843871"/>
            <a:chOff x="7338826" y="3359461"/>
            <a:chExt cx="1026808" cy="84387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8826" y="3359461"/>
              <a:ext cx="1026808" cy="8438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67625" y="3460750"/>
              <a:ext cx="35979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endParaRPr lang="en-US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68936" y="4485294"/>
            <a:ext cx="1026808" cy="843871"/>
            <a:chOff x="7338826" y="3359461"/>
            <a:chExt cx="1026808" cy="8438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8826" y="3359461"/>
              <a:ext cx="1026808" cy="8438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667625" y="3460750"/>
              <a:ext cx="3898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</p:grpSp>
      <p:cxnSp>
        <p:nvCxnSpPr>
          <p:cNvPr id="18" name="Straight Arrow Connector 17"/>
          <p:cNvCxnSpPr>
            <a:stCxn id="15" idx="1"/>
          </p:cNvCxnSpPr>
          <p:nvPr/>
        </p:nvCxnSpPr>
        <p:spPr>
          <a:xfrm flipH="1" flipV="1">
            <a:off x="7191375" y="3980138"/>
            <a:ext cx="377561" cy="927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 flipV="1">
            <a:off x="6270625" y="3619500"/>
            <a:ext cx="1298311" cy="12877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1"/>
          </p:cNvCxnSpPr>
          <p:nvPr/>
        </p:nvCxnSpPr>
        <p:spPr>
          <a:xfrm flipH="1" flipV="1">
            <a:off x="6270625" y="3460750"/>
            <a:ext cx="1338076" cy="3206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1"/>
          </p:cNvCxnSpPr>
          <p:nvPr/>
        </p:nvCxnSpPr>
        <p:spPr>
          <a:xfrm flipH="1">
            <a:off x="7191375" y="3781397"/>
            <a:ext cx="417326" cy="1987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4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4521162" y="4485294"/>
            <a:ext cx="1048404" cy="760565"/>
          </a:xfrm>
          <a:prstGeom prst="snip2DiagRect">
            <a:avLst>
              <a:gd name="adj1" fmla="val 0"/>
              <a:gd name="adj2" fmla="val 43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4235" y="1424937"/>
            <a:ext cx="8386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/>
              <a:t>L</a:t>
            </a:r>
            <a:r>
              <a:rPr lang="en-US" altLang="zh-CN" sz="3200" dirty="0" smtClean="0"/>
              <a:t>earn parameters for logical clauses.</a:t>
            </a:r>
          </a:p>
          <a:p>
            <a:r>
              <a:rPr lang="en-US" altLang="zh-CN" sz="3200" dirty="0"/>
              <a:t> </a:t>
            </a:r>
            <a:r>
              <a:rPr lang="en-US" altLang="zh-CN" sz="3200" dirty="0" smtClean="0"/>
              <a:t>    (e.g., Markov Logic </a:t>
            </a:r>
            <a:r>
              <a:rPr lang="en-US" altLang="zh-CN" sz="3200" dirty="0" smtClean="0"/>
              <a:t>Networks) </a:t>
            </a:r>
            <a:r>
              <a:rPr lang="en-US" altLang="zh-CN" sz="1400" dirty="0" smtClean="0"/>
              <a:t>(Richardson and </a:t>
            </a:r>
            <a:r>
              <a:rPr lang="en-US" altLang="zh-CN" sz="1400" dirty="0" err="1" smtClean="0"/>
              <a:t>Domingos</a:t>
            </a:r>
            <a:r>
              <a:rPr lang="zh-CN" altLang="zh-CN" sz="1400" dirty="0" smtClean="0"/>
              <a:t>,</a:t>
            </a:r>
            <a:r>
              <a:rPr lang="en-US" altLang="zh-CN" sz="1400" dirty="0" smtClean="0"/>
              <a:t>2006)</a:t>
            </a:r>
            <a:endParaRPr lang="en-US" altLang="zh-CN" sz="3200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Challenges</a:t>
            </a:r>
            <a:endParaRPr lang="en-US" sz="4800" dirty="0"/>
          </a:p>
        </p:txBody>
      </p:sp>
      <p:pic>
        <p:nvPicPr>
          <p:cNvPr id="8" name="Picture 7" descr="Screen Shot 2015-07-08 at 11.41.22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925" y="2607981"/>
            <a:ext cx="5493901" cy="6035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62" y="5464865"/>
            <a:ext cx="8084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Inference is often </a:t>
            </a:r>
            <a:r>
              <a:rPr lang="en-US" altLang="zh-CN" sz="3200" dirty="0" smtClean="0">
                <a:solidFill>
                  <a:srgbClr val="0000FF"/>
                </a:solidFill>
              </a:rPr>
              <a:t>intractable</a:t>
            </a:r>
            <a:r>
              <a:rPr lang="en-US" altLang="zh-CN" sz="3200" dirty="0" smtClean="0"/>
              <a:t>: </a:t>
            </a:r>
          </a:p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N</a:t>
            </a:r>
            <a:r>
              <a:rPr lang="en-US" sz="3200" dirty="0" smtClean="0"/>
              <a:t>etwork size is O(</a:t>
            </a:r>
            <a:r>
              <a:rPr lang="en-US" sz="3200" dirty="0" err="1" smtClean="0"/>
              <a:t>n</a:t>
            </a:r>
            <a:r>
              <a:rPr lang="en-US" sz="3200" baseline="30000" dirty="0" err="1" smtClean="0"/>
              <a:t>a</a:t>
            </a:r>
            <a:r>
              <a:rPr lang="en-US" sz="3200" dirty="0" smtClean="0"/>
              <a:t>), where a = #</a:t>
            </a:r>
            <a:r>
              <a:rPr lang="en-US" sz="3200" dirty="0" err="1" smtClean="0"/>
              <a:t>args</a:t>
            </a:r>
            <a:r>
              <a:rPr lang="en-US" sz="3200" dirty="0" smtClean="0"/>
              <a:t>.</a:t>
            </a:r>
            <a:endParaRPr lang="en-US" altLang="zh-CN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059" y="274638"/>
            <a:ext cx="2846669" cy="287462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218288" y="2974655"/>
            <a:ext cx="434434" cy="35843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218288" y="2974655"/>
            <a:ext cx="568106" cy="2490211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05080" y="3333088"/>
            <a:ext cx="5213208" cy="213802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034584" y="3356347"/>
            <a:ext cx="5032919" cy="2108484"/>
            <a:chOff x="1623826" y="4185335"/>
            <a:chExt cx="5778500" cy="2425015"/>
          </a:xfrm>
        </p:grpSpPr>
        <p:pic>
          <p:nvPicPr>
            <p:cNvPr id="13" name="Picture 12" descr="Screen Shot 2016-02-27 at 6.27.02 PM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3826" y="4185335"/>
              <a:ext cx="5778500" cy="2425015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2535434" y="4617971"/>
              <a:ext cx="1483742" cy="1595689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289178" y="4603030"/>
              <a:ext cx="1494116" cy="156430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64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86" y="2122899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7200" dirty="0" err="1" smtClean="0"/>
              <a:t>ProPPR</a:t>
            </a:r>
            <a:r>
              <a:rPr lang="en-US" altLang="zh-CN" sz="7200" dirty="0" smtClean="0"/>
              <a:t>: </a:t>
            </a:r>
            <a:br>
              <a:rPr lang="en-US" altLang="zh-CN" sz="7200" dirty="0" smtClean="0"/>
            </a:br>
            <a:r>
              <a:rPr lang="en-US" altLang="zh-CN" sz="5400" dirty="0" smtClean="0"/>
              <a:t>A Scalable Probabilistic Logic 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462" y="5464865"/>
            <a:ext cx="80848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4F81BD"/>
                </a:solidFill>
              </a:rPr>
              <a:t>CIKM 2013 Best Paper Honorable Mention </a:t>
            </a:r>
          </a:p>
        </p:txBody>
      </p:sp>
    </p:spTree>
    <p:extLst>
      <p:ext uri="{BB962C8B-B14F-4D97-AF65-F5344CB8AC3E}">
        <p14:creationId xmlns:p14="http://schemas.microsoft.com/office/powerpoint/2010/main" val="179395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55333</TotalTime>
  <Words>2026</Words>
  <Application>Microsoft Macintosh PowerPoint</Application>
  <PresentationFormat>On-screen Show (4:3)</PresentationFormat>
  <Paragraphs>360</Paragraphs>
  <Slides>47</Slides>
  <Notes>6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Scalable Statistical Relational Learning for NLP</vt:lpstr>
      <vt:lpstr>Three Areas of Data Science</vt:lpstr>
      <vt:lpstr>Our Work</vt:lpstr>
      <vt:lpstr>Overview</vt:lpstr>
      <vt:lpstr>Statistical Relational Learning</vt:lpstr>
      <vt:lpstr>First-Order Logic</vt:lpstr>
      <vt:lpstr>Probabilistic First-Order Logic</vt:lpstr>
      <vt:lpstr>Challenges</vt:lpstr>
      <vt:lpstr>ProPPR:  A Scalable Probabilistic Logic </vt:lpstr>
      <vt:lpstr>ProPPR Overview</vt:lpstr>
      <vt:lpstr>An Example ProPPR Program</vt:lpstr>
      <vt:lpstr>PowerPoint Presentation</vt:lpstr>
      <vt:lpstr>PowerPoint Presentation</vt:lpstr>
      <vt:lpstr>PowerPoint Presentation</vt:lpstr>
      <vt:lpstr>Theoretical Guarantee</vt:lpstr>
      <vt:lpstr>Weighted Personalized PageRank</vt:lpstr>
      <vt:lpstr>Asynchronous SGD Learning</vt:lpstr>
      <vt:lpstr>Experimental Setup</vt:lpstr>
      <vt:lpstr>Inference Time Comparison</vt:lpstr>
      <vt:lpstr>Accuracy: Citation Matching</vt:lpstr>
      <vt:lpstr>Experimental Setup</vt:lpstr>
      <vt:lpstr>Results: AUC on NELL subsets Wang et al. (Machine Learning 2015)</vt:lpstr>
      <vt:lpstr>Demo</vt:lpstr>
      <vt:lpstr>PowerPoint Presentation</vt:lpstr>
      <vt:lpstr>Structure Learning</vt:lpstr>
      <vt:lpstr>Not to Be Confused…</vt:lpstr>
      <vt:lpstr>Problem Definition</vt:lpstr>
      <vt:lpstr>Structure Learning in PGMs</vt:lpstr>
      <vt:lpstr>Structure Learning in MLNs</vt:lpstr>
      <vt:lpstr>Structure Learning in MLNs</vt:lpstr>
      <vt:lpstr>Challenge</vt:lpstr>
      <vt:lpstr>Our Approach</vt:lpstr>
      <vt:lpstr>Structure Learning Templates</vt:lpstr>
      <vt:lpstr>A Structure Learning Example</vt:lpstr>
      <vt:lpstr>PowerPoint Presentation</vt:lpstr>
      <vt:lpstr>Iterated Structural Gradient</vt:lpstr>
      <vt:lpstr>Experimental Setup</vt:lpstr>
      <vt:lpstr>Results on Family Relations</vt:lpstr>
      <vt:lpstr>Results on UMLS</vt:lpstr>
      <vt:lpstr>Discussions</vt:lpstr>
      <vt:lpstr>Conclusion For Part 2</vt:lpstr>
      <vt:lpstr>Reference MLNs  Richardson, M., &amp; Domingos, P. (2006). Markov logic networks. Machine learning, 62(1-2), 107-136.  Kok, S., &amp; Domingos, P. (2005, August). Learning the structure of Markov logic networks. In Proceedings of the 22nd international conference on Machine learning (pp. 441-448). ACM.  Mihalkova, L., &amp; Mooney, R. J. (2007, June). Bottom-up learning of Markov logic network structure. In Proceedings of the 24th international conference on Machine learning (pp. 625-632). ACM.  Kok, S., &amp; Domingos, P. (2010). Learning Markov logic networks using structural motifs. In Proceedings of the 27th international conference on machine learning (ICML-10) (pp. 551-558).</vt:lpstr>
      <vt:lpstr>Reference ProPPR  Wang, W. Y., Mazaitis, K., &amp; Cohen, W. W. (2013, October). Programming with personalized pagerank: a locally groundable first-order probabilistic logic. In Proceedings of the 22nd ACM international conference on Conference on information &amp; knowledge management (pp. 2129-2138). ACM.  Wang, W. Y., Mazaitis, K., Lao, N., &amp; Cohen, W. W. (2015). Efficient inference and learning in a large knowledge base. Machine Learning, 100(1), 101-126.  Wang, W. Y., Mazaitis, K., &amp; Cohen, W. W. (2014, November). Structure learning via parameter learning. In Proceedings of the 23rd ACM International Conference on Conference on Information and Knowledge Management (pp. 1199-1208). ACM.  Wang, W. Y., Mazaitis, K., &amp; Cohen, W. W. (2015, July). A soft version of predicate invention based on structured sparsity. In Proceedings of the 24th International Joint Conference on Artificial Intelligence (IJCAI 2015), Buenos Aires, Argentina.</vt:lpstr>
      <vt:lpstr>Reference PRA  Lao, N., Subramanya, A., Pereira, F., &amp; Cohen, W. W. (2012, July). Reading the web with learned syntactic-semantic inference rules. In Proceedings of the 2012 Joint Conference on Empirical Methods in Natural Language Processing and Computational Natural Language Learning (pp. 1017-1026). Association for Computational Linguistics.</vt:lpstr>
      <vt:lpstr>Questions for Part 2?</vt:lpstr>
      <vt:lpstr>Cora Program</vt:lpstr>
      <vt:lpstr>PageRank-Nibble Algorithm</vt:lpstr>
    </vt:vector>
  </TitlesOfParts>
  <Company>CMU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Yang Wang</dc:creator>
  <cp:lastModifiedBy>William Yang Wang</cp:lastModifiedBy>
  <cp:revision>2003</cp:revision>
  <cp:lastPrinted>2016-02-24T19:56:43Z</cp:lastPrinted>
  <dcterms:created xsi:type="dcterms:W3CDTF">2015-12-01T01:44:39Z</dcterms:created>
  <dcterms:modified xsi:type="dcterms:W3CDTF">2016-06-12T21:38:18Z</dcterms:modified>
</cp:coreProperties>
</file>