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embeddings/oleObject1.bin" ContentType="application/vnd.openxmlformats-officedocument.oleObject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88"/>
  </p:notesMasterIdLst>
  <p:handoutMasterIdLst>
    <p:handoutMasterId r:id="rId189"/>
  </p:handoutMasterIdLst>
  <p:sldIdLst>
    <p:sldId id="256" r:id="rId2"/>
    <p:sldId id="444" r:id="rId3"/>
    <p:sldId id="446" r:id="rId4"/>
    <p:sldId id="257" r:id="rId5"/>
    <p:sldId id="258" r:id="rId6"/>
    <p:sldId id="259" r:id="rId7"/>
    <p:sldId id="260" r:id="rId8"/>
    <p:sldId id="262" r:id="rId9"/>
    <p:sldId id="261" r:id="rId10"/>
    <p:sldId id="270" r:id="rId11"/>
    <p:sldId id="271" r:id="rId12"/>
    <p:sldId id="272" r:id="rId13"/>
    <p:sldId id="274" r:id="rId14"/>
    <p:sldId id="273" r:id="rId15"/>
    <p:sldId id="276" r:id="rId16"/>
    <p:sldId id="275" r:id="rId17"/>
    <p:sldId id="263" r:id="rId18"/>
    <p:sldId id="264" r:id="rId19"/>
    <p:sldId id="265" r:id="rId20"/>
    <p:sldId id="266" r:id="rId21"/>
    <p:sldId id="267" r:id="rId22"/>
    <p:sldId id="268" r:id="rId23"/>
    <p:sldId id="314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445" r:id="rId38"/>
    <p:sldId id="290" r:id="rId39"/>
    <p:sldId id="291" r:id="rId40"/>
    <p:sldId id="312" r:id="rId41"/>
    <p:sldId id="315" r:id="rId42"/>
    <p:sldId id="316" r:id="rId43"/>
    <p:sldId id="317" r:id="rId44"/>
    <p:sldId id="319" r:id="rId45"/>
    <p:sldId id="326" r:id="rId46"/>
    <p:sldId id="320" r:id="rId47"/>
    <p:sldId id="321" r:id="rId48"/>
    <p:sldId id="322" r:id="rId49"/>
    <p:sldId id="323" r:id="rId50"/>
    <p:sldId id="325" r:id="rId51"/>
    <p:sldId id="447" r:id="rId52"/>
    <p:sldId id="448" r:id="rId53"/>
    <p:sldId id="449" r:id="rId54"/>
    <p:sldId id="450" r:id="rId55"/>
    <p:sldId id="451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453" r:id="rId66"/>
    <p:sldId id="341" r:id="rId67"/>
    <p:sldId id="342" r:id="rId68"/>
    <p:sldId id="343" r:id="rId69"/>
    <p:sldId id="344" r:id="rId70"/>
    <p:sldId id="345" r:id="rId71"/>
    <p:sldId id="346" r:id="rId72"/>
    <p:sldId id="348" r:id="rId73"/>
    <p:sldId id="347" r:id="rId74"/>
    <p:sldId id="350" r:id="rId75"/>
    <p:sldId id="351" r:id="rId76"/>
    <p:sldId id="352" r:id="rId77"/>
    <p:sldId id="353" r:id="rId78"/>
    <p:sldId id="354" r:id="rId79"/>
    <p:sldId id="355" r:id="rId80"/>
    <p:sldId id="356" r:id="rId81"/>
    <p:sldId id="357" r:id="rId82"/>
    <p:sldId id="358" r:id="rId83"/>
    <p:sldId id="359" r:id="rId84"/>
    <p:sldId id="360" r:id="rId85"/>
    <p:sldId id="361" r:id="rId86"/>
    <p:sldId id="362" r:id="rId87"/>
    <p:sldId id="363" r:id="rId88"/>
    <p:sldId id="364" r:id="rId89"/>
    <p:sldId id="365" r:id="rId90"/>
    <p:sldId id="366" r:id="rId91"/>
    <p:sldId id="367" r:id="rId92"/>
    <p:sldId id="368" r:id="rId93"/>
    <p:sldId id="369" r:id="rId94"/>
    <p:sldId id="370" r:id="rId95"/>
    <p:sldId id="371" r:id="rId96"/>
    <p:sldId id="372" r:id="rId97"/>
    <p:sldId id="373" r:id="rId98"/>
    <p:sldId id="374" r:id="rId99"/>
    <p:sldId id="376" r:id="rId100"/>
    <p:sldId id="377" r:id="rId101"/>
    <p:sldId id="378" r:id="rId102"/>
    <p:sldId id="379" r:id="rId103"/>
    <p:sldId id="387" r:id="rId104"/>
    <p:sldId id="380" r:id="rId105"/>
    <p:sldId id="383" r:id="rId106"/>
    <p:sldId id="385" r:id="rId107"/>
    <p:sldId id="386" r:id="rId108"/>
    <p:sldId id="339" r:id="rId109"/>
    <p:sldId id="340" r:id="rId110"/>
    <p:sldId id="389" r:id="rId111"/>
    <p:sldId id="440" r:id="rId112"/>
    <p:sldId id="388" r:id="rId113"/>
    <p:sldId id="390" r:id="rId114"/>
    <p:sldId id="391" r:id="rId115"/>
    <p:sldId id="392" r:id="rId116"/>
    <p:sldId id="393" r:id="rId117"/>
    <p:sldId id="394" r:id="rId118"/>
    <p:sldId id="396" r:id="rId119"/>
    <p:sldId id="395" r:id="rId120"/>
    <p:sldId id="397" r:id="rId121"/>
    <p:sldId id="398" r:id="rId122"/>
    <p:sldId id="399" r:id="rId123"/>
    <p:sldId id="400" r:id="rId124"/>
    <p:sldId id="401" r:id="rId125"/>
    <p:sldId id="402" r:id="rId126"/>
    <p:sldId id="403" r:id="rId127"/>
    <p:sldId id="463" r:id="rId128"/>
    <p:sldId id="462" r:id="rId129"/>
    <p:sldId id="464" r:id="rId130"/>
    <p:sldId id="465" r:id="rId131"/>
    <p:sldId id="467" r:id="rId132"/>
    <p:sldId id="466" r:id="rId133"/>
    <p:sldId id="468" r:id="rId134"/>
    <p:sldId id="469" r:id="rId135"/>
    <p:sldId id="470" r:id="rId136"/>
    <p:sldId id="471" r:id="rId137"/>
    <p:sldId id="472" r:id="rId138"/>
    <p:sldId id="473" r:id="rId139"/>
    <p:sldId id="474" r:id="rId140"/>
    <p:sldId id="475" r:id="rId141"/>
    <p:sldId id="476" r:id="rId142"/>
    <p:sldId id="438" r:id="rId143"/>
    <p:sldId id="439" r:id="rId144"/>
    <p:sldId id="441" r:id="rId145"/>
    <p:sldId id="442" r:id="rId146"/>
    <p:sldId id="443" r:id="rId147"/>
    <p:sldId id="461" r:id="rId148"/>
    <p:sldId id="437" r:id="rId149"/>
    <p:sldId id="404" r:id="rId150"/>
    <p:sldId id="454" r:id="rId151"/>
    <p:sldId id="455" r:id="rId152"/>
    <p:sldId id="408" r:id="rId153"/>
    <p:sldId id="456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77" r:id="rId182"/>
    <p:sldId id="436" r:id="rId183"/>
    <p:sldId id="457" r:id="rId184"/>
    <p:sldId id="459" r:id="rId185"/>
    <p:sldId id="460" r:id="rId186"/>
    <p:sldId id="458" r:id="rId187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871" autoAdjust="0"/>
  </p:normalViewPr>
  <p:slideViewPr>
    <p:cSldViewPr snapToGrid="0" snapToObjects="1">
      <p:cViewPr>
        <p:scale>
          <a:sx n="81" d="100"/>
          <a:sy n="81" d="100"/>
        </p:scale>
        <p:origin x="-280" y="9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180" Type="http://schemas.openxmlformats.org/officeDocument/2006/relationships/slide" Target="slides/slide179.xml"/><Relationship Id="rId181" Type="http://schemas.openxmlformats.org/officeDocument/2006/relationships/slide" Target="slides/slide180.xml"/><Relationship Id="rId182" Type="http://schemas.openxmlformats.org/officeDocument/2006/relationships/slide" Target="slides/slide18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83" Type="http://schemas.openxmlformats.org/officeDocument/2006/relationships/slide" Target="slides/slide182.xml"/><Relationship Id="rId184" Type="http://schemas.openxmlformats.org/officeDocument/2006/relationships/slide" Target="slides/slide183.xml"/><Relationship Id="rId185" Type="http://schemas.openxmlformats.org/officeDocument/2006/relationships/slide" Target="slides/slide184.xml"/><Relationship Id="rId186" Type="http://schemas.openxmlformats.org/officeDocument/2006/relationships/slide" Target="slides/slide185.xml"/><Relationship Id="rId187" Type="http://schemas.openxmlformats.org/officeDocument/2006/relationships/slide" Target="slides/slide186.xml"/><Relationship Id="rId188" Type="http://schemas.openxmlformats.org/officeDocument/2006/relationships/notesMaster" Target="notesMasters/notesMaster1.xml"/><Relationship Id="rId18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slide" Target="slides/slide153.xml"/><Relationship Id="rId155" Type="http://schemas.openxmlformats.org/officeDocument/2006/relationships/slide" Target="slides/slide154.xml"/><Relationship Id="rId156" Type="http://schemas.openxmlformats.org/officeDocument/2006/relationships/slide" Target="slides/slide155.xml"/><Relationship Id="rId157" Type="http://schemas.openxmlformats.org/officeDocument/2006/relationships/slide" Target="slides/slide156.xml"/><Relationship Id="rId158" Type="http://schemas.openxmlformats.org/officeDocument/2006/relationships/slide" Target="slides/slide157.xml"/><Relationship Id="rId159" Type="http://schemas.openxmlformats.org/officeDocument/2006/relationships/slide" Target="slides/slide158.xml"/><Relationship Id="rId190" Type="http://schemas.openxmlformats.org/officeDocument/2006/relationships/printerSettings" Target="printerSettings/printerSettings1.bin"/><Relationship Id="rId191" Type="http://schemas.openxmlformats.org/officeDocument/2006/relationships/presProps" Target="presProps.xml"/><Relationship Id="rId192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93" Type="http://schemas.openxmlformats.org/officeDocument/2006/relationships/theme" Target="theme/theme1.xml"/><Relationship Id="rId194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60" Type="http://schemas.openxmlformats.org/officeDocument/2006/relationships/slide" Target="slides/slide159.xml"/><Relationship Id="rId161" Type="http://schemas.openxmlformats.org/officeDocument/2006/relationships/slide" Target="slides/slide160.xml"/><Relationship Id="rId162" Type="http://schemas.openxmlformats.org/officeDocument/2006/relationships/slide" Target="slides/slide16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63" Type="http://schemas.openxmlformats.org/officeDocument/2006/relationships/slide" Target="slides/slide162.xml"/><Relationship Id="rId164" Type="http://schemas.openxmlformats.org/officeDocument/2006/relationships/slide" Target="slides/slide163.xml"/><Relationship Id="rId165" Type="http://schemas.openxmlformats.org/officeDocument/2006/relationships/slide" Target="slides/slide164.xml"/><Relationship Id="rId166" Type="http://schemas.openxmlformats.org/officeDocument/2006/relationships/slide" Target="slides/slide165.xml"/><Relationship Id="rId167" Type="http://schemas.openxmlformats.org/officeDocument/2006/relationships/slide" Target="slides/slide166.xml"/><Relationship Id="rId168" Type="http://schemas.openxmlformats.org/officeDocument/2006/relationships/slide" Target="slides/slide167.xml"/><Relationship Id="rId169" Type="http://schemas.openxmlformats.org/officeDocument/2006/relationships/slide" Target="slides/slide16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70" Type="http://schemas.openxmlformats.org/officeDocument/2006/relationships/slide" Target="slides/slide169.xml"/><Relationship Id="rId171" Type="http://schemas.openxmlformats.org/officeDocument/2006/relationships/slide" Target="slides/slide170.xml"/><Relationship Id="rId172" Type="http://schemas.openxmlformats.org/officeDocument/2006/relationships/slide" Target="slides/slide171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173" Type="http://schemas.openxmlformats.org/officeDocument/2006/relationships/slide" Target="slides/slide172.xml"/><Relationship Id="rId174" Type="http://schemas.openxmlformats.org/officeDocument/2006/relationships/slide" Target="slides/slide173.xml"/><Relationship Id="rId175" Type="http://schemas.openxmlformats.org/officeDocument/2006/relationships/slide" Target="slides/slide174.xml"/><Relationship Id="rId176" Type="http://schemas.openxmlformats.org/officeDocument/2006/relationships/slide" Target="slides/slide175.xml"/><Relationship Id="rId177" Type="http://schemas.openxmlformats.org/officeDocument/2006/relationships/slide" Target="slides/slide176.xml"/><Relationship Id="rId178" Type="http://schemas.openxmlformats.org/officeDocument/2006/relationships/slide" Target="slides/slide177.xml"/><Relationship Id="rId179" Type="http://schemas.openxmlformats.org/officeDocument/2006/relationships/slide" Target="slides/slide17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emf"/><Relationship Id="rId1" Type="http://schemas.openxmlformats.org/officeDocument/2006/relationships/image" Target="../media/image14.wmf"/><Relationship Id="rId2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Relationship Id="rId2" Type="http://schemas.openxmlformats.org/officeDocument/2006/relationships/image" Target="../media/image4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59EF0-D160-974F-87FF-4FBAEA56A6F1}" type="datetimeFigureOut">
              <a:rPr lang="en-US" smtClean="0"/>
              <a:t>7/24/15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FEA56-9248-E548-8C34-75AEF9D9E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628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392867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7096700-1971-7C4F-8ADA-48626B9ADBDF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ACA94B6-D8B3-AD4E-8333-F984FB97EBA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52026DA4-18F1-4D42-B9D4-39F36DF004C4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8D759D9C-85F2-F34A-8E61-5BC8ACF90C40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96A78C5-BB5D-0C48-ABA2-BBF50F00DCCA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410F43C3-2439-D84B-97F0-3BE6D4C56197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BE5A6E-E9E8-DD4D-A847-FA6D79B3BDC2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BBE5A6E-E9E8-DD4D-A847-FA6D79B3BDC2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F32498-25FC-6F4C-8BA8-7EBC91A296F3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58C32F-412F-DA42-8011-499C0886F3D4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451CCA9-D55F-9741-8978-79568CACB7B8}" type="slidenum">
              <a:rPr lang="en-US" b="0"/>
              <a:pPr/>
              <a:t>67</a:t>
            </a:fld>
            <a:endParaRPr lang="en-US" b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3BF8D62-7E01-1745-B5B7-3DDBD4E7CDC5}" type="slidenum">
              <a:rPr lang="en-US" b="0"/>
              <a:pPr/>
              <a:t>68</a:t>
            </a:fld>
            <a:endParaRPr lang="en-US" b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66905B-8CCE-C046-A462-D49CCACB5E09}" type="slidenum">
              <a:rPr lang="en-US" b="0"/>
              <a:pPr/>
              <a:t>71</a:t>
            </a:fld>
            <a:endParaRPr lang="en-US" b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D5CED7-1B5E-114F-96DA-8154E80BCB6B}" type="slidenum">
              <a:rPr lang="en-US" b="0"/>
              <a:pPr/>
              <a:t>72</a:t>
            </a:fld>
            <a:endParaRPr lang="en-US" b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137156-3AEE-054C-9173-01B278DC98AE}" type="slidenum">
              <a:rPr lang="en-US" b="0"/>
              <a:pPr/>
              <a:t>79</a:t>
            </a:fld>
            <a:endParaRPr lang="en-US" b="0"/>
          </a:p>
        </p:txBody>
      </p:sp>
      <p:sp>
        <p:nvSpPr>
          <p:cNvPr id="542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5F56974-9FE0-B342-87D9-91E3D1C78E18}" type="slidenum">
              <a:rPr lang="en-US" b="0"/>
              <a:pPr/>
              <a:t>80</a:t>
            </a:fld>
            <a:endParaRPr lang="en-US" b="0"/>
          </a:p>
        </p:txBody>
      </p:sp>
      <p:sp>
        <p:nvSpPr>
          <p:cNvPr id="5529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535D188-7BD0-B543-95A8-7752D2BA75B8}" type="slidenum">
              <a:rPr lang="en-US" b="0"/>
              <a:pPr/>
              <a:t>81</a:t>
            </a:fld>
            <a:endParaRPr lang="en-US" b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3DACEDC-37F4-1242-ABAB-6918764E74EE}" type="slidenum">
              <a:rPr lang="en-US" b="0"/>
              <a:pPr/>
              <a:t>82</a:t>
            </a:fld>
            <a:endParaRPr lang="en-US" b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B2A3C89-4BB6-4E42-80FB-A61D8DC63A33}" type="slidenum">
              <a:rPr lang="en-US" b="0"/>
              <a:pPr/>
              <a:t>90</a:t>
            </a:fld>
            <a:endParaRPr lang="en-US" b="0"/>
          </a:p>
        </p:txBody>
      </p:sp>
      <p:sp>
        <p:nvSpPr>
          <p:cNvPr id="5837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0ED17D-86A9-DA4A-8EC4-5B7A5BC2A78B}" type="slidenum">
              <a:rPr lang="en-US" b="0"/>
              <a:pPr/>
              <a:t>92</a:t>
            </a:fld>
            <a:endParaRPr lang="en-US" b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299962-D7F3-4B49-AD4F-823830654D2D}" type="slidenum">
              <a:rPr lang="en-US" b="0"/>
              <a:pPr/>
              <a:t>93</a:t>
            </a:fld>
            <a:endParaRPr lang="en-US" b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A17EBE-6B79-6340-9386-1DC5CFBFBD31}" type="slidenum">
              <a:rPr lang="en-US" b="0"/>
              <a:pPr/>
              <a:t>94</a:t>
            </a:fld>
            <a:endParaRPr lang="en-US" b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06A3E98-3DCD-C649-9ABB-D931A58E619E}" type="slidenum">
              <a:rPr lang="en-US" b="0"/>
              <a:pPr/>
              <a:t>95</a:t>
            </a:fld>
            <a:endParaRPr lang="en-US" b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B2F84CA-E6B8-A74E-ACA1-931CA98F1056}" type="slidenum">
              <a:rPr lang="en-US" b="0"/>
              <a:pPr/>
              <a:t>96</a:t>
            </a:fld>
            <a:endParaRPr lang="en-US" b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0DAF05-F44C-3440-A89F-33B4FB2BC26E}" type="slidenum">
              <a:rPr lang="en-US" b="0"/>
              <a:pPr/>
              <a:t>97</a:t>
            </a:fld>
            <a:endParaRPr lang="en-US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852" y="8685235"/>
            <a:ext cx="2971593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40" tIns="44970" rIns="89940" bIns="44970"/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0766" indent="-281064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4255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957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3659" indent="-224851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3361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3062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2764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2466" indent="-224851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C5E1962-FECD-B148-84E5-DE77A91997DA}" type="slidenum">
              <a:rPr lang="en-US" b="0"/>
              <a:pPr/>
              <a:t>98</a:t>
            </a:fld>
            <a:endParaRPr lang="en-US" b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C2ABB-A5FD-3F4E-8990-AA9CF6B2F4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17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8174038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405765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5850" y="1066800"/>
            <a:ext cx="405923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A180F-3C4D-B34B-B154-F81D885C83F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7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3810000" cy="213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E63B8E-C8AD-A341-B448-6A301B48D8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1719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DF056-2C49-4A45-8A21-84834A984D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39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6333134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yww@cs.cmu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5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53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4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5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56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57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59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60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6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62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63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64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9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0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76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77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png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6.png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0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png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png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6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8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15.wmf"/><Relationship Id="rId8" Type="http://schemas.openxmlformats.org/officeDocument/2006/relationships/oleObject" Target="../embeddings/oleObject4.bin"/><Relationship Id="rId9" Type="http://schemas.openxmlformats.org/officeDocument/2006/relationships/image" Target="../media/image16.wmf"/><Relationship Id="rId10" Type="http://schemas.openxmlformats.org/officeDocument/2006/relationships/oleObject" Target="../embeddings/oleObject5.bin"/><Relationship Id="rId11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wmf"/><Relationship Id="rId3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41.w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42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3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ctrTitle"/>
          </p:nvPr>
        </p:nvSpPr>
        <p:spPr>
          <a:xfrm>
            <a:off x="685800" y="3890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Information Extraction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subTitle" idx="1"/>
          </p:nvPr>
        </p:nvSpPr>
        <p:spPr>
          <a:xfrm>
            <a:off x="601975" y="2372788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</a:rPr>
              <a:t>William Wang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800" dirty="0" smtClean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800" dirty="0" smtClean="0">
                <a:solidFill>
                  <a:schemeClr val="dk1"/>
                </a:solidFill>
              </a:rPr>
              <a:t>School </a:t>
            </a:r>
            <a:r>
              <a:rPr lang="en" sz="2800" dirty="0">
                <a:solidFill>
                  <a:schemeClr val="dk1"/>
                </a:solidFill>
              </a:rPr>
              <a:t>of Computer Science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800" dirty="0">
                <a:solidFill>
                  <a:schemeClr val="dk1"/>
                </a:solidFill>
              </a:rPr>
              <a:t>Carnegie Mellon University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800" u="sng" dirty="0">
                <a:solidFill>
                  <a:schemeClr val="hlink"/>
                </a:solidFill>
                <a:hlinkClick r:id="rId3"/>
              </a:rPr>
              <a:t>yww@cs.cmu.edu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800" u="sng" dirty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800" dirty="0">
                <a:solidFill>
                  <a:schemeClr val="dk1"/>
                </a:solidFill>
              </a:rPr>
              <a:t>CIPS Summer </a:t>
            </a:r>
            <a:r>
              <a:rPr lang="en" sz="2800" dirty="0" smtClean="0">
                <a:solidFill>
                  <a:schemeClr val="dk1"/>
                </a:solidFill>
              </a:rPr>
              <a:t>School</a:t>
            </a:r>
            <a:endParaRPr lang="en" sz="2800" dirty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800" dirty="0" smtClean="0">
                <a:solidFill>
                  <a:schemeClr val="dk1"/>
                </a:solidFill>
              </a:rPr>
              <a:t>07/2</a:t>
            </a:r>
            <a:r>
              <a:rPr lang="en-US" altLang="zh-CN" sz="2800" dirty="0" smtClean="0">
                <a:solidFill>
                  <a:schemeClr val="dk1"/>
                </a:solidFill>
              </a:rPr>
              <a:t>5</a:t>
            </a:r>
            <a:r>
              <a:rPr lang="en" sz="2800" dirty="0" smtClean="0">
                <a:solidFill>
                  <a:schemeClr val="dk1"/>
                </a:solidFill>
              </a:rPr>
              <a:t>/2015</a:t>
            </a:r>
            <a:endParaRPr lang="en-US" sz="2800" dirty="0" smtClean="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800" dirty="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531880" y="201520"/>
            <a:ext cx="80610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 Relation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Extraction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endParaRPr lang="en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1880" y="1580096"/>
            <a:ext cx="28518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400" dirty="0" smtClean="0"/>
              <a:t>Input</a:t>
            </a:r>
            <a:r>
              <a:rPr lang="en-US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documents.</a:t>
            </a:r>
            <a:endParaRPr lang="en-US" sz="24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28600" y="2133600"/>
            <a:ext cx="3581400" cy="448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/>
              <a:t>October 14, 2002, 4:00 a.m. PT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For years, </a:t>
            </a:r>
            <a:r>
              <a:rPr lang="en-US" sz="1200" u="sng">
                <a:solidFill>
                  <a:schemeClr val="accent1"/>
                </a:solidFill>
              </a:rPr>
              <a:t>Microsoft Corporation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CEO</a:t>
            </a:r>
            <a:r>
              <a:rPr lang="en-US" sz="1200"/>
              <a:t> </a:t>
            </a:r>
            <a:r>
              <a:rPr lang="en-US" sz="1200" u="sng">
                <a:solidFill>
                  <a:schemeClr val="accent2"/>
                </a:solidFill>
              </a:rPr>
              <a:t>Bill Gates</a:t>
            </a:r>
            <a:r>
              <a:rPr lang="en-US" sz="1200"/>
              <a:t> railed against the economic philosophy of open-source software with Orwellian fervor, denouncing its communal licensing as a "cancer" that stifled technological innovation.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Today, Microsoft claims to "love" the open-source concept, by which software code is made public to encourage improvement and development by outside programmers. Gates himself says Microsoft will gladly disclose its crown jewels--the coveted code behind the Windows operating system--to select customers.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"We can be open source. We love the concept of shared source," said </a:t>
            </a:r>
            <a:r>
              <a:rPr lang="en-US" sz="1200" u="sng">
                <a:solidFill>
                  <a:schemeClr val="accent2"/>
                </a:solidFill>
              </a:rPr>
              <a:t>Bill Veghte</a:t>
            </a:r>
            <a:r>
              <a:rPr lang="en-US" sz="1200"/>
              <a:t>, a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VP</a:t>
            </a:r>
            <a:r>
              <a:rPr lang="en-US" sz="1200"/>
              <a:t>. "That's a super-important shift for us in terms of code access.</a:t>
            </a:r>
            <a:r>
              <a:rPr lang="ja-JP" altLang="en-US" sz="1200"/>
              <a:t>“</a:t>
            </a:r>
            <a:endParaRPr lang="en-US" sz="1200"/>
          </a:p>
          <a:p>
            <a:pPr algn="l"/>
            <a:endParaRPr lang="en-US" sz="1200"/>
          </a:p>
          <a:p>
            <a:pPr algn="l"/>
            <a:r>
              <a:rPr lang="en-US" sz="1200" u="sng">
                <a:solidFill>
                  <a:schemeClr val="accent2"/>
                </a:solidFill>
              </a:rPr>
              <a:t>Richard Stallman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</a:rPr>
              <a:t>founder</a:t>
            </a:r>
            <a:r>
              <a:rPr lang="en-US" sz="1200"/>
              <a:t> of the </a:t>
            </a:r>
            <a:r>
              <a:rPr lang="en-US" sz="1200" u="sng">
                <a:solidFill>
                  <a:schemeClr val="accent1"/>
                </a:solidFill>
              </a:rPr>
              <a:t>Free Software Foundation</a:t>
            </a:r>
            <a:r>
              <a:rPr lang="en-US" sz="1200"/>
              <a:t>, countered saying…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853760" y="3539967"/>
            <a:ext cx="4386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u="sng" dirty="0">
                <a:latin typeface="Courier New" charset="0"/>
              </a:rPr>
              <a:t>NAME         </a:t>
            </a:r>
            <a:r>
              <a:rPr lang="zh-CN" altLang="en-US" u="sng" dirty="0" smtClean="0">
                <a:latin typeface="Courier New" charset="0"/>
              </a:rPr>
              <a:t>  </a:t>
            </a:r>
            <a:r>
              <a:rPr lang="en-US" u="sng" dirty="0" smtClean="0">
                <a:latin typeface="Courier New" charset="0"/>
              </a:rPr>
              <a:t>  </a:t>
            </a:r>
            <a:r>
              <a:rPr lang="en-US" altLang="zh-CN" u="sng" dirty="0" smtClean="0">
                <a:latin typeface="Courier New" charset="0"/>
              </a:rPr>
              <a:t>Relation</a:t>
            </a:r>
            <a:r>
              <a:rPr lang="en-US" u="sng" dirty="0" smtClean="0">
                <a:latin typeface="Courier New" charset="0"/>
              </a:rPr>
              <a:t>   </a:t>
            </a:r>
            <a:r>
              <a:rPr lang="en-US" u="sng" dirty="0">
                <a:latin typeface="Courier New" charset="0"/>
              </a:rPr>
              <a:t>ORGANIZATION</a:t>
            </a:r>
          </a:p>
          <a:p>
            <a:pPr algn="l"/>
            <a:r>
              <a:rPr lang="en-US" dirty="0">
                <a:solidFill>
                  <a:schemeClr val="accent2"/>
                </a:solidFill>
                <a:latin typeface="Courier New" charset="0"/>
              </a:rPr>
              <a:t>Bill Gates</a:t>
            </a:r>
            <a:r>
              <a:rPr lang="en-US" dirty="0">
                <a:latin typeface="Courier New" charset="0"/>
              </a:rPr>
              <a:t>        </a:t>
            </a:r>
            <a:r>
              <a:rPr lang="en-US" dirty="0">
                <a:solidFill>
                  <a:schemeClr val="hlink"/>
                </a:solidFill>
                <a:latin typeface="Courier New" charset="0"/>
              </a:rPr>
              <a:t>CEO</a:t>
            </a:r>
            <a:r>
              <a:rPr lang="en-US" dirty="0">
                <a:latin typeface="Courier New" charset="0"/>
              </a:rPr>
              <a:t>      </a:t>
            </a:r>
            <a:r>
              <a:rPr lang="en-US" dirty="0">
                <a:solidFill>
                  <a:schemeClr val="accent1"/>
                </a:solidFill>
                <a:latin typeface="Courier New" charset="0"/>
              </a:rPr>
              <a:t>Microsoft</a:t>
            </a:r>
          </a:p>
          <a:p>
            <a:pPr algn="l"/>
            <a:r>
              <a:rPr lang="en-US" dirty="0">
                <a:solidFill>
                  <a:schemeClr val="accent2"/>
                </a:solidFill>
                <a:latin typeface="Courier New" charset="0"/>
              </a:rPr>
              <a:t>Bill </a:t>
            </a:r>
            <a:r>
              <a:rPr lang="en-US" dirty="0" err="1">
                <a:solidFill>
                  <a:schemeClr val="accent2"/>
                </a:solidFill>
                <a:latin typeface="Courier New" charset="0"/>
              </a:rPr>
              <a:t>Veghte</a:t>
            </a:r>
            <a:r>
              <a:rPr lang="en-US" dirty="0">
                <a:latin typeface="Courier New" charset="0"/>
              </a:rPr>
              <a:t>       </a:t>
            </a:r>
            <a:r>
              <a:rPr lang="en-US" dirty="0">
                <a:solidFill>
                  <a:schemeClr val="hlink"/>
                </a:solidFill>
                <a:latin typeface="Courier New" charset="0"/>
              </a:rPr>
              <a:t>VP</a:t>
            </a:r>
            <a:r>
              <a:rPr lang="en-US" dirty="0">
                <a:latin typeface="Courier New" charset="0"/>
              </a:rPr>
              <a:t>       </a:t>
            </a:r>
            <a:r>
              <a:rPr lang="en-US" dirty="0">
                <a:solidFill>
                  <a:schemeClr val="accent1"/>
                </a:solidFill>
                <a:latin typeface="Courier New" charset="0"/>
              </a:rPr>
              <a:t>Microsoft</a:t>
            </a:r>
          </a:p>
          <a:p>
            <a:pPr algn="l"/>
            <a:r>
              <a:rPr lang="en-US" dirty="0">
                <a:solidFill>
                  <a:schemeClr val="accent2"/>
                </a:solidFill>
                <a:latin typeface="Courier New" charset="0"/>
              </a:rPr>
              <a:t>Richard Stallman</a:t>
            </a:r>
            <a:r>
              <a:rPr lang="en-US" dirty="0">
                <a:latin typeface="Courier New" charset="0"/>
              </a:rPr>
              <a:t>  </a:t>
            </a:r>
            <a:r>
              <a:rPr lang="en-US" dirty="0">
                <a:solidFill>
                  <a:schemeClr val="hlink"/>
                </a:solidFill>
                <a:latin typeface="Courier New" charset="0"/>
              </a:rPr>
              <a:t>founder</a:t>
            </a:r>
            <a:r>
              <a:rPr lang="en-US" dirty="0">
                <a:latin typeface="Courier New" charset="0"/>
              </a:rPr>
              <a:t>  </a:t>
            </a:r>
            <a:r>
              <a:rPr lang="en-US" dirty="0">
                <a:solidFill>
                  <a:schemeClr val="accent1"/>
                </a:solidFill>
                <a:latin typeface="Courier New" charset="0"/>
              </a:rPr>
              <a:t>Free Soft..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3980120" y="3429000"/>
            <a:ext cx="762000" cy="1219200"/>
          </a:xfrm>
          <a:prstGeom prst="rightArrow">
            <a:avLst>
              <a:gd name="adj1" fmla="val 48176"/>
              <a:gd name="adj2" fmla="val 54167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IE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25021" y="2946597"/>
            <a:ext cx="3587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400" dirty="0" smtClean="0"/>
              <a:t>Output</a:t>
            </a:r>
            <a:r>
              <a:rPr lang="en-US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triples.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891084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81000"/>
            <a:ext cx="8305800" cy="6752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4000" dirty="0" smtClean="0">
                <a:solidFill>
                  <a:srgbClr val="000090"/>
                </a:solidFill>
              </a:rPr>
              <a:t>Never Ending Language Learning</a:t>
            </a:r>
          </a:p>
          <a:p>
            <a:pPr algn="ctr">
              <a:lnSpc>
                <a:spcPct val="140000"/>
              </a:lnSpc>
            </a:pPr>
            <a:r>
              <a:rPr lang="en-US" sz="2400" dirty="0" smtClean="0">
                <a:solidFill>
                  <a:srgbClr val="660066"/>
                </a:solidFill>
              </a:rPr>
              <a:t>PI: Tom M. Mitchell</a:t>
            </a:r>
            <a:br>
              <a:rPr lang="en-US" sz="2400" dirty="0" smtClean="0">
                <a:solidFill>
                  <a:srgbClr val="660066"/>
                </a:solidFill>
              </a:rPr>
            </a:br>
            <a:r>
              <a:rPr lang="en-US" sz="2400" dirty="0" smtClean="0">
                <a:solidFill>
                  <a:srgbClr val="660066"/>
                </a:solidFill>
              </a:rPr>
              <a:t>Machine Learning Department</a:t>
            </a:r>
          </a:p>
          <a:p>
            <a:pPr algn="ctr"/>
            <a:r>
              <a:rPr lang="en-US" sz="2400" dirty="0" smtClean="0">
                <a:solidFill>
                  <a:srgbClr val="660066"/>
                </a:solidFill>
              </a:rPr>
              <a:t>Carnegie Mellon University</a:t>
            </a:r>
            <a:endParaRPr lang="en-US" sz="2000" dirty="0">
              <a:solidFill>
                <a:srgbClr val="660066"/>
              </a:solidFill>
            </a:endParaRPr>
          </a:p>
          <a:p>
            <a:pPr algn="ctr">
              <a:lnSpc>
                <a:spcPct val="13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 algn="ctr">
              <a:lnSpc>
                <a:spcPct val="130000"/>
              </a:lnSpc>
            </a:pPr>
            <a:endParaRPr lang="en-US" sz="2800" dirty="0">
              <a:solidFill>
                <a:srgbClr val="000090"/>
              </a:solidFill>
            </a:endParaRPr>
          </a:p>
          <a:p>
            <a:pPr algn="ctr">
              <a:lnSpc>
                <a:spcPct val="13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 algn="ctr">
              <a:lnSpc>
                <a:spcPct val="130000"/>
              </a:lnSpc>
            </a:pPr>
            <a:endParaRPr lang="en-US" sz="2800" dirty="0" smtClean="0">
              <a:solidFill>
                <a:srgbClr val="000090"/>
              </a:solidFill>
            </a:endParaRP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en-US" sz="2800" dirty="0" smtClean="0">
              <a:solidFill>
                <a:srgbClr val="FF0000"/>
              </a:solidFill>
            </a:endParaRP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5432" y="-25214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NELL 5th bday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 b="10137"/>
          <a:stretch/>
        </p:blipFill>
        <p:spPr>
          <a:xfrm>
            <a:off x="-95269" y="3048000"/>
            <a:ext cx="9264669" cy="2895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449362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15240"/>
            <a:ext cx="8229600" cy="715962"/>
          </a:xfrm>
        </p:spPr>
        <p:txBody>
          <a:bodyPr/>
          <a:lstStyle/>
          <a:p>
            <a:pPr algn="ctr"/>
            <a:r>
              <a:rPr lang="en-US" sz="4800" dirty="0" smtClean="0"/>
              <a:t>NELL Theses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20000"/>
            <a:ext cx="8884003" cy="5257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we’ll never understand learning until we build </a:t>
            </a:r>
            <a:br>
              <a:rPr lang="en-US" dirty="0" smtClean="0"/>
            </a:br>
            <a:r>
              <a:rPr lang="en-US" dirty="0" smtClean="0"/>
              <a:t>never-ending machine learners</a:t>
            </a:r>
          </a:p>
          <a:p>
            <a:pPr marL="0" indent="0">
              <a:buNone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background knowledge is key to deep semantic analysis</a:t>
            </a:r>
          </a:p>
          <a:p>
            <a:pPr lvl="1"/>
            <a:r>
              <a:rPr lang="en-US" dirty="0" smtClean="0">
                <a:sym typeface="Wingdings"/>
              </a:rPr>
              <a:t>	NELL KB, plus</a:t>
            </a:r>
          </a:p>
          <a:p>
            <a:pPr lvl="1"/>
            <a:r>
              <a:rPr lang="en-US" dirty="0" smtClean="0">
                <a:sym typeface="Wingdings"/>
              </a:rPr>
              <a:t>	large scale corpus statistics</a:t>
            </a:r>
          </a:p>
          <a:p>
            <a:endParaRPr lang="en-US" sz="2400" dirty="0"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44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23306" y="452520"/>
            <a:ext cx="8458200" cy="620712"/>
          </a:xfrm>
        </p:spPr>
        <p:txBody>
          <a:bodyPr/>
          <a:lstStyle/>
          <a:p>
            <a:pPr algn="ctr"/>
            <a:r>
              <a:rPr lang="en-US" sz="4800" dirty="0" smtClean="0">
                <a:latin typeface="Arial" charset="0"/>
                <a:ea typeface="ＭＳ Ｐゴシック" charset="0"/>
                <a:cs typeface="ＭＳ Ｐゴシック" charset="0"/>
              </a:rPr>
              <a:t>NELL today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798" y="1228000"/>
            <a:ext cx="9448800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/>
              <a:t>Running 24x7, since January, 12, 2010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400" dirty="0" smtClean="0"/>
              <a:t>Today:</a:t>
            </a:r>
            <a:endParaRPr lang="en-US" sz="2400" dirty="0"/>
          </a:p>
          <a:p>
            <a:pPr lvl="1" eaLnBrk="1" hangingPunct="1"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knowledge base with ~100 </a:t>
            </a:r>
            <a:r>
              <a:rPr lang="en-US" sz="2400" dirty="0"/>
              <a:t>million </a:t>
            </a:r>
            <a:r>
              <a:rPr lang="en-US" sz="2400" dirty="0" smtClean="0"/>
              <a:t>confidence-weighted </a:t>
            </a:r>
            <a:br>
              <a:rPr lang="en-US" sz="2400" dirty="0" smtClean="0"/>
            </a:br>
            <a:r>
              <a:rPr lang="en-US" sz="2400" dirty="0" smtClean="0"/>
              <a:t>   beliefs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 smtClean="0"/>
              <a:t> learning to read </a:t>
            </a:r>
          </a:p>
          <a:p>
            <a:pPr lvl="1" eaLnBrk="1" hangingPunct="1">
              <a:buFont typeface="Arial" charset="0"/>
              <a:buChar char="•"/>
            </a:pPr>
            <a:r>
              <a:rPr lang="zh-CN" altLang="en-US" sz="2400" dirty="0"/>
              <a:t> </a:t>
            </a:r>
            <a:r>
              <a:rPr lang="en-US" sz="2400" dirty="0" smtClean="0"/>
              <a:t>gradually improving reading accuracy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learning </a:t>
            </a:r>
            <a:r>
              <a:rPr lang="en-US" sz="2400" dirty="0"/>
              <a:t>to </a:t>
            </a:r>
            <a:r>
              <a:rPr lang="en-US" sz="2400" dirty="0" smtClean="0"/>
              <a:t>reason</a:t>
            </a:r>
          </a:p>
          <a:p>
            <a:pPr lvl="1"/>
            <a:r>
              <a:rPr lang="en-US" sz="2400" dirty="0" smtClean="0"/>
              <a:t>	gradually </a:t>
            </a:r>
            <a:r>
              <a:rPr lang="en-US" sz="2400" dirty="0"/>
              <a:t>improving KB size</a:t>
            </a:r>
            <a:r>
              <a:rPr lang="en-US" sz="2400" dirty="0" smtClean="0"/>
              <a:t>,</a:t>
            </a:r>
          </a:p>
          <a:p>
            <a:pPr lvl="2"/>
            <a:r>
              <a:rPr lang="en-US" sz="2400" dirty="0" smtClean="0"/>
              <a:t>&gt; 100,000 learned rules, scalable probabilistic inference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400" dirty="0" smtClean="0"/>
              <a:t> extending ontology</a:t>
            </a:r>
          </a:p>
          <a:p>
            <a:pPr lvl="2"/>
            <a:r>
              <a:rPr lang="en-US" sz="2400" dirty="0" smtClean="0"/>
              <a:t>new relations:  clustering typed pairs</a:t>
            </a:r>
          </a:p>
          <a:p>
            <a:pPr lvl="2"/>
            <a:r>
              <a:rPr lang="en-US" sz="2400" dirty="0" smtClean="0"/>
              <a:t>new categories: (developing) clustering + reading subsets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 smtClean="0"/>
              <a:t>beginning to include image analysis (via NEIL) </a:t>
            </a:r>
          </a:p>
          <a:p>
            <a:pPr lvl="1" eaLnBrk="1" hangingPunct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6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/>
          <p:cNvSpPr>
            <a:spLocks noGrp="1"/>
          </p:cNvSpPr>
          <p:nvPr>
            <p:ph type="title"/>
          </p:nvPr>
        </p:nvSpPr>
        <p:spPr>
          <a:xfrm>
            <a:off x="423306" y="609320"/>
            <a:ext cx="8458200" cy="620712"/>
          </a:xfrm>
        </p:spPr>
        <p:txBody>
          <a:bodyPr/>
          <a:lstStyle/>
          <a:p>
            <a:pPr algn="ctr"/>
            <a:r>
              <a:rPr lang="en-US" sz="4800" dirty="0" smtClean="0">
                <a:latin typeface="Arial" charset="0"/>
                <a:ea typeface="ＭＳ Ｐゴシック" charset="0"/>
                <a:cs typeface="ＭＳ Ｐゴシック" charset="0"/>
              </a:rPr>
              <a:t>NELL Web Interface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 descr="Screen Shot 2015-07-19 at 12.48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511300"/>
            <a:ext cx="8801100" cy="3822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800" dirty="0" smtClean="0"/>
              <a:t>NELL Is Improving Over Time (Jan 2010 to Nov 2014)</a:t>
            </a:r>
            <a:endParaRPr lang="en-US" sz="2800" dirty="0"/>
          </a:p>
        </p:txBody>
      </p:sp>
      <p:pic>
        <p:nvPicPr>
          <p:cNvPr id="4" name="Picture 3" descr="NELL_pl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3733800" cy="22196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32766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number of NELL beliefs vs. time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914400"/>
            <a:ext cx="1219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all beliefs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914400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high conf. beliefs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554623" y="1926223"/>
            <a:ext cx="1905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10’s of millions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451481" y="1977519"/>
            <a:ext cx="1905000" cy="2359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50000"/>
              </a:lnSpc>
            </a:pPr>
            <a:r>
              <a:rPr lang="en-US" sz="1600" dirty="0" smtClean="0"/>
              <a:t>millions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744264" y="609600"/>
            <a:ext cx="4397829" cy="3313331"/>
            <a:chOff x="4744264" y="609600"/>
            <a:chExt cx="4397829" cy="3313331"/>
          </a:xfrm>
        </p:grpSpPr>
        <p:sp>
          <p:nvSpPr>
            <p:cNvPr id="11" name="TextBox 10"/>
            <p:cNvSpPr txBox="1"/>
            <p:nvPr/>
          </p:nvSpPr>
          <p:spPr>
            <a:xfrm>
              <a:off x="5029200" y="3276600"/>
              <a:ext cx="3581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reading accuracy vs. time</a:t>
              </a:r>
              <a:endParaRPr lang="en-US" dirty="0" smtClean="0"/>
            </a:p>
            <a:p>
              <a:pPr algn="ctr"/>
              <a:r>
                <a:rPr lang="en-US" dirty="0" smtClean="0"/>
                <a:t>(average over 31 predicates)</a:t>
              </a:r>
              <a:r>
                <a:rPr lang="en-US" b="1" dirty="0" smtClean="0"/>
                <a:t> </a:t>
              </a:r>
              <a:endParaRPr lang="en-US" b="1" dirty="0"/>
            </a:p>
          </p:txBody>
        </p:sp>
        <p:pic>
          <p:nvPicPr>
            <p:cNvPr id="12" name="Picture 11" descr="NELL_plot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4264" y="838200"/>
              <a:ext cx="4397829" cy="25654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53000" y="838200"/>
              <a:ext cx="19050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precision@10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86600" y="609600"/>
              <a:ext cx="190500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mean avg. precision top 1000</a:t>
              </a:r>
              <a:endParaRPr lang="en-US" sz="1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52600" y="4191000"/>
            <a:ext cx="5638800" cy="2398931"/>
            <a:chOff x="1752600" y="4191000"/>
            <a:chExt cx="5638800" cy="2398931"/>
          </a:xfrm>
        </p:grpSpPr>
        <p:pic>
          <p:nvPicPr>
            <p:cNvPr id="15" name="Picture 14" descr="HumanFeedback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2200" y="4191000"/>
              <a:ext cx="4572000" cy="1857222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52600" y="5943600"/>
              <a:ext cx="5638800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human feedback vs. time</a:t>
              </a:r>
            </a:p>
            <a:p>
              <a:pPr algn="ctr"/>
              <a:r>
                <a:rPr lang="en-US" dirty="0" smtClean="0"/>
                <a:t>(average 2.4 feedbacks per predicate per month)</a:t>
              </a:r>
              <a:endParaRPr lang="en-US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152400" y="3886200"/>
            <a:ext cx="2301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ym typeface="Wingdings"/>
              </a:rPr>
              <a:t>[Mitchell et al., 2015]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715962"/>
          </a:xfrm>
        </p:spPr>
        <p:txBody>
          <a:bodyPr/>
          <a:lstStyle/>
          <a:p>
            <a:r>
              <a:rPr lang="en-US" dirty="0" smtClean="0"/>
              <a:t>Portuguese NELL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7548"/>
          <a:stretch/>
        </p:blipFill>
        <p:spPr>
          <a:xfrm>
            <a:off x="0" y="1367916"/>
            <a:ext cx="7423727" cy="51891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7000" y="1524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</a:t>
            </a:r>
            <a:r>
              <a:rPr lang="en-US" dirty="0" err="1" smtClean="0"/>
              <a:t>Estevam</a:t>
            </a:r>
            <a:r>
              <a:rPr lang="en-US" dirty="0" smtClean="0"/>
              <a:t> </a:t>
            </a:r>
            <a:r>
              <a:rPr lang="en-US" dirty="0" err="1" smtClean="0"/>
              <a:t>Hruschka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066800"/>
            <a:ext cx="10322093" cy="5410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28059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7"/>
          <a:stretch/>
        </p:blipFill>
        <p:spPr>
          <a:xfrm>
            <a:off x="1371600" y="762000"/>
            <a:ext cx="6400800" cy="4019220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5715000" y="1447800"/>
            <a:ext cx="2667000" cy="3200400"/>
          </a:xfrm>
          <a:prstGeom prst="parallelogram">
            <a:avLst>
              <a:gd name="adj" fmla="val 57622"/>
            </a:avLst>
          </a:prstGeom>
          <a:solidFill>
            <a:schemeClr val="accent1">
              <a:alpha val="14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600200" y="5105400"/>
            <a:ext cx="441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If: </a:t>
            </a:r>
            <a:endParaRPr lang="en-US" sz="2400" dirty="0">
              <a:cs typeface="DejaVu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22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x1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26431" y="5334000"/>
            <a:ext cx="1921769" cy="22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48000" y="5105400"/>
            <a:ext cx="1143000" cy="76123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</a:rPr>
              <a:t>ompetes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with (x1,x2)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4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4"/>
                </a:solidFill>
              </a:rPr>
              <a:t>x2</a:t>
            </a:r>
            <a:endParaRPr lang="en-US" sz="1600" dirty="0">
              <a:solidFill>
                <a:schemeClr val="accent4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088631" y="5334000"/>
            <a:ext cx="1921769" cy="22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10200" y="5105400"/>
            <a:ext cx="1143000" cy="76123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e</a:t>
            </a:r>
            <a:r>
              <a:rPr lang="en-US" sz="1600" b="1" dirty="0" smtClean="0">
                <a:solidFill>
                  <a:srgbClr val="FF0000"/>
                </a:solidFill>
              </a:rPr>
              <a:t>conomic sector (x2, x3)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66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x3</a:t>
            </a:r>
            <a:endParaRPr lang="en-US" sz="1600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563554" y="6096000"/>
            <a:ext cx="971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Then: </a:t>
            </a:r>
            <a:endParaRPr lang="en-US" sz="2400" dirty="0">
              <a:cs typeface="DejaVu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6172200"/>
            <a:ext cx="287880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economic sector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/>
              <a:t>x1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x3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24600" y="1828800"/>
            <a:ext cx="990600" cy="2438400"/>
            <a:chOff x="6324600" y="1828800"/>
            <a:chExt cx="990600" cy="2438400"/>
          </a:xfrm>
        </p:grpSpPr>
        <p:sp>
          <p:nvSpPr>
            <p:cNvPr id="9" name="Rectangle 8"/>
            <p:cNvSpPr/>
            <p:nvPr/>
          </p:nvSpPr>
          <p:spPr>
            <a:xfrm rot="17502947">
              <a:off x="6185568" y="2713410"/>
              <a:ext cx="1620957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economic sector </a:t>
              </a:r>
              <a:endParaRPr 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324600" y="1828800"/>
              <a:ext cx="990600" cy="2438400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228600" y="76200"/>
            <a:ext cx="82296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000090"/>
                </a:solidFill>
              </a:rPr>
              <a:t>Infer New Beliefs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6019800" y="228600"/>
            <a:ext cx="13223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720" tIns="55080" rIns="81720" bIns="4068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cs typeface="DejaVu Sans" charset="0"/>
              </a:rPr>
              <a:t>[</a:t>
            </a:r>
            <a:r>
              <a:rPr lang="en-US" sz="1400" dirty="0" smtClean="0">
                <a:solidFill>
                  <a:srgbClr val="000000"/>
                </a:solidFill>
                <a:cs typeface="DejaVu Sans" charset="0"/>
              </a:rPr>
              <a:t>Lao, Mitchell, Cohen, </a:t>
            </a:r>
            <a:r>
              <a:rPr lang="en-US" sz="1400" i="1" dirty="0">
                <a:solidFill>
                  <a:srgbClr val="000000"/>
                </a:solidFill>
                <a:cs typeface="DejaVu Sans" charset="0"/>
              </a:rPr>
              <a:t>EMNLP</a:t>
            </a:r>
            <a:r>
              <a:rPr lang="en-US" sz="1400" dirty="0">
                <a:solidFill>
                  <a:srgbClr val="000000"/>
                </a:solidFill>
                <a:cs typeface="DejaVu Sans" charset="0"/>
              </a:rPr>
              <a:t> 2011]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931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6425" y="5091454"/>
            <a:ext cx="6324600" cy="1514738"/>
          </a:xfrm>
          <a:custGeom>
            <a:avLst/>
            <a:gdLst>
              <a:gd name="connsiteX0" fmla="*/ 0 w 6324600"/>
              <a:gd name="connsiteY0" fmla="*/ 0 h 923330"/>
              <a:gd name="connsiteX1" fmla="*/ 6324600 w 6324600"/>
              <a:gd name="connsiteY1" fmla="*/ 0 h 923330"/>
              <a:gd name="connsiteX2" fmla="*/ 6324600 w 6324600"/>
              <a:gd name="connsiteY2" fmla="*/ 923330 h 923330"/>
              <a:gd name="connsiteX3" fmla="*/ 0 w 6324600"/>
              <a:gd name="connsiteY3" fmla="*/ 923330 h 923330"/>
              <a:gd name="connsiteX4" fmla="*/ 0 w 6324600"/>
              <a:gd name="connsiteY4" fmla="*/ 0 h 923330"/>
              <a:gd name="connsiteX0" fmla="*/ 0 w 6324600"/>
              <a:gd name="connsiteY0" fmla="*/ 0 h 1514738"/>
              <a:gd name="connsiteX1" fmla="*/ 6324600 w 6324600"/>
              <a:gd name="connsiteY1" fmla="*/ 591408 h 1514738"/>
              <a:gd name="connsiteX2" fmla="*/ 6324600 w 6324600"/>
              <a:gd name="connsiteY2" fmla="*/ 1514738 h 1514738"/>
              <a:gd name="connsiteX3" fmla="*/ 0 w 6324600"/>
              <a:gd name="connsiteY3" fmla="*/ 1514738 h 1514738"/>
              <a:gd name="connsiteX4" fmla="*/ 0 w 6324600"/>
              <a:gd name="connsiteY4" fmla="*/ 0 h 1514738"/>
              <a:gd name="connsiteX0" fmla="*/ 0 w 6324600"/>
              <a:gd name="connsiteY0" fmla="*/ 0 h 1514738"/>
              <a:gd name="connsiteX1" fmla="*/ 6318374 w 6324600"/>
              <a:gd name="connsiteY1" fmla="*/ 6225 h 1514738"/>
              <a:gd name="connsiteX2" fmla="*/ 6324600 w 6324600"/>
              <a:gd name="connsiteY2" fmla="*/ 1514738 h 1514738"/>
              <a:gd name="connsiteX3" fmla="*/ 0 w 6324600"/>
              <a:gd name="connsiteY3" fmla="*/ 1514738 h 1514738"/>
              <a:gd name="connsiteX4" fmla="*/ 0 w 6324600"/>
              <a:gd name="connsiteY4" fmla="*/ 0 h 151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24600" h="1514738">
                <a:moveTo>
                  <a:pt x="0" y="0"/>
                </a:moveTo>
                <a:lnTo>
                  <a:pt x="6318374" y="6225"/>
                </a:lnTo>
                <a:cubicBezTo>
                  <a:pt x="6320449" y="509063"/>
                  <a:pt x="6322525" y="1011900"/>
                  <a:pt x="6324600" y="1514738"/>
                </a:cubicBezTo>
                <a:lnTo>
                  <a:pt x="0" y="1514738"/>
                </a:lnTo>
                <a:lnTo>
                  <a:pt x="0" y="0"/>
                </a:lnTo>
                <a:close/>
              </a:path>
            </a:pathLst>
          </a:custGeom>
          <a:noFill/>
          <a:ln w="5715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27"/>
          <a:stretch/>
        </p:blipFill>
        <p:spPr>
          <a:xfrm>
            <a:off x="1371600" y="762000"/>
            <a:ext cx="6400800" cy="4019220"/>
          </a:xfrm>
          <a:prstGeom prst="rect">
            <a:avLst/>
          </a:prstGeom>
        </p:spPr>
      </p:pic>
      <p:sp>
        <p:nvSpPr>
          <p:cNvPr id="4" name="Parallelogram 3"/>
          <p:cNvSpPr/>
          <p:nvPr/>
        </p:nvSpPr>
        <p:spPr>
          <a:xfrm>
            <a:off x="5715000" y="1447800"/>
            <a:ext cx="2667000" cy="3200400"/>
          </a:xfrm>
          <a:prstGeom prst="parallelogram">
            <a:avLst>
              <a:gd name="adj" fmla="val 57622"/>
            </a:avLst>
          </a:prstGeom>
          <a:solidFill>
            <a:schemeClr val="accent1">
              <a:alpha val="14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1600200" y="5105400"/>
            <a:ext cx="441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If: </a:t>
            </a:r>
            <a:endParaRPr lang="en-US" sz="2400" dirty="0">
              <a:cs typeface="DejaVu San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622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x1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726431" y="5334000"/>
            <a:ext cx="1921769" cy="22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048000" y="5181600"/>
            <a:ext cx="1143000" cy="76123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dirty="0" smtClean="0">
                <a:solidFill>
                  <a:srgbClr val="FF0000"/>
                </a:solidFill>
              </a:rPr>
              <a:t>ompetes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with (x1,x2)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244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4"/>
                </a:solidFill>
              </a:rPr>
              <a:t>x2</a:t>
            </a:r>
            <a:endParaRPr lang="en-US" sz="1600" dirty="0">
              <a:solidFill>
                <a:schemeClr val="accent4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088631" y="5334000"/>
            <a:ext cx="1921769" cy="228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410200" y="5181600"/>
            <a:ext cx="1143000" cy="76123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e</a:t>
            </a:r>
            <a:r>
              <a:rPr lang="en-US" sz="1600" b="1" dirty="0" smtClean="0">
                <a:solidFill>
                  <a:srgbClr val="FF0000"/>
                </a:solidFill>
              </a:rPr>
              <a:t>conomic sector (x2, x3)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86600" y="5181600"/>
            <a:ext cx="4128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x3</a:t>
            </a:r>
            <a:endParaRPr lang="en-US" sz="1600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563554" y="6096000"/>
            <a:ext cx="971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cs typeface="DejaVu Sans" charset="0"/>
              </a:rPr>
              <a:t>Then: </a:t>
            </a:r>
            <a:endParaRPr lang="en-US" sz="2400" dirty="0">
              <a:cs typeface="DejaVu Sans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90800" y="6172200"/>
            <a:ext cx="2878800" cy="346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0000"/>
                </a:solidFill>
              </a:rPr>
              <a:t>economic sector </a:t>
            </a:r>
            <a:r>
              <a:rPr lang="en-US" b="1" dirty="0" smtClean="0">
                <a:solidFill>
                  <a:srgbClr val="FF0000"/>
                </a:solidFill>
              </a:rPr>
              <a:t>(</a:t>
            </a:r>
            <a:r>
              <a:rPr lang="en-US" b="1" dirty="0" smtClean="0"/>
              <a:t>x1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x3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24600" y="1828800"/>
            <a:ext cx="990600" cy="2438400"/>
            <a:chOff x="6324600" y="1828800"/>
            <a:chExt cx="990600" cy="2438400"/>
          </a:xfrm>
        </p:grpSpPr>
        <p:sp>
          <p:nvSpPr>
            <p:cNvPr id="9" name="Rectangle 8"/>
            <p:cNvSpPr/>
            <p:nvPr/>
          </p:nvSpPr>
          <p:spPr>
            <a:xfrm rot="17463139">
              <a:off x="6177478" y="2867572"/>
              <a:ext cx="1620957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chemeClr val="accent1">
                      <a:lumMod val="50000"/>
                    </a:schemeClr>
                  </a:solidFill>
                </a:rPr>
                <a:t>economic sector </a:t>
              </a:r>
              <a:endParaRPr 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6324600" y="1828800"/>
              <a:ext cx="990600" cy="2438400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52400" y="0"/>
            <a:ext cx="82296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90"/>
                </a:solidFill>
              </a:rPr>
              <a:t>Inference by </a:t>
            </a:r>
            <a:r>
              <a:rPr lang="en-US" sz="2800" dirty="0" smtClean="0">
                <a:solidFill>
                  <a:srgbClr val="000090"/>
                </a:solidFill>
              </a:rPr>
              <a:t>Random </a:t>
            </a:r>
            <a:r>
              <a:rPr lang="en-US" sz="2800" dirty="0">
                <a:solidFill>
                  <a:srgbClr val="000090"/>
                </a:solidFill>
              </a:rPr>
              <a:t>Walks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5638800" y="304800"/>
            <a:ext cx="13223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720" tIns="55080" rIns="81720" bIns="4068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  <a:cs typeface="DejaVu Sans" charset="0"/>
              </a:rPr>
              <a:t>PRA:  [Lao, Mitchell, Cohen, </a:t>
            </a:r>
            <a:r>
              <a:rPr lang="en-US" sz="1400" i="1" dirty="0">
                <a:solidFill>
                  <a:srgbClr val="000000"/>
                </a:solidFill>
                <a:cs typeface="DejaVu Sans" charset="0"/>
              </a:rPr>
              <a:t>EMNLP</a:t>
            </a:r>
            <a:r>
              <a:rPr lang="en-US" sz="1400" dirty="0">
                <a:solidFill>
                  <a:srgbClr val="000000"/>
                </a:solidFill>
                <a:cs typeface="DejaVu Sans" charset="0"/>
              </a:rPr>
              <a:t> 2011]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2667000"/>
            <a:ext cx="3810000" cy="2308324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PRA: [Ni Lao]</a:t>
            </a:r>
          </a:p>
          <a:p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1. restrict precondition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to a 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 smtClean="0">
                <a:solidFill>
                  <a:srgbClr val="660066"/>
                </a:solidFill>
              </a:rPr>
              <a:t>chain.</a:t>
            </a:r>
          </a:p>
          <a:p>
            <a:endParaRPr lang="en-US" dirty="0" smtClean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2. inference by random walks</a:t>
            </a:r>
          </a:p>
          <a:p>
            <a:endParaRPr lang="en-US" dirty="0">
              <a:solidFill>
                <a:srgbClr val="660066"/>
              </a:solidFill>
            </a:endParaRPr>
          </a:p>
          <a:p>
            <a:r>
              <a:rPr lang="en-US" dirty="0" smtClean="0">
                <a:solidFill>
                  <a:srgbClr val="660066"/>
                </a:solidFill>
              </a:rPr>
              <a:t>3. combine multiple rule matches with log-linear model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6000" y="3505200"/>
            <a:ext cx="533400" cy="1752600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774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548718" y="1724792"/>
            <a:ext cx="8249107" cy="50553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bg2"/>
                </a:solidFill>
              </a:rPr>
              <a:t>Basic theories and practices on named entity </a:t>
            </a:r>
            <a:r>
              <a:rPr lang="en" sz="2800" dirty="0" smtClean="0">
                <a:solidFill>
                  <a:schemeClr val="bg2"/>
                </a:solidFill>
              </a:rPr>
              <a:t>recognition</a:t>
            </a:r>
            <a:r>
              <a:rPr lang="en-US" sz="2800" dirty="0" smtClean="0">
                <a:solidFill>
                  <a:schemeClr val="bg2"/>
                </a:solidFill>
              </a:rPr>
              <a:t>.</a:t>
            </a:r>
            <a:endParaRPr lang="en" sz="2800" dirty="0">
              <a:solidFill>
                <a:schemeClr val="bg2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800" dirty="0"/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/>
              <a:t>Recent advances in relation extraction: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/>
              <a:t>distant supervision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/>
              <a:t>latent variable models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800" dirty="0"/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/>
              <a:t>Scalable IE and reasoning with first-order logics.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685800" y="15376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Course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Outline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05031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383348"/>
            <a:ext cx="7772400" cy="137983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Recent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Advances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IE: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Distant Supervision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985142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820480" y="-678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 Broader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endParaRPr lang="en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477737" y="1392908"/>
            <a:ext cx="6438444" cy="64633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dirty="0"/>
              <a:t>Information Extraction =</a:t>
            </a:r>
          </a:p>
          <a:p>
            <a:pPr algn="l"/>
            <a:r>
              <a:rPr lang="en-US" sz="1800" dirty="0"/>
              <a:t>  segmentation </a:t>
            </a:r>
            <a:r>
              <a:rPr lang="en-US" sz="1800" dirty="0">
                <a:solidFill>
                  <a:srgbClr val="C0C0C0"/>
                </a:solidFill>
              </a:rPr>
              <a:t>+ classification </a:t>
            </a:r>
            <a:r>
              <a:rPr lang="en-US" sz="1800" dirty="0" smtClean="0">
                <a:solidFill>
                  <a:srgbClr val="C0C0C0"/>
                </a:solidFill>
              </a:rPr>
              <a:t>+ association + clustering</a:t>
            </a:r>
            <a:endParaRPr lang="en-US" sz="1800" dirty="0">
              <a:solidFill>
                <a:srgbClr val="C0C0C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1312827"/>
            <a:ext cx="22653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As a family</a:t>
            </a:r>
            <a:br>
              <a:rPr lang="en-US" sz="2400"/>
            </a:br>
            <a:r>
              <a:rPr lang="en-US" sz="2400"/>
              <a:t>of techniques: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3821" y="2174664"/>
            <a:ext cx="3581400" cy="448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/>
              <a:t>October 14, 2002, 4:00 a.m. PT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For years, </a:t>
            </a:r>
            <a:r>
              <a:rPr lang="en-US" sz="1200" u="sng"/>
              <a:t>Microsoft Corporation</a:t>
            </a:r>
            <a:r>
              <a:rPr lang="en-US" sz="1200"/>
              <a:t> </a:t>
            </a:r>
            <a:r>
              <a:rPr lang="en-US" sz="1200" u="sng"/>
              <a:t>CEO</a:t>
            </a:r>
            <a:r>
              <a:rPr lang="en-US" sz="1200"/>
              <a:t> </a:t>
            </a:r>
            <a:r>
              <a:rPr lang="en-US" sz="1200" u="sng"/>
              <a:t>Bill Gates</a:t>
            </a:r>
            <a:r>
              <a:rPr lang="en-US" sz="1200"/>
              <a:t> railed against the economic philosophy of open-source software with Orwellian fervor, denouncing its communal licensing as a "cancer" that stifled technological innovation.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Today, </a:t>
            </a:r>
            <a:r>
              <a:rPr lang="en-US" sz="1200" u="sng"/>
              <a:t>Microsoft</a:t>
            </a:r>
            <a:r>
              <a:rPr lang="en-US" sz="1200"/>
              <a:t> claims to "love" the open-source concept, by which software code is made public to encourage improvement and development by outside programmers. </a:t>
            </a:r>
            <a:r>
              <a:rPr lang="en-US" sz="1200" u="sng"/>
              <a:t>Gates</a:t>
            </a:r>
            <a:r>
              <a:rPr lang="en-US" sz="1200"/>
              <a:t> himself says </a:t>
            </a:r>
            <a:r>
              <a:rPr lang="en-US" sz="1200" u="sng"/>
              <a:t>Microsoft</a:t>
            </a:r>
            <a:r>
              <a:rPr lang="en-US" sz="1200"/>
              <a:t> will gladly disclose its crown jewels--the coveted code behind the Windows operating system--to select customers.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"We can be open source. We love the concept of shared source," said </a:t>
            </a:r>
            <a:r>
              <a:rPr lang="en-US" sz="1200" u="sng"/>
              <a:t>Bill Veghte</a:t>
            </a:r>
            <a:r>
              <a:rPr lang="en-US" sz="1200"/>
              <a:t>, a </a:t>
            </a:r>
            <a:r>
              <a:rPr lang="en-US" sz="1200" u="sng"/>
              <a:t>Microsoft</a:t>
            </a:r>
            <a:r>
              <a:rPr lang="en-US" sz="1200"/>
              <a:t> </a:t>
            </a:r>
            <a:r>
              <a:rPr lang="en-US" sz="1200" u="sng"/>
              <a:t>VP</a:t>
            </a:r>
            <a:r>
              <a:rPr lang="en-US" sz="1200"/>
              <a:t>. "That's a super-important shift for us in terms of code access.</a:t>
            </a:r>
            <a:r>
              <a:rPr lang="ja-JP" altLang="en-US" sz="1200"/>
              <a:t>“</a:t>
            </a:r>
            <a:endParaRPr lang="en-US" sz="1200"/>
          </a:p>
          <a:p>
            <a:pPr algn="l"/>
            <a:endParaRPr lang="en-US" sz="1200"/>
          </a:p>
          <a:p>
            <a:pPr algn="l"/>
            <a:r>
              <a:rPr lang="en-US" sz="1200" u="sng"/>
              <a:t>Richard Stallman</a:t>
            </a:r>
            <a:r>
              <a:rPr lang="en-US" sz="1200"/>
              <a:t>, </a:t>
            </a:r>
            <a:r>
              <a:rPr lang="en-US" sz="1200" u="sng"/>
              <a:t>founder</a:t>
            </a:r>
            <a:r>
              <a:rPr lang="en-US" sz="1200"/>
              <a:t> of the </a:t>
            </a:r>
            <a:r>
              <a:rPr lang="en-US" sz="1200" u="sng"/>
              <a:t>Free Software Foundation</a:t>
            </a:r>
            <a:r>
              <a:rPr lang="en-US" sz="1200"/>
              <a:t>, countered saying…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050287" y="2160380"/>
            <a:ext cx="374318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b="0" dirty="0"/>
              <a:t>Microsoft Corporation</a:t>
            </a:r>
          </a:p>
          <a:p>
            <a:pPr algn="l"/>
            <a:r>
              <a:rPr lang="en-US" sz="2400" b="0" dirty="0"/>
              <a:t>CEO</a:t>
            </a:r>
          </a:p>
          <a:p>
            <a:pPr algn="l"/>
            <a:r>
              <a:rPr lang="en-US" sz="2400" b="0" dirty="0"/>
              <a:t>Bill Gates</a:t>
            </a:r>
          </a:p>
          <a:p>
            <a:pPr algn="l"/>
            <a:r>
              <a:rPr lang="en-US" sz="2400" b="0" dirty="0"/>
              <a:t>Microsoft</a:t>
            </a:r>
          </a:p>
          <a:p>
            <a:pPr algn="l"/>
            <a:r>
              <a:rPr lang="en-US" sz="2400" b="0" dirty="0"/>
              <a:t>Gates</a:t>
            </a:r>
          </a:p>
          <a:p>
            <a:pPr algn="l"/>
            <a:r>
              <a:rPr lang="en-US" sz="2400" b="0" dirty="0"/>
              <a:t>Microsoft</a:t>
            </a:r>
          </a:p>
          <a:p>
            <a:pPr algn="l"/>
            <a:r>
              <a:rPr lang="en-US" sz="2400" b="0" dirty="0"/>
              <a:t>Bill </a:t>
            </a:r>
            <a:r>
              <a:rPr lang="en-US" sz="2400" b="0" dirty="0" err="1"/>
              <a:t>Veghte</a:t>
            </a:r>
            <a:endParaRPr lang="en-US" sz="2400" b="0" dirty="0"/>
          </a:p>
          <a:p>
            <a:pPr algn="l"/>
            <a:r>
              <a:rPr lang="en-US" sz="2400" b="0" dirty="0"/>
              <a:t>Microsoft</a:t>
            </a:r>
          </a:p>
          <a:p>
            <a:pPr algn="l"/>
            <a:r>
              <a:rPr lang="en-US" sz="2400" b="0" dirty="0"/>
              <a:t>VP</a:t>
            </a:r>
          </a:p>
          <a:p>
            <a:pPr algn="l"/>
            <a:r>
              <a:rPr lang="en-US" sz="2400" b="0" dirty="0"/>
              <a:t>Richard Stallman</a:t>
            </a:r>
          </a:p>
          <a:p>
            <a:pPr algn="l"/>
            <a:r>
              <a:rPr lang="en-US" sz="2400" b="0" dirty="0"/>
              <a:t>founder</a:t>
            </a:r>
          </a:p>
          <a:p>
            <a:pPr algn="l"/>
            <a:r>
              <a:rPr lang="en-US" sz="2400" b="0" dirty="0"/>
              <a:t>Free Software Foundation</a:t>
            </a:r>
          </a:p>
        </p:txBody>
      </p:sp>
      <p:cxnSp>
        <p:nvCxnSpPr>
          <p:cNvPr id="4" name="Straight Arrow Connector 3"/>
          <p:cNvCxnSpPr>
            <a:stCxn id="7" idx="3"/>
          </p:cNvCxnSpPr>
          <p:nvPr/>
        </p:nvCxnSpPr>
        <p:spPr>
          <a:xfrm>
            <a:off x="3965221" y="4416214"/>
            <a:ext cx="945444" cy="0"/>
          </a:xfrm>
          <a:prstGeom prst="straightConnector1">
            <a:avLst/>
          </a:prstGeom>
          <a:ln>
            <a:solidFill>
              <a:srgbClr val="660087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07968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3216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Relation Extraction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877949" y="1536632"/>
            <a:ext cx="7595929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Predict relations between entities based on mentions (</a:t>
            </a:r>
            <a:r>
              <a:rPr lang="en-US" altLang="zh-CN" sz="2800" dirty="0" err="1"/>
              <a:t>Cullota</a:t>
            </a:r>
            <a:r>
              <a:rPr lang="en-US" altLang="zh-CN" sz="2800" dirty="0"/>
              <a:t> and Sorenson, 2004)</a:t>
            </a:r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Example: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learn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the</a:t>
            </a:r>
            <a:r>
              <a:rPr lang="zh-CN" altLang="en-US" sz="2800" dirty="0" smtClean="0"/>
              <a:t> </a:t>
            </a:r>
            <a:r>
              <a:rPr lang="en-US" altLang="zh-CN" sz="2800" i="1" dirty="0" smtClean="0"/>
              <a:t>mascot(object,</a:t>
            </a:r>
            <a:r>
              <a:rPr lang="zh-CN" altLang="en-US" sz="2800" i="1" dirty="0" smtClean="0"/>
              <a:t> </a:t>
            </a:r>
            <a:r>
              <a:rPr lang="en-US" altLang="zh-CN" sz="2800" i="1" dirty="0" smtClean="0"/>
              <a:t>org)</a:t>
            </a:r>
            <a:r>
              <a:rPr lang="zh-CN" altLang="en-US" sz="2800" i="1" dirty="0" smtClean="0"/>
              <a:t> </a:t>
            </a:r>
            <a:r>
              <a:rPr lang="en-US" altLang="zh-CN" sz="2800" dirty="0" smtClean="0"/>
              <a:t>relation.</a:t>
            </a:r>
            <a:endParaRPr lang="en-US" sz="2800" dirty="0" smtClean="0"/>
          </a:p>
          <a:p>
            <a:endParaRPr lang="en-US" sz="2400" dirty="0"/>
          </a:p>
          <a:p>
            <a:r>
              <a:rPr lang="en-US" sz="2800" dirty="0" smtClean="0"/>
              <a:t>Training data:</a:t>
            </a:r>
          </a:p>
          <a:p>
            <a:endParaRPr lang="en-US" sz="2400" dirty="0"/>
          </a:p>
          <a:p>
            <a:r>
              <a:rPr lang="zh-CN" altLang="zh-CN" sz="2800" i="1" dirty="0" smtClean="0"/>
              <a:t>“</a:t>
            </a:r>
            <a:r>
              <a:rPr lang="en-US" altLang="zh-CN" sz="2800" i="1" dirty="0"/>
              <a:t>A </a:t>
            </a:r>
            <a:r>
              <a:rPr lang="en-US" altLang="zh-CN" sz="2800" b="1" i="1" dirty="0"/>
              <a:t>Scottish Terrier </a:t>
            </a:r>
            <a:r>
              <a:rPr lang="en-US" altLang="zh-CN" sz="2800" i="1" dirty="0"/>
              <a:t>has clearly </a:t>
            </a:r>
            <a:endParaRPr lang="en-US" altLang="zh-CN" sz="2800" i="1" dirty="0" smtClean="0"/>
          </a:p>
          <a:p>
            <a:r>
              <a:rPr lang="en-US" altLang="zh-CN" sz="2800" i="1" dirty="0" smtClean="0"/>
              <a:t>won </a:t>
            </a:r>
            <a:r>
              <a:rPr lang="en-US" altLang="zh-CN" sz="2800" i="1" dirty="0"/>
              <a:t>the hearts of the campus </a:t>
            </a:r>
            <a:endParaRPr lang="en-US" altLang="zh-CN" sz="2800" i="1" dirty="0" smtClean="0"/>
          </a:p>
          <a:p>
            <a:r>
              <a:rPr lang="en-US" altLang="zh-CN" sz="2800" i="1" dirty="0" smtClean="0"/>
              <a:t>community </a:t>
            </a:r>
            <a:r>
              <a:rPr lang="en-US" altLang="zh-CN" sz="2800" i="1" dirty="0"/>
              <a:t>and will become </a:t>
            </a:r>
            <a:endParaRPr lang="en-US" altLang="zh-CN" sz="2800" i="1" dirty="0" smtClean="0"/>
          </a:p>
          <a:p>
            <a:r>
              <a:rPr lang="en-US" altLang="zh-CN" sz="2800" b="1" i="1" dirty="0" smtClean="0"/>
              <a:t>Carnegie </a:t>
            </a:r>
            <a:r>
              <a:rPr lang="en-US" altLang="zh-CN" sz="2800" b="1" i="1" dirty="0"/>
              <a:t>Mellon</a:t>
            </a:r>
            <a:r>
              <a:rPr lang="en-US" altLang="zh-CN" sz="2800" i="1" dirty="0"/>
              <a:t>'s new official mascot”</a:t>
            </a:r>
            <a:endParaRPr lang="en-US" sz="2800" i="1" dirty="0" smtClean="0"/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23" y="3608151"/>
            <a:ext cx="2318855" cy="231885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39664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83042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Challenge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513345" y="2334813"/>
            <a:ext cx="8109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800" dirty="0" smtClean="0"/>
          </a:p>
          <a:p>
            <a:r>
              <a:rPr lang="en-US" altLang="zh-CN" sz="2800" dirty="0" smtClean="0"/>
              <a:t>It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very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expensive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obtain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labeled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training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data.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16547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6736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Distant Supervision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642779" y="2054068"/>
            <a:ext cx="7964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600" dirty="0"/>
          </a:p>
          <a:p>
            <a:r>
              <a:rPr lang="zh-CN" altLang="zh-CN" sz="3600" dirty="0" smtClean="0"/>
              <a:t>I</a:t>
            </a:r>
            <a:r>
              <a:rPr lang="en-US" altLang="zh-CN" sz="3600" dirty="0" err="1" smtClean="0"/>
              <a:t>dea</a:t>
            </a:r>
            <a:r>
              <a:rPr lang="en-US" altLang="zh-CN" sz="3600" dirty="0" smtClean="0"/>
              <a:t>:</a:t>
            </a:r>
            <a:r>
              <a:rPr lang="zh-CN" altLang="en-US" sz="3600" dirty="0" smtClean="0"/>
              <a:t> </a:t>
            </a:r>
            <a:r>
              <a:rPr lang="zh-CN" altLang="zh-CN" sz="3600" dirty="0" smtClean="0"/>
              <a:t>i</a:t>
            </a:r>
            <a:r>
              <a:rPr lang="en-US" altLang="zh-CN" sz="3600" dirty="0" smtClean="0"/>
              <a:t>f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we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know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relation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between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two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entities,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then</a:t>
            </a:r>
            <a:r>
              <a:rPr lang="zh-CN" altLang="en-US" sz="3600" dirty="0" smtClean="0"/>
              <a:t> </a:t>
            </a:r>
            <a:r>
              <a:rPr lang="zh-CN" altLang="zh-CN" sz="3600" dirty="0" smtClean="0"/>
              <a:t>a</a:t>
            </a:r>
            <a:r>
              <a:rPr lang="en-US" altLang="zh-CN" sz="3600" dirty="0" err="1" smtClean="0"/>
              <a:t>ny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sentence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that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includes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these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two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entities</a:t>
            </a:r>
            <a:r>
              <a:rPr lang="zh-CN" altLang="en-US" sz="3600" dirty="0" smtClean="0"/>
              <a:t> </a:t>
            </a:r>
            <a:r>
              <a:rPr lang="zh-CN" altLang="zh-CN" sz="3600" dirty="0" smtClean="0"/>
              <a:t>i</a:t>
            </a:r>
            <a:r>
              <a:rPr lang="en-US" altLang="zh-CN" sz="3600" dirty="0" smtClean="0"/>
              <a:t>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likely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express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the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same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relation.</a:t>
            </a:r>
            <a:endParaRPr lang="en-US" sz="3600" dirty="0"/>
          </a:p>
          <a:p>
            <a:endParaRPr lang="en-US" sz="3600" dirty="0" smtClean="0"/>
          </a:p>
          <a:p>
            <a:endParaRPr lang="en-US" sz="3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461025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Distant Supervision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642779" y="2022708"/>
            <a:ext cx="7964256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Mintz</a:t>
            </a:r>
            <a:r>
              <a:rPr lang="en-US" sz="2800" i="1" dirty="0"/>
              <a:t>, Bills, Snow, </a:t>
            </a:r>
            <a:r>
              <a:rPr lang="en-US" sz="2800" i="1" dirty="0" err="1"/>
              <a:t>Jurafsky</a:t>
            </a:r>
            <a:r>
              <a:rPr lang="en-US" sz="2800" i="1" dirty="0"/>
              <a:t>. 2009. Distant supervision for relation extraction without labeled data. ACL-2009</a:t>
            </a:r>
            <a:r>
              <a:rPr lang="en-US" sz="2800" i="1" dirty="0" smtClean="0"/>
              <a:t>.</a:t>
            </a:r>
          </a:p>
          <a:p>
            <a:endParaRPr lang="en-US" sz="2800" i="1" dirty="0"/>
          </a:p>
          <a:p>
            <a:r>
              <a:rPr lang="en-US" altLang="zh-CN" sz="2800" dirty="0" smtClean="0"/>
              <a:t>Use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knowledge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base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of</a:t>
            </a:r>
            <a:r>
              <a:rPr lang="zh-CN" altLang="en-US" sz="2800" dirty="0" smtClean="0"/>
              <a:t> </a:t>
            </a:r>
            <a:endParaRPr lang="en-US" altLang="zh-CN" sz="2800" dirty="0" smtClean="0"/>
          </a:p>
          <a:p>
            <a:r>
              <a:rPr lang="en-US" altLang="zh-CN" sz="2800" dirty="0"/>
              <a:t>k</a:t>
            </a:r>
            <a:r>
              <a:rPr lang="en-US" altLang="zh-CN" sz="2800" dirty="0" smtClean="0"/>
              <a:t>nown </a:t>
            </a:r>
            <a:r>
              <a:rPr lang="zh-CN" altLang="zh-CN" sz="2800" dirty="0" smtClean="0"/>
              <a:t>r</a:t>
            </a:r>
            <a:r>
              <a:rPr lang="en-US" altLang="zh-CN" sz="2800" dirty="0" smtClean="0"/>
              <a:t>elations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collect</a:t>
            </a:r>
            <a:r>
              <a:rPr lang="zh-CN" altLang="en-US" sz="2800" dirty="0" smtClean="0"/>
              <a:t> </a:t>
            </a:r>
            <a:endParaRPr lang="en-US" altLang="zh-CN" sz="2800" dirty="0" smtClean="0"/>
          </a:p>
          <a:p>
            <a:r>
              <a:rPr lang="en-US" altLang="zh-CN" sz="2800" dirty="0" smtClean="0"/>
              <a:t>a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lot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of</a:t>
            </a:r>
            <a:r>
              <a:rPr lang="zh-CN" altLang="en-US" sz="2800" dirty="0" smtClean="0"/>
              <a:t> </a:t>
            </a:r>
            <a:r>
              <a:rPr lang="zh-CN" altLang="zh-CN" sz="2800" dirty="0" smtClean="0"/>
              <a:t>n</a:t>
            </a:r>
            <a:r>
              <a:rPr lang="en-US" altLang="zh-CN" sz="2800" dirty="0" err="1" smtClean="0"/>
              <a:t>oisy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training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data.</a:t>
            </a:r>
            <a:r>
              <a:rPr lang="zh-CN" altLang="en-US" sz="2800" dirty="0" smtClean="0"/>
              <a:t> 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0" y="3297943"/>
            <a:ext cx="2540000" cy="2540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4663201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6736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Distant Supervision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282198" y="1769250"/>
            <a:ext cx="8861802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Example:</a:t>
            </a:r>
            <a:r>
              <a:rPr lang="zh-CN" altLang="en-US" sz="2800" dirty="0" smtClean="0"/>
              <a:t>    </a:t>
            </a:r>
            <a:r>
              <a:rPr lang="en-US" altLang="zh-CN" sz="2800" i="1" dirty="0" smtClean="0"/>
              <a:t>mascot(</a:t>
            </a:r>
            <a:r>
              <a:rPr lang="en-US" altLang="zh-CN" sz="2800" i="1" dirty="0" err="1" smtClean="0"/>
              <a:t>Stanford_tree</a:t>
            </a:r>
            <a:r>
              <a:rPr lang="en-US" altLang="zh-CN" sz="2800" i="1" dirty="0" smtClean="0"/>
              <a:t>,</a:t>
            </a:r>
            <a:r>
              <a:rPr lang="zh-CN" altLang="zh-CN" sz="2800" i="1" dirty="0" smtClean="0"/>
              <a:t>S</a:t>
            </a:r>
            <a:r>
              <a:rPr lang="en-US" altLang="zh-CN" sz="2800" i="1" dirty="0" err="1" smtClean="0"/>
              <a:t>tanford_Band</a:t>
            </a:r>
            <a:r>
              <a:rPr lang="en-US" altLang="zh-CN" sz="2800" i="1" dirty="0" smtClean="0"/>
              <a:t>).</a:t>
            </a:r>
          </a:p>
          <a:p>
            <a:endParaRPr lang="en-US" altLang="zh-CN" sz="2800" i="1" dirty="0" smtClean="0"/>
          </a:p>
          <a:p>
            <a:r>
              <a:rPr lang="zh-CN" altLang="zh-CN" sz="2800" dirty="0" smtClean="0"/>
              <a:t>H</a:t>
            </a:r>
            <a:r>
              <a:rPr lang="en-US" altLang="zh-CN" sz="2800" dirty="0" err="1" smtClean="0"/>
              <a:t>igh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quality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examples:</a:t>
            </a:r>
            <a:endParaRPr lang="en-US" altLang="zh-CN" sz="2800" dirty="0"/>
          </a:p>
          <a:p>
            <a:r>
              <a:rPr lang="en-US" altLang="zh-CN" sz="2800" i="1" dirty="0" smtClean="0"/>
              <a:t>“The </a:t>
            </a:r>
            <a:r>
              <a:rPr lang="en-US" altLang="zh-CN" sz="2800" b="1" i="1" dirty="0"/>
              <a:t>Stanford Tree</a:t>
            </a:r>
            <a:r>
              <a:rPr lang="en-US" altLang="zh-CN" sz="2800" i="1" dirty="0"/>
              <a:t> is the </a:t>
            </a:r>
            <a:r>
              <a:rPr lang="en-US" altLang="zh-CN" sz="2800" b="1" i="1" dirty="0"/>
              <a:t>Stanford Band</a:t>
            </a:r>
            <a:r>
              <a:rPr lang="en-US" altLang="zh-CN" sz="2800" i="1" dirty="0"/>
              <a:t>'s </a:t>
            </a:r>
            <a:r>
              <a:rPr lang="en-US" altLang="zh-CN" sz="2800" i="1" dirty="0" smtClean="0"/>
              <a:t>mascot.”</a:t>
            </a:r>
          </a:p>
          <a:p>
            <a:endParaRPr lang="en-US" altLang="zh-CN" sz="500" i="1" dirty="0" smtClean="0"/>
          </a:p>
          <a:p>
            <a:r>
              <a:rPr lang="en-US" altLang="zh-CN" sz="2800" i="1" dirty="0" smtClean="0"/>
              <a:t>“Called </a:t>
            </a:r>
            <a:r>
              <a:rPr lang="en-US" altLang="zh-CN" sz="2800" i="1" dirty="0"/>
              <a:t>— appropriately — the </a:t>
            </a:r>
            <a:r>
              <a:rPr lang="en-US" altLang="zh-CN" sz="2800" b="1" i="1" dirty="0"/>
              <a:t>Stanford Tree</a:t>
            </a:r>
            <a:r>
              <a:rPr lang="en-US" altLang="zh-CN" sz="2800" i="1" dirty="0"/>
              <a:t>, it is the official mascot of the </a:t>
            </a:r>
            <a:r>
              <a:rPr lang="en-US" altLang="zh-CN" sz="2800" b="1" i="1" dirty="0" smtClean="0"/>
              <a:t>band</a:t>
            </a:r>
            <a:r>
              <a:rPr lang="en-US" altLang="zh-CN" sz="2800" i="1" dirty="0" smtClean="0"/>
              <a:t>.”</a:t>
            </a:r>
          </a:p>
          <a:p>
            <a:endParaRPr lang="en-US" altLang="zh-CN" sz="2800" i="1" dirty="0" smtClean="0"/>
          </a:p>
          <a:p>
            <a:r>
              <a:rPr lang="en-US" altLang="zh-CN" sz="2800" dirty="0" smtClean="0"/>
              <a:t>Noisy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examples:</a:t>
            </a:r>
          </a:p>
          <a:p>
            <a:r>
              <a:rPr lang="en-US" altLang="zh-CN" sz="2800" i="1" dirty="0" smtClean="0"/>
              <a:t>“The </a:t>
            </a:r>
            <a:r>
              <a:rPr lang="en-US" altLang="zh-CN" sz="2800" b="1" i="1" dirty="0"/>
              <a:t>Stanford band</a:t>
            </a:r>
            <a:r>
              <a:rPr lang="en-US" altLang="zh-CN" sz="2800" i="1" dirty="0"/>
              <a:t> invites </a:t>
            </a:r>
            <a:endParaRPr lang="en-US" altLang="zh-CN" sz="2800" i="1" dirty="0" smtClean="0"/>
          </a:p>
          <a:p>
            <a:r>
              <a:rPr lang="en-US" altLang="zh-CN" sz="2800" i="1" dirty="0" smtClean="0"/>
              <a:t>you </a:t>
            </a:r>
            <a:r>
              <a:rPr lang="en-US" altLang="zh-CN" sz="2800" i="1" dirty="0"/>
              <a:t>to be </a:t>
            </a:r>
            <a:r>
              <a:rPr lang="en-US" altLang="zh-CN" sz="2800" b="1" i="1" dirty="0"/>
              <a:t>Tree</a:t>
            </a:r>
            <a:r>
              <a:rPr lang="en-US" altLang="zh-CN" sz="2800" i="1" dirty="0"/>
              <a:t> for a </a:t>
            </a:r>
            <a:r>
              <a:rPr lang="en-US" altLang="zh-CN" sz="2800" i="1" dirty="0" smtClean="0"/>
              <a:t>day.”</a:t>
            </a:r>
          </a:p>
          <a:p>
            <a:r>
              <a:rPr lang="zh-CN" altLang="en-US" sz="2800" i="1" dirty="0" smtClean="0"/>
              <a:t>    </a:t>
            </a:r>
            <a:endParaRPr lang="en-US" altLang="zh-CN" sz="2800" i="1" dirty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64" y="4252307"/>
            <a:ext cx="3633919" cy="23802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36866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6736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Distant Supervision: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Pros</a:t>
            </a:r>
            <a:endParaRPr lang="en" dirty="0"/>
          </a:p>
        </p:txBody>
      </p:sp>
      <p:sp>
        <p:nvSpPr>
          <p:cNvPr id="3" name="TextBox 2"/>
          <p:cNvSpPr txBox="1"/>
          <p:nvPr/>
        </p:nvSpPr>
        <p:spPr>
          <a:xfrm>
            <a:off x="470330" y="1944309"/>
            <a:ext cx="835619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800" b="1" dirty="0" smtClean="0"/>
              <a:t>Has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the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advantages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supervised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learning</a:t>
            </a:r>
          </a:p>
          <a:p>
            <a:pPr marL="285750" lvl="8" indent="-285750">
              <a:buFont typeface="Courier New"/>
              <a:buChar char="o"/>
            </a:pPr>
            <a:r>
              <a:rPr lang="en-US" altLang="zh-CN" sz="2400" dirty="0" smtClean="0"/>
              <a:t>leverage </a:t>
            </a:r>
            <a:r>
              <a:rPr lang="en-US" altLang="zh-CN" sz="2400" dirty="0"/>
              <a:t>rich, reliable hand-created knowledge </a:t>
            </a:r>
            <a:r>
              <a:rPr lang="en-US" altLang="zh-CN" sz="2400" dirty="0" smtClean="0"/>
              <a:t> </a:t>
            </a:r>
          </a:p>
          <a:p>
            <a:pPr marL="285750" lvl="8" indent="-285750">
              <a:buFont typeface="Courier New"/>
              <a:buChar char="o"/>
            </a:pPr>
            <a:r>
              <a:rPr lang="en-US" altLang="zh-CN" sz="2400" dirty="0" smtClean="0"/>
              <a:t>can </a:t>
            </a:r>
            <a:r>
              <a:rPr lang="en-US" altLang="zh-CN" sz="2400" dirty="0"/>
              <a:t>use rich features (e.g. syntactic features</a:t>
            </a:r>
            <a:r>
              <a:rPr lang="en-US" altLang="zh-CN" sz="2400" dirty="0" smtClean="0"/>
              <a:t>)</a:t>
            </a:r>
          </a:p>
          <a:p>
            <a:pPr marL="285750" lvl="8" indent="-285750">
              <a:buFont typeface="Courier New"/>
              <a:buChar char="o"/>
            </a:pPr>
            <a:endParaRPr lang="en-US" altLang="zh-CN" sz="2400" dirty="0"/>
          </a:p>
          <a:p>
            <a:pPr marL="285750" indent="-285750">
              <a:buFont typeface="Arial"/>
              <a:buChar char="•"/>
            </a:pPr>
            <a:r>
              <a:rPr lang="en-US" altLang="zh-CN" sz="2800" b="1" dirty="0"/>
              <a:t>Has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the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advantages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 smtClean="0"/>
              <a:t>unsupervised</a:t>
            </a:r>
            <a:r>
              <a:rPr lang="zh-CN" altLang="en-US" sz="2800" b="1" dirty="0" smtClean="0"/>
              <a:t> </a:t>
            </a:r>
            <a:r>
              <a:rPr lang="en-US" altLang="zh-CN" sz="2800" b="1" dirty="0"/>
              <a:t>learning</a:t>
            </a:r>
          </a:p>
          <a:p>
            <a:pPr marL="285750" lvl="8" indent="-285750">
              <a:buFont typeface="Courier New"/>
              <a:buChar char="o"/>
            </a:pPr>
            <a:r>
              <a:rPr lang="en-US" altLang="zh-CN" sz="2400" dirty="0"/>
              <a:t>leverage unlimited amounts of text </a:t>
            </a:r>
            <a:r>
              <a:rPr lang="en-US" altLang="zh-CN" sz="2400" dirty="0" smtClean="0"/>
              <a:t>data</a:t>
            </a:r>
          </a:p>
          <a:p>
            <a:pPr marL="285750" lvl="8" indent="-285750">
              <a:buFont typeface="Courier New"/>
              <a:buChar char="o"/>
            </a:pPr>
            <a:r>
              <a:rPr lang="en-US" altLang="zh-CN" sz="2400" dirty="0" smtClean="0"/>
              <a:t>allows </a:t>
            </a:r>
            <a:r>
              <a:rPr lang="en-US" altLang="zh-CN" sz="2400" dirty="0"/>
              <a:t>for very large number of weak </a:t>
            </a:r>
            <a:r>
              <a:rPr lang="en-US" altLang="zh-CN" sz="2400" dirty="0" smtClean="0"/>
              <a:t>features</a:t>
            </a:r>
          </a:p>
          <a:p>
            <a:pPr marL="285750" lvl="8" indent="-285750">
              <a:buFont typeface="Courier New"/>
              <a:buChar char="o"/>
            </a:pPr>
            <a:r>
              <a:rPr lang="en-US" altLang="zh-CN" sz="2400" dirty="0" smtClean="0"/>
              <a:t>not </a:t>
            </a:r>
            <a:r>
              <a:rPr lang="en-US" altLang="zh-CN" sz="2400" dirty="0"/>
              <a:t>sensitive to training corpus: </a:t>
            </a:r>
            <a:r>
              <a:rPr lang="en-US" altLang="zh-CN" sz="2400" dirty="0" smtClean="0"/>
              <a:t>genre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independent</a:t>
            </a:r>
            <a:endParaRPr lang="en-US" altLang="zh-CN" sz="2400" dirty="0"/>
          </a:p>
          <a:p>
            <a:pPr marL="285750" lvl="2" indent="-285750">
              <a:buFont typeface="Arial"/>
              <a:buChar char="•"/>
            </a:pPr>
            <a:endParaRPr lang="en-US" altLang="zh-CN" sz="2400" dirty="0" smtClean="0"/>
          </a:p>
          <a:p>
            <a:pPr marL="285750" lvl="2" indent="-285750">
              <a:buFont typeface="Arial"/>
              <a:buChar char="•"/>
            </a:pPr>
            <a:endParaRPr lang="en-US" altLang="zh-CN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401851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err="1" smtClean="0"/>
              <a:t>Mintz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al.,</a:t>
            </a:r>
            <a:r>
              <a:rPr lang="zh-CN" altLang="en-US" dirty="0" smtClean="0"/>
              <a:t> </a:t>
            </a:r>
            <a:r>
              <a:rPr lang="en-US" altLang="zh-CN" dirty="0" smtClean="0"/>
              <a:t>(2009)</a:t>
            </a:r>
            <a:r>
              <a:rPr lang="zh-CN" altLang="en-US" dirty="0" smtClean="0"/>
              <a:t> </a:t>
            </a:r>
            <a:r>
              <a:rPr lang="en-US" altLang="zh-CN" dirty="0" smtClean="0"/>
              <a:t>ACL</a:t>
            </a:r>
            <a:endParaRPr lang="en" dirty="0"/>
          </a:p>
        </p:txBody>
      </p:sp>
      <p:pic>
        <p:nvPicPr>
          <p:cNvPr id="5" name="Picture 4" descr="Screen Shot 2015-07-19 at 7.00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27" y="1850228"/>
            <a:ext cx="8601797" cy="45281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608090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275683" y="-3036"/>
            <a:ext cx="8601797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Frequent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Freebase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Relations</a:t>
            </a:r>
            <a:endParaRPr lang="en" dirty="0"/>
          </a:p>
        </p:txBody>
      </p:sp>
      <p:pic>
        <p:nvPicPr>
          <p:cNvPr id="2" name="Picture 1" descr="Screen Shot 2015-07-19 at 7.02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62" y="1290597"/>
            <a:ext cx="8093596" cy="546699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15312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Collecting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" dirty="0"/>
          </a:p>
        </p:txBody>
      </p:sp>
      <p:pic>
        <p:nvPicPr>
          <p:cNvPr id="2" name="Picture 1" descr="Screen Shot 2015-07-19 at 7.22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040"/>
            <a:ext cx="9144000" cy="441850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5060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Collecting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" dirty="0"/>
          </a:p>
        </p:txBody>
      </p:sp>
      <p:pic>
        <p:nvPicPr>
          <p:cNvPr id="2" name="Picture 1" descr="Screen Shot 2015-07-19 at 7.23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440"/>
            <a:ext cx="9144000" cy="45665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15751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820480" y="-678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 Broader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endParaRPr lang="en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703513" y="1295400"/>
            <a:ext cx="6438444" cy="64633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Information Extraction =</a:t>
            </a:r>
          </a:p>
          <a:p>
            <a:pPr algn="l"/>
            <a:r>
              <a:rPr lang="en-US" sz="1800"/>
              <a:t>  segmentation + classification</a:t>
            </a:r>
            <a:r>
              <a:rPr lang="en-US" sz="1800">
                <a:solidFill>
                  <a:srgbClr val="C0C0C0"/>
                </a:solidFill>
              </a:rPr>
              <a:t> + association + clustering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8600" y="1158875"/>
            <a:ext cx="22653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As a family</a:t>
            </a:r>
            <a:br>
              <a:rPr lang="en-US" sz="2400"/>
            </a:br>
            <a:r>
              <a:rPr lang="en-US" sz="2400"/>
              <a:t>of techniques: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28600" y="2133600"/>
            <a:ext cx="3581400" cy="448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/>
              <a:t>October 14, 2002, 4:00 a.m. PT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For years, </a:t>
            </a:r>
            <a:r>
              <a:rPr lang="en-US" sz="1200" u="sng">
                <a:solidFill>
                  <a:schemeClr val="accent1"/>
                </a:solidFill>
              </a:rPr>
              <a:t>Microsoft Corporation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CEO</a:t>
            </a:r>
            <a:r>
              <a:rPr lang="en-US" sz="1200"/>
              <a:t> </a:t>
            </a:r>
            <a:r>
              <a:rPr lang="en-US" sz="1200" u="sng">
                <a:solidFill>
                  <a:schemeClr val="accent2"/>
                </a:solidFill>
              </a:rPr>
              <a:t>Bill Gates</a:t>
            </a:r>
            <a:r>
              <a:rPr lang="en-US" sz="1200"/>
              <a:t> railed against the economic philosophy of open-source software with Orwellian fervor, denouncing its communal licensing as a "cancer" that stifled technological innovation.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Today,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claims to "love" the open-source concept, by which software code is made public to encourage improvement and development by outside programmers. </a:t>
            </a:r>
            <a:r>
              <a:rPr lang="en-US" sz="1200" u="sng">
                <a:solidFill>
                  <a:schemeClr val="accent2"/>
                </a:solidFill>
              </a:rPr>
              <a:t>Gates</a:t>
            </a:r>
            <a:r>
              <a:rPr lang="en-US" sz="1200"/>
              <a:t> himself says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will gladly disclose its crown jewels--the coveted code behind the Windows operating system--to select customers.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"We can be open source. We love the concept of shared source," said </a:t>
            </a:r>
            <a:r>
              <a:rPr lang="en-US" sz="1200" u="sng">
                <a:solidFill>
                  <a:schemeClr val="accent2"/>
                </a:solidFill>
              </a:rPr>
              <a:t>Bill Veghte</a:t>
            </a:r>
            <a:r>
              <a:rPr lang="en-US" sz="1200"/>
              <a:t>, a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VP</a:t>
            </a:r>
            <a:r>
              <a:rPr lang="en-US" sz="1200"/>
              <a:t>. "That's a super-important shift for us in terms of code access.</a:t>
            </a:r>
            <a:r>
              <a:rPr lang="ja-JP" altLang="en-US" sz="1200"/>
              <a:t>“</a:t>
            </a:r>
            <a:endParaRPr lang="en-US" sz="1200"/>
          </a:p>
          <a:p>
            <a:pPr algn="l"/>
            <a:endParaRPr lang="en-US" sz="1200"/>
          </a:p>
          <a:p>
            <a:pPr algn="l"/>
            <a:r>
              <a:rPr lang="en-US" sz="1200" u="sng">
                <a:solidFill>
                  <a:schemeClr val="accent2"/>
                </a:solidFill>
              </a:rPr>
              <a:t>Richard Stallman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</a:rPr>
              <a:t>founder</a:t>
            </a:r>
            <a:r>
              <a:rPr lang="en-US" sz="1200"/>
              <a:t> of the </a:t>
            </a:r>
            <a:r>
              <a:rPr lang="en-US" sz="1200" u="sng">
                <a:solidFill>
                  <a:schemeClr val="accent1"/>
                </a:solidFill>
              </a:rPr>
              <a:t>Free Software Foundation</a:t>
            </a:r>
            <a:r>
              <a:rPr lang="en-US" sz="1200"/>
              <a:t>, countered saying…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038600" y="2619375"/>
            <a:ext cx="3005138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5034364" y="2170607"/>
            <a:ext cx="3558516" cy="44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 Corporation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CEO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</a:t>
            </a:r>
            <a:r>
              <a:rPr lang="en-US" sz="2400" dirty="0" err="1">
                <a:solidFill>
                  <a:schemeClr val="accent2"/>
                </a:solidFill>
              </a:rPr>
              <a:t>Veghte</a:t>
            </a:r>
            <a:endParaRPr lang="en-US" sz="2400" dirty="0">
              <a:solidFill>
                <a:schemeClr val="accent2"/>
              </a:solidFill>
            </a:endParaRP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VP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Richard Stallman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founder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Free Software Foundation</a:t>
            </a:r>
          </a:p>
        </p:txBody>
      </p:sp>
      <p:cxnSp>
        <p:nvCxnSpPr>
          <p:cNvPr id="3" name="Straight Arrow Connector 2"/>
          <p:cNvCxnSpPr>
            <a:stCxn id="11" idx="3"/>
            <a:endCxn id="13" idx="1"/>
          </p:cNvCxnSpPr>
          <p:nvPr/>
        </p:nvCxnSpPr>
        <p:spPr>
          <a:xfrm>
            <a:off x="3810000" y="4375150"/>
            <a:ext cx="1224364" cy="11448"/>
          </a:xfrm>
          <a:prstGeom prst="straightConnector1">
            <a:avLst/>
          </a:prstGeom>
          <a:ln>
            <a:solidFill>
              <a:srgbClr val="660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02296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Collecting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Training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" dirty="0"/>
          </a:p>
        </p:txBody>
      </p:sp>
      <p:pic>
        <p:nvPicPr>
          <p:cNvPr id="2" name="Picture 1" descr="Screen Shot 2015-07-19 at 7.24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037"/>
            <a:ext cx="9144000" cy="44192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235394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2032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Processing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Testing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" dirty="0"/>
          </a:p>
        </p:txBody>
      </p:sp>
      <p:pic>
        <p:nvPicPr>
          <p:cNvPr id="3" name="Picture 2" descr="Screen Shot 2015-07-19 at 7.26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600"/>
            <a:ext cx="9144000" cy="28295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46000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910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Experiment</a:t>
            </a:r>
            <a:endParaRPr lang="en" dirty="0"/>
          </a:p>
        </p:txBody>
      </p:sp>
      <p:pic>
        <p:nvPicPr>
          <p:cNvPr id="2" name="Picture 1" descr="Screen Shot 2015-07-19 at 7.27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59" y="1151689"/>
            <a:ext cx="7950919" cy="552020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690414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6398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altLang="zh-CN" dirty="0" smtClean="0"/>
              <a:t>L</a:t>
            </a:r>
            <a:r>
              <a:rPr lang="en-US" altLang="zh-CN" dirty="0" err="1" smtClean="0"/>
              <a:t>exical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Dependency</a:t>
            </a:r>
            <a:r>
              <a:rPr lang="zh-CN" altLang="en-US" dirty="0" smtClean="0"/>
              <a:t> </a:t>
            </a:r>
            <a:r>
              <a:rPr lang="en-US" altLang="zh-CN" dirty="0" smtClean="0"/>
              <a:t>Path</a:t>
            </a:r>
            <a:r>
              <a:rPr lang="zh-CN" altLang="en-US" dirty="0" smtClean="0"/>
              <a:t> </a:t>
            </a:r>
            <a:r>
              <a:rPr lang="en-US" altLang="zh-CN" dirty="0" smtClean="0"/>
              <a:t>Features</a:t>
            </a:r>
            <a:endParaRPr lang="en" dirty="0"/>
          </a:p>
        </p:txBody>
      </p:sp>
      <p:pic>
        <p:nvPicPr>
          <p:cNvPr id="3" name="Picture 2" descr="Screen Shot 2015-07-19 at 7.2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474"/>
            <a:ext cx="9144000" cy="517752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040668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830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Experimental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Settings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470330" y="1944309"/>
            <a:ext cx="83561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2800" b="1" dirty="0" smtClean="0"/>
              <a:t>1.8 </a:t>
            </a:r>
            <a:r>
              <a:rPr lang="en-US" altLang="zh-CN" sz="2800" b="1" dirty="0"/>
              <a:t>million relation instances used for training </a:t>
            </a:r>
            <a:endParaRPr lang="en-US" altLang="zh-CN" sz="2800" b="1" dirty="0" smtClean="0"/>
          </a:p>
          <a:p>
            <a:pPr marL="285750" indent="-285750">
              <a:buFont typeface="Arial"/>
              <a:buChar char="•"/>
            </a:pPr>
            <a:endParaRPr lang="en-US" altLang="zh-CN" sz="2800" b="1" dirty="0"/>
          </a:p>
          <a:p>
            <a:pPr marL="285750" indent="-285750">
              <a:buFont typeface="Arial"/>
              <a:buChar char="•"/>
            </a:pPr>
            <a:r>
              <a:rPr lang="en-US" altLang="zh-CN" sz="2800" b="1" dirty="0" smtClean="0"/>
              <a:t>800,000 </a:t>
            </a:r>
            <a:r>
              <a:rPr lang="en-US" altLang="zh-CN" sz="2800" b="1" dirty="0"/>
              <a:t>Wikipedia articles used for training, 400,000 different articles used for testing </a:t>
            </a:r>
            <a:endParaRPr lang="en-US" altLang="zh-CN" sz="2800" b="1" dirty="0" smtClean="0"/>
          </a:p>
          <a:p>
            <a:pPr marL="285750" indent="-285750">
              <a:buFont typeface="Arial"/>
              <a:buChar char="•"/>
            </a:pPr>
            <a:endParaRPr lang="en-US" altLang="zh-CN" sz="2800" b="1" dirty="0"/>
          </a:p>
          <a:p>
            <a:pPr marL="285750" indent="-285750">
              <a:buFont typeface="Arial"/>
              <a:buChar char="•"/>
            </a:pPr>
            <a:r>
              <a:rPr lang="en-US" altLang="zh-CN" sz="2800" b="1" dirty="0" smtClean="0"/>
              <a:t>Only </a:t>
            </a:r>
            <a:r>
              <a:rPr lang="en-US" altLang="zh-CN" sz="2800" b="1" dirty="0"/>
              <a:t>extract relation instances not already in Freebase</a:t>
            </a:r>
            <a:endParaRPr lang="en-US" altLang="zh-CN" sz="2400" dirty="0" smtClean="0"/>
          </a:p>
          <a:p>
            <a:pPr marL="285750" lvl="2" indent="-285750">
              <a:buFont typeface="Arial"/>
              <a:buChar char="•"/>
            </a:pPr>
            <a:endParaRPr lang="en-US" altLang="zh-CN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998202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830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Learned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Facts</a:t>
            </a:r>
            <a:endParaRPr lang="en" dirty="0"/>
          </a:p>
        </p:txBody>
      </p:sp>
      <p:pic>
        <p:nvPicPr>
          <p:cNvPr id="2" name="Picture 1" descr="Screen Shot 2015-07-19 at 7.3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0400"/>
            <a:ext cx="9144000" cy="29787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50615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830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Human</a:t>
            </a:r>
            <a:r>
              <a:rPr lang="zh-CN" altLang="en-US" dirty="0" smtClean="0"/>
              <a:t> </a:t>
            </a:r>
            <a:r>
              <a:rPr lang="zh-CN" altLang="zh-CN" dirty="0" smtClean="0"/>
              <a:t>E</a:t>
            </a:r>
            <a:r>
              <a:rPr lang="en-US" altLang="zh-CN" dirty="0" smtClean="0"/>
              <a:t>valuation</a:t>
            </a:r>
            <a:endParaRPr lang="en" dirty="0"/>
          </a:p>
        </p:txBody>
      </p:sp>
      <p:pic>
        <p:nvPicPr>
          <p:cNvPr id="3" name="Picture 2" descr="Screen Shot 2015-07-19 at 7.34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600"/>
            <a:ext cx="9144000" cy="41463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745596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467095" y="4280346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543421" y="4280346"/>
            <a:ext cx="119112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35542" y="411792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306899" y="411792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93168" y="3818467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546721" y="3818467"/>
            <a:ext cx="54142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386526" y="366433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0742" y="366433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31748" y="2510367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205868" y="2510367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425695" y="2293799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3442" y="235623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56" y="-164403"/>
            <a:ext cx="8812224" cy="1143000"/>
          </a:xfrm>
        </p:spPr>
        <p:txBody>
          <a:bodyPr>
            <a:noAutofit/>
          </a:bodyPr>
          <a:lstStyle/>
          <a:p>
            <a:r>
              <a:rPr lang="en-US" sz="4000" dirty="0" err="1" smtClean="0"/>
              <a:t>Mintz</a:t>
            </a:r>
            <a:r>
              <a:rPr lang="en-US" sz="4000" dirty="0" smtClean="0"/>
              <a:t> et al. : Aggregate Extraction</a:t>
            </a:r>
            <a:endParaRPr lang="en-US" sz="4000" dirty="0"/>
          </a:p>
        </p:txBody>
      </p:sp>
      <p:sp>
        <p:nvSpPr>
          <p:cNvPr id="76" name="Rounded Rectangle 75"/>
          <p:cNvSpPr/>
          <p:nvPr/>
        </p:nvSpPr>
        <p:spPr>
          <a:xfrm>
            <a:off x="218568" y="2939494"/>
            <a:ext cx="92041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817389" y="2939494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2925674" y="3359931"/>
            <a:ext cx="866274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218568" y="3359931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193168" y="162604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600863" y="162604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193168" y="1206946"/>
            <a:ext cx="1353553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2730937" y="120694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30742" y="104452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70742" y="105281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0742" y="320579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6142" y="2785358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0742" y="147191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440668" y="146362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654963" y="2777067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763247" y="321849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275968" y="205784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2113542" y="190371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216337" y="205784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56142" y="189542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132342" y="109532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Steve Jobs presents Apple’s HQ.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Apple CEO Steve Jobs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Steve Jobs holds Apple stock.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Steve </a:t>
            </a:r>
            <a:r>
              <a:rPr lang="en-US" sz="2400" dirty="0">
                <a:latin typeface="Calibri"/>
                <a:cs typeface="Calibri"/>
              </a:rPr>
              <a:t>Jobs, CEO of Apple,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Google’s takeover of </a:t>
            </a:r>
            <a:r>
              <a:rPr lang="en-US" sz="2400" dirty="0" err="1">
                <a:latin typeface="Calibri"/>
                <a:cs typeface="Calibri"/>
              </a:rPr>
              <a:t>Youtube</a:t>
            </a:r>
            <a:r>
              <a:rPr lang="en-US" sz="2400" dirty="0">
                <a:latin typeface="Calibri"/>
                <a:cs typeface="Calibri"/>
              </a:rPr>
              <a:t> …</a:t>
            </a:r>
          </a:p>
          <a:p>
            <a:pPr marL="0" indent="0">
              <a:buNone/>
            </a:pPr>
            <a:r>
              <a:rPr lang="en-US" sz="2400" dirty="0" err="1">
                <a:latin typeface="Calibri"/>
                <a:cs typeface="Calibri"/>
              </a:rPr>
              <a:t>Youtube</a:t>
            </a:r>
            <a:r>
              <a:rPr lang="en-US" sz="2400" dirty="0">
                <a:latin typeface="Calibri"/>
                <a:cs typeface="Calibri"/>
              </a:rPr>
              <a:t>, now part of Google, …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Apple and IBM are public.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… Microsoft’s purchase of Skype.</a:t>
            </a: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5009142" y="1095320"/>
            <a:ext cx="198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CEO-of</a:t>
            </a:r>
            <a:r>
              <a:rPr lang="en-US" sz="2400" dirty="0">
                <a:solidFill>
                  <a:srgbClr val="D9D9D9"/>
                </a:solidFill>
              </a:rPr>
              <a:t>(1,2)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N/A</a:t>
            </a:r>
            <a:r>
              <a:rPr lang="en-US" sz="2400" dirty="0" smtClean="0">
                <a:solidFill>
                  <a:srgbClr val="D9D9D9"/>
                </a:solidFill>
              </a:rPr>
              <a:t>(</a:t>
            </a:r>
            <a:r>
              <a:rPr lang="en-US" sz="2400" dirty="0">
                <a:solidFill>
                  <a:srgbClr val="D9D9D9"/>
                </a:solidFill>
              </a:rPr>
              <a:t>1,2)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Acquired</a:t>
            </a:r>
            <a:r>
              <a:rPr lang="en-US" sz="2400" dirty="0" smtClean="0">
                <a:solidFill>
                  <a:srgbClr val="D9D9D9"/>
                </a:solidFill>
              </a:rPr>
              <a:t>(</a:t>
            </a:r>
            <a:r>
              <a:rPr lang="en-US" sz="2400" dirty="0">
                <a:solidFill>
                  <a:srgbClr val="D9D9D9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D9D9D9"/>
                </a:solidFill>
              </a:rPr>
              <a:t>(</a:t>
            </a:r>
            <a:r>
              <a:rPr lang="en-US" sz="2400" dirty="0">
                <a:solidFill>
                  <a:srgbClr val="D9D9D9"/>
                </a:solidFill>
              </a:rPr>
              <a:t>1,2</a:t>
            </a:r>
            <a:r>
              <a:rPr lang="en-US" sz="2400" dirty="0" smtClean="0">
                <a:solidFill>
                  <a:srgbClr val="D9D9D9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 smtClean="0"/>
              <a:t>Acquired</a:t>
            </a:r>
            <a:r>
              <a:rPr lang="en-US" sz="2400" dirty="0" smtClean="0">
                <a:solidFill>
                  <a:srgbClr val="D9D9D9"/>
                </a:solidFill>
              </a:rPr>
              <a:t>(</a:t>
            </a:r>
            <a:r>
              <a:rPr lang="en-US" sz="2400" dirty="0">
                <a:solidFill>
                  <a:srgbClr val="D9D9D9"/>
                </a:solidFill>
              </a:rPr>
              <a:t>1,2</a:t>
            </a:r>
            <a:r>
              <a:rPr lang="en-US" sz="2400" dirty="0" smtClean="0">
                <a:solidFill>
                  <a:srgbClr val="D9D9D9"/>
                </a:solidFill>
              </a:rPr>
              <a:t>)</a:t>
            </a:r>
            <a:endParaRPr lang="en-US" sz="2400" dirty="0">
              <a:solidFill>
                <a:srgbClr val="D9D9D9"/>
              </a:solidFill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>
          <a:xfrm>
            <a:off x="5981874" y="4955200"/>
            <a:ext cx="3581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CEO-of(Rob </a:t>
            </a:r>
            <a:r>
              <a:rPr lang="en-US" sz="2000" dirty="0" err="1" smtClean="0"/>
              <a:t>Iger</a:t>
            </a:r>
            <a:r>
              <a:rPr lang="en-US" sz="2000" dirty="0" smtClean="0"/>
              <a:t>, Disney)</a:t>
            </a:r>
          </a:p>
          <a:p>
            <a:pPr marL="0" indent="0">
              <a:buNone/>
            </a:pPr>
            <a:r>
              <a:rPr lang="en-US" sz="2000" dirty="0"/>
              <a:t>CEO-of(Steve Jobs, Apple)</a:t>
            </a:r>
          </a:p>
          <a:p>
            <a:pPr marL="0" indent="0">
              <a:buNone/>
            </a:pPr>
            <a:r>
              <a:rPr lang="en-US" sz="2000" dirty="0" smtClean="0"/>
              <a:t>Acquired(Google, </a:t>
            </a:r>
            <a:r>
              <a:rPr lang="en-US" sz="2000" dirty="0" err="1" smtClean="0"/>
              <a:t>Youtube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dirty="0" smtClean="0"/>
              <a:t>Acquired(</a:t>
            </a:r>
            <a:r>
              <a:rPr lang="en-US" sz="2000" dirty="0" err="1" smtClean="0"/>
              <a:t>Msft</a:t>
            </a:r>
            <a:r>
              <a:rPr lang="en-US" sz="2000" dirty="0" smtClean="0"/>
              <a:t>, Skype)</a:t>
            </a:r>
          </a:p>
          <a:p>
            <a:pPr marL="0" indent="0">
              <a:buNone/>
            </a:pPr>
            <a:r>
              <a:rPr lang="en-US" sz="2000" dirty="0" smtClean="0"/>
              <a:t>Acquired(Citigroup, EMI)</a:t>
            </a:r>
          </a:p>
        </p:txBody>
      </p:sp>
      <p:sp>
        <p:nvSpPr>
          <p:cNvPr id="38" name="Freeform 37"/>
          <p:cNvSpPr/>
          <p:nvPr/>
        </p:nvSpPr>
        <p:spPr>
          <a:xfrm>
            <a:off x="5758027" y="1810280"/>
            <a:ext cx="2661400" cy="3302000"/>
          </a:xfrm>
          <a:custGeom>
            <a:avLst/>
            <a:gdLst>
              <a:gd name="connsiteX0" fmla="*/ 562702 w 4003661"/>
              <a:gd name="connsiteY0" fmla="*/ 4292600 h 4292600"/>
              <a:gd name="connsiteX1" fmla="*/ 80102 w 4003661"/>
              <a:gd name="connsiteY1" fmla="*/ 3771900 h 4292600"/>
              <a:gd name="connsiteX2" fmla="*/ 2035902 w 4003661"/>
              <a:gd name="connsiteY2" fmla="*/ 2933700 h 4292600"/>
              <a:gd name="connsiteX3" fmla="*/ 3991702 w 4003661"/>
              <a:gd name="connsiteY3" fmla="*/ 723900 h 4292600"/>
              <a:gd name="connsiteX4" fmla="*/ 1083402 w 4003661"/>
              <a:gd name="connsiteY4" fmla="*/ 0 h 4292600"/>
              <a:gd name="connsiteX0" fmla="*/ 607517 w 4083667"/>
              <a:gd name="connsiteY0" fmla="*/ 4292600 h 4292600"/>
              <a:gd name="connsiteX1" fmla="*/ 124917 w 4083667"/>
              <a:gd name="connsiteY1" fmla="*/ 3771900 h 4292600"/>
              <a:gd name="connsiteX2" fmla="*/ 2728417 w 4083667"/>
              <a:gd name="connsiteY2" fmla="*/ 2590800 h 4292600"/>
              <a:gd name="connsiteX3" fmla="*/ 4036517 w 4083667"/>
              <a:gd name="connsiteY3" fmla="*/ 723900 h 4292600"/>
              <a:gd name="connsiteX4" fmla="*/ 1128217 w 4083667"/>
              <a:gd name="connsiteY4" fmla="*/ 0 h 4292600"/>
              <a:gd name="connsiteX0" fmla="*/ 700896 w 4129896"/>
              <a:gd name="connsiteY0" fmla="*/ 4292600 h 4292600"/>
              <a:gd name="connsiteX1" fmla="*/ 218296 w 4129896"/>
              <a:gd name="connsiteY1" fmla="*/ 3771900 h 4292600"/>
              <a:gd name="connsiteX2" fmla="*/ 4129896 w 4129896"/>
              <a:gd name="connsiteY2" fmla="*/ 723900 h 4292600"/>
              <a:gd name="connsiteX3" fmla="*/ 1221596 w 4129896"/>
              <a:gd name="connsiteY3" fmla="*/ 0 h 4292600"/>
              <a:gd name="connsiteX0" fmla="*/ 651632 w 4080632"/>
              <a:gd name="connsiteY0" fmla="*/ 4292600 h 4292600"/>
              <a:gd name="connsiteX1" fmla="*/ 169032 w 4080632"/>
              <a:gd name="connsiteY1" fmla="*/ 3771900 h 4292600"/>
              <a:gd name="connsiteX2" fmla="*/ 4080632 w 4080632"/>
              <a:gd name="connsiteY2" fmla="*/ 723900 h 4292600"/>
              <a:gd name="connsiteX3" fmla="*/ 1172332 w 4080632"/>
              <a:gd name="connsiteY3" fmla="*/ 0 h 4292600"/>
              <a:gd name="connsiteX0" fmla="*/ 651632 w 4085199"/>
              <a:gd name="connsiteY0" fmla="*/ 4312719 h 4312719"/>
              <a:gd name="connsiteX1" fmla="*/ 169032 w 4085199"/>
              <a:gd name="connsiteY1" fmla="*/ 3792019 h 4312719"/>
              <a:gd name="connsiteX2" fmla="*/ 4080632 w 4085199"/>
              <a:gd name="connsiteY2" fmla="*/ 744019 h 4312719"/>
              <a:gd name="connsiteX3" fmla="*/ 1172332 w 4085199"/>
              <a:gd name="connsiteY3" fmla="*/ 20119 h 4312719"/>
              <a:gd name="connsiteX0" fmla="*/ 651632 w 4080656"/>
              <a:gd name="connsiteY0" fmla="*/ 4490366 h 4490366"/>
              <a:gd name="connsiteX1" fmla="*/ 169032 w 4080656"/>
              <a:gd name="connsiteY1" fmla="*/ 3969666 h 4490366"/>
              <a:gd name="connsiteX2" fmla="*/ 4080632 w 4080656"/>
              <a:gd name="connsiteY2" fmla="*/ 921666 h 4490366"/>
              <a:gd name="connsiteX3" fmla="*/ 1172332 w 4080656"/>
              <a:gd name="connsiteY3" fmla="*/ 197766 h 4490366"/>
              <a:gd name="connsiteX0" fmla="*/ 721096 w 4429519"/>
              <a:gd name="connsiteY0" fmla="*/ 4302675 h 4302675"/>
              <a:gd name="connsiteX1" fmla="*/ 238496 w 4429519"/>
              <a:gd name="connsiteY1" fmla="*/ 3781975 h 4302675"/>
              <a:gd name="connsiteX2" fmla="*/ 4429496 w 4429519"/>
              <a:gd name="connsiteY2" fmla="*/ 1292775 h 4302675"/>
              <a:gd name="connsiteX3" fmla="*/ 1241796 w 4429519"/>
              <a:gd name="connsiteY3" fmla="*/ 10075 h 4302675"/>
              <a:gd name="connsiteX0" fmla="*/ 871422 w 4579845"/>
              <a:gd name="connsiteY0" fmla="*/ 4302675 h 4302675"/>
              <a:gd name="connsiteX1" fmla="*/ 388822 w 4579845"/>
              <a:gd name="connsiteY1" fmla="*/ 3781975 h 4302675"/>
              <a:gd name="connsiteX2" fmla="*/ 4579822 w 4579845"/>
              <a:gd name="connsiteY2" fmla="*/ 1292775 h 4302675"/>
              <a:gd name="connsiteX3" fmla="*/ 1392122 w 4579845"/>
              <a:gd name="connsiteY3" fmla="*/ 10075 h 4302675"/>
              <a:gd name="connsiteX0" fmla="*/ 0 w 3708400"/>
              <a:gd name="connsiteY0" fmla="*/ 4302675 h 4302675"/>
              <a:gd name="connsiteX1" fmla="*/ 3708400 w 3708400"/>
              <a:gd name="connsiteY1" fmla="*/ 1292775 h 4302675"/>
              <a:gd name="connsiteX2" fmla="*/ 520700 w 3708400"/>
              <a:gd name="connsiteY2" fmla="*/ 10075 h 4302675"/>
              <a:gd name="connsiteX0" fmla="*/ 399901 w 4108301"/>
              <a:gd name="connsiteY0" fmla="*/ 4302675 h 4302675"/>
              <a:gd name="connsiteX1" fmla="*/ 4108301 w 4108301"/>
              <a:gd name="connsiteY1" fmla="*/ 1292775 h 4302675"/>
              <a:gd name="connsiteX2" fmla="*/ 920601 w 4108301"/>
              <a:gd name="connsiteY2" fmla="*/ 10075 h 4302675"/>
              <a:gd name="connsiteX0" fmla="*/ 399201 w 4108844"/>
              <a:gd name="connsiteY0" fmla="*/ 4292600 h 4292600"/>
              <a:gd name="connsiteX1" fmla="*/ 4107601 w 4108844"/>
              <a:gd name="connsiteY1" fmla="*/ 1282700 h 4292600"/>
              <a:gd name="connsiteX2" fmla="*/ 919901 w 4108844"/>
              <a:gd name="connsiteY2" fmla="*/ 0 h 4292600"/>
              <a:gd name="connsiteX0" fmla="*/ 397344 w 4106087"/>
              <a:gd name="connsiteY0" fmla="*/ 4292600 h 4292600"/>
              <a:gd name="connsiteX1" fmla="*/ 4105744 w 4106087"/>
              <a:gd name="connsiteY1" fmla="*/ 1282700 h 4292600"/>
              <a:gd name="connsiteX2" fmla="*/ 638644 w 4106087"/>
              <a:gd name="connsiteY2" fmla="*/ 0 h 4292600"/>
              <a:gd name="connsiteX0" fmla="*/ 1714500 w 3481987"/>
              <a:gd name="connsiteY0" fmla="*/ 3365500 h 3365500"/>
              <a:gd name="connsiteX1" fmla="*/ 3467100 w 3481987"/>
              <a:gd name="connsiteY1" fmla="*/ 1282700 h 3365500"/>
              <a:gd name="connsiteX2" fmla="*/ 0 w 3481987"/>
              <a:gd name="connsiteY2" fmla="*/ 0 h 3365500"/>
              <a:gd name="connsiteX0" fmla="*/ 1231900 w 2992433"/>
              <a:gd name="connsiteY0" fmla="*/ 3568700 h 3568700"/>
              <a:gd name="connsiteX1" fmla="*/ 2984500 w 2992433"/>
              <a:gd name="connsiteY1" fmla="*/ 1485900 h 3568700"/>
              <a:gd name="connsiteX2" fmla="*/ 0 w 2992433"/>
              <a:gd name="connsiteY2" fmla="*/ 0 h 3568700"/>
              <a:gd name="connsiteX0" fmla="*/ 673100 w 2986646"/>
              <a:gd name="connsiteY0" fmla="*/ 3746500 h 3746500"/>
              <a:gd name="connsiteX1" fmla="*/ 2984500 w 2986646"/>
              <a:gd name="connsiteY1" fmla="*/ 1485900 h 3746500"/>
              <a:gd name="connsiteX2" fmla="*/ 0 w 2986646"/>
              <a:gd name="connsiteY2" fmla="*/ 0 h 3746500"/>
              <a:gd name="connsiteX0" fmla="*/ 673100 w 2986879"/>
              <a:gd name="connsiteY0" fmla="*/ 3746500 h 3746500"/>
              <a:gd name="connsiteX1" fmla="*/ 2984500 w 2986879"/>
              <a:gd name="connsiteY1" fmla="*/ 1485900 h 3746500"/>
              <a:gd name="connsiteX2" fmla="*/ 0 w 2986879"/>
              <a:gd name="connsiteY2" fmla="*/ 0 h 3746500"/>
              <a:gd name="connsiteX0" fmla="*/ 347082 w 2661400"/>
              <a:gd name="connsiteY0" fmla="*/ 3302000 h 3302000"/>
              <a:gd name="connsiteX1" fmla="*/ 2658482 w 2661400"/>
              <a:gd name="connsiteY1" fmla="*/ 1041400 h 3302000"/>
              <a:gd name="connsiteX2" fmla="*/ 867782 w 2661400"/>
              <a:gd name="connsiteY2" fmla="*/ 0 h 330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1400" h="3302000">
                <a:moveTo>
                  <a:pt x="347082" y="3302000"/>
                </a:moveTo>
                <a:cubicBezTo>
                  <a:pt x="-1128235" y="2979738"/>
                  <a:pt x="2571699" y="1591733"/>
                  <a:pt x="2658482" y="1041400"/>
                </a:cubicBezTo>
                <a:cubicBezTo>
                  <a:pt x="2745265" y="491067"/>
                  <a:pt x="867782" y="0"/>
                  <a:pt x="867782" y="0"/>
                </a:cubicBez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 38"/>
          <p:cNvSpPr/>
          <p:nvPr/>
        </p:nvSpPr>
        <p:spPr>
          <a:xfrm>
            <a:off x="5418258" y="3559121"/>
            <a:ext cx="1497867" cy="1955800"/>
          </a:xfrm>
          <a:custGeom>
            <a:avLst/>
            <a:gdLst>
              <a:gd name="connsiteX0" fmla="*/ 562702 w 4003661"/>
              <a:gd name="connsiteY0" fmla="*/ 4292600 h 4292600"/>
              <a:gd name="connsiteX1" fmla="*/ 80102 w 4003661"/>
              <a:gd name="connsiteY1" fmla="*/ 3771900 h 4292600"/>
              <a:gd name="connsiteX2" fmla="*/ 2035902 w 4003661"/>
              <a:gd name="connsiteY2" fmla="*/ 2933700 h 4292600"/>
              <a:gd name="connsiteX3" fmla="*/ 3991702 w 4003661"/>
              <a:gd name="connsiteY3" fmla="*/ 723900 h 4292600"/>
              <a:gd name="connsiteX4" fmla="*/ 1083402 w 4003661"/>
              <a:gd name="connsiteY4" fmla="*/ 0 h 4292600"/>
              <a:gd name="connsiteX0" fmla="*/ 607517 w 4083667"/>
              <a:gd name="connsiteY0" fmla="*/ 4292600 h 4292600"/>
              <a:gd name="connsiteX1" fmla="*/ 124917 w 4083667"/>
              <a:gd name="connsiteY1" fmla="*/ 3771900 h 4292600"/>
              <a:gd name="connsiteX2" fmla="*/ 2728417 w 4083667"/>
              <a:gd name="connsiteY2" fmla="*/ 2590800 h 4292600"/>
              <a:gd name="connsiteX3" fmla="*/ 4036517 w 4083667"/>
              <a:gd name="connsiteY3" fmla="*/ 723900 h 4292600"/>
              <a:gd name="connsiteX4" fmla="*/ 1128217 w 4083667"/>
              <a:gd name="connsiteY4" fmla="*/ 0 h 4292600"/>
              <a:gd name="connsiteX0" fmla="*/ 700896 w 4129896"/>
              <a:gd name="connsiteY0" fmla="*/ 4292600 h 4292600"/>
              <a:gd name="connsiteX1" fmla="*/ 218296 w 4129896"/>
              <a:gd name="connsiteY1" fmla="*/ 3771900 h 4292600"/>
              <a:gd name="connsiteX2" fmla="*/ 4129896 w 4129896"/>
              <a:gd name="connsiteY2" fmla="*/ 723900 h 4292600"/>
              <a:gd name="connsiteX3" fmla="*/ 1221596 w 4129896"/>
              <a:gd name="connsiteY3" fmla="*/ 0 h 4292600"/>
              <a:gd name="connsiteX0" fmla="*/ 651632 w 4080632"/>
              <a:gd name="connsiteY0" fmla="*/ 4292600 h 4292600"/>
              <a:gd name="connsiteX1" fmla="*/ 169032 w 4080632"/>
              <a:gd name="connsiteY1" fmla="*/ 3771900 h 4292600"/>
              <a:gd name="connsiteX2" fmla="*/ 4080632 w 4080632"/>
              <a:gd name="connsiteY2" fmla="*/ 723900 h 4292600"/>
              <a:gd name="connsiteX3" fmla="*/ 1172332 w 4080632"/>
              <a:gd name="connsiteY3" fmla="*/ 0 h 4292600"/>
              <a:gd name="connsiteX0" fmla="*/ 651632 w 4085199"/>
              <a:gd name="connsiteY0" fmla="*/ 4312719 h 4312719"/>
              <a:gd name="connsiteX1" fmla="*/ 169032 w 4085199"/>
              <a:gd name="connsiteY1" fmla="*/ 3792019 h 4312719"/>
              <a:gd name="connsiteX2" fmla="*/ 4080632 w 4085199"/>
              <a:gd name="connsiteY2" fmla="*/ 744019 h 4312719"/>
              <a:gd name="connsiteX3" fmla="*/ 1172332 w 4085199"/>
              <a:gd name="connsiteY3" fmla="*/ 20119 h 4312719"/>
              <a:gd name="connsiteX0" fmla="*/ 651632 w 4080656"/>
              <a:gd name="connsiteY0" fmla="*/ 4490366 h 4490366"/>
              <a:gd name="connsiteX1" fmla="*/ 169032 w 4080656"/>
              <a:gd name="connsiteY1" fmla="*/ 3969666 h 4490366"/>
              <a:gd name="connsiteX2" fmla="*/ 4080632 w 4080656"/>
              <a:gd name="connsiteY2" fmla="*/ 921666 h 4490366"/>
              <a:gd name="connsiteX3" fmla="*/ 1172332 w 4080656"/>
              <a:gd name="connsiteY3" fmla="*/ 197766 h 4490366"/>
              <a:gd name="connsiteX0" fmla="*/ 721096 w 4429519"/>
              <a:gd name="connsiteY0" fmla="*/ 4302675 h 4302675"/>
              <a:gd name="connsiteX1" fmla="*/ 238496 w 4429519"/>
              <a:gd name="connsiteY1" fmla="*/ 3781975 h 4302675"/>
              <a:gd name="connsiteX2" fmla="*/ 4429496 w 4429519"/>
              <a:gd name="connsiteY2" fmla="*/ 1292775 h 4302675"/>
              <a:gd name="connsiteX3" fmla="*/ 1241796 w 4429519"/>
              <a:gd name="connsiteY3" fmla="*/ 10075 h 4302675"/>
              <a:gd name="connsiteX0" fmla="*/ 871422 w 4579845"/>
              <a:gd name="connsiteY0" fmla="*/ 4302675 h 4302675"/>
              <a:gd name="connsiteX1" fmla="*/ 388822 w 4579845"/>
              <a:gd name="connsiteY1" fmla="*/ 3781975 h 4302675"/>
              <a:gd name="connsiteX2" fmla="*/ 4579822 w 4579845"/>
              <a:gd name="connsiteY2" fmla="*/ 1292775 h 4302675"/>
              <a:gd name="connsiteX3" fmla="*/ 1392122 w 4579845"/>
              <a:gd name="connsiteY3" fmla="*/ 10075 h 4302675"/>
              <a:gd name="connsiteX0" fmla="*/ 0 w 3708400"/>
              <a:gd name="connsiteY0" fmla="*/ 4302675 h 4302675"/>
              <a:gd name="connsiteX1" fmla="*/ 3708400 w 3708400"/>
              <a:gd name="connsiteY1" fmla="*/ 1292775 h 4302675"/>
              <a:gd name="connsiteX2" fmla="*/ 520700 w 3708400"/>
              <a:gd name="connsiteY2" fmla="*/ 10075 h 4302675"/>
              <a:gd name="connsiteX0" fmla="*/ 399901 w 4108301"/>
              <a:gd name="connsiteY0" fmla="*/ 4302675 h 4302675"/>
              <a:gd name="connsiteX1" fmla="*/ 4108301 w 4108301"/>
              <a:gd name="connsiteY1" fmla="*/ 1292775 h 4302675"/>
              <a:gd name="connsiteX2" fmla="*/ 920601 w 4108301"/>
              <a:gd name="connsiteY2" fmla="*/ 10075 h 4302675"/>
              <a:gd name="connsiteX0" fmla="*/ 399201 w 4108844"/>
              <a:gd name="connsiteY0" fmla="*/ 4292600 h 4292600"/>
              <a:gd name="connsiteX1" fmla="*/ 4107601 w 4108844"/>
              <a:gd name="connsiteY1" fmla="*/ 1282700 h 4292600"/>
              <a:gd name="connsiteX2" fmla="*/ 919901 w 4108844"/>
              <a:gd name="connsiteY2" fmla="*/ 0 h 4292600"/>
              <a:gd name="connsiteX0" fmla="*/ 397344 w 4106087"/>
              <a:gd name="connsiteY0" fmla="*/ 4292600 h 4292600"/>
              <a:gd name="connsiteX1" fmla="*/ 4105744 w 4106087"/>
              <a:gd name="connsiteY1" fmla="*/ 1282700 h 4292600"/>
              <a:gd name="connsiteX2" fmla="*/ 638644 w 4106087"/>
              <a:gd name="connsiteY2" fmla="*/ 0 h 4292600"/>
              <a:gd name="connsiteX0" fmla="*/ 1714500 w 3481987"/>
              <a:gd name="connsiteY0" fmla="*/ 3365500 h 3365500"/>
              <a:gd name="connsiteX1" fmla="*/ 3467100 w 3481987"/>
              <a:gd name="connsiteY1" fmla="*/ 1282700 h 3365500"/>
              <a:gd name="connsiteX2" fmla="*/ 0 w 3481987"/>
              <a:gd name="connsiteY2" fmla="*/ 0 h 3365500"/>
              <a:gd name="connsiteX0" fmla="*/ 1231900 w 2992433"/>
              <a:gd name="connsiteY0" fmla="*/ 3568700 h 3568700"/>
              <a:gd name="connsiteX1" fmla="*/ 2984500 w 2992433"/>
              <a:gd name="connsiteY1" fmla="*/ 1485900 h 3568700"/>
              <a:gd name="connsiteX2" fmla="*/ 0 w 2992433"/>
              <a:gd name="connsiteY2" fmla="*/ 0 h 3568700"/>
              <a:gd name="connsiteX0" fmla="*/ 673100 w 2986646"/>
              <a:gd name="connsiteY0" fmla="*/ 3746500 h 3746500"/>
              <a:gd name="connsiteX1" fmla="*/ 2984500 w 2986646"/>
              <a:gd name="connsiteY1" fmla="*/ 1485900 h 3746500"/>
              <a:gd name="connsiteX2" fmla="*/ 0 w 2986646"/>
              <a:gd name="connsiteY2" fmla="*/ 0 h 3746500"/>
              <a:gd name="connsiteX0" fmla="*/ 673100 w 2986879"/>
              <a:gd name="connsiteY0" fmla="*/ 3746500 h 3746500"/>
              <a:gd name="connsiteX1" fmla="*/ 2984500 w 2986879"/>
              <a:gd name="connsiteY1" fmla="*/ 1485900 h 3746500"/>
              <a:gd name="connsiteX2" fmla="*/ 0 w 2986879"/>
              <a:gd name="connsiteY2" fmla="*/ 0 h 3746500"/>
              <a:gd name="connsiteX0" fmla="*/ 347082 w 2661400"/>
              <a:gd name="connsiteY0" fmla="*/ 3302000 h 3302000"/>
              <a:gd name="connsiteX1" fmla="*/ 2658482 w 2661400"/>
              <a:gd name="connsiteY1" fmla="*/ 1041400 h 3302000"/>
              <a:gd name="connsiteX2" fmla="*/ 867782 w 2661400"/>
              <a:gd name="connsiteY2" fmla="*/ 0 h 3302000"/>
              <a:gd name="connsiteX0" fmla="*/ 347518 w 2662327"/>
              <a:gd name="connsiteY0" fmla="*/ 2324754 h 2324754"/>
              <a:gd name="connsiteX1" fmla="*/ 2658918 w 2662327"/>
              <a:gd name="connsiteY1" fmla="*/ 64154 h 2324754"/>
              <a:gd name="connsiteX2" fmla="*/ 906318 w 2662327"/>
              <a:gd name="connsiteY2" fmla="*/ 572154 h 2324754"/>
              <a:gd name="connsiteX0" fmla="*/ 498747 w 1388792"/>
              <a:gd name="connsiteY0" fmla="*/ 1774631 h 1774631"/>
              <a:gd name="connsiteX1" fmla="*/ 1375047 w 1388792"/>
              <a:gd name="connsiteY1" fmla="*/ 199831 h 1774631"/>
              <a:gd name="connsiteX2" fmla="*/ 1057547 w 1388792"/>
              <a:gd name="connsiteY2" fmla="*/ 22031 h 1774631"/>
              <a:gd name="connsiteX0" fmla="*/ 0 w 558800"/>
              <a:gd name="connsiteY0" fmla="*/ 1752600 h 1752600"/>
              <a:gd name="connsiteX1" fmla="*/ 558800 w 558800"/>
              <a:gd name="connsiteY1" fmla="*/ 0 h 1752600"/>
              <a:gd name="connsiteX0" fmla="*/ 0 w 661672"/>
              <a:gd name="connsiteY0" fmla="*/ 1752600 h 1752600"/>
              <a:gd name="connsiteX1" fmla="*/ 558800 w 661672"/>
              <a:gd name="connsiteY1" fmla="*/ 0 h 1752600"/>
              <a:gd name="connsiteX0" fmla="*/ 0 w 1063011"/>
              <a:gd name="connsiteY0" fmla="*/ 1879600 h 1879600"/>
              <a:gd name="connsiteX1" fmla="*/ 990600 w 1063011"/>
              <a:gd name="connsiteY1" fmla="*/ 0 h 1879600"/>
              <a:gd name="connsiteX0" fmla="*/ 409382 w 1434585"/>
              <a:gd name="connsiteY0" fmla="*/ 1879600 h 1879600"/>
              <a:gd name="connsiteX1" fmla="*/ 1399982 w 1434585"/>
              <a:gd name="connsiteY1" fmla="*/ 0 h 1879600"/>
              <a:gd name="connsiteX0" fmla="*/ 396850 w 1445719"/>
              <a:gd name="connsiteY0" fmla="*/ 1879600 h 1879600"/>
              <a:gd name="connsiteX1" fmla="*/ 1387450 w 1445719"/>
              <a:gd name="connsiteY1" fmla="*/ 0 h 1879600"/>
              <a:gd name="connsiteX0" fmla="*/ 414795 w 1301768"/>
              <a:gd name="connsiteY0" fmla="*/ 1955800 h 1955800"/>
              <a:gd name="connsiteX1" fmla="*/ 1240295 w 1301768"/>
              <a:gd name="connsiteY1" fmla="*/ 0 h 1955800"/>
              <a:gd name="connsiteX0" fmla="*/ 619584 w 1497867"/>
              <a:gd name="connsiteY0" fmla="*/ 1955800 h 1955800"/>
              <a:gd name="connsiteX1" fmla="*/ 1445084 w 1497867"/>
              <a:gd name="connsiteY1" fmla="*/ 0 h 195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7867" h="1955800">
                <a:moveTo>
                  <a:pt x="619584" y="1955800"/>
                </a:moveTo>
                <a:cubicBezTo>
                  <a:pt x="-1315049" y="1587500"/>
                  <a:pt x="1944617" y="406400"/>
                  <a:pt x="1445084" y="0"/>
                </a:cubicBez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Freeform 39"/>
          <p:cNvSpPr/>
          <p:nvPr/>
        </p:nvSpPr>
        <p:spPr>
          <a:xfrm>
            <a:off x="5067092" y="4587820"/>
            <a:ext cx="958050" cy="1333500"/>
          </a:xfrm>
          <a:custGeom>
            <a:avLst/>
            <a:gdLst>
              <a:gd name="connsiteX0" fmla="*/ 562702 w 4003661"/>
              <a:gd name="connsiteY0" fmla="*/ 4292600 h 4292600"/>
              <a:gd name="connsiteX1" fmla="*/ 80102 w 4003661"/>
              <a:gd name="connsiteY1" fmla="*/ 3771900 h 4292600"/>
              <a:gd name="connsiteX2" fmla="*/ 2035902 w 4003661"/>
              <a:gd name="connsiteY2" fmla="*/ 2933700 h 4292600"/>
              <a:gd name="connsiteX3" fmla="*/ 3991702 w 4003661"/>
              <a:gd name="connsiteY3" fmla="*/ 723900 h 4292600"/>
              <a:gd name="connsiteX4" fmla="*/ 1083402 w 4003661"/>
              <a:gd name="connsiteY4" fmla="*/ 0 h 4292600"/>
              <a:gd name="connsiteX0" fmla="*/ 607517 w 4083667"/>
              <a:gd name="connsiteY0" fmla="*/ 4292600 h 4292600"/>
              <a:gd name="connsiteX1" fmla="*/ 124917 w 4083667"/>
              <a:gd name="connsiteY1" fmla="*/ 3771900 h 4292600"/>
              <a:gd name="connsiteX2" fmla="*/ 2728417 w 4083667"/>
              <a:gd name="connsiteY2" fmla="*/ 2590800 h 4292600"/>
              <a:gd name="connsiteX3" fmla="*/ 4036517 w 4083667"/>
              <a:gd name="connsiteY3" fmla="*/ 723900 h 4292600"/>
              <a:gd name="connsiteX4" fmla="*/ 1128217 w 4083667"/>
              <a:gd name="connsiteY4" fmla="*/ 0 h 4292600"/>
              <a:gd name="connsiteX0" fmla="*/ 700896 w 4129896"/>
              <a:gd name="connsiteY0" fmla="*/ 4292600 h 4292600"/>
              <a:gd name="connsiteX1" fmla="*/ 218296 w 4129896"/>
              <a:gd name="connsiteY1" fmla="*/ 3771900 h 4292600"/>
              <a:gd name="connsiteX2" fmla="*/ 4129896 w 4129896"/>
              <a:gd name="connsiteY2" fmla="*/ 723900 h 4292600"/>
              <a:gd name="connsiteX3" fmla="*/ 1221596 w 4129896"/>
              <a:gd name="connsiteY3" fmla="*/ 0 h 4292600"/>
              <a:gd name="connsiteX0" fmla="*/ 651632 w 4080632"/>
              <a:gd name="connsiteY0" fmla="*/ 4292600 h 4292600"/>
              <a:gd name="connsiteX1" fmla="*/ 169032 w 4080632"/>
              <a:gd name="connsiteY1" fmla="*/ 3771900 h 4292600"/>
              <a:gd name="connsiteX2" fmla="*/ 4080632 w 4080632"/>
              <a:gd name="connsiteY2" fmla="*/ 723900 h 4292600"/>
              <a:gd name="connsiteX3" fmla="*/ 1172332 w 4080632"/>
              <a:gd name="connsiteY3" fmla="*/ 0 h 4292600"/>
              <a:gd name="connsiteX0" fmla="*/ 651632 w 4085199"/>
              <a:gd name="connsiteY0" fmla="*/ 4312719 h 4312719"/>
              <a:gd name="connsiteX1" fmla="*/ 169032 w 4085199"/>
              <a:gd name="connsiteY1" fmla="*/ 3792019 h 4312719"/>
              <a:gd name="connsiteX2" fmla="*/ 4080632 w 4085199"/>
              <a:gd name="connsiteY2" fmla="*/ 744019 h 4312719"/>
              <a:gd name="connsiteX3" fmla="*/ 1172332 w 4085199"/>
              <a:gd name="connsiteY3" fmla="*/ 20119 h 4312719"/>
              <a:gd name="connsiteX0" fmla="*/ 651632 w 4080656"/>
              <a:gd name="connsiteY0" fmla="*/ 4490366 h 4490366"/>
              <a:gd name="connsiteX1" fmla="*/ 169032 w 4080656"/>
              <a:gd name="connsiteY1" fmla="*/ 3969666 h 4490366"/>
              <a:gd name="connsiteX2" fmla="*/ 4080632 w 4080656"/>
              <a:gd name="connsiteY2" fmla="*/ 921666 h 4490366"/>
              <a:gd name="connsiteX3" fmla="*/ 1172332 w 4080656"/>
              <a:gd name="connsiteY3" fmla="*/ 197766 h 4490366"/>
              <a:gd name="connsiteX0" fmla="*/ 721096 w 4429519"/>
              <a:gd name="connsiteY0" fmla="*/ 4302675 h 4302675"/>
              <a:gd name="connsiteX1" fmla="*/ 238496 w 4429519"/>
              <a:gd name="connsiteY1" fmla="*/ 3781975 h 4302675"/>
              <a:gd name="connsiteX2" fmla="*/ 4429496 w 4429519"/>
              <a:gd name="connsiteY2" fmla="*/ 1292775 h 4302675"/>
              <a:gd name="connsiteX3" fmla="*/ 1241796 w 4429519"/>
              <a:gd name="connsiteY3" fmla="*/ 10075 h 4302675"/>
              <a:gd name="connsiteX0" fmla="*/ 871422 w 4579845"/>
              <a:gd name="connsiteY0" fmla="*/ 4302675 h 4302675"/>
              <a:gd name="connsiteX1" fmla="*/ 388822 w 4579845"/>
              <a:gd name="connsiteY1" fmla="*/ 3781975 h 4302675"/>
              <a:gd name="connsiteX2" fmla="*/ 4579822 w 4579845"/>
              <a:gd name="connsiteY2" fmla="*/ 1292775 h 4302675"/>
              <a:gd name="connsiteX3" fmla="*/ 1392122 w 4579845"/>
              <a:gd name="connsiteY3" fmla="*/ 10075 h 4302675"/>
              <a:gd name="connsiteX0" fmla="*/ 0 w 3708400"/>
              <a:gd name="connsiteY0" fmla="*/ 4302675 h 4302675"/>
              <a:gd name="connsiteX1" fmla="*/ 3708400 w 3708400"/>
              <a:gd name="connsiteY1" fmla="*/ 1292775 h 4302675"/>
              <a:gd name="connsiteX2" fmla="*/ 520700 w 3708400"/>
              <a:gd name="connsiteY2" fmla="*/ 10075 h 4302675"/>
              <a:gd name="connsiteX0" fmla="*/ 399901 w 4108301"/>
              <a:gd name="connsiteY0" fmla="*/ 4302675 h 4302675"/>
              <a:gd name="connsiteX1" fmla="*/ 4108301 w 4108301"/>
              <a:gd name="connsiteY1" fmla="*/ 1292775 h 4302675"/>
              <a:gd name="connsiteX2" fmla="*/ 920601 w 4108301"/>
              <a:gd name="connsiteY2" fmla="*/ 10075 h 4302675"/>
              <a:gd name="connsiteX0" fmla="*/ 399201 w 4108844"/>
              <a:gd name="connsiteY0" fmla="*/ 4292600 h 4292600"/>
              <a:gd name="connsiteX1" fmla="*/ 4107601 w 4108844"/>
              <a:gd name="connsiteY1" fmla="*/ 1282700 h 4292600"/>
              <a:gd name="connsiteX2" fmla="*/ 919901 w 4108844"/>
              <a:gd name="connsiteY2" fmla="*/ 0 h 4292600"/>
              <a:gd name="connsiteX0" fmla="*/ 397344 w 4106087"/>
              <a:gd name="connsiteY0" fmla="*/ 4292600 h 4292600"/>
              <a:gd name="connsiteX1" fmla="*/ 4105744 w 4106087"/>
              <a:gd name="connsiteY1" fmla="*/ 1282700 h 4292600"/>
              <a:gd name="connsiteX2" fmla="*/ 638644 w 4106087"/>
              <a:gd name="connsiteY2" fmla="*/ 0 h 4292600"/>
              <a:gd name="connsiteX0" fmla="*/ 1714500 w 3481987"/>
              <a:gd name="connsiteY0" fmla="*/ 3365500 h 3365500"/>
              <a:gd name="connsiteX1" fmla="*/ 3467100 w 3481987"/>
              <a:gd name="connsiteY1" fmla="*/ 1282700 h 3365500"/>
              <a:gd name="connsiteX2" fmla="*/ 0 w 3481987"/>
              <a:gd name="connsiteY2" fmla="*/ 0 h 3365500"/>
              <a:gd name="connsiteX0" fmla="*/ 1231900 w 2992433"/>
              <a:gd name="connsiteY0" fmla="*/ 3568700 h 3568700"/>
              <a:gd name="connsiteX1" fmla="*/ 2984500 w 2992433"/>
              <a:gd name="connsiteY1" fmla="*/ 1485900 h 3568700"/>
              <a:gd name="connsiteX2" fmla="*/ 0 w 2992433"/>
              <a:gd name="connsiteY2" fmla="*/ 0 h 3568700"/>
              <a:gd name="connsiteX0" fmla="*/ 673100 w 2986646"/>
              <a:gd name="connsiteY0" fmla="*/ 3746500 h 3746500"/>
              <a:gd name="connsiteX1" fmla="*/ 2984500 w 2986646"/>
              <a:gd name="connsiteY1" fmla="*/ 1485900 h 3746500"/>
              <a:gd name="connsiteX2" fmla="*/ 0 w 2986646"/>
              <a:gd name="connsiteY2" fmla="*/ 0 h 3746500"/>
              <a:gd name="connsiteX0" fmla="*/ 673100 w 2986879"/>
              <a:gd name="connsiteY0" fmla="*/ 3746500 h 3746500"/>
              <a:gd name="connsiteX1" fmla="*/ 2984500 w 2986879"/>
              <a:gd name="connsiteY1" fmla="*/ 1485900 h 3746500"/>
              <a:gd name="connsiteX2" fmla="*/ 0 w 2986879"/>
              <a:gd name="connsiteY2" fmla="*/ 0 h 3746500"/>
              <a:gd name="connsiteX0" fmla="*/ 347082 w 2661400"/>
              <a:gd name="connsiteY0" fmla="*/ 3302000 h 3302000"/>
              <a:gd name="connsiteX1" fmla="*/ 2658482 w 2661400"/>
              <a:gd name="connsiteY1" fmla="*/ 1041400 h 3302000"/>
              <a:gd name="connsiteX2" fmla="*/ 867782 w 2661400"/>
              <a:gd name="connsiteY2" fmla="*/ 0 h 3302000"/>
              <a:gd name="connsiteX0" fmla="*/ 347518 w 2662327"/>
              <a:gd name="connsiteY0" fmla="*/ 2324754 h 2324754"/>
              <a:gd name="connsiteX1" fmla="*/ 2658918 w 2662327"/>
              <a:gd name="connsiteY1" fmla="*/ 64154 h 2324754"/>
              <a:gd name="connsiteX2" fmla="*/ 906318 w 2662327"/>
              <a:gd name="connsiteY2" fmla="*/ 572154 h 2324754"/>
              <a:gd name="connsiteX0" fmla="*/ 498747 w 1388792"/>
              <a:gd name="connsiteY0" fmla="*/ 1774631 h 1774631"/>
              <a:gd name="connsiteX1" fmla="*/ 1375047 w 1388792"/>
              <a:gd name="connsiteY1" fmla="*/ 199831 h 1774631"/>
              <a:gd name="connsiteX2" fmla="*/ 1057547 w 1388792"/>
              <a:gd name="connsiteY2" fmla="*/ 22031 h 1774631"/>
              <a:gd name="connsiteX0" fmla="*/ 0 w 558800"/>
              <a:gd name="connsiteY0" fmla="*/ 1752600 h 1752600"/>
              <a:gd name="connsiteX1" fmla="*/ 558800 w 558800"/>
              <a:gd name="connsiteY1" fmla="*/ 0 h 1752600"/>
              <a:gd name="connsiteX0" fmla="*/ 0 w 661672"/>
              <a:gd name="connsiteY0" fmla="*/ 1752600 h 1752600"/>
              <a:gd name="connsiteX1" fmla="*/ 558800 w 661672"/>
              <a:gd name="connsiteY1" fmla="*/ 0 h 1752600"/>
              <a:gd name="connsiteX0" fmla="*/ 0 w 1063011"/>
              <a:gd name="connsiteY0" fmla="*/ 1879600 h 1879600"/>
              <a:gd name="connsiteX1" fmla="*/ 990600 w 1063011"/>
              <a:gd name="connsiteY1" fmla="*/ 0 h 1879600"/>
              <a:gd name="connsiteX0" fmla="*/ 409382 w 1434585"/>
              <a:gd name="connsiteY0" fmla="*/ 1879600 h 1879600"/>
              <a:gd name="connsiteX1" fmla="*/ 1399982 w 1434585"/>
              <a:gd name="connsiteY1" fmla="*/ 0 h 1879600"/>
              <a:gd name="connsiteX0" fmla="*/ 396850 w 1445719"/>
              <a:gd name="connsiteY0" fmla="*/ 1879600 h 1879600"/>
              <a:gd name="connsiteX1" fmla="*/ 1387450 w 1445719"/>
              <a:gd name="connsiteY1" fmla="*/ 0 h 1879600"/>
              <a:gd name="connsiteX0" fmla="*/ 749300 w 749300"/>
              <a:gd name="connsiteY0" fmla="*/ 1333500 h 1333500"/>
              <a:gd name="connsiteX1" fmla="*/ 0 w 749300"/>
              <a:gd name="connsiteY1" fmla="*/ 0 h 1333500"/>
              <a:gd name="connsiteX0" fmla="*/ 958050 w 958050"/>
              <a:gd name="connsiteY0" fmla="*/ 1333500 h 1333500"/>
              <a:gd name="connsiteX1" fmla="*/ 208750 w 958050"/>
              <a:gd name="connsiteY1" fmla="*/ 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8050" h="1333500">
                <a:moveTo>
                  <a:pt x="958050" y="1333500"/>
                </a:moveTo>
                <a:cubicBezTo>
                  <a:pt x="-468583" y="736600"/>
                  <a:pt x="85983" y="254000"/>
                  <a:pt x="208750" y="0"/>
                </a:cubicBezTo>
              </a:path>
            </a:pathLst>
          </a:custGeom>
          <a:ln>
            <a:solidFill>
              <a:srgbClr val="FF66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4247142" y="1654120"/>
            <a:ext cx="762000" cy="304800"/>
            <a:chOff x="5029200" y="1676400"/>
            <a:chExt cx="762000" cy="30480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4247142" y="1349320"/>
            <a:ext cx="2286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247142" y="1958920"/>
            <a:ext cx="2286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4247142" y="264472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Rounded Rectangle 65"/>
          <p:cNvSpPr/>
          <p:nvPr/>
        </p:nvSpPr>
        <p:spPr>
          <a:xfrm>
            <a:off x="4399542" y="2492320"/>
            <a:ext cx="381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4323342" y="348292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Rounded Rectangle 67"/>
          <p:cNvSpPr/>
          <p:nvPr/>
        </p:nvSpPr>
        <p:spPr>
          <a:xfrm>
            <a:off x="4475742" y="3330520"/>
            <a:ext cx="381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323342" y="401632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ounded Rectangle 69"/>
          <p:cNvSpPr/>
          <p:nvPr/>
        </p:nvSpPr>
        <p:spPr>
          <a:xfrm>
            <a:off x="4475742" y="3863920"/>
            <a:ext cx="381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4323342" y="447352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4475742" y="4321120"/>
            <a:ext cx="381000" cy="304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272542" y="3127320"/>
            <a:ext cx="2286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1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83044"/>
            <a:ext cx="7772400" cy="1069267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err="1" smtClean="0"/>
              <a:t>Mintz</a:t>
            </a:r>
            <a:r>
              <a:rPr lang="zh-CN" altLang="en-US" dirty="0" smtClean="0"/>
              <a:t> </a:t>
            </a:r>
            <a:r>
              <a:rPr lang="en-US" altLang="zh-CN" dirty="0" smtClean="0"/>
              <a:t>et</a:t>
            </a:r>
            <a:r>
              <a:rPr lang="zh-CN" altLang="en-US" dirty="0" smtClean="0"/>
              <a:t> </a:t>
            </a:r>
            <a:r>
              <a:rPr lang="en-US" altLang="zh-CN" dirty="0" smtClean="0"/>
              <a:t>al.</a:t>
            </a:r>
            <a:r>
              <a:rPr lang="zh-CN" altLang="en-US" dirty="0" smtClean="0"/>
              <a:t> </a:t>
            </a:r>
            <a:r>
              <a:rPr lang="en-US" altLang="zh-CN" dirty="0" smtClean="0"/>
              <a:t>(2009)</a:t>
            </a:r>
            <a:endParaRPr lang="en" dirty="0"/>
          </a:p>
        </p:txBody>
      </p:sp>
      <p:sp>
        <p:nvSpPr>
          <p:cNvPr id="2" name="TextBox 1"/>
          <p:cNvSpPr txBox="1"/>
          <p:nvPr/>
        </p:nvSpPr>
        <p:spPr>
          <a:xfrm>
            <a:off x="701478" y="1872021"/>
            <a:ext cx="6459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Issues?</a:t>
            </a:r>
            <a:endParaRPr lang="en-US" sz="3600" dirty="0"/>
          </a:p>
        </p:txBody>
      </p:sp>
      <p:sp>
        <p:nvSpPr>
          <p:cNvPr id="52" name="TextBox 51"/>
          <p:cNvSpPr txBox="1"/>
          <p:nvPr/>
        </p:nvSpPr>
        <p:spPr>
          <a:xfrm>
            <a:off x="736846" y="2932142"/>
            <a:ext cx="692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zh-CN" sz="3600" dirty="0" smtClean="0"/>
              <a:t>No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multi-instance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learning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733443" y="4168867"/>
            <a:ext cx="5583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zh-CN" altLang="zh-CN" sz="3600" dirty="0"/>
              <a:t>N</a:t>
            </a:r>
            <a:r>
              <a:rPr lang="en-US" altLang="zh-CN" sz="3600" dirty="0"/>
              <a:t>o</a:t>
            </a:r>
            <a:r>
              <a:rPr lang="zh-CN" altLang="en-US" sz="3600" dirty="0"/>
              <a:t> </a:t>
            </a:r>
            <a:r>
              <a:rPr lang="en-US" altLang="zh-CN" sz="3600" dirty="0"/>
              <a:t>multi-relation</a:t>
            </a:r>
            <a:r>
              <a:rPr lang="zh-CN" altLang="en-US" sz="3600" dirty="0"/>
              <a:t> </a:t>
            </a:r>
            <a:r>
              <a:rPr lang="en-US" altLang="zh-CN" sz="3600" dirty="0"/>
              <a:t>learning</a:t>
            </a:r>
            <a:endParaRPr lang="en-US" sz="3600" dirty="0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5030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639553" y="4531226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715879" y="4531226"/>
            <a:ext cx="119112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8000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9357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5626" y="4069347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719179" y="4069347"/>
            <a:ext cx="54142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558984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3200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4206" y="2761247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78326" y="2761247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598153" y="2544679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5900" y="26071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18" y="70797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Multi-Instance Learning</a:t>
            </a:r>
            <a:endParaRPr lang="en-US" sz="4800" dirty="0"/>
          </a:p>
        </p:txBody>
      </p:sp>
      <p:sp>
        <p:nvSpPr>
          <p:cNvPr id="76" name="Rounded Rectangle 75"/>
          <p:cNvSpPr/>
          <p:nvPr/>
        </p:nvSpPr>
        <p:spPr>
          <a:xfrm>
            <a:off x="391026" y="3190374"/>
            <a:ext cx="92041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89847" y="3190374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3098132" y="3610811"/>
            <a:ext cx="866274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91026" y="3610811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65626" y="18769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773321" y="18769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365626" y="1457826"/>
            <a:ext cx="1353553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2903395" y="14578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03200" y="12954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743200" y="130369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03200" y="34566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28600" y="3036238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3200" y="17227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613126" y="1714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27421" y="3027947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35705" y="34693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448426" y="23087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2286000" y="21545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88795" y="23087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228600" y="21463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304800" y="13462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Steve Jobs presents Apple’s HQ.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Apple CEO Steve Jobs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Steve Jobs holds Apple stock.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Steve 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Jobs, CEO of Apple, 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Google’s takeover of </a:t>
            </a:r>
            <a:r>
              <a:rPr lang="en-US" sz="2400" dirty="0" err="1">
                <a:solidFill>
                  <a:srgbClr val="BFBFBF"/>
                </a:solidFill>
                <a:latin typeface="Calibri"/>
                <a:cs typeface="Calibri"/>
              </a:rPr>
              <a:t>Youtube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 …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BFBFBF"/>
                </a:solidFill>
                <a:latin typeface="Calibri"/>
                <a:cs typeface="Calibri"/>
              </a:rPr>
              <a:t>Youtube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, now part of Google, …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Apple and IBM are public.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… Microsoft’s purchase of Skype.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19600" y="1447800"/>
            <a:ext cx="762000" cy="304800"/>
            <a:chOff x="5029200" y="1676400"/>
            <a:chExt cx="762000" cy="304800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19600" y="1883229"/>
            <a:ext cx="762000" cy="304800"/>
            <a:chOff x="5029200" y="1676400"/>
            <a:chExt cx="762000" cy="304800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600" y="2318658"/>
            <a:ext cx="762000" cy="304800"/>
            <a:chOff x="5029200" y="1676400"/>
            <a:chExt cx="762000" cy="304800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419600" y="2754087"/>
            <a:ext cx="762000" cy="304800"/>
            <a:chOff x="5029200" y="1676400"/>
            <a:chExt cx="762000" cy="304800"/>
          </a:xfrm>
          <a:solidFill>
            <a:schemeClr val="bg1">
              <a:lumMod val="75000"/>
            </a:schemeClr>
          </a:solidFill>
        </p:grpSpPr>
        <p:cxnSp>
          <p:nvCxnSpPr>
            <p:cNvPr id="68" name="Straight Arrow Connector 67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19600" y="3189516"/>
            <a:ext cx="762000" cy="304800"/>
            <a:chOff x="5029200" y="1676400"/>
            <a:chExt cx="762000" cy="304800"/>
          </a:xfrm>
          <a:solidFill>
            <a:schemeClr val="bg1">
              <a:lumMod val="75000"/>
            </a:schemeClr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19600" y="3624945"/>
            <a:ext cx="762000" cy="304800"/>
            <a:chOff x="5029200" y="1676400"/>
            <a:chExt cx="762000" cy="304800"/>
          </a:xfrm>
          <a:solidFill>
            <a:schemeClr val="bg1">
              <a:lumMod val="75000"/>
            </a:schemeClr>
          </a:solidFill>
        </p:grpSpPr>
        <p:cxnSp>
          <p:nvCxnSpPr>
            <p:cNvPr id="107" name="Straight Arrow Connector 106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419600" y="4060374"/>
            <a:ext cx="762000" cy="304800"/>
            <a:chOff x="5029200" y="1676400"/>
            <a:chExt cx="762000" cy="304800"/>
          </a:xfrm>
          <a:solidFill>
            <a:schemeClr val="bg1">
              <a:lumMod val="75000"/>
            </a:schemeClr>
          </a:solidFill>
        </p:grpSpPr>
        <p:cxnSp>
          <p:nvCxnSpPr>
            <p:cNvPr id="110" name="Straight Arrow Connector 109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ounded Rectangle 110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19600" y="4495800"/>
            <a:ext cx="762000" cy="304800"/>
            <a:chOff x="5029200" y="1676400"/>
            <a:chExt cx="762000" cy="304800"/>
          </a:xfrm>
          <a:solidFill>
            <a:schemeClr val="bg1">
              <a:lumMod val="75000"/>
            </a:schemeClr>
          </a:solidFill>
        </p:grpSpPr>
        <p:cxnSp>
          <p:nvCxnSpPr>
            <p:cNvPr id="113" name="Straight Arrow Connector 112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sp>
        <p:nvSpPr>
          <p:cNvPr id="115" name="Content Placeholder 2"/>
          <p:cNvSpPr txBox="1">
            <a:spLocks/>
          </p:cNvSpPr>
          <p:nvPr/>
        </p:nvSpPr>
        <p:spPr>
          <a:xfrm>
            <a:off x="5181600" y="1346200"/>
            <a:ext cx="2133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5950518" y="4876800"/>
            <a:ext cx="3581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</a:rPr>
              <a:t>CEO-of(Rob </a:t>
            </a:r>
            <a:r>
              <a:rPr lang="en-US" sz="2000" dirty="0" err="1">
                <a:solidFill>
                  <a:srgbClr val="BFBFBF"/>
                </a:solidFill>
              </a:rPr>
              <a:t>Iger</a:t>
            </a:r>
            <a:r>
              <a:rPr lang="en-US" sz="2000" dirty="0">
                <a:solidFill>
                  <a:srgbClr val="BFBFBF"/>
                </a:solidFill>
              </a:rPr>
              <a:t>, Disney)</a:t>
            </a:r>
          </a:p>
          <a:p>
            <a:pPr marL="0" indent="0">
              <a:buNone/>
            </a:pPr>
            <a:r>
              <a:rPr lang="en-US" sz="2000" dirty="0"/>
              <a:t>CEO-of(Steve Jobs, Apple)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</a:rPr>
              <a:t>Acquired(Google, </a:t>
            </a:r>
            <a:r>
              <a:rPr lang="en-US" sz="2000" dirty="0" err="1">
                <a:solidFill>
                  <a:srgbClr val="BFBFBF"/>
                </a:solidFill>
              </a:rPr>
              <a:t>Youtube</a:t>
            </a:r>
            <a:r>
              <a:rPr lang="en-US" sz="2000" dirty="0">
                <a:solidFill>
                  <a:srgbClr val="BFBFB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</a:rPr>
              <a:t>Acquired(</a:t>
            </a:r>
            <a:r>
              <a:rPr lang="en-US" sz="2000" dirty="0" err="1">
                <a:solidFill>
                  <a:srgbClr val="BFBFBF"/>
                </a:solidFill>
              </a:rPr>
              <a:t>Msft</a:t>
            </a:r>
            <a:r>
              <a:rPr lang="en-US" sz="2000" dirty="0">
                <a:solidFill>
                  <a:srgbClr val="BFBFBF"/>
                </a:solidFill>
              </a:rPr>
              <a:t>, Skype)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</a:rPr>
              <a:t>Acquired(Citigroup, EMI)</a:t>
            </a: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943600" y="1371600"/>
            <a:ext cx="2286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=N/A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(1,2)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=CEO-of</a:t>
            </a:r>
            <a:r>
              <a:rPr lang="en-US" sz="2400" dirty="0" smtClean="0">
                <a:solidFill>
                  <a:srgbClr val="BFBFBF"/>
                </a:solidFill>
              </a:rPr>
              <a:t>(1,2)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=N/A</a:t>
            </a:r>
            <a:r>
              <a:rPr lang="en-US" sz="2400" dirty="0" smtClean="0">
                <a:solidFill>
                  <a:srgbClr val="BFBFBF"/>
                </a:solidFill>
              </a:rPr>
              <a:t>(1,2)</a:t>
            </a:r>
          </a:p>
        </p:txBody>
      </p:sp>
      <p:sp>
        <p:nvSpPr>
          <p:cNvPr id="82" name="Right Brace 81"/>
          <p:cNvSpPr/>
          <p:nvPr/>
        </p:nvSpPr>
        <p:spPr>
          <a:xfrm>
            <a:off x="7696200" y="1447800"/>
            <a:ext cx="304800" cy="3429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7772400" y="2895600"/>
            <a:ext cx="457200" cy="45720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ＭＳ ゴシック"/>
                <a:ea typeface="ＭＳ ゴシック"/>
                <a:cs typeface="ＭＳ ゴシック"/>
              </a:rPr>
              <a:t>∨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2400" y="6197024"/>
            <a:ext cx="24820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Cf. [</a:t>
            </a:r>
            <a:r>
              <a:rPr lang="en-US" sz="1600" dirty="0" err="1" smtClean="0"/>
              <a:t>Bunescu</a:t>
            </a:r>
            <a:r>
              <a:rPr lang="en-US" sz="1600" dirty="0" smtClean="0"/>
              <a:t>, Mooney 07], </a:t>
            </a:r>
          </a:p>
          <a:p>
            <a:r>
              <a:rPr lang="en-US" sz="1600" dirty="0" smtClean="0"/>
              <a:t>[Riedel, Yao, McCallum 10])</a:t>
            </a:r>
            <a:endParaRPr lang="en-US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3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820480" y="-678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 Broader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endParaRPr lang="en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62403" y="1267178"/>
            <a:ext cx="6438444" cy="64633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Information Extraction =</a:t>
            </a:r>
          </a:p>
          <a:p>
            <a:pPr algn="l"/>
            <a:r>
              <a:rPr lang="en-US" sz="1800"/>
              <a:t>  segmentation + classification</a:t>
            </a:r>
            <a:r>
              <a:rPr lang="en-US" sz="1800">
                <a:solidFill>
                  <a:srgbClr val="C0C0C0"/>
                </a:solidFill>
              </a:rPr>
              <a:t> </a:t>
            </a:r>
            <a:r>
              <a:rPr lang="en-US" sz="1800"/>
              <a:t>+ association</a:t>
            </a:r>
            <a:r>
              <a:rPr lang="en-US" sz="1800">
                <a:solidFill>
                  <a:srgbClr val="C0C0C0"/>
                </a:solidFill>
              </a:rPr>
              <a:t> + clustering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8600" y="1158875"/>
            <a:ext cx="22653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As a family</a:t>
            </a:r>
            <a:br>
              <a:rPr lang="en-US" sz="2400"/>
            </a:br>
            <a:r>
              <a:rPr lang="en-US" sz="2400"/>
              <a:t>of techniques: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" y="2133600"/>
            <a:ext cx="3581400" cy="448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/>
              <a:t>October 14, 2002, 4:00 a.m. PT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For years, </a:t>
            </a:r>
            <a:r>
              <a:rPr lang="en-US" sz="1200" u="sng">
                <a:solidFill>
                  <a:schemeClr val="accent1"/>
                </a:solidFill>
              </a:rPr>
              <a:t>Microsoft Corporation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CEO</a:t>
            </a:r>
            <a:r>
              <a:rPr lang="en-US" sz="1200"/>
              <a:t> </a:t>
            </a:r>
            <a:r>
              <a:rPr lang="en-US" sz="1200" u="sng">
                <a:solidFill>
                  <a:schemeClr val="accent2"/>
                </a:solidFill>
              </a:rPr>
              <a:t>Bill Gates</a:t>
            </a:r>
            <a:r>
              <a:rPr lang="en-US" sz="1200"/>
              <a:t> railed against the economic philosophy of open-source software with Orwellian fervor, denouncing its communal licensing as a "cancer" that stifled technological innovation.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Today,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claims to "love" the open-source concept, by which software code is made public to encourage improvement and development by outside programmers. </a:t>
            </a:r>
            <a:r>
              <a:rPr lang="en-US" sz="1200" u="sng">
                <a:solidFill>
                  <a:schemeClr val="accent2"/>
                </a:solidFill>
              </a:rPr>
              <a:t>Gates</a:t>
            </a:r>
            <a:r>
              <a:rPr lang="en-US" sz="1200"/>
              <a:t> himself says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will gladly disclose its crown jewels--the coveted code behind the Windows operating system--to select customers.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"We can be open source. We love the concept of shared source," said </a:t>
            </a:r>
            <a:r>
              <a:rPr lang="en-US" sz="1200" u="sng">
                <a:solidFill>
                  <a:schemeClr val="accent2"/>
                </a:solidFill>
              </a:rPr>
              <a:t>Bill Veghte</a:t>
            </a:r>
            <a:r>
              <a:rPr lang="en-US" sz="1200"/>
              <a:t>, a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VP</a:t>
            </a:r>
            <a:r>
              <a:rPr lang="en-US" sz="1200"/>
              <a:t>. "That's a super-important shift for us in terms of code access.</a:t>
            </a:r>
            <a:r>
              <a:rPr lang="ja-JP" altLang="en-US" sz="1200"/>
              <a:t>“</a:t>
            </a:r>
            <a:endParaRPr lang="en-US" sz="1200"/>
          </a:p>
          <a:p>
            <a:pPr algn="l"/>
            <a:endParaRPr lang="en-US" sz="1200"/>
          </a:p>
          <a:p>
            <a:pPr algn="l"/>
            <a:r>
              <a:rPr lang="en-US" sz="1200" u="sng">
                <a:solidFill>
                  <a:schemeClr val="accent2"/>
                </a:solidFill>
              </a:rPr>
              <a:t>Richard Stallman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</a:rPr>
              <a:t>founder</a:t>
            </a:r>
            <a:r>
              <a:rPr lang="en-US" sz="1200"/>
              <a:t> of the </a:t>
            </a:r>
            <a:r>
              <a:rPr lang="en-US" sz="1200" u="sng">
                <a:solidFill>
                  <a:schemeClr val="accent1"/>
                </a:solidFill>
              </a:rPr>
              <a:t>Free Software Foundation</a:t>
            </a:r>
            <a:r>
              <a:rPr lang="en-US" sz="1200"/>
              <a:t>, countered saying…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724924" y="2111379"/>
            <a:ext cx="3005137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816999" y="2166942"/>
            <a:ext cx="3558516" cy="44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 Corporation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CEO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</a:t>
            </a:r>
            <a:r>
              <a:rPr lang="en-US" sz="2400" dirty="0" err="1">
                <a:solidFill>
                  <a:schemeClr val="accent2"/>
                </a:solidFill>
              </a:rPr>
              <a:t>Veghte</a:t>
            </a:r>
            <a:endParaRPr lang="en-US" sz="2400" dirty="0">
              <a:solidFill>
                <a:schemeClr val="accent2"/>
              </a:solidFill>
            </a:endParaRP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VP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Richard Stallman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founder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Free Software Foundation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724924" y="2136778"/>
            <a:ext cx="3650590" cy="109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724924" y="3275017"/>
            <a:ext cx="3650590" cy="704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724924" y="4374445"/>
            <a:ext cx="3650590" cy="1112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724923" y="5523262"/>
            <a:ext cx="3650591" cy="1075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cxnSp>
        <p:nvCxnSpPr>
          <p:cNvPr id="4" name="Straight Arrow Connector 3"/>
          <p:cNvCxnSpPr>
            <a:stCxn id="16" idx="3"/>
          </p:cNvCxnSpPr>
          <p:nvPr/>
        </p:nvCxnSpPr>
        <p:spPr>
          <a:xfrm flipV="1">
            <a:off x="3810000" y="4374445"/>
            <a:ext cx="914923" cy="705"/>
          </a:xfrm>
          <a:prstGeom prst="straightConnector1">
            <a:avLst/>
          </a:prstGeom>
          <a:ln>
            <a:solidFill>
              <a:srgbClr val="660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06323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639553" y="4531226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715879" y="4531226"/>
            <a:ext cx="119112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8000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9357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5626" y="4069347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719179" y="4069347"/>
            <a:ext cx="54142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558984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3200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4206" y="2761247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78326" y="2761247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598153" y="2544679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5900" y="26071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19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Overlapping Relations</a:t>
            </a:r>
            <a:endParaRPr lang="en-US" sz="4800" dirty="0"/>
          </a:p>
        </p:txBody>
      </p:sp>
      <p:sp>
        <p:nvSpPr>
          <p:cNvPr id="76" name="Rounded Rectangle 75"/>
          <p:cNvSpPr/>
          <p:nvPr/>
        </p:nvSpPr>
        <p:spPr>
          <a:xfrm>
            <a:off x="391026" y="3190374"/>
            <a:ext cx="92041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89847" y="3190374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3098132" y="3610811"/>
            <a:ext cx="866274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91026" y="3610811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65626" y="18769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773321" y="18769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365626" y="1457826"/>
            <a:ext cx="1353553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2903395" y="14578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03200" y="12954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743200" y="130369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03200" y="34566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28600" y="3036238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3200" y="17227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613126" y="1714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27421" y="3027947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35705" y="34693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448426" y="23087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2286000" y="21545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88795" y="23087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228600" y="21463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304800" y="13462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Steve Jobs presents Apple’s HQ.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Apple CEO Steve Jobs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Steve Jobs holds Apple stock.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Steve 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Jobs, CEO of Apple, …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Google’s takeover of </a:t>
            </a:r>
            <a:r>
              <a:rPr lang="en-US" sz="2400" dirty="0" err="1">
                <a:solidFill>
                  <a:srgbClr val="BFBFBF"/>
                </a:solidFill>
                <a:latin typeface="Calibri"/>
                <a:cs typeface="Calibri"/>
              </a:rPr>
              <a:t>Youtube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 …</a:t>
            </a:r>
          </a:p>
          <a:p>
            <a:pPr marL="0" indent="0">
              <a:buNone/>
            </a:pPr>
            <a:r>
              <a:rPr lang="en-US" sz="2400" dirty="0" err="1">
                <a:solidFill>
                  <a:srgbClr val="BFBFBF"/>
                </a:solidFill>
                <a:latin typeface="Calibri"/>
                <a:cs typeface="Calibri"/>
              </a:rPr>
              <a:t>Youtube</a:t>
            </a:r>
            <a:r>
              <a:rPr lang="en-US" sz="2400" dirty="0">
                <a:solidFill>
                  <a:srgbClr val="BFBFBF"/>
                </a:solidFill>
                <a:latin typeface="Calibri"/>
                <a:cs typeface="Calibri"/>
              </a:rPr>
              <a:t>, now part of Google, …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Apple and IBM are public.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solidFill>
                  <a:srgbClr val="BFBFBF"/>
                </a:solidFill>
                <a:latin typeface="Calibri"/>
                <a:cs typeface="Calibri"/>
              </a:rPr>
              <a:t>… Microsoft’s purchase of Skype.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19600" y="1447800"/>
            <a:ext cx="762000" cy="304800"/>
            <a:chOff x="5029200" y="1676400"/>
            <a:chExt cx="762000" cy="304800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19600" y="1883229"/>
            <a:ext cx="762000" cy="304800"/>
            <a:chOff x="5029200" y="1676400"/>
            <a:chExt cx="762000" cy="304800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600" y="2318658"/>
            <a:ext cx="762000" cy="304800"/>
            <a:chOff x="5029200" y="1676400"/>
            <a:chExt cx="762000" cy="304800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419600" y="2754087"/>
            <a:ext cx="762000" cy="304800"/>
            <a:chOff x="5029200" y="1676400"/>
            <a:chExt cx="762000" cy="304800"/>
          </a:xfrm>
          <a:solidFill>
            <a:srgbClr val="BFBFBF"/>
          </a:solidFill>
        </p:grpSpPr>
        <p:cxnSp>
          <p:nvCxnSpPr>
            <p:cNvPr id="68" name="Straight Arrow Connector 67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19600" y="3189516"/>
            <a:ext cx="762000" cy="304800"/>
            <a:chOff x="5029200" y="1676400"/>
            <a:chExt cx="762000" cy="304800"/>
          </a:xfrm>
          <a:solidFill>
            <a:srgbClr val="BFBFBF"/>
          </a:solidFill>
        </p:grpSpPr>
        <p:cxnSp>
          <p:nvCxnSpPr>
            <p:cNvPr id="71" name="Straight Arrow Connector 70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19600" y="3624945"/>
            <a:ext cx="762000" cy="304800"/>
            <a:chOff x="5029200" y="1676400"/>
            <a:chExt cx="762000" cy="304800"/>
          </a:xfrm>
          <a:solidFill>
            <a:srgbClr val="BFBFBF"/>
          </a:solidFill>
        </p:grpSpPr>
        <p:cxnSp>
          <p:nvCxnSpPr>
            <p:cNvPr id="107" name="Straight Arrow Connector 106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419600" y="4060374"/>
            <a:ext cx="762000" cy="304800"/>
            <a:chOff x="5029200" y="1676400"/>
            <a:chExt cx="762000" cy="304800"/>
          </a:xfrm>
          <a:solidFill>
            <a:srgbClr val="BFBFBF"/>
          </a:solidFill>
        </p:grpSpPr>
        <p:cxnSp>
          <p:nvCxnSpPr>
            <p:cNvPr id="110" name="Straight Arrow Connector 109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ounded Rectangle 110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19600" y="4495800"/>
            <a:ext cx="762000" cy="304800"/>
            <a:chOff x="5029200" y="1676400"/>
            <a:chExt cx="762000" cy="304800"/>
          </a:xfrm>
          <a:solidFill>
            <a:srgbClr val="BFBFBF"/>
          </a:solidFill>
        </p:grpSpPr>
        <p:cxnSp>
          <p:nvCxnSpPr>
            <p:cNvPr id="113" name="Straight Arrow Connector 112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grpFill/>
            <a:ln>
              <a:solidFill>
                <a:srgbClr val="BFBFB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  <a:grpFill/>
            <a:ln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sp>
        <p:nvSpPr>
          <p:cNvPr id="115" name="Content Placeholder 2"/>
          <p:cNvSpPr txBox="1">
            <a:spLocks/>
          </p:cNvSpPr>
          <p:nvPr/>
        </p:nvSpPr>
        <p:spPr>
          <a:xfrm>
            <a:off x="5181600" y="1346200"/>
            <a:ext cx="2133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BFBFBF"/>
                </a:solidFill>
              </a:rPr>
              <a:t>?(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6248400" y="4495800"/>
            <a:ext cx="3581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Calibri"/>
                <a:cs typeface="Calibri"/>
              </a:rPr>
              <a:t>SH-of(Steve Jobs, Apple)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BFBFBF"/>
                </a:solidFill>
                <a:latin typeface="Calibri"/>
                <a:cs typeface="Calibri"/>
              </a:rPr>
              <a:t>CEO</a:t>
            </a: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-of(Rob </a:t>
            </a:r>
            <a:r>
              <a:rPr lang="en-US" sz="2000" dirty="0" err="1">
                <a:solidFill>
                  <a:srgbClr val="BFBFBF"/>
                </a:solidFill>
                <a:latin typeface="Calibri"/>
                <a:cs typeface="Calibri"/>
              </a:rPr>
              <a:t>Iger</a:t>
            </a: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, Disney)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CEO-of(Steve Jobs, Apple)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Acquired(Google, </a:t>
            </a:r>
            <a:r>
              <a:rPr lang="en-US" sz="2000" dirty="0" err="1">
                <a:solidFill>
                  <a:srgbClr val="BFBFBF"/>
                </a:solidFill>
                <a:latin typeface="Calibri"/>
                <a:cs typeface="Calibri"/>
              </a:rPr>
              <a:t>Youtube</a:t>
            </a: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Acquired(</a:t>
            </a:r>
            <a:r>
              <a:rPr lang="en-US" sz="2000" dirty="0" err="1">
                <a:solidFill>
                  <a:srgbClr val="BFBFBF"/>
                </a:solidFill>
                <a:latin typeface="Calibri"/>
                <a:cs typeface="Calibri"/>
              </a:rPr>
              <a:t>Msft</a:t>
            </a: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, Skype)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BFBFBF"/>
                </a:solidFill>
                <a:latin typeface="Calibri"/>
                <a:cs typeface="Calibri"/>
              </a:rPr>
              <a:t>Acquired(Citigroup, EMI)</a:t>
            </a: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5943600" y="1371600"/>
            <a:ext cx="20574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=N/A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(1,2)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=CEO-of</a:t>
            </a:r>
            <a:r>
              <a:rPr lang="en-US" sz="2400" dirty="0" smtClean="0">
                <a:solidFill>
                  <a:srgbClr val="BFBFBF"/>
                </a:solidFill>
              </a:rPr>
              <a:t>(1,2)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=SH-of</a:t>
            </a:r>
            <a:r>
              <a:rPr lang="en-US" sz="2400" dirty="0" smtClean="0">
                <a:solidFill>
                  <a:srgbClr val="BFBFBF"/>
                </a:solidFill>
              </a:rPr>
              <a:t>(1,2)</a:t>
            </a:r>
          </a:p>
        </p:txBody>
      </p:sp>
      <p:sp>
        <p:nvSpPr>
          <p:cNvPr id="82" name="Right Brace 81"/>
          <p:cNvSpPr/>
          <p:nvPr/>
        </p:nvSpPr>
        <p:spPr>
          <a:xfrm>
            <a:off x="7696200" y="1447800"/>
            <a:ext cx="304800" cy="30480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7772400" y="2743200"/>
            <a:ext cx="457200" cy="457200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ＭＳ ゴシック"/>
                <a:ea typeface="ＭＳ ゴシック"/>
                <a:cs typeface="ＭＳ ゴシック"/>
              </a:rPr>
              <a:t>∨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66554"/>
            <a:ext cx="7772400" cy="130143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Hoffman et al.</a:t>
            </a:r>
            <a:r>
              <a:rPr lang="zh-CN" altLang="en-US" dirty="0" smtClean="0"/>
              <a:t> </a:t>
            </a:r>
            <a:r>
              <a:rPr lang="en-US" altLang="zh-CN" dirty="0" smtClean="0"/>
              <a:t>(2011)</a:t>
            </a:r>
            <a:r>
              <a:rPr lang="en-US" dirty="0" smtClean="0"/>
              <a:t> </a:t>
            </a:r>
            <a:endParaRPr lang="en" dirty="0"/>
          </a:p>
        </p:txBody>
      </p:sp>
      <p:pic>
        <p:nvPicPr>
          <p:cNvPr id="2" name="Picture 1" descr="Screen Shot 2015-07-23 at 10.17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725280"/>
            <a:ext cx="7429500" cy="2171700"/>
          </a:xfrm>
          <a:prstGeom prst="rect">
            <a:avLst/>
          </a:prstGeom>
        </p:spPr>
      </p:pic>
      <p:pic>
        <p:nvPicPr>
          <p:cNvPr id="3" name="Picture 2" descr="raphae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878" y="3880810"/>
            <a:ext cx="1905000" cy="25019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204982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639553" y="4531226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715879" y="4531226"/>
            <a:ext cx="119112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08000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79357" y="43688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65626" y="4069347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1719179" y="4069347"/>
            <a:ext cx="54142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558984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3200" y="3915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704206" y="2761247"/>
            <a:ext cx="703847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378326" y="2761247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2598153" y="2544679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15900" y="26071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986" y="-168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400" dirty="0" smtClean="0"/>
              <a:t>Sentence</a:t>
            </a:r>
            <a:r>
              <a:rPr lang="zh-CN" altLang="en-US" sz="4400" dirty="0" smtClean="0"/>
              <a:t>-</a:t>
            </a:r>
            <a:r>
              <a:rPr lang="en-US" altLang="zh-CN" sz="4400" dirty="0" smtClean="0"/>
              <a:t>Level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Learning</a:t>
            </a:r>
            <a:endParaRPr lang="en-US" sz="4400" dirty="0"/>
          </a:p>
        </p:txBody>
      </p:sp>
      <p:sp>
        <p:nvSpPr>
          <p:cNvPr id="76" name="Rounded Rectangle 75"/>
          <p:cNvSpPr/>
          <p:nvPr/>
        </p:nvSpPr>
        <p:spPr>
          <a:xfrm>
            <a:off x="391026" y="3190374"/>
            <a:ext cx="920416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ounded Rectangle 76"/>
          <p:cNvSpPr/>
          <p:nvPr/>
        </p:nvSpPr>
        <p:spPr>
          <a:xfrm>
            <a:off x="2989847" y="3190374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ounded Rectangle 77"/>
          <p:cNvSpPr/>
          <p:nvPr/>
        </p:nvSpPr>
        <p:spPr>
          <a:xfrm>
            <a:off x="3098132" y="3610811"/>
            <a:ext cx="866274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>
          <a:xfrm>
            <a:off x="391026" y="3610811"/>
            <a:ext cx="1082842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le 79"/>
          <p:cNvSpPr/>
          <p:nvPr/>
        </p:nvSpPr>
        <p:spPr>
          <a:xfrm>
            <a:off x="365626" y="18769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773321" y="18769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ounded Rectangle 85"/>
          <p:cNvSpPr/>
          <p:nvPr/>
        </p:nvSpPr>
        <p:spPr>
          <a:xfrm>
            <a:off x="365626" y="1457826"/>
            <a:ext cx="1353553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ounded Rectangle 86"/>
          <p:cNvSpPr/>
          <p:nvPr/>
        </p:nvSpPr>
        <p:spPr>
          <a:xfrm>
            <a:off x="2903395" y="14578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203200" y="12954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743200" y="130369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03200" y="34566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28600" y="3036238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3200" y="17227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613126" y="17145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827421" y="3027947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935705" y="3469375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448426" y="2308726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2286000" y="215459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388795" y="2308726"/>
            <a:ext cx="1299411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228600" y="2146300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304800" y="1346200"/>
            <a:ext cx="8229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Steve Jobs presents Apple’s HQ.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Apple CEO Steve Jobs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Steve Jobs holds Apple stock.</a:t>
            </a:r>
          </a:p>
          <a:p>
            <a:pPr marL="0" indent="0">
              <a:buNone/>
            </a:pPr>
            <a:r>
              <a:rPr lang="en-US" sz="2400" dirty="0" smtClean="0">
                <a:latin typeface="Calibri"/>
                <a:cs typeface="Calibri"/>
              </a:rPr>
              <a:t>Steve </a:t>
            </a:r>
            <a:r>
              <a:rPr lang="en-US" sz="2400" dirty="0">
                <a:latin typeface="Calibri"/>
                <a:cs typeface="Calibri"/>
              </a:rPr>
              <a:t>Jobs, CEO of Apple, …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cs typeface="Calibri"/>
              </a:rPr>
              <a:t>Google’s takeover of </a:t>
            </a:r>
            <a:r>
              <a:rPr lang="en-US" sz="2400" dirty="0" err="1">
                <a:latin typeface="Calibri"/>
                <a:cs typeface="Calibri"/>
              </a:rPr>
              <a:t>Youtube</a:t>
            </a:r>
            <a:r>
              <a:rPr lang="en-US" sz="2400" dirty="0">
                <a:latin typeface="Calibri"/>
                <a:cs typeface="Calibri"/>
              </a:rPr>
              <a:t> …</a:t>
            </a:r>
          </a:p>
          <a:p>
            <a:pPr marL="0" indent="0">
              <a:buNone/>
            </a:pPr>
            <a:r>
              <a:rPr lang="en-US" sz="2400" dirty="0" err="1">
                <a:latin typeface="Calibri"/>
                <a:cs typeface="Calibri"/>
              </a:rPr>
              <a:t>Youtube</a:t>
            </a:r>
            <a:r>
              <a:rPr lang="en-US" sz="2400" dirty="0">
                <a:latin typeface="Calibri"/>
                <a:cs typeface="Calibri"/>
              </a:rPr>
              <a:t>, now part of Google, …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Apple and IBM are public.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… Microsoft’s purchase of Skype.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4419600" y="1447800"/>
            <a:ext cx="762000" cy="304800"/>
            <a:chOff x="5029200" y="1676400"/>
            <a:chExt cx="762000" cy="304800"/>
          </a:xfrm>
        </p:grpSpPr>
        <p:cxnSp>
          <p:nvCxnSpPr>
            <p:cNvPr id="59" name="Straight Arrow Connector 58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ounded Rectangle 59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19600" y="1883229"/>
            <a:ext cx="762000" cy="304800"/>
            <a:chOff x="5029200" y="1676400"/>
            <a:chExt cx="762000" cy="304800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4419600" y="2318658"/>
            <a:ext cx="762000" cy="304800"/>
            <a:chOff x="5029200" y="1676400"/>
            <a:chExt cx="762000" cy="304800"/>
          </a:xfrm>
        </p:grpSpPr>
        <p:cxnSp>
          <p:nvCxnSpPr>
            <p:cNvPr id="65" name="Straight Arrow Connector 64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ounded Rectangle 65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419600" y="2754087"/>
            <a:ext cx="762000" cy="304800"/>
            <a:chOff x="5029200" y="1676400"/>
            <a:chExt cx="762000" cy="304800"/>
          </a:xfrm>
        </p:grpSpPr>
        <p:cxnSp>
          <p:nvCxnSpPr>
            <p:cNvPr id="68" name="Straight Arrow Connector 67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ounded Rectangle 68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419600" y="3189516"/>
            <a:ext cx="762000" cy="304800"/>
            <a:chOff x="5029200" y="1676400"/>
            <a:chExt cx="762000" cy="304800"/>
          </a:xfrm>
        </p:grpSpPr>
        <p:cxnSp>
          <p:nvCxnSpPr>
            <p:cNvPr id="71" name="Straight Arrow Connector 70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419600" y="3624945"/>
            <a:ext cx="762000" cy="304800"/>
            <a:chOff x="5029200" y="1676400"/>
            <a:chExt cx="762000" cy="304800"/>
          </a:xfrm>
        </p:grpSpPr>
        <p:cxnSp>
          <p:nvCxnSpPr>
            <p:cNvPr id="107" name="Straight Arrow Connector 106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ounded Rectangle 107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4419600" y="4060374"/>
            <a:ext cx="762000" cy="304800"/>
            <a:chOff x="5029200" y="1676400"/>
            <a:chExt cx="762000" cy="304800"/>
          </a:xfrm>
        </p:grpSpPr>
        <p:cxnSp>
          <p:nvCxnSpPr>
            <p:cNvPr id="110" name="Straight Arrow Connector 109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ounded Rectangle 110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4419600" y="4495800"/>
            <a:ext cx="762000" cy="304800"/>
            <a:chOff x="5029200" y="1676400"/>
            <a:chExt cx="762000" cy="304800"/>
          </a:xfrm>
        </p:grpSpPr>
        <p:cxnSp>
          <p:nvCxnSpPr>
            <p:cNvPr id="113" name="Straight Arrow Connector 112"/>
            <p:cNvCxnSpPr/>
            <p:nvPr/>
          </p:nvCxnSpPr>
          <p:spPr>
            <a:xfrm>
              <a:off x="5029200" y="18288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ounded Rectangle 113"/>
            <p:cNvSpPr/>
            <p:nvPr/>
          </p:nvSpPr>
          <p:spPr>
            <a:xfrm>
              <a:off x="5181600" y="1676400"/>
              <a:ext cx="381000" cy="3048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</a:t>
              </a:r>
              <a:endParaRPr lang="en-US" dirty="0"/>
            </a:p>
          </p:txBody>
        </p:sp>
      </p:grpSp>
      <p:sp>
        <p:nvSpPr>
          <p:cNvPr id="115" name="Content Placeholder 2"/>
          <p:cNvSpPr txBox="1">
            <a:spLocks/>
          </p:cNvSpPr>
          <p:nvPr/>
        </p:nvSpPr>
        <p:spPr>
          <a:xfrm>
            <a:off x="5181600" y="1346200"/>
            <a:ext cx="21336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400" dirty="0" smtClean="0"/>
              <a:t>?</a:t>
            </a:r>
            <a:r>
              <a:rPr lang="en-US" sz="2400" dirty="0" smtClean="0">
                <a:solidFill>
                  <a:srgbClr val="BFBFBF"/>
                </a:solidFill>
              </a:rPr>
              <a:t>(</a:t>
            </a:r>
            <a:r>
              <a:rPr lang="en-US" sz="2400" dirty="0">
                <a:solidFill>
                  <a:srgbClr val="BFBFBF"/>
                </a:solidFill>
              </a:rPr>
              <a:t>1,2</a:t>
            </a:r>
            <a:r>
              <a:rPr lang="en-US" sz="2400" dirty="0" smtClean="0">
                <a:solidFill>
                  <a:srgbClr val="BFBFBF"/>
                </a:solidFill>
              </a:rPr>
              <a:t>)</a:t>
            </a:r>
            <a:endParaRPr lang="en-US" sz="2400" dirty="0">
              <a:solidFill>
                <a:srgbClr val="BFBFB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172200" y="1447800"/>
            <a:ext cx="533400" cy="3429000"/>
            <a:chOff x="6172200" y="1447800"/>
            <a:chExt cx="533400" cy="3429000"/>
          </a:xfrm>
        </p:grpSpPr>
        <p:sp>
          <p:nvSpPr>
            <p:cNvPr id="116" name="Right Brace 115"/>
            <p:cNvSpPr/>
            <p:nvPr/>
          </p:nvSpPr>
          <p:spPr>
            <a:xfrm>
              <a:off x="6172200" y="1447800"/>
              <a:ext cx="304800" cy="342900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6248400" y="2895600"/>
              <a:ext cx="457200" cy="4572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ＭＳ ゴシック"/>
                  <a:ea typeface="ＭＳ ゴシック"/>
                  <a:cs typeface="ＭＳ ゴシック"/>
                </a:rPr>
                <a:t>∨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8" name="Content Placeholder 2"/>
          <p:cNvSpPr txBox="1">
            <a:spLocks/>
          </p:cNvSpPr>
          <p:nvPr/>
        </p:nvSpPr>
        <p:spPr>
          <a:xfrm>
            <a:off x="6248400" y="4876800"/>
            <a:ext cx="35814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CEO-of(Rob </a:t>
            </a:r>
            <a:r>
              <a:rPr lang="en-US" sz="2000" dirty="0" err="1">
                <a:latin typeface="Calibri"/>
                <a:cs typeface="Calibri"/>
              </a:rPr>
              <a:t>Iger</a:t>
            </a:r>
            <a:r>
              <a:rPr lang="en-US" sz="2000" dirty="0">
                <a:latin typeface="Calibri"/>
                <a:cs typeface="Calibri"/>
              </a:rPr>
              <a:t>, Disney)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CEO-of(Steve Jobs, Apple)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Acquired(Google, </a:t>
            </a:r>
            <a:r>
              <a:rPr lang="en-US" sz="2000" dirty="0" err="1">
                <a:latin typeface="Calibri"/>
                <a:cs typeface="Calibri"/>
              </a:rPr>
              <a:t>Youtube</a:t>
            </a:r>
            <a:r>
              <a:rPr lang="en-US" sz="2000" dirty="0">
                <a:latin typeface="Calibri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Acquired(</a:t>
            </a:r>
            <a:r>
              <a:rPr lang="en-US" sz="2000" dirty="0" err="1">
                <a:latin typeface="Calibri"/>
                <a:cs typeface="Calibri"/>
              </a:rPr>
              <a:t>Msft</a:t>
            </a:r>
            <a:r>
              <a:rPr lang="en-US" sz="2000" dirty="0">
                <a:latin typeface="Calibri"/>
                <a:cs typeface="Calibri"/>
              </a:rPr>
              <a:t>, Skype)</a:t>
            </a:r>
          </a:p>
          <a:p>
            <a:pPr marL="0" indent="0">
              <a:buNone/>
            </a:pPr>
            <a:r>
              <a:rPr lang="en-US" sz="2000" dirty="0">
                <a:latin typeface="Calibri"/>
                <a:cs typeface="Calibri"/>
              </a:rPr>
              <a:t>Acquired(Citigroup, EMI)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086600" y="2590800"/>
            <a:ext cx="1676400" cy="1447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Train so that extracted facts match facts in DB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8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5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66" y="-86003"/>
            <a:ext cx="8229600" cy="1143000"/>
          </a:xfrm>
        </p:spPr>
        <p:txBody>
          <a:bodyPr/>
          <a:lstStyle/>
          <a:p>
            <a:pPr algn="ctr"/>
            <a:r>
              <a:rPr lang="zh-CN" altLang="en-US" sz="4800" dirty="0" smtClean="0"/>
              <a:t> </a:t>
            </a:r>
            <a:r>
              <a:rPr lang="zh-CN" altLang="zh-CN" sz="4800" dirty="0"/>
              <a:t> </a:t>
            </a:r>
            <a:r>
              <a:rPr lang="en-US" sz="4800" dirty="0" smtClean="0"/>
              <a:t>Model</a:t>
            </a:r>
            <a:endParaRPr lang="en-US" sz="4800" dirty="0"/>
          </a:p>
        </p:txBody>
      </p:sp>
      <p:sp>
        <p:nvSpPr>
          <p:cNvPr id="7" name="Oval 6"/>
          <p:cNvSpPr/>
          <p:nvPr/>
        </p:nvSpPr>
        <p:spPr>
          <a:xfrm>
            <a:off x="1251316" y="3063490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founder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00769" y="3055745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founder</a:t>
            </a:r>
            <a:endParaRPr lang="en-US" sz="1050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75762" y="3048000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 smtClean="0">
                <a:solidFill>
                  <a:srgbClr val="000000"/>
                </a:solidFill>
              </a:rPr>
              <a:t>CEO-of</a:t>
            </a:r>
            <a:endParaRPr lang="en-US" sz="105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84718" y="3257550"/>
            <a:ext cx="6700254" cy="129790"/>
            <a:chOff x="1784718" y="3257550"/>
            <a:chExt cx="6700254" cy="129790"/>
          </a:xfrm>
        </p:grpSpPr>
        <p:cxnSp>
          <p:nvCxnSpPr>
            <p:cNvPr id="9" name="Straight Connector 8"/>
            <p:cNvCxnSpPr>
              <a:stCxn id="7" idx="6"/>
              <a:endCxn id="10" idx="1"/>
            </p:cNvCxnSpPr>
            <p:nvPr/>
          </p:nvCxnSpPr>
          <p:spPr>
            <a:xfrm>
              <a:off x="1784718" y="3330190"/>
              <a:ext cx="35729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2142013" y="3273040"/>
              <a:ext cx="118710" cy="11430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2" name="Straight Connector 11"/>
            <p:cNvCxnSpPr>
              <a:stCxn id="11" idx="6"/>
              <a:endCxn id="13" idx="1"/>
            </p:cNvCxnSpPr>
            <p:nvPr/>
          </p:nvCxnSpPr>
          <p:spPr>
            <a:xfrm>
              <a:off x="4834169" y="3322445"/>
              <a:ext cx="37245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5206622" y="3265295"/>
              <a:ext cx="118710" cy="11430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Connector 14"/>
            <p:cNvCxnSpPr>
              <a:stCxn id="14" idx="6"/>
              <a:endCxn id="16" idx="1"/>
            </p:cNvCxnSpPr>
            <p:nvPr/>
          </p:nvCxnSpPr>
          <p:spPr>
            <a:xfrm>
              <a:off x="8009162" y="3314700"/>
              <a:ext cx="3571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8366262" y="3257550"/>
              <a:ext cx="118710" cy="114300"/>
            </a:xfrm>
            <a:prstGeom prst="rect">
              <a:avLst/>
            </a:prstGeom>
            <a:solidFill>
              <a:schemeClr val="tx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219956" y="2384436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56079" y="156452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012611" y="156452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1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793363" y="156452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0</a:t>
            </a:r>
            <a:endParaRPr lang="en-US" sz="1100" dirty="0">
              <a:solidFill>
                <a:srgbClr val="0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6637562" y="156452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rgbClr val="000000"/>
                </a:solidFill>
              </a:rPr>
              <a:t>0</a:t>
            </a:r>
            <a:endParaRPr lang="en-US" sz="1100" dirty="0">
              <a:solidFill>
                <a:srgbClr val="000000"/>
              </a:solidFill>
            </a:endParaRPr>
          </a:p>
        </p:txBody>
      </p:sp>
      <p:cxnSp>
        <p:nvCxnSpPr>
          <p:cNvPr id="23" name="Straight Connector 22"/>
          <p:cNvCxnSpPr>
            <a:stCxn id="20" idx="4"/>
            <a:endCxn id="17" idx="0"/>
          </p:cNvCxnSpPr>
          <p:nvPr/>
        </p:nvCxnSpPr>
        <p:spPr>
          <a:xfrm>
            <a:off x="3279311" y="2097923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7" idx="2"/>
            <a:endCxn id="7" idx="0"/>
          </p:cNvCxnSpPr>
          <p:nvPr/>
        </p:nvCxnSpPr>
        <p:spPr>
          <a:xfrm flipH="1">
            <a:off x="1518016" y="2498736"/>
            <a:ext cx="1761295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2"/>
            <a:endCxn id="11" idx="0"/>
          </p:cNvCxnSpPr>
          <p:nvPr/>
        </p:nvCxnSpPr>
        <p:spPr>
          <a:xfrm>
            <a:off x="3279311" y="2498736"/>
            <a:ext cx="1288158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363424" y="2384436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95780" y="2384436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>
            <a:stCxn id="21" idx="4"/>
            <a:endCxn id="27" idx="0"/>
          </p:cNvCxnSpPr>
          <p:nvPr/>
        </p:nvCxnSpPr>
        <p:spPr>
          <a:xfrm flipH="1">
            <a:off x="5055135" y="2097923"/>
            <a:ext cx="4928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8" idx="4"/>
            <a:endCxn id="26" idx="0"/>
          </p:cNvCxnSpPr>
          <p:nvPr/>
        </p:nvCxnSpPr>
        <p:spPr>
          <a:xfrm>
            <a:off x="1422779" y="2097923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7" idx="2"/>
            <a:endCxn id="14" idx="0"/>
          </p:cNvCxnSpPr>
          <p:nvPr/>
        </p:nvCxnSpPr>
        <p:spPr>
          <a:xfrm>
            <a:off x="3279311" y="2498736"/>
            <a:ext cx="4463151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26" idx="2"/>
            <a:endCxn id="7" idx="0"/>
          </p:cNvCxnSpPr>
          <p:nvPr/>
        </p:nvCxnSpPr>
        <p:spPr>
          <a:xfrm>
            <a:off x="1422779" y="2498736"/>
            <a:ext cx="95237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6" idx="2"/>
            <a:endCxn id="11" idx="0"/>
          </p:cNvCxnSpPr>
          <p:nvPr/>
        </p:nvCxnSpPr>
        <p:spPr>
          <a:xfrm>
            <a:off x="1422779" y="2498736"/>
            <a:ext cx="3144690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6" idx="2"/>
            <a:endCxn id="14" idx="0"/>
          </p:cNvCxnSpPr>
          <p:nvPr/>
        </p:nvCxnSpPr>
        <p:spPr>
          <a:xfrm>
            <a:off x="1422779" y="2498736"/>
            <a:ext cx="6319683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844907" y="2384436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>
            <a:stCxn id="22" idx="4"/>
            <a:endCxn id="36" idx="0"/>
          </p:cNvCxnSpPr>
          <p:nvPr/>
        </p:nvCxnSpPr>
        <p:spPr>
          <a:xfrm>
            <a:off x="6904262" y="2097923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7" idx="2"/>
            <a:endCxn id="7" idx="0"/>
          </p:cNvCxnSpPr>
          <p:nvPr/>
        </p:nvCxnSpPr>
        <p:spPr>
          <a:xfrm flipH="1">
            <a:off x="1518016" y="2498736"/>
            <a:ext cx="3537119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27" idx="2"/>
            <a:endCxn id="11" idx="0"/>
          </p:cNvCxnSpPr>
          <p:nvPr/>
        </p:nvCxnSpPr>
        <p:spPr>
          <a:xfrm flipH="1">
            <a:off x="4567469" y="2498736"/>
            <a:ext cx="487666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7" idx="2"/>
            <a:endCxn id="14" idx="0"/>
          </p:cNvCxnSpPr>
          <p:nvPr/>
        </p:nvCxnSpPr>
        <p:spPr>
          <a:xfrm>
            <a:off x="5055135" y="2498736"/>
            <a:ext cx="2687327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6" idx="2"/>
            <a:endCxn id="7" idx="0"/>
          </p:cNvCxnSpPr>
          <p:nvPr/>
        </p:nvCxnSpPr>
        <p:spPr>
          <a:xfrm flipH="1">
            <a:off x="1518016" y="2498736"/>
            <a:ext cx="5386246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6" idx="2"/>
            <a:endCxn id="11" idx="0"/>
          </p:cNvCxnSpPr>
          <p:nvPr/>
        </p:nvCxnSpPr>
        <p:spPr>
          <a:xfrm flipH="1">
            <a:off x="4567469" y="2498736"/>
            <a:ext cx="2336793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6" idx="2"/>
            <a:endCxn id="14" idx="0"/>
          </p:cNvCxnSpPr>
          <p:nvPr/>
        </p:nvCxnSpPr>
        <p:spPr>
          <a:xfrm>
            <a:off x="6904262" y="2498736"/>
            <a:ext cx="838200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46"/>
          <p:cNvSpPr txBox="1"/>
          <p:nvPr/>
        </p:nvSpPr>
        <p:spPr>
          <a:xfrm>
            <a:off x="7932523" y="1646556"/>
            <a:ext cx="37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000000"/>
                </a:solidFill>
              </a:rPr>
              <a:t>...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" name="TextBox 147"/>
          <p:cNvSpPr txBox="1"/>
          <p:nvPr/>
        </p:nvSpPr>
        <p:spPr>
          <a:xfrm>
            <a:off x="8405210" y="2769011"/>
            <a:ext cx="37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rgbClr val="000000"/>
                </a:solidFill>
              </a:rPr>
              <a:t>...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895600" y="3714387"/>
            <a:ext cx="304477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6096000" y="3714386"/>
            <a:ext cx="2491947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175404" y="3722202"/>
            <a:ext cx="256779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106"/>
          <p:cNvSpPr txBox="1"/>
          <p:nvPr/>
        </p:nvSpPr>
        <p:spPr>
          <a:xfrm>
            <a:off x="175404" y="3685345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was founder </a:t>
            </a:r>
          </a:p>
          <a:p>
            <a:r>
              <a:rPr lang="en-US" dirty="0" smtClean="0"/>
              <a:t>of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4" name="TextBox 107"/>
          <p:cNvSpPr txBox="1"/>
          <p:nvPr/>
        </p:nvSpPr>
        <p:spPr>
          <a:xfrm>
            <a:off x="2888130" y="3697069"/>
            <a:ext cx="3052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</a:t>
            </a:r>
            <a:r>
              <a:rPr lang="en-US" dirty="0" smtClean="0"/>
              <a:t>, Steve Wozniak and</a:t>
            </a:r>
            <a:br>
              <a:rPr lang="en-US" dirty="0" smtClean="0"/>
            </a:br>
            <a:r>
              <a:rPr lang="en-US" dirty="0" smtClean="0"/>
              <a:t>Ronald Wayne founded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5" name="TextBox 108"/>
          <p:cNvSpPr txBox="1"/>
          <p:nvPr/>
        </p:nvSpPr>
        <p:spPr>
          <a:xfrm>
            <a:off x="6247737" y="3692604"/>
            <a:ext cx="210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is CEO of </a:t>
            </a:r>
          </a:p>
          <a:p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6" name="TextBox 148"/>
          <p:cNvSpPr txBox="1"/>
          <p:nvPr/>
        </p:nvSpPr>
        <p:spPr>
          <a:xfrm>
            <a:off x="8610807" y="3683907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76200" y="2971800"/>
            <a:ext cx="104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bornIn</a:t>
            </a:r>
            <a:r>
              <a:rPr lang="en-US" dirty="0" smtClean="0"/>
              <a:t>,…}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096480" y="2983468"/>
            <a:ext cx="104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bornIn</a:t>
            </a:r>
            <a:r>
              <a:rPr lang="en-US" dirty="0" smtClean="0"/>
              <a:t>,…}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6373080" y="2968478"/>
            <a:ext cx="104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bornIn</a:t>
            </a:r>
            <a:r>
              <a:rPr lang="en-US" dirty="0" smtClean="0"/>
              <a:t>,…}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533400" y="1611868"/>
            <a:ext cx="60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{0, 1}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2374418" y="1600200"/>
            <a:ext cx="60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{0, 1}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4191000" y="1600200"/>
            <a:ext cx="60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{0, 1}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5943600" y="1600200"/>
            <a:ext cx="60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{0, 1}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52400" y="2408916"/>
            <a:ext cx="6705600" cy="3839483"/>
            <a:chOff x="152400" y="2408916"/>
            <a:chExt cx="6705600" cy="383948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4419600"/>
              <a:ext cx="6694263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954" y="5387968"/>
              <a:ext cx="5108809" cy="860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Rounded Rectangle 66"/>
            <p:cNvSpPr/>
            <p:nvPr/>
          </p:nvSpPr>
          <p:spPr>
            <a:xfrm>
              <a:off x="3741453" y="4572000"/>
              <a:ext cx="1135347" cy="374792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5334000" y="4572000"/>
              <a:ext cx="1524000" cy="374792"/>
            </a:xfrm>
            <a:prstGeom prst="roundRect">
              <a:avLst/>
            </a:prstGeom>
            <a:solidFill>
              <a:schemeClr val="tx2">
                <a:lumMod val="60000"/>
                <a:lumOff val="4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5242561" y="3429000"/>
              <a:ext cx="154940" cy="1221740"/>
            </a:xfrm>
            <a:custGeom>
              <a:avLst/>
              <a:gdLst>
                <a:gd name="connsiteX0" fmla="*/ 0 w 822960"/>
                <a:gd name="connsiteY0" fmla="*/ 1272540 h 1272540"/>
                <a:gd name="connsiteX1" fmla="*/ 822960 w 822960"/>
                <a:gd name="connsiteY1" fmla="*/ 0 h 1272540"/>
                <a:gd name="connsiteX0" fmla="*/ 0 w 831821"/>
                <a:gd name="connsiteY0" fmla="*/ 1272540 h 1272540"/>
                <a:gd name="connsiteX1" fmla="*/ 822960 w 831821"/>
                <a:gd name="connsiteY1" fmla="*/ 0 h 1272540"/>
                <a:gd name="connsiteX0" fmla="*/ 154940 w 260242"/>
                <a:gd name="connsiteY0" fmla="*/ 1221740 h 1221740"/>
                <a:gd name="connsiteX1" fmla="*/ 0 w 260242"/>
                <a:gd name="connsiteY1" fmla="*/ 0 h 1221740"/>
                <a:gd name="connsiteX0" fmla="*/ 154940 w 154940"/>
                <a:gd name="connsiteY0" fmla="*/ 1221740 h 1221740"/>
                <a:gd name="connsiteX1" fmla="*/ 0 w 154940"/>
                <a:gd name="connsiteY1" fmla="*/ 0 h 122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4940" h="1221740">
                  <a:moveTo>
                    <a:pt x="154940" y="1221740"/>
                  </a:moveTo>
                  <a:cubicBezTo>
                    <a:pt x="10160" y="1000760"/>
                    <a:pt x="91440" y="873760"/>
                    <a:pt x="0" y="0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3430713" y="2408916"/>
              <a:ext cx="1519745" cy="2221504"/>
            </a:xfrm>
            <a:custGeom>
              <a:avLst/>
              <a:gdLst>
                <a:gd name="connsiteX0" fmla="*/ 441960 w 441960"/>
                <a:gd name="connsiteY0" fmla="*/ 2141220 h 2141220"/>
                <a:gd name="connsiteX1" fmla="*/ 0 w 441960"/>
                <a:gd name="connsiteY1" fmla="*/ 0 h 2141220"/>
                <a:gd name="connsiteX0" fmla="*/ 441960 w 470311"/>
                <a:gd name="connsiteY0" fmla="*/ 2151826 h 2151826"/>
                <a:gd name="connsiteX1" fmla="*/ 0 w 470311"/>
                <a:gd name="connsiteY1" fmla="*/ 10606 h 2151826"/>
                <a:gd name="connsiteX0" fmla="*/ 7134 w 1421868"/>
                <a:gd name="connsiteY0" fmla="*/ 2164449 h 2164449"/>
                <a:gd name="connsiteX1" fmla="*/ 1241574 w 1421868"/>
                <a:gd name="connsiteY1" fmla="*/ 10529 h 2164449"/>
                <a:gd name="connsiteX0" fmla="*/ 261396 w 1628271"/>
                <a:gd name="connsiteY0" fmla="*/ 2192393 h 2192393"/>
                <a:gd name="connsiteX1" fmla="*/ 1495836 w 1628271"/>
                <a:gd name="connsiteY1" fmla="*/ 38473 h 2192393"/>
                <a:gd name="connsiteX0" fmla="*/ 431065 w 1665505"/>
                <a:gd name="connsiteY0" fmla="*/ 2209774 h 2209774"/>
                <a:gd name="connsiteX1" fmla="*/ 1665505 w 1665505"/>
                <a:gd name="connsiteY1" fmla="*/ 55854 h 2209774"/>
                <a:gd name="connsiteX0" fmla="*/ 463105 w 1519745"/>
                <a:gd name="connsiteY0" fmla="*/ 2221504 h 2221504"/>
                <a:gd name="connsiteX1" fmla="*/ 1519745 w 1519745"/>
                <a:gd name="connsiteY1" fmla="*/ 54884 h 2221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19745" h="2221504">
                  <a:moveTo>
                    <a:pt x="463105" y="2221504"/>
                  </a:moveTo>
                  <a:cubicBezTo>
                    <a:pt x="-712915" y="148864"/>
                    <a:pt x="615505" y="-150856"/>
                    <a:pt x="1519745" y="54884"/>
                  </a:cubicBezTo>
                </a:path>
              </a:pathLst>
            </a:cu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914400" y="3212068"/>
            <a:ext cx="37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71" name="TextBox 70"/>
          <p:cNvSpPr txBox="1"/>
          <p:nvPr/>
        </p:nvSpPr>
        <p:spPr>
          <a:xfrm>
            <a:off x="3962401" y="3212068"/>
            <a:ext cx="6857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72" name="TextBox 71"/>
          <p:cNvSpPr txBox="1"/>
          <p:nvPr/>
        </p:nvSpPr>
        <p:spPr>
          <a:xfrm>
            <a:off x="7153793" y="3212068"/>
            <a:ext cx="37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790700" y="3263900"/>
            <a:ext cx="7277100" cy="3517900"/>
            <a:chOff x="1790700" y="3263900"/>
            <a:chExt cx="7277100" cy="3517900"/>
          </a:xfrm>
        </p:grpSpPr>
        <p:sp>
          <p:nvSpPr>
            <p:cNvPr id="73" name="Rounded Rectangle 72"/>
            <p:cNvSpPr/>
            <p:nvPr/>
          </p:nvSpPr>
          <p:spPr>
            <a:xfrm>
              <a:off x="7010400" y="4419600"/>
              <a:ext cx="2057400" cy="23622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400" dirty="0" smtClean="0">
                  <a:solidFill>
                    <a:srgbClr val="000000"/>
                  </a:solidFill>
                </a:rPr>
                <a:t>All features at sentence-level</a:t>
              </a:r>
            </a:p>
            <a:p>
              <a:pPr algn="ctr"/>
              <a:endParaRPr lang="en-US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en-US" dirty="0" smtClean="0">
                  <a:solidFill>
                    <a:srgbClr val="000000"/>
                  </a:solidFill>
                </a:rPr>
                <a:t>(join factors are deterministic ORs)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790700" y="3263900"/>
              <a:ext cx="6700254" cy="129790"/>
              <a:chOff x="1784718" y="3257550"/>
              <a:chExt cx="6700254" cy="129790"/>
            </a:xfrm>
            <a:solidFill>
              <a:srgbClr val="FF0000"/>
            </a:solidFill>
          </p:grpSpPr>
          <p:cxnSp>
            <p:nvCxnSpPr>
              <p:cNvPr id="75" name="Straight Connector 74"/>
              <p:cNvCxnSpPr>
                <a:endCxn id="76" idx="1"/>
              </p:cNvCxnSpPr>
              <p:nvPr/>
            </p:nvCxnSpPr>
            <p:spPr>
              <a:xfrm>
                <a:off x="1784718" y="3330190"/>
                <a:ext cx="357297" cy="0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/>
              <p:cNvSpPr/>
              <p:nvPr/>
            </p:nvSpPr>
            <p:spPr>
              <a:xfrm>
                <a:off x="2142013" y="3273040"/>
                <a:ext cx="118710" cy="114300"/>
              </a:xfrm>
              <a:prstGeom prst="rect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77" name="Straight Connector 76"/>
              <p:cNvCxnSpPr>
                <a:endCxn id="78" idx="1"/>
              </p:cNvCxnSpPr>
              <p:nvPr/>
            </p:nvCxnSpPr>
            <p:spPr>
              <a:xfrm>
                <a:off x="4834169" y="3322445"/>
                <a:ext cx="372453" cy="0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5206622" y="3265295"/>
                <a:ext cx="118710" cy="114300"/>
              </a:xfrm>
              <a:prstGeom prst="rect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79" name="Straight Connector 78"/>
              <p:cNvCxnSpPr>
                <a:endCxn id="80" idx="1"/>
              </p:cNvCxnSpPr>
              <p:nvPr/>
            </p:nvCxnSpPr>
            <p:spPr>
              <a:xfrm>
                <a:off x="8009162" y="3314700"/>
                <a:ext cx="357100" cy="0"/>
              </a:xfrm>
              <a:prstGeom prst="line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/>
              <p:cNvSpPr/>
              <p:nvPr/>
            </p:nvSpPr>
            <p:spPr>
              <a:xfrm>
                <a:off x="8366262" y="3257550"/>
                <a:ext cx="118710" cy="114300"/>
              </a:xfrm>
              <a:prstGeom prst="rect">
                <a:avLst/>
              </a:prstGeom>
              <a:grpFill/>
              <a:ln w="1905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1257300" y="3048000"/>
            <a:ext cx="6757846" cy="548890"/>
            <a:chOff x="1257300" y="3048000"/>
            <a:chExt cx="6757846" cy="548890"/>
          </a:xfrm>
        </p:grpSpPr>
        <p:sp>
          <p:nvSpPr>
            <p:cNvPr id="81" name="Oval 80"/>
            <p:cNvSpPr/>
            <p:nvPr/>
          </p:nvSpPr>
          <p:spPr>
            <a:xfrm>
              <a:off x="1257300" y="306349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founder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4306753" y="3055745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founder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7481746" y="304800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 smtClean="0">
                  <a:solidFill>
                    <a:srgbClr val="000000"/>
                  </a:solidFill>
                </a:rPr>
                <a:t>CEO-of</a:t>
              </a:r>
              <a:endParaRPr lang="en-US" sz="10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155700" y="1562100"/>
            <a:ext cx="6014883" cy="533400"/>
            <a:chOff x="1155700" y="1562100"/>
            <a:chExt cx="6014883" cy="533400"/>
          </a:xfrm>
        </p:grpSpPr>
        <p:sp>
          <p:nvSpPr>
            <p:cNvPr id="84" name="Oval 83"/>
            <p:cNvSpPr/>
            <p:nvPr/>
          </p:nvSpPr>
          <p:spPr>
            <a:xfrm>
              <a:off x="1155700" y="156210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0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>
            <a:xfrm>
              <a:off x="3012232" y="156210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1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4792984" y="156210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0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6637183" y="1562100"/>
              <a:ext cx="533400" cy="533400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dirty="0" smtClean="0">
                  <a:solidFill>
                    <a:srgbClr val="000000"/>
                  </a:solidFill>
                </a:rPr>
                <a:t>0</a:t>
              </a:r>
              <a:endParaRPr lang="en-US" sz="11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066800" y="1230868"/>
            <a:ext cx="701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bornIn</a:t>
            </a:r>
            <a:endParaRPr lang="en-US" baseline="30000" dirty="0"/>
          </a:p>
        </p:txBody>
      </p:sp>
      <p:sp>
        <p:nvSpPr>
          <p:cNvPr id="89" name="TextBox 88"/>
          <p:cNvSpPr txBox="1"/>
          <p:nvPr/>
        </p:nvSpPr>
        <p:spPr>
          <a:xfrm>
            <a:off x="2895600" y="1230868"/>
            <a:ext cx="76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smtClean="0"/>
              <a:t>founder</a:t>
            </a:r>
            <a:endParaRPr lang="en-US" baseline="30000" dirty="0"/>
          </a:p>
        </p:txBody>
      </p:sp>
      <p:sp>
        <p:nvSpPr>
          <p:cNvPr id="90" name="TextBox 89"/>
          <p:cNvSpPr txBox="1"/>
          <p:nvPr/>
        </p:nvSpPr>
        <p:spPr>
          <a:xfrm>
            <a:off x="4572000" y="1230868"/>
            <a:ext cx="848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locatedIn</a:t>
            </a:r>
            <a:endParaRPr lang="en-US" baseline="30000" dirty="0"/>
          </a:p>
        </p:txBody>
      </p:sp>
      <p:sp>
        <p:nvSpPr>
          <p:cNvPr id="91" name="TextBox 90"/>
          <p:cNvSpPr txBox="1"/>
          <p:nvPr/>
        </p:nvSpPr>
        <p:spPr>
          <a:xfrm>
            <a:off x="6400800" y="1219200"/>
            <a:ext cx="8468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capitalOf</a:t>
            </a:r>
            <a:endParaRPr lang="en-US" baseline="30000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" y="274637"/>
            <a:ext cx="1681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Steve Jobs, Apple: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81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Inference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Computing                                  :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70" y="1752600"/>
            <a:ext cx="2895600" cy="40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03070" y="5812090"/>
            <a:ext cx="304477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103470" y="5812089"/>
            <a:ext cx="2491947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2874" y="5819905"/>
            <a:ext cx="256779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06"/>
          <p:cNvSpPr txBox="1"/>
          <p:nvPr/>
        </p:nvSpPr>
        <p:spPr>
          <a:xfrm>
            <a:off x="182874" y="5783048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was founder </a:t>
            </a:r>
          </a:p>
          <a:p>
            <a:r>
              <a:rPr lang="en-US" dirty="0" smtClean="0"/>
              <a:t>of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107"/>
          <p:cNvSpPr txBox="1"/>
          <p:nvPr/>
        </p:nvSpPr>
        <p:spPr>
          <a:xfrm>
            <a:off x="2895600" y="5794772"/>
            <a:ext cx="3052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</a:t>
            </a:r>
            <a:r>
              <a:rPr lang="en-US" dirty="0" smtClean="0"/>
              <a:t>, Steve Wozniak and</a:t>
            </a:r>
            <a:br>
              <a:rPr lang="en-US" dirty="0" smtClean="0"/>
            </a:br>
            <a:r>
              <a:rPr lang="en-US" dirty="0" smtClean="0"/>
              <a:t>Ronald Wayne founded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8"/>
          <p:cNvSpPr txBox="1"/>
          <p:nvPr/>
        </p:nvSpPr>
        <p:spPr>
          <a:xfrm>
            <a:off x="6255207" y="5790307"/>
            <a:ext cx="210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is CEO of </a:t>
            </a:r>
          </a:p>
          <a:p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48"/>
          <p:cNvSpPr txBox="1"/>
          <p:nvPr/>
        </p:nvSpPr>
        <p:spPr>
          <a:xfrm>
            <a:off x="8618277" y="5781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1251316" y="4194517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3" name="Straight Connector 32"/>
          <p:cNvCxnSpPr>
            <a:stCxn id="31" idx="6"/>
            <a:endCxn id="34" idx="1"/>
          </p:cNvCxnSpPr>
          <p:nvPr/>
        </p:nvCxnSpPr>
        <p:spPr>
          <a:xfrm>
            <a:off x="1784718" y="4461217"/>
            <a:ext cx="3572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2142013" y="4404067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300769" y="418677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6" name="Straight Connector 35"/>
          <p:cNvCxnSpPr>
            <a:stCxn id="35" idx="6"/>
            <a:endCxn id="37" idx="1"/>
          </p:cNvCxnSpPr>
          <p:nvPr/>
        </p:nvCxnSpPr>
        <p:spPr>
          <a:xfrm>
            <a:off x="4834169" y="4453472"/>
            <a:ext cx="37245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206622" y="4396322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75762" y="4179027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39" name="Straight Connector 38"/>
          <p:cNvCxnSpPr>
            <a:stCxn id="38" idx="6"/>
            <a:endCxn id="40" idx="1"/>
          </p:cNvCxnSpPr>
          <p:nvPr/>
        </p:nvCxnSpPr>
        <p:spPr>
          <a:xfrm>
            <a:off x="8009162" y="4445727"/>
            <a:ext cx="3571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8366262" y="4388577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219956" y="3515463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1156079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12611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793363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0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637562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1</a:t>
            </a:r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47" name="Straight Connector 46"/>
          <p:cNvCxnSpPr>
            <a:stCxn id="44" idx="4"/>
            <a:endCxn id="41" idx="0"/>
          </p:cNvCxnSpPr>
          <p:nvPr/>
        </p:nvCxnSpPr>
        <p:spPr>
          <a:xfrm>
            <a:off x="3279311" y="3228950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1" idx="2"/>
            <a:endCxn id="31" idx="0"/>
          </p:cNvCxnSpPr>
          <p:nvPr/>
        </p:nvCxnSpPr>
        <p:spPr>
          <a:xfrm flipH="1">
            <a:off x="1518016" y="3629763"/>
            <a:ext cx="1761295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2"/>
            <a:endCxn id="35" idx="0"/>
          </p:cNvCxnSpPr>
          <p:nvPr/>
        </p:nvCxnSpPr>
        <p:spPr>
          <a:xfrm>
            <a:off x="3279311" y="3629763"/>
            <a:ext cx="1288158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1363424" y="3515463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995780" y="3515463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2" name="Straight Connector 51"/>
          <p:cNvCxnSpPr>
            <a:stCxn id="45" idx="4"/>
            <a:endCxn id="51" idx="0"/>
          </p:cNvCxnSpPr>
          <p:nvPr/>
        </p:nvCxnSpPr>
        <p:spPr>
          <a:xfrm flipH="1">
            <a:off x="5055135" y="3228950"/>
            <a:ext cx="4928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2" idx="4"/>
            <a:endCxn id="50" idx="0"/>
          </p:cNvCxnSpPr>
          <p:nvPr/>
        </p:nvCxnSpPr>
        <p:spPr>
          <a:xfrm>
            <a:off x="1422779" y="3228950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41" idx="2"/>
            <a:endCxn id="38" idx="0"/>
          </p:cNvCxnSpPr>
          <p:nvPr/>
        </p:nvCxnSpPr>
        <p:spPr>
          <a:xfrm>
            <a:off x="3279311" y="3629763"/>
            <a:ext cx="4463151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0" idx="2"/>
            <a:endCxn id="31" idx="0"/>
          </p:cNvCxnSpPr>
          <p:nvPr/>
        </p:nvCxnSpPr>
        <p:spPr>
          <a:xfrm>
            <a:off x="1422779" y="3629763"/>
            <a:ext cx="95237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2"/>
            <a:endCxn id="35" idx="0"/>
          </p:cNvCxnSpPr>
          <p:nvPr/>
        </p:nvCxnSpPr>
        <p:spPr>
          <a:xfrm>
            <a:off x="1422779" y="3629763"/>
            <a:ext cx="3144690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50" idx="2"/>
            <a:endCxn id="38" idx="0"/>
          </p:cNvCxnSpPr>
          <p:nvPr/>
        </p:nvCxnSpPr>
        <p:spPr>
          <a:xfrm>
            <a:off x="1422779" y="3629763"/>
            <a:ext cx="6319683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6844907" y="3515463"/>
            <a:ext cx="118710" cy="114300"/>
          </a:xfrm>
          <a:prstGeom prst="rect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61" name="Straight Connector 60"/>
          <p:cNvCxnSpPr>
            <a:stCxn id="46" idx="4"/>
            <a:endCxn id="60" idx="0"/>
          </p:cNvCxnSpPr>
          <p:nvPr/>
        </p:nvCxnSpPr>
        <p:spPr>
          <a:xfrm>
            <a:off x="6904262" y="3228950"/>
            <a:ext cx="0" cy="2865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1" idx="2"/>
            <a:endCxn id="31" idx="0"/>
          </p:cNvCxnSpPr>
          <p:nvPr/>
        </p:nvCxnSpPr>
        <p:spPr>
          <a:xfrm flipH="1">
            <a:off x="1518016" y="3629763"/>
            <a:ext cx="3537119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>
            <a:stCxn id="51" idx="2"/>
            <a:endCxn id="35" idx="0"/>
          </p:cNvCxnSpPr>
          <p:nvPr/>
        </p:nvCxnSpPr>
        <p:spPr>
          <a:xfrm flipH="1">
            <a:off x="4567469" y="3629763"/>
            <a:ext cx="487666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51" idx="2"/>
            <a:endCxn id="38" idx="0"/>
          </p:cNvCxnSpPr>
          <p:nvPr/>
        </p:nvCxnSpPr>
        <p:spPr>
          <a:xfrm>
            <a:off x="5055135" y="3629763"/>
            <a:ext cx="2687327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60" idx="2"/>
            <a:endCxn id="31" idx="0"/>
          </p:cNvCxnSpPr>
          <p:nvPr/>
        </p:nvCxnSpPr>
        <p:spPr>
          <a:xfrm flipH="1">
            <a:off x="1518016" y="3629763"/>
            <a:ext cx="5386246" cy="5647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60" idx="2"/>
            <a:endCxn id="35" idx="0"/>
          </p:cNvCxnSpPr>
          <p:nvPr/>
        </p:nvCxnSpPr>
        <p:spPr>
          <a:xfrm flipH="1">
            <a:off x="4567469" y="3629763"/>
            <a:ext cx="2336793" cy="5570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0" idx="2"/>
            <a:endCxn id="38" idx="0"/>
          </p:cNvCxnSpPr>
          <p:nvPr/>
        </p:nvCxnSpPr>
        <p:spPr>
          <a:xfrm>
            <a:off x="6904262" y="3629763"/>
            <a:ext cx="838200" cy="5492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146"/>
          <p:cNvSpPr txBox="1"/>
          <p:nvPr/>
        </p:nvSpPr>
        <p:spPr>
          <a:xfrm>
            <a:off x="7932523" y="277758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69" name="TextBox 147"/>
          <p:cNvSpPr txBox="1"/>
          <p:nvPr/>
        </p:nvSpPr>
        <p:spPr>
          <a:xfrm>
            <a:off x="8405210" y="39000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533400" y="2742895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{0, 1}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74418" y="273122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{0, 1}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191000" y="273122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{0, 1}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943600" y="2731227"/>
            <a:ext cx="6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{0, 1}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295400" y="50327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1295400" y="52613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87" name="Rectangle 86"/>
          <p:cNvSpPr/>
          <p:nvPr/>
        </p:nvSpPr>
        <p:spPr>
          <a:xfrm>
            <a:off x="1295400" y="54899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85996" y="5206246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85996" y="4953000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04800" y="5451872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343400" y="50363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92" name="Rectangle 91"/>
          <p:cNvSpPr/>
          <p:nvPr/>
        </p:nvSpPr>
        <p:spPr>
          <a:xfrm>
            <a:off x="4343400" y="52649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>
            <a:off x="4343400" y="54935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3352800" y="5209818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3352800" y="495657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371604" y="5455444"/>
            <a:ext cx="102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239000" y="50363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98" name="Rectangle 97"/>
          <p:cNvSpPr/>
          <p:nvPr/>
        </p:nvSpPr>
        <p:spPr>
          <a:xfrm>
            <a:off x="7239000" y="52649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99" name="Rectangle 98"/>
          <p:cNvSpPr/>
          <p:nvPr/>
        </p:nvSpPr>
        <p:spPr>
          <a:xfrm>
            <a:off x="7239000" y="54935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248400" y="5209818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248400" y="495657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67204" y="5455444"/>
            <a:ext cx="102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914400" y="4431268"/>
            <a:ext cx="39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81" name="TextBox 80"/>
          <p:cNvSpPr txBox="1"/>
          <p:nvPr/>
        </p:nvSpPr>
        <p:spPr>
          <a:xfrm>
            <a:off x="3962401" y="4431268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82" name="TextBox 81"/>
          <p:cNvSpPr txBox="1"/>
          <p:nvPr/>
        </p:nvSpPr>
        <p:spPr>
          <a:xfrm>
            <a:off x="7153793" y="4431268"/>
            <a:ext cx="39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83" name="TextBox 82"/>
          <p:cNvSpPr txBox="1"/>
          <p:nvPr/>
        </p:nvSpPr>
        <p:spPr>
          <a:xfrm>
            <a:off x="1066800" y="2373868"/>
            <a:ext cx="7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bornIn</a:t>
            </a:r>
            <a:endParaRPr lang="en-US" baseline="30000" dirty="0"/>
          </a:p>
        </p:txBody>
      </p:sp>
      <p:sp>
        <p:nvSpPr>
          <p:cNvPr id="84" name="TextBox 83"/>
          <p:cNvSpPr txBox="1"/>
          <p:nvPr/>
        </p:nvSpPr>
        <p:spPr>
          <a:xfrm>
            <a:off x="2895600" y="2373868"/>
            <a:ext cx="86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smtClean="0"/>
              <a:t>founder</a:t>
            </a:r>
            <a:endParaRPr lang="en-US" baseline="30000" dirty="0"/>
          </a:p>
        </p:txBody>
      </p:sp>
      <p:sp>
        <p:nvSpPr>
          <p:cNvPr id="103" name="TextBox 102"/>
          <p:cNvSpPr txBox="1"/>
          <p:nvPr/>
        </p:nvSpPr>
        <p:spPr>
          <a:xfrm>
            <a:off x="4572000" y="2373868"/>
            <a:ext cx="94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locatedIn</a:t>
            </a:r>
            <a:endParaRPr lang="en-US" baseline="30000" dirty="0"/>
          </a:p>
        </p:txBody>
      </p:sp>
      <p:sp>
        <p:nvSpPr>
          <p:cNvPr id="104" name="TextBox 103"/>
          <p:cNvSpPr txBox="1"/>
          <p:nvPr/>
        </p:nvSpPr>
        <p:spPr>
          <a:xfrm>
            <a:off x="6400800" y="2362200"/>
            <a:ext cx="9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capitalOf</a:t>
            </a:r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6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Inference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Variant of the weighted, edge-cover problem: 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2903070" y="5812090"/>
            <a:ext cx="304477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103470" y="5812089"/>
            <a:ext cx="2491947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82874" y="5819905"/>
            <a:ext cx="2567796" cy="5713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06"/>
          <p:cNvSpPr txBox="1"/>
          <p:nvPr/>
        </p:nvSpPr>
        <p:spPr>
          <a:xfrm>
            <a:off x="182874" y="5783048"/>
            <a:ext cx="244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was founder </a:t>
            </a:r>
          </a:p>
          <a:p>
            <a:r>
              <a:rPr lang="en-US" dirty="0" smtClean="0"/>
              <a:t>of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0" name="TextBox 107"/>
          <p:cNvSpPr txBox="1"/>
          <p:nvPr/>
        </p:nvSpPr>
        <p:spPr>
          <a:xfrm>
            <a:off x="2895600" y="5794772"/>
            <a:ext cx="3052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</a:t>
            </a:r>
            <a:r>
              <a:rPr lang="en-US" dirty="0" smtClean="0"/>
              <a:t>, Steve Wozniak and</a:t>
            </a:r>
            <a:br>
              <a:rPr lang="en-US" dirty="0" smtClean="0"/>
            </a:br>
            <a:r>
              <a:rPr lang="en-US" dirty="0" smtClean="0"/>
              <a:t>Ronald Wayne founded </a:t>
            </a:r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8"/>
          <p:cNvSpPr txBox="1"/>
          <p:nvPr/>
        </p:nvSpPr>
        <p:spPr>
          <a:xfrm>
            <a:off x="6255207" y="5790307"/>
            <a:ext cx="2105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Steve Jobs </a:t>
            </a:r>
            <a:r>
              <a:rPr lang="en-US" dirty="0" smtClean="0"/>
              <a:t>is CEO of </a:t>
            </a:r>
          </a:p>
          <a:p>
            <a:r>
              <a:rPr lang="en-US" b="1" dirty="0" smtClean="0"/>
              <a:t>Apple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48"/>
          <p:cNvSpPr txBox="1"/>
          <p:nvPr/>
        </p:nvSpPr>
        <p:spPr>
          <a:xfrm>
            <a:off x="8618277" y="578161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95400" y="50327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.5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95400" y="52613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295400" y="5489972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5996" y="5206246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996" y="4953000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451872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343400" y="50363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343400" y="52649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4343400" y="54935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52800" y="5209818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52800" y="495657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71604" y="5455444"/>
            <a:ext cx="102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239000" y="50363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239000" y="52649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7239000" y="5493544"/>
            <a:ext cx="457200" cy="22860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248400" y="5209818"/>
            <a:ext cx="93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founder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48400" y="4956572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bornIn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67204" y="5455444"/>
            <a:ext cx="1026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capitalOf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1251316" y="4194517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5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4300769" y="4186772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7475762" y="4179027"/>
            <a:ext cx="533400" cy="533400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56079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3012611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793363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endParaRPr lang="en-US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6637562" y="2695549"/>
            <a:ext cx="533400" cy="53340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8" name="TextBox 146"/>
          <p:cNvSpPr txBox="1"/>
          <p:nvPr/>
        </p:nvSpPr>
        <p:spPr>
          <a:xfrm>
            <a:off x="7932523" y="277758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sp>
        <p:nvSpPr>
          <p:cNvPr id="69" name="TextBox 147"/>
          <p:cNvSpPr txBox="1"/>
          <p:nvPr/>
        </p:nvSpPr>
        <p:spPr>
          <a:xfrm>
            <a:off x="8405210" y="390003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cxnSp>
        <p:nvCxnSpPr>
          <p:cNvPr id="11269" name="Straight Connector 11268"/>
          <p:cNvCxnSpPr>
            <a:stCxn id="31" idx="0"/>
            <a:endCxn id="44" idx="4"/>
          </p:cNvCxnSpPr>
          <p:nvPr/>
        </p:nvCxnSpPr>
        <p:spPr>
          <a:xfrm flipV="1">
            <a:off x="1518016" y="3228949"/>
            <a:ext cx="1761295" cy="965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1" name="Straight Connector 11270"/>
          <p:cNvCxnSpPr>
            <a:stCxn id="31" idx="0"/>
            <a:endCxn id="46" idx="4"/>
          </p:cNvCxnSpPr>
          <p:nvPr/>
        </p:nvCxnSpPr>
        <p:spPr>
          <a:xfrm flipV="1">
            <a:off x="1518016" y="3228949"/>
            <a:ext cx="5386246" cy="965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3" name="Straight Connector 11272"/>
          <p:cNvCxnSpPr>
            <a:stCxn id="35" idx="0"/>
            <a:endCxn id="44" idx="4"/>
          </p:cNvCxnSpPr>
          <p:nvPr/>
        </p:nvCxnSpPr>
        <p:spPr>
          <a:xfrm flipH="1" flipV="1">
            <a:off x="3279311" y="3228949"/>
            <a:ext cx="1288158" cy="95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5" name="Straight Connector 11274"/>
          <p:cNvCxnSpPr>
            <a:stCxn id="35" idx="0"/>
            <a:endCxn id="46" idx="4"/>
          </p:cNvCxnSpPr>
          <p:nvPr/>
        </p:nvCxnSpPr>
        <p:spPr>
          <a:xfrm flipV="1">
            <a:off x="4567469" y="3228949"/>
            <a:ext cx="2336793" cy="9578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7" name="Straight Connector 11276"/>
          <p:cNvCxnSpPr>
            <a:stCxn id="38" idx="0"/>
            <a:endCxn id="46" idx="4"/>
          </p:cNvCxnSpPr>
          <p:nvPr/>
        </p:nvCxnSpPr>
        <p:spPr>
          <a:xfrm flipH="1" flipV="1">
            <a:off x="6904262" y="3228949"/>
            <a:ext cx="838200" cy="9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79" name="Straight Connector 11278"/>
          <p:cNvCxnSpPr>
            <a:stCxn id="38" idx="0"/>
            <a:endCxn id="44" idx="4"/>
          </p:cNvCxnSpPr>
          <p:nvPr/>
        </p:nvCxnSpPr>
        <p:spPr>
          <a:xfrm flipH="1" flipV="1">
            <a:off x="3279311" y="3228949"/>
            <a:ext cx="4463151" cy="9500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0" name="TextBox 11279"/>
          <p:cNvSpPr txBox="1"/>
          <p:nvPr/>
        </p:nvSpPr>
        <p:spPr>
          <a:xfrm>
            <a:off x="1887657" y="35052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2830860" y="39000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95" name="TextBox 94"/>
          <p:cNvSpPr txBox="1"/>
          <p:nvPr/>
        </p:nvSpPr>
        <p:spPr>
          <a:xfrm>
            <a:off x="3276600" y="344099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sp>
        <p:nvSpPr>
          <p:cNvPr id="96" name="TextBox 95"/>
          <p:cNvSpPr txBox="1"/>
          <p:nvPr/>
        </p:nvSpPr>
        <p:spPr>
          <a:xfrm>
            <a:off x="5209200" y="38251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6144640" y="387453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7269286" y="34409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grpSp>
        <p:nvGrpSpPr>
          <p:cNvPr id="11289" name="Group 11288"/>
          <p:cNvGrpSpPr/>
          <p:nvPr/>
        </p:nvGrpSpPr>
        <p:grpSpPr>
          <a:xfrm>
            <a:off x="1518016" y="3228949"/>
            <a:ext cx="6224446" cy="965568"/>
            <a:chOff x="1518016" y="3228949"/>
            <a:chExt cx="6224446" cy="965568"/>
          </a:xfrm>
        </p:grpSpPr>
        <p:cxnSp>
          <p:nvCxnSpPr>
            <p:cNvPr id="11282" name="Straight Connector 11281"/>
            <p:cNvCxnSpPr>
              <a:stCxn id="31" idx="0"/>
              <a:endCxn id="44" idx="4"/>
            </p:cNvCxnSpPr>
            <p:nvPr/>
          </p:nvCxnSpPr>
          <p:spPr>
            <a:xfrm flipV="1">
              <a:off x="1518016" y="3228949"/>
              <a:ext cx="1761295" cy="96556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35" idx="0"/>
              <a:endCxn id="44" idx="4"/>
            </p:cNvCxnSpPr>
            <p:nvPr/>
          </p:nvCxnSpPr>
          <p:spPr>
            <a:xfrm flipH="1" flipV="1">
              <a:off x="3279311" y="3228949"/>
              <a:ext cx="1288158" cy="95782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stCxn id="38" idx="0"/>
              <a:endCxn id="46" idx="4"/>
            </p:cNvCxnSpPr>
            <p:nvPr/>
          </p:nvCxnSpPr>
          <p:spPr>
            <a:xfrm flipH="1" flipV="1">
              <a:off x="6904262" y="3228949"/>
              <a:ext cx="838200" cy="950078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/>
          <p:cNvSpPr txBox="1"/>
          <p:nvPr/>
        </p:nvSpPr>
        <p:spPr>
          <a:xfrm>
            <a:off x="914400" y="4431268"/>
            <a:ext cx="39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62" name="TextBox 61"/>
          <p:cNvSpPr txBox="1"/>
          <p:nvPr/>
        </p:nvSpPr>
        <p:spPr>
          <a:xfrm>
            <a:off x="3962401" y="4431268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63" name="TextBox 62"/>
          <p:cNvSpPr txBox="1"/>
          <p:nvPr/>
        </p:nvSpPr>
        <p:spPr>
          <a:xfrm>
            <a:off x="7153793" y="4431268"/>
            <a:ext cx="390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Z</a:t>
            </a:r>
            <a:r>
              <a:rPr lang="en-US" baseline="-25000" dirty="0" smtClean="0"/>
              <a:t>3</a:t>
            </a:r>
            <a:endParaRPr lang="en-US" baseline="-25000" dirty="0"/>
          </a:p>
        </p:txBody>
      </p:sp>
      <p:sp>
        <p:nvSpPr>
          <p:cNvPr id="64" name="TextBox 63"/>
          <p:cNvSpPr txBox="1"/>
          <p:nvPr/>
        </p:nvSpPr>
        <p:spPr>
          <a:xfrm>
            <a:off x="1066800" y="2373868"/>
            <a:ext cx="778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bornIn</a:t>
            </a:r>
            <a:endParaRPr lang="en-US" baseline="30000" dirty="0"/>
          </a:p>
        </p:txBody>
      </p:sp>
      <p:sp>
        <p:nvSpPr>
          <p:cNvPr id="65" name="TextBox 64"/>
          <p:cNvSpPr txBox="1"/>
          <p:nvPr/>
        </p:nvSpPr>
        <p:spPr>
          <a:xfrm>
            <a:off x="2895600" y="2373868"/>
            <a:ext cx="86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smtClean="0"/>
              <a:t>founder</a:t>
            </a:r>
            <a:endParaRPr lang="en-US" baseline="30000" dirty="0"/>
          </a:p>
        </p:txBody>
      </p:sp>
      <p:sp>
        <p:nvSpPr>
          <p:cNvPr id="66" name="TextBox 65"/>
          <p:cNvSpPr txBox="1"/>
          <p:nvPr/>
        </p:nvSpPr>
        <p:spPr>
          <a:xfrm>
            <a:off x="4572000" y="2373868"/>
            <a:ext cx="94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locatedIn</a:t>
            </a:r>
            <a:endParaRPr lang="en-US" baseline="30000" dirty="0"/>
          </a:p>
        </p:txBody>
      </p:sp>
      <p:sp>
        <p:nvSpPr>
          <p:cNvPr id="67" name="TextBox 66"/>
          <p:cNvSpPr txBox="1"/>
          <p:nvPr/>
        </p:nvSpPr>
        <p:spPr>
          <a:xfrm>
            <a:off x="6400800" y="2362200"/>
            <a:ext cx="92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Y </a:t>
            </a:r>
            <a:r>
              <a:rPr lang="en-US" baseline="30000" dirty="0" err="1" smtClean="0"/>
              <a:t>capitalOf</a:t>
            </a:r>
            <a:endParaRPr lang="en-US" baseline="30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23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Learning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set                                  , where</a:t>
            </a:r>
          </a:p>
          <a:p>
            <a:pPr lvl="1"/>
            <a:r>
              <a:rPr lang="en-US" dirty="0" smtClean="0"/>
              <a:t>   corresponds to a particular entity pair</a:t>
            </a:r>
          </a:p>
          <a:p>
            <a:pPr lvl="1"/>
            <a:r>
              <a:rPr lang="en-US" dirty="0" smtClean="0"/>
              <a:t>     contains all sentences with mentions of pair</a:t>
            </a:r>
          </a:p>
          <a:p>
            <a:pPr lvl="1"/>
            <a:r>
              <a:rPr lang="en-US" dirty="0" smtClean="0"/>
              <a:t>     bit vector of facts about pair from database </a:t>
            </a:r>
          </a:p>
          <a:p>
            <a:r>
              <a:rPr lang="en-US" dirty="0" smtClean="0"/>
              <a:t> Maximize Likelihood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240" y="4864318"/>
            <a:ext cx="5537835" cy="774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24" y="1744980"/>
            <a:ext cx="2883076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1" y="2738980"/>
            <a:ext cx="304800" cy="22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19" y="3201068"/>
            <a:ext cx="271463" cy="21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8" y="2286000"/>
            <a:ext cx="152379" cy="2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30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609600" y="4953000"/>
            <a:ext cx="1676400" cy="990600"/>
          </a:xfrm>
          <a:prstGeom prst="roundRect">
            <a:avLst>
              <a:gd name="adj" fmla="val 11905"/>
            </a:avLst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09600" y="2743200"/>
            <a:ext cx="2667000" cy="990600"/>
          </a:xfrm>
          <a:prstGeom prst="roundRect">
            <a:avLst>
              <a:gd name="adj" fmla="val 11905"/>
            </a:avLst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17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Sentential vs. Aggregate Extraction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Sentential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Aggregate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9" idx="3"/>
          </p:cNvCxnSpPr>
          <p:nvPr/>
        </p:nvCxnSpPr>
        <p:spPr>
          <a:xfrm>
            <a:off x="3538345" y="3327400"/>
            <a:ext cx="22860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55971" y="2905626"/>
            <a:ext cx="1353553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069156" y="3307347"/>
            <a:ext cx="757989" cy="324853"/>
          </a:xfrm>
          <a:prstGeom prst="round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93545" y="2743200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1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8961" y="3153211"/>
            <a:ext cx="214337" cy="262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95145" y="2794000"/>
            <a:ext cx="27432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Steve Jobs is 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 smtClean="0">
                <a:latin typeface="Calibri"/>
                <a:cs typeface="Calibri"/>
              </a:rPr>
              <a:t>    CEO of Apple, …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24145" y="2870200"/>
            <a:ext cx="914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5943600" y="3119735"/>
            <a:ext cx="162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CEO-of</a:t>
            </a:r>
            <a:r>
              <a:rPr lang="en-US" sz="2400" dirty="0">
                <a:solidFill>
                  <a:srgbClr val="D9D9D9"/>
                </a:solidFill>
              </a:rPr>
              <a:t>(1,2)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7515279" y="5257800"/>
            <a:ext cx="1628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CEO-of</a:t>
            </a:r>
            <a:r>
              <a:rPr lang="en-US" sz="2400" dirty="0">
                <a:solidFill>
                  <a:srgbClr val="D9D9D9"/>
                </a:solidFill>
              </a:rPr>
              <a:t>(1,2)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33400" y="2362200"/>
            <a:ext cx="210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Input: one sentence</a:t>
            </a: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09600" y="5029200"/>
            <a:ext cx="1828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dirty="0" smtClean="0"/>
              <a:t>&lt;Steve Jobs, 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dirty="0"/>
              <a:t> </a:t>
            </a:r>
            <a:r>
              <a:rPr lang="en-US" sz="2400" dirty="0" smtClean="0"/>
              <a:t>   Apple&gt;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3400" y="473606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Input: one entity pair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3214025" y="4495800"/>
            <a:ext cx="2567796" cy="646331"/>
            <a:chOff x="175404" y="3125638"/>
            <a:chExt cx="2567796" cy="646331"/>
          </a:xfrm>
        </p:grpSpPr>
        <p:sp>
          <p:nvSpPr>
            <p:cNvPr id="36" name="Rounded Rectangle 35"/>
            <p:cNvSpPr/>
            <p:nvPr/>
          </p:nvSpPr>
          <p:spPr>
            <a:xfrm>
              <a:off x="175404" y="3162495"/>
              <a:ext cx="2567796" cy="57130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106"/>
            <p:cNvSpPr txBox="1"/>
            <p:nvPr/>
          </p:nvSpPr>
          <p:spPr>
            <a:xfrm>
              <a:off x="175404" y="3125638"/>
              <a:ext cx="24446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Steve Jobs </a:t>
              </a:r>
              <a:r>
                <a:rPr lang="en-US" dirty="0" smtClean="0"/>
                <a:t>was founder </a:t>
              </a:r>
            </a:p>
            <a:p>
              <a:r>
                <a:rPr lang="en-US" dirty="0" smtClean="0"/>
                <a:t>of </a:t>
              </a:r>
              <a:r>
                <a:rPr lang="en-US" b="1" dirty="0" smtClean="0"/>
                <a:t>Apple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971800" y="5236084"/>
            <a:ext cx="3052246" cy="646331"/>
            <a:chOff x="2888130" y="3137362"/>
            <a:chExt cx="3052246" cy="646331"/>
          </a:xfrm>
        </p:grpSpPr>
        <p:sp>
          <p:nvSpPr>
            <p:cNvPr id="39" name="Rounded Rectangle 38"/>
            <p:cNvSpPr/>
            <p:nvPr/>
          </p:nvSpPr>
          <p:spPr>
            <a:xfrm>
              <a:off x="2895600" y="3154680"/>
              <a:ext cx="3044776" cy="57130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107"/>
            <p:cNvSpPr txBox="1"/>
            <p:nvPr/>
          </p:nvSpPr>
          <p:spPr>
            <a:xfrm>
              <a:off x="2888130" y="3137362"/>
              <a:ext cx="30522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Steve Jobs</a:t>
              </a:r>
              <a:r>
                <a:rPr lang="en-US" dirty="0" smtClean="0"/>
                <a:t>, Steve Wozniak and</a:t>
              </a:r>
              <a:br>
                <a:rPr lang="en-US" dirty="0" smtClean="0"/>
              </a:br>
              <a:r>
                <a:rPr lang="en-US" dirty="0" smtClean="0"/>
                <a:t>Ronald Wayne founded </a:t>
              </a:r>
              <a:r>
                <a:rPr lang="en-US" b="1" dirty="0" smtClean="0"/>
                <a:t>Apple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66722" y="5882415"/>
            <a:ext cx="2491947" cy="646331"/>
            <a:chOff x="6096000" y="3132897"/>
            <a:chExt cx="2491947" cy="646331"/>
          </a:xfrm>
        </p:grpSpPr>
        <p:sp>
          <p:nvSpPr>
            <p:cNvPr id="42" name="Rounded Rectangle 41"/>
            <p:cNvSpPr/>
            <p:nvPr/>
          </p:nvSpPr>
          <p:spPr>
            <a:xfrm>
              <a:off x="6096000" y="3154679"/>
              <a:ext cx="2491947" cy="571305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108"/>
            <p:cNvSpPr txBox="1"/>
            <p:nvPr/>
          </p:nvSpPr>
          <p:spPr>
            <a:xfrm>
              <a:off x="6247737" y="3132897"/>
              <a:ext cx="21054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/>
                <a:t>Steve Jobs </a:t>
              </a:r>
              <a:r>
                <a:rPr lang="en-US" dirty="0" smtClean="0"/>
                <a:t>is CEO of </a:t>
              </a:r>
            </a:p>
            <a:p>
              <a:r>
                <a:rPr lang="en-US" b="1" dirty="0" smtClean="0"/>
                <a:t>Apple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sp>
        <p:nvSpPr>
          <p:cNvPr id="44" name="TextBox 148"/>
          <p:cNvSpPr txBox="1"/>
          <p:nvPr/>
        </p:nvSpPr>
        <p:spPr>
          <a:xfrm>
            <a:off x="4873842" y="6551702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...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28" idx="1"/>
          </p:cNvCxnSpPr>
          <p:nvPr/>
        </p:nvCxnSpPr>
        <p:spPr>
          <a:xfrm>
            <a:off x="6400800" y="5448300"/>
            <a:ext cx="1143000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6400800" y="5029200"/>
            <a:ext cx="9144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34" idx="3"/>
            <a:endCxn id="37" idx="1"/>
          </p:cNvCxnSpPr>
          <p:nvPr/>
        </p:nvCxnSpPr>
        <p:spPr>
          <a:xfrm flipV="1">
            <a:off x="2286000" y="4818966"/>
            <a:ext cx="928025" cy="629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34" idx="3"/>
            <a:endCxn id="40" idx="1"/>
          </p:cNvCxnSpPr>
          <p:nvPr/>
        </p:nvCxnSpPr>
        <p:spPr>
          <a:xfrm>
            <a:off x="2286000" y="5448300"/>
            <a:ext cx="685800" cy="110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4" idx="3"/>
            <a:endCxn id="42" idx="1"/>
          </p:cNvCxnSpPr>
          <p:nvPr/>
        </p:nvCxnSpPr>
        <p:spPr>
          <a:xfrm>
            <a:off x="2286000" y="5448300"/>
            <a:ext cx="880722" cy="741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6" idx="3"/>
            <a:endCxn id="28" idx="1"/>
          </p:cNvCxnSpPr>
          <p:nvPr/>
        </p:nvCxnSpPr>
        <p:spPr>
          <a:xfrm>
            <a:off x="5781821" y="4818310"/>
            <a:ext cx="618979" cy="6299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0" idx="3"/>
            <a:endCxn id="28" idx="1"/>
          </p:cNvCxnSpPr>
          <p:nvPr/>
        </p:nvCxnSpPr>
        <p:spPr>
          <a:xfrm flipV="1">
            <a:off x="6024046" y="5448300"/>
            <a:ext cx="376754" cy="1109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2" idx="3"/>
            <a:endCxn id="28" idx="1"/>
          </p:cNvCxnSpPr>
          <p:nvPr/>
        </p:nvCxnSpPr>
        <p:spPr>
          <a:xfrm flipV="1">
            <a:off x="5658669" y="5448300"/>
            <a:ext cx="742131" cy="7415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6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477"/>
            <a:ext cx="8229600" cy="1143000"/>
          </a:xfrm>
        </p:spPr>
        <p:txBody>
          <a:bodyPr/>
          <a:lstStyle/>
          <a:p>
            <a:pPr algn="ctr"/>
            <a:r>
              <a:rPr lang="zh-CN" altLang="zh-CN" dirty="0" smtClean="0"/>
              <a:t>D</a:t>
            </a:r>
            <a:r>
              <a:rPr lang="en-US" altLang="zh-CN" dirty="0" err="1" smtClean="0"/>
              <a:t>istant</a:t>
            </a:r>
            <a:r>
              <a:rPr lang="zh-CN" altLang="en-US" dirty="0" smtClean="0"/>
              <a:t> </a:t>
            </a:r>
            <a:r>
              <a:rPr lang="zh-CN" altLang="zh-CN" dirty="0" smtClean="0"/>
              <a:t>S</a:t>
            </a:r>
            <a:r>
              <a:rPr lang="en-US" altLang="zh-CN" dirty="0" err="1" smtClean="0"/>
              <a:t>upervision</a:t>
            </a:r>
            <a:r>
              <a:rPr lang="en-US" altLang="zh-CN" dirty="0" smtClean="0"/>
              <a:t>:</a:t>
            </a:r>
            <a:r>
              <a:rPr lang="zh-CN" altLang="en-US" dirty="0" smtClean="0"/>
              <a:t> </a:t>
            </a:r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err="1" smtClean="0"/>
              <a:t>Mintz</a:t>
            </a:r>
            <a:r>
              <a:rPr lang="en-US" dirty="0" smtClean="0"/>
              <a:t>, Bills, Snow, </a:t>
            </a:r>
            <a:r>
              <a:rPr lang="en-US" dirty="0" err="1" smtClean="0"/>
              <a:t>Jurafsky</a:t>
            </a:r>
            <a:r>
              <a:rPr lang="en-US" dirty="0" smtClean="0"/>
              <a:t> 09:</a:t>
            </a:r>
          </a:p>
          <a:p>
            <a:pPr lvl="1"/>
            <a:r>
              <a:rPr lang="en-US" dirty="0" smtClean="0"/>
              <a:t>	Extraction at aggregate level</a:t>
            </a:r>
          </a:p>
          <a:p>
            <a:pPr lvl="1"/>
            <a:r>
              <a:rPr lang="en-US" dirty="0" smtClean="0"/>
              <a:t>	Features: conjunctions of lexical, syntactic, and 	entity type info along dependency path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Riedel, Yao, McCallum 10:</a:t>
            </a:r>
          </a:p>
          <a:p>
            <a:pPr lvl="1"/>
            <a:r>
              <a:rPr lang="en-US" dirty="0" smtClean="0"/>
              <a:t>	Extraction </a:t>
            </a:r>
            <a:r>
              <a:rPr lang="en-US" dirty="0"/>
              <a:t>at aggregate </a:t>
            </a:r>
            <a:r>
              <a:rPr lang="en-US" dirty="0" smtClean="0"/>
              <a:t>level</a:t>
            </a:r>
          </a:p>
          <a:p>
            <a:pPr lvl="1"/>
            <a:r>
              <a:rPr lang="en-US" dirty="0" smtClean="0"/>
              <a:t>	Latent variable on sentence 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Bunescu</a:t>
            </a:r>
            <a:r>
              <a:rPr lang="en-US" dirty="0" smtClean="0"/>
              <a:t>, Mooney 07:</a:t>
            </a:r>
          </a:p>
          <a:p>
            <a:pPr lvl="1"/>
            <a:r>
              <a:rPr lang="en-US" dirty="0" smtClean="0"/>
              <a:t>	Multi</a:t>
            </a:r>
            <a:r>
              <a:rPr lang="en-US" dirty="0"/>
              <a:t>-instance learning for relation extraction</a:t>
            </a:r>
          </a:p>
          <a:p>
            <a:pPr lvl="1"/>
            <a:r>
              <a:rPr lang="en-US" dirty="0" smtClean="0"/>
              <a:t>	Kernel</a:t>
            </a:r>
            <a:r>
              <a:rPr lang="en-US" dirty="0"/>
              <a:t>-based </a:t>
            </a:r>
            <a:r>
              <a:rPr lang="en-US" dirty="0" smtClean="0"/>
              <a:t>approach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7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Experimental Setup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Data as in Riedel et al. 10:</a:t>
            </a:r>
          </a:p>
          <a:p>
            <a:pPr lvl="1"/>
            <a:r>
              <a:rPr lang="en-US" dirty="0" smtClean="0"/>
              <a:t>LDC NYT corpus, 2005-06 (training), 2007 (testing)</a:t>
            </a:r>
          </a:p>
          <a:p>
            <a:pPr lvl="1"/>
            <a:r>
              <a:rPr lang="en-US" dirty="0" smtClean="0"/>
              <a:t>Data first tagged with Stanford NER system</a:t>
            </a:r>
          </a:p>
          <a:p>
            <a:pPr lvl="1"/>
            <a:r>
              <a:rPr lang="en-US" dirty="0" smtClean="0"/>
              <a:t>Entities matched to Freebase, ~ top 50 relations</a:t>
            </a:r>
          </a:p>
          <a:p>
            <a:pPr lvl="1"/>
            <a:r>
              <a:rPr lang="en-US" dirty="0" smtClean="0"/>
              <a:t>Mention-level features as in </a:t>
            </a:r>
            <a:r>
              <a:rPr lang="en-US" dirty="0" err="1" smtClean="0"/>
              <a:t>Mintz</a:t>
            </a:r>
            <a:r>
              <a:rPr lang="en-US" dirty="0" smtClean="0"/>
              <a:t> et al. 09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Systems:</a:t>
            </a:r>
          </a:p>
          <a:p>
            <a:pPr lvl="1"/>
            <a:r>
              <a:rPr lang="en-US" dirty="0" err="1"/>
              <a:t>MultiR</a:t>
            </a:r>
            <a:r>
              <a:rPr lang="en-US" dirty="0"/>
              <a:t>: proposed approach</a:t>
            </a:r>
          </a:p>
          <a:p>
            <a:pPr lvl="1"/>
            <a:r>
              <a:rPr lang="en-US" dirty="0" err="1"/>
              <a:t>SoloR</a:t>
            </a:r>
            <a:r>
              <a:rPr lang="en-US" dirty="0"/>
              <a:t>: re-implementation of Riedel et al. </a:t>
            </a:r>
            <a:r>
              <a:rPr lang="en-US" dirty="0" smtClean="0"/>
              <a:t>2010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39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820480" y="-678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 Broader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endParaRPr lang="en" dirty="0"/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562403" y="1267178"/>
            <a:ext cx="6438444" cy="646331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dirty="0"/>
              <a:t>Information Extraction =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</a:rPr>
              <a:t>  segmentation + classification + association + clustering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28600" y="1158875"/>
            <a:ext cx="22653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As a family</a:t>
            </a:r>
            <a:br>
              <a:rPr lang="en-US" sz="2400"/>
            </a:br>
            <a:r>
              <a:rPr lang="en-US" sz="2400"/>
              <a:t>of techniques: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" y="2133600"/>
            <a:ext cx="3581400" cy="4483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/>
              <a:t>October 14, 2002, 4:00 a.m. PT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For years, </a:t>
            </a:r>
            <a:r>
              <a:rPr lang="en-US" sz="1200" u="sng">
                <a:solidFill>
                  <a:schemeClr val="accent1"/>
                </a:solidFill>
              </a:rPr>
              <a:t>Microsoft Corporation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CEO</a:t>
            </a:r>
            <a:r>
              <a:rPr lang="en-US" sz="1200"/>
              <a:t> </a:t>
            </a:r>
            <a:r>
              <a:rPr lang="en-US" sz="1200" u="sng">
                <a:solidFill>
                  <a:schemeClr val="accent2"/>
                </a:solidFill>
              </a:rPr>
              <a:t>Bill Gates</a:t>
            </a:r>
            <a:r>
              <a:rPr lang="en-US" sz="1200"/>
              <a:t> railed against the economic philosophy of open-source software with Orwellian fervor, denouncing its communal licensing as a "cancer" that stifled technological innovation.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Today,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claims to "love" the open-source concept, by which software code is made public to encourage improvement and development by outside programmers. </a:t>
            </a:r>
            <a:r>
              <a:rPr lang="en-US" sz="1200" u="sng">
                <a:solidFill>
                  <a:schemeClr val="accent2"/>
                </a:solidFill>
              </a:rPr>
              <a:t>Gates</a:t>
            </a:r>
            <a:r>
              <a:rPr lang="en-US" sz="1200"/>
              <a:t> himself says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will gladly disclose its crown jewels--the coveted code behind the Windows operating system--to select customers.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"We can be open source. We love the concept of shared source," said </a:t>
            </a:r>
            <a:r>
              <a:rPr lang="en-US" sz="1200" u="sng">
                <a:solidFill>
                  <a:schemeClr val="accent2"/>
                </a:solidFill>
              </a:rPr>
              <a:t>Bill Veghte</a:t>
            </a:r>
            <a:r>
              <a:rPr lang="en-US" sz="1200"/>
              <a:t>, a </a:t>
            </a:r>
            <a:r>
              <a:rPr lang="en-US" sz="1200" u="sng">
                <a:solidFill>
                  <a:schemeClr val="accent1"/>
                </a:solidFill>
              </a:rPr>
              <a:t>Microsoft</a:t>
            </a:r>
            <a:r>
              <a:rPr lang="en-US" sz="1200"/>
              <a:t> </a:t>
            </a:r>
            <a:r>
              <a:rPr lang="en-US" sz="1200" u="sng">
                <a:solidFill>
                  <a:schemeClr val="hlink"/>
                </a:solidFill>
              </a:rPr>
              <a:t>VP</a:t>
            </a:r>
            <a:r>
              <a:rPr lang="en-US" sz="1200"/>
              <a:t>. "That's a super-important shift for us in terms of code access.</a:t>
            </a:r>
            <a:r>
              <a:rPr lang="ja-JP" altLang="en-US" sz="1200"/>
              <a:t>“</a:t>
            </a:r>
            <a:endParaRPr lang="en-US" sz="1200"/>
          </a:p>
          <a:p>
            <a:pPr algn="l"/>
            <a:endParaRPr lang="en-US" sz="1200"/>
          </a:p>
          <a:p>
            <a:pPr algn="l"/>
            <a:r>
              <a:rPr lang="en-US" sz="1200" u="sng">
                <a:solidFill>
                  <a:schemeClr val="accent2"/>
                </a:solidFill>
              </a:rPr>
              <a:t>Richard Stallman</a:t>
            </a:r>
            <a:r>
              <a:rPr lang="en-US" sz="1200"/>
              <a:t>, </a:t>
            </a:r>
            <a:r>
              <a:rPr lang="en-US" sz="1200" u="sng">
                <a:solidFill>
                  <a:schemeClr val="hlink"/>
                </a:solidFill>
              </a:rPr>
              <a:t>founder</a:t>
            </a:r>
            <a:r>
              <a:rPr lang="en-US" sz="1200"/>
              <a:t> of the </a:t>
            </a:r>
            <a:r>
              <a:rPr lang="en-US" sz="1200" u="sng">
                <a:solidFill>
                  <a:schemeClr val="accent1"/>
                </a:solidFill>
              </a:rPr>
              <a:t>Free Software Foundation</a:t>
            </a:r>
            <a:r>
              <a:rPr lang="en-US" sz="1200"/>
              <a:t>, countered saying…</a:t>
            </a: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4724924" y="2111379"/>
            <a:ext cx="3005137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816999" y="2166942"/>
            <a:ext cx="3558516" cy="443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 Corporation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CEO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Gates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Bill </a:t>
            </a:r>
            <a:r>
              <a:rPr lang="en-US" sz="2400" dirty="0" err="1">
                <a:solidFill>
                  <a:schemeClr val="accent2"/>
                </a:solidFill>
              </a:rPr>
              <a:t>Veghte</a:t>
            </a:r>
            <a:endParaRPr lang="en-US" sz="2400" dirty="0">
              <a:solidFill>
                <a:schemeClr val="accent2"/>
              </a:solidFill>
            </a:endParaRP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Microsoft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VP</a:t>
            </a:r>
          </a:p>
          <a:p>
            <a:pPr algn="l"/>
            <a:r>
              <a:rPr lang="en-US" sz="2400" dirty="0">
                <a:solidFill>
                  <a:schemeClr val="accent2"/>
                </a:solidFill>
              </a:rPr>
              <a:t>Richard Stallman</a:t>
            </a:r>
          </a:p>
          <a:p>
            <a:pPr algn="l"/>
            <a:r>
              <a:rPr lang="en-US" sz="2400" dirty="0">
                <a:solidFill>
                  <a:schemeClr val="hlink"/>
                </a:solidFill>
              </a:rPr>
              <a:t>founder</a:t>
            </a:r>
          </a:p>
          <a:p>
            <a:pPr algn="l"/>
            <a:r>
              <a:rPr lang="en-US" sz="2400" dirty="0">
                <a:solidFill>
                  <a:schemeClr val="accent1"/>
                </a:solidFill>
              </a:rPr>
              <a:t>Free Software Foundation</a:t>
            </a:r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4724924" y="2136778"/>
            <a:ext cx="3650590" cy="1094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724924" y="3275017"/>
            <a:ext cx="3650590" cy="704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724924" y="4374445"/>
            <a:ext cx="3650590" cy="11121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724923" y="5523262"/>
            <a:ext cx="3650591" cy="10756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cxnSp>
        <p:nvCxnSpPr>
          <p:cNvPr id="4" name="Straight Arrow Connector 3"/>
          <p:cNvCxnSpPr>
            <a:stCxn id="16" idx="3"/>
          </p:cNvCxnSpPr>
          <p:nvPr/>
        </p:nvCxnSpPr>
        <p:spPr>
          <a:xfrm flipV="1">
            <a:off x="3810000" y="4374445"/>
            <a:ext cx="914923" cy="705"/>
          </a:xfrm>
          <a:prstGeom prst="straightConnector1">
            <a:avLst/>
          </a:prstGeom>
          <a:ln>
            <a:solidFill>
              <a:srgbClr val="660087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Isosceles Triangle 4"/>
          <p:cNvSpPr/>
          <p:nvPr/>
        </p:nvSpPr>
        <p:spPr>
          <a:xfrm>
            <a:off x="8592880" y="2568222"/>
            <a:ext cx="407967" cy="40922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>
            <a:off x="8592880" y="3387905"/>
            <a:ext cx="407967" cy="40922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Isosceles Triangle 23"/>
          <p:cNvSpPr/>
          <p:nvPr/>
        </p:nvSpPr>
        <p:spPr>
          <a:xfrm>
            <a:off x="8592880" y="4667955"/>
            <a:ext cx="407967" cy="40922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592880" y="5813778"/>
            <a:ext cx="407967" cy="395111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131676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/>
              <a:t>Sentential Extraction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07" y="1447800"/>
            <a:ext cx="7227393" cy="502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8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6397"/>
            <a:ext cx="8229600" cy="1143000"/>
          </a:xfrm>
        </p:spPr>
        <p:txBody>
          <a:bodyPr/>
          <a:lstStyle/>
          <a:p>
            <a:pPr algn="ctr"/>
            <a:r>
              <a:rPr lang="en-US" altLang="zh-CN" sz="4800" dirty="0" smtClean="0"/>
              <a:t>Distant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Supervision:</a:t>
            </a:r>
            <a:br>
              <a:rPr lang="en-US" altLang="zh-CN" sz="4800" dirty="0" smtClean="0"/>
            </a:br>
            <a:r>
              <a:rPr lang="en-US" altLang="zh-CN" sz="4800" dirty="0" smtClean="0"/>
              <a:t>Conclusion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06640"/>
            <a:ext cx="8229600" cy="4876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zh-CN" altLang="zh-CN" dirty="0" smtClean="0"/>
              <a:t>W</a:t>
            </a:r>
            <a:r>
              <a:rPr lang="en-US" altLang="zh-CN" dirty="0" err="1" smtClean="0"/>
              <a:t>idely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community</a:t>
            </a:r>
            <a:r>
              <a:rPr lang="zh-CN" altLang="en-US" dirty="0" smtClean="0"/>
              <a:t> </a:t>
            </a:r>
            <a:r>
              <a:rPr lang="zh-CN" altLang="zh-CN" dirty="0" smtClean="0"/>
              <a:t>n</a:t>
            </a:r>
            <a:r>
              <a:rPr lang="en-US" altLang="zh-CN" dirty="0" err="1" smtClean="0"/>
              <a:t>owadays</a:t>
            </a:r>
            <a:r>
              <a:rPr lang="en-US" altLang="zh-CN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zh-CN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cheaper</a:t>
            </a:r>
            <a:r>
              <a:rPr lang="zh-CN" altLang="en-US" dirty="0"/>
              <a:t> </a:t>
            </a:r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obtaining</a:t>
            </a:r>
            <a:r>
              <a:rPr lang="zh-CN" altLang="en-US" dirty="0"/>
              <a:t> </a:t>
            </a:r>
            <a:r>
              <a:rPr lang="en-US" altLang="zh-CN" dirty="0"/>
              <a:t>training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endParaRPr lang="en-US" altLang="zh-CN" dirty="0" smtClean="0"/>
          </a:p>
          <a:p>
            <a:pPr marL="457200" indent="-457200">
              <a:buFont typeface="Arial"/>
              <a:buChar char="•"/>
            </a:pPr>
            <a:r>
              <a:rPr lang="zh-CN" altLang="zh-CN" dirty="0" smtClean="0"/>
              <a:t>S</a:t>
            </a:r>
            <a:r>
              <a:rPr lang="en-US" altLang="zh-CN" dirty="0" smtClean="0"/>
              <a:t>till,</a:t>
            </a:r>
            <a:r>
              <a:rPr lang="zh-CN" altLang="en-US" dirty="0" smtClean="0"/>
              <a:t> </a:t>
            </a:r>
            <a:r>
              <a:rPr lang="zh-CN" altLang="zh-CN" dirty="0" smtClean="0"/>
              <a:t>t</a:t>
            </a:r>
            <a:r>
              <a:rPr lang="en-US" altLang="zh-CN" dirty="0" smtClean="0"/>
              <a:t>here</a:t>
            </a:r>
            <a:r>
              <a:rPr lang="zh-CN" altLang="en-US" dirty="0" smtClean="0"/>
              <a:t>‘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room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improvement: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457200" lvl="2" indent="-457200">
              <a:buFont typeface="Arial"/>
              <a:buChar char="•"/>
            </a:pPr>
            <a:r>
              <a:rPr lang="en-US" altLang="zh-CN" dirty="0" smtClean="0"/>
              <a:t>what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zh-CN" altLang="zh-CN" dirty="0" smtClean="0"/>
              <a:t>e</a:t>
            </a:r>
            <a:r>
              <a:rPr lang="en-US" altLang="zh-CN" dirty="0" err="1" smtClean="0"/>
              <a:t>ntities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not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Freebase?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457200" lvl="1" indent="-457200">
              <a:buFont typeface="Arial"/>
              <a:buChar char="•"/>
            </a:pPr>
            <a:r>
              <a:rPr lang="zh-CN" altLang="zh-CN" dirty="0" smtClean="0"/>
              <a:t>w</a:t>
            </a:r>
            <a:r>
              <a:rPr lang="en-US" altLang="zh-CN" dirty="0" smtClean="0"/>
              <a:t>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if</a:t>
            </a:r>
            <a:r>
              <a:rPr lang="zh-CN" altLang="en-US" dirty="0" smtClean="0"/>
              <a:t> </a:t>
            </a:r>
            <a:r>
              <a:rPr lang="en-US" altLang="zh-CN" dirty="0" smtClean="0"/>
              <a:t>entities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zh-CN" altLang="zh-CN" dirty="0" smtClean="0"/>
              <a:t>F</a:t>
            </a:r>
            <a:r>
              <a:rPr lang="en-US" altLang="zh-CN" dirty="0" err="1" smtClean="0"/>
              <a:t>reebase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altLang="zh-CN" dirty="0" smtClean="0"/>
              <a:t>but</a:t>
            </a:r>
            <a:r>
              <a:rPr lang="zh-CN" altLang="en-US" dirty="0" smtClean="0"/>
              <a:t> </a:t>
            </a:r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relation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recorded?</a:t>
            </a:r>
            <a:r>
              <a:rPr lang="zh-CN" altLang="en-US" dirty="0" smtClean="0"/>
              <a:t>  </a:t>
            </a:r>
            <a:endParaRPr lang="en-US" altLang="zh-CN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5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1238708"/>
            <a:ext cx="7772400" cy="254013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Recent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Advances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IE:</a:t>
            </a:r>
            <a:br>
              <a:rPr lang="en-US" altLang="zh-CN" dirty="0" smtClean="0"/>
            </a:br>
            <a:r>
              <a:rPr lang="en-US" altLang="zh-CN" dirty="0" smtClean="0"/>
              <a:t>Latent Variable Modeling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5051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407677"/>
            <a:ext cx="7772400" cy="112895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Universal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Schema</a:t>
            </a:r>
            <a:endParaRPr lang="en" dirty="0"/>
          </a:p>
        </p:txBody>
      </p:sp>
      <p:sp>
        <p:nvSpPr>
          <p:cNvPr id="3" name="TextBox 2"/>
          <p:cNvSpPr txBox="1"/>
          <p:nvPr/>
        </p:nvSpPr>
        <p:spPr>
          <a:xfrm>
            <a:off x="470330" y="1944309"/>
            <a:ext cx="835619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Arial"/>
              <a:buChar char="•"/>
            </a:pPr>
            <a:r>
              <a:rPr lang="en-US" altLang="zh-CN" sz="2400" dirty="0"/>
              <a:t>Riedel et </a:t>
            </a:r>
            <a:r>
              <a:rPr lang="en-US" altLang="zh-CN" sz="2400" dirty="0" smtClean="0"/>
              <a:t>al.</a:t>
            </a:r>
            <a:r>
              <a:rPr lang="en-US" altLang="zh-CN" sz="2400" dirty="0"/>
              <a:t>, NAACL 2013. Relation Extraction with Matrix Factorization and Universal </a:t>
            </a:r>
            <a:r>
              <a:rPr lang="en-US" altLang="zh-CN" sz="2400" dirty="0" smtClean="0"/>
              <a:t>Schemas.</a:t>
            </a:r>
          </a:p>
          <a:p>
            <a:pPr marL="285750" lvl="2" indent="-285750">
              <a:buFont typeface="Arial"/>
              <a:buChar char="•"/>
            </a:pPr>
            <a:endParaRPr lang="en-US" altLang="zh-CN" sz="2400" dirty="0"/>
          </a:p>
          <a:p>
            <a:pPr marL="285750" lvl="2" indent="-285750">
              <a:buFont typeface="Arial"/>
              <a:buChar char="•"/>
            </a:pPr>
            <a:r>
              <a:rPr lang="zh-CN" altLang="zh-CN" sz="2400" dirty="0" smtClean="0"/>
              <a:t>M</a:t>
            </a:r>
            <a:r>
              <a:rPr lang="en-US" altLang="zh-CN" sz="2400" dirty="0" err="1" smtClean="0"/>
              <a:t>otivation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use</a:t>
            </a:r>
            <a:r>
              <a:rPr lang="zh-CN" altLang="en-US" sz="2400" dirty="0" smtClean="0"/>
              <a:t> </a:t>
            </a:r>
            <a:r>
              <a:rPr lang="en-US" altLang="zh-CN" sz="2400" b="1" dirty="0" smtClean="0"/>
              <a:t>matrix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representation</a:t>
            </a:r>
            <a:r>
              <a:rPr lang="zh-CN" altLang="en-US" sz="2400" b="1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extraction.</a:t>
            </a:r>
          </a:p>
          <a:p>
            <a:pPr marL="285750" lvl="2" indent="-285750">
              <a:buFont typeface="Arial"/>
              <a:buChar char="•"/>
            </a:pPr>
            <a:endParaRPr lang="en-US" altLang="zh-CN" sz="2400" dirty="0" smtClean="0"/>
          </a:p>
          <a:p>
            <a:pPr marL="285750" lvl="2" indent="-285750">
              <a:buFont typeface="Arial"/>
              <a:buChar char="•"/>
            </a:pPr>
            <a:r>
              <a:rPr lang="zh-CN" altLang="zh-CN" sz="2400" dirty="0" smtClean="0"/>
              <a:t>I</a:t>
            </a:r>
            <a:r>
              <a:rPr lang="en-US" altLang="zh-CN" sz="2400" dirty="0" err="1" smtClean="0"/>
              <a:t>dea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training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testing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data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matrix,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fill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missing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values.</a:t>
            </a:r>
          </a:p>
          <a:p>
            <a:pPr marL="285750" lvl="2" indent="-285750">
              <a:buFont typeface="Arial"/>
              <a:buChar char="•"/>
            </a:pPr>
            <a:endParaRPr lang="en-US" altLang="zh-CN" sz="2400" dirty="0"/>
          </a:p>
          <a:p>
            <a:pPr marL="285750" lvl="2" indent="-285750">
              <a:buFont typeface="Arial"/>
              <a:buChar char="•"/>
            </a:pPr>
            <a:r>
              <a:rPr lang="en-US" altLang="zh-CN" sz="2400" dirty="0" smtClean="0"/>
              <a:t>Jointly</a:t>
            </a:r>
            <a:r>
              <a:rPr lang="zh-CN" altLang="en-US" sz="2400" dirty="0" smtClean="0"/>
              <a:t> </a:t>
            </a:r>
            <a:r>
              <a:rPr lang="zh-CN" altLang="zh-CN" sz="2400" dirty="0"/>
              <a:t>l</a:t>
            </a:r>
            <a:r>
              <a:rPr lang="en-US" altLang="zh-CN" sz="2400" dirty="0" smtClean="0"/>
              <a:t>earn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latent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factor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representation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surface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patterns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multiple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706822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125437"/>
            <a:ext cx="7772400" cy="112895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Universal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Schema</a:t>
            </a:r>
            <a:endParaRPr lang="en" dirty="0"/>
          </a:p>
        </p:txBody>
      </p:sp>
      <p:pic>
        <p:nvPicPr>
          <p:cNvPr id="2" name="Picture 1" descr="Screen Shot 2015-07-19 at 8.28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063" y="1270072"/>
            <a:ext cx="4716667" cy="5321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330" y="1944309"/>
            <a:ext cx="83561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buFont typeface="Arial"/>
              <a:buChar char="•"/>
            </a:pPr>
            <a:r>
              <a:rPr lang="en-US" altLang="zh-CN" sz="2400" dirty="0" smtClean="0"/>
              <a:t>Rows: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pair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entities.</a:t>
            </a:r>
          </a:p>
          <a:p>
            <a:pPr lvl="2"/>
            <a:r>
              <a:rPr lang="en-US" altLang="zh-CN" sz="2400" dirty="0" smtClean="0"/>
              <a:t>e.g.,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(William,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CMU)</a:t>
            </a:r>
          </a:p>
          <a:p>
            <a:pPr lvl="2"/>
            <a:endParaRPr lang="en-US" altLang="zh-CN" sz="2400" dirty="0" smtClean="0"/>
          </a:p>
          <a:p>
            <a:pPr marL="285750" lvl="2" indent="-285750">
              <a:buFont typeface="Arial"/>
              <a:buChar char="•"/>
            </a:pPr>
            <a:endParaRPr lang="en-US" altLang="zh-CN" sz="2400" dirty="0"/>
          </a:p>
          <a:p>
            <a:pPr marL="285750" lvl="2" indent="-285750">
              <a:buFont typeface="Arial"/>
              <a:buChar char="•"/>
            </a:pPr>
            <a:r>
              <a:rPr lang="zh-CN" altLang="zh-CN" sz="2400" dirty="0" smtClean="0"/>
              <a:t>C</a:t>
            </a:r>
            <a:r>
              <a:rPr lang="en-US" altLang="zh-CN" sz="2400" dirty="0" err="1" smtClean="0"/>
              <a:t>olumns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surface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lvl="2"/>
            <a:r>
              <a:rPr lang="zh-CN" altLang="zh-CN" sz="2400" dirty="0"/>
              <a:t>p</a:t>
            </a:r>
            <a:r>
              <a:rPr lang="en-US" altLang="zh-CN" sz="2400" dirty="0" err="1" smtClean="0"/>
              <a:t>atterns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relations.</a:t>
            </a:r>
          </a:p>
          <a:p>
            <a:pPr lvl="2"/>
            <a:r>
              <a:rPr lang="zh-CN" altLang="zh-CN" sz="2400" dirty="0" smtClean="0"/>
              <a:t>e</a:t>
            </a:r>
            <a:r>
              <a:rPr lang="en-US" altLang="zh-CN" sz="2400" dirty="0" smtClean="0"/>
              <a:t>.g.,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lvl="2"/>
            <a:r>
              <a:rPr lang="en-US" altLang="zh-CN" sz="2400" dirty="0" smtClean="0"/>
              <a:t>X-</a:t>
            </a:r>
            <a:r>
              <a:rPr lang="zh-CN" altLang="zh-CN" sz="2400" dirty="0" smtClean="0"/>
              <a:t>i</a:t>
            </a:r>
            <a:r>
              <a:rPr lang="en-US" altLang="zh-CN" sz="2400" dirty="0" smtClean="0"/>
              <a:t>s</a:t>
            </a:r>
            <a:r>
              <a:rPr lang="zh-CN" altLang="en-US" sz="2400" dirty="0" smtClean="0"/>
              <a:t>_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_</a:t>
            </a:r>
            <a:r>
              <a:rPr lang="en-US" altLang="zh-CN" sz="2400" dirty="0" err="1" smtClean="0"/>
              <a:t>professor_at</a:t>
            </a:r>
            <a:r>
              <a:rPr lang="en-US" altLang="zh-CN" sz="2400" dirty="0" smtClean="0"/>
              <a:t>-Y</a:t>
            </a:r>
            <a:r>
              <a:rPr lang="zh-CN" altLang="en-US" sz="2400" dirty="0" smtClean="0"/>
              <a:t> </a:t>
            </a:r>
            <a:endParaRPr lang="en-US" altLang="zh-CN" sz="2400" dirty="0"/>
          </a:p>
          <a:p>
            <a:pPr lvl="2"/>
            <a:r>
              <a:rPr lang="en-US" altLang="zh-CN" sz="2400" dirty="0" smtClean="0"/>
              <a:t>teaches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(X,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Y)</a:t>
            </a:r>
          </a:p>
          <a:p>
            <a:pPr lvl="2"/>
            <a:r>
              <a:rPr lang="zh-CN" altLang="en-US" sz="2400" dirty="0" smtClean="0"/>
              <a:t> </a:t>
            </a:r>
            <a:endParaRPr lang="en-US" altLang="zh-CN" sz="24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952613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82237"/>
            <a:ext cx="7772400" cy="112895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Matrix</a:t>
            </a:r>
            <a:r>
              <a:rPr lang="zh-CN" altLang="en-US" dirty="0" smtClean="0"/>
              <a:t> </a:t>
            </a:r>
            <a:r>
              <a:rPr lang="en-US" altLang="zh-CN" dirty="0" smtClean="0"/>
              <a:t>Factorization</a:t>
            </a:r>
            <a:endParaRPr lang="en" dirty="0"/>
          </a:p>
        </p:txBody>
      </p:sp>
      <p:sp>
        <p:nvSpPr>
          <p:cNvPr id="5" name="TextBox 4"/>
          <p:cNvSpPr txBox="1"/>
          <p:nvPr/>
        </p:nvSpPr>
        <p:spPr>
          <a:xfrm>
            <a:off x="470330" y="1944309"/>
            <a:ext cx="8356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/>
              <a:buChar char="•"/>
            </a:pPr>
            <a:r>
              <a:rPr lang="zh-CN" altLang="zh-CN" sz="2400" dirty="0" smtClean="0"/>
              <a:t>A</a:t>
            </a:r>
            <a:r>
              <a:rPr lang="en-US" altLang="zh-CN" sz="2400" dirty="0" err="1" smtClean="0"/>
              <a:t>pproach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Bayesian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Personalized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Ranking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lvl="2"/>
            <a:r>
              <a:rPr lang="en-US" altLang="zh-CN" sz="2400" dirty="0"/>
              <a:t>	</a:t>
            </a:r>
            <a:r>
              <a:rPr lang="en-US" altLang="zh-CN" sz="2400" dirty="0" smtClean="0"/>
              <a:t>	(</a:t>
            </a:r>
            <a:r>
              <a:rPr lang="en-US" altLang="zh-CN" sz="2400" dirty="0" err="1" smtClean="0"/>
              <a:t>Rendle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et al., </a:t>
            </a:r>
            <a:r>
              <a:rPr lang="en-US" altLang="zh-CN" sz="2400" dirty="0" smtClean="0"/>
              <a:t>2009)</a:t>
            </a:r>
          </a:p>
          <a:p>
            <a:pPr lvl="2"/>
            <a:endParaRPr lang="en-US" altLang="zh-CN" sz="2400" dirty="0"/>
          </a:p>
          <a:p>
            <a:pPr marL="342900" lvl="2" indent="-342900">
              <a:buFont typeface="Arial"/>
              <a:buChar char="•"/>
            </a:pPr>
            <a:r>
              <a:rPr lang="zh-CN" altLang="zh-CN" sz="2400" dirty="0" smtClean="0"/>
              <a:t>R</a:t>
            </a:r>
            <a:r>
              <a:rPr lang="en-US" altLang="zh-CN" sz="2400" dirty="0" err="1" smtClean="0"/>
              <a:t>equires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negative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training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data.</a:t>
            </a:r>
          </a:p>
          <a:p>
            <a:pPr marL="342900" lvl="2" indent="-342900">
              <a:buFont typeface="Arial"/>
              <a:buChar char="•"/>
            </a:pPr>
            <a:endParaRPr lang="en-US" altLang="zh-CN" sz="2400" dirty="0"/>
          </a:p>
          <a:p>
            <a:pPr marL="342900" lvl="2" indent="-342900">
              <a:buFont typeface="Arial"/>
              <a:buChar char="•"/>
            </a:pPr>
            <a:r>
              <a:rPr lang="en-US" altLang="zh-CN" sz="2400" dirty="0" smtClean="0"/>
              <a:t>How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collect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n</a:t>
            </a:r>
            <a:r>
              <a:rPr lang="en-US" altLang="zh-CN" sz="2400" dirty="0" err="1" smtClean="0"/>
              <a:t>egative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data: </a:t>
            </a:r>
            <a:r>
              <a:rPr lang="en-US" altLang="zh-CN" sz="2400" dirty="0"/>
              <a:t>both entities of the entity pair occur in Freebase, however, Freebase does not say there is a relation between them.</a:t>
            </a:r>
            <a:endParaRPr lang="en-US" altLang="zh-CN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040110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82237"/>
            <a:ext cx="7772400" cy="112895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Performance</a:t>
            </a:r>
            <a:endParaRPr lang="en" dirty="0"/>
          </a:p>
        </p:txBody>
      </p:sp>
      <p:sp>
        <p:nvSpPr>
          <p:cNvPr id="4" name="TextBox 3"/>
          <p:cNvSpPr txBox="1"/>
          <p:nvPr/>
        </p:nvSpPr>
        <p:spPr>
          <a:xfrm>
            <a:off x="470330" y="1458229"/>
            <a:ext cx="835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/>
              <a:buChar char="•"/>
            </a:pPr>
            <a:r>
              <a:rPr lang="en-US" altLang="zh-CN" sz="2400" dirty="0" smtClean="0"/>
              <a:t>Dataset: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Freebase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+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NewYorkTimes</a:t>
            </a:r>
            <a:r>
              <a:rPr lang="zh-CN" altLang="zh-CN" sz="2400" dirty="0"/>
              <a:t>.</a:t>
            </a:r>
            <a:endParaRPr lang="en-US" altLang="zh-CN" sz="2400" dirty="0"/>
          </a:p>
        </p:txBody>
      </p:sp>
      <p:pic>
        <p:nvPicPr>
          <p:cNvPr id="2" name="Picture 1" descr="Screen Shot 2015-07-19 at 8.42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1" y="1979739"/>
            <a:ext cx="7932900" cy="467442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1072441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82237"/>
            <a:ext cx="7772400" cy="112895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CN" altLang="zh-CN" dirty="0" smtClean="0"/>
              <a:t>U</a:t>
            </a:r>
            <a:r>
              <a:rPr lang="en-US" altLang="zh-CN" dirty="0" err="1" smtClean="0"/>
              <a:t>niversal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Schema</a:t>
            </a:r>
            <a:endParaRPr lang="en" dirty="0"/>
          </a:p>
        </p:txBody>
      </p:sp>
      <p:sp>
        <p:nvSpPr>
          <p:cNvPr id="5" name="TextBox 4"/>
          <p:cNvSpPr txBox="1"/>
          <p:nvPr/>
        </p:nvSpPr>
        <p:spPr>
          <a:xfrm>
            <a:off x="470330" y="1944309"/>
            <a:ext cx="83561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2" indent="-342900">
              <a:buFont typeface="Arial"/>
              <a:buChar char="•"/>
            </a:pPr>
            <a:r>
              <a:rPr lang="zh-CN" altLang="zh-CN" sz="2400" dirty="0" smtClean="0"/>
              <a:t>P</a:t>
            </a:r>
            <a:r>
              <a:rPr lang="en-US" altLang="zh-CN" sz="2400" dirty="0" err="1" smtClean="0"/>
              <a:t>ros</a:t>
            </a:r>
            <a:r>
              <a:rPr lang="en-US" altLang="zh-CN" sz="2400" dirty="0" smtClean="0"/>
              <a:t>:</a:t>
            </a:r>
          </a:p>
          <a:p>
            <a:pPr marL="457200" lvl="4" indent="-457200">
              <a:buFont typeface="+mj-lt"/>
              <a:buAutoNum type="arabicParenR"/>
            </a:pPr>
            <a:r>
              <a:rPr lang="zh-CN" altLang="zh-CN" sz="2400" dirty="0" smtClean="0"/>
              <a:t>l</a:t>
            </a:r>
            <a:r>
              <a:rPr lang="en-US" altLang="zh-CN" sz="2400" dirty="0" err="1" smtClean="0"/>
              <a:t>anguage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schema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independent</a:t>
            </a:r>
          </a:p>
          <a:p>
            <a:pPr marL="457200" lvl="4" indent="-457200">
              <a:buFont typeface="+mj-lt"/>
              <a:buAutoNum type="arabicParenR"/>
            </a:pPr>
            <a:r>
              <a:rPr lang="zh-CN" altLang="zh-CN" sz="2400" dirty="0"/>
              <a:t>j</a:t>
            </a:r>
            <a:r>
              <a:rPr lang="en-US" altLang="zh-CN" sz="2400" dirty="0" err="1" smtClean="0"/>
              <a:t>oint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learning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surface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patterns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relations</a:t>
            </a:r>
          </a:p>
          <a:p>
            <a:pPr marL="457200" lvl="4" indent="-457200">
              <a:buFont typeface="+mj-lt"/>
              <a:buAutoNum type="arabicParenR"/>
            </a:pPr>
            <a:r>
              <a:rPr lang="zh-CN" altLang="zh-CN" sz="2400" dirty="0"/>
              <a:t>s</a:t>
            </a:r>
            <a:r>
              <a:rPr lang="en-US" altLang="zh-CN" sz="2400" dirty="0" err="1" smtClean="0"/>
              <a:t>calability</a:t>
            </a:r>
            <a:endParaRPr lang="en-US" altLang="zh-CN" sz="2400" dirty="0" smtClean="0"/>
          </a:p>
          <a:p>
            <a:pPr lvl="2"/>
            <a:endParaRPr lang="en-US" altLang="zh-CN" sz="2400" dirty="0"/>
          </a:p>
          <a:p>
            <a:pPr marL="342900" lvl="2" indent="-342900">
              <a:buFont typeface="Arial"/>
              <a:buChar char="•"/>
            </a:pPr>
            <a:r>
              <a:rPr lang="zh-CN" altLang="zh-CN" sz="2400" dirty="0" smtClean="0"/>
              <a:t>C</a:t>
            </a:r>
            <a:r>
              <a:rPr lang="en-US" altLang="zh-CN" sz="2400" dirty="0" err="1" smtClean="0"/>
              <a:t>ons</a:t>
            </a:r>
            <a:r>
              <a:rPr lang="en-US" altLang="zh-CN" sz="2400" dirty="0" smtClean="0"/>
              <a:t>:</a:t>
            </a:r>
          </a:p>
          <a:p>
            <a:pPr marL="457200" lvl="2" indent="-457200">
              <a:buFont typeface="+mj-lt"/>
              <a:buAutoNum type="arabicParenR"/>
            </a:pPr>
            <a:r>
              <a:rPr lang="zh-CN" altLang="zh-CN" sz="2400" dirty="0" err="1"/>
              <a:t>e</a:t>
            </a:r>
            <a:r>
              <a:rPr lang="en-US" altLang="zh-CN" sz="2400" dirty="0" err="1" smtClean="0"/>
              <a:t>xplainability</a:t>
            </a:r>
            <a:endParaRPr lang="en-US" altLang="zh-CN" sz="2400" dirty="0" smtClean="0"/>
          </a:p>
          <a:p>
            <a:pPr marL="457200" lvl="2" indent="-457200">
              <a:buFont typeface="+mj-lt"/>
              <a:buAutoNum type="arabicParenR"/>
            </a:pPr>
            <a:r>
              <a:rPr lang="zh-CN" altLang="zh-CN" sz="2400" dirty="0" smtClean="0"/>
              <a:t>r</a:t>
            </a:r>
            <a:r>
              <a:rPr lang="en-US" altLang="zh-CN" sz="2400" dirty="0" err="1" smtClean="0"/>
              <a:t>equires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negative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examples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9469264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548718" y="1724792"/>
            <a:ext cx="8249107" cy="50553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rgbClr val="666666"/>
                </a:solidFill>
              </a:rPr>
              <a:t>Basic theories and practices on named entity </a:t>
            </a:r>
            <a:r>
              <a:rPr lang="en" sz="2800" dirty="0" smtClean="0">
                <a:solidFill>
                  <a:srgbClr val="666666"/>
                </a:solidFill>
              </a:rPr>
              <a:t>recognition</a:t>
            </a:r>
            <a:r>
              <a:rPr lang="en-US" sz="2800" dirty="0" smtClean="0">
                <a:solidFill>
                  <a:srgbClr val="666666"/>
                </a:solidFill>
              </a:rPr>
              <a:t>: supervised and semi-supervised.</a:t>
            </a:r>
            <a:endParaRPr lang="en" sz="2800" dirty="0">
              <a:solidFill>
                <a:srgbClr val="666666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800" dirty="0">
              <a:solidFill>
                <a:srgbClr val="666666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rgbClr val="666666"/>
                </a:solidFill>
              </a:rPr>
              <a:t>Recent advances in relation extraction: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rgbClr val="666666"/>
                </a:solidFill>
              </a:rPr>
              <a:t>distant supervision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rgbClr val="666666"/>
                </a:solidFill>
              </a:rPr>
              <a:t>latent variable models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800" dirty="0">
              <a:solidFill>
                <a:schemeClr val="bg2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tx1"/>
                </a:solidFill>
              </a:rPr>
              <a:t>Scalable IE and reasoning with first-order logics.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685800" y="2832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Course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Outline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1032590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8858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Joint IE and Reasoning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149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915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732834" y="-571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Complexity in IE</a:t>
            </a:r>
            <a:endParaRPr lang="en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1377556" y="1550960"/>
            <a:ext cx="17411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u="sng"/>
              <a:t>Closed set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1057275" y="2416175"/>
            <a:ext cx="260667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He was born in </a:t>
            </a:r>
            <a:r>
              <a:rPr lang="en-US" b="0" u="sng"/>
              <a:t>Alabama</a:t>
            </a:r>
            <a:r>
              <a:rPr lang="en-US" b="0"/>
              <a:t>…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649901" y="1556725"/>
            <a:ext cx="18609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u="sng" dirty="0"/>
              <a:t>Regular set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105400" y="2360613"/>
            <a:ext cx="25431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Phone: </a:t>
            </a:r>
            <a:r>
              <a:rPr lang="en-US" b="0" u="sng"/>
              <a:t>(413) 545-1323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1330522" y="3658158"/>
            <a:ext cx="27842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u="sng" dirty="0"/>
              <a:t>Complex </a:t>
            </a:r>
            <a:r>
              <a:rPr lang="en-US" sz="2400" u="sng" dirty="0" smtClean="0"/>
              <a:t>pattern</a:t>
            </a:r>
            <a:r>
              <a:rPr lang="en-US" altLang="zh-CN" sz="2400" u="sng" dirty="0" smtClean="0"/>
              <a:t>s</a:t>
            </a:r>
            <a:endParaRPr lang="en-US" sz="2400" u="sng" dirty="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1076325" y="4676775"/>
            <a:ext cx="2466975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University of Arkansas</a:t>
            </a:r>
          </a:p>
          <a:p>
            <a:pPr algn="l"/>
            <a:r>
              <a:rPr lang="en-US" b="0" u="sng"/>
              <a:t>P.O. Box 140</a:t>
            </a:r>
          </a:p>
          <a:p>
            <a:pPr algn="l"/>
            <a:r>
              <a:rPr lang="en-US" b="0" u="sng"/>
              <a:t>Hope, AR  71802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5029200" y="4972050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…was among the six houses sold by </a:t>
            </a:r>
            <a:r>
              <a:rPr lang="en-US" b="0" u="sng"/>
              <a:t>Hope Feldman</a:t>
            </a:r>
            <a:r>
              <a:rPr lang="en-US" b="0"/>
              <a:t> that year.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5334000" y="3754438"/>
            <a:ext cx="31770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u="sng" dirty="0"/>
              <a:t>Ambiguous </a:t>
            </a:r>
            <a:r>
              <a:rPr lang="en-US" sz="2400" u="sng" dirty="0" smtClean="0"/>
              <a:t>patterns</a:t>
            </a:r>
            <a:endParaRPr lang="en-US" sz="2400" u="sng" dirty="0"/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105400" y="2854325"/>
            <a:ext cx="2543175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The CALD main office can be </a:t>
            </a:r>
            <a:br>
              <a:rPr lang="en-US" b="0"/>
            </a:br>
            <a:r>
              <a:rPr lang="en-US" b="0"/>
              <a:t>reached at </a:t>
            </a:r>
            <a:r>
              <a:rPr lang="en-US" b="0" u="sng"/>
              <a:t>412-268-1299</a:t>
            </a:r>
          </a:p>
        </p:txBody>
      </p:sp>
      <p:sp>
        <p:nvSpPr>
          <p:cNvPr id="31" name="Text Box 12"/>
          <p:cNvSpPr txBox="1">
            <a:spLocks noChangeArrowheads="1"/>
          </p:cNvSpPr>
          <p:nvPr/>
        </p:nvSpPr>
        <p:spPr bwMode="auto">
          <a:xfrm>
            <a:off x="1057275" y="2900363"/>
            <a:ext cx="2606675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The big </a:t>
            </a:r>
            <a:r>
              <a:rPr lang="en-US" b="0" u="sng"/>
              <a:t>Wyoming</a:t>
            </a:r>
            <a:r>
              <a:rPr lang="en-US" b="0"/>
              <a:t> sky…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1057275" y="2057400"/>
            <a:ext cx="20406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dirty="0">
                <a:solidFill>
                  <a:schemeClr val="bg2"/>
                </a:solidFill>
              </a:rPr>
              <a:t>U.S. </a:t>
            </a:r>
            <a:r>
              <a:rPr lang="en-US" sz="1400" dirty="0" smtClean="0">
                <a:solidFill>
                  <a:schemeClr val="bg2"/>
                </a:solidFill>
              </a:rPr>
              <a:t>states</a:t>
            </a:r>
            <a:r>
              <a:rPr lang="zh-CN" altLang="en-US" sz="1400" dirty="0" smtClean="0">
                <a:solidFill>
                  <a:schemeClr val="bg2"/>
                </a:solidFill>
              </a:rPr>
              <a:t> </a:t>
            </a:r>
            <a:r>
              <a:rPr lang="en-US" altLang="zh-CN" sz="1400" dirty="0" smtClean="0">
                <a:solidFill>
                  <a:schemeClr val="bg2"/>
                </a:solidFill>
              </a:rPr>
              <a:t>(50</a:t>
            </a:r>
            <a:r>
              <a:rPr lang="zh-CN" altLang="en-US" sz="1400" dirty="0" smtClean="0">
                <a:solidFill>
                  <a:schemeClr val="bg2"/>
                </a:solidFill>
              </a:rPr>
              <a:t> </a:t>
            </a:r>
            <a:r>
              <a:rPr lang="en-US" altLang="zh-CN" sz="1400" dirty="0" smtClean="0">
                <a:solidFill>
                  <a:schemeClr val="bg2"/>
                </a:solidFill>
              </a:rPr>
              <a:t>states)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5105400" y="2044700"/>
            <a:ext cx="1908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bg2"/>
                </a:solidFill>
              </a:rPr>
              <a:t>U.S. phone numbers</a:t>
            </a: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1076325" y="4295775"/>
            <a:ext cx="2025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bg2"/>
                </a:solidFill>
              </a:rPr>
              <a:t>U.S. postal addresses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4953000" y="4668838"/>
            <a:ext cx="1397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bg2"/>
                </a:solidFill>
              </a:rPr>
              <a:t>Person names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1076325" y="5703888"/>
            <a:ext cx="2466975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Headquarters:</a:t>
            </a:r>
          </a:p>
          <a:p>
            <a:pPr algn="l"/>
            <a:r>
              <a:rPr lang="en-US" b="0" u="sng"/>
              <a:t>1128 Main Street, 4th Floor</a:t>
            </a:r>
          </a:p>
          <a:p>
            <a:pPr algn="l"/>
            <a:r>
              <a:rPr lang="en-US" b="0" u="sng"/>
              <a:t>Cincinnati, Ohio 45210</a:t>
            </a: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5029200" y="5681663"/>
            <a:ext cx="35814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u="sng"/>
              <a:t>Pawel Opalinski</a:t>
            </a:r>
            <a:r>
              <a:rPr lang="en-US" b="0"/>
              <a:t>, Software</a:t>
            </a:r>
            <a:br>
              <a:rPr lang="en-US" b="0"/>
            </a:br>
            <a:r>
              <a:rPr lang="en-US" b="0"/>
              <a:t>Engineer at WhizBang Labs.</a:t>
            </a:r>
            <a:endParaRPr lang="en-US" b="0" u="sng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5310481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8785" y="1756157"/>
            <a:ext cx="714902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element</a:t>
            </a:r>
            <a:r>
              <a:rPr lang="en-US" altLang="zh-CN" sz="2400" dirty="0" smtClean="0"/>
              <a:t>a</a:t>
            </a:r>
            <a:r>
              <a:rPr lang="en-US" sz="2400" dirty="0" smtClean="0"/>
              <a:t>ry school student was </a:t>
            </a:r>
            <a:r>
              <a:rPr lang="en-US" sz="2400" dirty="0"/>
              <a:t>sent to </a:t>
            </a:r>
            <a:r>
              <a:rPr lang="en-US" sz="2400" dirty="0" smtClean="0"/>
              <a:t>detention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Math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t</a:t>
            </a:r>
            <a:r>
              <a:rPr lang="en-US" altLang="zh-CN" sz="2400" dirty="0" err="1" smtClean="0"/>
              <a:t>eacher</a:t>
            </a:r>
            <a:r>
              <a:rPr lang="en-US" sz="2400" dirty="0" smtClean="0"/>
              <a:t> </a:t>
            </a:r>
            <a:r>
              <a:rPr lang="en-US" sz="2400" dirty="0"/>
              <a:t>after </a:t>
            </a:r>
            <a:r>
              <a:rPr lang="en-US" sz="2400" dirty="0" smtClean="0"/>
              <a:t>school</a:t>
            </a:r>
            <a:r>
              <a:rPr lang="en-US" altLang="zh-CN" sz="2400" dirty="0" smtClean="0"/>
              <a:t>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he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g</a:t>
            </a:r>
            <a:r>
              <a:rPr lang="en-US" altLang="zh-CN" sz="2400" dirty="0" err="1" smtClean="0"/>
              <a:t>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home,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father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said: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“Ma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Yun,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what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happen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you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school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today?”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“Sorry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d</a:t>
            </a:r>
            <a:r>
              <a:rPr lang="en-US" altLang="zh-CN" sz="2400" dirty="0" smtClean="0"/>
              <a:t>ad,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playing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magnet,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attracted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Smith’s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golden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ring.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w</a:t>
            </a:r>
            <a:r>
              <a:rPr lang="en-US" altLang="zh-CN" sz="2400" dirty="0" err="1" smtClean="0"/>
              <a:t>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cry,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s</a:t>
            </a:r>
            <a:r>
              <a:rPr lang="en-US" altLang="zh-CN" sz="2400" dirty="0" smtClean="0"/>
              <a:t>lapped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P.E.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teacher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face.”</a:t>
            </a:r>
          </a:p>
          <a:p>
            <a:endParaRPr lang="en-US" altLang="zh-CN" sz="2400" dirty="0" smtClean="0"/>
          </a:p>
          <a:p>
            <a:r>
              <a:rPr lang="zh-CN" altLang="zh-CN" sz="2400" dirty="0" smtClean="0"/>
              <a:t>Q</a:t>
            </a:r>
            <a:r>
              <a:rPr lang="en-US" altLang="zh-CN" sz="2400" dirty="0" err="1" smtClean="0"/>
              <a:t>uery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endParaRPr lang="en-US" altLang="zh-CN" sz="2400" dirty="0"/>
          </a:p>
          <a:p>
            <a:r>
              <a:rPr lang="zh-CN" altLang="zh-CN" sz="2400" dirty="0" smtClean="0"/>
              <a:t>W</a:t>
            </a:r>
            <a:r>
              <a:rPr lang="en-US" altLang="zh-CN" sz="2400" dirty="0" smtClean="0"/>
              <a:t>ho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most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likely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husband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Mrs.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S</a:t>
            </a:r>
            <a:r>
              <a:rPr lang="en-US" altLang="zh-CN" sz="2400" dirty="0" err="1" smtClean="0"/>
              <a:t>mith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83365" y="6005404"/>
            <a:ext cx="3337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T</a:t>
            </a:r>
            <a:r>
              <a:rPr lang="en-US" altLang="zh-CN" dirty="0" smtClean="0"/>
              <a:t>his</a:t>
            </a:r>
            <a:r>
              <a:rPr lang="zh-CN" altLang="en-US" dirty="0" smtClean="0"/>
              <a:t> </a:t>
            </a:r>
            <a:r>
              <a:rPr lang="zh-CN" altLang="zh-CN" dirty="0" smtClean="0"/>
              <a:t>e</a:t>
            </a:r>
            <a:r>
              <a:rPr lang="en-US" altLang="zh-CN" dirty="0" err="1" smtClean="0"/>
              <a:t>xamp</a:t>
            </a:r>
            <a:r>
              <a:rPr lang="zh-CN" altLang="zh-CN" dirty="0" smtClean="0"/>
              <a:t>l</a:t>
            </a:r>
            <a:r>
              <a:rPr lang="en-US" altLang="zh-CN" dirty="0" smtClean="0"/>
              <a:t>e</a:t>
            </a:r>
            <a:r>
              <a:rPr lang="zh-CN" altLang="en-US" dirty="0" smtClean="0"/>
              <a:t> </a:t>
            </a:r>
            <a:r>
              <a:rPr lang="en-US" altLang="zh-CN" dirty="0" smtClean="0"/>
              <a:t>was</a:t>
            </a:r>
            <a:r>
              <a:rPr lang="zh-CN" altLang="en-US" dirty="0" smtClean="0"/>
              <a:t> </a:t>
            </a:r>
            <a:r>
              <a:rPr lang="en-US" altLang="zh-CN" dirty="0" smtClean="0"/>
              <a:t>adapted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Weibo</a:t>
            </a:r>
            <a:r>
              <a:rPr lang="en-US" altLang="zh-CN" dirty="0" smtClean="0"/>
              <a:t>.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85800" y="441107"/>
            <a:ext cx="7772400" cy="1095523"/>
          </a:xfrm>
        </p:spPr>
        <p:txBody>
          <a:bodyPr>
            <a:normAutofit/>
          </a:bodyPr>
          <a:lstStyle/>
          <a:p>
            <a:r>
              <a:rPr lang="zh-CN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Motivating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Example…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88837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297" y="1144633"/>
            <a:ext cx="8465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 element</a:t>
            </a:r>
            <a:r>
              <a:rPr lang="en-US" altLang="zh-CN" sz="2400" dirty="0" smtClean="0"/>
              <a:t>a</a:t>
            </a:r>
            <a:r>
              <a:rPr lang="en-US" sz="2400" dirty="0" smtClean="0"/>
              <a:t>ry school student was </a:t>
            </a:r>
            <a:r>
              <a:rPr lang="en-US" sz="2400" dirty="0"/>
              <a:t>sent to </a:t>
            </a:r>
            <a:r>
              <a:rPr lang="en-US" sz="2400" dirty="0" smtClean="0"/>
              <a:t>detention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Math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t</a:t>
            </a:r>
            <a:r>
              <a:rPr lang="en-US" altLang="zh-CN" sz="2400" dirty="0" err="1" smtClean="0"/>
              <a:t>eacher</a:t>
            </a:r>
            <a:r>
              <a:rPr lang="en-US" sz="2400" dirty="0" smtClean="0"/>
              <a:t> </a:t>
            </a:r>
            <a:r>
              <a:rPr lang="en-US" sz="2400" dirty="0"/>
              <a:t>after </a:t>
            </a:r>
            <a:r>
              <a:rPr lang="en-US" sz="2400" dirty="0" smtClean="0"/>
              <a:t>school</a:t>
            </a:r>
            <a:r>
              <a:rPr lang="en-US" altLang="zh-CN" sz="2400" dirty="0" smtClean="0"/>
              <a:t>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When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he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g</a:t>
            </a:r>
            <a:r>
              <a:rPr lang="en-US" altLang="zh-CN" sz="2400" dirty="0" err="1" smtClean="0"/>
              <a:t>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home,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father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said: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“Ma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Yun,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what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happen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you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school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today?”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: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“Sorry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d</a:t>
            </a:r>
            <a:r>
              <a:rPr lang="en-US" altLang="zh-CN" sz="2400" dirty="0" smtClean="0"/>
              <a:t>ad,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playing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magnet,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attracted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Smith’s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golden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ring.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Then,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w</a:t>
            </a:r>
            <a:r>
              <a:rPr lang="en-US" altLang="zh-CN" sz="2400" dirty="0" err="1" smtClean="0"/>
              <a:t>ent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out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cry,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and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s</a:t>
            </a:r>
            <a:r>
              <a:rPr lang="en-US" altLang="zh-CN" sz="2400" dirty="0" smtClean="0"/>
              <a:t>lapped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P.E.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teacher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face.”</a:t>
            </a:r>
          </a:p>
          <a:p>
            <a:endParaRPr lang="en-US" altLang="zh-CN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283365" y="6005404"/>
            <a:ext cx="3337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 smtClean="0"/>
              <a:t>T</a:t>
            </a:r>
            <a:r>
              <a:rPr lang="en-US" altLang="zh-CN" dirty="0" smtClean="0"/>
              <a:t>his</a:t>
            </a:r>
            <a:r>
              <a:rPr lang="zh-CN" altLang="en-US" dirty="0" smtClean="0"/>
              <a:t> </a:t>
            </a:r>
            <a:r>
              <a:rPr lang="zh-CN" altLang="zh-CN" dirty="0" smtClean="0"/>
              <a:t>e</a:t>
            </a:r>
            <a:r>
              <a:rPr lang="en-US" altLang="zh-CN" dirty="0" err="1" smtClean="0"/>
              <a:t>xamp</a:t>
            </a:r>
            <a:r>
              <a:rPr lang="zh-CN" altLang="zh-CN" dirty="0" smtClean="0"/>
              <a:t>l</a:t>
            </a:r>
            <a:r>
              <a:rPr lang="en-US" altLang="zh-CN" dirty="0" smtClean="0"/>
              <a:t>e</a:t>
            </a:r>
            <a:r>
              <a:rPr lang="zh-CN" altLang="en-US" dirty="0" smtClean="0"/>
              <a:t> </a:t>
            </a:r>
            <a:r>
              <a:rPr lang="en-US" altLang="zh-CN" dirty="0" smtClean="0"/>
              <a:t>was</a:t>
            </a:r>
            <a:r>
              <a:rPr lang="zh-CN" altLang="en-US" dirty="0" smtClean="0"/>
              <a:t> </a:t>
            </a:r>
            <a:r>
              <a:rPr lang="en-US" altLang="zh-CN" dirty="0" smtClean="0"/>
              <a:t>adapted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Weibo</a:t>
            </a:r>
            <a:r>
              <a:rPr lang="en-US" altLang="zh-CN" dirty="0" smtClean="0"/>
              <a:t>.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-107693"/>
            <a:ext cx="7772400" cy="10955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Reasoning</a:t>
            </a:r>
            <a:endParaRPr lang="en-US" sz="28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919417" y="2696944"/>
            <a:ext cx="95633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796362" y="2681264"/>
            <a:ext cx="118020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38975" y="3068862"/>
            <a:ext cx="156777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191503" y="3084542"/>
            <a:ext cx="2069452" cy="474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668574" y="2696944"/>
            <a:ext cx="658463" cy="862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170261" y="2696944"/>
            <a:ext cx="2257587" cy="8623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91503" y="3559335"/>
            <a:ext cx="44367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/>
              <a:t>a</a:t>
            </a:r>
            <a:r>
              <a:rPr lang="en-US" altLang="zh-CN" sz="2400" dirty="0" err="1" smtClean="0"/>
              <a:t>ttract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(magnet,</a:t>
            </a:r>
            <a:r>
              <a:rPr lang="zh-CN" altLang="en-US" sz="2400" dirty="0" smtClean="0"/>
              <a:t> </a:t>
            </a:r>
            <a:r>
              <a:rPr lang="zh-CN" altLang="zh-CN" sz="2400" dirty="0"/>
              <a:t>g</a:t>
            </a:r>
            <a:r>
              <a:rPr lang="en-US" altLang="zh-CN" sz="2400" dirty="0" err="1" smtClean="0"/>
              <a:t>olden_ring</a:t>
            </a:r>
            <a:r>
              <a:rPr lang="en-US" altLang="zh-CN" sz="2400" dirty="0" smtClean="0"/>
              <a:t>)</a:t>
            </a:r>
            <a:endParaRPr lang="en-US" sz="2400" dirty="0"/>
          </a:p>
        </p:txBody>
      </p:sp>
      <p:pic>
        <p:nvPicPr>
          <p:cNvPr id="20" name="Picture 19" descr="Screen Shot 2015-07-22 at 4.05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92" y="3085380"/>
            <a:ext cx="2990668" cy="119879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>
            <a:off x="7791801" y="4139496"/>
            <a:ext cx="321394" cy="470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41843" y="4621170"/>
            <a:ext cx="3190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/>
              <a:t>a</a:t>
            </a:r>
            <a:r>
              <a:rPr lang="en-US" altLang="zh-CN" sz="2400" dirty="0" err="1" smtClean="0"/>
              <a:t>ttract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(magnet,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i</a:t>
            </a:r>
            <a:r>
              <a:rPr lang="en-US" altLang="zh-CN" sz="2400" dirty="0" err="1" smtClean="0"/>
              <a:t>ron</a:t>
            </a:r>
            <a:r>
              <a:rPr lang="en-US" altLang="zh-CN" sz="2400" dirty="0" smtClean="0"/>
              <a:t>)</a:t>
            </a:r>
            <a:endParaRPr lang="en-US" sz="2400" dirty="0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935099" y="4021000"/>
            <a:ext cx="235162" cy="4164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1"/>
            <a:endCxn id="31" idx="3"/>
          </p:cNvCxnSpPr>
          <p:nvPr/>
        </p:nvCxnSpPr>
        <p:spPr>
          <a:xfrm flipH="1" flipV="1">
            <a:off x="4149197" y="4709610"/>
            <a:ext cx="1792646" cy="1423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23297" y="4478777"/>
            <a:ext cx="3725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400" dirty="0" smtClean="0"/>
              <a:t>c</a:t>
            </a:r>
            <a:r>
              <a:rPr lang="en-US" altLang="zh-CN" sz="2400" dirty="0" err="1" smtClean="0"/>
              <a:t>onflict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</a:t>
            </a:r>
            <a:r>
              <a:rPr lang="zh-CN" altLang="zh-CN" sz="2400" dirty="0" smtClean="0"/>
              <a:t>i</a:t>
            </a:r>
            <a:r>
              <a:rPr lang="en-US" altLang="zh-CN" sz="2400" dirty="0" err="1" smtClean="0"/>
              <a:t>ron</a:t>
            </a:r>
            <a:r>
              <a:rPr lang="en-US" altLang="zh-CN" sz="2400" dirty="0" smtClean="0"/>
              <a:t>,</a:t>
            </a:r>
            <a:r>
              <a:rPr lang="zh-CN" altLang="en-US" sz="2400" dirty="0" smtClean="0"/>
              <a:t> </a:t>
            </a:r>
            <a:r>
              <a:rPr lang="zh-CN" altLang="zh-CN" sz="2400" dirty="0"/>
              <a:t>g</a:t>
            </a:r>
            <a:r>
              <a:rPr lang="en-US" altLang="zh-CN" sz="2400" dirty="0" err="1"/>
              <a:t>olden_ring</a:t>
            </a:r>
            <a:r>
              <a:rPr lang="en-US" altLang="zh-CN" sz="2400" dirty="0" smtClean="0"/>
              <a:t>)</a:t>
            </a:r>
            <a:endParaRPr lang="en-US" sz="24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7025" y="4967435"/>
            <a:ext cx="598444" cy="563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2978763" y="5455365"/>
            <a:ext cx="1191498" cy="2163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327036" y="5245821"/>
            <a:ext cx="4562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/>
              <a:t>s</a:t>
            </a:r>
            <a:r>
              <a:rPr lang="en-US" altLang="zh-CN" sz="2400" dirty="0" smtClean="0"/>
              <a:t>lap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Smith,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P</a:t>
            </a:r>
            <a:r>
              <a:rPr lang="en-US" altLang="zh-CN" sz="2400" dirty="0" smtClean="0"/>
              <a:t>.E.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Teacher)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184242" y="5680491"/>
            <a:ext cx="5212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/>
              <a:t>h</a:t>
            </a:r>
            <a:r>
              <a:rPr lang="en-US" altLang="zh-CN" sz="2400" dirty="0" err="1" smtClean="0"/>
              <a:t>usband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(Mrs.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Smith,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P</a:t>
            </a:r>
            <a:r>
              <a:rPr lang="en-US" altLang="zh-CN" sz="2400" dirty="0" smtClean="0"/>
              <a:t>.E.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Teacher)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0952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31" grpId="0"/>
      <p:bldP spid="50" grpId="0"/>
      <p:bldP spid="51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Issues with Modern IE Systems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No relational KB inference is performed at extraction time (or no inference at all).</a:t>
            </a:r>
          </a:p>
          <a:p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Classification is not the panacea.</a:t>
            </a:r>
            <a:endParaRPr lang="en-US" dirty="0"/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dirty="0"/>
              <a:t>Big pipeline: error cascades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800" dirty="0" smtClean="0"/>
              <a:t>M</a:t>
            </a:r>
            <a:r>
              <a:rPr lang="en-US" altLang="zh-CN" sz="4800" dirty="0" err="1" smtClean="0"/>
              <a:t>otivations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zh-CN" altLang="zh-CN" dirty="0" smtClean="0"/>
              <a:t>T</a:t>
            </a:r>
            <a:r>
              <a:rPr lang="en-US" altLang="zh-CN" dirty="0" smtClean="0"/>
              <a:t>o</a:t>
            </a:r>
            <a:r>
              <a:rPr lang="zh-CN" altLang="en-US" dirty="0" smtClean="0"/>
              <a:t> </a:t>
            </a:r>
            <a:r>
              <a:rPr lang="en-US" altLang="zh-CN" dirty="0" smtClean="0"/>
              <a:t>deal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complexity,</a:t>
            </a:r>
            <a:r>
              <a:rPr lang="zh-CN" altLang="en-US" dirty="0" smtClean="0"/>
              <a:t> </a:t>
            </a:r>
            <a:r>
              <a:rPr lang="zh-CN" altLang="zh-CN" dirty="0" smtClean="0"/>
              <a:t>w</a:t>
            </a:r>
            <a:r>
              <a:rPr lang="en-US" altLang="zh-CN" dirty="0" smtClean="0"/>
              <a:t>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en-US" altLang="zh-CN" dirty="0" smtClean="0"/>
              <a:t>first-order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perform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reasoning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457200" indent="-457200">
              <a:buFont typeface="Arial"/>
              <a:buChar char="•"/>
            </a:pP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deal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uncertainty,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</a:t>
            </a:r>
            <a:r>
              <a:rPr lang="zh-CN" altLang="en-US" dirty="0" smtClean="0"/>
              <a:t> </a:t>
            </a:r>
            <a:r>
              <a:rPr lang="zh-CN" altLang="zh-CN" dirty="0" smtClean="0"/>
              <a:t>s</a:t>
            </a:r>
            <a:r>
              <a:rPr lang="en-US" altLang="zh-CN" dirty="0" err="1" smtClean="0"/>
              <a:t>tatistical</a:t>
            </a:r>
            <a:r>
              <a:rPr lang="en-US" altLang="zh-CN" dirty="0" smtClean="0"/>
              <a:t>/probabilistic</a:t>
            </a:r>
            <a:r>
              <a:rPr lang="zh-CN" altLang="en-US" dirty="0" smtClean="0"/>
              <a:t> </a:t>
            </a:r>
            <a:r>
              <a:rPr lang="en-US" altLang="zh-CN" dirty="0" smtClean="0"/>
              <a:t>approaches,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time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7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8002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Knowledge Base Inference</a:t>
            </a:r>
            <a:endParaRPr lang="en-US" dirty="0"/>
          </a:p>
        </p:txBody>
      </p:sp>
      <p:pic>
        <p:nvPicPr>
          <p:cNvPr id="5" name="Picture 4" descr="Screen Shot 2015-03-18 at 10.3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42" y="962499"/>
            <a:ext cx="8022313" cy="579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nip Diagonal Corner Rectangle 5"/>
          <p:cNvSpPr/>
          <p:nvPr/>
        </p:nvSpPr>
        <p:spPr>
          <a:xfrm>
            <a:off x="4636602" y="4408318"/>
            <a:ext cx="1048404" cy="760565"/>
          </a:xfrm>
          <a:prstGeom prst="snip2DiagRect">
            <a:avLst>
              <a:gd name="adj1" fmla="val 0"/>
              <a:gd name="adj2" fmla="val 43479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4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9996"/>
          </a:xfrm>
        </p:spPr>
        <p:txBody>
          <a:bodyPr/>
          <a:lstStyle/>
          <a:p>
            <a:pPr algn="ctr"/>
            <a:r>
              <a:rPr lang="en-US" dirty="0" smtClean="0"/>
              <a:t>Issues with KB Reasoning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Often done using relational triples (e.g., wife(</a:t>
            </a:r>
            <a:r>
              <a:rPr lang="en-US" dirty="0" err="1" smtClean="0"/>
              <a:t>barack,michelle</a:t>
            </a:r>
            <a:r>
              <a:rPr lang="en-US" dirty="0" smtClean="0"/>
              <a:t>)) after IE, and key contextual information is lost.</a:t>
            </a:r>
          </a:p>
          <a:p>
            <a:r>
              <a:rPr lang="en-US" dirty="0" smtClean="0"/>
              <a:t>E.g., Path-Ranking Algorithm (Ni et al., 2010)</a:t>
            </a:r>
            <a:endParaRPr lang="en-US" dirty="0"/>
          </a:p>
        </p:txBody>
      </p:sp>
      <p:pic>
        <p:nvPicPr>
          <p:cNvPr id="6" name="Picture 5" descr="Screen Shot 2015-07-08 at 10.3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7" y="3767545"/>
            <a:ext cx="8210035" cy="21177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2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254"/>
            <a:ext cx="8229600" cy="1143000"/>
          </a:xfrm>
        </p:spPr>
        <p:txBody>
          <a:bodyPr/>
          <a:lstStyle/>
          <a:p>
            <a:pPr algn="ctr"/>
            <a:r>
              <a:rPr lang="en-US" altLang="zh-CN" sz="4800" dirty="0" smtClean="0"/>
              <a:t>Our</a:t>
            </a:r>
            <a:r>
              <a:rPr lang="zh-CN" altLang="en-US" sz="4800" dirty="0" smtClean="0"/>
              <a:t> </a:t>
            </a:r>
            <a:r>
              <a:rPr lang="en-US" altLang="zh-CN" sz="4800" dirty="0" smtClean="0"/>
              <a:t>Approach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168"/>
            <a:ext cx="822960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presents a joint IE and reasoning model in a statistical relational learning setting;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ncorporates latent contexts into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probabilistic</a:t>
            </a:r>
            <a:r>
              <a:rPr lang="en-US" dirty="0" smtClean="0"/>
              <a:t> first-order logics.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1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4800" dirty="0" smtClean="0"/>
              <a:t>Agenda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Motivation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Background: </a:t>
            </a:r>
            <a:r>
              <a:rPr lang="en-US" dirty="0" err="1" smtClean="0"/>
              <a:t>ProPPR</a:t>
            </a:r>
            <a:endParaRPr lang="en-US" dirty="0" smtClean="0"/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Datasets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Joint IE and Structure Learning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Experiments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97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1" y="-131642"/>
            <a:ext cx="8406241" cy="1269952"/>
          </a:xfrm>
        </p:spPr>
        <p:txBody>
          <a:bodyPr>
            <a:noAutofit/>
          </a:bodyPr>
          <a:lstStyle/>
          <a:p>
            <a:pPr algn="r"/>
            <a:r>
              <a:rPr lang="en-US" sz="3200" dirty="0" smtClean="0"/>
              <a:t>Wait, Why Not Markov Logic Network?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70664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/>
              <a:t>n</a:t>
            </a:r>
            <a:r>
              <a:rPr lang="en-US" dirty="0" smtClean="0"/>
              <a:t>etwork size is O(</a:t>
            </a:r>
            <a:r>
              <a:rPr lang="en-US" dirty="0" err="1" smtClean="0"/>
              <a:t>n</a:t>
            </a:r>
            <a:r>
              <a:rPr lang="en-US" baseline="30000" dirty="0" err="1"/>
              <a:t>a</a:t>
            </a:r>
            <a:r>
              <a:rPr lang="en-US" dirty="0" smtClean="0"/>
              <a:t>), where a = #</a:t>
            </a:r>
            <a:r>
              <a:rPr lang="en-US" dirty="0" err="1" smtClean="0"/>
              <a:t>arity</a:t>
            </a:r>
            <a:r>
              <a:rPr lang="en-US" dirty="0" smtClean="0"/>
              <a:t>.   </a:t>
            </a:r>
          </a:p>
          <a:p>
            <a:pPr marL="0" indent="0">
              <a:buNone/>
            </a:pPr>
            <a:r>
              <a:rPr lang="en-US" dirty="0" smtClean="0"/>
              <a:t>    e.g., </a:t>
            </a:r>
            <a:r>
              <a:rPr lang="en-US" dirty="0" err="1" smtClean="0"/>
              <a:t>holdStock</a:t>
            </a:r>
            <a:r>
              <a:rPr lang="en-US" dirty="0" smtClean="0"/>
              <a:t>(</a:t>
            </a:r>
            <a:r>
              <a:rPr lang="en-US" dirty="0" err="1" smtClean="0"/>
              <a:t>person,company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Inference time often depends on graph size.</a:t>
            </a:r>
            <a:endParaRPr lang="en-US" dirty="0"/>
          </a:p>
        </p:txBody>
      </p:sp>
      <p:pic>
        <p:nvPicPr>
          <p:cNvPr id="5" name="Picture 4" descr="Screen Shot 2015-07-08 at 11.41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925" y="2883173"/>
            <a:ext cx="5493901" cy="286313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8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8" y="54411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Programming with Personalized PageRank (</a:t>
            </a:r>
            <a:r>
              <a:rPr lang="en-US" sz="4000" dirty="0" err="1" smtClean="0"/>
              <a:t>ProPPR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4168"/>
            <a:ext cx="8229600" cy="4525963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CIKM 2013 best </a:t>
            </a:r>
            <a:r>
              <a:rPr lang="en-US" dirty="0"/>
              <a:t>p</a:t>
            </a:r>
            <a:r>
              <a:rPr lang="en-US" dirty="0" smtClean="0"/>
              <a:t>aper </a:t>
            </a:r>
            <a:r>
              <a:rPr lang="en-US" dirty="0"/>
              <a:t>h</a:t>
            </a:r>
            <a:r>
              <a:rPr lang="en-US" dirty="0" smtClean="0"/>
              <a:t>onorable </a:t>
            </a:r>
            <a:r>
              <a:rPr lang="en-US" dirty="0"/>
              <a:t>m</a:t>
            </a:r>
            <a:r>
              <a:rPr lang="en-US" dirty="0" smtClean="0"/>
              <a:t>ention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i</a:t>
            </a:r>
            <a:r>
              <a:rPr lang="en-US" dirty="0" smtClean="0"/>
              <a:t>s a probabilistic first-</a:t>
            </a:r>
            <a:r>
              <a:rPr lang="en-US" dirty="0"/>
              <a:t>o</a:t>
            </a:r>
            <a:r>
              <a:rPr lang="en-US" dirty="0" smtClean="0"/>
              <a:t>rder logic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c</a:t>
            </a:r>
            <a:r>
              <a:rPr lang="en-US" dirty="0" smtClean="0"/>
              <a:t>an be used in: </a:t>
            </a:r>
          </a:p>
          <a:p>
            <a:pPr marL="342900" lvl="2" indent="-342900">
              <a:buFont typeface="Arial"/>
              <a:buChar char="•"/>
            </a:pPr>
            <a:r>
              <a:rPr lang="en-US" dirty="0"/>
              <a:t>e</a:t>
            </a:r>
            <a:r>
              <a:rPr lang="en-US" dirty="0" smtClean="0"/>
              <a:t>ntity resolution, classification (Wang et al., 2013)</a:t>
            </a:r>
          </a:p>
          <a:p>
            <a:pPr marL="342900" lvl="2" indent="-342900"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ependency parsing (Wang et al., 2014 EMNLP)</a:t>
            </a:r>
          </a:p>
          <a:p>
            <a:pPr marL="342900" lvl="2" indent="-342900">
              <a:buFont typeface="Arial"/>
              <a:buChar char="•"/>
            </a:pPr>
            <a:r>
              <a:rPr lang="en-US" dirty="0"/>
              <a:t>l</a:t>
            </a:r>
            <a:r>
              <a:rPr lang="en-US" dirty="0" smtClean="0"/>
              <a:t>arge-scale KB inference (Wang et al., 2015 MLJ)</a:t>
            </a:r>
          </a:p>
          <a:p>
            <a:pPr marL="342900" lvl="2" indent="-342900">
              <a:buFont typeface="Arial"/>
              <a:buChar char="•"/>
            </a:pPr>
            <a:r>
              <a:rPr lang="en-US" dirty="0" smtClean="0"/>
              <a:t>logic programming (Wang et al., 2015 IJCAI)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60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732834" y="-57196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Granularity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zh-CN" altLang="zh-CN" dirty="0" smtClean="0"/>
              <a:t>T</a:t>
            </a:r>
            <a:r>
              <a:rPr lang="en-US" altLang="zh-CN" dirty="0" smtClean="0"/>
              <a:t>asks</a:t>
            </a:r>
            <a:endParaRPr lang="en" dirty="0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822325" y="2895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u="sng"/>
              <a:t>Single entity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57200" y="3505200"/>
            <a:ext cx="2160588" cy="3365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Person: </a:t>
            </a:r>
            <a:r>
              <a:rPr lang="en-US" sz="1600"/>
              <a:t> Jack Welch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3295650" y="2895600"/>
            <a:ext cx="2254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u="sng"/>
              <a:t>Binary relationship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219450" y="3505200"/>
            <a:ext cx="2330450" cy="8255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Relation:</a:t>
            </a:r>
            <a:r>
              <a:rPr lang="en-US" sz="1600"/>
              <a:t>	 Person-Title</a:t>
            </a:r>
          </a:p>
          <a:p>
            <a:pPr algn="l"/>
            <a:r>
              <a:rPr lang="en-US" sz="1600" i="1"/>
              <a:t>Person:</a:t>
            </a:r>
            <a:r>
              <a:rPr lang="en-US" sz="1600"/>
              <a:t> 	 Jack Welch</a:t>
            </a:r>
          </a:p>
          <a:p>
            <a:pPr algn="l"/>
            <a:r>
              <a:rPr lang="en-US" sz="1600" i="1"/>
              <a:t>Title:</a:t>
            </a:r>
            <a:r>
              <a:rPr lang="en-US" sz="1600"/>
              <a:t> 	 CEO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6613525" y="2895600"/>
            <a:ext cx="1543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u="sng"/>
              <a:t>N-ary record</a:t>
            </a:r>
          </a:p>
        </p:txBody>
      </p:sp>
      <p:sp>
        <p:nvSpPr>
          <p:cNvPr id="43" name="Text Box 9"/>
          <p:cNvSpPr txBox="1">
            <a:spLocks noChangeArrowheads="1"/>
          </p:cNvSpPr>
          <p:nvPr/>
        </p:nvSpPr>
        <p:spPr bwMode="auto">
          <a:xfrm>
            <a:off x="603250" y="1519210"/>
            <a:ext cx="815063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Jack Welch will retire as CEO of General Electric tomorrow.  The top role </a:t>
            </a:r>
            <a:br>
              <a:rPr lang="en-US" sz="1800"/>
            </a:br>
            <a:r>
              <a:rPr lang="en-US" sz="1800"/>
              <a:t>at the Connecticut company will be filled by Jeffrey Immelt.</a:t>
            </a:r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2971800" y="4724400"/>
            <a:ext cx="3108325" cy="8255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Relation:</a:t>
            </a:r>
            <a:r>
              <a:rPr lang="en-US" sz="1600"/>
              <a:t>	   Company-Location</a:t>
            </a:r>
          </a:p>
          <a:p>
            <a:pPr algn="l"/>
            <a:r>
              <a:rPr lang="en-US" sz="1600" i="1"/>
              <a:t>Company: </a:t>
            </a:r>
            <a:r>
              <a:rPr lang="en-US" sz="1600"/>
              <a:t>General Electric</a:t>
            </a:r>
          </a:p>
          <a:p>
            <a:pPr algn="l"/>
            <a:r>
              <a:rPr lang="en-US" sz="1600" i="1"/>
              <a:t>Location:</a:t>
            </a:r>
            <a:r>
              <a:rPr lang="en-US" sz="1600"/>
              <a:t>   Connecticut</a:t>
            </a:r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6172200" y="3505200"/>
            <a:ext cx="2840038" cy="13144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Relation:</a:t>
            </a:r>
            <a:r>
              <a:rPr lang="en-US" sz="1600"/>
              <a:t>    Succession</a:t>
            </a:r>
          </a:p>
          <a:p>
            <a:pPr algn="l"/>
            <a:r>
              <a:rPr lang="en-US" sz="1600" i="1"/>
              <a:t>Company:</a:t>
            </a:r>
            <a:r>
              <a:rPr lang="en-US" sz="1600"/>
              <a:t>  General Electric</a:t>
            </a:r>
          </a:p>
          <a:p>
            <a:pPr algn="l"/>
            <a:r>
              <a:rPr lang="en-US" sz="1600" i="1"/>
              <a:t>Title:</a:t>
            </a:r>
            <a:r>
              <a:rPr lang="en-US" sz="1600"/>
              <a:t>           CEO</a:t>
            </a:r>
          </a:p>
          <a:p>
            <a:pPr algn="l"/>
            <a:r>
              <a:rPr lang="en-US" sz="1600" i="1"/>
              <a:t>Out:</a:t>
            </a:r>
            <a:r>
              <a:rPr lang="en-US" sz="1600"/>
              <a:t>            Jack Welsh</a:t>
            </a:r>
          </a:p>
          <a:p>
            <a:pPr algn="l"/>
            <a:r>
              <a:rPr lang="en-US" sz="1600" i="1"/>
              <a:t>In:</a:t>
            </a:r>
            <a:r>
              <a:rPr lang="en-US" sz="1600"/>
              <a:t>               Jeffrey Immelt</a:t>
            </a:r>
          </a:p>
        </p:txBody>
      </p:sp>
      <p:sp>
        <p:nvSpPr>
          <p:cNvPr id="46" name="Text Box 12"/>
          <p:cNvSpPr txBox="1">
            <a:spLocks noChangeArrowheads="1"/>
          </p:cNvSpPr>
          <p:nvPr/>
        </p:nvSpPr>
        <p:spPr bwMode="auto">
          <a:xfrm>
            <a:off x="304800" y="4114800"/>
            <a:ext cx="2435225" cy="3365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Person:</a:t>
            </a:r>
            <a:r>
              <a:rPr lang="en-US" sz="1600"/>
              <a:t>  Jeffrey Immelt</a:t>
            </a:r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381000" y="4845050"/>
            <a:ext cx="2386013" cy="3365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i="1"/>
              <a:t>Location:</a:t>
            </a:r>
            <a:r>
              <a:rPr lang="en-US" sz="1600"/>
              <a:t>  Connecticut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811152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32" y="-11097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Inference Time Comparison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2902" y="209574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</a:p>
          <a:p>
            <a:pPr marL="0" indent="0" algn="ctr">
              <a:buNone/>
            </a:pPr>
            <a:r>
              <a:rPr lang="en-US" dirty="0" err="1" smtClean="0"/>
              <a:t>ProPPR’s</a:t>
            </a:r>
            <a:r>
              <a:rPr lang="en-US" dirty="0" smtClean="0"/>
              <a:t> inference time is independent of the size of the graph (Wang et al., 2013).</a:t>
            </a:r>
            <a:endParaRPr lang="en-US" dirty="0"/>
          </a:p>
        </p:txBody>
      </p:sp>
      <p:pic>
        <p:nvPicPr>
          <p:cNvPr id="5" name="Picture 4" descr="Screen Shot 2015-07-08 at 11.44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44" y="1013860"/>
            <a:ext cx="5579525" cy="443132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64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 descr="Screen Shot 2013-04-22 at 3.29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"/>
          <a:stretch>
            <a:fillRect/>
          </a:stretch>
        </p:blipFill>
        <p:spPr bwMode="auto">
          <a:xfrm>
            <a:off x="509588" y="1867820"/>
            <a:ext cx="8216900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378809" y="321677"/>
            <a:ext cx="8573137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+mj-lt"/>
                <a:ea typeface="ＭＳ Ｐゴシック" charset="0"/>
                <a:cs typeface="ＭＳ Ｐゴシック" charset="0"/>
              </a:rPr>
              <a:t>Accuracy: Citation Matching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9283" y="4701118"/>
            <a:ext cx="4491037" cy="18161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AUC scores: 0.0=low, 1.0=hi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w=1 is before learning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(i.e., heuristic matching rules,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prstClr val="black"/>
                </a:solidFill>
              </a:rPr>
              <a:t>weighted with PPR)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9713" y="2917158"/>
            <a:ext cx="1174750" cy="3683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UW rules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9713" y="2540920"/>
            <a:ext cx="117475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Our rules</a:t>
            </a:r>
          </a:p>
        </p:txBody>
      </p:sp>
      <p:sp>
        <p:nvSpPr>
          <p:cNvPr id="6" name="Rectangle 5"/>
          <p:cNvSpPr/>
          <p:nvPr/>
        </p:nvSpPr>
        <p:spPr>
          <a:xfrm>
            <a:off x="720725" y="2855245"/>
            <a:ext cx="8005763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 rot="18126645">
            <a:off x="1035050" y="4098258"/>
            <a:ext cx="1752600" cy="533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618184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8" y="4813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err="1" smtClean="0"/>
              <a:t>ProPPR</a:t>
            </a:r>
            <a:r>
              <a:rPr lang="en-US" sz="4800" dirty="0" smtClean="0"/>
              <a:t> Example</a:t>
            </a:r>
            <a:endParaRPr lang="en-US" sz="4800" dirty="0"/>
          </a:p>
        </p:txBody>
      </p:sp>
      <p:pic>
        <p:nvPicPr>
          <p:cNvPr id="5" name="Picture 4" descr="Screen Shot 2015-07-08 at 11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0" y="2425700"/>
            <a:ext cx="6210300" cy="20066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747880"/>
            <a:ext cx="8229600" cy="4525963"/>
          </a:xfrm>
        </p:spPr>
        <p:txBody>
          <a:bodyPr/>
          <a:lstStyle/>
          <a:p>
            <a:r>
              <a:rPr lang="en-US" dirty="0" smtClean="0"/>
              <a:t>Input: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Query: </a:t>
            </a:r>
            <a:r>
              <a:rPr lang="en-US" i="1" dirty="0" smtClean="0"/>
              <a:t>about(a,?)</a:t>
            </a:r>
            <a:endParaRPr lang="en-US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55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8" y="27390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/>
              <a:t>An Example </a:t>
            </a:r>
            <a:r>
              <a:rPr lang="en-US" sz="4400" dirty="0" err="1" smtClean="0"/>
              <a:t>ProPPR</a:t>
            </a:r>
            <a:r>
              <a:rPr lang="en-US" sz="4400" dirty="0" smtClean="0"/>
              <a:t> Program</a:t>
            </a:r>
            <a:endParaRPr lang="en-US" sz="4400" dirty="0"/>
          </a:p>
        </p:txBody>
      </p:sp>
      <p:pic>
        <p:nvPicPr>
          <p:cNvPr id="4" name="Picture 3" descr="Screen Shot 2015-07-08 at 11.29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915048"/>
            <a:ext cx="7848600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78462" y="1915048"/>
            <a:ext cx="1757737" cy="5564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78462" y="4711373"/>
            <a:ext cx="1757737" cy="55647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endCxn id="8" idx="2"/>
          </p:cNvCxnSpPr>
          <p:nvPr/>
        </p:nvCxnSpPr>
        <p:spPr>
          <a:xfrm flipV="1">
            <a:off x="4119784" y="2471523"/>
            <a:ext cx="3137547" cy="3155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38135" y="5597169"/>
            <a:ext cx="2363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Feature Vector</a:t>
            </a:r>
            <a:endParaRPr lang="en-US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954551" y="5267848"/>
            <a:ext cx="302780" cy="620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72902" y="5858779"/>
            <a:ext cx="2776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Feature Template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75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/>
      <p:bldP spid="15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037013" y="4114800"/>
            <a:ext cx="51054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65613" y="6019800"/>
            <a:ext cx="28956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Program </a:t>
            </a:r>
            <a:r>
              <a:rPr lang="en-US" sz="1600" dirty="0"/>
              <a:t>(label propagation)</a:t>
            </a:r>
          </a:p>
        </p:txBody>
      </p:sp>
      <p:pic>
        <p:nvPicPr>
          <p:cNvPr id="30" name="Picture 3" descr="Screen Shot 2013-04-22 at 3.0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594" r="4077" b="10587"/>
          <a:stretch>
            <a:fillRect/>
          </a:stretch>
        </p:blipFill>
        <p:spPr bwMode="auto">
          <a:xfrm>
            <a:off x="4243388" y="4281488"/>
            <a:ext cx="46355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192963" y="6019800"/>
            <a:ext cx="16970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LHS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features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19600" y="381000"/>
            <a:ext cx="4540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DB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800" y="457200"/>
            <a:ext cx="1946275" cy="3698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Query</a:t>
            </a:r>
            <a:r>
              <a:rPr lang="en-US" dirty="0"/>
              <a:t>: about (</a:t>
            </a:r>
            <a:r>
              <a:rPr lang="en-US" dirty="0" err="1"/>
              <a:t>a,Z</a:t>
            </a:r>
            <a:r>
              <a:rPr lang="en-US" dirty="0"/>
              <a:t>)</a:t>
            </a:r>
          </a:p>
        </p:txBody>
      </p:sp>
      <p:cxnSp>
        <p:nvCxnSpPr>
          <p:cNvPr id="34" name="Elbow Connector 33"/>
          <p:cNvCxnSpPr/>
          <p:nvPr/>
        </p:nvCxnSpPr>
        <p:spPr>
          <a:xfrm rot="16200000" flipV="1">
            <a:off x="457200" y="1066800"/>
            <a:ext cx="3581400" cy="3429000"/>
          </a:xfrm>
          <a:prstGeom prst="bentConnector3">
            <a:avLst>
              <a:gd name="adj1" fmla="val -336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2133600" y="609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44" t="3625" r="6018" b="65616"/>
          <a:stretch>
            <a:fillRect/>
          </a:stretch>
        </p:blipFill>
        <p:spPr bwMode="auto">
          <a:xfrm>
            <a:off x="4789488" y="838200"/>
            <a:ext cx="435451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228600" y="47244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Program + DB + Query define a </a:t>
            </a:r>
            <a:r>
              <a:rPr lang="en-US" sz="1800" i="1"/>
              <a:t>proof graph</a:t>
            </a:r>
            <a:r>
              <a:rPr lang="en-US" sz="1800"/>
              <a:t>, where nodes are </a:t>
            </a:r>
            <a:r>
              <a:rPr lang="en-US" sz="1800" i="1"/>
              <a:t>conjunctions of goals </a:t>
            </a:r>
            <a:r>
              <a:rPr lang="en-US" sz="1800"/>
              <a:t>and edges are labeled with sets of </a:t>
            </a:r>
            <a:r>
              <a:rPr lang="en-US" sz="1800" i="1"/>
              <a:t>features.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6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228600" y="49530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Transition probabilities,  Pr(child|parent), plus Personalized PageRank (aka Random-Walk-With-Reset) define a </a:t>
            </a:r>
            <a:r>
              <a:rPr lang="en-US" sz="1800" i="1"/>
              <a:t>distribution over nodes. </a:t>
            </a:r>
            <a:endParaRPr lang="en-US" sz="1800"/>
          </a:p>
          <a:p>
            <a:pPr algn="l" eaLnBrk="1" hangingPunct="1"/>
            <a:endParaRPr lang="en-US" sz="1800"/>
          </a:p>
          <a:p>
            <a:pPr algn="l" eaLnBrk="1" hangingPunct="1"/>
            <a:r>
              <a:rPr lang="en-US" sz="1800"/>
              <a:t>Very fast </a:t>
            </a:r>
            <a:r>
              <a:rPr lang="en-US" sz="1800" i="1"/>
              <a:t>approximate </a:t>
            </a:r>
            <a:r>
              <a:rPr lang="en-US" sz="1800"/>
              <a:t>methods for PPR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09600" y="3581400"/>
            <a:ext cx="2057400" cy="914400"/>
            <a:chOff x="609600" y="3581400"/>
            <a:chExt cx="2057400" cy="914400"/>
          </a:xfrm>
        </p:grpSpPr>
        <p:sp>
          <p:nvSpPr>
            <p:cNvPr id="15" name="Rounded Rectangle 14"/>
            <p:cNvSpPr/>
            <p:nvPr/>
          </p:nvSpPr>
          <p:spPr>
            <a:xfrm>
              <a:off x="609600" y="3581400"/>
              <a:ext cx="2057400" cy="914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defRPr/>
              </a:pPr>
              <a:endParaRPr lang="en-US" dirty="0"/>
            </a:p>
            <a:p>
              <a:pPr algn="l">
                <a:defRPr/>
              </a:pPr>
              <a:r>
                <a:rPr lang="en-US" dirty="0"/>
                <a:t>High probability</a:t>
              </a:r>
            </a:p>
          </p:txBody>
        </p:sp>
        <p:pic>
          <p:nvPicPr>
            <p:cNvPr id="25" name="Picture 2" descr="Screen Shot 2013-04-22 at 3.07.1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52" r="81367"/>
            <a:stretch>
              <a:fillRect/>
            </a:stretch>
          </p:blipFill>
          <p:spPr bwMode="auto">
            <a:xfrm>
              <a:off x="1106903" y="3614382"/>
              <a:ext cx="1450797" cy="474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6203950" y="3352800"/>
            <a:ext cx="2940050" cy="914400"/>
            <a:chOff x="6096000" y="4038600"/>
            <a:chExt cx="2939857" cy="914400"/>
          </a:xfrm>
        </p:grpSpPr>
        <p:sp>
          <p:nvSpPr>
            <p:cNvPr id="28" name="Rounded Rectangle 27"/>
            <p:cNvSpPr/>
            <p:nvPr/>
          </p:nvSpPr>
          <p:spPr>
            <a:xfrm>
              <a:off x="6096000" y="4038600"/>
              <a:ext cx="2939857" cy="914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defRPr/>
              </a:pPr>
              <a:endParaRPr lang="en-US" dirty="0"/>
            </a:p>
            <a:p>
              <a:pPr>
                <a:defRPr/>
              </a:pPr>
              <a:endParaRPr lang="en-US" dirty="0"/>
            </a:p>
            <a:p>
              <a:pPr>
                <a:defRPr/>
              </a:pPr>
              <a:r>
                <a:rPr lang="en-US" dirty="0"/>
                <a:t>Low probability</a:t>
              </a:r>
            </a:p>
          </p:txBody>
        </p:sp>
        <p:pic>
          <p:nvPicPr>
            <p:cNvPr id="29" name="Picture 2" descr="Screen Shot 2013-04-22 at 3.07.1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5" t="83484" r="3307" b="4781"/>
            <a:stretch>
              <a:fillRect/>
            </a:stretch>
          </p:blipFill>
          <p:spPr bwMode="auto">
            <a:xfrm>
              <a:off x="6172200" y="4147214"/>
              <a:ext cx="2427521" cy="44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667000" y="4038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i="1"/>
              <a:t>Short, direct paths from root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315200" y="43434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Longer, indirect paths from root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76800" y="52578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Transition probabilities,  Pr(child|parent), are defined by </a:t>
            </a:r>
            <a:r>
              <a:rPr lang="en-US" sz="1800" b="1"/>
              <a:t>weighted sum of edge features</a:t>
            </a:r>
            <a:r>
              <a:rPr lang="en-US" sz="1800"/>
              <a:t>, followed by normalization.  </a:t>
            </a:r>
            <a:endParaRPr lang="en-US" sz="1800" i="1"/>
          </a:p>
        </p:txBody>
      </p: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-36513" y="762000"/>
            <a:ext cx="2093913" cy="1066800"/>
            <a:chOff x="-36190" y="762000"/>
            <a:chExt cx="2093590" cy="1066800"/>
          </a:xfrm>
        </p:grpSpPr>
        <p:cxnSp>
          <p:nvCxnSpPr>
            <p:cNvPr id="34" name="Curved Connector 33"/>
            <p:cNvCxnSpPr/>
            <p:nvPr/>
          </p:nvCxnSpPr>
          <p:spPr>
            <a:xfrm rot="5400000" flipH="1" flipV="1">
              <a:off x="1409741" y="1181141"/>
              <a:ext cx="762000" cy="533318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27"/>
            <p:cNvSpPr txBox="1">
              <a:spLocks noChangeArrowheads="1"/>
            </p:cNvSpPr>
            <p:nvPr/>
          </p:nvSpPr>
          <p:spPr bwMode="auto">
            <a:xfrm>
              <a:off x="-36190" y="762000"/>
              <a:ext cx="190500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Every node has an  implicit reset link</a:t>
              </a:r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781800" y="6248400"/>
            <a:ext cx="2209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Learning via pSGD</a:t>
            </a:r>
            <a:endParaRPr lang="en-US" sz="1800" i="1"/>
          </a:p>
        </p:txBody>
      </p:sp>
      <p:sp>
        <p:nvSpPr>
          <p:cNvPr id="37" name="Rectangle 36"/>
          <p:cNvSpPr/>
          <p:nvPr/>
        </p:nvSpPr>
        <p:spPr>
          <a:xfrm>
            <a:off x="152400" y="6172200"/>
            <a:ext cx="45720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4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6" grpId="0"/>
      <p:bldP spid="3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3733800"/>
            <a:ext cx="5805487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28600" y="2438400"/>
            <a:ext cx="3962400" cy="18780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ja-JP" altLang="en-US" sz="2000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Grounding</a:t>
            </a:r>
            <a:r>
              <a:rPr lang="ja-JP" altLang="en-US" sz="1800" dirty="0" smtClean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 (proof tree) size is O(1/</a:t>
            </a:r>
            <a:r>
              <a:rPr lang="en-US" altLang="ja-JP" sz="1800" dirty="0" smtClean="0">
                <a:solidFill>
                  <a:srgbClr val="FF0000"/>
                </a:solidFill>
                <a:latin typeface="Calibri" charset="0"/>
              </a:rPr>
              <a:t>α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 charset="0"/>
              </a:rPr>
              <a:t>ε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) …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 charset="0"/>
              </a:rPr>
              <a:t>ie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ja-JP" sz="1800" i="1" dirty="0" smtClean="0">
                <a:solidFill>
                  <a:srgbClr val="000000"/>
                </a:solidFill>
                <a:latin typeface="Calibri" charset="0"/>
              </a:rPr>
              <a:t>independent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 of DB size 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  <a:sym typeface="Wingdings" charset="0"/>
              </a:rPr>
              <a:t> 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fast </a:t>
            </a:r>
            <a:r>
              <a:rPr lang="en-US" altLang="ja-JP" sz="1800" dirty="0" err="1" smtClean="0">
                <a:solidFill>
                  <a:srgbClr val="000000"/>
                </a:solidFill>
                <a:latin typeface="Calibri" charset="0"/>
              </a:rPr>
              <a:t>approx</a:t>
            </a:r>
            <a:r>
              <a:rPr lang="en-US" altLang="ja-JP" sz="1800" dirty="0" smtClean="0">
                <a:solidFill>
                  <a:srgbClr val="000000"/>
                </a:solidFill>
                <a:latin typeface="Calibri" charset="0"/>
              </a:rPr>
              <a:t> incremental inference </a:t>
            </a:r>
            <a:r>
              <a:rPr lang="en-US" altLang="ja-JP" sz="2000" dirty="0" smtClean="0">
                <a:solidFill>
                  <a:srgbClr val="000000"/>
                </a:solidFill>
                <a:latin typeface="Calibri" charset="0"/>
              </a:rPr>
              <a:t>(</a:t>
            </a:r>
            <a:r>
              <a:rPr lang="en-US" altLang="ja-JP" sz="2000" dirty="0" err="1" smtClean="0">
                <a:solidFill>
                  <a:srgbClr val="000000"/>
                </a:solidFill>
                <a:latin typeface="Calibri" charset="0"/>
              </a:rPr>
              <a:t>Reid,Lang,Chung</a:t>
            </a:r>
            <a:r>
              <a:rPr lang="en-US" altLang="ja-JP" sz="2000" dirty="0" smtClean="0">
                <a:solidFill>
                  <a:srgbClr val="000000"/>
                </a:solidFill>
                <a:latin typeface="Calibri" charset="0"/>
              </a:rPr>
              <a:t>, 08)</a:t>
            </a:r>
          </a:p>
          <a:p>
            <a:pPr algn="l" eaLnBrk="1" hangingPunct="1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---</a:t>
            </a:r>
          </a:p>
          <a:p>
            <a:pPr algn="l" eaLnBrk="1" hangingPunct="1">
              <a:defRPr/>
            </a:pPr>
            <a:r>
              <a:rPr lang="en-US" altLang="ja-JP" sz="1600" dirty="0" smtClean="0">
                <a:solidFill>
                  <a:srgbClr val="FF0000"/>
                </a:solidFill>
                <a:latin typeface="Calibri" charset="0"/>
              </a:rPr>
              <a:t>α</a:t>
            </a:r>
            <a:r>
              <a:rPr lang="en-US" altLang="ja-JP" sz="1600" dirty="0" smtClean="0">
                <a:solidFill>
                  <a:srgbClr val="000000"/>
                </a:solidFill>
                <a:latin typeface="Calibri" charset="0"/>
              </a:rPr>
              <a:t> is reset probability</a:t>
            </a:r>
            <a:endParaRPr lang="en-US" sz="1600" dirty="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8600" y="4724400"/>
            <a:ext cx="2971800" cy="1477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/>
              <a:t>Basic idea: </a:t>
            </a:r>
            <a:r>
              <a:rPr lang="en-US" b="1" dirty="0"/>
              <a:t>incrementally</a:t>
            </a:r>
            <a:r>
              <a:rPr lang="en-US" dirty="0"/>
              <a:t> </a:t>
            </a:r>
            <a:r>
              <a:rPr lang="en-US" b="1" dirty="0"/>
              <a:t>expand the tree from the query node </a:t>
            </a:r>
            <a:r>
              <a:rPr lang="en-US" dirty="0"/>
              <a:t>until all nodes </a:t>
            </a:r>
            <a:r>
              <a:rPr lang="en-US" i="1" dirty="0"/>
              <a:t>v </a:t>
            </a:r>
            <a:r>
              <a:rPr lang="en-US" dirty="0"/>
              <a:t>accessed have weight below </a:t>
            </a:r>
            <a:r>
              <a:rPr lang="en-US" altLang="ja-JP" i="1" dirty="0" err="1">
                <a:solidFill>
                  <a:srgbClr val="000000"/>
                </a:solidFill>
                <a:latin typeface="Calibri" charset="0"/>
              </a:rPr>
              <a:t>ε</a:t>
            </a:r>
            <a:r>
              <a:rPr lang="en-US" altLang="ja-JP" i="1" dirty="0">
                <a:solidFill>
                  <a:srgbClr val="000000"/>
                </a:solidFill>
                <a:latin typeface="Calibri" charset="0"/>
              </a:rPr>
              <a:t>/degree(v)</a:t>
            </a:r>
            <a:endParaRPr lang="en-US" i="1" dirty="0"/>
          </a:p>
        </p:txBody>
      </p: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4546600" y="236220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*as in Stochastic Logic Programs</a:t>
            </a:r>
          </a:p>
          <a:p>
            <a:pPr algn="l" eaLnBrk="1" hangingPunct="1"/>
            <a:r>
              <a:rPr lang="en-US" sz="1800"/>
              <a:t>[Cussens, 2001]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295400"/>
            <a:ext cx="8588375" cy="954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Score for a query </a:t>
            </a:r>
            <a:r>
              <a:rPr lang="en-US" sz="2800" dirty="0" err="1" smtClean="0">
                <a:solidFill>
                  <a:srgbClr val="000000"/>
                </a:solidFill>
                <a:latin typeface="Calibri" charset="0"/>
              </a:rPr>
              <a:t>soln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</a:rPr>
              <a:t> (e.g., </a:t>
            </a:r>
            <a:r>
              <a:rPr lang="ja-JP" altLang="en-US" sz="2800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Z=sport</a:t>
            </a:r>
            <a:r>
              <a:rPr lang="ja-JP" altLang="en-US" sz="2800" dirty="0" smtClean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 for </a:t>
            </a:r>
            <a:r>
              <a:rPr lang="ja-JP" altLang="en-US" sz="2800" dirty="0" smtClean="0">
                <a:solidFill>
                  <a:srgbClr val="000000"/>
                </a:solidFill>
                <a:latin typeface="Calibri" charset="0"/>
              </a:rPr>
              <a:t>“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about(</a:t>
            </a:r>
            <a:r>
              <a:rPr lang="en-US" altLang="ja-JP" sz="2800" dirty="0" err="1" smtClean="0">
                <a:solidFill>
                  <a:srgbClr val="000000"/>
                </a:solidFill>
                <a:latin typeface="Calibri" charset="0"/>
              </a:rPr>
              <a:t>a,Z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)</a:t>
            </a:r>
            <a:r>
              <a:rPr lang="ja-JP" altLang="en-US" sz="2800" dirty="0" smtClean="0">
                <a:solidFill>
                  <a:srgbClr val="000000"/>
                </a:solidFill>
                <a:latin typeface="Calibri" charset="0"/>
              </a:rPr>
              <a:t>”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) depends on </a:t>
            </a:r>
            <a:r>
              <a:rPr lang="en-US" altLang="ja-JP" sz="2800" i="1" dirty="0" smtClean="0">
                <a:solidFill>
                  <a:srgbClr val="000000"/>
                </a:solidFill>
                <a:latin typeface="Calibri" charset="0"/>
              </a:rPr>
              <a:t>probability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 of reaching a </a:t>
            </a:r>
            <a:r>
              <a:rPr lang="en-US" altLang="ja-JP" sz="2800" dirty="0" smtClean="0">
                <a:solidFill>
                  <a:srgbClr val="000000"/>
                </a:solidFill>
                <a:latin typeface="ＭＳ ゴシック" charset="0"/>
                <a:ea typeface="ＭＳ ゴシック" charset="0"/>
                <a:cs typeface="ＭＳ ゴシック" charset="0"/>
              </a:rPr>
              <a:t>☐</a:t>
            </a:r>
            <a:r>
              <a:rPr lang="en-US" altLang="ja-JP" sz="2800" dirty="0" smtClean="0">
                <a:solidFill>
                  <a:srgbClr val="000000"/>
                </a:solidFill>
                <a:latin typeface="Calibri" charset="0"/>
              </a:rPr>
              <a:t> node*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47259" y="-143254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Approximate Inference in </a:t>
            </a:r>
            <a:r>
              <a:rPr lang="en-US" dirty="0" err="1" smtClean="0"/>
              <a:t>ProPPR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6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-38963"/>
            <a:ext cx="8229600" cy="1143000"/>
          </a:xfrm>
        </p:spPr>
        <p:txBody>
          <a:bodyPr/>
          <a:lstStyle/>
          <a:p>
            <a:pPr algn="ctr"/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Parameter Learning in </a:t>
            </a:r>
            <a:r>
              <a:rPr lang="en-US" sz="4000" dirty="0" err="1">
                <a:latin typeface="+mj-lt"/>
                <a:ea typeface="ＭＳ Ｐゴシック" charset="0"/>
                <a:cs typeface="ＭＳ Ｐゴシック" charset="0"/>
              </a:rPr>
              <a:t>ProPPR</a:t>
            </a:r>
            <a:endParaRPr lang="en-US" sz="4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6" name="Picture 2" descr="Screen Shot 2015-03-18 at 1.4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4"/>
          <a:stretch>
            <a:fillRect/>
          </a:stretch>
        </p:blipFill>
        <p:spPr bwMode="auto">
          <a:xfrm>
            <a:off x="1447800" y="2133600"/>
            <a:ext cx="3505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447800"/>
            <a:ext cx="6164263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PPR probabilities are a stationary distribution of a Markov chain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3079750" y="1905000"/>
            <a:ext cx="1047750" cy="461963"/>
            <a:chOff x="3079659" y="1905000"/>
            <a:chExt cx="1047181" cy="462665"/>
          </a:xfrm>
        </p:grpSpPr>
        <p:sp>
          <p:nvSpPr>
            <p:cNvPr id="8" name="Down Arrow 7"/>
            <p:cNvSpPr/>
            <p:nvPr/>
          </p:nvSpPr>
          <p:spPr>
            <a:xfrm rot="3544068">
              <a:off x="3155582" y="2062795"/>
              <a:ext cx="228947" cy="38079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756" name="TextBox 8"/>
            <p:cNvSpPr txBox="1">
              <a:spLocks noChangeArrowheads="1"/>
            </p:cNvSpPr>
            <p:nvPr/>
          </p:nvSpPr>
          <p:spPr bwMode="auto">
            <a:xfrm>
              <a:off x="3429000" y="1905000"/>
              <a:ext cx="6978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reset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85800" y="2895600"/>
            <a:ext cx="7011988" cy="2857500"/>
            <a:chOff x="685800" y="2895600"/>
            <a:chExt cx="7011783" cy="2857500"/>
          </a:xfrm>
        </p:grpSpPr>
        <p:pic>
          <p:nvPicPr>
            <p:cNvPr id="31750" name="Picture 5" descr="Screen Shot 2015-03-18 at 1.44.14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33800"/>
              <a:ext cx="2933510" cy="201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85800" y="2895600"/>
              <a:ext cx="6857800" cy="6461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Transition probabilities </a:t>
              </a:r>
              <a:r>
                <a:rPr lang="en-US" dirty="0" err="1"/>
                <a:t>u</a:t>
              </a:r>
              <a:r>
                <a:rPr lang="en-US" dirty="0" err="1">
                  <a:sym typeface="Wingdings"/>
                </a:rPr>
                <a:t>v</a:t>
              </a:r>
              <a:r>
                <a:rPr lang="en-US" dirty="0">
                  <a:sym typeface="Wingdings"/>
                </a:rPr>
                <a:t> </a:t>
              </a:r>
              <a:r>
                <a:rPr lang="en-US" dirty="0"/>
                <a:t>are derived by </a:t>
              </a:r>
              <a:r>
                <a:rPr lang="en-US" b="1" dirty="0"/>
                <a:t>linearly</a:t>
              </a:r>
              <a:r>
                <a:rPr lang="en-US" dirty="0"/>
                <a:t> combining features of an edge,   applying a </a:t>
              </a:r>
              <a:r>
                <a:rPr lang="en-US" b="1" dirty="0"/>
                <a:t>squashing</a:t>
              </a:r>
              <a:r>
                <a:rPr lang="en-US" dirty="0"/>
                <a:t> function </a:t>
              </a:r>
              <a:r>
                <a:rPr lang="en-US" i="1" dirty="0"/>
                <a:t>f</a:t>
              </a:r>
              <a:r>
                <a:rPr lang="en-US" dirty="0"/>
                <a:t>, and normalizing</a:t>
              </a:r>
            </a:p>
          </p:txBody>
        </p:sp>
        <p:grpSp>
          <p:nvGrpSpPr>
            <p:cNvPr id="31752" name="Group 12"/>
            <p:cNvGrpSpPr>
              <a:grpSpLocks/>
            </p:cNvGrpSpPr>
            <p:nvPr/>
          </p:nvGrpSpPr>
          <p:grpSpPr bwMode="auto">
            <a:xfrm>
              <a:off x="3890777" y="3886198"/>
              <a:ext cx="3806806" cy="621804"/>
              <a:chOff x="3080537" y="1905000"/>
              <a:chExt cx="1046303" cy="539346"/>
            </a:xfrm>
          </p:grpSpPr>
          <p:sp>
            <p:nvSpPr>
              <p:cNvPr id="14" name="Down Arrow 13"/>
              <p:cNvSpPr/>
              <p:nvPr/>
            </p:nvSpPr>
            <p:spPr>
              <a:xfrm rot="4611905">
                <a:off x="3024537" y="2219900"/>
                <a:ext cx="280904" cy="168853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31754" name="TextBox 14"/>
              <p:cNvSpPr txBox="1">
                <a:spLocks noChangeArrowheads="1"/>
              </p:cNvSpPr>
              <p:nvPr/>
            </p:nvSpPr>
            <p:spPr bwMode="auto">
              <a:xfrm>
                <a:off x="3170312" y="1905000"/>
                <a:ext cx="956528" cy="320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i="1"/>
                  <a:t>f </a:t>
                </a:r>
                <a:r>
                  <a:rPr lang="en-US" sz="1800"/>
                  <a:t>is exp, truncated </a:t>
                </a:r>
                <a:r>
                  <a:rPr lang="en-US" sz="1800" i="1"/>
                  <a:t>tanh, </a:t>
                </a:r>
                <a:r>
                  <a:rPr lang="en-US" sz="1800"/>
                  <a:t>ReLU</a:t>
                </a:r>
                <a:r>
                  <a:rPr lang="en-US" sz="1800" i="1"/>
                  <a:t>…</a:t>
                </a:r>
                <a:r>
                  <a:rPr lang="en-US" sz="1800"/>
                  <a:t> </a:t>
                </a:r>
                <a:endParaRPr lang="en-US" sz="1800" i="1"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565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02157"/>
            <a:ext cx="8229600" cy="1143000"/>
          </a:xfrm>
        </p:spPr>
        <p:txBody>
          <a:bodyPr/>
          <a:lstStyle/>
          <a:p>
            <a:pPr algn="ctr"/>
            <a:r>
              <a:rPr lang="en-US" sz="4000" dirty="0">
                <a:latin typeface="+mj-lt"/>
                <a:ea typeface="ＭＳ Ｐゴシック" charset="0"/>
                <a:cs typeface="ＭＳ Ｐゴシック" charset="0"/>
              </a:rPr>
              <a:t>Parameter Learning in </a:t>
            </a:r>
            <a:r>
              <a:rPr lang="en-US" sz="4000" dirty="0" err="1">
                <a:latin typeface="+mj-lt"/>
                <a:ea typeface="ＭＳ Ｐゴシック" charset="0"/>
                <a:cs typeface="ＭＳ Ｐゴシック" charset="0"/>
              </a:rPr>
              <a:t>ProPPR</a:t>
            </a:r>
            <a:endParaRPr lang="en-US" sz="40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0" name="Picture 2" descr="Screen Shot 2015-03-18 at 1.42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74"/>
          <a:stretch>
            <a:fillRect/>
          </a:stretch>
        </p:blipFill>
        <p:spPr bwMode="auto">
          <a:xfrm>
            <a:off x="1447800" y="2362200"/>
            <a:ext cx="35052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676400"/>
            <a:ext cx="6164263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PPR probabilities are a stationary distribution of a Markov chain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3048000"/>
            <a:ext cx="5199063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Learning uses gradient descent: derivative </a:t>
            </a:r>
            <a:r>
              <a:rPr lang="en-US" b="1" dirty="0" err="1"/>
              <a:t>d</a:t>
            </a:r>
            <a:r>
              <a:rPr lang="en-US" b="1" baseline="30000" dirty="0" err="1"/>
              <a:t>t</a:t>
            </a:r>
            <a:r>
              <a:rPr lang="en-US" b="1" dirty="0"/>
              <a:t> </a:t>
            </a:r>
            <a:r>
              <a:rPr lang="en-US" dirty="0"/>
              <a:t> of </a:t>
            </a:r>
            <a:r>
              <a:rPr lang="en-US" b="1" dirty="0" err="1"/>
              <a:t>p</a:t>
            </a:r>
            <a:r>
              <a:rPr lang="en-US" baseline="30000" dirty="0" err="1"/>
              <a:t>t</a:t>
            </a:r>
            <a:r>
              <a:rPr lang="en-US" b="1" dirty="0"/>
              <a:t> </a:t>
            </a:r>
            <a:r>
              <a:rPr lang="en-US" dirty="0"/>
              <a:t>is :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85800" y="3733800"/>
            <a:ext cx="7162800" cy="965200"/>
            <a:chOff x="304800" y="3810001"/>
            <a:chExt cx="8130689" cy="1118306"/>
          </a:xfrm>
        </p:grpSpPr>
        <p:pic>
          <p:nvPicPr>
            <p:cNvPr id="32775" name="Picture 4" descr="Screen Shot 2015-03-18 at 1.50.1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207"/>
            <a:stretch>
              <a:fillRect/>
            </a:stretch>
          </p:blipFill>
          <p:spPr bwMode="auto">
            <a:xfrm>
              <a:off x="304800" y="3810001"/>
              <a:ext cx="7340600" cy="1035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9" descr="Screen Shot 2015-03-18 at 1.50.15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55" t="78111" r="17264"/>
            <a:stretch>
              <a:fillRect/>
            </a:stretch>
          </p:blipFill>
          <p:spPr bwMode="auto">
            <a:xfrm>
              <a:off x="3614090" y="3888617"/>
              <a:ext cx="4821399" cy="1039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685800" y="4953000"/>
            <a:ext cx="5753100" cy="3698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/>
              <a:t>Overall algorithm not unlike </a:t>
            </a:r>
            <a:r>
              <a:rPr lang="en-US" dirty="0" err="1"/>
              <a:t>backprop</a:t>
            </a:r>
            <a:r>
              <a:rPr lang="en-US" dirty="0"/>
              <a:t>…we use parallel SGD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1408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040" y="42350"/>
            <a:ext cx="8642502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Where Does the Program Come From?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Traditionally by hand.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We use structure learning to automatically learn first-order logic clauses from data.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Idea (CIKM 2014): </a:t>
            </a:r>
          </a:p>
          <a:p>
            <a:pPr lvl="1"/>
            <a:r>
              <a:rPr lang="en-US" dirty="0" smtClean="0"/>
              <a:t>	build a second-order </a:t>
            </a:r>
            <a:r>
              <a:rPr lang="en-US" dirty="0" err="1" smtClean="0"/>
              <a:t>abductive</a:t>
            </a:r>
            <a:r>
              <a:rPr lang="en-US" dirty="0" smtClean="0"/>
              <a:t> logic</a:t>
            </a:r>
          </a:p>
          <a:p>
            <a:pPr lvl="1"/>
            <a:r>
              <a:rPr lang="en-US" dirty="0" smtClean="0"/>
              <a:t>	whose parameters correspond to 1</a:t>
            </a:r>
            <a:r>
              <a:rPr lang="en-US" baseline="30000" dirty="0" smtClean="0"/>
              <a:t>st</a:t>
            </a:r>
            <a:r>
              <a:rPr lang="en-US" dirty="0" smtClean="0"/>
              <a:t>-order theory</a:t>
            </a:r>
          </a:p>
          <a:p>
            <a:pPr lvl="1"/>
            <a:r>
              <a:rPr lang="en-US" dirty="0" smtClean="0"/>
              <a:t>	reduce the structure learning to parameter learning.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8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IE Applications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9248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Logic program is an </a:t>
            </a:r>
            <a:r>
              <a:rPr lang="en-US" sz="2400" i="1" dirty="0"/>
              <a:t>interpreter</a:t>
            </a:r>
            <a:r>
              <a:rPr lang="en-US" sz="2400" dirty="0"/>
              <a:t> for a program containing </a:t>
            </a:r>
            <a:r>
              <a:rPr lang="en-US" sz="2400" i="1" dirty="0"/>
              <a:t>all possible rules </a:t>
            </a:r>
            <a:r>
              <a:rPr lang="en-US" sz="2400" dirty="0"/>
              <a:t>from a sublanguage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352800"/>
            <a:ext cx="5334000" cy="1477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Interpreter</a:t>
            </a:r>
            <a:r>
              <a:rPr lang="en-US" u="sng" dirty="0"/>
              <a:t> for all clauses of the form P(X,Y) :- Q(X,Y):</a:t>
            </a:r>
          </a:p>
          <a:p>
            <a:pPr algn="l">
              <a:defRPr/>
            </a:pPr>
            <a:endParaRPr lang="en-US" dirty="0"/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rel</a:t>
            </a:r>
            <a:r>
              <a:rPr lang="en-US" dirty="0"/>
              <a:t>(P,X,Y).</a:t>
            </a:r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interp</a:t>
            </a:r>
            <a:r>
              <a:rPr lang="en-US" dirty="0"/>
              <a:t>(Q,X,Y), </a:t>
            </a:r>
            <a:r>
              <a:rPr lang="en-US" dirty="0" err="1"/>
              <a:t>assumeRule</a:t>
            </a:r>
            <a:r>
              <a:rPr lang="en-US" dirty="0"/>
              <a:t>(P,Q).</a:t>
            </a:r>
          </a:p>
          <a:p>
            <a:pPr algn="l">
              <a:defRPr/>
            </a:pPr>
            <a:r>
              <a:rPr lang="en-US" dirty="0" err="1"/>
              <a:t>assumeRule</a:t>
            </a:r>
            <a:r>
              <a:rPr lang="en-US" dirty="0"/>
              <a:t>(P,Q) :- true   # f(P,Q).   </a:t>
            </a:r>
            <a:r>
              <a:rPr lang="en-US" dirty="0">
                <a:solidFill>
                  <a:srgbClr val="FFFF00"/>
                </a:solidFill>
              </a:rPr>
              <a:t>// </a:t>
            </a:r>
            <a:r>
              <a:rPr lang="en-US" i="1" dirty="0">
                <a:solidFill>
                  <a:srgbClr val="FFFF00"/>
                </a:solidFill>
              </a:rPr>
              <a:t>P(X,Y):-Q(X,Y)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3400" y="1524000"/>
            <a:ext cx="8305800" cy="1512888"/>
            <a:chOff x="533400" y="1828800"/>
            <a:chExt cx="8305800" cy="1512332"/>
          </a:xfrm>
        </p:grpSpPr>
        <p:sp>
          <p:nvSpPr>
            <p:cNvPr id="6" name="TextBox 5"/>
            <p:cNvSpPr txBox="1"/>
            <p:nvPr/>
          </p:nvSpPr>
          <p:spPr>
            <a:xfrm>
              <a:off x="533400" y="2209660"/>
              <a:ext cx="6096000" cy="3697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DB</a:t>
              </a:r>
              <a:r>
                <a:rPr lang="en-US" baseline="-25000" dirty="0"/>
                <a:t>0</a:t>
              </a:r>
              <a:r>
                <a:rPr lang="en-US" dirty="0"/>
                <a:t>: sister(</a:t>
              </a:r>
              <a:r>
                <a:rPr lang="en-US" dirty="0" err="1"/>
                <a:t>malia,sasha</a:t>
              </a:r>
              <a:r>
                <a:rPr lang="en-US" dirty="0"/>
                <a:t>), mother(</a:t>
              </a:r>
              <a:r>
                <a:rPr lang="en-US" dirty="0" err="1"/>
                <a:t>malia,michelle</a:t>
              </a:r>
              <a:r>
                <a:rPr lang="en-US" dirty="0"/>
                <a:t>), …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2971380"/>
              <a:ext cx="6096000" cy="3697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DB: </a:t>
              </a:r>
              <a:r>
                <a:rPr lang="en-US" dirty="0" err="1"/>
                <a:t>rel</a:t>
              </a:r>
              <a:r>
                <a:rPr lang="en-US" dirty="0"/>
                <a:t>(</a:t>
              </a:r>
              <a:r>
                <a:rPr lang="en-US" dirty="0" err="1"/>
                <a:t>sister,malia,sasha</a:t>
              </a:r>
              <a:r>
                <a:rPr lang="en-US" dirty="0"/>
                <a:t>), </a:t>
              </a:r>
              <a:r>
                <a:rPr lang="en-US" dirty="0" err="1"/>
                <a:t>rel</a:t>
              </a:r>
              <a:r>
                <a:rPr lang="en-US" dirty="0"/>
                <a:t>(</a:t>
              </a:r>
              <a:r>
                <a:rPr lang="en-US" dirty="0" err="1"/>
                <a:t>mother,malia,michelle</a:t>
              </a:r>
              <a:r>
                <a:rPr lang="en-US" dirty="0"/>
                <a:t>), …</a:t>
              </a:r>
            </a:p>
          </p:txBody>
        </p:sp>
        <p:sp>
          <p:nvSpPr>
            <p:cNvPr id="7" name="Down Arrow 6"/>
            <p:cNvSpPr/>
            <p:nvPr/>
          </p:nvSpPr>
          <p:spPr>
            <a:xfrm>
              <a:off x="3505200" y="2590520"/>
              <a:ext cx="228600" cy="3808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1200" y="1828800"/>
              <a:ext cx="2667000" cy="3697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Query</a:t>
              </a:r>
              <a:r>
                <a:rPr lang="en-US" baseline="-25000" dirty="0"/>
                <a:t>0</a:t>
              </a:r>
              <a:r>
                <a:rPr lang="en-US" dirty="0"/>
                <a:t>: sibling(</a:t>
              </a:r>
              <a:r>
                <a:rPr lang="en-US" dirty="0" err="1"/>
                <a:t>malia,Z</a:t>
              </a:r>
              <a:r>
                <a:rPr lang="en-US" dirty="0"/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91200" y="2666692"/>
              <a:ext cx="3048000" cy="3697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Query: </a:t>
              </a:r>
              <a:r>
                <a:rPr lang="en-US" dirty="0" err="1"/>
                <a:t>interp</a:t>
              </a:r>
              <a:r>
                <a:rPr lang="en-US" dirty="0"/>
                <a:t>(</a:t>
              </a:r>
              <a:r>
                <a:rPr lang="en-US" dirty="0" err="1"/>
                <a:t>sibling,malia,Z</a:t>
              </a:r>
              <a:r>
                <a:rPr lang="en-US" dirty="0"/>
                <a:t>)</a:t>
              </a: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086600" y="2209660"/>
              <a:ext cx="228600" cy="45703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5105400"/>
            <a:ext cx="2133600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Features correspond to </a:t>
            </a:r>
            <a:r>
              <a:rPr lang="en-US" sz="2400" i="1" dirty="0"/>
              <a:t>specific </a:t>
            </a:r>
            <a:r>
              <a:rPr lang="en-US" sz="2400" dirty="0"/>
              <a:t>rules</a:t>
            </a:r>
            <a:endParaRPr lang="en-US" sz="2400" i="1" dirty="0"/>
          </a:p>
        </p:txBody>
      </p:sp>
      <p:sp>
        <p:nvSpPr>
          <p:cNvPr id="40983" name="Right Arrow 40982"/>
          <p:cNvSpPr/>
          <p:nvPr/>
        </p:nvSpPr>
        <p:spPr>
          <a:xfrm rot="19582779">
            <a:off x="2232025" y="5103813"/>
            <a:ext cx="1143000" cy="152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88" name="Group 40987"/>
          <p:cNvGrpSpPr>
            <a:grpSpLocks/>
          </p:cNvGrpSpPr>
          <p:nvPr/>
        </p:nvGrpSpPr>
        <p:grpSpPr bwMode="auto">
          <a:xfrm>
            <a:off x="2514600" y="3657600"/>
            <a:ext cx="6477000" cy="3036888"/>
            <a:chOff x="2514600" y="3657600"/>
            <a:chExt cx="6477000" cy="3036332"/>
          </a:xfrm>
        </p:grpSpPr>
        <p:grpSp>
          <p:nvGrpSpPr>
            <p:cNvPr id="39943" name="Group 40981"/>
            <p:cNvGrpSpPr>
              <a:grpSpLocks/>
            </p:cNvGrpSpPr>
            <p:nvPr/>
          </p:nvGrpSpPr>
          <p:grpSpPr bwMode="auto">
            <a:xfrm>
              <a:off x="2514600" y="3657600"/>
              <a:ext cx="6477000" cy="3036332"/>
              <a:chOff x="2514600" y="3962400"/>
              <a:chExt cx="6477000" cy="3036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096000" y="3962400"/>
                <a:ext cx="2438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interp</a:t>
                </a:r>
                <a:r>
                  <a:rPr lang="en-US" dirty="0"/>
                  <a:t>(</a:t>
                </a:r>
                <a:r>
                  <a:rPr lang="en-US" dirty="0" err="1"/>
                  <a:t>sibling,malia,Z</a:t>
                </a:r>
                <a:r>
                  <a:rPr lang="en-US" dirty="0"/>
                  <a:t>)</a:t>
                </a:r>
              </a:p>
            </p:txBody>
          </p:sp>
          <p:cxnSp>
            <p:nvCxnSpPr>
              <p:cNvPr id="12" name="Straight Arrow Connector 11"/>
              <p:cNvCxnSpPr>
                <a:stCxn id="25" idx="2"/>
              </p:cNvCxnSpPr>
              <p:nvPr/>
            </p:nvCxnSpPr>
            <p:spPr>
              <a:xfrm flipH="1">
                <a:off x="7239000" y="4332220"/>
                <a:ext cx="76200" cy="4682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9800" y="4648074"/>
                <a:ext cx="2667000" cy="645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rel</a:t>
                </a:r>
                <a:r>
                  <a:rPr lang="en-US" dirty="0"/>
                  <a:t>(</a:t>
                </a:r>
                <a:r>
                  <a:rPr lang="en-US" dirty="0" err="1"/>
                  <a:t>Q,malia,Z</a:t>
                </a:r>
                <a:r>
                  <a:rPr lang="en-US" dirty="0"/>
                  <a:t>), </a:t>
                </a: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sibling,Q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67400" y="5638493"/>
                <a:ext cx="31242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sibling,mother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7000" y="5638493"/>
                <a:ext cx="2819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sibling,sister</a:t>
                </a:r>
                <a:r>
                  <a:rPr lang="en-US" dirty="0"/>
                  <a:t>),…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257800" y="5257563"/>
                <a:ext cx="1524000" cy="5333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6" idx="2"/>
                <a:endCxn id="27" idx="0"/>
              </p:cNvCxnSpPr>
              <p:nvPr/>
            </p:nvCxnSpPr>
            <p:spPr>
              <a:xfrm>
                <a:off x="7353300" y="5294069"/>
                <a:ext cx="76200" cy="344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3886200" y="6019423"/>
                <a:ext cx="114300" cy="3047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276600" y="6628912"/>
                <a:ext cx="990600" cy="3698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sasha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086600" y="6552726"/>
                <a:ext cx="1524000" cy="36982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michelle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27" idx="2"/>
              </p:cNvCxnSpPr>
              <p:nvPr/>
            </p:nvCxnSpPr>
            <p:spPr>
              <a:xfrm>
                <a:off x="7429500" y="6008313"/>
                <a:ext cx="114300" cy="3158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57" name="TextBox 40974"/>
              <p:cNvSpPr txBox="1">
                <a:spLocks noChangeArrowheads="1"/>
              </p:cNvSpPr>
              <p:nvPr/>
            </p:nvSpPr>
            <p:spPr bwMode="auto">
              <a:xfrm>
                <a:off x="2514600" y="6019800"/>
                <a:ext cx="13854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f(sibling,sister)</a:t>
                </a:r>
              </a:p>
            </p:txBody>
          </p:sp>
          <p:sp>
            <p:nvSpPr>
              <p:cNvPr id="39958" name="TextBox 51"/>
              <p:cNvSpPr txBox="1">
                <a:spLocks noChangeArrowheads="1"/>
              </p:cNvSpPr>
              <p:nvPr/>
            </p:nvSpPr>
            <p:spPr bwMode="auto">
              <a:xfrm>
                <a:off x="5943600" y="6019800"/>
                <a:ext cx="15750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f(sibling,mother)</a:t>
                </a:r>
              </a:p>
            </p:txBody>
          </p:sp>
        </p:grpSp>
        <p:sp>
          <p:nvSpPr>
            <p:cNvPr id="39944" name="TextBox 40986"/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  <p:sp>
          <p:nvSpPr>
            <p:cNvPr id="39945" name="TextBox 65"/>
            <p:cNvSpPr txBox="1">
              <a:spLocks noChangeArrowheads="1"/>
            </p:cNvSpPr>
            <p:nvPr/>
          </p:nvSpPr>
          <p:spPr bwMode="auto">
            <a:xfrm>
              <a:off x="746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4842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0" grpId="0" animBg="1"/>
      <p:bldP spid="60" grpId="1" animBg="1"/>
      <p:bldP spid="40983" grpId="0" animBg="1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9248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Logic program is an </a:t>
            </a:r>
            <a:r>
              <a:rPr lang="en-US" sz="2400" i="1" dirty="0"/>
              <a:t>interpreter</a:t>
            </a:r>
            <a:r>
              <a:rPr lang="en-US" sz="2400" dirty="0"/>
              <a:t> for a program containing </a:t>
            </a:r>
            <a:r>
              <a:rPr lang="en-US" sz="2400" i="1" dirty="0"/>
              <a:t>all possible rules </a:t>
            </a:r>
            <a:r>
              <a:rPr lang="en-US" sz="2400" dirty="0"/>
              <a:t>from a sublanguage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352800"/>
            <a:ext cx="5334000" cy="1477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Interpreter</a:t>
            </a:r>
            <a:r>
              <a:rPr lang="en-US" u="sng" dirty="0"/>
              <a:t> for all clauses of the form P(X,Y) :- Q(X,Y):</a:t>
            </a:r>
          </a:p>
          <a:p>
            <a:pPr algn="l">
              <a:defRPr/>
            </a:pPr>
            <a:endParaRPr lang="en-US" dirty="0"/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rel</a:t>
            </a:r>
            <a:r>
              <a:rPr lang="en-US" dirty="0"/>
              <a:t>(P,X,Y).</a:t>
            </a:r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interp</a:t>
            </a:r>
            <a:r>
              <a:rPr lang="en-US" dirty="0"/>
              <a:t>(Q,X,Y), </a:t>
            </a:r>
            <a:r>
              <a:rPr lang="en-US" dirty="0" err="1"/>
              <a:t>assumeRule</a:t>
            </a:r>
            <a:r>
              <a:rPr lang="en-US" dirty="0"/>
              <a:t>(P,Q).</a:t>
            </a:r>
          </a:p>
          <a:p>
            <a:pPr algn="l">
              <a:defRPr/>
            </a:pPr>
            <a:r>
              <a:rPr lang="en-US" dirty="0" err="1"/>
              <a:t>assumeRule</a:t>
            </a:r>
            <a:r>
              <a:rPr lang="en-US" dirty="0"/>
              <a:t>(P,Q) :- true   # f(P,Q).   </a:t>
            </a:r>
            <a:r>
              <a:rPr lang="en-US" dirty="0">
                <a:solidFill>
                  <a:srgbClr val="FFFF00"/>
                </a:solidFill>
              </a:rPr>
              <a:t>// </a:t>
            </a:r>
            <a:r>
              <a:rPr lang="en-US" i="1" dirty="0">
                <a:solidFill>
                  <a:srgbClr val="FFFF00"/>
                </a:solidFill>
              </a:rPr>
              <a:t>P(X,Y):-Q(X,Y)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2667000"/>
            <a:ext cx="60960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/>
              <a:t>DB: </a:t>
            </a:r>
            <a:r>
              <a:rPr lang="en-US" dirty="0" err="1"/>
              <a:t>rel</a:t>
            </a:r>
            <a:r>
              <a:rPr lang="en-US" dirty="0"/>
              <a:t>(</a:t>
            </a:r>
            <a:r>
              <a:rPr lang="en-US" dirty="0" err="1"/>
              <a:t>sister,malia,sasha</a:t>
            </a:r>
            <a:r>
              <a:rPr lang="en-US" dirty="0"/>
              <a:t>), </a:t>
            </a:r>
            <a:r>
              <a:rPr lang="en-US" dirty="0" err="1"/>
              <a:t>rel</a:t>
            </a:r>
            <a:r>
              <a:rPr lang="en-US" dirty="0"/>
              <a:t>(</a:t>
            </a:r>
            <a:r>
              <a:rPr lang="en-US" dirty="0" err="1"/>
              <a:t>mother,malia,michelle</a:t>
            </a:r>
            <a:r>
              <a:rPr lang="en-US" dirty="0"/>
              <a:t>),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2362200"/>
            <a:ext cx="30480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/>
              <a:t>Query: </a:t>
            </a:r>
            <a:r>
              <a:rPr lang="en-US" dirty="0" err="1"/>
              <a:t>interp</a:t>
            </a:r>
            <a:r>
              <a:rPr lang="en-US" dirty="0"/>
              <a:t>(</a:t>
            </a:r>
            <a:r>
              <a:rPr lang="en-US" dirty="0" err="1"/>
              <a:t>sibling,malia,Z</a:t>
            </a:r>
            <a:r>
              <a:rPr lang="en-US" dirty="0"/>
              <a:t>)</a:t>
            </a:r>
          </a:p>
        </p:txBody>
      </p:sp>
      <p:grpSp>
        <p:nvGrpSpPr>
          <p:cNvPr id="40965" name="Group 40987"/>
          <p:cNvGrpSpPr>
            <a:grpSpLocks/>
          </p:cNvGrpSpPr>
          <p:nvPr/>
        </p:nvGrpSpPr>
        <p:grpSpPr bwMode="auto">
          <a:xfrm>
            <a:off x="2514600" y="3657600"/>
            <a:ext cx="6477000" cy="3036888"/>
            <a:chOff x="2514600" y="3657600"/>
            <a:chExt cx="6477000" cy="3036332"/>
          </a:xfrm>
        </p:grpSpPr>
        <p:grpSp>
          <p:nvGrpSpPr>
            <p:cNvPr id="40971" name="Group 40981"/>
            <p:cNvGrpSpPr>
              <a:grpSpLocks/>
            </p:cNvGrpSpPr>
            <p:nvPr/>
          </p:nvGrpSpPr>
          <p:grpSpPr bwMode="auto">
            <a:xfrm>
              <a:off x="2514600" y="3657600"/>
              <a:ext cx="6477000" cy="3036332"/>
              <a:chOff x="2514600" y="3962400"/>
              <a:chExt cx="6477000" cy="3036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096000" y="3962400"/>
                <a:ext cx="2438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interp</a:t>
                </a:r>
                <a:r>
                  <a:rPr lang="en-US" dirty="0"/>
                  <a:t>(</a:t>
                </a:r>
                <a:r>
                  <a:rPr lang="en-US" dirty="0" err="1"/>
                  <a:t>sibling,malia,Z</a:t>
                </a:r>
                <a:r>
                  <a:rPr lang="en-US" dirty="0"/>
                  <a:t>)</a:t>
                </a:r>
              </a:p>
            </p:txBody>
          </p:sp>
          <p:cxnSp>
            <p:nvCxnSpPr>
              <p:cNvPr id="12" name="Straight Arrow Connector 11"/>
              <p:cNvCxnSpPr>
                <a:stCxn id="25" idx="2"/>
              </p:cNvCxnSpPr>
              <p:nvPr/>
            </p:nvCxnSpPr>
            <p:spPr>
              <a:xfrm flipH="1">
                <a:off x="7239000" y="4332220"/>
                <a:ext cx="76200" cy="4682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9800" y="4648074"/>
                <a:ext cx="2667000" cy="645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rel</a:t>
                </a:r>
                <a:r>
                  <a:rPr lang="en-US" dirty="0"/>
                  <a:t>(</a:t>
                </a:r>
                <a:r>
                  <a:rPr lang="en-US" dirty="0" err="1"/>
                  <a:t>Q,malia,Z</a:t>
                </a:r>
                <a:r>
                  <a:rPr lang="en-US" dirty="0"/>
                  <a:t>), </a:t>
                </a: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sibling,Q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67400" y="5638493"/>
                <a:ext cx="31242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sibling,mother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7000" y="5638493"/>
                <a:ext cx="2819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sibling,sister</a:t>
                </a:r>
                <a:r>
                  <a:rPr lang="en-US" dirty="0"/>
                  <a:t>),…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257800" y="5257563"/>
                <a:ext cx="1524000" cy="5333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6" idx="2"/>
                <a:endCxn id="27" idx="0"/>
              </p:cNvCxnSpPr>
              <p:nvPr/>
            </p:nvCxnSpPr>
            <p:spPr>
              <a:xfrm>
                <a:off x="7353300" y="5294069"/>
                <a:ext cx="76200" cy="344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3886200" y="6019423"/>
                <a:ext cx="114300" cy="3047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276600" y="6628912"/>
                <a:ext cx="990600" cy="3698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sasha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086600" y="6552726"/>
                <a:ext cx="1524000" cy="36982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michelle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27" idx="2"/>
              </p:cNvCxnSpPr>
              <p:nvPr/>
            </p:nvCxnSpPr>
            <p:spPr>
              <a:xfrm>
                <a:off x="7429500" y="6008313"/>
                <a:ext cx="114300" cy="3158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85" name="TextBox 40974"/>
              <p:cNvSpPr txBox="1">
                <a:spLocks noChangeArrowheads="1"/>
              </p:cNvSpPr>
              <p:nvPr/>
            </p:nvSpPr>
            <p:spPr bwMode="auto">
              <a:xfrm>
                <a:off x="2514600" y="6019800"/>
                <a:ext cx="13854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f(sibling,sister)</a:t>
                </a:r>
              </a:p>
            </p:txBody>
          </p:sp>
          <p:sp>
            <p:nvSpPr>
              <p:cNvPr id="40986" name="TextBox 51"/>
              <p:cNvSpPr txBox="1">
                <a:spLocks noChangeArrowheads="1"/>
              </p:cNvSpPr>
              <p:nvPr/>
            </p:nvSpPr>
            <p:spPr bwMode="auto">
              <a:xfrm>
                <a:off x="5943600" y="6019800"/>
                <a:ext cx="15750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f(sibling,mother)</a:t>
                </a:r>
              </a:p>
            </p:txBody>
          </p:sp>
        </p:grpSp>
        <p:sp>
          <p:nvSpPr>
            <p:cNvPr id="40972" name="TextBox 40986"/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  <p:sp>
          <p:nvSpPr>
            <p:cNvPr id="40973" name="TextBox 65"/>
            <p:cNvSpPr txBox="1">
              <a:spLocks noChangeArrowheads="1"/>
            </p:cNvSpPr>
            <p:nvPr/>
          </p:nvSpPr>
          <p:spPr bwMode="auto">
            <a:xfrm>
              <a:off x="746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3400" y="1600200"/>
            <a:ext cx="51816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/>
              <a:t>Features ~ rules.  For example:</a:t>
            </a:r>
          </a:p>
          <a:p>
            <a:pPr algn="l">
              <a:defRPr/>
            </a:pPr>
            <a:r>
              <a:rPr lang="en-US" sz="2000" b="1" dirty="0"/>
              <a:t> f(</a:t>
            </a:r>
            <a:r>
              <a:rPr lang="en-US" sz="2000" b="1" dirty="0" err="1"/>
              <a:t>sibling,sister</a:t>
            </a:r>
            <a:r>
              <a:rPr lang="en-US" sz="2000" b="1" dirty="0"/>
              <a:t>)  ~  sibling(X,Y):-sister(X,Y).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6400" y="2286000"/>
            <a:ext cx="5181600" cy="101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/>
              <a:t>Gradient of </a:t>
            </a:r>
            <a:r>
              <a:rPr lang="en-US" sz="2000" b="1" i="1" dirty="0"/>
              <a:t>parameters</a:t>
            </a:r>
            <a:r>
              <a:rPr lang="en-US" sz="2000" b="1" dirty="0"/>
              <a:t> (feature weights) informs you about what </a:t>
            </a:r>
            <a:r>
              <a:rPr lang="en-US" sz="2000" b="1" i="1" dirty="0"/>
              <a:t>rules</a:t>
            </a:r>
            <a:r>
              <a:rPr lang="en-US" sz="2000" b="1" dirty="0"/>
              <a:t> could be added to the theory…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438400" y="5715000"/>
            <a:ext cx="0" cy="3810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867400" y="5715000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2000" y="4800600"/>
            <a:ext cx="4572000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Added rule:</a:t>
            </a:r>
            <a:endParaRPr lang="en-US" u="sng" dirty="0"/>
          </a:p>
          <a:p>
            <a:pPr algn="l">
              <a:defRPr/>
            </a:pPr>
            <a:r>
              <a:rPr lang="en-US" dirty="0" err="1">
                <a:solidFill>
                  <a:srgbClr val="FFFF00"/>
                </a:solidFill>
              </a:rPr>
              <a:t>Interp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sibling,X,Y</a:t>
            </a:r>
            <a:r>
              <a:rPr lang="en-US" dirty="0">
                <a:solidFill>
                  <a:srgbClr val="FFFF00"/>
                </a:solidFill>
              </a:rPr>
              <a:t>) :- </a:t>
            </a:r>
            <a:r>
              <a:rPr lang="en-US" dirty="0" err="1">
                <a:solidFill>
                  <a:srgbClr val="FFFF00"/>
                </a:solidFill>
              </a:rPr>
              <a:t>interp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sister,X,Y</a:t>
            </a:r>
            <a:r>
              <a:rPr lang="en-US" dirty="0">
                <a:solidFill>
                  <a:srgbClr val="FFFF00"/>
                </a:solidFill>
              </a:rPr>
              <a:t>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206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6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72324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/>
              <a:t>Joint IE and </a:t>
            </a:r>
            <a:br>
              <a:rPr lang="en-US" sz="4800" dirty="0" smtClean="0"/>
            </a:br>
            <a:r>
              <a:rPr lang="en-US" sz="4800" dirty="0" smtClean="0"/>
              <a:t>Structure learning</a:t>
            </a:r>
            <a:endParaRPr lang="en-US" sz="4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2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27463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Data Collection</a:t>
            </a:r>
            <a:endParaRPr lang="en-US" sz="4800" dirty="0"/>
          </a:p>
        </p:txBody>
      </p:sp>
      <p:pic>
        <p:nvPicPr>
          <p:cNvPr id="3" name="Picture 2" descr="Screen Shot 2015-07-09 at 12.22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32" y="1225647"/>
            <a:ext cx="7977466" cy="494521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32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10215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Joint IE+SL Theory</a:t>
            </a:r>
            <a:endParaRPr lang="en-US" sz="4800" dirty="0"/>
          </a:p>
        </p:txBody>
      </p:sp>
      <p:pic>
        <p:nvPicPr>
          <p:cNvPr id="4" name="Picture 3" descr="Screen Shot 2015-07-09 at 12.27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804"/>
            <a:ext cx="9144000" cy="45836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7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ctr"/>
            <a:r>
              <a:rPr lang="en-US" sz="4800" dirty="0" smtClean="0">
                <a:latin typeface="+mj-lt"/>
                <a:ea typeface="ＭＳ Ｐゴシック" charset="0"/>
                <a:cs typeface="ＭＳ Ｐゴシック" charset="0"/>
              </a:rPr>
              <a:t>Experiments</a:t>
            </a:r>
            <a:endParaRPr lang="en-US" sz="48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92111"/>
            <a:ext cx="8458200" cy="28956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Task: KB Completion.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 smtClean="0"/>
              <a:t>Three Wikipedia Datasets:</a:t>
            </a:r>
          </a:p>
          <a:p>
            <a:pPr lvl="1">
              <a:defRPr/>
            </a:pPr>
            <a:r>
              <a:rPr lang="en-US" sz="2400" dirty="0" smtClean="0"/>
              <a:t>	royal, geo, </a:t>
            </a:r>
            <a:r>
              <a:rPr lang="en-US" sz="2400" dirty="0" err="1" smtClean="0"/>
              <a:t>american</a:t>
            </a:r>
            <a:r>
              <a:rPr lang="en-US" sz="2400" dirty="0" smtClean="0"/>
              <a:t>.</a:t>
            </a:r>
          </a:p>
          <a:p>
            <a:pPr lvl="1">
              <a:defRPr/>
            </a:pPr>
            <a:r>
              <a:rPr lang="en-US" sz="2400" dirty="0" smtClean="0"/>
              <a:t>	67K, 12K, and 43K links respectively.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687599"/>
              </p:ext>
            </p:extLst>
          </p:nvPr>
        </p:nvGraphicFramePr>
        <p:xfrm>
          <a:off x="838200" y="3558221"/>
          <a:ext cx="7620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61.9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70.6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437" name="TextBox 4"/>
          <p:cNvSpPr txBox="1">
            <a:spLocks noChangeArrowheads="1"/>
          </p:cNvSpPr>
          <p:nvPr/>
        </p:nvSpPr>
        <p:spPr bwMode="auto">
          <a:xfrm>
            <a:off x="838200" y="497833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 dirty="0" smtClean="0"/>
              <a:t>Results on Royal, similar </a:t>
            </a:r>
            <a:r>
              <a:rPr lang="en-US" dirty="0"/>
              <a:t>results on two other </a:t>
            </a:r>
            <a:r>
              <a:rPr lang="en-US" dirty="0" err="1"/>
              <a:t>InfoBox</a:t>
            </a:r>
            <a:r>
              <a:rPr lang="en-US" dirty="0"/>
              <a:t> </a:t>
            </a:r>
            <a:r>
              <a:rPr lang="en-US" dirty="0" smtClean="0"/>
              <a:t>datasets.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66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Joint Relation Learning IE in </a:t>
            </a:r>
            <a:r>
              <a:rPr lang="en-US" dirty="0" err="1">
                <a:latin typeface="+mj-lt"/>
                <a:ea typeface="ＭＳ Ｐゴシック" charset="0"/>
                <a:cs typeface="ＭＳ Ｐゴシック" charset="0"/>
              </a:rPr>
              <a:t>ProPPR</a:t>
            </a: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61442" name="Content Placeholder 3"/>
          <p:cNvSpPr>
            <a:spLocks noGrp="1"/>
          </p:cNvSpPr>
          <p:nvPr>
            <p:ph idx="1"/>
          </p:nvPr>
        </p:nvSpPr>
        <p:spPr>
          <a:xfrm>
            <a:off x="457200" y="1563584"/>
            <a:ext cx="8458200" cy="28956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</a:p>
          <a:p>
            <a:pPr lvl="1"/>
            <a:r>
              <a:rPr lang="en-US" sz="2400" dirty="0" smtClean="0">
                <a:latin typeface="Calibri" charset="0"/>
                <a:ea typeface="ＭＳ Ｐゴシック" charset="0"/>
              </a:rPr>
              <a:t>	Combine </a:t>
            </a:r>
            <a:r>
              <a:rPr lang="en-US" sz="2400" dirty="0">
                <a:latin typeface="Calibri" charset="0"/>
                <a:ea typeface="ＭＳ Ｐゴシック" charset="0"/>
              </a:rPr>
              <a:t>IE </a:t>
            </a:r>
            <a:r>
              <a:rPr lang="en-US" sz="2400" dirty="0" smtClean="0">
                <a:latin typeface="Calibri" charset="0"/>
                <a:ea typeface="ＭＳ Ｐゴシック" charset="0"/>
              </a:rPr>
              <a:t>and SL rules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endParaRPr lang="en-US" sz="2400" dirty="0"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69445"/>
              </p:ext>
            </p:extLst>
          </p:nvPr>
        </p:nvGraphicFramePr>
        <p:xfrm>
          <a:off x="912030" y="2870169"/>
          <a:ext cx="7620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61.9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81.1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70.6</a:t>
                      </a:r>
                      <a:endParaRPr lang="en-US" b="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/Joint IE,SL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82.8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78.6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465" name="TextBox 4"/>
          <p:cNvSpPr txBox="1">
            <a:spLocks noChangeArrowheads="1"/>
          </p:cNvSpPr>
          <p:nvPr/>
        </p:nvSpPr>
        <p:spPr bwMode="auto">
          <a:xfrm>
            <a:off x="1449642" y="4830649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/>
              <a:t>Similar results on two other InfoBox datasets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5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>
          <a:xfrm>
            <a:off x="62710" y="8077"/>
            <a:ext cx="9034256" cy="1143000"/>
          </a:xfrm>
        </p:spPr>
        <p:txBody>
          <a:bodyPr/>
          <a:lstStyle/>
          <a:p>
            <a:pPr algn="ctr"/>
            <a:r>
              <a:rPr lang="en-US" sz="4800" dirty="0">
                <a:latin typeface="+mj-lt"/>
                <a:ea typeface="ＭＳ Ｐゴシック" charset="0"/>
                <a:cs typeface="ＭＳ Ｐゴシック" charset="0"/>
              </a:rPr>
              <a:t>Joint IE and Relation Learning</a:t>
            </a:r>
          </a:p>
        </p:txBody>
      </p:sp>
      <p:sp>
        <p:nvSpPr>
          <p:cNvPr id="62466" name="Subtitle 3"/>
          <p:cNvSpPr txBox="1">
            <a:spLocks/>
          </p:cNvSpPr>
          <p:nvPr/>
        </p:nvSpPr>
        <p:spPr bwMode="auto">
          <a:xfrm>
            <a:off x="225425" y="1257300"/>
            <a:ext cx="847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Calibri" charset="0"/>
              </a:rPr>
              <a:t>Baselines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: MLNs (Richardson and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Domingos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, 2006),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models.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2467" name="Picture 4" descr="Screen Shot 2015-03-14 at 5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55" b="27341"/>
          <a:stretch>
            <a:fillRect/>
          </a:stretch>
        </p:blipFill>
        <p:spPr bwMode="auto">
          <a:xfrm>
            <a:off x="1470222" y="2192064"/>
            <a:ext cx="60198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2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ctrTitle"/>
          </p:nvPr>
        </p:nvSpPr>
        <p:spPr>
          <a:xfrm>
            <a:off x="722313" y="14595"/>
            <a:ext cx="7772400" cy="1470025"/>
          </a:xfrm>
        </p:spPr>
        <p:txBody>
          <a:bodyPr/>
          <a:lstStyle/>
          <a:p>
            <a:r>
              <a:rPr lang="en-US" dirty="0">
                <a:latin typeface="+mj-lt"/>
                <a:ea typeface="ＭＳ Ｐゴシック" charset="0"/>
                <a:cs typeface="ＭＳ Ｐゴシック" charset="0"/>
              </a:rPr>
              <a:t>Latent</a:t>
            </a:r>
            <a:r>
              <a:rPr lang="zh-CN" altLang="en-US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latin typeface="+mj-lt"/>
                <a:ea typeface="ＭＳ Ｐゴシック" charset="0"/>
                <a:cs typeface="ＭＳ Ｐゴシック" charset="0"/>
              </a:rPr>
              <a:t>Context</a:t>
            </a:r>
            <a:r>
              <a:rPr lang="zh-CN" altLang="en-US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latin typeface="+mj-lt"/>
                <a:ea typeface="ＭＳ Ｐゴシック" charset="0"/>
                <a:cs typeface="ＭＳ Ｐゴシック" charset="0"/>
              </a:rPr>
              <a:t>Invention</a:t>
            </a:r>
            <a:endParaRPr lang="en-US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090" y="1997306"/>
            <a:ext cx="8283575" cy="14141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Making the classifier more powerful</a:t>
            </a:r>
            <a:r>
              <a:rPr lang="en-US" sz="2400" dirty="0" smtClean="0">
                <a:solidFill>
                  <a:schemeClr val="tx1"/>
                </a:solidFill>
              </a:rPr>
              <a:t>: introduce latent classes (analogous to invented predicates) which can be combined with the context words in the features used by the classifier.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64515" name="Picture 4" descr="Screen Shot 2015-03-14 at 5.1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86213"/>
            <a:ext cx="91186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532905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57200" y="23757"/>
            <a:ext cx="8229600" cy="1143000"/>
          </a:xfrm>
        </p:spPr>
        <p:txBody>
          <a:bodyPr/>
          <a:lstStyle/>
          <a:p>
            <a:pPr algn="ctr"/>
            <a:r>
              <a:rPr lang="en-US" sz="4400" dirty="0">
                <a:latin typeface="+mj-lt"/>
                <a:ea typeface="ＭＳ Ｐゴシック" charset="0"/>
                <a:cs typeface="ＭＳ Ｐゴシック" charset="0"/>
              </a:rPr>
              <a:t>Joint IE and Relation Learning</a:t>
            </a:r>
          </a:p>
        </p:txBody>
      </p:sp>
      <p:sp>
        <p:nvSpPr>
          <p:cNvPr id="66562" name="Subtitle 3"/>
          <p:cNvSpPr txBox="1">
            <a:spLocks/>
          </p:cNvSpPr>
          <p:nvPr/>
        </p:nvSpPr>
        <p:spPr bwMode="auto">
          <a:xfrm>
            <a:off x="225425" y="1257300"/>
            <a:ext cx="847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Task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: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Knowledge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Base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Completion.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Baselines: MLNs (Richardson and </a:t>
            </a:r>
            <a:r>
              <a:rPr lang="en-US" sz="2000" dirty="0" err="1">
                <a:solidFill>
                  <a:srgbClr val="000000"/>
                </a:solidFill>
                <a:latin typeface="Calibri" charset="0"/>
              </a:rPr>
              <a:t>Domingos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, 2006),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sz="2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Calibri" charset="0"/>
              </a:rPr>
              <a:t>models.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6563" name="Picture 4" descr="Screen Shot 2015-03-14 at 5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595289"/>
            <a:ext cx="8953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350" y="1843277"/>
            <a:ext cx="81153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05"/>
          <p:cNvSpPr txBox="1">
            <a:spLocks noGrp="1"/>
          </p:cNvSpPr>
          <p:nvPr>
            <p:ph type="ctrTitle"/>
          </p:nvPr>
        </p:nvSpPr>
        <p:spPr>
          <a:xfrm>
            <a:off x="685800" y="323613"/>
            <a:ext cx="7772400" cy="115029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Question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Answering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>
          <a:xfrm>
            <a:off x="457200" y="-70323"/>
            <a:ext cx="8229600" cy="1143000"/>
          </a:xfrm>
        </p:spPr>
        <p:txBody>
          <a:bodyPr/>
          <a:lstStyle/>
          <a:p>
            <a:pPr algn="ctr"/>
            <a:r>
              <a:rPr lang="en-US" sz="4800" dirty="0" smtClean="0">
                <a:latin typeface="+mj-lt"/>
                <a:ea typeface="ＭＳ Ｐゴシック" charset="0"/>
                <a:cs typeface="ＭＳ Ｐゴシック" charset="0"/>
              </a:rPr>
              <a:t>Explaining the Parameters</a:t>
            </a:r>
            <a:endParaRPr lang="en-US" sz="4800" dirty="0">
              <a:latin typeface="+mj-lt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creen Shot 2015-07-09 at 12.4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1284726"/>
            <a:ext cx="4597400" cy="5372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0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8" y="2461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altLang="zh-CN" sz="4800" dirty="0" smtClean="0"/>
              <a:t>Discussions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dirty="0" smtClean="0"/>
              <a:t>Comparing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latent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variable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models,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explainable.</a:t>
            </a:r>
          </a:p>
          <a:p>
            <a:pPr marL="457200" indent="-457200">
              <a:buFont typeface="Arial"/>
              <a:buChar char="•"/>
            </a:pP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zh-CN" altLang="zh-CN" dirty="0" smtClean="0"/>
              <a:t>i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multi-instance</a:t>
            </a:r>
            <a:r>
              <a:rPr lang="zh-CN" altLang="en-US" dirty="0" smtClean="0"/>
              <a:t> </a:t>
            </a:r>
            <a:r>
              <a:rPr lang="en-US" altLang="zh-CN" dirty="0" smtClean="0"/>
              <a:t>multi-relation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distant</a:t>
            </a:r>
            <a:r>
              <a:rPr lang="zh-CN" altLang="en-US" dirty="0" smtClean="0"/>
              <a:t> </a:t>
            </a:r>
            <a:r>
              <a:rPr lang="en-US" altLang="zh-CN" dirty="0" smtClean="0"/>
              <a:t>supervision</a:t>
            </a:r>
            <a:r>
              <a:rPr lang="zh-CN" altLang="en-US" dirty="0" smtClean="0"/>
              <a:t> </a:t>
            </a:r>
            <a:r>
              <a:rPr lang="zh-CN" altLang="zh-CN" dirty="0" smtClean="0"/>
              <a:t>w</a:t>
            </a:r>
            <a:r>
              <a:rPr lang="en-US" altLang="zh-CN" dirty="0" err="1" smtClean="0"/>
              <a:t>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logic</a:t>
            </a:r>
            <a:r>
              <a:rPr lang="en-US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This framework allows us to recursively learn relations, and jointly reason with IE</a:t>
            </a:r>
            <a:r>
              <a:rPr lang="zh-CN" altLang="en-US" dirty="0" smtClean="0"/>
              <a:t> </a:t>
            </a:r>
            <a:r>
              <a:rPr lang="zh-CN" altLang="zh-CN" dirty="0" smtClean="0"/>
              <a:t>c</a:t>
            </a:r>
            <a:r>
              <a:rPr lang="en-US" altLang="zh-CN" dirty="0" err="1" smtClean="0"/>
              <a:t>lauses</a:t>
            </a:r>
            <a:r>
              <a:rPr lang="en-US" dirty="0" smtClean="0"/>
              <a:t>.</a:t>
            </a:r>
          </a:p>
          <a:p>
            <a:pPr marL="457200" indent="-457200">
              <a:buFont typeface="Arial"/>
              <a:buChar char="•"/>
            </a:pPr>
            <a:r>
              <a:rPr lang="zh-CN" altLang="zh-CN" dirty="0" smtClean="0"/>
              <a:t>O</a:t>
            </a:r>
            <a:r>
              <a:rPr lang="en-US" altLang="zh-CN" dirty="0" err="1" smtClean="0"/>
              <a:t>ur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efficient: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according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Kok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Domingos</a:t>
            </a:r>
            <a:r>
              <a:rPr lang="zh-CN" altLang="en-US" dirty="0" smtClean="0"/>
              <a:t>‘</a:t>
            </a:r>
            <a:r>
              <a:rPr lang="en-US" altLang="zh-CN" dirty="0" smtClean="0"/>
              <a:t>s</a:t>
            </a:r>
            <a:r>
              <a:rPr lang="zh-CN" altLang="en-US" dirty="0" smtClean="0"/>
              <a:t> </a:t>
            </a:r>
            <a:r>
              <a:rPr lang="en-US" altLang="zh-CN" dirty="0" smtClean="0"/>
              <a:t>(2010,</a:t>
            </a:r>
            <a:r>
              <a:rPr lang="zh-CN" altLang="en-US" dirty="0" smtClean="0"/>
              <a:t> </a:t>
            </a:r>
            <a:r>
              <a:rPr lang="en-US" altLang="zh-CN" dirty="0" smtClean="0"/>
              <a:t>ICML),</a:t>
            </a:r>
            <a:r>
              <a:rPr lang="zh-CN" altLang="en-US" dirty="0" smtClean="0"/>
              <a:t> </a:t>
            </a:r>
            <a:r>
              <a:rPr lang="en-US" altLang="zh-CN" dirty="0" smtClean="0"/>
              <a:t>LSM</a:t>
            </a:r>
            <a:r>
              <a:rPr lang="zh-CN" altLang="en-US" dirty="0" smtClean="0"/>
              <a:t> </a:t>
            </a:r>
            <a:r>
              <a:rPr lang="en-US" altLang="zh-CN" dirty="0" smtClean="0"/>
              <a:t>sometimes</a:t>
            </a:r>
            <a:r>
              <a:rPr lang="zh-CN" altLang="en-US" dirty="0" smtClean="0"/>
              <a:t> </a:t>
            </a:r>
            <a:r>
              <a:rPr lang="en-US" altLang="zh-CN" dirty="0" smtClean="0"/>
              <a:t>takes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28</a:t>
            </a:r>
            <a:r>
              <a:rPr lang="zh-CN" altLang="en-US" dirty="0" smtClean="0"/>
              <a:t> </a:t>
            </a:r>
            <a:r>
              <a:rPr lang="en-US" altLang="zh-CN" dirty="0" smtClean="0"/>
              <a:t>days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learn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moderate-small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dataset,</a:t>
            </a:r>
            <a:r>
              <a:rPr lang="zh-CN" altLang="en-US" dirty="0" smtClean="0"/>
              <a:t> </a:t>
            </a:r>
            <a:r>
              <a:rPr lang="en-US" altLang="zh-CN" dirty="0" smtClean="0"/>
              <a:t>where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our</a:t>
            </a:r>
            <a:r>
              <a:rPr lang="zh-CN" altLang="en-US" dirty="0" smtClean="0"/>
              <a:t> </a:t>
            </a:r>
            <a:r>
              <a:rPr lang="en-US" altLang="zh-CN" dirty="0" smtClean="0"/>
              <a:t>method</a:t>
            </a:r>
            <a:r>
              <a:rPr lang="zh-CN" altLang="en-US" dirty="0" smtClean="0"/>
              <a:t> </a:t>
            </a:r>
            <a:r>
              <a:rPr lang="en-US" altLang="zh-CN" dirty="0" smtClean="0"/>
              <a:t>needs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few</a:t>
            </a:r>
            <a:r>
              <a:rPr lang="zh-CN" altLang="en-US" dirty="0" smtClean="0"/>
              <a:t> </a:t>
            </a:r>
            <a:r>
              <a:rPr lang="en-US" altLang="zh-CN" dirty="0" smtClean="0"/>
              <a:t>minutes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 a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similar</a:t>
            </a:r>
            <a:r>
              <a:rPr lang="zh-CN" altLang="en-US" dirty="0"/>
              <a:t>-</a:t>
            </a:r>
            <a:r>
              <a:rPr lang="en-US" altLang="zh-CN" dirty="0" smtClean="0"/>
              <a:t>sized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dataset.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27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98" y="24619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Conclusion</a:t>
            </a:r>
            <a:endParaRPr lang="en-US" sz="4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We introduce a probabilistic logic programming method for joint IE and reasoning.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We </a:t>
            </a:r>
            <a:r>
              <a:rPr lang="en-US" altLang="zh-CN" dirty="0" smtClean="0"/>
              <a:t>briefly</a:t>
            </a:r>
            <a:r>
              <a:rPr lang="zh-CN" altLang="en-US" dirty="0" smtClean="0"/>
              <a:t> </a:t>
            </a:r>
            <a:r>
              <a:rPr lang="en-US" dirty="0" smtClean="0"/>
              <a:t>show how to incorporate latent classes in first-order logic.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Our system outperforms state-of-the-art IE systems.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182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7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1959988"/>
            <a:ext cx="7772400" cy="137983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err="1" smtClean="0"/>
              <a:t>ProPPR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75069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548718" y="1724792"/>
            <a:ext cx="8249107" cy="50553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tx1"/>
                </a:solidFill>
              </a:rPr>
              <a:t>Basic theories and practices on named entity </a:t>
            </a:r>
            <a:r>
              <a:rPr lang="en" sz="2800" dirty="0" smtClean="0">
                <a:solidFill>
                  <a:schemeClr val="tx1"/>
                </a:solidFill>
              </a:rPr>
              <a:t>recognition</a:t>
            </a:r>
            <a:r>
              <a:rPr lang="en-US" sz="2800" dirty="0" smtClean="0">
                <a:solidFill>
                  <a:schemeClr val="tx1"/>
                </a:solidFill>
              </a:rPr>
              <a:t>: supervised</a:t>
            </a:r>
            <a:r>
              <a:rPr lang="en-US" altLang="zh-CN" sz="2800" dirty="0" smtClean="0">
                <a:solidFill>
                  <a:schemeClr val="tx1"/>
                </a:solidFill>
              </a:rPr>
              <a:t>,</a:t>
            </a:r>
            <a:r>
              <a:rPr lang="zh-CN" alt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semi-supervised</a:t>
            </a:r>
            <a:r>
              <a:rPr lang="en-US" altLang="zh-CN" sz="2800" dirty="0" smtClean="0">
                <a:solidFill>
                  <a:schemeClr val="tx1"/>
                </a:solidFill>
              </a:rPr>
              <a:t>,</a:t>
            </a:r>
            <a:r>
              <a:rPr lang="zh-CN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</a:rPr>
              <a:t>and</a:t>
            </a:r>
            <a:r>
              <a:rPr lang="zh-CN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zh-CN" sz="2800" dirty="0" err="1" smtClean="0">
                <a:solidFill>
                  <a:schemeClr val="tx1"/>
                </a:solidFill>
              </a:rPr>
              <a:t>unsupervsed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  <a:endParaRPr lang="en" sz="2800" dirty="0">
              <a:solidFill>
                <a:schemeClr val="tx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tx1"/>
                </a:solidFill>
              </a:rPr>
              <a:t>Recent advances in relation extraction: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chemeClr val="tx1"/>
                </a:solidFill>
              </a:rPr>
              <a:t>distant supervision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chemeClr val="tx1"/>
                </a:solidFill>
              </a:rPr>
              <a:t>latent variable models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800" dirty="0">
              <a:solidFill>
                <a:schemeClr val="tx1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tx1"/>
                </a:solidFill>
              </a:rPr>
              <a:t>Scalable IE and reasoning with first-order logics.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685800" y="2832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Course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Conclusion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1774711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18072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Acknowledgement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042" y="1818868"/>
            <a:ext cx="819941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CIPS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Executives</a:t>
            </a:r>
          </a:p>
          <a:p>
            <a:pPr marL="457200" indent="-457200">
              <a:buFont typeface="Arial"/>
              <a:buChar char="•"/>
            </a:pPr>
            <a:r>
              <a:rPr lang="zh-CN" altLang="zh-CN" sz="3200" dirty="0" smtClean="0"/>
              <a:t>P</a:t>
            </a:r>
            <a:r>
              <a:rPr lang="en-US" altLang="zh-CN" sz="3200" dirty="0" smtClean="0"/>
              <a:t>eking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University</a:t>
            </a:r>
          </a:p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General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Chair: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Prof</a:t>
            </a:r>
            <a:r>
              <a:rPr lang="en-US" altLang="zh-CN" sz="3200" dirty="0"/>
              <a:t>.</a:t>
            </a:r>
            <a:r>
              <a:rPr lang="zh-CN" altLang="en-US" sz="3200" dirty="0"/>
              <a:t> </a:t>
            </a:r>
            <a:r>
              <a:rPr lang="en-US" altLang="zh-CN" sz="3200" dirty="0"/>
              <a:t>Le</a:t>
            </a:r>
            <a:r>
              <a:rPr lang="zh-CN" altLang="en-US" sz="3200" dirty="0"/>
              <a:t> </a:t>
            </a:r>
            <a:r>
              <a:rPr lang="en-US" altLang="zh-CN" sz="3200" dirty="0"/>
              <a:t>Sun</a:t>
            </a:r>
          </a:p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PC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Chair: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Prof.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Heng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Ji</a:t>
            </a:r>
            <a:endParaRPr lang="en-US" altLang="zh-CN" sz="3200" dirty="0" smtClean="0"/>
          </a:p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Org.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Chairs:</a:t>
            </a:r>
            <a:r>
              <a:rPr lang="zh-CN" altLang="en-US" sz="3200" dirty="0" smtClean="0"/>
              <a:t> </a:t>
            </a:r>
            <a:r>
              <a:rPr lang="zh-CN" altLang="zh-CN" sz="3200" dirty="0" smtClean="0"/>
              <a:t>P</a:t>
            </a:r>
            <a:r>
              <a:rPr lang="en-US" altLang="zh-CN" sz="3200" dirty="0" err="1" smtClean="0"/>
              <a:t>rofs</a:t>
            </a:r>
            <a:r>
              <a:rPr lang="en-US" altLang="zh-CN" sz="3200" dirty="0" smtClean="0"/>
              <a:t>.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Wang,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Zhao,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Sui.</a:t>
            </a:r>
          </a:p>
          <a:p>
            <a:pPr marL="457200" indent="-457200">
              <a:buFont typeface="Arial"/>
              <a:buChar char="•"/>
            </a:pPr>
            <a:r>
              <a:rPr lang="zh-CN" altLang="zh-CN" sz="3200" dirty="0" smtClean="0"/>
              <a:t>V</a:t>
            </a:r>
            <a:r>
              <a:rPr lang="en-US" altLang="zh-CN" sz="3200" dirty="0" err="1" smtClean="0"/>
              <a:t>olunteers</a:t>
            </a:r>
            <a:endParaRPr lang="en-US" altLang="zh-CN" sz="3200" dirty="0" smtClean="0"/>
          </a:p>
          <a:p>
            <a:pPr marL="457200" indent="-457200">
              <a:buFont typeface="Arial"/>
              <a:buChar char="•"/>
            </a:pPr>
            <a:r>
              <a:rPr lang="en-US" altLang="zh-CN" sz="3200" dirty="0" smtClean="0"/>
              <a:t>Participants</a:t>
            </a:r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032376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2963508"/>
            <a:ext cx="7772400" cy="1379833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Ask</a:t>
            </a:r>
            <a:r>
              <a:rPr lang="zh-CN" altLang="en-US" dirty="0" smtClean="0"/>
              <a:t> </a:t>
            </a:r>
            <a:r>
              <a:rPr lang="en-US" altLang="zh-CN" dirty="0" smtClean="0"/>
              <a:t>Me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Anything!</a:t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zh-CN" dirty="0" smtClean="0"/>
              <a:t>y</a:t>
            </a:r>
            <a:r>
              <a:rPr lang="en-US" altLang="zh-CN" dirty="0" err="1" smtClean="0"/>
              <a:t>ww@cs.cmu.edu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75069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141" y="1465400"/>
            <a:ext cx="745371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05"/>
          <p:cNvSpPr txBox="1">
            <a:spLocks noGrp="1"/>
          </p:cNvSpPr>
          <p:nvPr>
            <p:ph type="ctrTitle"/>
          </p:nvPr>
        </p:nvSpPr>
        <p:spPr>
          <a:xfrm>
            <a:off x="685800" y="221022"/>
            <a:ext cx="7772400" cy="111893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Question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Answering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74139" y="266625"/>
            <a:ext cx="7956514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History of Summer School</a:t>
            </a:r>
            <a:endParaRPr lang="en" dirty="0"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501686" y="1744604"/>
            <a:ext cx="8450263" cy="444896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sz="2400" dirty="0" smtClean="0">
                <a:solidFill>
                  <a:schemeClr val="dk1"/>
                </a:solidFill>
              </a:rPr>
              <a:t>1</a:t>
            </a:r>
            <a:r>
              <a:rPr lang="en-US" sz="2400" baseline="30000" dirty="0" smtClean="0">
                <a:solidFill>
                  <a:schemeClr val="dk1"/>
                </a:solidFill>
              </a:rPr>
              <a:t>st</a:t>
            </a:r>
            <a:r>
              <a:rPr lang="en-US" sz="2400" dirty="0">
                <a:solidFill>
                  <a:schemeClr val="dk1"/>
                </a:solidFill>
              </a:rPr>
              <a:t> MSRA Summer Workshop of </a:t>
            </a:r>
            <a:r>
              <a:rPr lang="en-US" sz="2400" b="1" dirty="0">
                <a:solidFill>
                  <a:schemeClr val="dk1"/>
                </a:solidFill>
              </a:rPr>
              <a:t>Information </a:t>
            </a:r>
            <a:r>
              <a:rPr lang="en-US" sz="2400" b="1" dirty="0" smtClean="0">
                <a:solidFill>
                  <a:schemeClr val="dk1"/>
                </a:solidFill>
              </a:rPr>
              <a:t>Extraction:</a:t>
            </a: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sz="2400" b="1" dirty="0" smtClean="0">
              <a:solidFill>
                <a:schemeClr val="dk1"/>
              </a:solidFill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sz="2400" dirty="0">
              <a:solidFill>
                <a:schemeClr val="dk1"/>
              </a:solidFill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</a:p>
          <a:p>
            <a:pPr>
              <a:spcBef>
                <a:spcPts val="0"/>
              </a:spcBef>
              <a:buNone/>
            </a:pP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037" y="2417051"/>
            <a:ext cx="4650525" cy="3478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5428" y="6026210"/>
            <a:ext cx="1073143" cy="334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dirty="0">
                <a:solidFill>
                  <a:schemeClr val="dk1"/>
                </a:solidFill>
              </a:rPr>
              <a:t>June, 2005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88038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91" y="1496760"/>
            <a:ext cx="894521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05"/>
          <p:cNvSpPr txBox="1">
            <a:spLocks noGrp="1"/>
          </p:cNvSpPr>
          <p:nvPr>
            <p:ph type="ctrTitle"/>
          </p:nvPr>
        </p:nvSpPr>
        <p:spPr>
          <a:xfrm>
            <a:off x="685800" y="221022"/>
            <a:ext cx="7772400" cy="1118938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Virtual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Assistant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548718" y="1724792"/>
            <a:ext cx="8249107" cy="50553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/>
              <a:t>Basic theories and practices on named entity </a:t>
            </a:r>
            <a:r>
              <a:rPr lang="en" sz="2800" dirty="0" smtClean="0"/>
              <a:t>recognition</a:t>
            </a:r>
            <a:r>
              <a:rPr lang="en-US" sz="2800" dirty="0" smtClean="0"/>
              <a:t>: supervised</a:t>
            </a:r>
            <a:r>
              <a:rPr lang="zh-CN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US" sz="2800" dirty="0" smtClean="0"/>
              <a:t>semi-supervised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unsupervised</a:t>
            </a:r>
            <a:r>
              <a:rPr lang="en-US" sz="2800" dirty="0" smtClean="0"/>
              <a:t>.</a:t>
            </a:r>
            <a:endParaRPr lang="en" sz="2800" dirty="0"/>
          </a:p>
          <a:p>
            <a:pPr lvl="0" rtl="0">
              <a:spcBef>
                <a:spcPts val="0"/>
              </a:spcBef>
              <a:buNone/>
            </a:pPr>
            <a:endParaRPr sz="2800" dirty="0">
              <a:solidFill>
                <a:schemeClr val="bg2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bg2"/>
                </a:solidFill>
              </a:rPr>
              <a:t>Recent advances in relation extraction: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chemeClr val="bg2"/>
                </a:solidFill>
              </a:rPr>
              <a:t>distant supervision</a:t>
            </a:r>
          </a:p>
          <a:p>
            <a:pPr marL="914400" lvl="1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lphaLcPeriod"/>
            </a:pPr>
            <a:r>
              <a:rPr lang="en" sz="2800" dirty="0">
                <a:solidFill>
                  <a:schemeClr val="bg2"/>
                </a:solidFill>
              </a:rPr>
              <a:t>latent variable models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800" dirty="0">
              <a:solidFill>
                <a:schemeClr val="bg2"/>
              </a:solidFill>
            </a:endParaRPr>
          </a:p>
          <a:p>
            <a:pPr marL="457200" lvl="0" indent="-4064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type="arabicPeriod"/>
            </a:pPr>
            <a:r>
              <a:rPr lang="en" sz="2800" dirty="0">
                <a:solidFill>
                  <a:schemeClr val="bg2"/>
                </a:solidFill>
              </a:rPr>
              <a:t>Scalable IE and reasoning with first-order logics.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685800" y="2832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Course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Outline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09600" y="259417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Basic Theories and Practices of </a:t>
            </a:r>
            <a:r>
              <a:rPr lang="en-US" dirty="0" smtClean="0"/>
              <a:t>NER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546" y="18695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Named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Entity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Recognition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55700" y="1789113"/>
            <a:ext cx="601203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/>
              <a:t>Yesterday </a:t>
            </a:r>
            <a:r>
              <a:rPr lang="en-US" altLang="zh-CN" sz="2400" dirty="0" smtClean="0"/>
              <a:t>William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Wang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flew </a:t>
            </a:r>
            <a:r>
              <a:rPr lang="en-US" sz="2400" dirty="0"/>
              <a:t>to </a:t>
            </a:r>
            <a:r>
              <a:rPr lang="en-US" altLang="zh-CN" sz="2400" dirty="0" smtClean="0"/>
              <a:t>Beijing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452113" y="2551500"/>
            <a:ext cx="2738500" cy="52322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Person name:    </a:t>
            </a:r>
            <a:r>
              <a:rPr lang="en-US" altLang="zh-CN" dirty="0" smtClean="0">
                <a:solidFill>
                  <a:schemeClr val="accent2"/>
                </a:solidFill>
              </a:rPr>
              <a:t>William</a:t>
            </a:r>
            <a:r>
              <a:rPr lang="zh-CN" altLang="en-US" dirty="0" smtClean="0">
                <a:solidFill>
                  <a:schemeClr val="accent2"/>
                </a:solidFill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</a:rPr>
              <a:t>Wang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/>
              <a:t>Location name: </a:t>
            </a:r>
            <a:r>
              <a:rPr lang="en-US" altLang="zh-CN" dirty="0" smtClean="0">
                <a:solidFill>
                  <a:srgbClr val="008000"/>
                </a:solidFill>
              </a:rPr>
              <a:t>Beijing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17525" y="1346200"/>
            <a:ext cx="2228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Given a sentence: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576054" y="3533818"/>
            <a:ext cx="33427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zh-CN" altLang="zh-CN" sz="2000" b="0" dirty="0" smtClean="0"/>
              <a:t>W</a:t>
            </a:r>
            <a:r>
              <a:rPr lang="en-US" altLang="zh-CN" sz="2000" b="0" dirty="0" smtClean="0"/>
              <a:t>hat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is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the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easiest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method</a:t>
            </a:r>
            <a:r>
              <a:rPr lang="zh-CN" altLang="en-US" sz="2000" b="0" dirty="0"/>
              <a:t>?</a:t>
            </a:r>
            <a:endParaRPr lang="en-US" sz="2000" b="0" dirty="0"/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558800" y="2413000"/>
            <a:ext cx="46132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000" b="0" dirty="0" smtClean="0"/>
              <a:t>extract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the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following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information:</a:t>
            </a:r>
            <a:r>
              <a:rPr lang="zh-CN" altLang="en-US" sz="2000" b="0" dirty="0" smtClean="0"/>
              <a:t> </a:t>
            </a:r>
            <a:endParaRPr lang="en-US" sz="2000" b="0" dirty="0"/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587352" y="4086328"/>
            <a:ext cx="67859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000" b="0" dirty="0" smtClean="0"/>
              <a:t>use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a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lexicon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of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person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names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and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location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names,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scan</a:t>
            </a:r>
            <a:r>
              <a:rPr lang="zh-CN" altLang="en-US" sz="2000" b="0" dirty="0" smtClean="0"/>
              <a:t> </a:t>
            </a:r>
            <a:endParaRPr lang="en-US" altLang="zh-CN" sz="2000" b="0" dirty="0" smtClean="0"/>
          </a:p>
          <a:p>
            <a:pPr algn="l"/>
            <a:r>
              <a:rPr lang="en-US" altLang="zh-CN" sz="2000" b="0" dirty="0" smtClean="0"/>
              <a:t>the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sentence</a:t>
            </a:r>
            <a:r>
              <a:rPr lang="zh-CN" altLang="en-US" sz="2000" b="0" dirty="0"/>
              <a:t> </a:t>
            </a:r>
            <a:r>
              <a:rPr lang="en-US" altLang="zh-CN" sz="2000" b="0" dirty="0" smtClean="0"/>
              <a:t>and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look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for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matches.</a:t>
            </a:r>
          </a:p>
          <a:p>
            <a:pPr algn="l"/>
            <a:r>
              <a:rPr lang="zh-CN" altLang="en-US" sz="2000" b="0" dirty="0" smtClean="0"/>
              <a:t> </a:t>
            </a:r>
            <a:endParaRPr lang="en-US" sz="2000" b="0" dirty="0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623088" y="5070631"/>
            <a:ext cx="52874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000" b="0" dirty="0" smtClean="0"/>
              <a:t>Why</a:t>
            </a:r>
            <a:r>
              <a:rPr lang="zh-CN" altLang="en-US" sz="2000" b="0" dirty="0"/>
              <a:t> </a:t>
            </a:r>
            <a:r>
              <a:rPr lang="en-US" altLang="zh-CN" sz="2000" b="0" dirty="0" smtClean="0"/>
              <a:t>this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will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not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work?</a:t>
            </a:r>
            <a:r>
              <a:rPr lang="zh-CN" altLang="en-US" sz="2000" b="0" dirty="0" smtClean="0"/>
              <a:t>  </a:t>
            </a:r>
            <a:r>
              <a:rPr lang="en-US" altLang="zh-CN" sz="2000" b="0" dirty="0" smtClean="0"/>
              <a:t>The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scalability</a:t>
            </a:r>
            <a:r>
              <a:rPr lang="zh-CN" altLang="en-US" sz="2000" b="0" dirty="0" smtClean="0"/>
              <a:t> </a:t>
            </a:r>
            <a:r>
              <a:rPr lang="en-US" altLang="zh-CN" sz="2000" b="0" dirty="0" smtClean="0"/>
              <a:t>issue.</a:t>
            </a:r>
            <a:endParaRPr lang="en-US" sz="2000" b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856002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91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Overview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zh-CN" altLang="zh-CN" dirty="0" smtClean="0"/>
              <a:t>N</a:t>
            </a:r>
            <a:r>
              <a:rPr lang="en-US" altLang="zh-CN" dirty="0" smtClean="0"/>
              <a:t>ER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Models</a:t>
            </a:r>
            <a:endParaRPr lang="en-US" dirty="0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98525" y="1676400"/>
            <a:ext cx="117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u="sng"/>
              <a:t>Lexicons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828800" y="2727325"/>
            <a:ext cx="838200" cy="930275"/>
          </a:xfrm>
          <a:prstGeom prst="rect">
            <a:avLst/>
          </a:prstGeom>
          <a:solidFill>
            <a:srgbClr val="EAEAEA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000" b="0"/>
              <a:t>Alabama</a:t>
            </a:r>
          </a:p>
          <a:p>
            <a:pPr algn="l"/>
            <a:r>
              <a:rPr lang="en-US" sz="1000" b="0"/>
              <a:t>Alaska</a:t>
            </a:r>
          </a:p>
          <a:p>
            <a:pPr algn="l"/>
            <a:r>
              <a:rPr lang="en-US" sz="1000" b="0"/>
              <a:t>…</a:t>
            </a:r>
          </a:p>
          <a:p>
            <a:pPr algn="l"/>
            <a:r>
              <a:rPr lang="en-US" sz="1000" b="0"/>
              <a:t>Wisconsin</a:t>
            </a:r>
          </a:p>
          <a:p>
            <a:pPr algn="l"/>
            <a:r>
              <a:rPr lang="en-US" sz="1000" b="0"/>
              <a:t>Wyoming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3350" y="2133600"/>
            <a:ext cx="2686050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200" b="0">
                <a:latin typeface="Times New Roman" charset="0"/>
              </a:rPr>
              <a:t>Abraham Lincoln was born in Kentucky.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V="1">
            <a:off x="2209800" y="2438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209800" y="2514600"/>
            <a:ext cx="64293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800"/>
              <a:t>member?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048000" y="1447800"/>
            <a:ext cx="2978150" cy="1828800"/>
            <a:chOff x="1920" y="912"/>
            <a:chExt cx="1876" cy="1152"/>
          </a:xfrm>
        </p:grpSpPr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048" y="912"/>
              <a:ext cx="174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u="sng"/>
                <a:t>Classify Pre-segmented</a:t>
              </a:r>
              <a:br>
                <a:rPr lang="en-US" u="sng"/>
              </a:br>
              <a:r>
                <a:rPr lang="en-US" u="sng"/>
                <a:t>Candidates</a:t>
              </a:r>
            </a:p>
          </p:txBody>
        </p:sp>
        <p:sp>
          <p:nvSpPr>
            <p:cNvPr id="12" name="Text Box 11"/>
            <p:cNvSpPr txBox="1">
              <a:spLocks noChangeArrowheads="1"/>
            </p:cNvSpPr>
            <p:nvPr/>
          </p:nvSpPr>
          <p:spPr bwMode="auto">
            <a:xfrm>
              <a:off x="1920" y="1344"/>
              <a:ext cx="169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200" b="0" u="sng" dirty="0">
                  <a:latin typeface="Times New Roman" charset="0"/>
                </a:rPr>
                <a:t>Abraham Lincoln</a:t>
              </a:r>
              <a:r>
                <a:rPr lang="en-US" sz="1200" b="0" dirty="0">
                  <a:latin typeface="Times New Roman" charset="0"/>
                </a:rPr>
                <a:t> was born in </a:t>
              </a:r>
              <a:r>
                <a:rPr lang="en-US" sz="1200" b="0" u="sng" dirty="0">
                  <a:latin typeface="Times New Roman" charset="0"/>
                </a:rPr>
                <a:t>Kentucky</a:t>
              </a:r>
              <a:r>
                <a:rPr lang="en-US" sz="1200" b="0" dirty="0">
                  <a:latin typeface="Times New Roman" charset="0"/>
                </a:rPr>
                <a:t>.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138" y="1584"/>
              <a:ext cx="445" cy="15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000" b="0"/>
                <a:t>Classifier</a:t>
              </a: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2069" y="196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2309" y="196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2549" y="196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7" name="AutoShape 16"/>
            <p:cNvCxnSpPr>
              <a:cxnSpLocks noChangeShapeType="1"/>
              <a:stCxn id="13" idx="2"/>
              <a:endCxn id="14" idx="7"/>
            </p:cNvCxnSpPr>
            <p:nvPr/>
          </p:nvCxnSpPr>
          <p:spPr bwMode="auto">
            <a:xfrm flipH="1">
              <a:off x="2151" y="173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17"/>
            <p:cNvCxnSpPr>
              <a:cxnSpLocks noChangeShapeType="1"/>
              <a:stCxn id="13" idx="2"/>
              <a:endCxn id="15" idx="0"/>
            </p:cNvCxnSpPr>
            <p:nvPr/>
          </p:nvCxnSpPr>
          <p:spPr bwMode="auto">
            <a:xfrm flipH="1">
              <a:off x="2357" y="173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18"/>
            <p:cNvCxnSpPr>
              <a:cxnSpLocks noChangeShapeType="1"/>
              <a:stCxn id="13" idx="2"/>
              <a:endCxn id="16" idx="1"/>
            </p:cNvCxnSpPr>
            <p:nvPr/>
          </p:nvCxnSpPr>
          <p:spPr bwMode="auto">
            <a:xfrm>
              <a:off x="2361" y="173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496" y="1776"/>
              <a:ext cx="51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which class?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172200" y="1676400"/>
            <a:ext cx="2819400" cy="1981200"/>
            <a:chOff x="3888" y="1056"/>
            <a:chExt cx="1776" cy="1248"/>
          </a:xfrm>
        </p:grpSpPr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4140" y="1056"/>
              <a:ext cx="1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u="sng"/>
                <a:t>Sliding Window</a:t>
              </a: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3888" y="1344"/>
              <a:ext cx="169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200" b="0">
                  <a:latin typeface="Times New Roman" charset="0"/>
                </a:rPr>
                <a:t>Abraham Lincoln was born in Kentucky.</a:t>
              </a:r>
            </a:p>
          </p:txBody>
        </p:sp>
        <p:sp>
          <p:nvSpPr>
            <p:cNvPr id="24" name="AutoShape 23"/>
            <p:cNvSpPr>
              <a:spLocks/>
            </p:cNvSpPr>
            <p:nvPr/>
          </p:nvSpPr>
          <p:spPr bwMode="auto">
            <a:xfrm rot="-5411066">
              <a:off x="4235" y="1247"/>
              <a:ext cx="96" cy="672"/>
            </a:xfrm>
            <a:prstGeom prst="leftBrace">
              <a:avLst>
                <a:gd name="adj1" fmla="val 58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utoShape 24"/>
            <p:cNvSpPr>
              <a:spLocks/>
            </p:cNvSpPr>
            <p:nvPr/>
          </p:nvSpPr>
          <p:spPr bwMode="auto">
            <a:xfrm rot="-5411066">
              <a:off x="5448" y="1992"/>
              <a:ext cx="96" cy="336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25"/>
            <p:cNvSpPr>
              <a:spLocks/>
            </p:cNvSpPr>
            <p:nvPr/>
          </p:nvSpPr>
          <p:spPr bwMode="auto">
            <a:xfrm rot="-5411066">
              <a:off x="5136" y="1776"/>
              <a:ext cx="96" cy="960"/>
            </a:xfrm>
            <a:prstGeom prst="leftBrace">
              <a:avLst>
                <a:gd name="adj1" fmla="val 8333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4080" y="1680"/>
              <a:ext cx="445" cy="15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000" b="0"/>
                <a:t>Classifier</a:t>
              </a: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4018" y="2064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4258" y="2064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4498" y="2064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31" name="AutoShape 30"/>
            <p:cNvCxnSpPr>
              <a:cxnSpLocks noChangeShapeType="1"/>
              <a:stCxn id="27" idx="2"/>
              <a:endCxn id="28" idx="7"/>
            </p:cNvCxnSpPr>
            <p:nvPr/>
          </p:nvCxnSpPr>
          <p:spPr bwMode="auto">
            <a:xfrm flipH="1">
              <a:off x="4100" y="1834"/>
              <a:ext cx="203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AutoShape 31"/>
            <p:cNvCxnSpPr>
              <a:cxnSpLocks noChangeShapeType="1"/>
              <a:stCxn id="27" idx="2"/>
              <a:endCxn id="29" idx="0"/>
            </p:cNvCxnSpPr>
            <p:nvPr/>
          </p:nvCxnSpPr>
          <p:spPr bwMode="auto">
            <a:xfrm>
              <a:off x="4303" y="1834"/>
              <a:ext cx="3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AutoShape 32"/>
            <p:cNvCxnSpPr>
              <a:cxnSpLocks noChangeShapeType="1"/>
              <a:stCxn id="27" idx="2"/>
              <a:endCxn id="30" idx="1"/>
            </p:cNvCxnSpPr>
            <p:nvPr/>
          </p:nvCxnSpPr>
          <p:spPr bwMode="auto">
            <a:xfrm>
              <a:off x="4303" y="1834"/>
              <a:ext cx="209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 Box 33"/>
            <p:cNvSpPr txBox="1">
              <a:spLocks noChangeArrowheads="1"/>
            </p:cNvSpPr>
            <p:nvPr/>
          </p:nvSpPr>
          <p:spPr bwMode="auto">
            <a:xfrm>
              <a:off x="4368" y="1824"/>
              <a:ext cx="51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which class?</a:t>
              </a:r>
            </a:p>
          </p:txBody>
        </p:sp>
        <p:sp>
          <p:nvSpPr>
            <p:cNvPr id="35" name="Text Box 34"/>
            <p:cNvSpPr txBox="1">
              <a:spLocks noChangeArrowheads="1"/>
            </p:cNvSpPr>
            <p:nvPr/>
          </p:nvSpPr>
          <p:spPr bwMode="auto">
            <a:xfrm>
              <a:off x="4704" y="1988"/>
              <a:ext cx="600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900"/>
                <a:t>Try alternate</a:t>
              </a:r>
              <a:br>
                <a:rPr lang="en-US" sz="900"/>
              </a:br>
              <a:r>
                <a:rPr lang="en-US" sz="900"/>
                <a:t>window sizes:</a:t>
              </a: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4656" y="1536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0" y="3900488"/>
            <a:ext cx="2838450" cy="2257425"/>
            <a:chOff x="0" y="2457"/>
            <a:chExt cx="1788" cy="1422"/>
          </a:xfrm>
        </p:grpSpPr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336" y="2457"/>
              <a:ext cx="13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u="sng"/>
                <a:t>Boundary Models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96" y="2736"/>
              <a:ext cx="169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200" b="0">
                  <a:latin typeface="Times New Roman" charset="0"/>
                </a:rPr>
                <a:t>Abraham Lincoln was born in Kentucky.</a:t>
              </a:r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H="1" flipV="1">
              <a:off x="843" y="2928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864" y="2928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850" y="2702"/>
              <a:ext cx="0" cy="24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>
              <a:off x="609" y="3264"/>
              <a:ext cx="445" cy="15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000" b="0"/>
                <a:t>Classifier</a:t>
              </a:r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540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78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1020" y="364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7" name="AutoShape 46"/>
            <p:cNvCxnSpPr>
              <a:cxnSpLocks noChangeShapeType="1"/>
              <a:stCxn id="43" idx="2"/>
              <a:endCxn id="44" idx="7"/>
            </p:cNvCxnSpPr>
            <p:nvPr/>
          </p:nvCxnSpPr>
          <p:spPr bwMode="auto">
            <a:xfrm flipH="1">
              <a:off x="622" y="3418"/>
              <a:ext cx="210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AutoShape 47"/>
            <p:cNvCxnSpPr>
              <a:cxnSpLocks noChangeShapeType="1"/>
              <a:stCxn id="43" idx="2"/>
              <a:endCxn id="45" idx="0"/>
            </p:cNvCxnSpPr>
            <p:nvPr/>
          </p:nvCxnSpPr>
          <p:spPr bwMode="auto">
            <a:xfrm flipH="1">
              <a:off x="828" y="3418"/>
              <a:ext cx="4" cy="2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AutoShape 48"/>
            <p:cNvCxnSpPr>
              <a:cxnSpLocks noChangeShapeType="1"/>
              <a:stCxn id="43" idx="2"/>
              <a:endCxn id="46" idx="1"/>
            </p:cNvCxnSpPr>
            <p:nvPr/>
          </p:nvCxnSpPr>
          <p:spPr bwMode="auto">
            <a:xfrm>
              <a:off x="832" y="3418"/>
              <a:ext cx="20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1115" y="3456"/>
              <a:ext cx="51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which class?</a:t>
              </a:r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88" y="364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296" y="364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3" name="AutoShape 52"/>
            <p:cNvCxnSpPr>
              <a:cxnSpLocks noChangeShapeType="1"/>
              <a:stCxn id="43" idx="2"/>
              <a:endCxn id="51" idx="7"/>
            </p:cNvCxnSpPr>
            <p:nvPr/>
          </p:nvCxnSpPr>
          <p:spPr bwMode="auto">
            <a:xfrm flipH="1">
              <a:off x="370" y="3418"/>
              <a:ext cx="462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AutoShape 53"/>
            <p:cNvCxnSpPr>
              <a:cxnSpLocks noChangeShapeType="1"/>
              <a:stCxn id="43" idx="2"/>
              <a:endCxn id="52" idx="1"/>
            </p:cNvCxnSpPr>
            <p:nvPr/>
          </p:nvCxnSpPr>
          <p:spPr bwMode="auto">
            <a:xfrm>
              <a:off x="832" y="3418"/>
              <a:ext cx="478" cy="24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" name="Text Box 54"/>
            <p:cNvSpPr txBox="1">
              <a:spLocks noChangeArrowheads="1"/>
            </p:cNvSpPr>
            <p:nvPr/>
          </p:nvSpPr>
          <p:spPr bwMode="auto">
            <a:xfrm>
              <a:off x="192" y="3744"/>
              <a:ext cx="31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BEGIN</a:t>
              </a:r>
            </a:p>
          </p:txBody>
        </p:sp>
        <p:sp>
          <p:nvSpPr>
            <p:cNvPr id="56" name="Text Box 55"/>
            <p:cNvSpPr txBox="1">
              <a:spLocks noChangeArrowheads="1"/>
            </p:cNvSpPr>
            <p:nvPr/>
          </p:nvSpPr>
          <p:spPr bwMode="auto">
            <a:xfrm>
              <a:off x="469" y="3744"/>
              <a:ext cx="25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END</a:t>
              </a:r>
            </a:p>
          </p:txBody>
        </p:sp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672" y="3744"/>
              <a:ext cx="31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BEGIN</a:t>
              </a:r>
            </a:p>
          </p:txBody>
        </p:sp>
        <p:sp>
          <p:nvSpPr>
            <p:cNvPr id="58" name="Text Box 57"/>
            <p:cNvSpPr txBox="1">
              <a:spLocks noChangeArrowheads="1"/>
            </p:cNvSpPr>
            <p:nvPr/>
          </p:nvSpPr>
          <p:spPr bwMode="auto">
            <a:xfrm>
              <a:off x="949" y="3744"/>
              <a:ext cx="251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END</a:t>
              </a:r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>
              <a:off x="144" y="2688"/>
              <a:ext cx="0" cy="24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>
              <a:off x="0" y="2928"/>
              <a:ext cx="319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BEGIN</a:t>
              </a:r>
            </a:p>
          </p:txBody>
        </p:sp>
      </p:grpSp>
      <p:grpSp>
        <p:nvGrpSpPr>
          <p:cNvPr id="61" name="Group 91"/>
          <p:cNvGrpSpPr>
            <a:grpSpLocks/>
          </p:cNvGrpSpPr>
          <p:nvPr/>
        </p:nvGrpSpPr>
        <p:grpSpPr bwMode="auto">
          <a:xfrm>
            <a:off x="3181350" y="3900488"/>
            <a:ext cx="3001963" cy="2119312"/>
            <a:chOff x="2004" y="2457"/>
            <a:chExt cx="1891" cy="1335"/>
          </a:xfrm>
        </p:grpSpPr>
        <p:sp>
          <p:nvSpPr>
            <p:cNvPr id="62" name="Text Box 92"/>
            <p:cNvSpPr txBox="1">
              <a:spLocks noChangeArrowheads="1"/>
            </p:cNvSpPr>
            <p:nvPr/>
          </p:nvSpPr>
          <p:spPr bwMode="auto">
            <a:xfrm>
              <a:off x="2092" y="2457"/>
              <a:ext cx="11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u="sng"/>
                <a:t>Token Tagging</a:t>
              </a:r>
            </a:p>
          </p:txBody>
        </p:sp>
        <p:sp>
          <p:nvSpPr>
            <p:cNvPr id="63" name="Text Box 93"/>
            <p:cNvSpPr txBox="1">
              <a:spLocks noChangeArrowheads="1"/>
            </p:cNvSpPr>
            <p:nvPr/>
          </p:nvSpPr>
          <p:spPr bwMode="auto">
            <a:xfrm>
              <a:off x="2004" y="2736"/>
              <a:ext cx="1692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200" b="0">
                  <a:latin typeface="Times New Roman" charset="0"/>
                </a:rPr>
                <a:t>Abraham Lincoln was born in Kentucky.</a:t>
              </a:r>
            </a:p>
          </p:txBody>
        </p:sp>
        <p:sp>
          <p:nvSpPr>
            <p:cNvPr id="64" name="Oval 94"/>
            <p:cNvSpPr>
              <a:spLocks noChangeArrowheads="1"/>
            </p:cNvSpPr>
            <p:nvPr/>
          </p:nvSpPr>
          <p:spPr bwMode="auto">
            <a:xfrm>
              <a:off x="2640" y="3360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95"/>
            <p:cNvSpPr>
              <a:spLocks noChangeArrowheads="1"/>
            </p:cNvSpPr>
            <p:nvPr/>
          </p:nvSpPr>
          <p:spPr bwMode="auto">
            <a:xfrm>
              <a:off x="2640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96"/>
            <p:cNvSpPr>
              <a:spLocks noChangeArrowheads="1"/>
            </p:cNvSpPr>
            <p:nvPr/>
          </p:nvSpPr>
          <p:spPr bwMode="auto">
            <a:xfrm>
              <a:off x="3072" y="336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7" name="AutoShape 97"/>
            <p:cNvCxnSpPr>
              <a:cxnSpLocks noChangeShapeType="1"/>
              <a:stCxn id="64" idx="7"/>
              <a:endCxn id="66" idx="0"/>
            </p:cNvCxnSpPr>
            <p:nvPr/>
          </p:nvCxnSpPr>
          <p:spPr bwMode="auto">
            <a:xfrm rot="-5400000">
              <a:off x="2914" y="3168"/>
              <a:ext cx="14" cy="398"/>
            </a:xfrm>
            <a:prstGeom prst="curvedConnector3">
              <a:avLst>
                <a:gd name="adj1" fmla="val 11285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" name="AutoShape 98"/>
            <p:cNvCxnSpPr>
              <a:cxnSpLocks noChangeShapeType="1"/>
              <a:stCxn id="66" idx="4"/>
              <a:endCxn id="65" idx="7"/>
            </p:cNvCxnSpPr>
            <p:nvPr/>
          </p:nvCxnSpPr>
          <p:spPr bwMode="auto">
            <a:xfrm rot="5400000">
              <a:off x="2794" y="3384"/>
              <a:ext cx="254" cy="398"/>
            </a:xfrm>
            <a:prstGeom prst="curvedConnector3">
              <a:avLst>
                <a:gd name="adj1" fmla="val 47245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9" name="AutoShape 99"/>
            <p:cNvCxnSpPr>
              <a:cxnSpLocks noChangeShapeType="1"/>
              <a:stCxn id="65" idx="6"/>
              <a:endCxn id="82" idx="2"/>
            </p:cNvCxnSpPr>
            <p:nvPr/>
          </p:nvCxnSpPr>
          <p:spPr bwMode="auto">
            <a:xfrm>
              <a:off x="2736" y="3744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0" name="AutoShape 100"/>
            <p:cNvCxnSpPr>
              <a:cxnSpLocks noChangeShapeType="1"/>
              <a:stCxn id="66" idx="6"/>
              <a:endCxn id="66" idx="0"/>
            </p:cNvCxnSpPr>
            <p:nvPr/>
          </p:nvCxnSpPr>
          <p:spPr bwMode="auto">
            <a:xfrm flipH="1" flipV="1">
              <a:off x="3120" y="3360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1" name="AutoShape 101"/>
            <p:cNvCxnSpPr>
              <a:cxnSpLocks noChangeShapeType="1"/>
              <a:stCxn id="65" idx="4"/>
              <a:endCxn id="65" idx="2"/>
            </p:cNvCxnSpPr>
            <p:nvPr/>
          </p:nvCxnSpPr>
          <p:spPr bwMode="auto">
            <a:xfrm rot="16200000" flipV="1">
              <a:off x="2640" y="3744"/>
              <a:ext cx="48" cy="48"/>
            </a:xfrm>
            <a:prstGeom prst="curvedConnector4">
              <a:avLst>
                <a:gd name="adj1" fmla="val -300000"/>
                <a:gd name="adj2" fmla="val 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2" name="AutoShape 102"/>
            <p:cNvCxnSpPr>
              <a:cxnSpLocks noChangeShapeType="1"/>
              <a:stCxn id="64" idx="7"/>
              <a:endCxn id="64" idx="2"/>
            </p:cNvCxnSpPr>
            <p:nvPr/>
          </p:nvCxnSpPr>
          <p:spPr bwMode="auto">
            <a:xfrm rot="-5400000" flipH="1" flipV="1">
              <a:off x="2664" y="335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3" name="AutoShape 103"/>
            <p:cNvCxnSpPr>
              <a:cxnSpLocks noChangeShapeType="1"/>
              <a:stCxn id="64" idx="4"/>
              <a:endCxn id="65" idx="0"/>
            </p:cNvCxnSpPr>
            <p:nvPr/>
          </p:nvCxnSpPr>
          <p:spPr bwMode="auto">
            <a:xfrm>
              <a:off x="2688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AutoShape 104"/>
            <p:cNvCxnSpPr>
              <a:cxnSpLocks noChangeShapeType="1"/>
              <a:stCxn id="66" idx="2"/>
              <a:endCxn id="64" idx="6"/>
            </p:cNvCxnSpPr>
            <p:nvPr/>
          </p:nvCxnSpPr>
          <p:spPr bwMode="auto">
            <a:xfrm flipH="1">
              <a:off x="2736" y="3408"/>
              <a:ext cx="336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5" name="Oval 105"/>
            <p:cNvSpPr>
              <a:spLocks noChangeArrowheads="1"/>
            </p:cNvSpPr>
            <p:nvPr/>
          </p:nvSpPr>
          <p:spPr bwMode="auto">
            <a:xfrm>
              <a:off x="2208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06"/>
            <p:cNvSpPr>
              <a:spLocks noChangeArrowheads="1"/>
            </p:cNvSpPr>
            <p:nvPr/>
          </p:nvSpPr>
          <p:spPr bwMode="auto">
            <a:xfrm>
              <a:off x="2544" y="2928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107"/>
            <p:cNvSpPr>
              <a:spLocks noChangeArrowheads="1"/>
            </p:cNvSpPr>
            <p:nvPr/>
          </p:nvSpPr>
          <p:spPr bwMode="auto">
            <a:xfrm>
              <a:off x="278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108"/>
            <p:cNvSpPr>
              <a:spLocks noChangeArrowheads="1"/>
            </p:cNvSpPr>
            <p:nvPr/>
          </p:nvSpPr>
          <p:spPr bwMode="auto">
            <a:xfrm>
              <a:off x="2997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109"/>
            <p:cNvSpPr>
              <a:spLocks noChangeArrowheads="1"/>
            </p:cNvSpPr>
            <p:nvPr/>
          </p:nvSpPr>
          <p:spPr bwMode="auto">
            <a:xfrm>
              <a:off x="3134" y="2928"/>
              <a:ext cx="96" cy="96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110"/>
            <p:cNvSpPr>
              <a:spLocks noChangeArrowheads="1"/>
            </p:cNvSpPr>
            <p:nvPr/>
          </p:nvSpPr>
          <p:spPr bwMode="auto">
            <a:xfrm>
              <a:off x="3360" y="2928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Text Box 111"/>
            <p:cNvSpPr txBox="1">
              <a:spLocks noChangeArrowheads="1"/>
            </p:cNvSpPr>
            <p:nvPr/>
          </p:nvSpPr>
          <p:spPr bwMode="auto">
            <a:xfrm>
              <a:off x="2928" y="3024"/>
              <a:ext cx="96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 sz="800"/>
                <a:t>Most likely state sequence?</a:t>
              </a:r>
            </a:p>
          </p:txBody>
        </p:sp>
        <p:sp>
          <p:nvSpPr>
            <p:cNvPr id="82" name="Oval 112"/>
            <p:cNvSpPr>
              <a:spLocks noChangeArrowheads="1"/>
            </p:cNvSpPr>
            <p:nvPr/>
          </p:nvSpPr>
          <p:spPr bwMode="auto">
            <a:xfrm>
              <a:off x="3072" y="3696"/>
              <a:ext cx="9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3" name="AutoShape 113"/>
            <p:cNvCxnSpPr>
              <a:cxnSpLocks noChangeShapeType="1"/>
              <a:stCxn id="82" idx="5"/>
              <a:endCxn id="82" idx="2"/>
            </p:cNvCxnSpPr>
            <p:nvPr/>
          </p:nvCxnSpPr>
          <p:spPr bwMode="auto">
            <a:xfrm rot="16200000" flipV="1">
              <a:off x="3096" y="3720"/>
              <a:ext cx="34" cy="82"/>
            </a:xfrm>
            <a:prstGeom prst="curvedConnector4">
              <a:avLst>
                <a:gd name="adj1" fmla="val -464704"/>
                <a:gd name="adj2" fmla="val 275611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AutoShape 114"/>
            <p:cNvCxnSpPr>
              <a:cxnSpLocks noChangeShapeType="1"/>
              <a:stCxn id="82" idx="0"/>
              <a:endCxn id="66" idx="4"/>
            </p:cNvCxnSpPr>
            <p:nvPr/>
          </p:nvCxnSpPr>
          <p:spPr bwMode="auto">
            <a:xfrm flipV="1">
              <a:off x="3120" y="3456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AutoShape 115"/>
            <p:cNvCxnSpPr>
              <a:cxnSpLocks noChangeShapeType="1"/>
              <a:stCxn id="82" idx="1"/>
              <a:endCxn id="64" idx="5"/>
            </p:cNvCxnSpPr>
            <p:nvPr/>
          </p:nvCxnSpPr>
          <p:spPr bwMode="auto">
            <a:xfrm flipH="1" flipV="1">
              <a:off x="2722" y="3442"/>
              <a:ext cx="364" cy="2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6" name="Text Box 116"/>
          <p:cNvSpPr txBox="1">
            <a:spLocks noChangeArrowheads="1"/>
          </p:cNvSpPr>
          <p:nvPr/>
        </p:nvSpPr>
        <p:spPr bwMode="auto">
          <a:xfrm>
            <a:off x="6411913" y="4413250"/>
            <a:ext cx="2446337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600"/>
              <a:t>This is often treated as a structured prediction problem…classifying tokens </a:t>
            </a:r>
            <a:r>
              <a:rPr lang="en-US" sz="1600" i="1"/>
              <a:t>sequentially</a:t>
            </a:r>
          </a:p>
        </p:txBody>
      </p:sp>
      <p:sp>
        <p:nvSpPr>
          <p:cNvPr id="87" name="Line 117"/>
          <p:cNvSpPr>
            <a:spLocks noChangeShapeType="1"/>
          </p:cNvSpPr>
          <p:nvPr/>
        </p:nvSpPr>
        <p:spPr bwMode="auto">
          <a:xfrm flipH="1">
            <a:off x="5181600" y="5411788"/>
            <a:ext cx="2225675" cy="379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" name="Text Box 118"/>
          <p:cNvSpPr txBox="1">
            <a:spLocks noChangeArrowheads="1"/>
          </p:cNvSpPr>
          <p:nvPr/>
        </p:nvSpPr>
        <p:spPr bwMode="auto">
          <a:xfrm>
            <a:off x="6529388" y="5856288"/>
            <a:ext cx="21701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HMMs, CRFs, ….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8802938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 animBg="1"/>
      <p:bldP spid="8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09600" y="259417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Sliding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Window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409827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91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Window</a:t>
            </a:r>
            <a:endParaRPr lang="en-US" dirty="0"/>
          </a:p>
        </p:txBody>
      </p:sp>
      <p:sp>
        <p:nvSpPr>
          <p:cNvPr id="8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Jaime Carbonell</a:t>
            </a:r>
          </a:p>
          <a:p>
            <a:pPr algn="l"/>
            <a:r>
              <a:rPr lang="en-US" sz="1400" b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>
                <a:latin typeface="Courier New" charset="0"/>
              </a:rPr>
              <a:t>            7500 Wean Hall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>
                <a:solidFill>
                  <a:schemeClr val="bg2"/>
                </a:solidFill>
              </a:rPr>
              <a:t>CMU UseNet Seminar Announcement</a:t>
            </a:r>
          </a:p>
        </p:txBody>
      </p:sp>
      <p:sp>
        <p:nvSpPr>
          <p:cNvPr id="91" name="AutoShape 5"/>
          <p:cNvSpPr>
            <a:spLocks/>
          </p:cNvSpPr>
          <p:nvPr/>
        </p:nvSpPr>
        <p:spPr bwMode="auto">
          <a:xfrm rot="16200000">
            <a:off x="370681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05416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91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Window</a:t>
            </a:r>
            <a:endParaRPr lang="en-US" dirty="0"/>
          </a:p>
        </p:txBody>
      </p:sp>
      <p:sp>
        <p:nvSpPr>
          <p:cNvPr id="8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 dirty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 dirty="0">
              <a:latin typeface="Courier New" charset="0"/>
            </a:endParaRPr>
          </a:p>
          <a:p>
            <a:pPr algn="l"/>
            <a:r>
              <a:rPr lang="en-US" sz="1400" b="0" dirty="0">
                <a:latin typeface="Courier New" charset="0"/>
              </a:rPr>
              <a:t>           Jaime </a:t>
            </a:r>
            <a:r>
              <a:rPr lang="en-US" sz="1400" b="0" dirty="0" err="1">
                <a:latin typeface="Courier New" charset="0"/>
              </a:rPr>
              <a:t>Carbonell</a:t>
            </a:r>
            <a:endParaRPr lang="en-US" sz="1400" b="0" dirty="0">
              <a:latin typeface="Courier New" charset="0"/>
            </a:endParaRPr>
          </a:p>
          <a:p>
            <a:pPr algn="l"/>
            <a:r>
              <a:rPr lang="en-US" sz="1400" b="0" dirty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 dirty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 dirty="0">
              <a:latin typeface="Courier New" charset="0"/>
            </a:endParaRPr>
          </a:p>
          <a:p>
            <a:pPr algn="l"/>
            <a:r>
              <a:rPr lang="en-US" sz="1400" b="0" dirty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 dirty="0">
                <a:latin typeface="Courier New" charset="0"/>
              </a:rPr>
              <a:t>            7500 Wean Hall</a:t>
            </a:r>
          </a:p>
          <a:p>
            <a:pPr algn="l"/>
            <a:endParaRPr lang="en-US" sz="1400" b="0" dirty="0">
              <a:latin typeface="Courier New" charset="0"/>
            </a:endParaRPr>
          </a:p>
          <a:p>
            <a:pPr algn="l"/>
            <a:r>
              <a:rPr lang="en-US" sz="1400" b="0" dirty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>
                <a:solidFill>
                  <a:schemeClr val="bg2"/>
                </a:solidFill>
              </a:rPr>
              <a:t>CMU UseNet Seminar Announcement</a:t>
            </a:r>
          </a:p>
        </p:txBody>
      </p:sp>
      <p:sp>
        <p:nvSpPr>
          <p:cNvPr id="91" name="AutoShape 5"/>
          <p:cNvSpPr>
            <a:spLocks/>
          </p:cNvSpPr>
          <p:nvPr/>
        </p:nvSpPr>
        <p:spPr bwMode="auto">
          <a:xfrm rot="16200000">
            <a:off x="4396644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2761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91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Window</a:t>
            </a:r>
            <a:endParaRPr lang="en-US" dirty="0"/>
          </a:p>
        </p:txBody>
      </p:sp>
      <p:sp>
        <p:nvSpPr>
          <p:cNvPr id="8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Jaime Carbonell</a:t>
            </a:r>
          </a:p>
          <a:p>
            <a:pPr algn="l"/>
            <a:r>
              <a:rPr lang="en-US" sz="1400" b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>
                <a:latin typeface="Courier New" charset="0"/>
              </a:rPr>
              <a:t>            7500 Wean Hall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>
                <a:solidFill>
                  <a:schemeClr val="bg2"/>
                </a:solidFill>
              </a:rPr>
              <a:t>CMU UseNet Seminar Announcement</a:t>
            </a:r>
          </a:p>
        </p:txBody>
      </p:sp>
      <p:sp>
        <p:nvSpPr>
          <p:cNvPr id="91" name="AutoShape 5"/>
          <p:cNvSpPr>
            <a:spLocks/>
          </p:cNvSpPr>
          <p:nvPr/>
        </p:nvSpPr>
        <p:spPr bwMode="auto">
          <a:xfrm rot="16200000">
            <a:off x="5509782" y="811213"/>
            <a:ext cx="206375" cy="2133600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392761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91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Sliding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Window</a:t>
            </a:r>
            <a:endParaRPr lang="en-US" dirty="0"/>
          </a:p>
        </p:txBody>
      </p:sp>
      <p:sp>
        <p:nvSpPr>
          <p:cNvPr id="89" name="Text Box 3"/>
          <p:cNvSpPr txBox="1">
            <a:spLocks noChangeArrowheads="1"/>
          </p:cNvSpPr>
          <p:nvPr/>
        </p:nvSpPr>
        <p:spPr bwMode="auto">
          <a:xfrm>
            <a:off x="2209800" y="1552575"/>
            <a:ext cx="4800600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Jaime Carbonell</a:t>
            </a:r>
          </a:p>
          <a:p>
            <a:pPr algn="l"/>
            <a:r>
              <a:rPr lang="en-US" sz="1400" b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>
                <a:latin typeface="Courier New" charset="0"/>
              </a:rPr>
              <a:t>            7500 Wean Hall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2682875" y="6140450"/>
            <a:ext cx="37941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>
                <a:solidFill>
                  <a:schemeClr val="bg2"/>
                </a:solidFill>
              </a:rPr>
              <a:t>CMU UseNet Seminar Announcement</a:t>
            </a:r>
          </a:p>
        </p:txBody>
      </p:sp>
      <p:sp>
        <p:nvSpPr>
          <p:cNvPr id="91" name="AutoShape 5"/>
          <p:cNvSpPr>
            <a:spLocks/>
          </p:cNvSpPr>
          <p:nvPr/>
        </p:nvSpPr>
        <p:spPr bwMode="auto">
          <a:xfrm rot="16200000">
            <a:off x="4192322" y="2724656"/>
            <a:ext cx="206373" cy="1442695"/>
          </a:xfrm>
          <a:prstGeom prst="leftBrace">
            <a:avLst>
              <a:gd name="adj1" fmla="val 86154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27338"/>
            <a:ext cx="14541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1914007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648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zh-CN" dirty="0" smtClean="0"/>
              <a:t>IE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Cour</a:t>
            </a:r>
            <a:r>
              <a:rPr lang="zh-CN" altLang="en-US" dirty="0" smtClean="0"/>
              <a:t>s</a:t>
            </a:r>
            <a:r>
              <a:rPr lang="en-US" altLang="zh-CN" dirty="0" smtClean="0"/>
              <a:t>e</a:t>
            </a:r>
            <a:r>
              <a:rPr lang="zh-CN" altLang="en-US" dirty="0" smtClean="0"/>
              <a:t> </a:t>
            </a:r>
            <a:r>
              <a:rPr lang="en-US" altLang="zh-CN" dirty="0" smtClean="0"/>
              <a:t>Logistics</a:t>
            </a:r>
            <a:endParaRPr lang="en" dirty="0"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731524" y="1744604"/>
            <a:ext cx="7953903" cy="474687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altLang="zh-CN" sz="2800" dirty="0" smtClean="0">
                <a:solidFill>
                  <a:schemeClr val="dk1"/>
                </a:solidFill>
              </a:rPr>
              <a:t>Don’t be afraid of asking questions!</a:t>
            </a: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altLang="zh-CN" sz="2800" dirty="0">
              <a:solidFill>
                <a:schemeClr val="dk1"/>
              </a:solidFill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altLang="zh-CN" sz="2800" dirty="0" smtClean="0">
                <a:solidFill>
                  <a:schemeClr val="dk1"/>
                </a:solidFill>
              </a:rPr>
              <a:t>Homepage:</a:t>
            </a: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altLang="zh-CN" sz="2800" dirty="0">
                <a:solidFill>
                  <a:schemeClr val="dk1"/>
                </a:solidFill>
              </a:rPr>
              <a:t>http://</a:t>
            </a:r>
            <a:r>
              <a:rPr lang="en-US" altLang="zh-CN" sz="2800" dirty="0" err="1">
                <a:solidFill>
                  <a:schemeClr val="dk1"/>
                </a:solidFill>
              </a:rPr>
              <a:t>www.cs.cmu.edu</a:t>
            </a:r>
            <a:r>
              <a:rPr lang="en-US" altLang="zh-CN" sz="2800" dirty="0">
                <a:solidFill>
                  <a:schemeClr val="dk1"/>
                </a:solidFill>
              </a:rPr>
              <a:t>/~</a:t>
            </a:r>
            <a:r>
              <a:rPr lang="en-US" altLang="zh-CN" sz="2800" dirty="0" err="1">
                <a:solidFill>
                  <a:schemeClr val="dk1"/>
                </a:solidFill>
              </a:rPr>
              <a:t>yww</a:t>
            </a:r>
            <a:r>
              <a:rPr lang="en-US" altLang="zh-CN" sz="2800" dirty="0">
                <a:solidFill>
                  <a:schemeClr val="dk1"/>
                </a:solidFill>
              </a:rPr>
              <a:t>/ss2015.html</a:t>
            </a:r>
            <a:endParaRPr lang="en-US" altLang="zh-CN" sz="2800" dirty="0" smtClean="0">
              <a:solidFill>
                <a:schemeClr val="dk1"/>
              </a:solidFill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altLang="zh-CN" sz="2800" dirty="0">
              <a:solidFill>
                <a:schemeClr val="dk1"/>
              </a:solidFill>
            </a:endParaRPr>
          </a:p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altLang="zh-CN" sz="2800" dirty="0" smtClean="0">
                <a:solidFill>
                  <a:schemeClr val="dk1"/>
                </a:solidFill>
              </a:rPr>
              <a:t>Prerequisite: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Char char="•"/>
            </a:pPr>
            <a:r>
              <a:rPr lang="zh-CN" altLang="zh-CN" sz="2800" dirty="0" smtClean="0">
                <a:solidFill>
                  <a:schemeClr val="dk1"/>
                </a:solidFill>
              </a:rPr>
              <a:t>N</a:t>
            </a:r>
            <a:r>
              <a:rPr lang="en-US" altLang="zh-CN" sz="2800" dirty="0" smtClean="0">
                <a:solidFill>
                  <a:schemeClr val="dk1"/>
                </a:solidFill>
              </a:rPr>
              <a:t>o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zh-CN" altLang="zh-CN" sz="2800" dirty="0" smtClean="0">
                <a:solidFill>
                  <a:schemeClr val="dk1"/>
                </a:solidFill>
              </a:rPr>
              <a:t>p</a:t>
            </a:r>
            <a:r>
              <a:rPr lang="en-US" altLang="zh-CN" sz="2800" dirty="0" err="1" smtClean="0">
                <a:solidFill>
                  <a:schemeClr val="dk1"/>
                </a:solidFill>
              </a:rPr>
              <a:t>revious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experience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on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IE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is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required.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Char char="•"/>
            </a:pPr>
            <a:r>
              <a:rPr lang="en-US" altLang="zh-CN" sz="2800" dirty="0" smtClean="0">
                <a:solidFill>
                  <a:schemeClr val="dk1"/>
                </a:solidFill>
              </a:rPr>
              <a:t>Some basic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zh-CN" altLang="zh-CN" sz="2800" dirty="0" smtClean="0">
                <a:solidFill>
                  <a:schemeClr val="dk1"/>
                </a:solidFill>
              </a:rPr>
              <a:t>k</a:t>
            </a:r>
            <a:r>
              <a:rPr lang="en-US" altLang="zh-CN" sz="2800" dirty="0" err="1" smtClean="0">
                <a:solidFill>
                  <a:schemeClr val="dk1"/>
                </a:solidFill>
              </a:rPr>
              <a:t>nowledge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in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Machine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r>
              <a:rPr lang="en-US" altLang="zh-CN" sz="2800" dirty="0" smtClean="0">
                <a:solidFill>
                  <a:schemeClr val="dk1"/>
                </a:solidFill>
              </a:rPr>
              <a:t>Learning.</a:t>
            </a:r>
            <a:r>
              <a:rPr lang="zh-CN" altLang="en-US" sz="2800" dirty="0" smtClean="0">
                <a:solidFill>
                  <a:schemeClr val="dk1"/>
                </a:solidFill>
              </a:rPr>
              <a:t> </a:t>
            </a:r>
            <a:endParaRPr lang="en-US" altLang="zh-CN" sz="2800" dirty="0" smtClean="0">
              <a:solidFill>
                <a:schemeClr val="dk1"/>
              </a:solidFill>
            </a:endParaRP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800" dirty="0" smtClean="0">
                <a:solidFill>
                  <a:schemeClr val="dk1"/>
                </a:solidFill>
              </a:rPr>
              <a:t> </a:t>
            </a:r>
            <a:endParaRPr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40751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2565"/>
            <a:ext cx="7772400" cy="1051758"/>
          </a:xfrm>
        </p:spPr>
        <p:txBody>
          <a:bodyPr/>
          <a:lstStyle/>
          <a:p>
            <a:r>
              <a:rPr lang="en-US" altLang="zh-CN" sz="3200" dirty="0" smtClean="0"/>
              <a:t>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Naïve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Bayes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Sliding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Window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Model</a:t>
            </a:r>
            <a:endParaRPr lang="en-US" sz="32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798427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dirty="0"/>
              <a:t>00  :  pm  Place   :   Wean  Hall  </a:t>
            </a:r>
            <a:r>
              <a:rPr lang="en-US" sz="1800" dirty="0" err="1"/>
              <a:t>Rm</a:t>
            </a:r>
            <a:r>
              <a:rPr lang="en-US" sz="1800" dirty="0"/>
              <a:t>  5409  Speaker   :   Sebastian  </a:t>
            </a:r>
            <a:r>
              <a:rPr lang="en-US" sz="1800" dirty="0" err="1"/>
              <a:t>Thrun</a:t>
            </a:r>
            <a:endParaRPr lang="en-US" sz="1800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2987675" y="2347913"/>
            <a:ext cx="22860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5426075" y="2347913"/>
            <a:ext cx="31242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54075" y="2347913"/>
            <a:ext cx="19050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7875" y="1905000"/>
            <a:ext cx="59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t-m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424113" y="1905000"/>
            <a:ext cx="56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t-1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084513" y="1905000"/>
            <a:ext cx="436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733925" y="1905000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545138" y="1905000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t+n+1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874000" y="1905000"/>
            <a:ext cx="82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t+n+m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482725" y="2500313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prefix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749675" y="2500313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contents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675438" y="2500313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suffix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04800" y="5257800"/>
            <a:ext cx="8702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If </a:t>
            </a:r>
            <a:r>
              <a:rPr lang="en-US" sz="2000" b="0">
                <a:latin typeface="Times New Roman" charset="0"/>
              </a:rPr>
              <a:t>P(</a:t>
            </a:r>
            <a:r>
              <a:rPr lang="ja-JP" altLang="en-US" sz="2000" b="0">
                <a:latin typeface="Times New Roman" charset="0"/>
              </a:rPr>
              <a:t>“</a:t>
            </a:r>
            <a:r>
              <a:rPr lang="en-US" sz="2000" b="0">
                <a:latin typeface="Times New Roman" charset="0"/>
              </a:rPr>
              <a:t>Wean Hall Rm 5409</a:t>
            </a:r>
            <a:r>
              <a:rPr lang="ja-JP" altLang="en-US" sz="2000" b="0">
                <a:latin typeface="Times New Roman" charset="0"/>
              </a:rPr>
              <a:t>”</a:t>
            </a:r>
            <a:r>
              <a:rPr lang="en-US" sz="2000" b="0">
                <a:latin typeface="Times New Roman" charset="0"/>
              </a:rPr>
              <a:t> = LOCATION)</a:t>
            </a:r>
            <a:r>
              <a:rPr lang="en-US" sz="2400" b="0">
                <a:latin typeface="Times New Roman" charset="0"/>
              </a:rPr>
              <a:t> </a:t>
            </a:r>
            <a:r>
              <a:rPr lang="en-US"/>
              <a:t>is above some threshold, extract it. 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88925" y="1712913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…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731250" y="1690688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…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04800" y="2895600"/>
            <a:ext cx="8610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dirty="0"/>
              <a:t>Estimate 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en-US" sz="1800" dirty="0" err="1"/>
              <a:t>LOCATION|window</a:t>
            </a:r>
            <a:r>
              <a:rPr lang="en-US" sz="1800" dirty="0"/>
              <a:t>) using Bayes rule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Try all </a:t>
            </a:r>
            <a:r>
              <a:rPr lang="ja-JP" altLang="en-US" sz="1800" dirty="0"/>
              <a:t>“</a:t>
            </a:r>
            <a:r>
              <a:rPr lang="en-US" sz="1800" dirty="0"/>
              <a:t>reasonable</a:t>
            </a:r>
            <a:r>
              <a:rPr lang="ja-JP" altLang="en-US" sz="1800" dirty="0"/>
              <a:t>”</a:t>
            </a:r>
            <a:r>
              <a:rPr lang="en-US" sz="1800" dirty="0"/>
              <a:t> windows (vary length, position)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Assume independence for length, prefix words, suffix words, content words</a:t>
            </a:r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Estimate from data quantities like: </a:t>
            </a:r>
            <a:r>
              <a:rPr lang="en-US" sz="1800" dirty="0" err="1"/>
              <a:t>Pr</a:t>
            </a:r>
            <a:r>
              <a:rPr lang="en-US" sz="1800" dirty="0"/>
              <a:t>(</a:t>
            </a:r>
            <a:r>
              <a:rPr lang="ja-JP" altLang="en-US" sz="1800" dirty="0"/>
              <a:t>“</a:t>
            </a:r>
            <a:r>
              <a:rPr lang="en-US" sz="1800" dirty="0"/>
              <a:t>Place</a:t>
            </a:r>
            <a:r>
              <a:rPr lang="ja-JP" altLang="en-US" sz="1800" dirty="0"/>
              <a:t>”</a:t>
            </a:r>
            <a:r>
              <a:rPr lang="en-US" sz="1800" dirty="0"/>
              <a:t> in </a:t>
            </a:r>
            <a:r>
              <a:rPr lang="en-US" sz="1800" dirty="0" err="1"/>
              <a:t>prefix|LOCATION</a:t>
            </a:r>
            <a:r>
              <a:rPr lang="en-US" sz="1800" dirty="0"/>
              <a:t>)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895600" y="1676400"/>
            <a:ext cx="2362200" cy="38100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98432" y="1019193"/>
            <a:ext cx="1336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[</a:t>
            </a:r>
            <a:r>
              <a:rPr lang="en-US" i="1" dirty="0" err="1"/>
              <a:t>Freitag</a:t>
            </a:r>
            <a:r>
              <a:rPr lang="en-US" i="1" dirty="0"/>
              <a:t> 1997]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545665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2565"/>
            <a:ext cx="7772400" cy="1051758"/>
          </a:xfrm>
        </p:spPr>
        <p:txBody>
          <a:bodyPr/>
          <a:lstStyle/>
          <a:p>
            <a:r>
              <a:rPr lang="en-US" altLang="zh-CN" sz="3200" dirty="0" smtClean="0"/>
              <a:t>A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Naïve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Bayes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Sliding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Window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Model</a:t>
            </a:r>
            <a:endParaRPr lang="en-US" sz="32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62000" y="1676400"/>
            <a:ext cx="798427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dirty="0"/>
              <a:t>00  :  pm  Place   :   Wean  Hall  </a:t>
            </a:r>
            <a:r>
              <a:rPr lang="en-US" sz="1800" dirty="0" err="1"/>
              <a:t>Rm</a:t>
            </a:r>
            <a:r>
              <a:rPr lang="en-US" sz="1800" dirty="0"/>
              <a:t>  5409  Speaker   :   Sebastian  </a:t>
            </a:r>
            <a:r>
              <a:rPr lang="en-US" sz="1800" dirty="0" err="1"/>
              <a:t>Thrun</a:t>
            </a:r>
            <a:endParaRPr lang="en-US" sz="1800" dirty="0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2987675" y="2347913"/>
            <a:ext cx="22860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5426075" y="2347913"/>
            <a:ext cx="31242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54075" y="2347913"/>
            <a:ext cx="1905000" cy="152400"/>
          </a:xfrm>
          <a:custGeom>
            <a:avLst/>
            <a:gdLst>
              <a:gd name="T0" fmla="*/ 0 w 672"/>
              <a:gd name="T1" fmla="*/ 2147483647 h 97"/>
              <a:gd name="T2" fmla="*/ 2147483647 w 672"/>
              <a:gd name="T3" fmla="*/ 2147483647 h 97"/>
              <a:gd name="T4" fmla="*/ 2147483647 w 672"/>
              <a:gd name="T5" fmla="*/ 2147483647 h 97"/>
              <a:gd name="T6" fmla="*/ 2147483647 w 672"/>
              <a:gd name="T7" fmla="*/ 2147483647 h 97"/>
              <a:gd name="T8" fmla="*/ 2147483647 w 672"/>
              <a:gd name="T9" fmla="*/ 2147483647 h 97"/>
              <a:gd name="T10" fmla="*/ 2147483647 w 672"/>
              <a:gd name="T11" fmla="*/ 2147483647 h 97"/>
              <a:gd name="T12" fmla="*/ 2147483647 w 672"/>
              <a:gd name="T13" fmla="*/ 2147483647 h 97"/>
              <a:gd name="T14" fmla="*/ 2147483647 w 672"/>
              <a:gd name="T15" fmla="*/ 2147483647 h 97"/>
              <a:gd name="T16" fmla="*/ 2147483647 w 672"/>
              <a:gd name="T17" fmla="*/ 2147483647 h 97"/>
              <a:gd name="T18" fmla="*/ 2147483647 w 672"/>
              <a:gd name="T19" fmla="*/ 2147483647 h 97"/>
              <a:gd name="T20" fmla="*/ 2147483647 w 672"/>
              <a:gd name="T21" fmla="*/ 2147483647 h 97"/>
              <a:gd name="T22" fmla="*/ 2147483647 w 672"/>
              <a:gd name="T23" fmla="*/ 2147483647 h 97"/>
              <a:gd name="T24" fmla="*/ 2147483647 w 672"/>
              <a:gd name="T25" fmla="*/ 2147483647 h 97"/>
              <a:gd name="T26" fmla="*/ 2147483647 w 672"/>
              <a:gd name="T27" fmla="*/ 2147483647 h 97"/>
              <a:gd name="T28" fmla="*/ 2147483647 w 672"/>
              <a:gd name="T29" fmla="*/ 2147483647 h 97"/>
              <a:gd name="T30" fmla="*/ 2147483647 w 672"/>
              <a:gd name="T31" fmla="*/ 2147483647 h 97"/>
              <a:gd name="T32" fmla="*/ 2147483647 w 672"/>
              <a:gd name="T33" fmla="*/ 2147483647 h 97"/>
              <a:gd name="T34" fmla="*/ 2147483647 w 672"/>
              <a:gd name="T35" fmla="*/ 2147483647 h 97"/>
              <a:gd name="T36" fmla="*/ 2147483647 w 672"/>
              <a:gd name="T37" fmla="*/ 2147483647 h 97"/>
              <a:gd name="T38" fmla="*/ 2147483647 w 672"/>
              <a:gd name="T39" fmla="*/ 2147483647 h 97"/>
              <a:gd name="T40" fmla="*/ 2147483647 w 672"/>
              <a:gd name="T41" fmla="*/ 2147483647 h 97"/>
              <a:gd name="T42" fmla="*/ 2147483647 w 672"/>
              <a:gd name="T43" fmla="*/ 2147483647 h 97"/>
              <a:gd name="T44" fmla="*/ 2147483647 w 672"/>
              <a:gd name="T45" fmla="*/ 2147483647 h 97"/>
              <a:gd name="T46" fmla="*/ 2147483647 w 672"/>
              <a:gd name="T47" fmla="*/ 2147483647 h 97"/>
              <a:gd name="T48" fmla="*/ 2147483647 w 672"/>
              <a:gd name="T49" fmla="*/ 2147483647 h 97"/>
              <a:gd name="T50" fmla="*/ 2147483647 w 672"/>
              <a:gd name="T51" fmla="*/ 2147483647 h 97"/>
              <a:gd name="T52" fmla="*/ 2147483647 w 672"/>
              <a:gd name="T53" fmla="*/ 2147483647 h 97"/>
              <a:gd name="T54" fmla="*/ 2147483647 w 672"/>
              <a:gd name="T55" fmla="*/ 2147483647 h 97"/>
              <a:gd name="T56" fmla="*/ 2147483647 w 672"/>
              <a:gd name="T57" fmla="*/ 2147483647 h 97"/>
              <a:gd name="T58" fmla="*/ 2147483647 w 672"/>
              <a:gd name="T59" fmla="*/ 2147483647 h 97"/>
              <a:gd name="T60" fmla="*/ 2147483647 w 672"/>
              <a:gd name="T61" fmla="*/ 2147483647 h 97"/>
              <a:gd name="T62" fmla="*/ 2147483647 w 672"/>
              <a:gd name="T63" fmla="*/ 2147483647 h 97"/>
              <a:gd name="T64" fmla="*/ 2147483647 w 672"/>
              <a:gd name="T65" fmla="*/ 2147483647 h 97"/>
              <a:gd name="T66" fmla="*/ 2147483647 w 672"/>
              <a:gd name="T67" fmla="*/ 2147483647 h 97"/>
              <a:gd name="T68" fmla="*/ 2147483647 w 672"/>
              <a:gd name="T69" fmla="*/ 0 h 9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672"/>
              <a:gd name="T106" fmla="*/ 0 h 97"/>
              <a:gd name="T107" fmla="*/ 672 w 672"/>
              <a:gd name="T108" fmla="*/ 97 h 97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672" h="97">
                <a:moveTo>
                  <a:pt x="0" y="2"/>
                </a:moveTo>
                <a:lnTo>
                  <a:pt x="1" y="12"/>
                </a:lnTo>
                <a:lnTo>
                  <a:pt x="4" y="21"/>
                </a:lnTo>
                <a:lnTo>
                  <a:pt x="10" y="29"/>
                </a:lnTo>
                <a:lnTo>
                  <a:pt x="16" y="36"/>
                </a:lnTo>
                <a:lnTo>
                  <a:pt x="25" y="42"/>
                </a:lnTo>
                <a:lnTo>
                  <a:pt x="34" y="46"/>
                </a:lnTo>
                <a:lnTo>
                  <a:pt x="45" y="49"/>
                </a:lnTo>
                <a:lnTo>
                  <a:pt x="56" y="50"/>
                </a:lnTo>
                <a:lnTo>
                  <a:pt x="280" y="49"/>
                </a:lnTo>
                <a:lnTo>
                  <a:pt x="291" y="50"/>
                </a:lnTo>
                <a:lnTo>
                  <a:pt x="302" y="53"/>
                </a:lnTo>
                <a:lnTo>
                  <a:pt x="311" y="57"/>
                </a:lnTo>
                <a:lnTo>
                  <a:pt x="320" y="63"/>
                </a:lnTo>
                <a:lnTo>
                  <a:pt x="326" y="70"/>
                </a:lnTo>
                <a:lnTo>
                  <a:pt x="332" y="78"/>
                </a:lnTo>
                <a:lnTo>
                  <a:pt x="335" y="87"/>
                </a:lnTo>
                <a:lnTo>
                  <a:pt x="336" y="97"/>
                </a:lnTo>
                <a:lnTo>
                  <a:pt x="337" y="87"/>
                </a:lnTo>
                <a:lnTo>
                  <a:pt x="340" y="78"/>
                </a:lnTo>
                <a:lnTo>
                  <a:pt x="346" y="70"/>
                </a:lnTo>
                <a:lnTo>
                  <a:pt x="352" y="63"/>
                </a:lnTo>
                <a:lnTo>
                  <a:pt x="361" y="57"/>
                </a:lnTo>
                <a:lnTo>
                  <a:pt x="370" y="53"/>
                </a:lnTo>
                <a:lnTo>
                  <a:pt x="381" y="50"/>
                </a:lnTo>
                <a:lnTo>
                  <a:pt x="392" y="49"/>
                </a:lnTo>
                <a:lnTo>
                  <a:pt x="616" y="48"/>
                </a:lnTo>
                <a:lnTo>
                  <a:pt x="627" y="47"/>
                </a:lnTo>
                <a:lnTo>
                  <a:pt x="638" y="44"/>
                </a:lnTo>
                <a:lnTo>
                  <a:pt x="647" y="40"/>
                </a:lnTo>
                <a:lnTo>
                  <a:pt x="656" y="34"/>
                </a:lnTo>
                <a:lnTo>
                  <a:pt x="662" y="27"/>
                </a:lnTo>
                <a:lnTo>
                  <a:pt x="668" y="19"/>
                </a:lnTo>
                <a:lnTo>
                  <a:pt x="671" y="10"/>
                </a:lnTo>
                <a:lnTo>
                  <a:pt x="672" y="0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7875" y="1905000"/>
            <a:ext cx="59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t-m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424113" y="1905000"/>
            <a:ext cx="563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t-1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084513" y="1905000"/>
            <a:ext cx="436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733925" y="1905000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545138" y="1905000"/>
            <a:ext cx="795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t+n+1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874000" y="1905000"/>
            <a:ext cx="828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>
                <a:solidFill>
                  <a:schemeClr val="bg2"/>
                </a:solidFill>
                <a:latin typeface="Times New Roman" charset="0"/>
              </a:rPr>
              <a:t>w </a:t>
            </a:r>
            <a:r>
              <a:rPr lang="en-US" b="0" i="1" baseline="-25000">
                <a:solidFill>
                  <a:schemeClr val="bg2"/>
                </a:solidFill>
                <a:latin typeface="Times New Roman" charset="0"/>
              </a:rPr>
              <a:t>t+n+m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1482725" y="2500313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prefix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749675" y="2500313"/>
            <a:ext cx="920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contents</a:t>
            </a: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675438" y="2500313"/>
            <a:ext cx="655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>
                <a:solidFill>
                  <a:schemeClr val="tx2"/>
                </a:solidFill>
              </a:rPr>
              <a:t>suffix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88925" y="1712913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…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731250" y="1690688"/>
            <a:ext cx="41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…</a:t>
            </a:r>
          </a:p>
        </p:txBody>
      </p:sp>
      <p:sp>
        <p:nvSpPr>
          <p:cNvPr id="24" name="Rectangle 22"/>
          <p:cNvSpPr>
            <a:spLocks noChangeArrowheads="1"/>
          </p:cNvSpPr>
          <p:nvPr/>
        </p:nvSpPr>
        <p:spPr bwMode="auto">
          <a:xfrm>
            <a:off x="2895600" y="1676400"/>
            <a:ext cx="2362200" cy="38100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98432" y="1019193"/>
            <a:ext cx="1336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[</a:t>
            </a:r>
            <a:r>
              <a:rPr lang="en-US" i="1" dirty="0" err="1"/>
              <a:t>Freitag</a:t>
            </a:r>
            <a:r>
              <a:rPr lang="en-US" i="1" dirty="0"/>
              <a:t> 1997]</a:t>
            </a:r>
          </a:p>
        </p:txBody>
      </p:sp>
      <p:sp>
        <p:nvSpPr>
          <p:cNvPr id="43" name="Rectangle 21"/>
          <p:cNvSpPr txBox="1">
            <a:spLocks noChangeArrowheads="1"/>
          </p:cNvSpPr>
          <p:nvPr/>
        </p:nvSpPr>
        <p:spPr>
          <a:xfrm>
            <a:off x="685800" y="3048000"/>
            <a:ext cx="77724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533400" indent="-533400" algn="l">
              <a:buFontTx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Create dataset of examples like these:</a:t>
            </a:r>
          </a:p>
          <a:p>
            <a:pPr marL="914400" lvl="1" indent="-457200" algn="l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+(prefix00,…,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prefixColon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contentWean,contentHall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,….,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suffixSpeaker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,…)</a:t>
            </a:r>
          </a:p>
          <a:p>
            <a:pPr marL="914400" lvl="1" indent="-457200" algn="l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- (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prefixColon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,…,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prefixWean,contentHall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,….,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ContentSpeaker,suffixColon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,….)</a:t>
            </a:r>
          </a:p>
          <a:p>
            <a:pPr marL="914400" lvl="1" indent="-457200" algn="l"/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…</a:t>
            </a:r>
          </a:p>
          <a:p>
            <a:pPr marL="533400" indent="-533400" algn="l">
              <a:buFontTx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Train a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NaiveBayes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classifier (or YFCL), treating the examples like BOWs for text classification</a:t>
            </a:r>
          </a:p>
          <a:p>
            <a:pPr marL="533400" indent="-533400" algn="l">
              <a:buFontTx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If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(class=+|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prefix,contents,suffix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 &gt; threshold, predict the content window is a location.</a:t>
            </a:r>
          </a:p>
          <a:p>
            <a:pPr marL="914400" lvl="1" indent="-457200" algn="l"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To think about: what if the extracted entities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aren</a:t>
            </a:r>
            <a:r>
              <a:rPr lang="ja-JP" altLang="en-US" sz="1600" dirty="0" smtClean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t consistent,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eg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if the location overlaps with the speaker?</a:t>
            </a:r>
          </a:p>
          <a:p>
            <a:pPr marL="914400" lvl="1" indent="-457200" algn="l"/>
            <a:endParaRPr lang="en-US" sz="1600" dirty="0" smtClean="0">
              <a:solidFill>
                <a:srgbClr val="000000"/>
              </a:solidFill>
              <a:latin typeface="Arial" charset="0"/>
            </a:endParaRPr>
          </a:p>
          <a:p>
            <a:pPr marL="914400" lvl="1" indent="-457200" algn="l"/>
            <a:endParaRPr lang="en-US" sz="16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78580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2565"/>
            <a:ext cx="7772400" cy="1051758"/>
          </a:xfrm>
        </p:spPr>
        <p:txBody>
          <a:bodyPr/>
          <a:lstStyle/>
          <a:p>
            <a:r>
              <a:rPr lang="en-US" altLang="zh-CN" sz="4000" dirty="0" smtClean="0"/>
              <a:t>Sliding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Window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Performance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898432" y="1019193"/>
            <a:ext cx="13360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[</a:t>
            </a:r>
            <a:r>
              <a:rPr lang="en-US" i="1" dirty="0" err="1"/>
              <a:t>Freitag</a:t>
            </a:r>
            <a:r>
              <a:rPr lang="en-US" i="1" dirty="0"/>
              <a:t> 1997]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542160" y="1841500"/>
            <a:ext cx="4968875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Jaime Carbonell</a:t>
            </a:r>
          </a:p>
          <a:p>
            <a:pPr algn="l"/>
            <a:r>
              <a:rPr lang="en-US" sz="1400" b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>
                <a:latin typeface="Courier New" charset="0"/>
              </a:rPr>
              <a:t>            7500 Wean Hall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65973" y="1431925"/>
            <a:ext cx="4776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/>
              <a:t>Domain: CMU UseNet Seminar Announcements</a:t>
            </a: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225410" y="2852738"/>
            <a:ext cx="2520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u="sng"/>
              <a:t>Field		F1 </a:t>
            </a:r>
          </a:p>
          <a:p>
            <a:pPr algn="l"/>
            <a:r>
              <a:rPr lang="en-US" sz="2000"/>
              <a:t>Person Name:	30%</a:t>
            </a:r>
          </a:p>
          <a:p>
            <a:pPr algn="l"/>
            <a:r>
              <a:rPr lang="en-US" sz="2000"/>
              <a:t>Location:	61%</a:t>
            </a:r>
          </a:p>
          <a:p>
            <a:pPr algn="l"/>
            <a:r>
              <a:rPr lang="en-US" sz="2000"/>
              <a:t>Start Time:	98%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874007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09600" y="259417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Token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Tagging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763533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127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Token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Tagging</a:t>
            </a:r>
            <a:endParaRPr lang="en-US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55700" y="1789113"/>
            <a:ext cx="6012032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/>
              <a:t>Yesterday </a:t>
            </a:r>
            <a:r>
              <a:rPr lang="en-US" altLang="zh-CN" sz="2400" dirty="0" smtClean="0"/>
              <a:t>William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Wang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flew </a:t>
            </a:r>
            <a:r>
              <a:rPr lang="en-US" sz="2400" dirty="0"/>
              <a:t>to </a:t>
            </a:r>
            <a:r>
              <a:rPr lang="en-US" altLang="zh-CN" sz="2400" dirty="0" smtClean="0"/>
              <a:t>Beijing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>
            <a:off x="182245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3336774" y="4114800"/>
            <a:ext cx="233363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6"/>
          <p:cNvSpPr>
            <a:spLocks noChangeArrowheads="1"/>
          </p:cNvSpPr>
          <p:nvPr/>
        </p:nvSpPr>
        <p:spPr bwMode="auto">
          <a:xfrm>
            <a:off x="4371836" y="4114800"/>
            <a:ext cx="233362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512073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Oval 8"/>
          <p:cNvSpPr>
            <a:spLocks noChangeArrowheads="1"/>
          </p:cNvSpPr>
          <p:nvPr/>
        </p:nvSpPr>
        <p:spPr bwMode="auto">
          <a:xfrm>
            <a:off x="5658893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6434404" y="4124325"/>
            <a:ext cx="234950" cy="23495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295400" y="4425950"/>
            <a:ext cx="59265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 dirty="0"/>
              <a:t>Yesterday </a:t>
            </a:r>
            <a:r>
              <a:rPr lang="en-US" altLang="zh-CN" sz="2400" dirty="0" smtClean="0"/>
              <a:t>William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Wang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flew</a:t>
            </a:r>
            <a:r>
              <a:rPr lang="zh-CN" altLang="en-US" sz="2400" dirty="0" smtClean="0"/>
              <a:t> </a:t>
            </a:r>
            <a:r>
              <a:rPr lang="en-US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Beijing</a:t>
            </a:r>
            <a:endParaRPr lang="en-US" sz="2400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387475" y="5821363"/>
            <a:ext cx="2738500" cy="52322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Person name:    </a:t>
            </a:r>
            <a:r>
              <a:rPr lang="en-US" altLang="zh-CN" dirty="0" smtClean="0">
                <a:solidFill>
                  <a:schemeClr val="accent2"/>
                </a:solidFill>
              </a:rPr>
              <a:t>William</a:t>
            </a:r>
            <a:r>
              <a:rPr lang="zh-CN" altLang="en-US" dirty="0" smtClean="0">
                <a:solidFill>
                  <a:schemeClr val="accent2"/>
                </a:solidFill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</a:rPr>
              <a:t>Wang</a:t>
            </a:r>
            <a:r>
              <a:rPr lang="en-US" dirty="0" smtClean="0"/>
              <a:t> </a:t>
            </a:r>
            <a:endParaRPr lang="en-US" dirty="0"/>
          </a:p>
          <a:p>
            <a:pPr algn="l"/>
            <a:r>
              <a:rPr lang="en-US" dirty="0"/>
              <a:t>Location name: </a:t>
            </a:r>
            <a:r>
              <a:rPr lang="en-US" altLang="zh-CN" dirty="0" smtClean="0">
                <a:solidFill>
                  <a:srgbClr val="008000"/>
                </a:solidFill>
              </a:rPr>
              <a:t>Beijing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17525" y="1346200"/>
            <a:ext cx="2228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Given a sentence: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674688" y="5195888"/>
            <a:ext cx="5146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2) Identify names based on the entity labels 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295400" y="4038599"/>
            <a:ext cx="6116638" cy="8490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918200" y="2419350"/>
            <a:ext cx="1905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6007100" y="249555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6283325" y="2419350"/>
            <a:ext cx="1370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person name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010275" y="280035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24"/>
          <p:cNvSpPr txBox="1">
            <a:spLocks noChangeArrowheads="1"/>
          </p:cNvSpPr>
          <p:nvPr/>
        </p:nvSpPr>
        <p:spPr bwMode="auto">
          <a:xfrm>
            <a:off x="6299200" y="272415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location name</a:t>
            </a:r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6010275" y="3105150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299200" y="3028950"/>
            <a:ext cx="124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background</a:t>
            </a:r>
          </a:p>
        </p:txBody>
      </p:sp>
      <p:sp>
        <p:nvSpPr>
          <p:cNvPr id="30" name="Text Box 27"/>
          <p:cNvSpPr txBox="1">
            <a:spLocks noChangeArrowheads="1"/>
          </p:cNvSpPr>
          <p:nvPr/>
        </p:nvSpPr>
        <p:spPr bwMode="auto">
          <a:xfrm>
            <a:off x="558800" y="2413000"/>
            <a:ext cx="46132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1) Break the sentence into </a:t>
            </a:r>
            <a:r>
              <a:rPr lang="en-US" sz="2000" b="0" i="1"/>
              <a:t>tokens</a:t>
            </a:r>
            <a:r>
              <a:rPr lang="en-US" sz="2000" b="0"/>
              <a:t>, and </a:t>
            </a:r>
            <a:r>
              <a:rPr lang="en-US" sz="2000" i="1"/>
              <a:t>classify</a:t>
            </a:r>
            <a:r>
              <a:rPr lang="en-US" sz="2000" b="0"/>
              <a:t> each token with a label indicating </a:t>
            </a:r>
            <a:r>
              <a:rPr lang="en-US" sz="2000" b="0" i="1"/>
              <a:t>what sort of entity</a:t>
            </a:r>
            <a:r>
              <a:rPr lang="en-US" sz="2000" b="0"/>
              <a:t> it</a:t>
            </a:r>
            <a:r>
              <a:rPr lang="ja-JP" altLang="en-US" sz="2000" b="0"/>
              <a:t>’</a:t>
            </a:r>
            <a:r>
              <a:rPr lang="en-US" sz="2000" b="0"/>
              <a:t>s part of:</a:t>
            </a:r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>
            <a:off x="6296025" y="5135563"/>
            <a:ext cx="26336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b="0"/>
              <a:t>3) To learn an NER system, use YFCL.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439622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3995"/>
            <a:ext cx="7772400" cy="1051758"/>
          </a:xfrm>
        </p:spPr>
        <p:txBody>
          <a:bodyPr/>
          <a:lstStyle/>
          <a:p>
            <a:r>
              <a:rPr lang="en-US" altLang="zh-CN" dirty="0" smtClean="0"/>
              <a:t>NER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Token</a:t>
            </a:r>
            <a:r>
              <a:rPr lang="zh-CN" altLang="en-US" dirty="0" smtClean="0"/>
              <a:t> </a:t>
            </a:r>
            <a:r>
              <a:rPr lang="en-US" altLang="zh-CN" dirty="0" smtClean="0"/>
              <a:t>Tagging</a:t>
            </a:r>
            <a:endParaRPr lang="en-US" dirty="0"/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>
            <a:off x="898525" y="2627313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1895475" y="2627313"/>
            <a:ext cx="233363" cy="233362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32" name="Oval 6"/>
          <p:cNvSpPr>
            <a:spLocks noChangeArrowheads="1"/>
          </p:cNvSpPr>
          <p:nvPr/>
        </p:nvSpPr>
        <p:spPr bwMode="auto">
          <a:xfrm>
            <a:off x="2805113" y="2627313"/>
            <a:ext cx="233362" cy="233362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33" name="Oval 7"/>
          <p:cNvSpPr>
            <a:spLocks noChangeArrowheads="1"/>
          </p:cNvSpPr>
          <p:nvPr/>
        </p:nvSpPr>
        <p:spPr bwMode="auto">
          <a:xfrm>
            <a:off x="3648075" y="2627313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34" name="Oval 8"/>
          <p:cNvSpPr>
            <a:spLocks noChangeArrowheads="1"/>
          </p:cNvSpPr>
          <p:nvPr/>
        </p:nvSpPr>
        <p:spPr bwMode="auto">
          <a:xfrm>
            <a:off x="4186238" y="2627313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4993105" y="2636838"/>
            <a:ext cx="234950" cy="234950"/>
          </a:xfrm>
          <a:prstGeom prst="ellipse">
            <a:avLst/>
          </a:prstGeom>
          <a:solidFill>
            <a:srgbClr val="3399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0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71475" y="2938463"/>
            <a:ext cx="5327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dirty="0"/>
              <a:t>Yesterday </a:t>
            </a:r>
            <a:r>
              <a:rPr lang="en-US" altLang="zh-CN" sz="2000" dirty="0" smtClean="0"/>
              <a:t>William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Wang</a:t>
            </a:r>
            <a:r>
              <a:rPr lang="en-US" sz="2000" dirty="0" smtClean="0"/>
              <a:t>  </a:t>
            </a:r>
            <a:r>
              <a:rPr lang="en-US" sz="2000" dirty="0"/>
              <a:t>flew   to   </a:t>
            </a:r>
            <a:r>
              <a:rPr lang="en-US" altLang="zh-CN" sz="2000" dirty="0" smtClean="0"/>
              <a:t>Beijing</a:t>
            </a:r>
            <a:endParaRPr lang="en-US" sz="2000" dirty="0"/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371475" y="2551113"/>
            <a:ext cx="5327976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6778625" y="2455863"/>
            <a:ext cx="1905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17"/>
          <p:cNvSpPr>
            <a:spLocks noChangeArrowheads="1"/>
          </p:cNvSpPr>
          <p:nvPr/>
        </p:nvSpPr>
        <p:spPr bwMode="auto">
          <a:xfrm>
            <a:off x="6867525" y="2532063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7143750" y="2455863"/>
            <a:ext cx="1370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person name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6870700" y="2836863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7159625" y="27606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location name</a:t>
            </a:r>
          </a:p>
        </p:txBody>
      </p:sp>
      <p:sp>
        <p:nvSpPr>
          <p:cNvPr id="44" name="Rectangle 21"/>
          <p:cNvSpPr>
            <a:spLocks noChangeArrowheads="1"/>
          </p:cNvSpPr>
          <p:nvPr/>
        </p:nvSpPr>
        <p:spPr bwMode="auto">
          <a:xfrm>
            <a:off x="6870700" y="3141663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7159625" y="3065463"/>
            <a:ext cx="124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background</a:t>
            </a:r>
          </a:p>
        </p:txBody>
      </p:sp>
      <p:sp>
        <p:nvSpPr>
          <p:cNvPr id="46" name="AutoShape 24"/>
          <p:cNvSpPr>
            <a:spLocks/>
          </p:cNvSpPr>
          <p:nvPr/>
        </p:nvSpPr>
        <p:spPr bwMode="auto">
          <a:xfrm rot="5400000">
            <a:off x="2328069" y="1781969"/>
            <a:ext cx="147638" cy="1136650"/>
          </a:xfrm>
          <a:prstGeom prst="leftBrace">
            <a:avLst>
              <a:gd name="adj1" fmla="val 6415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48" name="Text Box 26"/>
          <p:cNvSpPr txBox="1">
            <a:spLocks noChangeArrowheads="1"/>
          </p:cNvSpPr>
          <p:nvPr/>
        </p:nvSpPr>
        <p:spPr bwMode="auto">
          <a:xfrm>
            <a:off x="387350" y="3759200"/>
            <a:ext cx="80168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dirty="0"/>
              <a:t>Another common labeling scheme is BIO (begin, inside, outside; e.g. </a:t>
            </a:r>
            <a:r>
              <a:rPr lang="en-US" sz="2000" dirty="0" err="1"/>
              <a:t>beginPerson</a:t>
            </a:r>
            <a:r>
              <a:rPr lang="en-US" sz="2000" dirty="0"/>
              <a:t>, </a:t>
            </a:r>
            <a:r>
              <a:rPr lang="en-US" sz="2000" dirty="0" err="1"/>
              <a:t>insidePerson</a:t>
            </a:r>
            <a:r>
              <a:rPr lang="en-US" sz="2000" dirty="0"/>
              <a:t>, </a:t>
            </a:r>
            <a:r>
              <a:rPr lang="en-US" sz="2000" dirty="0" err="1"/>
              <a:t>beginLocation</a:t>
            </a:r>
            <a:r>
              <a:rPr lang="en-US" sz="2000" dirty="0"/>
              <a:t>, </a:t>
            </a:r>
            <a:r>
              <a:rPr lang="en-US" sz="2000" dirty="0" err="1"/>
              <a:t>insideLocation</a:t>
            </a:r>
            <a:r>
              <a:rPr lang="en-US" sz="2000" dirty="0"/>
              <a:t>, outside)</a:t>
            </a:r>
          </a:p>
          <a:p>
            <a:pPr algn="l">
              <a:spcBef>
                <a:spcPct val="50000"/>
              </a:spcBef>
            </a:pPr>
            <a:endParaRPr lang="en-US" sz="2000" dirty="0"/>
          </a:p>
          <a:p>
            <a:pPr algn="l">
              <a:spcBef>
                <a:spcPct val="50000"/>
              </a:spcBef>
            </a:pPr>
            <a:r>
              <a:rPr lang="en-US" sz="2000" dirty="0"/>
              <a:t>BIO also leads to </a:t>
            </a:r>
            <a:r>
              <a:rPr lang="en-US" sz="2000" i="1" dirty="0"/>
              <a:t>strong dependencies between nearby labels</a:t>
            </a:r>
            <a:r>
              <a:rPr lang="en-US" sz="2000" dirty="0"/>
              <a:t> (</a:t>
            </a:r>
            <a:r>
              <a:rPr lang="en-US" sz="2000" dirty="0" err="1"/>
              <a:t>eg</a:t>
            </a:r>
            <a:r>
              <a:rPr lang="en-US" sz="2000" dirty="0"/>
              <a:t> inside follows begin)</a:t>
            </a:r>
          </a:p>
        </p:txBody>
      </p:sp>
      <p:sp>
        <p:nvSpPr>
          <p:cNvPr id="49" name="Text Box 27"/>
          <p:cNvSpPr txBox="1">
            <a:spLocks noChangeArrowheads="1"/>
          </p:cNvSpPr>
          <p:nvPr/>
        </p:nvSpPr>
        <p:spPr bwMode="auto">
          <a:xfrm>
            <a:off x="1504950" y="1719263"/>
            <a:ext cx="56494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Similar labels tend to </a:t>
            </a:r>
            <a:r>
              <a:rPr lang="en-US" sz="2000" i="1"/>
              <a:t>cluster together </a:t>
            </a:r>
            <a:r>
              <a:rPr lang="en-US" sz="2000"/>
              <a:t>in text</a:t>
            </a:r>
            <a:endParaRPr lang="en-US" sz="2000" i="1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244844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835"/>
            <a:ext cx="7772400" cy="1051758"/>
          </a:xfrm>
        </p:spPr>
        <p:txBody>
          <a:bodyPr/>
          <a:lstStyle/>
          <a:p>
            <a:r>
              <a:rPr lang="en-US" altLang="zh-CN" sz="4000" dirty="0" smtClean="0"/>
              <a:t>Hidden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Markov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Models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for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NER</a:t>
            </a:r>
            <a:endParaRPr lang="en-US" sz="4000" dirty="0"/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1203325" y="1789113"/>
            <a:ext cx="6683591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000" dirty="0" smtClean="0"/>
              <a:t>Today</a:t>
            </a:r>
            <a:r>
              <a:rPr lang="en-US" sz="2000" dirty="0" smtClean="0"/>
              <a:t> </a:t>
            </a:r>
            <a:r>
              <a:rPr lang="en-US" altLang="zh-CN" sz="2000" dirty="0" smtClean="0"/>
              <a:t>William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Wang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teaching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at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Peking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University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22" name="Oval 4"/>
          <p:cNvSpPr>
            <a:spLocks noChangeArrowheads="1"/>
          </p:cNvSpPr>
          <p:nvPr/>
        </p:nvSpPr>
        <p:spPr bwMode="auto">
          <a:xfrm>
            <a:off x="166567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552874" y="4114800"/>
            <a:ext cx="233363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3431156" y="4114800"/>
            <a:ext cx="233362" cy="233363"/>
          </a:xfrm>
          <a:prstGeom prst="ellipse">
            <a:avLst/>
          </a:prstGeom>
          <a:solidFill>
            <a:schemeClr val="accent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3913524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Oval 8"/>
          <p:cNvSpPr>
            <a:spLocks noChangeArrowheads="1"/>
          </p:cNvSpPr>
          <p:nvPr/>
        </p:nvSpPr>
        <p:spPr bwMode="auto">
          <a:xfrm>
            <a:off x="4592974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531013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Oval 10"/>
          <p:cNvSpPr>
            <a:spLocks noChangeArrowheads="1"/>
          </p:cNvSpPr>
          <p:nvPr/>
        </p:nvSpPr>
        <p:spPr bwMode="auto">
          <a:xfrm>
            <a:off x="6934200" y="4114800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1295400" y="4425950"/>
            <a:ext cx="66835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altLang="zh-CN" sz="2000" dirty="0" smtClean="0">
                <a:solidFill>
                  <a:srgbClr val="C0C0C0"/>
                </a:solidFill>
              </a:rPr>
              <a:t>Today</a:t>
            </a:r>
            <a:r>
              <a:rPr lang="en-US" sz="2000" dirty="0" smtClean="0"/>
              <a:t> </a:t>
            </a:r>
            <a:r>
              <a:rPr lang="en-US" altLang="zh-CN" sz="2000" dirty="0" smtClean="0">
                <a:solidFill>
                  <a:schemeClr val="accent2"/>
                </a:solidFill>
              </a:rPr>
              <a:t>William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altLang="zh-CN" sz="2000" dirty="0" smtClean="0">
                <a:solidFill>
                  <a:schemeClr val="accent2"/>
                </a:solidFill>
              </a:rPr>
              <a:t>Wang</a:t>
            </a:r>
            <a:r>
              <a:rPr lang="en-US" sz="2000" dirty="0" smtClean="0"/>
              <a:t> </a:t>
            </a:r>
            <a:r>
              <a:rPr lang="en-US" altLang="zh-CN" sz="2000" dirty="0" smtClean="0">
                <a:solidFill>
                  <a:srgbClr val="C0C0C0"/>
                </a:solidFill>
              </a:rPr>
              <a:t>is</a:t>
            </a:r>
            <a:r>
              <a:rPr lang="zh-CN" altLang="en-US" sz="2000" dirty="0" smtClean="0">
                <a:solidFill>
                  <a:srgbClr val="C0C0C0"/>
                </a:solidFill>
              </a:rPr>
              <a:t> </a:t>
            </a:r>
            <a:r>
              <a:rPr lang="en-US" altLang="zh-CN" sz="2000" dirty="0" smtClean="0">
                <a:solidFill>
                  <a:srgbClr val="C0C0C0"/>
                </a:solidFill>
              </a:rPr>
              <a:t>teaching</a:t>
            </a:r>
            <a:r>
              <a:rPr lang="zh-CN" altLang="en-US" sz="2000" dirty="0" smtClean="0">
                <a:solidFill>
                  <a:srgbClr val="C0C0C0"/>
                </a:solidFill>
              </a:rPr>
              <a:t> </a:t>
            </a:r>
            <a:r>
              <a:rPr lang="en-US" altLang="zh-CN" sz="2000" dirty="0" smtClean="0">
                <a:solidFill>
                  <a:srgbClr val="C0C0C0"/>
                </a:solidFill>
              </a:rPr>
              <a:t>at</a:t>
            </a:r>
            <a:r>
              <a:rPr lang="zh-CN" altLang="en-US" sz="2000" dirty="0" smtClean="0">
                <a:solidFill>
                  <a:srgbClr val="C0C0C0"/>
                </a:solidFill>
              </a:rPr>
              <a:t> </a:t>
            </a:r>
            <a:r>
              <a:rPr lang="en-US" altLang="zh-CN" sz="2000" dirty="0" smtClean="0">
                <a:solidFill>
                  <a:srgbClr val="C0C0C0"/>
                </a:solidFill>
              </a:rPr>
              <a:t>Peking</a:t>
            </a:r>
            <a:r>
              <a:rPr lang="zh-CN" altLang="en-US" sz="2000" dirty="0" smtClean="0">
                <a:solidFill>
                  <a:srgbClr val="C0C0C0"/>
                </a:solidFill>
              </a:rPr>
              <a:t> </a:t>
            </a:r>
            <a:r>
              <a:rPr lang="en-US" altLang="zh-CN" sz="2000" dirty="0" smtClean="0">
                <a:solidFill>
                  <a:srgbClr val="C0C0C0"/>
                </a:solidFill>
              </a:rPr>
              <a:t>University</a:t>
            </a:r>
            <a:r>
              <a:rPr lang="en-US" sz="2000" dirty="0" smtClean="0">
                <a:solidFill>
                  <a:srgbClr val="C0C0C0"/>
                </a:solidFill>
              </a:rPr>
              <a:t>.</a:t>
            </a:r>
            <a:endParaRPr lang="en-US" sz="2000" dirty="0">
              <a:solidFill>
                <a:srgbClr val="C0C0C0"/>
              </a:solidFill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377950" y="6034088"/>
            <a:ext cx="2588857" cy="30777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Person name: </a:t>
            </a:r>
            <a:r>
              <a:rPr lang="en-US" altLang="zh-CN" dirty="0" smtClean="0">
                <a:solidFill>
                  <a:schemeClr val="accent2"/>
                </a:solidFill>
              </a:rPr>
              <a:t>William</a:t>
            </a:r>
            <a:r>
              <a:rPr lang="zh-CN" altLang="en-US" dirty="0" smtClean="0">
                <a:solidFill>
                  <a:schemeClr val="accent2"/>
                </a:solidFill>
              </a:rPr>
              <a:t> </a:t>
            </a:r>
            <a:r>
              <a:rPr lang="en-US" altLang="zh-CN" dirty="0" smtClean="0">
                <a:solidFill>
                  <a:schemeClr val="accent2"/>
                </a:solidFill>
              </a:rPr>
              <a:t>Wang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Text Box 13"/>
          <p:cNvSpPr txBox="1">
            <a:spLocks noChangeArrowheads="1"/>
          </p:cNvSpPr>
          <p:nvPr/>
        </p:nvSpPr>
        <p:spPr bwMode="auto">
          <a:xfrm>
            <a:off x="517525" y="1346200"/>
            <a:ext cx="4387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Given a sequence of observations: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517525" y="2346325"/>
            <a:ext cx="2524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and a trained HMM:</a:t>
            </a:r>
          </a:p>
        </p:txBody>
      </p: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517525" y="3565525"/>
            <a:ext cx="56372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Find the most likely state sequence:  (Viterbi)</a:t>
            </a:r>
          </a:p>
        </p:txBody>
      </p:sp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517525" y="5195888"/>
            <a:ext cx="81549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/>
              <a:t>Any words said to be generated by the designated </a:t>
            </a:r>
            <a:r>
              <a:rPr lang="ja-JP" altLang="en-US" sz="2000"/>
              <a:t>“</a:t>
            </a:r>
            <a:r>
              <a:rPr lang="en-US" sz="2000"/>
              <a:t>person name</a:t>
            </a:r>
            <a:r>
              <a:rPr lang="ja-JP" altLang="en-US" sz="2000"/>
              <a:t>”</a:t>
            </a:r>
            <a:endParaRPr lang="en-US" sz="2000"/>
          </a:p>
          <a:p>
            <a:pPr algn="l"/>
            <a:r>
              <a:rPr lang="en-US" sz="2000"/>
              <a:t>state extract as a person name:</a:t>
            </a:r>
          </a:p>
        </p:txBody>
      </p:sp>
      <p:graphicFrame>
        <p:nvGraphicFramePr>
          <p:cNvPr id="53" name="Object 17"/>
          <p:cNvGraphicFramePr>
            <a:graphicFrameLocks noChangeAspect="1"/>
          </p:cNvGraphicFramePr>
          <p:nvPr/>
        </p:nvGraphicFramePr>
        <p:xfrm>
          <a:off x="6248400" y="3581400"/>
          <a:ext cx="18796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11" name="Equation" r:id="rId4" imgW="1041120" imgH="228600" progId="Equation.3">
                  <p:embed/>
                </p:oleObj>
              </mc:Choice>
              <mc:Fallback>
                <p:oleObj name="Equation" r:id="rId4" imgW="1041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3581400"/>
                        <a:ext cx="1879600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18"/>
          <p:cNvSpPr>
            <a:spLocks noChangeArrowheads="1"/>
          </p:cNvSpPr>
          <p:nvPr/>
        </p:nvSpPr>
        <p:spPr bwMode="auto">
          <a:xfrm>
            <a:off x="1295400" y="4038600"/>
            <a:ext cx="6477000" cy="76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09800"/>
            <a:ext cx="1500188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Rectangle 20"/>
          <p:cNvSpPr>
            <a:spLocks noChangeArrowheads="1"/>
          </p:cNvSpPr>
          <p:nvPr/>
        </p:nvSpPr>
        <p:spPr bwMode="auto">
          <a:xfrm>
            <a:off x="5410200" y="2362200"/>
            <a:ext cx="190500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5499100" y="2438400"/>
            <a:ext cx="228600" cy="2286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22"/>
          <p:cNvSpPr txBox="1">
            <a:spLocks noChangeArrowheads="1"/>
          </p:cNvSpPr>
          <p:nvPr/>
        </p:nvSpPr>
        <p:spPr bwMode="auto">
          <a:xfrm>
            <a:off x="5775325" y="2362200"/>
            <a:ext cx="1370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person name</a:t>
            </a:r>
          </a:p>
        </p:txBody>
      </p:sp>
      <p:sp>
        <p:nvSpPr>
          <p:cNvPr id="59" name="Rectangle 23"/>
          <p:cNvSpPr>
            <a:spLocks noChangeArrowheads="1"/>
          </p:cNvSpPr>
          <p:nvPr/>
        </p:nvSpPr>
        <p:spPr bwMode="auto">
          <a:xfrm>
            <a:off x="5502275" y="2743200"/>
            <a:ext cx="2286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5791200" y="266700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location name</a:t>
            </a:r>
          </a:p>
        </p:txBody>
      </p:sp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5502275" y="3048000"/>
            <a:ext cx="228600" cy="2286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Text Box 26"/>
          <p:cNvSpPr txBox="1">
            <a:spLocks noChangeArrowheads="1"/>
          </p:cNvSpPr>
          <p:nvPr/>
        </p:nvSpPr>
        <p:spPr bwMode="auto">
          <a:xfrm>
            <a:off x="5791200" y="2971800"/>
            <a:ext cx="1244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 b="0"/>
              <a:t>background</a:t>
            </a:r>
          </a:p>
        </p:txBody>
      </p:sp>
      <p:sp>
        <p:nvSpPr>
          <p:cNvPr id="63" name="Oval 9"/>
          <p:cNvSpPr>
            <a:spLocks noChangeArrowheads="1"/>
          </p:cNvSpPr>
          <p:nvPr/>
        </p:nvSpPr>
        <p:spPr bwMode="auto">
          <a:xfrm>
            <a:off x="5919788" y="4113213"/>
            <a:ext cx="234950" cy="234950"/>
          </a:xfrm>
          <a:prstGeom prst="ellipse">
            <a:avLst/>
          </a:prstGeom>
          <a:solidFill>
            <a:srgbClr val="C0C0C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23047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595"/>
            <a:ext cx="7772400" cy="1051758"/>
          </a:xfrm>
        </p:spPr>
        <p:txBody>
          <a:bodyPr/>
          <a:lstStyle/>
          <a:p>
            <a:r>
              <a:rPr lang="en-US" altLang="zh-CN" sz="3600" dirty="0" smtClean="0"/>
              <a:t>Review of Hidden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Markov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Models</a:t>
            </a:r>
            <a:endParaRPr lang="en-US" sz="3600" dirty="0"/>
          </a:p>
        </p:txBody>
      </p:sp>
      <p:pic>
        <p:nvPicPr>
          <p:cNvPr id="3" name="Picture 2" descr="Screen Shot 2015-07-19 at 10.31.04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3"/>
          <a:stretch/>
        </p:blipFill>
        <p:spPr>
          <a:xfrm>
            <a:off x="863137" y="1517769"/>
            <a:ext cx="7429500" cy="40015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35665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235"/>
            <a:ext cx="7772400" cy="1051758"/>
          </a:xfrm>
        </p:spPr>
        <p:txBody>
          <a:bodyPr/>
          <a:lstStyle/>
          <a:p>
            <a:r>
              <a:rPr lang="en-US" altLang="zh-CN" sz="4000" dirty="0" smtClean="0"/>
              <a:t>Hidden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Markov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Models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for</a:t>
            </a:r>
            <a:r>
              <a:rPr lang="zh-CN" altLang="en-US" sz="4000" dirty="0" smtClean="0"/>
              <a:t> </a:t>
            </a:r>
            <a:r>
              <a:rPr lang="en-US" altLang="zh-CN" sz="4000" dirty="0" smtClean="0"/>
              <a:t>NER</a:t>
            </a:r>
            <a:endParaRPr lang="en-US" sz="4000" dirty="0"/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685800" y="2895600"/>
            <a:ext cx="77724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533400" indent="-533400" algn="l"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The HMM consists of two probability tables</a:t>
            </a:r>
          </a:p>
          <a:p>
            <a:pPr marL="914400" lvl="1" indent="-457200" algn="l">
              <a:buFontTx/>
              <a:buChar char="•"/>
            </a:pP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Pr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currentState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s|previousState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=t)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for s=background, location, speaker, </a:t>
            </a:r>
          </a:p>
          <a:p>
            <a:pPr marL="914400" lvl="1" indent="-457200" algn="l">
              <a:buFontTx/>
              <a:buChar char="•"/>
            </a:pP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Pr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currentWord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w|currentState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=s)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for s=background, location, …</a:t>
            </a:r>
          </a:p>
          <a:p>
            <a:pPr marL="533400" indent="-533400" algn="l"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Estimate these tables with a (smoothed) CPT</a:t>
            </a:r>
          </a:p>
          <a:p>
            <a:pPr marL="914400" lvl="1" indent="-457200" algn="l">
              <a:buFontTx/>
              <a:buChar char="•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Prob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location|location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 = #(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-&gt;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)/#(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loc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-&gt;*) transitions</a:t>
            </a:r>
          </a:p>
          <a:p>
            <a:pPr marL="533400" indent="-533400" algn="l">
              <a:buFontTx/>
              <a:buAutoNum type="arabicPeriod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Given a new sentence, find the most likely sequence of hidden states using Viterbi method:</a:t>
            </a:r>
          </a:p>
          <a:p>
            <a:pPr marL="914400" lvl="1" indent="-457200" algn="l"/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MaxProb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curr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s|position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k)=</a:t>
            </a:r>
          </a:p>
          <a:p>
            <a:pPr marL="1295400" lvl="2" indent="-381000" algn="l"/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Max</a:t>
            </a:r>
            <a:r>
              <a:rPr lang="en-US" sz="1600" baseline="-25000" dirty="0" err="1" smtClean="0">
                <a:solidFill>
                  <a:srgbClr val="000000"/>
                </a:solidFill>
                <a:latin typeface="Arial" charset="0"/>
              </a:rPr>
              <a:t>state</a:t>
            </a:r>
            <a:r>
              <a:rPr lang="en-US" sz="1600" baseline="-25000" dirty="0" smtClean="0">
                <a:solidFill>
                  <a:srgbClr val="000000"/>
                </a:solidFill>
                <a:latin typeface="Arial" charset="0"/>
              </a:rPr>
              <a:t> t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MaxProb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curr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t|position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=k-1) * 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Prob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(word=w</a:t>
            </a:r>
            <a:r>
              <a:rPr lang="en-US" sz="1600" baseline="-25000" dirty="0" smtClean="0">
                <a:solidFill>
                  <a:srgbClr val="000000"/>
                </a:solidFill>
                <a:latin typeface="Arial" charset="0"/>
              </a:rPr>
              <a:t>k-1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|t)*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Prob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curr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=</a:t>
            </a:r>
            <a:r>
              <a:rPr lang="en-US" sz="1600" dirty="0" err="1" smtClean="0">
                <a:solidFill>
                  <a:srgbClr val="000000"/>
                </a:solidFill>
                <a:latin typeface="Arial" charset="0"/>
              </a:rPr>
              <a:t>s|prev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</a:rPr>
              <a:t>=t)</a:t>
            </a:r>
          </a:p>
          <a:p>
            <a:pPr marL="914400" lvl="1" indent="-457200" algn="l"/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914400" lvl="1" indent="-457200" algn="l"/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762000" y="1676400"/>
            <a:ext cx="798427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00  :  pm  Place   :   Wean  Hall  Rm  5409  Speaker   :   Sebastian  Thrun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288925" y="1712913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…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8731250" y="1690688"/>
            <a:ext cx="4154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/>
              <a:t>…</a:t>
            </a:r>
          </a:p>
        </p:txBody>
      </p:sp>
      <p:sp>
        <p:nvSpPr>
          <p:cNvPr id="37" name="Rectangle 20"/>
          <p:cNvSpPr>
            <a:spLocks noChangeArrowheads="1"/>
          </p:cNvSpPr>
          <p:nvPr/>
        </p:nvSpPr>
        <p:spPr bwMode="auto">
          <a:xfrm>
            <a:off x="2895600" y="1676400"/>
            <a:ext cx="2362200" cy="381000"/>
          </a:xfrm>
          <a:prstGeom prst="rect">
            <a:avLst/>
          </a:prstGeom>
          <a:noFill/>
          <a:ln w="12700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8" name="Rectangle 22"/>
          <p:cNvSpPr>
            <a:spLocks noChangeArrowheads="1"/>
          </p:cNvSpPr>
          <p:nvPr/>
        </p:nvSpPr>
        <p:spPr bwMode="auto">
          <a:xfrm>
            <a:off x="6705600" y="1676400"/>
            <a:ext cx="1905000" cy="381000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39" name="Oval 23"/>
          <p:cNvSpPr>
            <a:spLocks noChangeArrowheads="1"/>
          </p:cNvSpPr>
          <p:nvPr/>
        </p:nvSpPr>
        <p:spPr bwMode="auto">
          <a:xfrm>
            <a:off x="8382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Oval 24"/>
          <p:cNvSpPr>
            <a:spLocks noChangeArrowheads="1"/>
          </p:cNvSpPr>
          <p:nvPr/>
        </p:nvSpPr>
        <p:spPr bwMode="auto">
          <a:xfrm>
            <a:off x="11430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Oval 25"/>
          <p:cNvSpPr>
            <a:spLocks noChangeArrowheads="1"/>
          </p:cNvSpPr>
          <p:nvPr/>
        </p:nvSpPr>
        <p:spPr bwMode="auto">
          <a:xfrm>
            <a:off x="15240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Oval 26"/>
          <p:cNvSpPr>
            <a:spLocks noChangeArrowheads="1"/>
          </p:cNvSpPr>
          <p:nvPr/>
        </p:nvSpPr>
        <p:spPr bwMode="auto">
          <a:xfrm>
            <a:off x="19812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Oval 27"/>
          <p:cNvSpPr>
            <a:spLocks noChangeArrowheads="1"/>
          </p:cNvSpPr>
          <p:nvPr/>
        </p:nvSpPr>
        <p:spPr bwMode="auto">
          <a:xfrm>
            <a:off x="25908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28"/>
          <p:cNvSpPr>
            <a:spLocks noChangeArrowheads="1"/>
          </p:cNvSpPr>
          <p:nvPr/>
        </p:nvSpPr>
        <p:spPr bwMode="auto">
          <a:xfrm>
            <a:off x="3048000" y="220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29"/>
          <p:cNvSpPr>
            <a:spLocks noChangeArrowheads="1"/>
          </p:cNvSpPr>
          <p:nvPr/>
        </p:nvSpPr>
        <p:spPr bwMode="auto">
          <a:xfrm>
            <a:off x="3733800" y="220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0"/>
          <p:cNvSpPr>
            <a:spLocks noChangeArrowheads="1"/>
          </p:cNvSpPr>
          <p:nvPr/>
        </p:nvSpPr>
        <p:spPr bwMode="auto">
          <a:xfrm>
            <a:off x="4267200" y="220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31"/>
          <p:cNvSpPr>
            <a:spLocks noChangeArrowheads="1"/>
          </p:cNvSpPr>
          <p:nvPr/>
        </p:nvSpPr>
        <p:spPr bwMode="auto">
          <a:xfrm>
            <a:off x="4800600" y="2209800"/>
            <a:ext cx="228600" cy="228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2"/>
          <p:cNvSpPr>
            <a:spLocks noChangeArrowheads="1"/>
          </p:cNvSpPr>
          <p:nvPr/>
        </p:nvSpPr>
        <p:spPr bwMode="auto">
          <a:xfrm>
            <a:off x="55626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" name="Oval 33"/>
          <p:cNvSpPr>
            <a:spLocks noChangeArrowheads="1"/>
          </p:cNvSpPr>
          <p:nvPr/>
        </p:nvSpPr>
        <p:spPr bwMode="auto">
          <a:xfrm>
            <a:off x="6400800" y="2209800"/>
            <a:ext cx="228600" cy="228600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Oval 34"/>
          <p:cNvSpPr>
            <a:spLocks noChangeArrowheads="1"/>
          </p:cNvSpPr>
          <p:nvPr/>
        </p:nvSpPr>
        <p:spPr bwMode="auto">
          <a:xfrm>
            <a:off x="7010400" y="22098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Oval 35"/>
          <p:cNvSpPr>
            <a:spLocks noChangeArrowheads="1"/>
          </p:cNvSpPr>
          <p:nvPr/>
        </p:nvSpPr>
        <p:spPr bwMode="auto">
          <a:xfrm>
            <a:off x="8077200" y="2209800"/>
            <a:ext cx="228600" cy="2286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91636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-32565"/>
            <a:ext cx="7983951" cy="1051758"/>
          </a:xfrm>
        </p:spPr>
        <p:txBody>
          <a:bodyPr/>
          <a:lstStyle/>
          <a:p>
            <a:r>
              <a:rPr lang="en-US" altLang="zh-CN" sz="3200" dirty="0" smtClean="0"/>
              <a:t>Performance: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Sliding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Window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vs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HMMs</a:t>
            </a:r>
            <a:endParaRPr lang="en-US" sz="3200" dirty="0"/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589194" y="1841500"/>
            <a:ext cx="4968875" cy="45688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400" b="0">
                <a:latin typeface="Courier New" charset="0"/>
              </a:rPr>
              <a:t>    GRAND CHALLENGES FOR MACHINE LEARNING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Jaime Carbonell</a:t>
            </a:r>
          </a:p>
          <a:p>
            <a:pPr algn="l"/>
            <a:r>
              <a:rPr lang="en-US" sz="1400" b="0">
                <a:latin typeface="Courier New" charset="0"/>
              </a:rPr>
              <a:t>       School of Computer Science</a:t>
            </a:r>
          </a:p>
          <a:p>
            <a:pPr algn="l"/>
            <a:r>
              <a:rPr lang="en-US" sz="1400" b="0">
                <a:latin typeface="Courier New" charset="0"/>
              </a:rPr>
              <a:t>      Carnegie Mellon University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               3:30 pm</a:t>
            </a:r>
          </a:p>
          <a:p>
            <a:pPr algn="l"/>
            <a:r>
              <a:rPr lang="en-US" sz="1400" b="0">
                <a:latin typeface="Courier New" charset="0"/>
              </a:rPr>
              <a:t>            7500 Wean Hall</a:t>
            </a:r>
          </a:p>
          <a:p>
            <a:pPr algn="l"/>
            <a:endParaRPr lang="en-US" sz="1400" b="0">
              <a:latin typeface="Courier New" charset="0"/>
            </a:endParaRPr>
          </a:p>
          <a:p>
            <a:pPr algn="l"/>
            <a:r>
              <a:rPr lang="en-US" sz="1400" b="0">
                <a:latin typeface="Courier New" charset="0"/>
              </a:rPr>
              <a:t>Machine learning has evolved from obscurity in the 1970s into a vibrant and popular discipline in artificial intelligence during the 1980s and 1990s.   As a result of its success and growth, machine learning is evolving into a collection of related disciplines: inductive concept acquisition, analytic learning in problem solving (e.g. analogy, explanation-based learning), learning theory (e.g. PAC learning), genetic algorithms, connectionist learning, hybrid systems, and so on.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13007" y="1431925"/>
            <a:ext cx="47767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600"/>
              <a:t>Domain: CMU UseNet Seminar Announcements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943600" y="2481040"/>
            <a:ext cx="2520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u="sng"/>
              <a:t>Field		F1 </a:t>
            </a:r>
          </a:p>
          <a:p>
            <a:pPr algn="l"/>
            <a:r>
              <a:rPr lang="en-US" sz="2000"/>
              <a:t>Speaker:	30%</a:t>
            </a:r>
          </a:p>
          <a:p>
            <a:pPr algn="l"/>
            <a:r>
              <a:rPr lang="en-US" sz="2000"/>
              <a:t>Location:	61%</a:t>
            </a:r>
          </a:p>
          <a:p>
            <a:pPr algn="l"/>
            <a:r>
              <a:rPr lang="en-US" sz="2000"/>
              <a:t>Start Time:	98%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5937250" y="4293965"/>
            <a:ext cx="25209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000" u="sng">
                <a:solidFill>
                  <a:schemeClr val="hlink"/>
                </a:solidFill>
              </a:rPr>
              <a:t>Field		F1 </a:t>
            </a:r>
          </a:p>
          <a:p>
            <a:pPr algn="l"/>
            <a:r>
              <a:rPr lang="en-US" sz="2000">
                <a:solidFill>
                  <a:schemeClr val="hlink"/>
                </a:solidFill>
              </a:rPr>
              <a:t>Speaker:	77%</a:t>
            </a:r>
          </a:p>
          <a:p>
            <a:pPr algn="l"/>
            <a:r>
              <a:rPr lang="en-US" sz="2000">
                <a:solidFill>
                  <a:schemeClr val="hlink"/>
                </a:solidFill>
              </a:rPr>
              <a:t>Location:	79%</a:t>
            </a:r>
          </a:p>
          <a:p>
            <a:pPr algn="l"/>
            <a:r>
              <a:rPr lang="en-US" sz="2000">
                <a:solidFill>
                  <a:schemeClr val="hlink"/>
                </a:solidFill>
              </a:rPr>
              <a:t>Start Time:	98%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78887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685800" y="18072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</a:t>
            </a:r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290" y="1539480"/>
            <a:ext cx="1437400" cy="245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 rotWithShape="1">
          <a:blip r:embed="rId4">
            <a:alphaModFix/>
          </a:blip>
          <a:srcRect l="8452" r="27167"/>
          <a:stretch/>
        </p:blipFill>
        <p:spPr>
          <a:xfrm>
            <a:off x="3706705" y="1542742"/>
            <a:ext cx="1583400" cy="245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Shape 40"/>
          <p:cNvPicPr preferRelativeResize="0"/>
          <p:nvPr/>
        </p:nvPicPr>
        <p:blipFill rotWithShape="1">
          <a:blip r:embed="rId5">
            <a:alphaModFix/>
          </a:blip>
          <a:srcRect r="32628"/>
          <a:stretch/>
        </p:blipFill>
        <p:spPr>
          <a:xfrm>
            <a:off x="5724930" y="1524517"/>
            <a:ext cx="1681299" cy="249555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/>
          <p:nvPr/>
        </p:nvSpPr>
        <p:spPr>
          <a:xfrm>
            <a:off x="1795480" y="4290816"/>
            <a:ext cx="1583400" cy="10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William         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Cohen</a:t>
            </a:r>
          </a:p>
        </p:txBody>
      </p:sp>
      <p:sp>
        <p:nvSpPr>
          <p:cNvPr id="42" name="Shape 42"/>
          <p:cNvSpPr txBox="1"/>
          <p:nvPr/>
        </p:nvSpPr>
        <p:spPr>
          <a:xfrm>
            <a:off x="3822145" y="4290816"/>
            <a:ext cx="1375200" cy="10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Tom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Mitchell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5773880" y="4290816"/>
            <a:ext cx="1583400" cy="101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Katie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Mazaitis</a:t>
            </a:r>
          </a:p>
        </p:txBody>
      </p:sp>
      <p:sp>
        <p:nvSpPr>
          <p:cNvPr id="2" name="Rectangle 1"/>
          <p:cNvSpPr/>
          <p:nvPr/>
        </p:nvSpPr>
        <p:spPr>
          <a:xfrm>
            <a:off x="564396" y="5529698"/>
            <a:ext cx="8286188" cy="1041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zh-CN" altLang="zh-CN" sz="1800" dirty="0" smtClean="0">
                <a:solidFill>
                  <a:schemeClr val="dk1"/>
                </a:solidFill>
              </a:rPr>
              <a:t>S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ome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of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the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slides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are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also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adapted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from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>
                <a:solidFill>
                  <a:schemeClr val="dk1"/>
                </a:solidFill>
              </a:rPr>
              <a:t>Andrew</a:t>
            </a:r>
            <a:r>
              <a:rPr lang="zh-CN" altLang="en-US" sz="1800" dirty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McCallum,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Sunita</a:t>
            </a:r>
            <a:r>
              <a:rPr lang="en-US" altLang="zh-CN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Sarawagi</a:t>
            </a:r>
            <a:r>
              <a:rPr lang="en-US" altLang="zh-CN" sz="1800" dirty="0" smtClean="0">
                <a:solidFill>
                  <a:schemeClr val="dk1"/>
                </a:solidFill>
              </a:rPr>
              <a:t>, Luke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Zettlemoyer</a:t>
            </a:r>
            <a:r>
              <a:rPr lang="en-US" altLang="zh-CN" sz="1800" dirty="0" smtClean="0">
                <a:solidFill>
                  <a:schemeClr val="dk1"/>
                </a:solidFill>
              </a:rPr>
              <a:t>,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Rion</a:t>
            </a:r>
            <a:r>
              <a:rPr lang="en-US" altLang="zh-CN" sz="1800" dirty="0" smtClean="0">
                <a:solidFill>
                  <a:schemeClr val="dk1"/>
                </a:solidFill>
              </a:rPr>
              <a:t> Snow,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Pedro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Domingos</a:t>
            </a:r>
            <a:r>
              <a:rPr lang="en-US" altLang="zh-CN" sz="1800" dirty="0" smtClean="0">
                <a:solidFill>
                  <a:schemeClr val="dk1"/>
                </a:solidFill>
              </a:rPr>
              <a:t>, Ralf </a:t>
            </a:r>
            <a:r>
              <a:rPr lang="en-US" altLang="zh-CN" sz="1800" dirty="0" err="1" smtClean="0">
                <a:solidFill>
                  <a:schemeClr val="dk1"/>
                </a:solidFill>
              </a:rPr>
              <a:t>Grishman</a:t>
            </a:r>
            <a:r>
              <a:rPr lang="en-US" altLang="zh-CN" sz="1800" dirty="0" smtClean="0">
                <a:solidFill>
                  <a:schemeClr val="dk1"/>
                </a:solidFill>
              </a:rPr>
              <a:t>, </a:t>
            </a:r>
            <a:r>
              <a:rPr lang="en-US" altLang="zh-CN" sz="1800" dirty="0">
                <a:solidFill>
                  <a:schemeClr val="dk1"/>
                </a:solidFill>
              </a:rPr>
              <a:t>Raphael </a:t>
            </a:r>
            <a:r>
              <a:rPr lang="en-US" altLang="zh-CN" sz="1800" dirty="0" smtClean="0">
                <a:solidFill>
                  <a:schemeClr val="dk1"/>
                </a:solidFill>
              </a:rPr>
              <a:t>Hoffmann,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r>
              <a:rPr lang="en-US" altLang="zh-CN" sz="1800" dirty="0" smtClean="0">
                <a:solidFill>
                  <a:schemeClr val="dk1"/>
                </a:solidFill>
              </a:rPr>
              <a:t>and many other people.</a:t>
            </a:r>
            <a:r>
              <a:rPr lang="zh-CN" altLang="en-US" sz="1800" dirty="0" smtClean="0">
                <a:solidFill>
                  <a:schemeClr val="dk1"/>
                </a:solidFill>
              </a:rPr>
              <a:t> </a:t>
            </a:r>
            <a:endParaRPr lang="en" sz="1800" dirty="0">
              <a:solidFill>
                <a:schemeClr val="dk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35B1846C-232E-1D4F-B73D-9E29C69A796F}" type="slidenum">
              <a:rPr lang="en-US" sz="1400"/>
              <a:pPr eaLnBrk="1" hangingPunct="1"/>
              <a:t>40</a:t>
            </a:fld>
            <a:endParaRPr lang="en-US" sz="1400"/>
          </a:p>
        </p:txBody>
      </p:sp>
      <p:sp>
        <p:nvSpPr>
          <p:cNvPr id="717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26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latin typeface="Arial" charset="0"/>
              </a:rPr>
              <a:t>I</a:t>
            </a:r>
            <a:r>
              <a:rPr lang="zh-CN" altLang="en-US" sz="4800" dirty="0" smtClean="0">
                <a:latin typeface="Arial" charset="0"/>
              </a:rPr>
              <a:t>m</a:t>
            </a:r>
            <a:r>
              <a:rPr lang="en-US" altLang="zh-CN" sz="4800" dirty="0" smtClean="0">
                <a:latin typeface="Arial" charset="0"/>
              </a:rPr>
              <a:t>proving</a:t>
            </a:r>
            <a:r>
              <a:rPr lang="zh-CN" altLang="en-US" sz="4800" dirty="0" smtClean="0">
                <a:latin typeface="Arial" charset="0"/>
              </a:rPr>
              <a:t> </a:t>
            </a:r>
            <a:r>
              <a:rPr lang="en-US" altLang="zh-CN" sz="4800" dirty="0" smtClean="0">
                <a:latin typeface="Arial" charset="0"/>
              </a:rPr>
              <a:t>the</a:t>
            </a:r>
            <a:r>
              <a:rPr lang="zh-CN" altLang="en-US" sz="4800" dirty="0" smtClean="0">
                <a:latin typeface="Arial" charset="0"/>
              </a:rPr>
              <a:t> </a:t>
            </a:r>
            <a:r>
              <a:rPr lang="en-US" altLang="zh-CN" sz="4800" dirty="0" smtClean="0">
                <a:latin typeface="Arial" charset="0"/>
              </a:rPr>
              <a:t>HMMs</a:t>
            </a:r>
            <a:endParaRPr lang="en-US" sz="4800" dirty="0">
              <a:latin typeface="Arial" charset="0"/>
            </a:endParaRPr>
          </a:p>
        </p:txBody>
      </p:sp>
      <p:sp>
        <p:nvSpPr>
          <p:cNvPr id="7176" name="Text Box 1028"/>
          <p:cNvSpPr txBox="1">
            <a:spLocks noChangeArrowheads="1"/>
          </p:cNvSpPr>
          <p:nvPr/>
        </p:nvSpPr>
        <p:spPr bwMode="auto">
          <a:xfrm>
            <a:off x="5394325" y="501023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endParaRPr lang="en-US">
              <a:latin typeface="Times New Roman" charset="0"/>
            </a:endParaRPr>
          </a:p>
        </p:txBody>
      </p:sp>
      <p:sp>
        <p:nvSpPr>
          <p:cNvPr id="12" name="Shape 56"/>
          <p:cNvSpPr txBox="1">
            <a:spLocks/>
          </p:cNvSpPr>
          <p:nvPr/>
        </p:nvSpPr>
        <p:spPr>
          <a:xfrm>
            <a:off x="731525" y="2149804"/>
            <a:ext cx="77724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lnSpc>
                <a:spcPct val="115000"/>
              </a:lnSpc>
              <a:spcBef>
                <a:spcPts val="0"/>
              </a:spcBef>
              <a:buSzPct val="45833"/>
              <a:buFont typeface="Arial"/>
              <a:buNone/>
            </a:pPr>
            <a:r>
              <a:rPr lang="en" sz="2400" dirty="0" smtClean="0"/>
              <a:t>• </a:t>
            </a:r>
            <a:r>
              <a:rPr lang="en-US" altLang="zh-CN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richer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representation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for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observations</a:t>
            </a:r>
            <a:endParaRPr lang="en" sz="2400" dirty="0" smtClean="0"/>
          </a:p>
          <a:p>
            <a:pPr>
              <a:lnSpc>
                <a:spcPct val="115000"/>
              </a:lnSpc>
              <a:spcBef>
                <a:spcPts val="0"/>
              </a:spcBef>
              <a:buSzPct val="45833"/>
              <a:buFont typeface="Arial"/>
              <a:buNone/>
            </a:pPr>
            <a:r>
              <a:rPr lang="zh-CN" altLang="en-US" sz="2400" dirty="0"/>
              <a:t> 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e</a:t>
            </a:r>
            <a:r>
              <a:rPr lang="en-US" altLang="zh-CN" sz="2400" dirty="0" smtClean="0"/>
              <a:t>.g.,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overlapping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features.</a:t>
            </a:r>
          </a:p>
          <a:p>
            <a:pPr>
              <a:lnSpc>
                <a:spcPct val="115000"/>
              </a:lnSpc>
              <a:spcBef>
                <a:spcPts val="0"/>
              </a:spcBef>
              <a:buSzPct val="45833"/>
              <a:buFont typeface="Arial"/>
              <a:buNone/>
            </a:pPr>
            <a:endParaRPr lang="en" sz="2400" dirty="0" smtClean="0"/>
          </a:p>
          <a:p>
            <a:pPr>
              <a:lnSpc>
                <a:spcPct val="115000"/>
              </a:lnSpc>
              <a:spcBef>
                <a:spcPts val="0"/>
              </a:spcBef>
              <a:buSzPct val="45833"/>
              <a:buFont typeface="Arial"/>
              <a:buNone/>
            </a:pPr>
            <a:r>
              <a:rPr lang="en" sz="2400" dirty="0" smtClean="0"/>
              <a:t>• </a:t>
            </a:r>
            <a:r>
              <a:rPr lang="en-US" altLang="zh-CN" sz="2400" dirty="0" smtClean="0"/>
              <a:t>we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would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like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consider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modeling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discriminative/conditional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probability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P(Z|</a:t>
            </a:r>
            <a:r>
              <a:rPr lang="zh-CN" altLang="zh-CN" sz="2400" dirty="0"/>
              <a:t>X</a:t>
            </a:r>
            <a:r>
              <a:rPr lang="en-US" altLang="zh-CN" sz="2400" dirty="0" smtClean="0"/>
              <a:t>),</a:t>
            </a:r>
            <a:r>
              <a:rPr lang="zh-CN" altLang="en-US" sz="2400" dirty="0" smtClean="0"/>
              <a:t> </a:t>
            </a:r>
            <a:r>
              <a:rPr lang="zh-CN" altLang="zh-CN" sz="2400" dirty="0" smtClean="0"/>
              <a:t>r</a:t>
            </a:r>
            <a:r>
              <a:rPr lang="en-US" altLang="zh-CN" sz="2400" dirty="0" err="1" smtClean="0"/>
              <a:t>ather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than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joint/generative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probability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of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P(Z,</a:t>
            </a:r>
            <a:r>
              <a:rPr lang="zh-CN" altLang="zh-CN" sz="2400" dirty="0"/>
              <a:t>X</a:t>
            </a:r>
            <a:r>
              <a:rPr lang="en-US" altLang="zh-CN" sz="2400" dirty="0" smtClean="0"/>
              <a:t>).</a:t>
            </a:r>
            <a:endParaRPr lang="en" sz="2400" dirty="0" smtClean="0"/>
          </a:p>
          <a:p>
            <a:pPr>
              <a:spcBef>
                <a:spcPts val="0"/>
              </a:spcBef>
            </a:pPr>
            <a:endParaRPr lang="en" sz="2400" dirty="0"/>
          </a:p>
        </p:txBody>
      </p:sp>
    </p:spTree>
    <p:extLst>
      <p:ext uri="{BB962C8B-B14F-4D97-AF65-F5344CB8AC3E}">
        <p14:creationId xmlns:p14="http://schemas.microsoft.com/office/powerpoint/2010/main" val="3316875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09600" y="259417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Maximum</a:t>
            </a:r>
            <a:r>
              <a:rPr lang="zh-CN" altLang="en-US" dirty="0" smtClean="0"/>
              <a:t> </a:t>
            </a:r>
            <a:r>
              <a:rPr lang="en-US" altLang="zh-CN" dirty="0" smtClean="0"/>
              <a:t>Entropy</a:t>
            </a:r>
            <a:br>
              <a:rPr lang="en-US" altLang="zh-CN" dirty="0" smtClean="0"/>
            </a:br>
            <a:r>
              <a:rPr lang="zh-CN" altLang="zh-CN" dirty="0" smtClean="0"/>
              <a:t>M</a:t>
            </a:r>
            <a:r>
              <a:rPr lang="en-US" altLang="zh-CN" dirty="0" err="1" smtClean="0"/>
              <a:t>arkov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</a:t>
            </a:r>
            <a:r>
              <a:rPr lang="zh-CN" altLang="en-US" dirty="0" smtClean="0"/>
              <a:t> </a:t>
            </a:r>
            <a:r>
              <a:rPr lang="en-US" altLang="zh-CN" dirty="0" smtClean="0"/>
              <a:t>(MEMM)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9249460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609600" y="430345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Naïve</a:t>
            </a:r>
            <a:r>
              <a:rPr lang="zh-CN" altLang="en-US" dirty="0" smtClean="0"/>
              <a:t> </a:t>
            </a:r>
            <a:r>
              <a:rPr lang="en-US" altLang="zh-CN" dirty="0" smtClean="0"/>
              <a:t>Bayes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vs</a:t>
            </a:r>
            <a:r>
              <a:rPr lang="zh-CN" altLang="en-US" dirty="0" smtClean="0"/>
              <a:t> </a:t>
            </a:r>
            <a:r>
              <a:rPr lang="en-US" altLang="zh-CN" dirty="0" smtClean="0"/>
              <a:t>HMM</a:t>
            </a:r>
            <a:endParaRPr lang="en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146675" y="2315468"/>
            <a:ext cx="490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238750" y="237420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365750" y="250755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5416550" y="250755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467350" y="2507555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459538" y="2669480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459538" y="3382268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454775" y="2315468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546850" y="237420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6673850" y="250755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6545263" y="4285555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6723063" y="441890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7716838" y="2669480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7716838" y="3382268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7712075" y="2315468"/>
            <a:ext cx="52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804150" y="237420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7931150" y="2507555"/>
            <a:ext cx="1603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t+1</a:t>
            </a:r>
            <a:endParaRPr lang="en-US" sz="1400" b="1">
              <a:latin typeface="Arial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7727950" y="428555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7900988" y="4417318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7956550" y="4418905"/>
            <a:ext cx="1222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+1</a:t>
            </a:r>
            <a:endParaRPr lang="en-US" sz="1400" b="1">
              <a:latin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5253038" y="2669480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5253038" y="3382268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5330825" y="428555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5483225" y="443795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5559425" y="441890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5584825" y="4437955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6713538" y="3688655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7970838" y="3688655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5507038" y="3688655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6194425" y="3917255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7065278" y="3751361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4987925" y="3917255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" name="AutoShape 36"/>
          <p:cNvCxnSpPr>
            <a:cxnSpLocks noChangeShapeType="1"/>
            <a:stCxn id="23" idx="4"/>
            <a:endCxn id="31" idx="0"/>
          </p:cNvCxnSpPr>
          <p:nvPr/>
        </p:nvCxnSpPr>
        <p:spPr bwMode="auto">
          <a:xfrm>
            <a:off x="5368925" y="2899668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endCxn id="34" idx="0"/>
          </p:cNvCxnSpPr>
          <p:nvPr/>
        </p:nvCxnSpPr>
        <p:spPr bwMode="auto">
          <a:xfrm flipH="1">
            <a:off x="5103813" y="2898080"/>
            <a:ext cx="263525" cy="1019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8"/>
          <p:cNvCxnSpPr>
            <a:cxnSpLocks noChangeShapeType="1"/>
            <a:stCxn id="23" idx="6"/>
            <a:endCxn id="8" idx="2"/>
          </p:cNvCxnSpPr>
          <p:nvPr/>
        </p:nvCxnSpPr>
        <p:spPr bwMode="auto">
          <a:xfrm>
            <a:off x="5483225" y="2785368"/>
            <a:ext cx="976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39"/>
          <p:cNvCxnSpPr>
            <a:cxnSpLocks noChangeShapeType="1"/>
            <a:stCxn id="8" idx="6"/>
            <a:endCxn id="15" idx="2"/>
          </p:cNvCxnSpPr>
          <p:nvPr/>
        </p:nvCxnSpPr>
        <p:spPr bwMode="auto">
          <a:xfrm>
            <a:off x="6689725" y="2785368"/>
            <a:ext cx="10271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40"/>
          <p:cNvCxnSpPr>
            <a:cxnSpLocks noChangeShapeType="1"/>
            <a:stCxn id="23" idx="4"/>
            <a:endCxn id="24" idx="0"/>
          </p:cNvCxnSpPr>
          <p:nvPr/>
        </p:nvCxnSpPr>
        <p:spPr bwMode="auto">
          <a:xfrm>
            <a:off x="5368925" y="2899668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41"/>
          <p:cNvCxnSpPr>
            <a:cxnSpLocks noChangeShapeType="1"/>
            <a:stCxn id="8" idx="4"/>
            <a:endCxn id="9" idx="0"/>
          </p:cNvCxnSpPr>
          <p:nvPr/>
        </p:nvCxnSpPr>
        <p:spPr bwMode="auto">
          <a:xfrm>
            <a:off x="6575425" y="2899668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42"/>
          <p:cNvCxnSpPr>
            <a:cxnSpLocks noChangeShapeType="1"/>
            <a:stCxn id="15" idx="4"/>
            <a:endCxn id="16" idx="0"/>
          </p:cNvCxnSpPr>
          <p:nvPr/>
        </p:nvCxnSpPr>
        <p:spPr bwMode="auto">
          <a:xfrm>
            <a:off x="7832725" y="2899668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  <a:stCxn id="8" idx="4"/>
            <a:endCxn id="32" idx="0"/>
          </p:cNvCxnSpPr>
          <p:nvPr/>
        </p:nvCxnSpPr>
        <p:spPr bwMode="auto">
          <a:xfrm flipH="1">
            <a:off x="6310313" y="2899668"/>
            <a:ext cx="265112" cy="1017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44"/>
          <p:cNvCxnSpPr>
            <a:cxnSpLocks noChangeShapeType="1"/>
            <a:stCxn id="8" idx="4"/>
            <a:endCxn id="29" idx="0"/>
          </p:cNvCxnSpPr>
          <p:nvPr/>
        </p:nvCxnSpPr>
        <p:spPr bwMode="auto">
          <a:xfrm>
            <a:off x="6575425" y="2899668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45"/>
          <p:cNvCxnSpPr>
            <a:cxnSpLocks noChangeShapeType="1"/>
            <a:stCxn id="15" idx="4"/>
            <a:endCxn id="30" idx="0"/>
          </p:cNvCxnSpPr>
          <p:nvPr/>
        </p:nvCxnSpPr>
        <p:spPr bwMode="auto">
          <a:xfrm>
            <a:off x="7832725" y="2899668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47"/>
          <p:cNvCxnSpPr>
            <a:cxnSpLocks noChangeShapeType="1"/>
            <a:stCxn id="8" idx="4"/>
            <a:endCxn id="33" idx="1"/>
          </p:cNvCxnSpPr>
          <p:nvPr/>
        </p:nvCxnSpPr>
        <p:spPr bwMode="auto">
          <a:xfrm>
            <a:off x="6574632" y="2899668"/>
            <a:ext cx="524356" cy="8854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4128939" y="3812480"/>
            <a:ext cx="916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yesterday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4406011" y="3355280"/>
            <a:ext cx="736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William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5310188" y="3866455"/>
            <a:ext cx="572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zh-CN" altLang="zh-CN" sz="1200" b="1" dirty="0" err="1">
                <a:solidFill>
                  <a:schemeClr val="bg2"/>
                </a:solidFill>
                <a:latin typeface="Arial" charset="0"/>
              </a:rPr>
              <a:t>W</a:t>
            </a:r>
            <a:r>
              <a:rPr lang="en-US" altLang="zh-CN" sz="1200" b="1" dirty="0" err="1" smtClean="0">
                <a:solidFill>
                  <a:schemeClr val="bg2"/>
                </a:solidFill>
                <a:latin typeface="Arial" charset="0"/>
              </a:rPr>
              <a:t>ang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9" name="Rectangle 4"/>
          <p:cNvSpPr>
            <a:spLocks noChangeArrowheads="1"/>
          </p:cNvSpPr>
          <p:nvPr/>
        </p:nvSpPr>
        <p:spPr bwMode="auto">
          <a:xfrm>
            <a:off x="2132186" y="2298710"/>
            <a:ext cx="490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Oval 24"/>
          <p:cNvSpPr>
            <a:spLocks noChangeArrowheads="1"/>
          </p:cNvSpPr>
          <p:nvPr/>
        </p:nvSpPr>
        <p:spPr bwMode="auto">
          <a:xfrm>
            <a:off x="2238549" y="2652722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" name="Oval 25"/>
          <p:cNvSpPr>
            <a:spLocks noChangeArrowheads="1"/>
          </p:cNvSpPr>
          <p:nvPr/>
        </p:nvSpPr>
        <p:spPr bwMode="auto">
          <a:xfrm>
            <a:off x="2238549" y="3365510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" name="Oval 32"/>
          <p:cNvSpPr>
            <a:spLocks noChangeArrowheads="1"/>
          </p:cNvSpPr>
          <p:nvPr/>
        </p:nvSpPr>
        <p:spPr bwMode="auto">
          <a:xfrm>
            <a:off x="2492549" y="3671897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35"/>
          <p:cNvSpPr>
            <a:spLocks noChangeArrowheads="1"/>
          </p:cNvSpPr>
          <p:nvPr/>
        </p:nvSpPr>
        <p:spPr bwMode="auto">
          <a:xfrm>
            <a:off x="1973436" y="3900497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62" name="AutoShape 36"/>
          <p:cNvCxnSpPr>
            <a:cxnSpLocks noChangeShapeType="1"/>
            <a:stCxn id="54" idx="4"/>
            <a:endCxn id="60" idx="0"/>
          </p:cNvCxnSpPr>
          <p:nvPr/>
        </p:nvCxnSpPr>
        <p:spPr bwMode="auto">
          <a:xfrm>
            <a:off x="2354436" y="2882910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AutoShape 37"/>
          <p:cNvCxnSpPr>
            <a:cxnSpLocks noChangeShapeType="1"/>
            <a:endCxn id="61" idx="0"/>
          </p:cNvCxnSpPr>
          <p:nvPr/>
        </p:nvCxnSpPr>
        <p:spPr bwMode="auto">
          <a:xfrm flipH="1">
            <a:off x="2089324" y="2881322"/>
            <a:ext cx="263525" cy="1019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40"/>
          <p:cNvCxnSpPr>
            <a:cxnSpLocks noChangeShapeType="1"/>
            <a:stCxn id="54" idx="4"/>
            <a:endCxn id="55" idx="0"/>
          </p:cNvCxnSpPr>
          <p:nvPr/>
        </p:nvCxnSpPr>
        <p:spPr bwMode="auto">
          <a:xfrm>
            <a:off x="2354436" y="2882910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" name="Text Box 50"/>
          <p:cNvSpPr txBox="1">
            <a:spLocks noChangeArrowheads="1"/>
          </p:cNvSpPr>
          <p:nvPr/>
        </p:nvSpPr>
        <p:spPr bwMode="auto">
          <a:xfrm>
            <a:off x="1114450" y="3795722"/>
            <a:ext cx="916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yesterday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6" name="Text Box 51"/>
          <p:cNvSpPr txBox="1">
            <a:spLocks noChangeArrowheads="1"/>
          </p:cNvSpPr>
          <p:nvPr/>
        </p:nvSpPr>
        <p:spPr bwMode="auto">
          <a:xfrm>
            <a:off x="1391522" y="3338522"/>
            <a:ext cx="736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William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67" name="Text Box 52"/>
          <p:cNvSpPr txBox="1">
            <a:spLocks noChangeArrowheads="1"/>
          </p:cNvSpPr>
          <p:nvPr/>
        </p:nvSpPr>
        <p:spPr bwMode="auto">
          <a:xfrm>
            <a:off x="2608436" y="3898105"/>
            <a:ext cx="5724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zh-CN" altLang="zh-CN" sz="1200" b="1" dirty="0" err="1">
                <a:solidFill>
                  <a:schemeClr val="bg2"/>
                </a:solidFill>
                <a:latin typeface="Arial" charset="0"/>
              </a:rPr>
              <a:t>W</a:t>
            </a:r>
            <a:r>
              <a:rPr lang="en-US" altLang="zh-CN" sz="1200" b="1" dirty="0" err="1" smtClean="0">
                <a:solidFill>
                  <a:schemeClr val="bg2"/>
                </a:solidFill>
                <a:latin typeface="Arial" charset="0"/>
              </a:rPr>
              <a:t>ang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2850" y="5080290"/>
            <a:ext cx="4827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dirty="0" smtClean="0"/>
              <a:t>H</a:t>
            </a:r>
            <a:r>
              <a:rPr lang="en-US" altLang="zh-CN" sz="2400" dirty="0" smtClean="0"/>
              <a:t>MM</a:t>
            </a:r>
            <a:r>
              <a:rPr lang="zh-CN" altLang="en-US" sz="2400" dirty="0" smtClean="0"/>
              <a:t> </a:t>
            </a:r>
            <a:r>
              <a:rPr lang="zh-CN" altLang="zh-CN" sz="2400" dirty="0"/>
              <a:t>=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sequential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Naïve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Bayes</a:t>
            </a:r>
            <a:endParaRPr lang="en-US" sz="2400" dirty="0"/>
          </a:p>
        </p:txBody>
      </p:sp>
      <p:sp>
        <p:nvSpPr>
          <p:cNvPr id="50" name="Slide Number Placeholder 4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805132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6" grpId="0"/>
      <p:bldP spid="47" grpId="0"/>
      <p:bldP spid="48" grpId="0"/>
      <p:bldP spid="49" grpId="0"/>
      <p:bldP spid="54" grpId="0" animBg="1"/>
      <p:bldP spid="55" grpId="0" animBg="1"/>
      <p:bldP spid="60" grpId="0" animBg="1"/>
      <p:bldP spid="61" grpId="0" animBg="1"/>
      <p:bldP spid="65" grpId="0"/>
      <p:bldP spid="66" grpId="0"/>
      <p:bldP spid="67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782058" y="320585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HMM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MEMM</a:t>
            </a:r>
            <a:endParaRPr lang="en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242927" y="2200374"/>
            <a:ext cx="490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335002" y="2259111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62002" y="239246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512802" y="239246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563602" y="2392461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2555790" y="2554386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2555790" y="3267174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551027" y="2200374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2643102" y="2259111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2770102" y="239246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2641515" y="4170461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2819315" y="430381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813090" y="2554386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3813090" y="3267174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3808327" y="2200374"/>
            <a:ext cx="52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900402" y="2259111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4027402" y="2392461"/>
            <a:ext cx="1603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t+1</a:t>
            </a:r>
            <a:endParaRPr lang="en-US" sz="1400" b="1">
              <a:latin typeface="Arial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3824202" y="4170461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21" name="Rectangle 22"/>
          <p:cNvSpPr>
            <a:spLocks noChangeArrowheads="1"/>
          </p:cNvSpPr>
          <p:nvPr/>
        </p:nvSpPr>
        <p:spPr bwMode="auto">
          <a:xfrm>
            <a:off x="3997240" y="4302224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4052802" y="4303811"/>
            <a:ext cx="1222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+1</a:t>
            </a:r>
            <a:endParaRPr lang="en-US" sz="1400" b="1">
              <a:latin typeface="Arial" charset="0"/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1349290" y="2554386"/>
            <a:ext cx="230187" cy="2301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Oval 25"/>
          <p:cNvSpPr>
            <a:spLocks noChangeArrowheads="1"/>
          </p:cNvSpPr>
          <p:nvPr/>
        </p:nvSpPr>
        <p:spPr bwMode="auto">
          <a:xfrm>
            <a:off x="1349290" y="3267174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1427077" y="4170461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1579477" y="432286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1655677" y="4303811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28" name="Rectangle 29"/>
          <p:cNvSpPr>
            <a:spLocks noChangeArrowheads="1"/>
          </p:cNvSpPr>
          <p:nvPr/>
        </p:nvSpPr>
        <p:spPr bwMode="auto">
          <a:xfrm>
            <a:off x="1681077" y="4322861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29" name="Oval 30"/>
          <p:cNvSpPr>
            <a:spLocks noChangeArrowheads="1"/>
          </p:cNvSpPr>
          <p:nvPr/>
        </p:nvSpPr>
        <p:spPr bwMode="auto">
          <a:xfrm>
            <a:off x="2809790" y="3573561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Oval 31"/>
          <p:cNvSpPr>
            <a:spLocks noChangeArrowheads="1"/>
          </p:cNvSpPr>
          <p:nvPr/>
        </p:nvSpPr>
        <p:spPr bwMode="auto">
          <a:xfrm>
            <a:off x="4067090" y="3573561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Oval 32"/>
          <p:cNvSpPr>
            <a:spLocks noChangeArrowheads="1"/>
          </p:cNvSpPr>
          <p:nvPr/>
        </p:nvSpPr>
        <p:spPr bwMode="auto">
          <a:xfrm>
            <a:off x="1603290" y="3573561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Oval 33"/>
          <p:cNvSpPr>
            <a:spLocks noChangeArrowheads="1"/>
          </p:cNvSpPr>
          <p:nvPr/>
        </p:nvSpPr>
        <p:spPr bwMode="auto">
          <a:xfrm>
            <a:off x="2290677" y="3802161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3161530" y="3636267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Oval 35"/>
          <p:cNvSpPr>
            <a:spLocks noChangeArrowheads="1"/>
          </p:cNvSpPr>
          <p:nvPr/>
        </p:nvSpPr>
        <p:spPr bwMode="auto">
          <a:xfrm>
            <a:off x="1084177" y="3802161"/>
            <a:ext cx="230188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35" name="AutoShape 36"/>
          <p:cNvCxnSpPr>
            <a:cxnSpLocks noChangeShapeType="1"/>
            <a:stCxn id="23" idx="4"/>
            <a:endCxn id="31" idx="0"/>
          </p:cNvCxnSpPr>
          <p:nvPr/>
        </p:nvCxnSpPr>
        <p:spPr bwMode="auto">
          <a:xfrm>
            <a:off x="1465177" y="2784574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AutoShape 37"/>
          <p:cNvCxnSpPr>
            <a:cxnSpLocks noChangeShapeType="1"/>
            <a:endCxn id="34" idx="0"/>
          </p:cNvCxnSpPr>
          <p:nvPr/>
        </p:nvCxnSpPr>
        <p:spPr bwMode="auto">
          <a:xfrm flipH="1">
            <a:off x="1200065" y="2782986"/>
            <a:ext cx="263525" cy="1019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38"/>
          <p:cNvCxnSpPr>
            <a:cxnSpLocks noChangeShapeType="1"/>
            <a:stCxn id="23" idx="6"/>
            <a:endCxn id="8" idx="2"/>
          </p:cNvCxnSpPr>
          <p:nvPr/>
        </p:nvCxnSpPr>
        <p:spPr bwMode="auto">
          <a:xfrm>
            <a:off x="1579477" y="2670274"/>
            <a:ext cx="976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39"/>
          <p:cNvCxnSpPr>
            <a:cxnSpLocks noChangeShapeType="1"/>
            <a:stCxn id="8" idx="6"/>
            <a:endCxn id="15" idx="2"/>
          </p:cNvCxnSpPr>
          <p:nvPr/>
        </p:nvCxnSpPr>
        <p:spPr bwMode="auto">
          <a:xfrm>
            <a:off x="2785977" y="2670274"/>
            <a:ext cx="10271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AutoShape 40"/>
          <p:cNvCxnSpPr>
            <a:cxnSpLocks noChangeShapeType="1"/>
            <a:stCxn id="23" idx="4"/>
            <a:endCxn id="24" idx="0"/>
          </p:cNvCxnSpPr>
          <p:nvPr/>
        </p:nvCxnSpPr>
        <p:spPr bwMode="auto">
          <a:xfrm>
            <a:off x="1465177" y="2784574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41"/>
          <p:cNvCxnSpPr>
            <a:cxnSpLocks noChangeShapeType="1"/>
            <a:stCxn id="8" idx="4"/>
            <a:endCxn id="9" idx="0"/>
          </p:cNvCxnSpPr>
          <p:nvPr/>
        </p:nvCxnSpPr>
        <p:spPr bwMode="auto">
          <a:xfrm>
            <a:off x="2671677" y="2784574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42"/>
          <p:cNvCxnSpPr>
            <a:cxnSpLocks noChangeShapeType="1"/>
            <a:stCxn id="15" idx="4"/>
            <a:endCxn id="16" idx="0"/>
          </p:cNvCxnSpPr>
          <p:nvPr/>
        </p:nvCxnSpPr>
        <p:spPr bwMode="auto">
          <a:xfrm>
            <a:off x="3928977" y="2784574"/>
            <a:ext cx="0" cy="482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43"/>
          <p:cNvCxnSpPr>
            <a:cxnSpLocks noChangeShapeType="1"/>
            <a:stCxn id="8" idx="4"/>
            <a:endCxn id="32" idx="0"/>
          </p:cNvCxnSpPr>
          <p:nvPr/>
        </p:nvCxnSpPr>
        <p:spPr bwMode="auto">
          <a:xfrm flipH="1">
            <a:off x="2406565" y="2784574"/>
            <a:ext cx="265112" cy="1017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44"/>
          <p:cNvCxnSpPr>
            <a:cxnSpLocks noChangeShapeType="1"/>
            <a:stCxn id="8" idx="4"/>
            <a:endCxn id="29" idx="0"/>
          </p:cNvCxnSpPr>
          <p:nvPr/>
        </p:nvCxnSpPr>
        <p:spPr bwMode="auto">
          <a:xfrm>
            <a:off x="2671677" y="2784574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45"/>
          <p:cNvCxnSpPr>
            <a:cxnSpLocks noChangeShapeType="1"/>
            <a:stCxn id="15" idx="4"/>
            <a:endCxn id="30" idx="0"/>
          </p:cNvCxnSpPr>
          <p:nvPr/>
        </p:nvCxnSpPr>
        <p:spPr bwMode="auto">
          <a:xfrm>
            <a:off x="3928977" y="2784574"/>
            <a:ext cx="254000" cy="7889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47"/>
          <p:cNvCxnSpPr>
            <a:cxnSpLocks noChangeShapeType="1"/>
            <a:stCxn id="8" idx="4"/>
            <a:endCxn id="33" idx="1"/>
          </p:cNvCxnSpPr>
          <p:nvPr/>
        </p:nvCxnSpPr>
        <p:spPr bwMode="auto">
          <a:xfrm>
            <a:off x="2670884" y="2784574"/>
            <a:ext cx="524356" cy="8854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 Box 50"/>
          <p:cNvSpPr txBox="1">
            <a:spLocks noChangeArrowheads="1"/>
          </p:cNvSpPr>
          <p:nvPr/>
        </p:nvSpPr>
        <p:spPr bwMode="auto">
          <a:xfrm>
            <a:off x="225191" y="3697386"/>
            <a:ext cx="916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yesterday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7" name="Text Box 51"/>
          <p:cNvSpPr txBox="1">
            <a:spLocks noChangeArrowheads="1"/>
          </p:cNvSpPr>
          <p:nvPr/>
        </p:nvSpPr>
        <p:spPr bwMode="auto">
          <a:xfrm>
            <a:off x="502263" y="3240186"/>
            <a:ext cx="736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William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8" name="Text Box 52"/>
          <p:cNvSpPr txBox="1">
            <a:spLocks noChangeArrowheads="1"/>
          </p:cNvSpPr>
          <p:nvPr/>
        </p:nvSpPr>
        <p:spPr bwMode="auto">
          <a:xfrm>
            <a:off x="1406440" y="3751361"/>
            <a:ext cx="616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Wang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82509" y="5080290"/>
            <a:ext cx="554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Replace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generative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HMM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with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a</a:t>
            </a:r>
            <a:r>
              <a:rPr lang="zh-CN" altLang="en-US" sz="2400" dirty="0" smtClean="0"/>
              <a:t> </a:t>
            </a:r>
            <a:r>
              <a:rPr lang="en-US" altLang="zh-CN" sz="2400" dirty="0" err="1" smtClean="0"/>
              <a:t>MaxEnt</a:t>
            </a:r>
            <a:r>
              <a:rPr lang="en-US" altLang="zh-CN" sz="2400" dirty="0" smtClean="0"/>
              <a:t>/Logistic Regression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model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680364" y="2218907"/>
            <a:ext cx="490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5772439" y="227764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899439" y="241099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5950239" y="241099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72" name="Rectangle 7"/>
          <p:cNvSpPr>
            <a:spLocks noChangeArrowheads="1"/>
          </p:cNvSpPr>
          <p:nvPr/>
        </p:nvSpPr>
        <p:spPr bwMode="auto">
          <a:xfrm>
            <a:off x="6001039" y="2410995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73" name="Oval 8"/>
          <p:cNvSpPr>
            <a:spLocks noChangeArrowheads="1"/>
          </p:cNvSpPr>
          <p:nvPr/>
        </p:nvSpPr>
        <p:spPr bwMode="auto">
          <a:xfrm>
            <a:off x="6993227" y="2572920"/>
            <a:ext cx="230187" cy="2301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4" name="Oval 9"/>
          <p:cNvSpPr>
            <a:spLocks noChangeArrowheads="1"/>
          </p:cNvSpPr>
          <p:nvPr/>
        </p:nvSpPr>
        <p:spPr bwMode="auto">
          <a:xfrm>
            <a:off x="6993227" y="3285707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" name="Rectangle 10"/>
          <p:cNvSpPr>
            <a:spLocks noChangeArrowheads="1"/>
          </p:cNvSpPr>
          <p:nvPr/>
        </p:nvSpPr>
        <p:spPr bwMode="auto">
          <a:xfrm>
            <a:off x="6988464" y="2218907"/>
            <a:ext cx="363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7080539" y="227764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77" name="Rectangle 12"/>
          <p:cNvSpPr>
            <a:spLocks noChangeArrowheads="1"/>
          </p:cNvSpPr>
          <p:nvPr/>
        </p:nvSpPr>
        <p:spPr bwMode="auto">
          <a:xfrm>
            <a:off x="7207539" y="241099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78" name="Rectangle 13"/>
          <p:cNvSpPr>
            <a:spLocks noChangeArrowheads="1"/>
          </p:cNvSpPr>
          <p:nvPr/>
        </p:nvSpPr>
        <p:spPr bwMode="auto">
          <a:xfrm>
            <a:off x="7078952" y="4188995"/>
            <a:ext cx="1381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79" name="Rectangle 14"/>
          <p:cNvSpPr>
            <a:spLocks noChangeArrowheads="1"/>
          </p:cNvSpPr>
          <p:nvPr/>
        </p:nvSpPr>
        <p:spPr bwMode="auto">
          <a:xfrm>
            <a:off x="7256752" y="432234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80" name="Oval 15"/>
          <p:cNvSpPr>
            <a:spLocks noChangeArrowheads="1"/>
          </p:cNvSpPr>
          <p:nvPr/>
        </p:nvSpPr>
        <p:spPr bwMode="auto">
          <a:xfrm>
            <a:off x="8250527" y="2572920"/>
            <a:ext cx="230187" cy="2301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1" name="Oval 16"/>
          <p:cNvSpPr>
            <a:spLocks noChangeArrowheads="1"/>
          </p:cNvSpPr>
          <p:nvPr/>
        </p:nvSpPr>
        <p:spPr bwMode="auto">
          <a:xfrm>
            <a:off x="8250527" y="3285707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" name="Rectangle 17"/>
          <p:cNvSpPr>
            <a:spLocks noChangeArrowheads="1"/>
          </p:cNvSpPr>
          <p:nvPr/>
        </p:nvSpPr>
        <p:spPr bwMode="auto">
          <a:xfrm>
            <a:off x="8245764" y="2218907"/>
            <a:ext cx="527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8337839" y="2277645"/>
            <a:ext cx="98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S</a:t>
            </a:r>
            <a:endParaRPr lang="en-US" sz="1400" b="1">
              <a:latin typeface="Arial" charset="0"/>
            </a:endParaRPr>
          </a:p>
        </p:txBody>
      </p:sp>
      <p:sp>
        <p:nvSpPr>
          <p:cNvPr id="84" name="Rectangle 19"/>
          <p:cNvSpPr>
            <a:spLocks noChangeArrowheads="1"/>
          </p:cNvSpPr>
          <p:nvPr/>
        </p:nvSpPr>
        <p:spPr bwMode="auto">
          <a:xfrm>
            <a:off x="8464839" y="2410995"/>
            <a:ext cx="1603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t+1</a:t>
            </a:r>
            <a:endParaRPr lang="en-US" sz="1400" b="1">
              <a:latin typeface="Arial" charset="0"/>
            </a:endParaRP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8261639" y="418899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86" name="Rectangle 21"/>
          <p:cNvSpPr>
            <a:spLocks noChangeArrowheads="1"/>
          </p:cNvSpPr>
          <p:nvPr/>
        </p:nvSpPr>
        <p:spPr bwMode="auto">
          <a:xfrm>
            <a:off x="8434677" y="4320757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8490239" y="4322345"/>
            <a:ext cx="122238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+1</a:t>
            </a:r>
            <a:endParaRPr lang="en-US" sz="1400" b="1">
              <a:latin typeface="Arial" charset="0"/>
            </a:endParaRPr>
          </a:p>
        </p:txBody>
      </p:sp>
      <p:sp>
        <p:nvSpPr>
          <p:cNvPr id="88" name="Oval 23"/>
          <p:cNvSpPr>
            <a:spLocks noChangeArrowheads="1"/>
          </p:cNvSpPr>
          <p:nvPr/>
        </p:nvSpPr>
        <p:spPr bwMode="auto">
          <a:xfrm>
            <a:off x="5786727" y="2572920"/>
            <a:ext cx="230187" cy="230187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5786727" y="3285707"/>
            <a:ext cx="230187" cy="230188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0" name="Rectangle 25"/>
          <p:cNvSpPr>
            <a:spLocks noChangeArrowheads="1"/>
          </p:cNvSpPr>
          <p:nvPr/>
        </p:nvSpPr>
        <p:spPr bwMode="auto">
          <a:xfrm>
            <a:off x="5864514" y="4188995"/>
            <a:ext cx="1381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400" b="1">
                <a:solidFill>
                  <a:srgbClr val="000000"/>
                </a:solidFill>
                <a:latin typeface="Times New Roman" charset="0"/>
              </a:rPr>
              <a:t>O</a:t>
            </a:r>
            <a:endParaRPr lang="en-US" sz="1400" b="1">
              <a:latin typeface="Arial" charset="0"/>
            </a:endParaRPr>
          </a:p>
        </p:txBody>
      </p:sp>
      <p:sp>
        <p:nvSpPr>
          <p:cNvPr id="91" name="Rectangle 26"/>
          <p:cNvSpPr>
            <a:spLocks noChangeArrowheads="1"/>
          </p:cNvSpPr>
          <p:nvPr/>
        </p:nvSpPr>
        <p:spPr bwMode="auto">
          <a:xfrm>
            <a:off x="6016914" y="434139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t</a:t>
            </a:r>
            <a:endParaRPr lang="en-US" sz="1400" b="1">
              <a:latin typeface="Arial" charset="0"/>
            </a:endParaRPr>
          </a:p>
        </p:txBody>
      </p:sp>
      <p:sp>
        <p:nvSpPr>
          <p:cNvPr id="92" name="Rectangle 27"/>
          <p:cNvSpPr>
            <a:spLocks noChangeArrowheads="1"/>
          </p:cNvSpPr>
          <p:nvPr/>
        </p:nvSpPr>
        <p:spPr bwMode="auto">
          <a:xfrm>
            <a:off x="6093114" y="4322345"/>
            <a:ext cx="381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-</a:t>
            </a:r>
            <a:endParaRPr lang="en-US" sz="1400" b="1">
              <a:latin typeface="Arial" charset="0"/>
            </a:endParaRPr>
          </a:p>
        </p:txBody>
      </p:sp>
      <p:sp>
        <p:nvSpPr>
          <p:cNvPr id="93" name="Rectangle 28"/>
          <p:cNvSpPr>
            <a:spLocks noChangeArrowheads="1"/>
          </p:cNvSpPr>
          <p:nvPr/>
        </p:nvSpPr>
        <p:spPr bwMode="auto">
          <a:xfrm>
            <a:off x="6118514" y="4341395"/>
            <a:ext cx="571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900" b="1">
                <a:solidFill>
                  <a:srgbClr val="000000"/>
                </a:solidFill>
                <a:latin typeface="Times New Roman" charset="0"/>
              </a:rPr>
              <a:t>1</a:t>
            </a:r>
            <a:endParaRPr lang="en-US" sz="1400" b="1">
              <a:latin typeface="Arial" charset="0"/>
            </a:endParaRPr>
          </a:p>
        </p:txBody>
      </p:sp>
      <p:sp>
        <p:nvSpPr>
          <p:cNvPr id="94" name="Oval 29"/>
          <p:cNvSpPr>
            <a:spLocks noChangeArrowheads="1"/>
          </p:cNvSpPr>
          <p:nvPr/>
        </p:nvSpPr>
        <p:spPr bwMode="auto">
          <a:xfrm>
            <a:off x="7247227" y="3592095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" name="Oval 30"/>
          <p:cNvSpPr>
            <a:spLocks noChangeArrowheads="1"/>
          </p:cNvSpPr>
          <p:nvPr/>
        </p:nvSpPr>
        <p:spPr bwMode="auto">
          <a:xfrm>
            <a:off x="8504527" y="3592095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" name="Oval 31"/>
          <p:cNvSpPr>
            <a:spLocks noChangeArrowheads="1"/>
          </p:cNvSpPr>
          <p:nvPr/>
        </p:nvSpPr>
        <p:spPr bwMode="auto">
          <a:xfrm>
            <a:off x="6040727" y="3592095"/>
            <a:ext cx="230187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7" name="Oval 32"/>
          <p:cNvSpPr>
            <a:spLocks noChangeArrowheads="1"/>
          </p:cNvSpPr>
          <p:nvPr/>
        </p:nvSpPr>
        <p:spPr bwMode="auto">
          <a:xfrm>
            <a:off x="6728114" y="3820695"/>
            <a:ext cx="230188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8" name="Oval 33"/>
          <p:cNvSpPr>
            <a:spLocks noChangeArrowheads="1"/>
          </p:cNvSpPr>
          <p:nvPr/>
        </p:nvSpPr>
        <p:spPr bwMode="auto">
          <a:xfrm>
            <a:off x="7985414" y="3820695"/>
            <a:ext cx="230188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5521614" y="3820695"/>
            <a:ext cx="230188" cy="230187"/>
          </a:xfrm>
          <a:prstGeom prst="ellipse">
            <a:avLst/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00" name="AutoShape 35"/>
          <p:cNvCxnSpPr>
            <a:cxnSpLocks noChangeShapeType="1"/>
            <a:stCxn id="88" idx="4"/>
            <a:endCxn id="96" idx="0"/>
          </p:cNvCxnSpPr>
          <p:nvPr/>
        </p:nvCxnSpPr>
        <p:spPr bwMode="auto">
          <a:xfrm>
            <a:off x="5902614" y="2803107"/>
            <a:ext cx="254000" cy="7889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AutoShape 36"/>
          <p:cNvCxnSpPr>
            <a:cxnSpLocks noChangeShapeType="1"/>
            <a:endCxn id="99" idx="0"/>
          </p:cNvCxnSpPr>
          <p:nvPr/>
        </p:nvCxnSpPr>
        <p:spPr bwMode="auto">
          <a:xfrm flipH="1">
            <a:off x="5637502" y="2801520"/>
            <a:ext cx="263525" cy="101917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AutoShape 37"/>
          <p:cNvCxnSpPr>
            <a:cxnSpLocks noChangeShapeType="1"/>
            <a:stCxn id="88" idx="6"/>
            <a:endCxn id="73" idx="2"/>
          </p:cNvCxnSpPr>
          <p:nvPr/>
        </p:nvCxnSpPr>
        <p:spPr bwMode="auto">
          <a:xfrm>
            <a:off x="6016914" y="2688807"/>
            <a:ext cx="9763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" name="AutoShape 38"/>
          <p:cNvCxnSpPr>
            <a:cxnSpLocks noChangeShapeType="1"/>
            <a:stCxn id="73" idx="6"/>
            <a:endCxn id="80" idx="2"/>
          </p:cNvCxnSpPr>
          <p:nvPr/>
        </p:nvCxnSpPr>
        <p:spPr bwMode="auto">
          <a:xfrm>
            <a:off x="7223414" y="2688807"/>
            <a:ext cx="1027113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4" name="AutoShape 39"/>
          <p:cNvCxnSpPr>
            <a:cxnSpLocks noChangeShapeType="1"/>
            <a:stCxn id="88" idx="4"/>
            <a:endCxn id="89" idx="0"/>
          </p:cNvCxnSpPr>
          <p:nvPr/>
        </p:nvCxnSpPr>
        <p:spPr bwMode="auto">
          <a:xfrm>
            <a:off x="5902614" y="2803107"/>
            <a:ext cx="0" cy="4826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AutoShape 40"/>
          <p:cNvCxnSpPr>
            <a:cxnSpLocks noChangeShapeType="1"/>
            <a:stCxn id="73" idx="4"/>
            <a:endCxn id="74" idx="0"/>
          </p:cNvCxnSpPr>
          <p:nvPr/>
        </p:nvCxnSpPr>
        <p:spPr bwMode="auto">
          <a:xfrm>
            <a:off x="7109114" y="2803107"/>
            <a:ext cx="0" cy="4826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6" name="AutoShape 41"/>
          <p:cNvCxnSpPr>
            <a:cxnSpLocks noChangeShapeType="1"/>
            <a:stCxn id="80" idx="4"/>
            <a:endCxn id="81" idx="0"/>
          </p:cNvCxnSpPr>
          <p:nvPr/>
        </p:nvCxnSpPr>
        <p:spPr bwMode="auto">
          <a:xfrm>
            <a:off x="8366414" y="2803107"/>
            <a:ext cx="0" cy="4826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AutoShape 42"/>
          <p:cNvCxnSpPr>
            <a:cxnSpLocks noChangeShapeType="1"/>
            <a:stCxn id="73" idx="4"/>
            <a:endCxn id="97" idx="0"/>
          </p:cNvCxnSpPr>
          <p:nvPr/>
        </p:nvCxnSpPr>
        <p:spPr bwMode="auto">
          <a:xfrm flipH="1">
            <a:off x="6844002" y="2803107"/>
            <a:ext cx="265112" cy="10175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" name="AutoShape 43"/>
          <p:cNvCxnSpPr>
            <a:cxnSpLocks noChangeShapeType="1"/>
            <a:stCxn id="73" idx="4"/>
            <a:endCxn id="94" idx="0"/>
          </p:cNvCxnSpPr>
          <p:nvPr/>
        </p:nvCxnSpPr>
        <p:spPr bwMode="auto">
          <a:xfrm>
            <a:off x="7109114" y="2803107"/>
            <a:ext cx="254000" cy="7889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9" name="AutoShape 44"/>
          <p:cNvCxnSpPr>
            <a:cxnSpLocks noChangeShapeType="1"/>
            <a:stCxn id="80" idx="4"/>
            <a:endCxn id="95" idx="0"/>
          </p:cNvCxnSpPr>
          <p:nvPr/>
        </p:nvCxnSpPr>
        <p:spPr bwMode="auto">
          <a:xfrm>
            <a:off x="8366414" y="2803107"/>
            <a:ext cx="254000" cy="78898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0" name="AutoShape 46"/>
          <p:cNvCxnSpPr>
            <a:cxnSpLocks noChangeShapeType="1"/>
            <a:stCxn id="73" idx="4"/>
            <a:endCxn id="98" idx="1"/>
          </p:cNvCxnSpPr>
          <p:nvPr/>
        </p:nvCxnSpPr>
        <p:spPr bwMode="auto">
          <a:xfrm>
            <a:off x="7109114" y="2803107"/>
            <a:ext cx="909638" cy="10509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Text Box 49"/>
          <p:cNvSpPr txBox="1">
            <a:spLocks noChangeArrowheads="1"/>
          </p:cNvSpPr>
          <p:nvPr/>
        </p:nvSpPr>
        <p:spPr bwMode="auto">
          <a:xfrm>
            <a:off x="4662628" y="3715920"/>
            <a:ext cx="916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r"/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yesterday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2" name="Text Box 50"/>
          <p:cNvSpPr txBox="1">
            <a:spLocks noChangeArrowheads="1"/>
          </p:cNvSpPr>
          <p:nvPr/>
        </p:nvSpPr>
        <p:spPr bwMode="auto">
          <a:xfrm>
            <a:off x="4684418" y="3258720"/>
            <a:ext cx="6978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err="1" smtClean="0">
                <a:solidFill>
                  <a:schemeClr val="bg2"/>
                </a:solidFill>
                <a:latin typeface="Arial" charset="0"/>
              </a:rPr>
              <a:t>william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13" name="Text Box 51"/>
          <p:cNvSpPr txBox="1">
            <a:spLocks noChangeArrowheads="1"/>
          </p:cNvSpPr>
          <p:nvPr/>
        </p:nvSpPr>
        <p:spPr bwMode="auto">
          <a:xfrm>
            <a:off x="5843877" y="3769895"/>
            <a:ext cx="6163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altLang="zh-CN" sz="1200" b="1" dirty="0" smtClean="0">
                <a:solidFill>
                  <a:schemeClr val="bg2"/>
                </a:solidFill>
                <a:latin typeface="Arial" charset="0"/>
              </a:rPr>
              <a:t>Wang</a:t>
            </a:r>
            <a:endParaRPr lang="en-US" sz="12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14683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6" grpId="0"/>
      <p:bldP spid="47" grpId="0"/>
      <p:bldP spid="48" grpId="0"/>
      <p:bldP spid="2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/>
      <p:bldP spid="76" grpId="0"/>
      <p:bldP spid="77" grpId="0"/>
      <p:bldP spid="78" grpId="0"/>
      <p:bldP spid="79" grpId="0"/>
      <p:bldP spid="80" grpId="0" animBg="1"/>
      <p:bldP spid="81" grpId="0" animBg="1"/>
      <p:bldP spid="82" grpId="0"/>
      <p:bldP spid="83" grpId="0"/>
      <p:bldP spid="84" grpId="0"/>
      <p:bldP spid="85" grpId="0"/>
      <p:bldP spid="86" grpId="0"/>
      <p:bldP spid="87" grpId="0"/>
      <p:bldP spid="88" grpId="0" animBg="1"/>
      <p:bldP spid="89" grpId="0" animBg="1"/>
      <p:bldP spid="90" grpId="0"/>
      <p:bldP spid="91" grpId="0"/>
      <p:bldP spid="92" grpId="0"/>
      <p:bldP spid="93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11" grpId="0"/>
      <p:bldP spid="112" grpId="0"/>
      <p:bldP spid="1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703668" y="148105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Why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MaxEnt</a:t>
            </a:r>
            <a:r>
              <a:rPr lang="zh-CN" altLang="en-US" dirty="0" smtClean="0"/>
              <a:t> </a:t>
            </a:r>
            <a:r>
              <a:rPr lang="zh-CN" altLang="zh-CN" dirty="0"/>
              <a:t>M</a:t>
            </a:r>
            <a:r>
              <a:rPr lang="en-US" altLang="zh-CN" dirty="0" err="1" smtClean="0"/>
              <a:t>odel</a:t>
            </a:r>
            <a:r>
              <a:rPr lang="en-US" altLang="zh-CN" dirty="0" smtClean="0"/>
              <a:t>?</a:t>
            </a:r>
            <a:endParaRPr lang="en" dirty="0"/>
          </a:p>
        </p:txBody>
      </p:sp>
      <p:sp>
        <p:nvSpPr>
          <p:cNvPr id="114" name="Rectangle 3"/>
          <p:cNvSpPr txBox="1">
            <a:spLocks noChangeArrowheads="1"/>
          </p:cNvSpPr>
          <p:nvPr/>
        </p:nvSpPr>
        <p:spPr>
          <a:xfrm>
            <a:off x="228600" y="1752600"/>
            <a:ext cx="6183566" cy="441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marL="457200" lvl="1" indent="-457200" algn="l">
              <a:lnSpc>
                <a:spcPct val="8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Performance:</a:t>
            </a:r>
          </a:p>
          <a:p>
            <a:pPr lvl="2" algn="l">
              <a:lnSpc>
                <a:spcPct val="80000"/>
              </a:lnSpc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lvl="2" algn="l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Good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MaxEnt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methods are competitive with linear SVMs and other state of are classifiers in accuracy.</a:t>
            </a:r>
          </a:p>
          <a:p>
            <a:pPr lvl="2" algn="l">
              <a:lnSpc>
                <a:spcPct val="80000"/>
              </a:lnSpc>
            </a:pP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lvl="2" algn="l">
              <a:lnSpc>
                <a:spcPct val="80000"/>
              </a:lnSpc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marL="457200" lvl="1" indent="-457200" algn="l">
              <a:lnSpc>
                <a:spcPct val="80000"/>
              </a:lnSpc>
              <a:buFont typeface="Arial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Embedding in a </a:t>
            </a:r>
          </a:p>
          <a:p>
            <a:pPr lvl="1" algn="l">
              <a:lnSpc>
                <a:spcPct val="8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larger system:</a:t>
            </a:r>
          </a:p>
          <a:p>
            <a:pPr lvl="2" algn="l">
              <a:lnSpc>
                <a:spcPct val="80000"/>
              </a:lnSpc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lvl="2" algn="l">
              <a:lnSpc>
                <a:spcPct val="80000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MaxEnt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optimizes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y|x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), </a:t>
            </a:r>
          </a:p>
          <a:p>
            <a:pPr lvl="2" algn="l"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not error rate.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3922" y="3195434"/>
            <a:ext cx="4495800" cy="3252788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067025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A3622A6-8375-5149-89ED-8AB1FE66D554}" type="slidenum">
              <a:rPr lang="en-US" sz="1400"/>
              <a:pPr eaLnBrk="1" hangingPunct="1"/>
              <a:t>45</a:t>
            </a:fld>
            <a:endParaRPr lang="en-US" sz="140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638765" y="15679"/>
            <a:ext cx="8046661" cy="1335841"/>
          </a:xfrm>
        </p:spPr>
        <p:txBody>
          <a:bodyPr/>
          <a:lstStyle/>
          <a:p>
            <a:pPr algn="ctr" eaLnBrk="1" hangingPunct="1"/>
            <a:r>
              <a:rPr lang="en-US" sz="4400" dirty="0">
                <a:latin typeface="+mj-lt"/>
              </a:rPr>
              <a:t>From </a:t>
            </a:r>
            <a:r>
              <a:rPr lang="en-US" sz="4400" dirty="0" smtClean="0">
                <a:latin typeface="+mj-lt"/>
              </a:rPr>
              <a:t>N</a:t>
            </a:r>
            <a:r>
              <a:rPr lang="en-US" altLang="zh-CN" sz="4400" dirty="0" smtClean="0">
                <a:latin typeface="+mj-lt"/>
              </a:rPr>
              <a:t>aïve</a:t>
            </a:r>
            <a:r>
              <a:rPr lang="zh-CN" altLang="en-US" sz="4400" dirty="0" smtClean="0">
                <a:latin typeface="+mj-lt"/>
              </a:rPr>
              <a:t> </a:t>
            </a:r>
            <a:r>
              <a:rPr lang="en-US" altLang="zh-CN" sz="4400" dirty="0" smtClean="0">
                <a:latin typeface="+mj-lt"/>
              </a:rPr>
              <a:t>Bayes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>
                <a:latin typeface="+mj-lt"/>
              </a:rPr>
              <a:t>to </a:t>
            </a:r>
            <a:r>
              <a:rPr lang="en-US" sz="4400" dirty="0" err="1" smtClean="0">
                <a:latin typeface="+mj-lt"/>
              </a:rPr>
              <a:t>Max</a:t>
            </a:r>
            <a:r>
              <a:rPr lang="en-US" altLang="zh-CN" sz="4400" dirty="0" err="1" smtClean="0">
                <a:latin typeface="+mj-lt"/>
              </a:rPr>
              <a:t>E</a:t>
            </a:r>
            <a:r>
              <a:rPr lang="en-US" sz="4400" dirty="0" err="1" smtClean="0">
                <a:latin typeface="+mj-lt"/>
              </a:rPr>
              <a:t>nt</a:t>
            </a:r>
            <a:endParaRPr lang="en-US" sz="4400" dirty="0">
              <a:latin typeface="+mj-lt"/>
            </a:endParaRPr>
          </a:p>
        </p:txBody>
      </p:sp>
      <p:graphicFrame>
        <p:nvGraphicFramePr>
          <p:cNvPr id="47718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90600" y="3357563"/>
          <a:ext cx="7040563" cy="2503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1" name="Equation" r:id="rId4" imgW="3251160" imgH="1155600" progId="Equation.3">
                  <p:embed/>
                </p:oleObj>
              </mc:Choice>
              <mc:Fallback>
                <p:oleObj name="Equation" r:id="rId4" imgW="3251160" imgH="11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357563"/>
                        <a:ext cx="7040563" cy="2503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188" name="Object 4"/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128675454"/>
              </p:ext>
            </p:extLst>
          </p:nvPr>
        </p:nvGraphicFramePr>
        <p:xfrm>
          <a:off x="1557338" y="1995180"/>
          <a:ext cx="3608387" cy="133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2" name="Equation" r:id="rId6" imgW="1955520" imgH="685800" progId="Equation.3">
                  <p:embed/>
                </p:oleObj>
              </mc:Choice>
              <mc:Fallback>
                <p:oleObj name="Equation" r:id="rId6" imgW="195552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7338" y="1995180"/>
                        <a:ext cx="3608387" cy="133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7189" name="Object 5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17777444"/>
              </p:ext>
            </p:extLst>
          </p:nvPr>
        </p:nvGraphicFramePr>
        <p:xfrm>
          <a:off x="5387975" y="2080905"/>
          <a:ext cx="2027238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3" name="Equation" r:id="rId8" imgW="850680" imgH="342720" progId="Equation.3">
                  <p:embed/>
                </p:oleObj>
              </mc:Choice>
              <mc:Fallback>
                <p:oleObj name="Equation" r:id="rId8" imgW="8506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7975" y="2080905"/>
                        <a:ext cx="2027238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390437"/>
              </p:ext>
            </p:extLst>
          </p:nvPr>
        </p:nvGraphicFramePr>
        <p:xfrm>
          <a:off x="7044073" y="3003968"/>
          <a:ext cx="1798637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84" name="Equation" r:id="rId10" imgW="939800" imgH="368300" progId="Equation.3">
                  <p:embed/>
                </p:oleObj>
              </mc:Choice>
              <mc:Fallback>
                <p:oleObj name="Equation" r:id="rId10" imgW="9398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44073" y="3003968"/>
                        <a:ext cx="1798637" cy="704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>
            <a:off x="6584621" y="2939743"/>
            <a:ext cx="297875" cy="2746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9322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F00C6EC7-577D-BE4B-AE08-9B318A867E36}" type="slidenum">
              <a:rPr lang="en-US" sz="1400"/>
              <a:pPr eaLnBrk="1" hangingPunct="1"/>
              <a:t>46</a:t>
            </a:fld>
            <a:endParaRPr lang="en-US" sz="1400"/>
          </a:p>
        </p:txBody>
      </p:sp>
      <p:sp>
        <p:nvSpPr>
          <p:cNvPr id="696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MEMMs</a:t>
            </a:r>
          </a:p>
        </p:txBody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3200" dirty="0">
                <a:latin typeface="Arial" charset="0"/>
              </a:rPr>
              <a:t>Basic difference from ME tagging:</a:t>
            </a:r>
          </a:p>
          <a:p>
            <a:pPr marL="4572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800" dirty="0">
                <a:latin typeface="Arial" charset="0"/>
              </a:rPr>
              <a:t>ME tagging: previous state is feature of </a:t>
            </a:r>
            <a:r>
              <a:rPr lang="en-US" sz="2800" dirty="0" err="1">
                <a:latin typeface="Arial" charset="0"/>
              </a:rPr>
              <a:t>MaxEnt</a:t>
            </a:r>
            <a:r>
              <a:rPr lang="en-US" sz="2800" dirty="0">
                <a:latin typeface="Arial" charset="0"/>
              </a:rPr>
              <a:t> classifier</a:t>
            </a:r>
          </a:p>
          <a:p>
            <a:pPr marL="457200" lvl="1" indent="-4572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2800" dirty="0">
                <a:latin typeface="Arial" charset="0"/>
              </a:rPr>
              <a:t>MEMM: build a </a:t>
            </a:r>
            <a:r>
              <a:rPr lang="en-US" sz="2800" b="1" dirty="0">
                <a:latin typeface="Arial" charset="0"/>
              </a:rPr>
              <a:t>separate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 err="1">
                <a:latin typeface="Arial" charset="0"/>
              </a:rPr>
              <a:t>MaxEnt</a:t>
            </a:r>
            <a:r>
              <a:rPr lang="en-US" sz="2800" dirty="0">
                <a:latin typeface="Arial" charset="0"/>
              </a:rPr>
              <a:t> classifier for each state.</a:t>
            </a:r>
          </a:p>
          <a:p>
            <a:pPr lvl="2" eaLnBrk="1" hangingPunct="1">
              <a:lnSpc>
                <a:spcPct val="80000"/>
              </a:lnSpc>
            </a:pPr>
            <a:r>
              <a:rPr lang="en-US" dirty="0" smtClean="0">
                <a:latin typeface="Arial" charset="0"/>
              </a:rPr>
              <a:t>	Can </a:t>
            </a:r>
            <a:r>
              <a:rPr lang="en-US" dirty="0">
                <a:latin typeface="Arial" charset="0"/>
              </a:rPr>
              <a:t>build any HMM architecture you want; </a:t>
            </a:r>
            <a:r>
              <a:rPr lang="en-US" dirty="0" err="1">
                <a:latin typeface="Arial" charset="0"/>
              </a:rPr>
              <a:t>eg</a:t>
            </a:r>
            <a:r>
              <a:rPr lang="en-US" dirty="0">
                <a:latin typeface="Arial" charset="0"/>
              </a:rPr>
              <a:t> parallel nested HMM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s, etc.</a:t>
            </a:r>
          </a:p>
          <a:p>
            <a:pPr marL="457200" lvl="2" indent="-4572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2800" dirty="0" smtClean="0">
                <a:latin typeface="Arial" charset="0"/>
              </a:rPr>
              <a:t>MEMM </a:t>
            </a:r>
            <a:r>
              <a:rPr lang="en-US" sz="2800" dirty="0">
                <a:latin typeface="Arial" charset="0"/>
              </a:rPr>
              <a:t>does allow possibility of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hidden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states and Baum-Welsh like </a:t>
            </a:r>
            <a:r>
              <a:rPr lang="en-US" sz="2800" dirty="0" smtClean="0">
                <a:latin typeface="Arial" charset="0"/>
              </a:rPr>
              <a:t>training</a:t>
            </a:r>
            <a:endParaRPr lang="en-US" sz="2800" dirty="0">
              <a:latin typeface="Arial" charset="0"/>
            </a:endParaRPr>
          </a:p>
          <a:p>
            <a:pPr marL="342900" lvl="1" indent="-342900" eaLnBrk="1" hangingPunct="1">
              <a:lnSpc>
                <a:spcPct val="80000"/>
              </a:lnSpc>
              <a:buFont typeface="Arial"/>
              <a:buChar char="•"/>
            </a:pPr>
            <a:r>
              <a:rPr lang="en-US" sz="2800" dirty="0">
                <a:latin typeface="Arial" charset="0"/>
              </a:rPr>
              <a:t>Viterbi is the most natural inference scheme</a:t>
            </a:r>
          </a:p>
        </p:txBody>
      </p:sp>
    </p:spTree>
    <p:extLst>
      <p:ext uri="{BB962C8B-B14F-4D97-AF65-F5344CB8AC3E}">
        <p14:creationId xmlns:p14="http://schemas.microsoft.com/office/powerpoint/2010/main" val="33686377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10AF8904-54B4-6A4C-87A6-820CC29634F2}" type="slidenum">
              <a:rPr lang="en-US" sz="1400"/>
              <a:pPr eaLnBrk="1" hangingPunct="1"/>
              <a:t>47</a:t>
            </a:fld>
            <a:endParaRPr lang="en-US" sz="1400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MEMM task: FAQ parsing</a:t>
            </a:r>
          </a:p>
        </p:txBody>
      </p:sp>
      <p:pic>
        <p:nvPicPr>
          <p:cNvPr id="7066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2414" r="3822" b="20689"/>
          <a:stretch>
            <a:fillRect/>
          </a:stretch>
        </p:blipFill>
        <p:spPr>
          <a:xfrm>
            <a:off x="609600" y="1974600"/>
            <a:ext cx="8153400" cy="3635375"/>
          </a:xfrm>
          <a:noFill/>
        </p:spPr>
      </p:pic>
    </p:spTree>
    <p:extLst>
      <p:ext uri="{BB962C8B-B14F-4D97-AF65-F5344CB8AC3E}">
        <p14:creationId xmlns:p14="http://schemas.microsoft.com/office/powerpoint/2010/main" val="11329967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45723C3F-2088-BD4F-ABCC-AADC3A898758}" type="slidenum">
              <a:rPr lang="en-US" sz="1400"/>
              <a:pPr eaLnBrk="1" hangingPunct="1"/>
              <a:t>48</a:t>
            </a:fld>
            <a:endParaRPr lang="en-US" sz="1400"/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MEMM features</a:t>
            </a:r>
          </a:p>
        </p:txBody>
      </p:sp>
      <p:pic>
        <p:nvPicPr>
          <p:cNvPr id="7168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5517" r="2574" b="10345"/>
          <a:stretch>
            <a:fillRect/>
          </a:stretch>
        </p:blipFill>
        <p:spPr>
          <a:xfrm>
            <a:off x="838200" y="1576388"/>
            <a:ext cx="8001000" cy="4586287"/>
          </a:xfrm>
          <a:noFill/>
        </p:spPr>
      </p:pic>
    </p:spTree>
    <p:extLst>
      <p:ext uri="{BB962C8B-B14F-4D97-AF65-F5344CB8AC3E}">
        <p14:creationId xmlns:p14="http://schemas.microsoft.com/office/powerpoint/2010/main" val="162388662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C7EA1595-C89B-9948-BA63-F25284068687}" type="slidenum">
              <a:rPr lang="en-US" sz="1400"/>
              <a:pPr eaLnBrk="1" hangingPunct="1"/>
              <a:t>49</a:t>
            </a:fld>
            <a:endParaRPr lang="en-US" sz="1400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917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latin typeface="Arial" charset="0"/>
              </a:rPr>
              <a:t>MEMM</a:t>
            </a:r>
            <a:r>
              <a:rPr lang="zh-CN" altLang="en-US" sz="4800" dirty="0" smtClean="0">
                <a:latin typeface="Arial" charset="0"/>
              </a:rPr>
              <a:t> </a:t>
            </a:r>
            <a:r>
              <a:rPr lang="en-US" altLang="zh-CN" sz="4800" dirty="0" smtClean="0">
                <a:latin typeface="Arial" charset="0"/>
              </a:rPr>
              <a:t>Performance</a:t>
            </a:r>
            <a:endParaRPr lang="en-US" sz="4800" dirty="0">
              <a:latin typeface="Arial" charset="0"/>
            </a:endParaRPr>
          </a:p>
        </p:txBody>
      </p:sp>
      <p:pic>
        <p:nvPicPr>
          <p:cNvPr id="7270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13792" r="2574" b="24138"/>
          <a:stretch>
            <a:fillRect/>
          </a:stretch>
        </p:blipFill>
        <p:spPr>
          <a:xfrm>
            <a:off x="304800" y="1447800"/>
            <a:ext cx="8839200" cy="4243388"/>
          </a:xfrm>
          <a:noFill/>
        </p:spPr>
      </p:pic>
    </p:spTree>
    <p:extLst>
      <p:ext uri="{BB962C8B-B14F-4D97-AF65-F5344CB8AC3E}">
        <p14:creationId xmlns:p14="http://schemas.microsoft.com/office/powerpoint/2010/main" val="1120739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15376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/>
              <a:t>Instructor</a:t>
            </a:r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731524" y="1744604"/>
            <a:ext cx="7953903" cy="4746878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William Wang (CMU)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altLang="zh-CN" sz="2400" dirty="0" smtClean="0">
                <a:solidFill>
                  <a:schemeClr val="dk1"/>
                </a:solidFill>
              </a:rPr>
              <a:t>Teaching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experience</a:t>
            </a:r>
            <a:r>
              <a:rPr lang="en" sz="2400" dirty="0" smtClean="0">
                <a:solidFill>
                  <a:schemeClr val="dk1"/>
                </a:solidFill>
              </a:rPr>
              <a:t>:</a:t>
            </a:r>
            <a:endParaRPr lang="e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</a:pPr>
            <a:r>
              <a:rPr lang="en" sz="2400" dirty="0" smtClean="0">
                <a:solidFill>
                  <a:schemeClr val="dk1"/>
                </a:solidFill>
              </a:rPr>
              <a:t>CMU </a:t>
            </a:r>
            <a:r>
              <a:rPr lang="en" sz="2400" dirty="0">
                <a:solidFill>
                  <a:schemeClr val="dk1"/>
                </a:solidFill>
              </a:rPr>
              <a:t>Machine </a:t>
            </a:r>
            <a:r>
              <a:rPr lang="en" sz="2400" dirty="0" smtClean="0">
                <a:solidFill>
                  <a:schemeClr val="dk1"/>
                </a:solidFill>
              </a:rPr>
              <a:t>Learning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" sz="2400" dirty="0" smtClean="0">
                <a:solidFill>
                  <a:schemeClr val="dk1"/>
                </a:solidFill>
              </a:rPr>
              <a:t>(</a:t>
            </a:r>
            <a:r>
              <a:rPr lang="en-US" altLang="zh-CN" sz="2400" dirty="0" smtClean="0">
                <a:solidFill>
                  <a:schemeClr val="dk1"/>
                </a:solidFill>
              </a:rPr>
              <a:t>1</a:t>
            </a:r>
            <a:r>
              <a:rPr lang="en" sz="2400" dirty="0" smtClean="0">
                <a:solidFill>
                  <a:schemeClr val="dk1"/>
                </a:solidFill>
              </a:rPr>
              <a:t>00</a:t>
            </a:r>
            <a:r>
              <a:rPr lang="en-US" altLang="zh-CN" sz="2400" dirty="0" smtClean="0">
                <a:solidFill>
                  <a:schemeClr val="dk1"/>
                </a:solidFill>
              </a:rPr>
              <a:t>+</a:t>
            </a:r>
            <a:r>
              <a:rPr lang="en" sz="2400" dirty="0" smtClean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students)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</a:pPr>
            <a:r>
              <a:rPr lang="en" sz="2400" dirty="0">
                <a:solidFill>
                  <a:schemeClr val="dk1"/>
                </a:solidFill>
              </a:rPr>
              <a:t>CMU Machine Learning for Large </a:t>
            </a:r>
            <a:r>
              <a:rPr lang="en" sz="2400" dirty="0" smtClean="0">
                <a:solidFill>
                  <a:schemeClr val="dk1"/>
                </a:solidFill>
              </a:rPr>
              <a:t>Dataset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(60+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students)</a:t>
            </a:r>
            <a:endParaRPr lang="e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-US" sz="10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 altLang="zh-CN" sz="2400" dirty="0" smtClean="0">
                <a:solidFill>
                  <a:schemeClr val="dk1"/>
                </a:solidFill>
              </a:rPr>
              <a:t>Affiliations:</a:t>
            </a:r>
            <a:endParaRPr lang="en-US" altLang="zh-CN" sz="24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Font typeface="Arial"/>
              <a:buChar char="•"/>
            </a:pPr>
            <a:r>
              <a:rPr lang="en" sz="2400" dirty="0" smtClean="0">
                <a:solidFill>
                  <a:schemeClr val="dk1"/>
                </a:solidFill>
              </a:rPr>
              <a:t>Yahoo</a:t>
            </a:r>
            <a:r>
              <a:rPr lang="en" sz="2400" dirty="0">
                <a:solidFill>
                  <a:schemeClr val="dk1"/>
                </a:solidFill>
              </a:rPr>
              <a:t>! Labs NYC (2015)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Microsoft Research Redmond (2012-2013)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Font typeface="Arial"/>
              <a:buChar char="•"/>
            </a:pPr>
            <a:r>
              <a:rPr lang="en" sz="2400" dirty="0">
                <a:solidFill>
                  <a:schemeClr val="dk1"/>
                </a:solidFill>
              </a:rPr>
              <a:t>Columbia University (2009-2011) </a:t>
            </a:r>
            <a:endParaRPr lang="en-US" sz="2400" dirty="0" smtClean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Font typeface="Arial"/>
              <a:buChar char="•"/>
            </a:pPr>
            <a:r>
              <a:rPr lang="en" sz="2400" dirty="0" smtClean="0">
                <a:solidFill>
                  <a:schemeClr val="dk1"/>
                </a:solidFill>
              </a:rPr>
              <a:t>University </a:t>
            </a:r>
            <a:r>
              <a:rPr lang="en" sz="2400" dirty="0">
                <a:solidFill>
                  <a:schemeClr val="dk1"/>
                </a:solidFill>
              </a:rPr>
              <a:t>of Southern California (2010)</a:t>
            </a:r>
          </a:p>
          <a:p>
            <a:pPr>
              <a:spcBef>
                <a:spcPts val="0"/>
              </a:spcBef>
              <a:buNone/>
            </a:pPr>
            <a:endParaRPr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423295" y="2594174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Conditional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Fields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316529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400" dirty="0" smtClean="0"/>
              <a:t>L</a:t>
            </a:r>
            <a:r>
              <a:rPr lang="en-US" altLang="zh-CN" sz="4400" dirty="0" err="1" smtClean="0"/>
              <a:t>abe</a:t>
            </a:r>
            <a:r>
              <a:rPr lang="zh-CN" altLang="en-US" sz="4400" dirty="0" smtClean="0"/>
              <a:t>l </a:t>
            </a:r>
            <a:r>
              <a:rPr lang="en-US" altLang="zh-CN" sz="4400" dirty="0" smtClean="0"/>
              <a:t>Bias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Problem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of</a:t>
            </a:r>
            <a:r>
              <a:rPr lang="zh-CN" altLang="en-US" sz="4400" dirty="0" smtClean="0"/>
              <a:t> </a:t>
            </a:r>
            <a:r>
              <a:rPr lang="en-US" altLang="zh-CN" sz="4400" dirty="0" smtClean="0"/>
              <a:t>MEMM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Consider a simple MEMM</a:t>
            </a:r>
            <a:r>
              <a:rPr lang="zh-CN" altLang="en-US" dirty="0" smtClean="0"/>
              <a:t> </a:t>
            </a:r>
            <a:r>
              <a:rPr lang="en-US" dirty="0" smtClean="0"/>
              <a:t>for person and location names</a:t>
            </a:r>
          </a:p>
          <a:p>
            <a:pPr lvl="2"/>
            <a:r>
              <a:rPr lang="en-US" dirty="0" smtClean="0"/>
              <a:t>	all names are two tokens</a:t>
            </a:r>
            <a:r>
              <a:rPr lang="zh-CN" altLang="en-US" dirty="0" smtClean="0"/>
              <a:t> </a:t>
            </a:r>
            <a:r>
              <a:rPr lang="en-US" dirty="0" smtClean="0"/>
              <a:t>states:</a:t>
            </a:r>
          </a:p>
          <a:p>
            <a:pPr lvl="3"/>
            <a:r>
              <a:rPr lang="en-US" sz="2800" dirty="0" smtClean="0"/>
              <a:t>		other</a:t>
            </a:r>
          </a:p>
          <a:p>
            <a:pPr lvl="3"/>
            <a:r>
              <a:rPr lang="en-US" sz="2800" dirty="0" smtClean="0"/>
              <a:t>		b-person and e-person for person names</a:t>
            </a:r>
          </a:p>
          <a:p>
            <a:pPr lvl="3"/>
            <a:r>
              <a:rPr lang="en-US" sz="2800" dirty="0" smtClean="0"/>
              <a:t>		b-</a:t>
            </a:r>
            <a:r>
              <a:rPr lang="en-US" sz="2800" dirty="0" err="1" smtClean="0"/>
              <a:t>locn</a:t>
            </a:r>
            <a:r>
              <a:rPr lang="en-US" sz="2800" dirty="0" smtClean="0"/>
              <a:t> and e-</a:t>
            </a:r>
            <a:r>
              <a:rPr lang="en-US" sz="2800" dirty="0" err="1" smtClean="0"/>
              <a:t>locn</a:t>
            </a:r>
            <a:r>
              <a:rPr lang="en-US" sz="2800" dirty="0" smtClean="0"/>
              <a:t> for location names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400" dirty="0"/>
              <a:t>L</a:t>
            </a:r>
            <a:r>
              <a:rPr lang="en-US" altLang="zh-CN" sz="4400" dirty="0" err="1"/>
              <a:t>abe</a:t>
            </a:r>
            <a:r>
              <a:rPr lang="zh-CN" altLang="en-US" sz="4400" dirty="0"/>
              <a:t>l </a:t>
            </a:r>
            <a:r>
              <a:rPr lang="en-US" altLang="zh-CN" sz="4400" dirty="0"/>
              <a:t>Bias</a:t>
            </a:r>
            <a:r>
              <a:rPr lang="zh-CN" altLang="en-US" sz="4400" dirty="0"/>
              <a:t> </a:t>
            </a:r>
            <a:r>
              <a:rPr lang="en-US" altLang="zh-CN" sz="4400" dirty="0"/>
              <a:t>Problem</a:t>
            </a:r>
            <a:r>
              <a:rPr lang="zh-CN" altLang="en-US" sz="4400" dirty="0"/>
              <a:t> </a:t>
            </a:r>
            <a:r>
              <a:rPr lang="en-US" altLang="zh-CN" sz="4400" dirty="0"/>
              <a:t>of</a:t>
            </a:r>
            <a:r>
              <a:rPr lang="zh-CN" altLang="en-US" sz="4400" dirty="0"/>
              <a:t> </a:t>
            </a:r>
            <a:r>
              <a:rPr lang="en-US" altLang="zh-CN" sz="4400" dirty="0"/>
              <a:t>MEMM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776" y="1600200"/>
            <a:ext cx="8229600" cy="4358165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800" i="1" dirty="0" smtClean="0"/>
              <a:t>corpus:</a:t>
            </a:r>
          </a:p>
          <a:p>
            <a:pPr>
              <a:buNone/>
            </a:pPr>
            <a:r>
              <a:rPr lang="en-US" sz="1800" dirty="0" smtClean="0"/>
              <a:t>Harvey Ford </a:t>
            </a:r>
          </a:p>
          <a:p>
            <a:pPr>
              <a:buNone/>
            </a:pPr>
            <a:r>
              <a:rPr lang="en-US" sz="1800" dirty="0" smtClean="0"/>
              <a:t>(person 9 times, location 1 time)</a:t>
            </a:r>
          </a:p>
          <a:p>
            <a:pPr>
              <a:buNone/>
            </a:pPr>
            <a:r>
              <a:rPr lang="en-US" sz="1800" dirty="0" smtClean="0"/>
              <a:t>Harvey Park </a:t>
            </a:r>
          </a:p>
          <a:p>
            <a:pPr>
              <a:buNone/>
            </a:pPr>
            <a:r>
              <a:rPr lang="en-US" sz="1800" dirty="0" smtClean="0"/>
              <a:t>(location 9 times, person 1 time)</a:t>
            </a:r>
          </a:p>
          <a:p>
            <a:pPr>
              <a:buNone/>
            </a:pPr>
            <a:r>
              <a:rPr lang="en-US" sz="1800" dirty="0" smtClean="0"/>
              <a:t>Myrtle Ford </a:t>
            </a:r>
          </a:p>
          <a:p>
            <a:pPr>
              <a:buNone/>
            </a:pPr>
            <a:r>
              <a:rPr lang="en-US" sz="1800" dirty="0" smtClean="0"/>
              <a:t>(person 9 times, location 1 time)</a:t>
            </a:r>
          </a:p>
          <a:p>
            <a:pPr>
              <a:buNone/>
            </a:pPr>
            <a:r>
              <a:rPr lang="en-US" sz="1800" dirty="0" smtClean="0"/>
              <a:t>Myrtle Park </a:t>
            </a:r>
          </a:p>
          <a:p>
            <a:pPr>
              <a:buNone/>
            </a:pPr>
            <a:r>
              <a:rPr lang="en-US" sz="1800" dirty="0" smtClean="0"/>
              <a:t>(location 9 times, person 1 time)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800" b="1" dirty="0" smtClean="0"/>
          </a:p>
        </p:txBody>
      </p:sp>
      <p:sp>
        <p:nvSpPr>
          <p:cNvPr id="4" name="Oval 3"/>
          <p:cNvSpPr/>
          <p:nvPr/>
        </p:nvSpPr>
        <p:spPr>
          <a:xfrm>
            <a:off x="3606612" y="2927509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99156" y="3987023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b-locn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633786" y="3883782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e-locn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499156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7633786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4" idx="7"/>
          </p:cNvCxnSpPr>
          <p:nvPr/>
        </p:nvCxnSpPr>
        <p:spPr>
          <a:xfrm rot="5400000" flipH="1" flipV="1">
            <a:off x="4879937" y="2491856"/>
            <a:ext cx="472193" cy="76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</p:cNvCxnSpPr>
          <p:nvPr/>
        </p:nvCxnSpPr>
        <p:spPr>
          <a:xfrm flipV="1">
            <a:off x="6818696" y="2424473"/>
            <a:ext cx="815090" cy="8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5"/>
          </p:cNvCxnSpPr>
          <p:nvPr/>
        </p:nvCxnSpPr>
        <p:spPr>
          <a:xfrm rot="16200000" flipH="1">
            <a:off x="4896429" y="3833892"/>
            <a:ext cx="439208" cy="766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18696" y="4634536"/>
            <a:ext cx="815090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4"/>
            <a:endCxn id="4" idx="4"/>
          </p:cNvCxnSpPr>
          <p:nvPr/>
        </p:nvCxnSpPr>
        <p:spPr>
          <a:xfrm rot="5400000" flipH="1">
            <a:off x="5801832" y="2645528"/>
            <a:ext cx="956273" cy="4027174"/>
          </a:xfrm>
          <a:prstGeom prst="bentConnector3">
            <a:avLst>
              <a:gd name="adj1" fmla="val -3856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8" idx="0"/>
          </p:cNvCxnSpPr>
          <p:nvPr/>
        </p:nvCxnSpPr>
        <p:spPr>
          <a:xfrm rot="16200000" flipH="1" flipV="1">
            <a:off x="5719206" y="353158"/>
            <a:ext cx="1121525" cy="4027175"/>
          </a:xfrm>
          <a:prstGeom prst="bentConnector4">
            <a:avLst>
              <a:gd name="adj1" fmla="val -20383"/>
              <a:gd name="adj2" fmla="val 1001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851928" y="3381067"/>
            <a:ext cx="566302" cy="629484"/>
          </a:xfrm>
          <a:custGeom>
            <a:avLst/>
            <a:gdLst>
              <a:gd name="connsiteX0" fmla="*/ 0 w 566302"/>
              <a:gd name="connsiteY0" fmla="*/ 404079 h 629484"/>
              <a:gd name="connsiteX1" fmla="*/ 288649 w 566302"/>
              <a:gd name="connsiteY1" fmla="*/ 610242 h 629484"/>
              <a:gd name="connsiteX2" fmla="*/ 560804 w 566302"/>
              <a:gd name="connsiteY2" fmla="*/ 288628 h 629484"/>
              <a:gd name="connsiteX3" fmla="*/ 255660 w 566302"/>
              <a:gd name="connsiteY3" fmla="*/ 0 h 629484"/>
              <a:gd name="connsiteX4" fmla="*/ 255660 w 566302"/>
              <a:gd name="connsiteY4" fmla="*/ 0 h 62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02" h="629484">
                <a:moveTo>
                  <a:pt x="0" y="404079"/>
                </a:moveTo>
                <a:cubicBezTo>
                  <a:pt x="97591" y="516781"/>
                  <a:pt x="195182" y="629484"/>
                  <a:pt x="288649" y="610242"/>
                </a:cubicBezTo>
                <a:cubicBezTo>
                  <a:pt x="382116" y="591000"/>
                  <a:pt x="566302" y="390335"/>
                  <a:pt x="560804" y="288628"/>
                </a:cubicBezTo>
                <a:cubicBezTo>
                  <a:pt x="555306" y="186921"/>
                  <a:pt x="255660" y="0"/>
                  <a:pt x="255660" y="0"/>
                </a:cubicBezTo>
                <a:lnTo>
                  <a:pt x="25566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3"/>
            <a:endCxn id="4" idx="6"/>
          </p:cNvCxnSpPr>
          <p:nvPr/>
        </p:nvCxnSpPr>
        <p:spPr>
          <a:xfrm flipH="1">
            <a:off x="4926152" y="3381067"/>
            <a:ext cx="181436" cy="173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46930" y="5822195"/>
            <a:ext cx="75546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second token a good </a:t>
            </a:r>
            <a:r>
              <a:rPr lang="en-US" sz="2000" b="1" i="1" dirty="0" smtClean="0"/>
              <a:t>indicator</a:t>
            </a:r>
            <a:r>
              <a:rPr lang="zh-CN" altLang="en-US" sz="2000" b="1" i="1" dirty="0" smtClean="0"/>
              <a:t> </a:t>
            </a:r>
            <a:r>
              <a:rPr lang="en-US" sz="2000" b="1" i="1" dirty="0" smtClean="0"/>
              <a:t>of </a:t>
            </a:r>
            <a:r>
              <a:rPr lang="en-US" sz="2000" b="1" i="1" dirty="0"/>
              <a:t>person vs. location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1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400" dirty="0"/>
              <a:t>L</a:t>
            </a:r>
            <a:r>
              <a:rPr lang="en-US" altLang="zh-CN" sz="4400" dirty="0" err="1"/>
              <a:t>abe</a:t>
            </a:r>
            <a:r>
              <a:rPr lang="zh-CN" altLang="en-US" sz="4400" dirty="0"/>
              <a:t>l </a:t>
            </a:r>
            <a:r>
              <a:rPr lang="en-US" altLang="zh-CN" sz="4400" dirty="0"/>
              <a:t>Bias</a:t>
            </a:r>
            <a:r>
              <a:rPr lang="zh-CN" altLang="en-US" sz="4400" dirty="0"/>
              <a:t> </a:t>
            </a:r>
            <a:r>
              <a:rPr lang="en-US" altLang="zh-CN" sz="4400" dirty="0"/>
              <a:t>Problem</a:t>
            </a:r>
            <a:r>
              <a:rPr lang="zh-CN" altLang="en-US" sz="4400" dirty="0"/>
              <a:t> </a:t>
            </a:r>
            <a:r>
              <a:rPr lang="en-US" altLang="zh-CN" sz="4400" dirty="0"/>
              <a:t>of</a:t>
            </a:r>
            <a:r>
              <a:rPr lang="zh-CN" altLang="en-US" sz="4400" dirty="0"/>
              <a:t> </a:t>
            </a:r>
            <a:r>
              <a:rPr lang="en-US" altLang="zh-CN" sz="4400" dirty="0"/>
              <a:t>MEMM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i="1" dirty="0" smtClean="0"/>
              <a:t>Conditional probabilities: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err="1" smtClean="0"/>
              <a:t>p(b</a:t>
            </a:r>
            <a:r>
              <a:rPr lang="en-US" sz="1400" dirty="0" smtClean="0"/>
              <a:t>-person | other, </a:t>
            </a:r>
            <a:r>
              <a:rPr lang="en-US" sz="1400" dirty="0" err="1" smtClean="0"/>
              <a:t>w</a:t>
            </a:r>
            <a:r>
              <a:rPr lang="en-US" sz="1400" dirty="0" smtClean="0"/>
              <a:t> = Harvey) = 0.5</a:t>
            </a:r>
          </a:p>
          <a:p>
            <a:pPr>
              <a:buNone/>
            </a:pPr>
            <a:r>
              <a:rPr lang="en-US" sz="1400" dirty="0" err="1" smtClean="0"/>
              <a:t>p(b-locn</a:t>
            </a:r>
            <a:r>
              <a:rPr lang="en-US" sz="1400" dirty="0" smtClean="0"/>
              <a:t> | other, </a:t>
            </a:r>
            <a:r>
              <a:rPr lang="en-US" sz="1400" dirty="0" err="1" smtClean="0"/>
              <a:t>w</a:t>
            </a:r>
            <a:r>
              <a:rPr lang="en-US" sz="1400" dirty="0" smtClean="0"/>
              <a:t> = Harvey) = 0.5</a:t>
            </a:r>
          </a:p>
          <a:p>
            <a:pPr>
              <a:buNone/>
            </a:pPr>
            <a:r>
              <a:rPr lang="en-US" sz="1400" dirty="0" err="1" smtClean="0"/>
              <a:t>p(b</a:t>
            </a:r>
            <a:r>
              <a:rPr lang="en-US" sz="1400" dirty="0" smtClean="0"/>
              <a:t>-person | other, </a:t>
            </a:r>
            <a:r>
              <a:rPr lang="en-US" sz="1400" dirty="0" err="1" smtClean="0"/>
              <a:t>w</a:t>
            </a:r>
            <a:r>
              <a:rPr lang="en-US" sz="1400" dirty="0" smtClean="0"/>
              <a:t> = Myrtle) = 0.5</a:t>
            </a:r>
          </a:p>
          <a:p>
            <a:pPr>
              <a:buNone/>
            </a:pPr>
            <a:r>
              <a:rPr lang="en-US" sz="1400" dirty="0" err="1" smtClean="0"/>
              <a:t>p(b-locn</a:t>
            </a:r>
            <a:r>
              <a:rPr lang="en-US" sz="1400" dirty="0" smtClean="0"/>
              <a:t> | other, </a:t>
            </a:r>
            <a:r>
              <a:rPr lang="en-US" sz="1400" dirty="0" err="1" smtClean="0"/>
              <a:t>w</a:t>
            </a:r>
            <a:r>
              <a:rPr lang="en-US" sz="1400" dirty="0" smtClean="0"/>
              <a:t> = Myrtle) = 0.5</a:t>
            </a:r>
          </a:p>
          <a:p>
            <a:pPr>
              <a:buNone/>
            </a:pPr>
            <a:r>
              <a:rPr lang="en-US" sz="1400" dirty="0" err="1" smtClean="0"/>
              <a:t>p(e</a:t>
            </a:r>
            <a:r>
              <a:rPr lang="en-US" sz="1400" dirty="0" smtClean="0"/>
              <a:t>-person | </a:t>
            </a:r>
            <a:r>
              <a:rPr lang="en-US" sz="1400" dirty="0" err="1" smtClean="0"/>
              <a:t>b</a:t>
            </a:r>
            <a:r>
              <a:rPr lang="en-US" sz="1400" dirty="0" smtClean="0"/>
              <a:t>-person, </a:t>
            </a:r>
            <a:r>
              <a:rPr lang="en-US" sz="1400" dirty="0" err="1" smtClean="0"/>
              <a:t>w</a:t>
            </a:r>
            <a:r>
              <a:rPr lang="en-US" sz="1400" dirty="0" smtClean="0"/>
              <a:t> = Ford) = 1</a:t>
            </a:r>
          </a:p>
          <a:p>
            <a:pPr>
              <a:buNone/>
            </a:pPr>
            <a:r>
              <a:rPr lang="en-US" sz="1400" dirty="0" err="1" smtClean="0"/>
              <a:t>p(e</a:t>
            </a:r>
            <a:r>
              <a:rPr lang="en-US" sz="1400" dirty="0" smtClean="0"/>
              <a:t>-person | </a:t>
            </a:r>
            <a:r>
              <a:rPr lang="en-US" sz="1400" dirty="0" err="1" smtClean="0"/>
              <a:t>b</a:t>
            </a:r>
            <a:r>
              <a:rPr lang="en-US" sz="1400" dirty="0" smtClean="0"/>
              <a:t>-person, </a:t>
            </a:r>
            <a:r>
              <a:rPr lang="en-US" sz="1400" dirty="0" err="1" smtClean="0"/>
              <a:t>w</a:t>
            </a:r>
            <a:r>
              <a:rPr lang="en-US" sz="1400" dirty="0" smtClean="0"/>
              <a:t> = Park) = 1</a:t>
            </a:r>
          </a:p>
          <a:p>
            <a:pPr>
              <a:buNone/>
            </a:pPr>
            <a:r>
              <a:rPr lang="en-US" sz="1400" dirty="0" err="1" smtClean="0"/>
              <a:t>p(e-locn</a:t>
            </a:r>
            <a:r>
              <a:rPr lang="en-US" sz="1400" dirty="0" smtClean="0"/>
              <a:t> | </a:t>
            </a:r>
            <a:r>
              <a:rPr lang="en-US" sz="1400" dirty="0" err="1" smtClean="0"/>
              <a:t>b-locn</a:t>
            </a:r>
            <a:r>
              <a:rPr lang="en-US" sz="1400" dirty="0" smtClean="0"/>
              <a:t>, </a:t>
            </a:r>
            <a:r>
              <a:rPr lang="en-US" sz="1400" dirty="0" err="1" smtClean="0"/>
              <a:t>w</a:t>
            </a:r>
            <a:r>
              <a:rPr lang="en-US" sz="1400" dirty="0" smtClean="0"/>
              <a:t> = Ford) = 1</a:t>
            </a:r>
          </a:p>
          <a:p>
            <a:pPr>
              <a:buNone/>
            </a:pPr>
            <a:r>
              <a:rPr lang="en-US" sz="1400" dirty="0" err="1" smtClean="0"/>
              <a:t>p(e-locn</a:t>
            </a:r>
            <a:r>
              <a:rPr lang="en-US" sz="1400" dirty="0" smtClean="0"/>
              <a:t> | </a:t>
            </a:r>
            <a:r>
              <a:rPr lang="en-US" sz="1400" dirty="0" err="1" smtClean="0"/>
              <a:t>b-locn</a:t>
            </a:r>
            <a:r>
              <a:rPr lang="en-US" sz="1400" dirty="0" smtClean="0"/>
              <a:t>, </a:t>
            </a:r>
            <a:r>
              <a:rPr lang="en-US" sz="1400" dirty="0" err="1" smtClean="0"/>
              <a:t>w</a:t>
            </a:r>
            <a:r>
              <a:rPr lang="en-US" sz="1400" dirty="0" smtClean="0"/>
              <a:t> = Park) = 1</a:t>
            </a:r>
          </a:p>
          <a:p>
            <a:pPr>
              <a:buNone/>
            </a:pPr>
            <a:endParaRPr lang="en-US" sz="1400" dirty="0"/>
          </a:p>
        </p:txBody>
      </p:sp>
      <p:sp>
        <p:nvSpPr>
          <p:cNvPr id="4" name="Oval 3"/>
          <p:cNvSpPr/>
          <p:nvPr/>
        </p:nvSpPr>
        <p:spPr>
          <a:xfrm>
            <a:off x="3559578" y="2927509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452122" y="3987023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b-locn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586752" y="3883782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e-locn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452122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7586752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4" idx="7"/>
          </p:cNvCxnSpPr>
          <p:nvPr/>
        </p:nvCxnSpPr>
        <p:spPr>
          <a:xfrm rot="5400000" flipH="1" flipV="1">
            <a:off x="4832903" y="2491856"/>
            <a:ext cx="472193" cy="76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</p:cNvCxnSpPr>
          <p:nvPr/>
        </p:nvCxnSpPr>
        <p:spPr>
          <a:xfrm flipV="1">
            <a:off x="6771662" y="2424473"/>
            <a:ext cx="815090" cy="8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5"/>
          </p:cNvCxnSpPr>
          <p:nvPr/>
        </p:nvCxnSpPr>
        <p:spPr>
          <a:xfrm rot="16200000" flipH="1">
            <a:off x="4849395" y="3833892"/>
            <a:ext cx="439208" cy="766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771662" y="4634536"/>
            <a:ext cx="815090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4"/>
            <a:endCxn id="4" idx="4"/>
          </p:cNvCxnSpPr>
          <p:nvPr/>
        </p:nvCxnSpPr>
        <p:spPr>
          <a:xfrm rot="5400000" flipH="1">
            <a:off x="5754798" y="2645528"/>
            <a:ext cx="956273" cy="4027174"/>
          </a:xfrm>
          <a:prstGeom prst="bentConnector3">
            <a:avLst>
              <a:gd name="adj1" fmla="val -3856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8" idx="0"/>
          </p:cNvCxnSpPr>
          <p:nvPr/>
        </p:nvCxnSpPr>
        <p:spPr>
          <a:xfrm rot="16200000" flipH="1" flipV="1">
            <a:off x="5672172" y="353158"/>
            <a:ext cx="1121525" cy="4027175"/>
          </a:xfrm>
          <a:prstGeom prst="bentConnector4">
            <a:avLst>
              <a:gd name="adj1" fmla="val -20383"/>
              <a:gd name="adj2" fmla="val 1001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804894" y="3381067"/>
            <a:ext cx="566302" cy="629484"/>
          </a:xfrm>
          <a:custGeom>
            <a:avLst/>
            <a:gdLst>
              <a:gd name="connsiteX0" fmla="*/ 0 w 566302"/>
              <a:gd name="connsiteY0" fmla="*/ 404079 h 629484"/>
              <a:gd name="connsiteX1" fmla="*/ 288649 w 566302"/>
              <a:gd name="connsiteY1" fmla="*/ 610242 h 629484"/>
              <a:gd name="connsiteX2" fmla="*/ 560804 w 566302"/>
              <a:gd name="connsiteY2" fmla="*/ 288628 h 629484"/>
              <a:gd name="connsiteX3" fmla="*/ 255660 w 566302"/>
              <a:gd name="connsiteY3" fmla="*/ 0 h 629484"/>
              <a:gd name="connsiteX4" fmla="*/ 255660 w 566302"/>
              <a:gd name="connsiteY4" fmla="*/ 0 h 62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02" h="629484">
                <a:moveTo>
                  <a:pt x="0" y="404079"/>
                </a:moveTo>
                <a:cubicBezTo>
                  <a:pt x="97591" y="516781"/>
                  <a:pt x="195182" y="629484"/>
                  <a:pt x="288649" y="610242"/>
                </a:cubicBezTo>
                <a:cubicBezTo>
                  <a:pt x="382116" y="591000"/>
                  <a:pt x="566302" y="390335"/>
                  <a:pt x="560804" y="288628"/>
                </a:cubicBezTo>
                <a:cubicBezTo>
                  <a:pt x="555306" y="186921"/>
                  <a:pt x="255660" y="0"/>
                  <a:pt x="255660" y="0"/>
                </a:cubicBezTo>
                <a:lnTo>
                  <a:pt x="25566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3"/>
            <a:endCxn id="4" idx="6"/>
          </p:cNvCxnSpPr>
          <p:nvPr/>
        </p:nvCxnSpPr>
        <p:spPr>
          <a:xfrm flipH="1">
            <a:off x="4879118" y="3381067"/>
            <a:ext cx="181436" cy="173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35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400" dirty="0"/>
              <a:t>L</a:t>
            </a:r>
            <a:r>
              <a:rPr lang="en-US" altLang="zh-CN" sz="4400" dirty="0" err="1"/>
              <a:t>abe</a:t>
            </a:r>
            <a:r>
              <a:rPr lang="zh-CN" altLang="en-US" sz="4400" dirty="0"/>
              <a:t>l </a:t>
            </a:r>
            <a:r>
              <a:rPr lang="en-US" altLang="zh-CN" sz="4400" dirty="0"/>
              <a:t>Bias</a:t>
            </a:r>
            <a:r>
              <a:rPr lang="zh-CN" altLang="en-US" sz="4400" dirty="0"/>
              <a:t> </a:t>
            </a:r>
            <a:r>
              <a:rPr lang="en-US" altLang="zh-CN" sz="4400" dirty="0"/>
              <a:t>Problem</a:t>
            </a:r>
            <a:r>
              <a:rPr lang="zh-CN" altLang="en-US" sz="4400" dirty="0"/>
              <a:t> </a:t>
            </a:r>
            <a:r>
              <a:rPr lang="en-US" altLang="zh-CN" sz="4400" dirty="0"/>
              <a:t>of</a:t>
            </a:r>
            <a:r>
              <a:rPr lang="zh-CN" altLang="en-US" sz="4400" dirty="0"/>
              <a:t> </a:t>
            </a:r>
            <a:r>
              <a:rPr lang="en-US" altLang="zh-CN" sz="4400" dirty="0"/>
              <a:t>MEMM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800" dirty="0" smtClean="0"/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2400" dirty="0" smtClean="0"/>
              <a:t>Role of second token in</a:t>
            </a:r>
          </a:p>
          <a:p>
            <a:pPr>
              <a:buNone/>
            </a:pPr>
            <a:r>
              <a:rPr lang="en-US" sz="2400" dirty="0" smtClean="0"/>
              <a:t>distinguishing </a:t>
            </a:r>
          </a:p>
          <a:p>
            <a:pPr>
              <a:buNone/>
            </a:pPr>
            <a:r>
              <a:rPr lang="en-US" sz="2400" dirty="0" smtClean="0"/>
              <a:t>person vs. location</a:t>
            </a:r>
          </a:p>
          <a:p>
            <a:pPr>
              <a:buNone/>
            </a:pPr>
            <a:r>
              <a:rPr lang="en-US" sz="2400" dirty="0" smtClean="0"/>
              <a:t>completely lost</a:t>
            </a:r>
            <a:endParaRPr lang="en-US" sz="2400" dirty="0"/>
          </a:p>
        </p:txBody>
      </p:sp>
      <p:sp>
        <p:nvSpPr>
          <p:cNvPr id="4" name="Oval 3"/>
          <p:cNvSpPr/>
          <p:nvPr/>
        </p:nvSpPr>
        <p:spPr>
          <a:xfrm>
            <a:off x="3340086" y="2927509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232630" y="3987023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b-locn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367260" y="3883782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e-locn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32630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b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sp>
        <p:nvSpPr>
          <p:cNvPr id="8" name="Oval 7"/>
          <p:cNvSpPr/>
          <p:nvPr/>
        </p:nvSpPr>
        <p:spPr>
          <a:xfrm>
            <a:off x="7367260" y="1805984"/>
            <a:ext cx="1319540" cy="125346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e</a:t>
            </a:r>
            <a:r>
              <a:rPr lang="en-US" sz="1600" dirty="0" smtClean="0"/>
              <a:t>-person</a:t>
            </a:r>
            <a:endParaRPr lang="en-US" sz="1600" dirty="0"/>
          </a:p>
        </p:txBody>
      </p:sp>
      <p:cxnSp>
        <p:nvCxnSpPr>
          <p:cNvPr id="10" name="Straight Arrow Connector 9"/>
          <p:cNvCxnSpPr>
            <a:stCxn id="4" idx="7"/>
          </p:cNvCxnSpPr>
          <p:nvPr/>
        </p:nvCxnSpPr>
        <p:spPr>
          <a:xfrm rot="5400000" flipH="1" flipV="1">
            <a:off x="4613411" y="2491856"/>
            <a:ext cx="472193" cy="766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6"/>
          </p:cNvCxnSpPr>
          <p:nvPr/>
        </p:nvCxnSpPr>
        <p:spPr>
          <a:xfrm flipV="1">
            <a:off x="6552170" y="2424473"/>
            <a:ext cx="815090" cy="8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5"/>
          </p:cNvCxnSpPr>
          <p:nvPr/>
        </p:nvCxnSpPr>
        <p:spPr>
          <a:xfrm rot="16200000" flipH="1">
            <a:off x="4629903" y="3833892"/>
            <a:ext cx="439208" cy="7662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552170" y="4634536"/>
            <a:ext cx="815090" cy="164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6" idx="4"/>
            <a:endCxn id="4" idx="4"/>
          </p:cNvCxnSpPr>
          <p:nvPr/>
        </p:nvCxnSpPr>
        <p:spPr>
          <a:xfrm rot="5400000" flipH="1">
            <a:off x="5535306" y="2645528"/>
            <a:ext cx="956273" cy="4027174"/>
          </a:xfrm>
          <a:prstGeom prst="bentConnector3">
            <a:avLst>
              <a:gd name="adj1" fmla="val -3856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8" idx="0"/>
          </p:cNvCxnSpPr>
          <p:nvPr/>
        </p:nvCxnSpPr>
        <p:spPr>
          <a:xfrm rot="16200000" flipH="1" flipV="1">
            <a:off x="5452680" y="353158"/>
            <a:ext cx="1121525" cy="4027175"/>
          </a:xfrm>
          <a:prstGeom prst="bentConnector4">
            <a:avLst>
              <a:gd name="adj1" fmla="val -20383"/>
              <a:gd name="adj2" fmla="val 10017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Freeform 26"/>
          <p:cNvSpPr/>
          <p:nvPr/>
        </p:nvSpPr>
        <p:spPr>
          <a:xfrm>
            <a:off x="4585402" y="3381067"/>
            <a:ext cx="566302" cy="629484"/>
          </a:xfrm>
          <a:custGeom>
            <a:avLst/>
            <a:gdLst>
              <a:gd name="connsiteX0" fmla="*/ 0 w 566302"/>
              <a:gd name="connsiteY0" fmla="*/ 404079 h 629484"/>
              <a:gd name="connsiteX1" fmla="*/ 288649 w 566302"/>
              <a:gd name="connsiteY1" fmla="*/ 610242 h 629484"/>
              <a:gd name="connsiteX2" fmla="*/ 560804 w 566302"/>
              <a:gd name="connsiteY2" fmla="*/ 288628 h 629484"/>
              <a:gd name="connsiteX3" fmla="*/ 255660 w 566302"/>
              <a:gd name="connsiteY3" fmla="*/ 0 h 629484"/>
              <a:gd name="connsiteX4" fmla="*/ 255660 w 566302"/>
              <a:gd name="connsiteY4" fmla="*/ 0 h 62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302" h="629484">
                <a:moveTo>
                  <a:pt x="0" y="404079"/>
                </a:moveTo>
                <a:cubicBezTo>
                  <a:pt x="97591" y="516781"/>
                  <a:pt x="195182" y="629484"/>
                  <a:pt x="288649" y="610242"/>
                </a:cubicBezTo>
                <a:cubicBezTo>
                  <a:pt x="382116" y="591000"/>
                  <a:pt x="566302" y="390335"/>
                  <a:pt x="560804" y="288628"/>
                </a:cubicBezTo>
                <a:cubicBezTo>
                  <a:pt x="555306" y="186921"/>
                  <a:pt x="255660" y="0"/>
                  <a:pt x="255660" y="0"/>
                </a:cubicBezTo>
                <a:lnTo>
                  <a:pt x="25566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>
            <a:stCxn id="27" idx="3"/>
            <a:endCxn id="4" idx="6"/>
          </p:cNvCxnSpPr>
          <p:nvPr/>
        </p:nvCxnSpPr>
        <p:spPr>
          <a:xfrm flipH="1">
            <a:off x="4659626" y="3381067"/>
            <a:ext cx="181436" cy="173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2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zh-CN" sz="4400" dirty="0"/>
              <a:t>L</a:t>
            </a:r>
            <a:r>
              <a:rPr lang="en-US" altLang="zh-CN" sz="4400" dirty="0" err="1"/>
              <a:t>abe</a:t>
            </a:r>
            <a:r>
              <a:rPr lang="zh-CN" altLang="en-US" sz="4400" dirty="0"/>
              <a:t>l </a:t>
            </a:r>
            <a:r>
              <a:rPr lang="en-US" altLang="zh-CN" sz="4400" dirty="0"/>
              <a:t>Bias</a:t>
            </a:r>
            <a:r>
              <a:rPr lang="zh-CN" altLang="en-US" sz="4400" dirty="0"/>
              <a:t> </a:t>
            </a:r>
            <a:r>
              <a:rPr lang="en-US" altLang="zh-CN" sz="4400" dirty="0"/>
              <a:t>Problem</a:t>
            </a:r>
            <a:r>
              <a:rPr lang="zh-CN" altLang="en-US" sz="4400" dirty="0"/>
              <a:t> </a:t>
            </a:r>
            <a:r>
              <a:rPr lang="en-US" altLang="zh-CN" sz="4400" dirty="0"/>
              <a:t>of</a:t>
            </a:r>
            <a:r>
              <a:rPr lang="zh-CN" altLang="en-US" sz="4400" dirty="0"/>
              <a:t> </a:t>
            </a:r>
            <a:r>
              <a:rPr lang="en-US" altLang="zh-CN" sz="4400" dirty="0"/>
              <a:t>MEMM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Problem:</a:t>
            </a:r>
          </a:p>
          <a:p>
            <a:r>
              <a:rPr lang="en-US" dirty="0" smtClean="0"/>
              <a:t>Probabilities of outgoing arcs normalized separately for each state</a:t>
            </a:r>
            <a:r>
              <a:rPr lang="en-US" altLang="zh-CN" dirty="0" smtClean="0"/>
              <a:t>.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9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05786" y="634080"/>
            <a:ext cx="8174038" cy="685800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Conditional</a:t>
            </a:r>
            <a:r>
              <a:rPr lang="zh-CN" altLang="en-US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Random</a:t>
            </a:r>
            <a:r>
              <a:rPr lang="zh-CN" altLang="en-US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Fields</a:t>
            </a:r>
            <a:endParaRPr lang="en-US" altLang="zh-CN" sz="4800" dirty="0">
              <a:solidFill>
                <a:srgbClr val="000000"/>
              </a:solidFill>
              <a:latin typeface="+mj-lt"/>
              <a:ea typeface="宋体" charset="0"/>
              <a:cs typeface="宋体" charset="0"/>
            </a:endParaRPr>
          </a:p>
        </p:txBody>
      </p:sp>
      <p:pic>
        <p:nvPicPr>
          <p:cNvPr id="5" name="Picture 4" descr="Screen Shot 2015-07-18 at 10.01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263542"/>
            <a:ext cx="5283200" cy="331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4149" y="4650112"/>
            <a:ext cx="69039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/>
              <a:t>CRFs’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advantages</a:t>
            </a:r>
          </a:p>
          <a:p>
            <a:pPr marL="342900" indent="-342900">
              <a:buFont typeface="Arial"/>
              <a:buChar char="•"/>
            </a:pPr>
            <a:r>
              <a:rPr lang="en-US" altLang="zh-CN" sz="2000" dirty="0" smtClean="0"/>
              <a:t>over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HMM:</a:t>
            </a:r>
            <a:r>
              <a:rPr lang="zh-CN" altLang="en-US" sz="2000" dirty="0" smtClean="0"/>
              <a:t> </a:t>
            </a:r>
            <a:r>
              <a:rPr lang="zh-CN" altLang="zh-CN" sz="2000" dirty="0" smtClean="0"/>
              <a:t>t</a:t>
            </a:r>
            <a:r>
              <a:rPr lang="en-US" altLang="zh-CN" sz="2000" dirty="0" smtClean="0"/>
              <a:t>he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independence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assumption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is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relaxed,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allowing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overlapping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features.</a:t>
            </a:r>
          </a:p>
          <a:p>
            <a:pPr marL="342900" indent="-342900">
              <a:buFont typeface="Arial"/>
              <a:buChar char="•"/>
            </a:pPr>
            <a:r>
              <a:rPr lang="zh-CN" altLang="zh-CN" sz="2000" dirty="0" smtClean="0"/>
              <a:t>o</a:t>
            </a:r>
            <a:r>
              <a:rPr lang="en-US" altLang="zh-CN" sz="2000" dirty="0" err="1" smtClean="0"/>
              <a:t>ver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MEMM:</a:t>
            </a:r>
            <a:r>
              <a:rPr lang="zh-CN" altLang="en-US" sz="2000" dirty="0" smtClean="0"/>
              <a:t> </a:t>
            </a:r>
            <a:r>
              <a:rPr lang="zh-CN" altLang="zh-CN" sz="2000" dirty="0" smtClean="0"/>
              <a:t>u</a:t>
            </a:r>
            <a:r>
              <a:rPr lang="en-US" altLang="zh-CN" sz="2000" dirty="0" err="1" smtClean="0"/>
              <a:t>ndirected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graphical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model,</a:t>
            </a:r>
            <a:r>
              <a:rPr lang="zh-CN" altLang="en-US" sz="2000" dirty="0" smtClean="0"/>
              <a:t> </a:t>
            </a:r>
            <a:r>
              <a:rPr lang="en-US" sz="2000" dirty="0"/>
              <a:t>a single exponential model for the joint probability of the entire label sequence</a:t>
            </a:r>
            <a:r>
              <a:rPr lang="en-US" altLang="zh-CN" sz="2000" dirty="0" smtClean="0"/>
              <a:t>.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180F-3C4D-B34B-B154-F81D885C83F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800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99854" y="618400"/>
            <a:ext cx="8174038" cy="685800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Linear</a:t>
            </a:r>
            <a:r>
              <a:rPr lang="zh-CN" altLang="en-US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Chain</a:t>
            </a:r>
            <a:r>
              <a:rPr lang="zh-CN" altLang="en-US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 </a:t>
            </a:r>
            <a:r>
              <a:rPr lang="en-US" altLang="zh-CN" sz="4800" dirty="0" smtClean="0">
                <a:solidFill>
                  <a:srgbClr val="000000"/>
                </a:solidFill>
                <a:latin typeface="+mj-lt"/>
                <a:ea typeface="宋体" charset="0"/>
                <a:cs typeface="宋体" charset="0"/>
              </a:rPr>
              <a:t>CRFs</a:t>
            </a:r>
            <a:endParaRPr lang="en-US" altLang="zh-CN" sz="4800" dirty="0">
              <a:solidFill>
                <a:srgbClr val="000000"/>
              </a:solidFill>
              <a:latin typeface="+mj-lt"/>
              <a:ea typeface="宋体" charset="0"/>
              <a:cs typeface="宋体" charset="0"/>
            </a:endParaRPr>
          </a:p>
        </p:txBody>
      </p:sp>
      <p:pic>
        <p:nvPicPr>
          <p:cNvPr id="4" name="Picture 3" descr="Screen Shot 2015-07-18 at 9.58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35" y="5017280"/>
            <a:ext cx="7086600" cy="939800"/>
          </a:xfrm>
          <a:prstGeom prst="rect">
            <a:avLst/>
          </a:prstGeom>
        </p:spPr>
      </p:pic>
      <p:pic>
        <p:nvPicPr>
          <p:cNvPr id="5" name="Picture 4" descr="Screen Shot 2015-07-18 at 10.01.4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373302"/>
            <a:ext cx="5283200" cy="33147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A180F-3C4D-B34B-B154-F81D885C83F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4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 err="1">
                <a:latin typeface="+mj-lt"/>
              </a:rPr>
              <a:t>Sha</a:t>
            </a:r>
            <a:r>
              <a:rPr lang="en-US" sz="4800" dirty="0">
                <a:latin typeface="+mj-lt"/>
              </a:rPr>
              <a:t> &amp; Pereira results</a:t>
            </a:r>
          </a:p>
        </p:txBody>
      </p:sp>
      <p:pic>
        <p:nvPicPr>
          <p:cNvPr id="5529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18965" r="37520" b="5173"/>
          <a:stretch>
            <a:fillRect/>
          </a:stretch>
        </p:blipFill>
        <p:spPr>
          <a:xfrm>
            <a:off x="685800" y="1371600"/>
            <a:ext cx="3810000" cy="5181600"/>
          </a:xfrm>
          <a:noFill/>
        </p:spPr>
      </p:pic>
      <p:pic>
        <p:nvPicPr>
          <p:cNvPr id="5530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22395" r="12000" b="14047"/>
          <a:stretch>
            <a:fillRect/>
          </a:stretch>
        </p:blipFill>
        <p:spPr>
          <a:xfrm>
            <a:off x="4419600" y="1828800"/>
            <a:ext cx="4495800" cy="2795588"/>
          </a:xfrm>
          <a:noFill/>
        </p:spPr>
      </p:pic>
      <p:sp>
        <p:nvSpPr>
          <p:cNvPr id="55301" name="Text Box 8"/>
          <p:cNvSpPr txBox="1">
            <a:spLocks noChangeArrowheads="1"/>
          </p:cNvSpPr>
          <p:nvPr/>
        </p:nvSpPr>
        <p:spPr bwMode="auto">
          <a:xfrm>
            <a:off x="4648200" y="4724400"/>
            <a:ext cx="3978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/>
              <a:t>CRF beats MEMM (McNemar</a:t>
            </a:r>
            <a:r>
              <a:rPr lang="ja-JP" altLang="en-US"/>
              <a:t>’</a:t>
            </a:r>
            <a:r>
              <a:rPr lang="en-US"/>
              <a:t>s test); MEMM </a:t>
            </a:r>
            <a:r>
              <a:rPr lang="en-US" i="1"/>
              <a:t>probably</a:t>
            </a:r>
            <a:r>
              <a:rPr lang="en-US" b="1" i="1"/>
              <a:t> </a:t>
            </a:r>
            <a:r>
              <a:rPr lang="en-US"/>
              <a:t>beats voted perceptron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DF056-2C49-4A45-8A21-84834A984DFD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02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 err="1">
                <a:latin typeface="+mj-lt"/>
              </a:rPr>
              <a:t>Sha</a:t>
            </a:r>
            <a:r>
              <a:rPr lang="en-US" sz="4800" dirty="0">
                <a:latin typeface="+mj-lt"/>
              </a:rPr>
              <a:t> &amp; Pereira results</a:t>
            </a:r>
          </a:p>
        </p:txBody>
      </p:sp>
      <p:pic>
        <p:nvPicPr>
          <p:cNvPr id="5632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25862" r="7567" b="24138"/>
          <a:stretch>
            <a:fillRect/>
          </a:stretch>
        </p:blipFill>
        <p:spPr>
          <a:xfrm>
            <a:off x="533400" y="1676400"/>
            <a:ext cx="7848600" cy="3994150"/>
          </a:xfrm>
          <a:noFill/>
        </p:spPr>
      </p:pic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2744788" y="5486400"/>
            <a:ext cx="3448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/>
              <a:t>in minutes, 375k examples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ctrTitle"/>
          </p:nvPr>
        </p:nvSpPr>
        <p:spPr>
          <a:xfrm>
            <a:off x="685800" y="-276476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Research Interests</a:t>
            </a:r>
          </a:p>
        </p:txBody>
      </p:sp>
      <p:sp>
        <p:nvSpPr>
          <p:cNvPr id="56" name="Shape 56"/>
          <p:cNvSpPr txBox="1">
            <a:spLocks noGrp="1"/>
          </p:cNvSpPr>
          <p:nvPr>
            <p:ph type="subTitle" idx="1"/>
          </p:nvPr>
        </p:nvSpPr>
        <p:spPr>
          <a:xfrm>
            <a:off x="731525" y="1287404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en-US" altLang="zh-CN" sz="2400" dirty="0" smtClean="0">
                <a:solidFill>
                  <a:schemeClr val="dk1"/>
                </a:solidFill>
              </a:rPr>
              <a:t>machine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learning</a:t>
            </a:r>
            <a:endParaRPr lang="e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0044FE"/>
                </a:solidFill>
              </a:rPr>
              <a:t>[Machine Learning 2015] [IJCAI 2015] [ACL 2015a] [CIKM 2014] [StarAI 2014] [CIKM 2013]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en-US" altLang="zh-CN" sz="2400" dirty="0" smtClean="0">
                <a:solidFill>
                  <a:schemeClr val="dk1"/>
                </a:solidFill>
              </a:rPr>
              <a:t>natural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language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processing</a:t>
            </a:r>
            <a:endParaRPr lang="e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0044FE"/>
                </a:solidFill>
              </a:rPr>
              <a:t>[NAACL 2015a] [EMNLP 2014] [ACL 2014] [EMNLP 2013a] [EMNLP 2013b] [ACL 2012] [SIGDIAL 2012] [IJCNLP 2011] [COLING 2010]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• spoken language processing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0044FE"/>
                </a:solidFill>
              </a:rPr>
              <a:t>[ACL 2015b] [NAACL 2015b] [INTERSPEECH 2015] [SLT 2014] [ASRU 2013] [ICASSP 2013] [CSL 2013]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0044FE"/>
                </a:solidFill>
              </a:rPr>
              <a:t>[SLT 2012] [ASRU 2011] [INTERSPEECH 2011] [SIGDIAL 2011] [Book Chapter 2011]</a:t>
            </a: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329230" y="2672572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Sequential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Models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IE:</a:t>
            </a:r>
            <a:r>
              <a:rPr lang="zh-CN" altLang="en-US" dirty="0" smtClean="0"/>
              <a:t> </a:t>
            </a:r>
            <a:r>
              <a:rPr lang="en-US" altLang="zh-CN" dirty="0" smtClean="0"/>
              <a:t>Practical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Advice</a:t>
            </a:r>
            <a:endParaRPr lang="en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686016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329230" y="195145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Implementing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an</a:t>
            </a:r>
            <a:r>
              <a:rPr lang="zh-CN" altLang="en-US" dirty="0" smtClean="0"/>
              <a:t> </a:t>
            </a:r>
            <a:r>
              <a:rPr lang="en-US" altLang="zh-CN" dirty="0" smtClean="0"/>
              <a:t>HMM</a:t>
            </a:r>
            <a:endParaRPr lang="en" dirty="0"/>
          </a:p>
        </p:txBody>
      </p:sp>
      <p:sp>
        <p:nvSpPr>
          <p:cNvPr id="4" name="Shape 56"/>
          <p:cNvSpPr txBox="1">
            <a:spLocks noGrp="1"/>
          </p:cNvSpPr>
          <p:nvPr>
            <p:ph type="subTitle" idx="1"/>
          </p:nvPr>
        </p:nvSpPr>
        <p:spPr>
          <a:xfrm>
            <a:off x="715847" y="1679403"/>
            <a:ext cx="7772400" cy="53451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zh-CN" altLang="zh-CN" sz="2400" dirty="0" smtClean="0">
                <a:solidFill>
                  <a:schemeClr val="dk1"/>
                </a:solidFill>
              </a:rPr>
              <a:t>F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ollow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Larry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Rabiner’s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classic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HMM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tutorial: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Char char="•"/>
            </a:pPr>
            <a:r>
              <a:rPr lang="zh-CN" altLang="zh-CN" sz="2400" dirty="0" smtClean="0">
                <a:solidFill>
                  <a:schemeClr val="dk1"/>
                </a:solidFill>
              </a:rPr>
              <a:t>D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ebugging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an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HMM: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endParaRPr lang="en-US" altLang="zh-CN" sz="2400" dirty="0" smtClean="0">
              <a:solidFill>
                <a:schemeClr val="dk1"/>
              </a:solidFill>
            </a:endParaRP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-US" altLang="zh-CN" sz="2400" dirty="0" smtClean="0">
                <a:solidFill>
                  <a:schemeClr val="dk1"/>
                </a:solidFill>
              </a:rPr>
              <a:t>Training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(forward-backward):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check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your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transition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probability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zh-CN" altLang="zh-CN" sz="2400" dirty="0" smtClean="0">
                <a:solidFill>
                  <a:schemeClr val="dk1"/>
                </a:solidFill>
              </a:rPr>
              <a:t>m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atrix</a:t>
            </a:r>
            <a:r>
              <a:rPr lang="en-US" altLang="zh-CN" sz="2400" dirty="0" smtClean="0">
                <a:solidFill>
                  <a:schemeClr val="dk1"/>
                </a:solidFill>
              </a:rPr>
              <a:t>.</a:t>
            </a: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zh-CN" altLang="zh-CN" sz="2400" dirty="0" smtClean="0">
                <a:solidFill>
                  <a:schemeClr val="dk1"/>
                </a:solidFill>
              </a:rPr>
              <a:t>D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ecoding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(Viterbi):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check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the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output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state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sequence.</a:t>
            </a: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" sz="24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" name="Picture 1" descr="Screen Shot 2015-07-18 at 10.10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328780"/>
            <a:ext cx="7937500" cy="14478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0020809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329230" y="195145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Understanding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CRFs</a:t>
            </a:r>
            <a:endParaRPr lang="en" dirty="0"/>
          </a:p>
        </p:txBody>
      </p:sp>
      <p:sp>
        <p:nvSpPr>
          <p:cNvPr id="4" name="Shape 56"/>
          <p:cNvSpPr txBox="1">
            <a:spLocks noGrp="1"/>
          </p:cNvSpPr>
          <p:nvPr>
            <p:ph type="subTitle" idx="1"/>
          </p:nvPr>
        </p:nvSpPr>
        <p:spPr>
          <a:xfrm>
            <a:off x="715847" y="1679403"/>
            <a:ext cx="7772400" cy="53451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en-US" altLang="zh-CN" sz="2400" dirty="0" smtClean="0">
                <a:solidFill>
                  <a:schemeClr val="dk1"/>
                </a:solidFill>
              </a:rPr>
              <a:t>actually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Lafferty’s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paper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is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pretty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hard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to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understand</a:t>
            </a:r>
            <a:r>
              <a:rPr lang="zh-CN" altLang="zh-CN" sz="2400" dirty="0" smtClean="0">
                <a:solidFill>
                  <a:schemeClr val="dk1"/>
                </a:solidFill>
              </a:rPr>
              <a:t>.</a:t>
            </a: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</a:pPr>
            <a:r>
              <a:rPr lang="en-US" altLang="zh-CN" sz="2400" dirty="0" smtClean="0">
                <a:solidFill>
                  <a:schemeClr val="dk1"/>
                </a:solidFill>
              </a:rPr>
              <a:t>Instead,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try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to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read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Hanna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Wallach’s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CRF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introduction.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" sz="24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3" name="Picture 2" descr="Screen Shot 2015-07-18 at 10.17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3429000"/>
            <a:ext cx="5613400" cy="18288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17851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329230" y="195145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CN" dirty="0" smtClean="0"/>
              <a:t>CRF</a:t>
            </a:r>
            <a:r>
              <a:rPr lang="zh-CN" altLang="en-US" dirty="0" smtClean="0"/>
              <a:t> </a:t>
            </a:r>
            <a:r>
              <a:rPr lang="en-US" altLang="zh-CN" dirty="0" smtClean="0"/>
              <a:t>Tools</a:t>
            </a:r>
            <a:endParaRPr lang="en" dirty="0"/>
          </a:p>
        </p:txBody>
      </p:sp>
      <p:sp>
        <p:nvSpPr>
          <p:cNvPr id="4" name="Shape 56"/>
          <p:cNvSpPr txBox="1">
            <a:spLocks noGrp="1"/>
          </p:cNvSpPr>
          <p:nvPr>
            <p:ph type="subTitle" idx="1"/>
          </p:nvPr>
        </p:nvSpPr>
        <p:spPr>
          <a:xfrm>
            <a:off x="329230" y="1510525"/>
            <a:ext cx="8685429" cy="5608156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en-US" altLang="zh-CN" sz="2400" dirty="0" smtClean="0">
                <a:solidFill>
                  <a:schemeClr val="dk1"/>
                </a:solidFill>
              </a:rPr>
              <a:t>CRF++</a:t>
            </a:r>
            <a:r>
              <a:rPr lang="zh-CN" altLang="en-US" sz="2400" dirty="0" smtClean="0">
                <a:solidFill>
                  <a:schemeClr val="dk1"/>
                </a:solidFill>
              </a:rPr>
              <a:t>：</a:t>
            </a:r>
            <a:r>
              <a:rPr lang="en-US" altLang="zh-CN" sz="2400" dirty="0" smtClean="0">
                <a:solidFill>
                  <a:schemeClr val="dk1"/>
                </a:solidFill>
              </a:rPr>
              <a:t>probably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most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widely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used.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Fast</a:t>
            </a:r>
            <a:r>
              <a:rPr lang="zh-CN" altLang="en-US" sz="2400" dirty="0" smtClean="0">
                <a:solidFill>
                  <a:schemeClr val="dk1"/>
                </a:solidFill>
              </a:rPr>
              <a:t>, </a:t>
            </a:r>
            <a:r>
              <a:rPr lang="zh-CN" altLang="zh-CN" sz="2400" dirty="0" smtClean="0">
                <a:solidFill>
                  <a:schemeClr val="dk1"/>
                </a:solidFill>
              </a:rPr>
              <a:t>m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ultithreaded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L-BFGS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training.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Support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CoNLL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format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only.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1400" dirty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en-US" altLang="zh-CN" sz="2400" dirty="0" smtClean="0">
                <a:solidFill>
                  <a:schemeClr val="dk1"/>
                </a:solidFill>
              </a:rPr>
              <a:t>CRF</a:t>
            </a:r>
            <a:r>
              <a:rPr lang="zh-CN" altLang="zh-CN" sz="2400" dirty="0" smtClean="0">
                <a:solidFill>
                  <a:schemeClr val="dk1"/>
                </a:solidFill>
              </a:rPr>
              <a:t>s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uite</a:t>
            </a:r>
            <a:r>
              <a:rPr lang="zh-CN" altLang="en-US" sz="2400" dirty="0" smtClean="0">
                <a:solidFill>
                  <a:schemeClr val="dk1"/>
                </a:solidFill>
              </a:rPr>
              <a:t>：</a:t>
            </a:r>
            <a:r>
              <a:rPr lang="zh-CN" altLang="zh-CN" sz="2400" dirty="0" smtClean="0">
                <a:solidFill>
                  <a:schemeClr val="dk1"/>
                </a:solidFill>
              </a:rPr>
              <a:t>f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lexible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data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input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format.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No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parallelization.</a:t>
            </a:r>
            <a:endParaRPr lang="en-US" altLang="zh-C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1400" dirty="0" smtClean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zh-CN" altLang="zh-CN" sz="2400" dirty="0" smtClean="0">
                <a:solidFill>
                  <a:schemeClr val="dk1"/>
                </a:solidFill>
              </a:rPr>
              <a:t>W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apiti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(recommended)</a:t>
            </a:r>
            <a:r>
              <a:rPr lang="zh-CN" altLang="en-US" sz="2400" dirty="0" smtClean="0">
                <a:solidFill>
                  <a:schemeClr val="dk1"/>
                </a:solidFill>
              </a:rPr>
              <a:t>：</a:t>
            </a:r>
            <a:r>
              <a:rPr lang="zh-CN" altLang="zh-CN" sz="2400" dirty="0" smtClean="0">
                <a:solidFill>
                  <a:schemeClr val="dk1"/>
                </a:solidFill>
              </a:rPr>
              <a:t>S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upport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CoNLL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and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customized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data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format.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>
                <a:solidFill>
                  <a:schemeClr val="dk1"/>
                </a:solidFill>
              </a:rPr>
              <a:t>Fast</a:t>
            </a:r>
            <a:r>
              <a:rPr lang="zh-CN" altLang="en-US" sz="2400" dirty="0">
                <a:solidFill>
                  <a:schemeClr val="dk1"/>
                </a:solidFill>
              </a:rPr>
              <a:t>, </a:t>
            </a:r>
            <a:r>
              <a:rPr lang="zh-CN" altLang="zh-CN" sz="2400" dirty="0">
                <a:solidFill>
                  <a:schemeClr val="dk1"/>
                </a:solidFill>
              </a:rPr>
              <a:t>m</a:t>
            </a:r>
            <a:r>
              <a:rPr lang="en-US" altLang="zh-CN" sz="2400" dirty="0" err="1">
                <a:solidFill>
                  <a:schemeClr val="dk1"/>
                </a:solidFill>
              </a:rPr>
              <a:t>ultithreaded</a:t>
            </a:r>
            <a:r>
              <a:rPr lang="zh-CN" altLang="en-US" sz="2400" dirty="0">
                <a:solidFill>
                  <a:schemeClr val="dk1"/>
                </a:solidFill>
              </a:rPr>
              <a:t> </a:t>
            </a:r>
            <a:r>
              <a:rPr lang="en-US" altLang="zh-CN" sz="2400" dirty="0">
                <a:solidFill>
                  <a:schemeClr val="dk1"/>
                </a:solidFill>
              </a:rPr>
              <a:t>L-BFGS</a:t>
            </a:r>
            <a:r>
              <a:rPr lang="zh-CN" altLang="en-US" sz="2400" dirty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training.</a:t>
            </a: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altLang="zh-CN" sz="1400" dirty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400" dirty="0">
                <a:solidFill>
                  <a:schemeClr val="dk1"/>
                </a:solidFill>
              </a:rPr>
              <a:t>• Stochastic Gradient </a:t>
            </a:r>
            <a:r>
              <a:rPr lang="en" sz="2400" dirty="0" smtClean="0">
                <a:solidFill>
                  <a:schemeClr val="dk1"/>
                </a:solidFill>
              </a:rPr>
              <a:t>CRFs</a:t>
            </a:r>
            <a:r>
              <a:rPr lang="zh-CN" altLang="en-US" sz="2400" dirty="0" smtClean="0">
                <a:solidFill>
                  <a:schemeClr val="dk1"/>
                </a:solidFill>
              </a:rPr>
              <a:t>：</a:t>
            </a:r>
            <a:r>
              <a:rPr lang="zh-CN" altLang="zh-CN" sz="2400" dirty="0" smtClean="0">
                <a:solidFill>
                  <a:schemeClr val="dk1"/>
                </a:solidFill>
              </a:rPr>
              <a:t>u</a:t>
            </a:r>
            <a:r>
              <a:rPr lang="en-US" altLang="zh-CN" sz="2400" dirty="0" smtClean="0">
                <a:solidFill>
                  <a:schemeClr val="dk1"/>
                </a:solidFill>
              </a:rPr>
              <a:t>sing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SGD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training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instead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of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L-BFGS.</a:t>
            </a: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altLang="zh-CN" sz="1400" dirty="0" smtClean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en" sz="2400" dirty="0">
                <a:solidFill>
                  <a:schemeClr val="dk1"/>
                </a:solidFill>
              </a:rPr>
              <a:t>• </a:t>
            </a:r>
            <a:r>
              <a:rPr lang="zh-CN" altLang="zh-CN" sz="2400" dirty="0" smtClean="0">
                <a:solidFill>
                  <a:schemeClr val="dk1"/>
                </a:solidFill>
              </a:rPr>
              <a:t>M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allet</a:t>
            </a:r>
            <a:r>
              <a:rPr lang="zh-CN" altLang="en-US" sz="2400" dirty="0" smtClean="0">
                <a:solidFill>
                  <a:schemeClr val="dk1"/>
                </a:solidFill>
              </a:rPr>
              <a:t>：</a:t>
            </a:r>
            <a:r>
              <a:rPr lang="en-US" altLang="zh-CN" sz="2400" dirty="0" smtClean="0">
                <a:solidFill>
                  <a:schemeClr val="dk1"/>
                </a:solidFill>
              </a:rPr>
              <a:t>CRFs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zh-CN" altLang="zh-CN" sz="2400" dirty="0" smtClean="0">
                <a:solidFill>
                  <a:schemeClr val="dk1"/>
                </a:solidFill>
              </a:rPr>
              <a:t>i</a:t>
            </a:r>
            <a:r>
              <a:rPr lang="en-US" altLang="zh-CN" sz="2400" dirty="0" smtClean="0">
                <a:solidFill>
                  <a:schemeClr val="dk1"/>
                </a:solidFill>
              </a:rPr>
              <a:t>n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Java.</a:t>
            </a:r>
            <a:endParaRPr lang="en-US" altLang="zh-CN" sz="2400" dirty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  <a:buClr>
                <a:schemeClr val="dk1"/>
              </a:buClr>
              <a:buSzPct val="45833"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altLang="zh-CN" sz="2400" dirty="0">
              <a:solidFill>
                <a:schemeClr val="dk1"/>
              </a:solidFill>
            </a:endParaRPr>
          </a:p>
          <a:p>
            <a:pPr lvl="1" algn="l">
              <a:lnSpc>
                <a:spcPct val="115000"/>
              </a:lnSpc>
              <a:buClr>
                <a:schemeClr val="dk1"/>
              </a:buClr>
              <a:buSzPct val="45833"/>
            </a:pP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endParaRPr lang="en-US" altLang="zh-CN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endParaRPr lang="en" sz="24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74409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391940" y="329276"/>
            <a:ext cx="8403231" cy="170911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zh-CN" altLang="zh-CN" dirty="0" smtClean="0"/>
              <a:t>C</a:t>
            </a:r>
            <a:r>
              <a:rPr lang="en-US" altLang="zh-CN" dirty="0" smtClean="0"/>
              <a:t>RF</a:t>
            </a:r>
            <a:r>
              <a:rPr lang="zh-CN" altLang="en-US" dirty="0" smtClean="0"/>
              <a:t> </a:t>
            </a:r>
            <a:r>
              <a:rPr lang="en-US" altLang="zh-CN" dirty="0" smtClean="0"/>
              <a:t>Demo:</a:t>
            </a:r>
            <a:r>
              <a:rPr lang="zh-CN" altLang="en-US" dirty="0" smtClean="0"/>
              <a:t> </a:t>
            </a:r>
            <a:r>
              <a:rPr lang="en-US" altLang="zh-CN" dirty="0" smtClean="0"/>
              <a:t>Wapiti</a:t>
            </a:r>
            <a:br>
              <a:rPr lang="en-US" altLang="zh-CN" dirty="0" smtClean="0"/>
            </a:br>
            <a:r>
              <a:rPr lang="en-US" altLang="zh-CN" sz="4000" dirty="0" smtClean="0"/>
              <a:t>https</a:t>
            </a:r>
            <a:r>
              <a:rPr lang="en-US" altLang="zh-CN" sz="4000" dirty="0"/>
              <a:t>://</a:t>
            </a:r>
            <a:r>
              <a:rPr lang="en-US" altLang="zh-CN" sz="4000" dirty="0" err="1" smtClean="0"/>
              <a:t>wapiti.limsi.fr</a:t>
            </a:r>
            <a:endParaRPr lang="en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877949" y="2508785"/>
            <a:ext cx="76507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/>
              <a:t>Training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sentence:</a:t>
            </a:r>
            <a:endParaRPr lang="en-US" sz="2800" dirty="0"/>
          </a:p>
          <a:p>
            <a:r>
              <a:rPr lang="en-US" altLang="zh-CN" sz="2800" dirty="0" smtClean="0"/>
              <a:t>Yesterday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William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flew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Beijing.</a:t>
            </a:r>
          </a:p>
          <a:p>
            <a:endParaRPr lang="en-US" sz="2800" dirty="0" smtClean="0"/>
          </a:p>
          <a:p>
            <a:r>
              <a:rPr lang="en-US" altLang="zh-CN" sz="2800" dirty="0" smtClean="0"/>
              <a:t>Testing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sentence:</a:t>
            </a:r>
          </a:p>
          <a:p>
            <a:r>
              <a:rPr lang="zh-CN" altLang="zh-CN" sz="2800" dirty="0" smtClean="0"/>
              <a:t>Y</a:t>
            </a:r>
            <a:r>
              <a:rPr lang="en-US" altLang="zh-CN" sz="2800" dirty="0" err="1" smtClean="0"/>
              <a:t>esterday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William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Cohen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flew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to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Buenos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Aires.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9777134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ctrTitle"/>
          </p:nvPr>
        </p:nvSpPr>
        <p:spPr>
          <a:xfrm>
            <a:off x="407620" y="2390333"/>
            <a:ext cx="8403231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altLang="zh-CN" sz="6600" dirty="0" smtClean="0"/>
              <a:t>Semi-supervised</a:t>
            </a:r>
            <a:r>
              <a:rPr lang="zh-CN" altLang="en-US" sz="6600" dirty="0" smtClean="0"/>
              <a:t> </a:t>
            </a:r>
            <a:r>
              <a:rPr lang="en-US" altLang="zh-CN" sz="6600" dirty="0" smtClean="0"/>
              <a:t>IE</a:t>
            </a:r>
            <a:endParaRPr lang="en" sz="6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381147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latin typeface="Arial" charset="0"/>
              </a:rPr>
              <a:t>Semi-supervised IE</a:t>
            </a:r>
            <a:endParaRPr lang="en-US" sz="4800" dirty="0">
              <a:latin typeface="Arial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929480"/>
            <a:ext cx="8229600" cy="3966168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Arial" charset="0"/>
              </a:rPr>
              <a:t>Basic idea: </a:t>
            </a:r>
          </a:p>
          <a:p>
            <a:pPr lvl="1"/>
            <a:r>
              <a:rPr lang="en-US" sz="2000" dirty="0" smtClean="0">
                <a:latin typeface="Arial" charset="0"/>
              </a:rPr>
              <a:t>	Find </a:t>
            </a:r>
            <a:r>
              <a:rPr lang="en-US" sz="2000" dirty="0">
                <a:latin typeface="Arial" charset="0"/>
              </a:rPr>
              <a:t>where a known fact occurs in text, by matching/</a:t>
            </a:r>
            <a:r>
              <a:rPr lang="en-US" sz="2000" dirty="0" smtClean="0">
                <a:latin typeface="Arial" charset="0"/>
              </a:rPr>
              <a:t>alignment/…</a:t>
            </a:r>
            <a:endParaRPr lang="en-US" sz="2000" dirty="0">
              <a:latin typeface="Arial" charset="0"/>
            </a:endParaRPr>
          </a:p>
          <a:p>
            <a:pPr lvl="1"/>
            <a:r>
              <a:rPr lang="en-US" sz="2000" dirty="0" smtClean="0">
                <a:latin typeface="Arial" charset="0"/>
              </a:rPr>
              <a:t>	Use </a:t>
            </a:r>
            <a:r>
              <a:rPr lang="en-US" sz="2000" dirty="0">
                <a:latin typeface="Arial" charset="0"/>
              </a:rPr>
              <a:t>this as </a:t>
            </a:r>
            <a:r>
              <a:rPr lang="en-US" sz="2000" dirty="0" smtClean="0">
                <a:latin typeface="Arial" charset="0"/>
              </a:rPr>
              <a:t>training </a:t>
            </a:r>
            <a:r>
              <a:rPr lang="en-US" sz="2000" dirty="0">
                <a:latin typeface="Arial" charset="0"/>
              </a:rPr>
              <a:t>data for a conventional IE learning system.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latin typeface="Arial" charset="0"/>
              </a:rPr>
              <a:t>Once you</a:t>
            </a:r>
            <a:r>
              <a:rPr lang="ja-JP" altLang="en-US" sz="2400" dirty="0">
                <a:latin typeface="Arial" charset="0"/>
              </a:rPr>
              <a:t>’</a:t>
            </a:r>
            <a:r>
              <a:rPr lang="en-US" sz="2400" dirty="0" err="1">
                <a:latin typeface="Arial" charset="0"/>
              </a:rPr>
              <a:t>ve</a:t>
            </a:r>
            <a:r>
              <a:rPr lang="en-US" sz="2400" dirty="0">
                <a:latin typeface="Arial" charset="0"/>
              </a:rPr>
              <a:t> learned an extractor from that data</a:t>
            </a:r>
          </a:p>
          <a:p>
            <a:pPr lvl="1"/>
            <a:r>
              <a:rPr lang="en-US" sz="2000" dirty="0" smtClean="0">
                <a:latin typeface="Arial" charset="0"/>
              </a:rPr>
              <a:t>	Run </a:t>
            </a:r>
            <a:r>
              <a:rPr lang="en-US" sz="2000" dirty="0">
                <a:latin typeface="Arial" charset="0"/>
              </a:rPr>
              <a:t>the extractor on some (maybe additional) text</a:t>
            </a:r>
          </a:p>
          <a:p>
            <a:pPr lvl="1"/>
            <a:r>
              <a:rPr lang="en-US" sz="2000" dirty="0" smtClean="0">
                <a:latin typeface="Arial" charset="0"/>
              </a:rPr>
              <a:t>	Take </a:t>
            </a:r>
            <a:r>
              <a:rPr lang="en-US" sz="2000" dirty="0">
                <a:latin typeface="Arial" charset="0"/>
              </a:rPr>
              <a:t>the (possibly noisy) new facts and start over</a:t>
            </a:r>
          </a:p>
          <a:p>
            <a:pPr lvl="1"/>
            <a:endParaRPr lang="en-US" sz="2000" dirty="0">
              <a:latin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altLang="zh-CN" sz="2800" dirty="0" smtClean="0">
                <a:latin typeface="Arial" charset="0"/>
              </a:rPr>
              <a:t>This</a:t>
            </a:r>
            <a:r>
              <a:rPr lang="zh-CN" altLang="en-US" sz="2800" dirty="0" smtClean="0">
                <a:latin typeface="Arial" charset="0"/>
              </a:rPr>
              <a:t> </a:t>
            </a:r>
            <a:r>
              <a:rPr lang="en-US" altLang="zh-CN" sz="2800" dirty="0" smtClean="0">
                <a:latin typeface="Arial" charset="0"/>
              </a:rPr>
              <a:t>is</a:t>
            </a:r>
            <a:r>
              <a:rPr lang="zh-CN" altLang="en-US" sz="2800" dirty="0" smtClean="0">
                <a:latin typeface="Arial" charset="0"/>
              </a:rPr>
              <a:t> </a:t>
            </a:r>
            <a:r>
              <a:rPr lang="en-US" altLang="zh-CN" sz="2800" dirty="0" smtClean="0">
                <a:latin typeface="Arial" charset="0"/>
              </a:rPr>
              <a:t>called:</a:t>
            </a:r>
            <a:r>
              <a:rPr lang="zh-CN" altLang="en-US" sz="2800" dirty="0" smtClean="0">
                <a:latin typeface="Arial" charset="0"/>
              </a:rPr>
              <a:t> </a:t>
            </a:r>
            <a:r>
              <a:rPr lang="ja-JP" altLang="en-US" sz="2800" dirty="0" smtClean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Self-training</a:t>
            </a:r>
            <a:r>
              <a:rPr lang="ja-JP" altLang="en-US" sz="2800" dirty="0">
                <a:latin typeface="Arial" charset="0"/>
              </a:rPr>
              <a:t>”</a:t>
            </a:r>
            <a:r>
              <a:rPr lang="en-US" sz="2800" dirty="0">
                <a:latin typeface="Arial" charset="0"/>
              </a:rPr>
              <a:t> or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bootstrapping</a:t>
            </a:r>
            <a:r>
              <a:rPr lang="ja-JP" altLang="en-US" sz="2800" dirty="0">
                <a:latin typeface="Arial" charset="0"/>
              </a:rPr>
              <a:t>”</a:t>
            </a:r>
            <a:endParaRPr lang="en-US" sz="2800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Macro-reading </a:t>
            </a:r>
            <a:r>
              <a:rPr lang="en-US" sz="4800" i="1" dirty="0">
                <a:latin typeface="Arial" charset="0"/>
              </a:rPr>
              <a:t>c</a:t>
            </a:r>
            <a:r>
              <a:rPr lang="en-US" sz="4800" dirty="0">
                <a:latin typeface="Arial" charset="0"/>
              </a:rPr>
              <a:t>. 1992</a:t>
            </a:r>
          </a:p>
        </p:txBody>
      </p:sp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9" t="23511" r="14037" b="13081"/>
          <a:stretch>
            <a:fillRect/>
          </a:stretch>
        </p:blipFill>
        <p:spPr bwMode="auto">
          <a:xfrm>
            <a:off x="533400" y="1597025"/>
            <a:ext cx="3657600" cy="224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419600" y="1600200"/>
            <a:ext cx="42672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Idea: write some </a:t>
            </a:r>
            <a:r>
              <a:rPr lang="en-US" i="1"/>
              <a:t>specific patterns</a:t>
            </a:r>
            <a:r>
              <a:rPr lang="en-US"/>
              <a:t> that indicate A is a kind of </a:t>
            </a:r>
            <a:r>
              <a:rPr lang="en-US">
                <a:solidFill>
                  <a:schemeClr val="accent2"/>
                </a:solidFill>
              </a:rPr>
              <a:t>B</a:t>
            </a:r>
            <a:r>
              <a:rPr lang="en-US"/>
              <a:t>: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… such NP as NP (</a:t>
            </a:r>
            <a:r>
              <a:rPr lang="ja-JP" altLang="en-US"/>
              <a:t>“</a:t>
            </a:r>
            <a:r>
              <a:rPr lang="en-US"/>
              <a:t>at such </a:t>
            </a:r>
            <a:r>
              <a:rPr lang="en-US">
                <a:solidFill>
                  <a:schemeClr val="accent2"/>
                </a:solidFill>
              </a:rPr>
              <a:t>schools</a:t>
            </a:r>
            <a:r>
              <a:rPr lang="en-US"/>
              <a:t> as CMU, students rarely need extensions</a:t>
            </a:r>
            <a:r>
              <a:rPr lang="ja-JP" altLang="en-US"/>
              <a:t>”</a:t>
            </a:r>
            <a:r>
              <a:rPr lang="en-US"/>
              <a:t>)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NP, NP, or other NP (</a:t>
            </a:r>
            <a:r>
              <a:rPr lang="ja-JP" altLang="en-US"/>
              <a:t>“</a:t>
            </a:r>
            <a:r>
              <a:rPr lang="en-US"/>
              <a:t>William, Carlos or other </a:t>
            </a:r>
            <a:r>
              <a:rPr lang="en-US">
                <a:solidFill>
                  <a:schemeClr val="accent2"/>
                </a:solidFill>
              </a:rPr>
              <a:t>machine learning professors</a:t>
            </a:r>
            <a:r>
              <a:rPr lang="ja-JP" altLang="en-US"/>
              <a:t>”</a:t>
            </a:r>
            <a:r>
              <a:rPr lang="en-US"/>
              <a:t>)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NP including NP (</a:t>
            </a:r>
            <a:r>
              <a:rPr lang="ja-JP" altLang="en-US"/>
              <a:t>“</a:t>
            </a:r>
            <a:r>
              <a:rPr lang="en-US">
                <a:solidFill>
                  <a:schemeClr val="accent2"/>
                </a:solidFill>
              </a:rPr>
              <a:t>struggling teams</a:t>
            </a:r>
            <a:r>
              <a:rPr lang="en-US"/>
              <a:t> including the Pirates</a:t>
            </a:r>
            <a:r>
              <a:rPr lang="ja-JP" altLang="en-US"/>
              <a:t>”</a:t>
            </a:r>
            <a:r>
              <a:rPr lang="en-US"/>
              <a:t>)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NP, especially NP (</a:t>
            </a:r>
            <a:r>
              <a:rPr lang="en-US">
                <a:solidFill>
                  <a:schemeClr val="accent2"/>
                </a:solidFill>
              </a:rPr>
              <a:t>prestigious conferences</a:t>
            </a:r>
            <a:r>
              <a:rPr lang="en-US"/>
              <a:t>, especially NIPS)</a:t>
            </a:r>
          </a:p>
        </p:txBody>
      </p:sp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2667000" y="3886200"/>
            <a:ext cx="153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[Coling 1992]</a:t>
            </a:r>
          </a:p>
        </p:txBody>
      </p:sp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533400" y="457200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/>
          </a:p>
        </p:txBody>
      </p:sp>
      <p:sp>
        <p:nvSpPr>
          <p:cNvPr id="13319" name="Text Box 11"/>
          <p:cNvSpPr txBox="1">
            <a:spLocks noChangeArrowheads="1"/>
          </p:cNvSpPr>
          <p:nvPr/>
        </p:nvSpPr>
        <p:spPr bwMode="auto">
          <a:xfrm>
            <a:off x="457200" y="4648200"/>
            <a:ext cx="39624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Results: 8.6M words of Grolier</a:t>
            </a:r>
            <a:r>
              <a:rPr lang="ja-JP" altLang="en-US"/>
              <a:t>’</a:t>
            </a:r>
            <a:r>
              <a:rPr lang="en-US"/>
              <a:t>s encyclopedia </a:t>
            </a:r>
            <a:r>
              <a:rPr lang="en-US">
                <a:sym typeface="Wingdings" charset="0"/>
              </a:rPr>
              <a:t> 7067 pattern instances  152 relations</a:t>
            </a:r>
          </a:p>
          <a:p>
            <a:pPr algn="l">
              <a:spcBef>
                <a:spcPct val="50000"/>
              </a:spcBef>
            </a:pPr>
            <a:r>
              <a:rPr lang="en-US">
                <a:sym typeface="Wingdings" charset="0"/>
              </a:rPr>
              <a:t>Many were not in WordNet.</a:t>
            </a: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43400" y="3200399"/>
            <a:ext cx="4343400" cy="1052513"/>
          </a:xfrm>
          <a:prstGeom prst="rect">
            <a:avLst/>
          </a:prstGeom>
          <a:noFill/>
          <a:ln w="2857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70C0"/>
              </a:solidFill>
            </a:endParaRPr>
          </a:p>
        </p:txBody>
      </p: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5400000" flipH="1" flipV="1">
            <a:off x="7505701" y="5143500"/>
            <a:ext cx="1905000" cy="3175"/>
          </a:xfrm>
          <a:prstGeom prst="straightConnector1">
            <a:avLst/>
          </a:prstGeom>
          <a:noFill/>
          <a:ln w="28575">
            <a:solidFill>
              <a:srgbClr val="0070C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637213" y="6096000"/>
            <a:ext cx="3001962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Marti</a:t>
            </a:r>
            <a:r>
              <a:rPr lang="ja-JP" altLang="en-US" b="0"/>
              <a:t>’</a:t>
            </a:r>
            <a:r>
              <a:rPr lang="en-US" b="0"/>
              <a:t>s system was iterative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6692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7"/>
            <a:ext cx="9144000" cy="760237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</a:rPr>
              <a:t>Another iterative, high-precision system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4757946" y="1633760"/>
            <a:ext cx="42672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/>
              <a:t>Idea: exploit </a:t>
            </a:r>
            <a:r>
              <a:rPr lang="ja-JP" altLang="en-US"/>
              <a:t>“</a:t>
            </a:r>
            <a:r>
              <a:rPr lang="en-US"/>
              <a:t>pattern/relation duality</a:t>
            </a:r>
            <a:r>
              <a:rPr lang="ja-JP" altLang="en-US"/>
              <a:t>”</a:t>
            </a:r>
            <a:r>
              <a:rPr lang="en-US"/>
              <a:t>: 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Start with some </a:t>
            </a:r>
            <a:r>
              <a:rPr lang="en-US" i="1"/>
              <a:t>seed</a:t>
            </a:r>
            <a:r>
              <a:rPr lang="en-US"/>
              <a:t> instances of (</a:t>
            </a:r>
            <a:r>
              <a:rPr lang="en-US" i="1"/>
              <a:t>author,title) </a:t>
            </a:r>
            <a:r>
              <a:rPr lang="en-US"/>
              <a:t>pairs (</a:t>
            </a:r>
            <a:r>
              <a:rPr lang="ja-JP" altLang="en-US"/>
              <a:t>“</a:t>
            </a:r>
            <a:r>
              <a:rPr lang="en-US"/>
              <a:t>Isaac Asimov</a:t>
            </a:r>
            <a:r>
              <a:rPr lang="ja-JP" altLang="en-US"/>
              <a:t>”</a:t>
            </a:r>
            <a:r>
              <a:rPr lang="en-US"/>
              <a:t>, </a:t>
            </a:r>
            <a:r>
              <a:rPr lang="ja-JP" altLang="en-US"/>
              <a:t>“</a:t>
            </a:r>
            <a:r>
              <a:rPr lang="en-US"/>
              <a:t>The Robots of Dawn</a:t>
            </a:r>
            <a:r>
              <a:rPr lang="ja-JP" altLang="en-US"/>
              <a:t>”</a:t>
            </a:r>
            <a:r>
              <a:rPr lang="en-US"/>
              <a:t>)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Look for </a:t>
            </a:r>
            <a:r>
              <a:rPr lang="en-US" i="1"/>
              <a:t>occurrences</a:t>
            </a:r>
            <a:r>
              <a:rPr lang="en-US"/>
              <a:t> of these pairs on the web.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Generate </a:t>
            </a:r>
            <a:r>
              <a:rPr lang="en-US" i="1"/>
              <a:t>patterns </a:t>
            </a:r>
            <a:r>
              <a:rPr lang="en-US"/>
              <a:t>that match the seeds.</a:t>
            </a:r>
          </a:p>
          <a:p>
            <a:pPr lvl="1" algn="l">
              <a:spcBef>
                <a:spcPct val="50000"/>
              </a:spcBef>
            </a:pPr>
            <a:r>
              <a:rPr lang="en-US"/>
              <a:t>- </a:t>
            </a:r>
            <a:r>
              <a:rPr lang="en-US" sz="1600"/>
              <a:t>URLprefix, prefix, middle, suffix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Extract new (</a:t>
            </a:r>
            <a:r>
              <a:rPr lang="en-US" i="1"/>
              <a:t>author, title</a:t>
            </a:r>
            <a:r>
              <a:rPr lang="en-US"/>
              <a:t>) pairs that match the patterns.</a:t>
            </a:r>
          </a:p>
          <a:p>
            <a:pPr algn="l">
              <a:spcBef>
                <a:spcPct val="50000"/>
              </a:spcBef>
              <a:buFontTx/>
              <a:buAutoNum type="arabicPeriod"/>
            </a:pPr>
            <a:r>
              <a:rPr lang="en-US"/>
              <a:t>Go to 2.</a:t>
            </a: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643146" y="4681760"/>
            <a:ext cx="3810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/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2" t="45624" r="15742" b="10529"/>
          <a:stretch>
            <a:fillRect/>
          </a:stretch>
        </p:blipFill>
        <p:spPr bwMode="auto">
          <a:xfrm>
            <a:off x="412959" y="1557560"/>
            <a:ext cx="3887787" cy="2157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2395746" y="3691160"/>
            <a:ext cx="2016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[some workshop, 1998]</a:t>
            </a:r>
          </a:p>
        </p:txBody>
      </p: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228600" y="4038600"/>
            <a:ext cx="4267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Unlike Hearst, </a:t>
            </a:r>
            <a:r>
              <a:rPr lang="en-US" dirty="0" err="1"/>
              <a:t>Brin</a:t>
            </a:r>
            <a:r>
              <a:rPr lang="en-US" dirty="0"/>
              <a:t> learned the patterns; and learned very </a:t>
            </a:r>
            <a:r>
              <a:rPr lang="en-US" i="1" dirty="0"/>
              <a:t>high-precision, easy-to-match</a:t>
            </a:r>
            <a:r>
              <a:rPr lang="en-US" dirty="0"/>
              <a:t> </a:t>
            </a:r>
            <a:r>
              <a:rPr lang="en-US" dirty="0" smtClean="0"/>
              <a:t>patterns using regular expressions.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Result: 24M web pages </a:t>
            </a:r>
            <a:r>
              <a:rPr lang="en-US" dirty="0">
                <a:sym typeface="Wingdings" charset="0"/>
              </a:rPr>
              <a:t>+ 5 books  199 occurrences  3 patterns  4047 occurrences + 5M pages  3947 occurrences  105 patterns  … 15,257 books *</a:t>
            </a:r>
            <a:r>
              <a:rPr lang="en-US" sz="1400" dirty="0">
                <a:sym typeface="Wingdings" charset="0"/>
              </a:rPr>
              <a:t>with some manual tweaks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276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Key Ideas: So Far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High-precision low-coverage extractors and large redundant corpora (macro-reading)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Self-training/bootstrapping</a:t>
            </a:r>
          </a:p>
          <a:p>
            <a:pPr marL="457200" lvl="2" indent="-457200">
              <a:buFont typeface="+mj-lt"/>
              <a:buAutoNum type="arabicParenR"/>
            </a:pPr>
            <a:r>
              <a:rPr lang="en-US" dirty="0">
                <a:latin typeface="Arial" charset="0"/>
              </a:rPr>
              <a:t>Advantage: train on a small corpus, test on a larger one</a:t>
            </a:r>
          </a:p>
          <a:p>
            <a:pPr lvl="3"/>
            <a:r>
              <a:rPr lang="en-US" dirty="0" smtClean="0">
                <a:latin typeface="Arial" charset="0"/>
              </a:rPr>
              <a:t>	You </a:t>
            </a:r>
            <a:r>
              <a:rPr lang="en-US" dirty="0">
                <a:latin typeface="Arial" charset="0"/>
              </a:rPr>
              <a:t>can use more-or-less off-the-shelf learning methods</a:t>
            </a:r>
          </a:p>
          <a:p>
            <a:pPr lvl="3"/>
            <a:r>
              <a:rPr lang="en-US" dirty="0" smtClean="0">
                <a:latin typeface="Arial" charset="0"/>
              </a:rPr>
              <a:t>	You </a:t>
            </a:r>
            <a:r>
              <a:rPr lang="en-US" dirty="0">
                <a:latin typeface="Arial" charset="0"/>
              </a:rPr>
              <a:t>can work with very large corpora</a:t>
            </a:r>
          </a:p>
          <a:p>
            <a:pPr marL="457200" lvl="2" indent="-457200">
              <a:buFont typeface="+mj-lt"/>
              <a:buAutoNum type="arabicParenR"/>
            </a:pPr>
            <a:r>
              <a:rPr lang="en-US" dirty="0">
                <a:latin typeface="Arial" charset="0"/>
              </a:rPr>
              <a:t>But, data gets noisier and noisier as you iterate</a:t>
            </a:r>
          </a:p>
          <a:p>
            <a:pPr marL="457200" lvl="2" indent="-457200">
              <a:buFont typeface="+mj-lt"/>
              <a:buAutoNum type="arabicParenR"/>
            </a:pPr>
            <a:r>
              <a:rPr lang="en-US" dirty="0">
                <a:latin typeface="Arial" charset="0"/>
              </a:rPr>
              <a:t>Need either </a:t>
            </a:r>
          </a:p>
          <a:p>
            <a:pPr lvl="3"/>
            <a:r>
              <a:rPr lang="en-US" i="1" dirty="0" smtClean="0">
                <a:latin typeface="Arial" charset="0"/>
              </a:rPr>
              <a:t>	really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high-precision extractors, or </a:t>
            </a:r>
          </a:p>
          <a:p>
            <a:pPr lvl="3"/>
            <a:r>
              <a:rPr lang="en-US" dirty="0" smtClean="0">
                <a:latin typeface="Arial" charset="0"/>
              </a:rPr>
              <a:t>	some </a:t>
            </a:r>
            <a:r>
              <a:rPr lang="en-US" dirty="0">
                <a:latin typeface="Arial" charset="0"/>
              </a:rPr>
              <a:t>way to cope with the noise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5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What is </a:t>
            </a:r>
            <a:r>
              <a:rPr lang="en" dirty="0" smtClean="0"/>
              <a:t>Information </a:t>
            </a:r>
            <a:r>
              <a:rPr lang="en" dirty="0"/>
              <a:t>Extraction (IE)?</a:t>
            </a:r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And why do we care?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4397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ja-JP" sz="4000" dirty="0">
                <a:latin typeface="Arial" charset="0"/>
                <a:cs typeface="ＭＳ Ｐゴシック" charset="0"/>
              </a:rPr>
              <a:t>A variant of bootstrapping: </a:t>
            </a:r>
            <a:br>
              <a:rPr lang="en-US" altLang="ja-JP" sz="4000" dirty="0">
                <a:latin typeface="Arial" charset="0"/>
                <a:cs typeface="ＭＳ Ｐゴシック" charset="0"/>
              </a:rPr>
            </a:br>
            <a:r>
              <a:rPr lang="en-US" altLang="ja-JP" sz="4000" dirty="0">
                <a:latin typeface="Arial" charset="0"/>
                <a:cs typeface="ＭＳ Ｐゴシック" charset="0"/>
              </a:rPr>
              <a:t>co-</a:t>
            </a:r>
            <a:r>
              <a:rPr lang="en-US" altLang="ja-JP" sz="4000" dirty="0" smtClean="0">
                <a:latin typeface="Arial" charset="0"/>
                <a:cs typeface="ＭＳ Ｐゴシック" charset="0"/>
              </a:rPr>
              <a:t>training</a:t>
            </a:r>
            <a:endParaRPr lang="en-US" altLang="ja-JP" sz="3200" dirty="0">
              <a:latin typeface="Arial" charset="0"/>
              <a:cs typeface="ＭＳ Ｐゴシック" charset="0"/>
            </a:endParaRPr>
          </a:p>
        </p:txBody>
      </p:sp>
      <p:sp>
        <p:nvSpPr>
          <p:cNvPr id="16387" name="Text Box 15"/>
          <p:cNvSpPr txBox="1">
            <a:spLocks noChangeArrowheads="1"/>
          </p:cNvSpPr>
          <p:nvPr/>
        </p:nvSpPr>
        <p:spPr bwMode="auto">
          <a:xfrm>
            <a:off x="914400" y="1524000"/>
            <a:ext cx="63373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Redundantly Sufficient Features: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ja-JP" sz="2000">
                <a:cs typeface="ＭＳ Ｐゴシック" charset="0"/>
              </a:rPr>
              <a:t> features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>
                <a:cs typeface="ＭＳ Ｐゴシック" charset="0"/>
              </a:rPr>
              <a:t> can be separated into two types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,x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>
                <a:cs typeface="ＭＳ Ｐゴシック" charset="0"/>
              </a:rPr>
              <a:t>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ja-JP" sz="2000">
                <a:cs typeface="ＭＳ Ｐゴシック" charset="0"/>
              </a:rPr>
              <a:t> either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>
                <a:cs typeface="ＭＳ Ｐゴシック" charset="0"/>
              </a:rPr>
              <a:t> or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>
                <a:cs typeface="ＭＳ Ｐゴシック" charset="0"/>
              </a:rPr>
              <a:t> is sufficient for classification – i.e.</a:t>
            </a:r>
          </a:p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  there exists functions </a:t>
            </a:r>
            <a:r>
              <a:rPr lang="en-US" altLang="ja-JP" sz="2000" b="0" i="1">
                <a:cs typeface="ＭＳ Ｐゴシック" charset="0"/>
              </a:rPr>
              <a:t>f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aseline="-25000">
                <a:cs typeface="ＭＳ Ｐゴシック" charset="0"/>
              </a:rPr>
              <a:t> </a:t>
            </a:r>
            <a:r>
              <a:rPr lang="en-US" altLang="ja-JP" sz="2000">
                <a:cs typeface="ＭＳ Ｐゴシック" charset="0"/>
              </a:rPr>
              <a:t>and</a:t>
            </a:r>
            <a:r>
              <a:rPr lang="en-US" altLang="ja-JP" sz="2000" b="0" i="1">
                <a:cs typeface="ＭＳ Ｐゴシック" charset="0"/>
              </a:rPr>
              <a:t> f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 b="0" i="1">
                <a:cs typeface="ＭＳ Ｐゴシック" charset="0"/>
              </a:rPr>
              <a:t> </a:t>
            </a:r>
            <a:r>
              <a:rPr lang="en-US" altLang="ja-JP" sz="2000">
                <a:cs typeface="ＭＳ Ｐゴシック" charset="0"/>
              </a:rPr>
              <a:t>such that</a:t>
            </a:r>
          </a:p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	</a:t>
            </a:r>
            <a:r>
              <a:rPr lang="en-US" altLang="ja-JP" sz="2000" b="0" i="1">
                <a:cs typeface="ＭＳ Ｐゴシック" charset="0"/>
              </a:rPr>
              <a:t>f(x) = f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(x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)=f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 b="0" i="1">
                <a:cs typeface="ＭＳ Ｐゴシック" charset="0"/>
              </a:rPr>
              <a:t>(x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b="0">
                <a:cs typeface="ＭＳ Ｐゴシック" charset="0"/>
              </a:rPr>
              <a:t>) has low error</a:t>
            </a:r>
          </a:p>
          <a:p>
            <a:pPr algn="l">
              <a:spcBef>
                <a:spcPct val="50000"/>
              </a:spcBef>
            </a:pPr>
            <a:endParaRPr lang="en-US" altLang="ja-JP" sz="2000" b="0">
              <a:cs typeface="ＭＳ Ｐゴシック" charset="0"/>
            </a:endParaRPr>
          </a:p>
          <a:p>
            <a:pPr algn="l">
              <a:spcBef>
                <a:spcPct val="50000"/>
              </a:spcBef>
            </a:pPr>
            <a:endParaRPr lang="en-US" altLang="ja-JP" sz="2000">
              <a:cs typeface="ＭＳ Ｐゴシック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2268538" y="4251325"/>
            <a:ext cx="4464050" cy="1158875"/>
            <a:chOff x="1429" y="754"/>
            <a:chExt cx="2812" cy="730"/>
          </a:xfrm>
        </p:grpSpPr>
        <p:pic>
          <p:nvPicPr>
            <p:cNvPr id="1639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981"/>
              <a:ext cx="2630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2" name="Line 5"/>
            <p:cNvSpPr>
              <a:spLocks noChangeShapeType="1"/>
            </p:cNvSpPr>
            <p:nvPr/>
          </p:nvSpPr>
          <p:spPr bwMode="auto">
            <a:xfrm>
              <a:off x="1927" y="1253"/>
              <a:ext cx="81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3" name="Text Box 6"/>
            <p:cNvSpPr txBox="1">
              <a:spLocks noChangeArrowheads="1"/>
            </p:cNvSpPr>
            <p:nvPr/>
          </p:nvSpPr>
          <p:spPr bwMode="auto">
            <a:xfrm>
              <a:off x="1746" y="1253"/>
              <a:ext cx="12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FF0000"/>
                  </a:solidFill>
                  <a:cs typeface="ＭＳ Ｐゴシック" charset="0"/>
                </a:rPr>
                <a:t>spelling feature</a:t>
              </a:r>
            </a:p>
          </p:txBody>
        </p:sp>
        <p:sp>
          <p:nvSpPr>
            <p:cNvPr id="16394" name="Line 7"/>
            <p:cNvSpPr>
              <a:spLocks noChangeShapeType="1"/>
            </p:cNvSpPr>
            <p:nvPr/>
          </p:nvSpPr>
          <p:spPr bwMode="auto">
            <a:xfrm>
              <a:off x="3107" y="1253"/>
              <a:ext cx="58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Text Box 8"/>
            <p:cNvSpPr txBox="1">
              <a:spLocks noChangeArrowheads="1"/>
            </p:cNvSpPr>
            <p:nvPr/>
          </p:nvSpPr>
          <p:spPr bwMode="auto">
            <a:xfrm>
              <a:off x="3061" y="1253"/>
              <a:ext cx="1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0066FF"/>
                  </a:solidFill>
                  <a:cs typeface="ＭＳ Ｐゴシック" charset="0"/>
                </a:rPr>
                <a:t>context feature</a:t>
              </a:r>
            </a:p>
          </p:txBody>
        </p:sp>
        <p:sp>
          <p:nvSpPr>
            <p:cNvPr id="16396" name="AutoShape 10"/>
            <p:cNvSpPr>
              <a:spLocks noChangeArrowheads="1"/>
            </p:cNvSpPr>
            <p:nvPr/>
          </p:nvSpPr>
          <p:spPr bwMode="auto">
            <a:xfrm>
              <a:off x="2290" y="754"/>
              <a:ext cx="862" cy="227"/>
            </a:xfrm>
            <a:prstGeom prst="wedgeRoundRectCallout">
              <a:avLst>
                <a:gd name="adj1" fmla="val -51162"/>
                <a:gd name="adj2" fmla="val 61454"/>
                <a:gd name="adj3" fmla="val 16667"/>
              </a:avLst>
            </a:prstGeom>
            <a:noFill/>
            <a:ln w="1587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altLang="ja-JP">
                  <a:solidFill>
                    <a:schemeClr val="accent2"/>
                  </a:solidFill>
                  <a:cs typeface="ＭＳ Ｐゴシック" charset="0"/>
                </a:rPr>
                <a:t>person</a:t>
              </a:r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133600" y="5638800"/>
            <a:ext cx="29225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C00000"/>
                </a:solidFill>
              </a:rPr>
              <a:t>e.g. Capitalization=X+.X+</a:t>
            </a:r>
          </a:p>
          <a:p>
            <a:pPr algn="ctr"/>
            <a:r>
              <a:rPr lang="en-US">
                <a:solidFill>
                  <a:srgbClr val="C00000"/>
                </a:solidFill>
              </a:rPr>
              <a:t>Prefix=Mr.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4953000" y="5562600"/>
            <a:ext cx="2760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0066FF"/>
                </a:solidFill>
                <a:cs typeface="ＭＳ Ｐゴシック" charset="0"/>
              </a:rPr>
              <a:t>e.g., based on words nearby in dependency parse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83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6" t="24448" r="9395" b="12654"/>
          <a:stretch>
            <a:fillRect/>
          </a:stretch>
        </p:blipFill>
        <p:spPr bwMode="auto">
          <a:xfrm>
            <a:off x="4876800" y="1143000"/>
            <a:ext cx="42672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0323"/>
            <a:ext cx="8229600" cy="1143000"/>
          </a:xfrm>
        </p:spPr>
        <p:txBody>
          <a:bodyPr/>
          <a:lstStyle/>
          <a:p>
            <a:pPr algn="ctr"/>
            <a:r>
              <a:rPr lang="en-US" sz="4400" dirty="0">
                <a:latin typeface="Arial" charset="0"/>
              </a:rPr>
              <a:t>Another kind of self-training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30431" r="10941" b="33144"/>
          <a:stretch>
            <a:fillRect/>
          </a:stretch>
        </p:blipFill>
        <p:spPr bwMode="auto">
          <a:xfrm>
            <a:off x="228600" y="1371600"/>
            <a:ext cx="4876800" cy="16287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886200" y="30480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[COLT 98]</a:t>
            </a:r>
          </a:p>
        </p:txBody>
      </p:sp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34276" r="20081" b="19533"/>
          <a:stretch>
            <a:fillRect/>
          </a:stretch>
        </p:blipFill>
        <p:spPr bwMode="auto">
          <a:xfrm>
            <a:off x="0" y="3505200"/>
            <a:ext cx="48768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421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29658" y="274637"/>
            <a:ext cx="8229600" cy="11430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A co-training algorithm</a:t>
            </a:r>
          </a:p>
        </p:txBody>
      </p:sp>
      <p:pic>
        <p:nvPicPr>
          <p:cNvPr id="1945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34276" r="20081" b="19533"/>
          <a:stretch>
            <a:fillRect/>
          </a:stretch>
        </p:blipFill>
        <p:spPr bwMode="auto">
          <a:xfrm>
            <a:off x="762000" y="1447800"/>
            <a:ext cx="8010525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5245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70797"/>
            <a:ext cx="9312535" cy="1143000"/>
          </a:xfrm>
        </p:spPr>
        <p:txBody>
          <a:bodyPr/>
          <a:lstStyle/>
          <a:p>
            <a:pPr algn="ctr" eaLnBrk="1" hangingPunct="1"/>
            <a:r>
              <a:rPr lang="en-US" altLang="ja-JP" sz="2400" dirty="0">
                <a:latin typeface="Arial" charset="0"/>
                <a:cs typeface="ＭＳ Ｐゴシック" charset="0"/>
              </a:rPr>
              <a:t>Unsupervised Models for Named Entity Classification</a:t>
            </a:r>
            <a:br>
              <a:rPr lang="en-US" altLang="ja-JP" sz="2400" dirty="0">
                <a:latin typeface="Arial" charset="0"/>
                <a:cs typeface="ＭＳ Ｐゴシック" charset="0"/>
              </a:rPr>
            </a:br>
            <a:r>
              <a:rPr lang="en-US" altLang="ja-JP" sz="1800" dirty="0">
                <a:latin typeface="Arial" charset="0"/>
                <a:cs typeface="ＭＳ Ｐゴシック" charset="0"/>
              </a:rPr>
              <a:t>Michael Collins and </a:t>
            </a:r>
            <a:r>
              <a:rPr lang="en-US" altLang="ja-JP" sz="1800" dirty="0" err="1">
                <a:latin typeface="Arial" charset="0"/>
                <a:cs typeface="ＭＳ Ｐゴシック" charset="0"/>
              </a:rPr>
              <a:t>Yoram</a:t>
            </a:r>
            <a:r>
              <a:rPr lang="en-US" altLang="ja-JP" sz="1800" dirty="0">
                <a:latin typeface="Arial" charset="0"/>
                <a:cs typeface="ＭＳ Ｐゴシック" charset="0"/>
              </a:rPr>
              <a:t> Singer [EMNLP 99]</a:t>
            </a:r>
            <a:endParaRPr lang="en-US" altLang="ja-JP" sz="2400" dirty="0">
              <a:latin typeface="Arial" charset="0"/>
              <a:cs typeface="ＭＳ Ｐゴシック" charset="0"/>
            </a:endParaRPr>
          </a:p>
        </p:txBody>
      </p:sp>
      <p:sp>
        <p:nvSpPr>
          <p:cNvPr id="18435" name="Text Box 15"/>
          <p:cNvSpPr txBox="1">
            <a:spLocks noChangeArrowheads="1"/>
          </p:cNvSpPr>
          <p:nvPr/>
        </p:nvSpPr>
        <p:spPr bwMode="auto">
          <a:xfrm>
            <a:off x="914400" y="1524000"/>
            <a:ext cx="63373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Redundantly Sufficient Features: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ja-JP" sz="2000">
                <a:cs typeface="ＭＳ Ｐゴシック" charset="0"/>
              </a:rPr>
              <a:t> features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>
                <a:cs typeface="ＭＳ Ｐゴシック" charset="0"/>
              </a:rPr>
              <a:t> can be separated into two types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,x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>
                <a:cs typeface="ＭＳ Ｐゴシック" charset="0"/>
              </a:rPr>
              <a:t> </a:t>
            </a: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altLang="ja-JP" sz="2000">
                <a:cs typeface="ＭＳ Ｐゴシック" charset="0"/>
              </a:rPr>
              <a:t> either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>
                <a:cs typeface="ＭＳ Ｐゴシック" charset="0"/>
              </a:rPr>
              <a:t> or </a:t>
            </a:r>
            <a:r>
              <a:rPr lang="en-US" altLang="ja-JP" sz="2000" b="0" i="1">
                <a:cs typeface="ＭＳ Ｐゴシック" charset="0"/>
              </a:rPr>
              <a:t>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>
                <a:cs typeface="ＭＳ Ｐゴシック" charset="0"/>
              </a:rPr>
              <a:t> is sufficient for classification – i.e.</a:t>
            </a:r>
          </a:p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  there exists functions </a:t>
            </a:r>
            <a:r>
              <a:rPr lang="en-US" altLang="ja-JP" sz="2000" b="0" i="1">
                <a:cs typeface="ＭＳ Ｐゴシック" charset="0"/>
              </a:rPr>
              <a:t>f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aseline="-25000">
                <a:cs typeface="ＭＳ Ｐゴシック" charset="0"/>
              </a:rPr>
              <a:t> </a:t>
            </a:r>
            <a:r>
              <a:rPr lang="en-US" altLang="ja-JP" sz="2000">
                <a:cs typeface="ＭＳ Ｐゴシック" charset="0"/>
              </a:rPr>
              <a:t>and</a:t>
            </a:r>
            <a:r>
              <a:rPr lang="en-US" altLang="ja-JP" sz="2000" b="0" i="1">
                <a:cs typeface="ＭＳ Ｐゴシック" charset="0"/>
              </a:rPr>
              <a:t> f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 b="0" i="1">
                <a:cs typeface="ＭＳ Ｐゴシック" charset="0"/>
              </a:rPr>
              <a:t> </a:t>
            </a:r>
            <a:r>
              <a:rPr lang="en-US" altLang="ja-JP" sz="2000">
                <a:cs typeface="ＭＳ Ｐゴシック" charset="0"/>
              </a:rPr>
              <a:t>such that</a:t>
            </a:r>
          </a:p>
          <a:p>
            <a:pPr algn="l">
              <a:spcBef>
                <a:spcPct val="50000"/>
              </a:spcBef>
            </a:pPr>
            <a:r>
              <a:rPr lang="en-US" altLang="ja-JP" sz="2000">
                <a:cs typeface="ＭＳ Ｐゴシック" charset="0"/>
              </a:rPr>
              <a:t>	</a:t>
            </a:r>
            <a:r>
              <a:rPr lang="en-US" altLang="ja-JP" sz="2000" b="0" i="1">
                <a:cs typeface="ＭＳ Ｐゴシック" charset="0"/>
              </a:rPr>
              <a:t>f(x) = f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(x</a:t>
            </a:r>
            <a:r>
              <a:rPr lang="en-US" altLang="ja-JP" sz="2000" b="0" i="1" baseline="-25000">
                <a:cs typeface="ＭＳ Ｐゴシック" charset="0"/>
              </a:rPr>
              <a:t>1</a:t>
            </a:r>
            <a:r>
              <a:rPr lang="en-US" altLang="ja-JP" sz="2000" b="0" i="1">
                <a:cs typeface="ＭＳ Ｐゴシック" charset="0"/>
              </a:rPr>
              <a:t>)=f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sz="2000" b="0" i="1">
                <a:cs typeface="ＭＳ Ｐゴシック" charset="0"/>
              </a:rPr>
              <a:t>(x</a:t>
            </a:r>
            <a:r>
              <a:rPr lang="en-US" altLang="ja-JP" sz="2000" b="0" i="1" baseline="-25000">
                <a:cs typeface="ＭＳ Ｐゴシック" charset="0"/>
              </a:rPr>
              <a:t>2</a:t>
            </a:r>
            <a:r>
              <a:rPr lang="en-US" altLang="ja-JP" b="0">
                <a:cs typeface="ＭＳ Ｐゴシック" charset="0"/>
              </a:rPr>
              <a:t>) has low error</a:t>
            </a:r>
          </a:p>
          <a:p>
            <a:pPr algn="l">
              <a:spcBef>
                <a:spcPct val="50000"/>
              </a:spcBef>
            </a:pPr>
            <a:endParaRPr lang="en-US" altLang="ja-JP" sz="2000" b="0">
              <a:cs typeface="ＭＳ Ｐゴシック" charset="0"/>
            </a:endParaRPr>
          </a:p>
          <a:p>
            <a:pPr algn="l">
              <a:spcBef>
                <a:spcPct val="50000"/>
              </a:spcBef>
            </a:pPr>
            <a:endParaRPr lang="en-US" altLang="ja-JP" sz="2000">
              <a:cs typeface="ＭＳ Ｐゴシック" charset="0"/>
            </a:endParaRPr>
          </a:p>
        </p:txBody>
      </p:sp>
      <p:grpSp>
        <p:nvGrpSpPr>
          <p:cNvPr id="18436" name="Group 13"/>
          <p:cNvGrpSpPr>
            <a:grpSpLocks/>
          </p:cNvGrpSpPr>
          <p:nvPr/>
        </p:nvGrpSpPr>
        <p:grpSpPr bwMode="auto">
          <a:xfrm>
            <a:off x="2268538" y="4251325"/>
            <a:ext cx="4464050" cy="1158875"/>
            <a:chOff x="1429" y="754"/>
            <a:chExt cx="2812" cy="730"/>
          </a:xfrm>
        </p:grpSpPr>
        <p:pic>
          <p:nvPicPr>
            <p:cNvPr id="1844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" y="981"/>
              <a:ext cx="2630" cy="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Line 5"/>
            <p:cNvSpPr>
              <a:spLocks noChangeShapeType="1"/>
            </p:cNvSpPr>
            <p:nvPr/>
          </p:nvSpPr>
          <p:spPr bwMode="auto">
            <a:xfrm>
              <a:off x="1927" y="1253"/>
              <a:ext cx="817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3" name="Text Box 6"/>
            <p:cNvSpPr txBox="1">
              <a:spLocks noChangeArrowheads="1"/>
            </p:cNvSpPr>
            <p:nvPr/>
          </p:nvSpPr>
          <p:spPr bwMode="auto">
            <a:xfrm>
              <a:off x="1746" y="1253"/>
              <a:ext cx="12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FF0000"/>
                  </a:solidFill>
                  <a:cs typeface="ＭＳ Ｐゴシック" charset="0"/>
                </a:rPr>
                <a:t>spelling feature</a:t>
              </a:r>
            </a:p>
          </p:txBody>
        </p:sp>
        <p:sp>
          <p:nvSpPr>
            <p:cNvPr id="18444" name="Line 7"/>
            <p:cNvSpPr>
              <a:spLocks noChangeShapeType="1"/>
            </p:cNvSpPr>
            <p:nvPr/>
          </p:nvSpPr>
          <p:spPr bwMode="auto">
            <a:xfrm>
              <a:off x="3107" y="1253"/>
              <a:ext cx="589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45" name="Text Box 8"/>
            <p:cNvSpPr txBox="1">
              <a:spLocks noChangeArrowheads="1"/>
            </p:cNvSpPr>
            <p:nvPr/>
          </p:nvSpPr>
          <p:spPr bwMode="auto">
            <a:xfrm>
              <a:off x="3061" y="1253"/>
              <a:ext cx="11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ja-JP">
                  <a:solidFill>
                    <a:srgbClr val="0066FF"/>
                  </a:solidFill>
                  <a:cs typeface="ＭＳ Ｐゴシック" charset="0"/>
                </a:rPr>
                <a:t>context feature</a:t>
              </a:r>
            </a:p>
          </p:txBody>
        </p:sp>
        <p:sp>
          <p:nvSpPr>
            <p:cNvPr id="18446" name="AutoShape 10"/>
            <p:cNvSpPr>
              <a:spLocks noChangeArrowheads="1"/>
            </p:cNvSpPr>
            <p:nvPr/>
          </p:nvSpPr>
          <p:spPr bwMode="auto">
            <a:xfrm>
              <a:off x="2290" y="754"/>
              <a:ext cx="862" cy="227"/>
            </a:xfrm>
            <a:prstGeom prst="wedgeRoundRectCallout">
              <a:avLst>
                <a:gd name="adj1" fmla="val -51162"/>
                <a:gd name="adj2" fmla="val 61454"/>
                <a:gd name="adj3" fmla="val 16667"/>
              </a:avLst>
            </a:prstGeom>
            <a:noFill/>
            <a:ln w="15875">
              <a:solidFill>
                <a:srgbClr val="80808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/>
              <a:r>
                <a:rPr lang="en-US" altLang="ja-JP">
                  <a:solidFill>
                    <a:schemeClr val="accent2"/>
                  </a:solidFill>
                  <a:cs typeface="ＭＳ Ｐゴシック" charset="0"/>
                </a:rPr>
                <a:t>person</a:t>
              </a:r>
            </a:p>
          </p:txBody>
        </p:sp>
      </p:grpSp>
      <p:sp>
        <p:nvSpPr>
          <p:cNvPr id="18437" name="TextBox 17"/>
          <p:cNvSpPr txBox="1">
            <a:spLocks noChangeArrowheads="1"/>
          </p:cNvSpPr>
          <p:nvPr/>
        </p:nvSpPr>
        <p:spPr bwMode="auto">
          <a:xfrm>
            <a:off x="1600200" y="5638800"/>
            <a:ext cx="2986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C00000"/>
                </a:solidFill>
              </a:rPr>
              <a:t>e.g., Capitalization=X+.X+</a:t>
            </a:r>
          </a:p>
          <a:p>
            <a:pPr algn="ctr"/>
            <a:r>
              <a:rPr lang="en-US">
                <a:solidFill>
                  <a:srgbClr val="C00000"/>
                </a:solidFill>
              </a:rPr>
              <a:t>Prefix=Mr.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4953000" y="5562600"/>
            <a:ext cx="276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>
                <a:solidFill>
                  <a:srgbClr val="0066FF"/>
                </a:solidFill>
                <a:cs typeface="ＭＳ Ｐゴシック" charset="0"/>
              </a:rPr>
              <a:t>Based on dependency parse</a:t>
            </a:r>
          </a:p>
        </p:txBody>
      </p:sp>
      <p:sp>
        <p:nvSpPr>
          <p:cNvPr id="18439" name="TextBox 19"/>
          <p:cNvSpPr txBox="1">
            <a:spLocks noChangeArrowheads="1"/>
          </p:cNvSpPr>
          <p:nvPr/>
        </p:nvSpPr>
        <p:spPr bwMode="auto">
          <a:xfrm>
            <a:off x="6629400" y="3276600"/>
            <a:ext cx="2168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Candidate entities x segmented using a POS pattern </a:t>
            </a:r>
          </a:p>
        </p:txBody>
      </p:sp>
      <p:cxnSp>
        <p:nvCxnSpPr>
          <p:cNvPr id="18440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5105400" y="3810000"/>
            <a:ext cx="1447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ja-JP" sz="4000" dirty="0">
                <a:latin typeface="Arial" charset="0"/>
                <a:cs typeface="ＭＳ Ｐゴシック" charset="0"/>
              </a:rPr>
              <a:t>Evaluation for Collins and Singer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7338"/>
            <a:ext cx="46815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441825"/>
            <a:ext cx="309562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292725" y="1700213"/>
            <a:ext cx="3527425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ja-JP">
                <a:cs typeface="ＭＳ Ｐゴシック" charset="0"/>
              </a:rPr>
              <a:t>88,962 examples (spelling,context) pairs</a:t>
            </a:r>
          </a:p>
          <a:p>
            <a:pPr algn="ctr">
              <a:spcBef>
                <a:spcPct val="50000"/>
              </a:spcBef>
            </a:pPr>
            <a:r>
              <a:rPr lang="en-US" altLang="ja-JP">
                <a:cs typeface="ＭＳ Ｐゴシック" charset="0"/>
              </a:rPr>
              <a:t>7 seed rules are used</a:t>
            </a:r>
          </a:p>
          <a:p>
            <a:pPr algn="ctr">
              <a:spcBef>
                <a:spcPct val="50000"/>
              </a:spcBef>
            </a:pPr>
            <a:r>
              <a:rPr lang="en-US" altLang="ja-JP">
                <a:cs typeface="ＭＳ Ｐゴシック" charset="0"/>
              </a:rPr>
              <a:t>1000 examples are chosen as test data (85 noise)</a:t>
            </a:r>
          </a:p>
          <a:p>
            <a:pPr algn="ctr">
              <a:spcBef>
                <a:spcPct val="50000"/>
              </a:spcBef>
            </a:pPr>
            <a:r>
              <a:rPr lang="en-US" altLang="ja-JP">
                <a:cs typeface="ＭＳ Ｐゴシック" charset="0"/>
              </a:rPr>
              <a:t>We label the examples as (location, person, organization, noise)</a:t>
            </a:r>
          </a:p>
        </p:txBody>
      </p:sp>
      <p:sp>
        <p:nvSpPr>
          <p:cNvPr id="22534" name="Rectangle 7"/>
          <p:cNvSpPr>
            <a:spLocks noChangeArrowheads="1"/>
          </p:cNvSpPr>
          <p:nvPr/>
        </p:nvSpPr>
        <p:spPr bwMode="auto">
          <a:xfrm>
            <a:off x="611188" y="3429000"/>
            <a:ext cx="4392612" cy="6477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8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Key Ideas: So Far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High-precision low-coverage extractors and large redundant corpora (macro-reading)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Self-training/bootstrapping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Co-training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Clustering phrases by context</a:t>
            </a:r>
          </a:p>
          <a:p>
            <a:pPr lvl="1"/>
            <a:r>
              <a:rPr lang="en-US" dirty="0">
                <a:latin typeface="Arial" charset="0"/>
              </a:rPr>
              <a:t>Don</a:t>
            </a:r>
            <a:r>
              <a:rPr lang="ja-JP" altLang="en-US" dirty="0">
                <a:latin typeface="Arial" charset="0"/>
              </a:rPr>
              <a:t>’</a:t>
            </a:r>
            <a:r>
              <a:rPr lang="en-US" dirty="0">
                <a:latin typeface="Arial" charset="0"/>
              </a:rPr>
              <a:t>t </a:t>
            </a:r>
            <a:r>
              <a:rPr lang="en-US" dirty="0" smtClean="0">
                <a:latin typeface="Arial" charset="0"/>
              </a:rPr>
              <a:t>propagate </a:t>
            </a:r>
            <a:r>
              <a:rPr lang="en-US" dirty="0">
                <a:latin typeface="Arial" charset="0"/>
              </a:rPr>
              <a:t>labels;</a:t>
            </a:r>
          </a:p>
          <a:p>
            <a:pPr lvl="1"/>
            <a:r>
              <a:rPr lang="en-US" dirty="0">
                <a:latin typeface="Arial" charset="0"/>
              </a:rPr>
              <a:t>Instead do without them entirely</a:t>
            </a:r>
          </a:p>
        </p:txBody>
      </p:sp>
      <p:pic>
        <p:nvPicPr>
          <p:cNvPr id="2355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90800"/>
            <a:ext cx="1871663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8382000" y="3276600"/>
            <a:ext cx="62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Pres.</a:t>
            </a:r>
            <a:endParaRPr lang="en-US"/>
          </a:p>
        </p:txBody>
      </p:sp>
      <p:sp>
        <p:nvSpPr>
          <p:cNvPr id="23558" name="TextBox 10"/>
          <p:cNvSpPr txBox="1">
            <a:spLocks noChangeArrowheads="1"/>
          </p:cNvSpPr>
          <p:nvPr/>
        </p:nvSpPr>
        <p:spPr bwMode="auto">
          <a:xfrm>
            <a:off x="8294688" y="2968625"/>
            <a:ext cx="574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CEO</a:t>
            </a:r>
            <a:endParaRPr lang="en-US"/>
          </a:p>
        </p:txBody>
      </p:sp>
      <p:sp>
        <p:nvSpPr>
          <p:cNvPr id="23559" name="TextBox 11"/>
          <p:cNvSpPr txBox="1">
            <a:spLocks noChangeArrowheads="1"/>
          </p:cNvSpPr>
          <p:nvPr/>
        </p:nvSpPr>
        <p:spPr bwMode="auto">
          <a:xfrm>
            <a:off x="8305800" y="2590800"/>
            <a:ext cx="425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VP</a:t>
            </a:r>
          </a:p>
        </p:txBody>
      </p:sp>
      <p:sp>
        <p:nvSpPr>
          <p:cNvPr id="23560" name="TextBox 12"/>
          <p:cNvSpPr txBox="1">
            <a:spLocks noChangeArrowheads="1"/>
          </p:cNvSpPr>
          <p:nvPr/>
        </p:nvSpPr>
        <p:spPr bwMode="auto">
          <a:xfrm>
            <a:off x="5568950" y="2968625"/>
            <a:ext cx="1120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Mr. Cooper</a:t>
            </a:r>
            <a:endParaRPr lang="en-US"/>
          </a:p>
        </p:txBody>
      </p:sp>
      <p:sp>
        <p:nvSpPr>
          <p:cNvPr id="23561" name="TextBox 13"/>
          <p:cNvSpPr txBox="1">
            <a:spLocks noChangeArrowheads="1"/>
          </p:cNvSpPr>
          <p:nvPr/>
        </p:nvSpPr>
        <p:spPr bwMode="auto">
          <a:xfrm>
            <a:off x="6324600" y="3657600"/>
            <a:ext cx="531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Bob</a:t>
            </a:r>
            <a:endParaRPr lang="en-US"/>
          </a:p>
        </p:txBody>
      </p:sp>
      <p:sp>
        <p:nvSpPr>
          <p:cNvPr id="23562" name="TextBox 14"/>
          <p:cNvSpPr txBox="1">
            <a:spLocks noChangeArrowheads="1"/>
          </p:cNvSpPr>
          <p:nvPr/>
        </p:nvSpPr>
        <p:spPr bwMode="auto">
          <a:xfrm>
            <a:off x="8307388" y="4648200"/>
            <a:ext cx="452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job</a:t>
            </a:r>
            <a:endParaRPr lang="en-US"/>
          </a:p>
        </p:txBody>
      </p:sp>
      <p:sp>
        <p:nvSpPr>
          <p:cNvPr id="23563" name="TextBox 15"/>
          <p:cNvSpPr txBox="1">
            <a:spLocks noChangeArrowheads="1"/>
          </p:cNvSpPr>
          <p:nvPr/>
        </p:nvSpPr>
        <p:spPr bwMode="auto">
          <a:xfrm>
            <a:off x="8197850" y="4340225"/>
            <a:ext cx="682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intern</a:t>
            </a:r>
            <a:endParaRPr lang="en-US"/>
          </a:p>
        </p:txBody>
      </p:sp>
      <p:sp>
        <p:nvSpPr>
          <p:cNvPr id="23564" name="TextBox 17"/>
          <p:cNvSpPr txBox="1">
            <a:spLocks noChangeArrowheads="1"/>
          </p:cNvSpPr>
          <p:nvPr/>
        </p:nvSpPr>
        <p:spPr bwMode="auto">
          <a:xfrm>
            <a:off x="6273800" y="4340225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MSR</a:t>
            </a:r>
            <a:endParaRPr lang="en-US"/>
          </a:p>
        </p:txBody>
      </p:sp>
      <p:sp>
        <p:nvSpPr>
          <p:cNvPr id="23565" name="TextBox 18"/>
          <p:cNvSpPr txBox="1">
            <a:spLocks noChangeArrowheads="1"/>
          </p:cNvSpPr>
          <p:nvPr/>
        </p:nvSpPr>
        <p:spPr bwMode="auto">
          <a:xfrm>
            <a:off x="6345238" y="5334000"/>
            <a:ext cx="512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IBM</a:t>
            </a:r>
            <a:endParaRPr lang="en-US"/>
          </a:p>
        </p:txBody>
      </p:sp>
      <p:cxnSp>
        <p:nvCxnSpPr>
          <p:cNvPr id="23566" name="Straight Connector 20"/>
          <p:cNvCxnSpPr>
            <a:cxnSpLocks noChangeShapeType="1"/>
          </p:cNvCxnSpPr>
          <p:nvPr/>
        </p:nvCxnSpPr>
        <p:spPr bwMode="auto">
          <a:xfrm flipV="1">
            <a:off x="7162800" y="32004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7" name="Straight Connector 21"/>
          <p:cNvCxnSpPr>
            <a:cxnSpLocks noChangeShapeType="1"/>
          </p:cNvCxnSpPr>
          <p:nvPr/>
        </p:nvCxnSpPr>
        <p:spPr bwMode="auto">
          <a:xfrm flipV="1">
            <a:off x="7162800" y="48768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8" name="TextBox 22"/>
          <p:cNvSpPr txBox="1">
            <a:spLocks noChangeArrowheads="1"/>
          </p:cNvSpPr>
          <p:nvPr/>
        </p:nvSpPr>
        <p:spPr bwMode="auto">
          <a:xfrm>
            <a:off x="8229600" y="5029200"/>
            <a:ext cx="720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patent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5" t="38332" r="23869" b="18883"/>
          <a:stretch>
            <a:fillRect/>
          </a:stretch>
        </p:blipFill>
        <p:spPr bwMode="auto">
          <a:xfrm>
            <a:off x="228600" y="304800"/>
            <a:ext cx="44958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2743200" y="198120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[KDD 2002]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t="30165" r="5486" b="18044"/>
          <a:stretch>
            <a:fillRect/>
          </a:stretch>
        </p:blipFill>
        <p:spPr bwMode="auto">
          <a:xfrm>
            <a:off x="228600" y="3352800"/>
            <a:ext cx="83820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7" t="38982" r="11844" b="10332"/>
          <a:stretch>
            <a:fillRect/>
          </a:stretch>
        </p:blipFill>
        <p:spPr bwMode="auto">
          <a:xfrm>
            <a:off x="5181600" y="76200"/>
            <a:ext cx="38862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381000" y="2590800"/>
            <a:ext cx="4800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Basic idea: parse a big corpus, then cluster NPs by their contexts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28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3757"/>
            <a:ext cx="8229600" cy="11430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Key Ideas: So Far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270920"/>
            <a:ext cx="8229600" cy="49677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High-precision low-coverage extractors and large redundant corpora (macro-reading)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Self-training/bootstrapping or co-training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Other semi-supervised methods:</a:t>
            </a:r>
          </a:p>
          <a:p>
            <a:pPr marL="457200" lvl="1" indent="-457200">
              <a:buFont typeface="+mj-lt"/>
              <a:buAutoNum type="arabicParenR"/>
            </a:pPr>
            <a:r>
              <a:rPr lang="en-US" dirty="0">
                <a:latin typeface="Arial" charset="0"/>
              </a:rPr>
              <a:t>Expectation-maximization: like self-training but you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soft-label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 the unlabeled examples with the </a:t>
            </a:r>
            <a:r>
              <a:rPr lang="en-US" i="1" dirty="0">
                <a:latin typeface="Arial" charset="0"/>
              </a:rPr>
              <a:t>expectation </a:t>
            </a:r>
            <a:r>
              <a:rPr lang="en-US" dirty="0">
                <a:latin typeface="Arial" charset="0"/>
              </a:rPr>
              <a:t>over the labels in each </a:t>
            </a:r>
            <a:r>
              <a:rPr lang="en-US" dirty="0" smtClean="0">
                <a:latin typeface="Arial" charset="0"/>
              </a:rPr>
              <a:t>iteration.</a:t>
            </a:r>
          </a:p>
          <a:p>
            <a:pPr marL="457200" lvl="1" indent="-457200">
              <a:buFont typeface="+mj-lt"/>
              <a:buAutoNum type="arabicParenR"/>
            </a:pPr>
            <a:r>
              <a:rPr lang="en-US" dirty="0" smtClean="0">
                <a:latin typeface="Arial" charset="0"/>
              </a:rPr>
              <a:t>Works </a:t>
            </a:r>
            <a:r>
              <a:rPr lang="en-US" dirty="0">
                <a:latin typeface="Arial" charset="0"/>
              </a:rPr>
              <a:t>for almost any generative model (e.g., HMMs</a:t>
            </a:r>
            <a:r>
              <a:rPr lang="en-US" dirty="0" smtClean="0">
                <a:latin typeface="Arial" charset="0"/>
              </a:rPr>
              <a:t>)</a:t>
            </a:r>
          </a:p>
          <a:p>
            <a:pPr marL="457200" lvl="1" indent="-457200">
              <a:buFont typeface="+mj-lt"/>
              <a:buAutoNum type="arabicParenR"/>
            </a:pPr>
            <a:r>
              <a:rPr lang="en-US" dirty="0" smtClean="0">
                <a:latin typeface="Arial" charset="0"/>
              </a:rPr>
              <a:t>Learns </a:t>
            </a:r>
            <a:r>
              <a:rPr lang="en-US" dirty="0">
                <a:latin typeface="Arial" charset="0"/>
              </a:rPr>
              <a:t>directly from all the data</a:t>
            </a:r>
          </a:p>
          <a:p>
            <a:pPr lvl="3"/>
            <a:r>
              <a:rPr lang="en-US" dirty="0" smtClean="0">
                <a:latin typeface="Arial" charset="0"/>
              </a:rPr>
              <a:t>	Maybe </a:t>
            </a:r>
            <a:r>
              <a:rPr lang="en-US" dirty="0">
                <a:latin typeface="Arial" charset="0"/>
              </a:rPr>
              <a:t>better; Maybe slower</a:t>
            </a:r>
          </a:p>
          <a:p>
            <a:pPr lvl="3"/>
            <a:r>
              <a:rPr lang="en-US" dirty="0" smtClean="0">
                <a:latin typeface="Arial" charset="0"/>
              </a:rPr>
              <a:t>	Extreme </a:t>
            </a:r>
            <a:r>
              <a:rPr lang="en-US" dirty="0">
                <a:latin typeface="Arial" charset="0"/>
              </a:rPr>
              <a:t>cases: </a:t>
            </a:r>
          </a:p>
          <a:p>
            <a:pPr lvl="4"/>
            <a:r>
              <a:rPr lang="en-US" dirty="0" smtClean="0">
                <a:latin typeface="Arial" charset="0"/>
              </a:rPr>
              <a:t>	supervised </a:t>
            </a:r>
            <a:r>
              <a:rPr lang="en-US" dirty="0">
                <a:latin typeface="Arial" charset="0"/>
              </a:rPr>
              <a:t>learning …. </a:t>
            </a:r>
            <a:r>
              <a:rPr lang="en-US" b="1" dirty="0">
                <a:latin typeface="Arial" charset="0"/>
              </a:rPr>
              <a:t>clustering</a:t>
            </a:r>
            <a:r>
              <a:rPr lang="en-US" dirty="0">
                <a:latin typeface="Arial" charset="0"/>
              </a:rPr>
              <a:t> + cluster-labeling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Key Ideas: So Far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685800" y="1335560"/>
            <a:ext cx="8153400" cy="4572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High-precision low-coverage extractors and large redundant corpora (macro-reading)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Self-training/bootstrapping or co-training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Other semi-supervised methods:</a:t>
            </a:r>
          </a:p>
          <a:p>
            <a:pPr lvl="1"/>
            <a:r>
              <a:rPr lang="en-US" dirty="0" smtClean="0">
                <a:latin typeface="Arial" charset="0"/>
              </a:rPr>
              <a:t>	Expectation</a:t>
            </a:r>
            <a:r>
              <a:rPr lang="en-US" dirty="0">
                <a:latin typeface="Arial" charset="0"/>
              </a:rPr>
              <a:t>-maximization</a:t>
            </a:r>
          </a:p>
          <a:p>
            <a:pPr lvl="1"/>
            <a:r>
              <a:rPr lang="en-US" dirty="0" smtClean="0">
                <a:latin typeface="Arial" charset="0"/>
              </a:rPr>
              <a:t>	</a:t>
            </a:r>
            <a:r>
              <a:rPr lang="en-US" dirty="0" err="1" smtClean="0">
                <a:latin typeface="Arial" charset="0"/>
              </a:rPr>
              <a:t>Transductive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margin-based methods (e.g., </a:t>
            </a:r>
            <a:r>
              <a:rPr lang="en-US" dirty="0" err="1">
                <a:latin typeface="Arial" charset="0"/>
              </a:rPr>
              <a:t>transductive</a:t>
            </a:r>
            <a:r>
              <a:rPr lang="en-US" dirty="0">
                <a:latin typeface="Arial" charset="0"/>
              </a:rPr>
              <a:t> SVM)</a:t>
            </a:r>
          </a:p>
          <a:p>
            <a:pPr lvl="1"/>
            <a:r>
              <a:rPr lang="en-US" dirty="0" smtClean="0">
                <a:latin typeface="Arial" charset="0"/>
              </a:rPr>
              <a:t>	Graph</a:t>
            </a:r>
            <a:r>
              <a:rPr lang="en-US" dirty="0">
                <a:latin typeface="Arial" charset="0"/>
              </a:rPr>
              <a:t>-based methods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3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Arial" charset="0"/>
              </a:rPr>
              <a:t>History: Open-domain IE by pattern-matching (Hearst, 92)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382000" cy="4724400"/>
          </a:xfrm>
        </p:spPr>
        <p:txBody>
          <a:bodyPr/>
          <a:lstStyle/>
          <a:p>
            <a:pPr marL="609600" indent="-609600">
              <a:buFont typeface="Arial"/>
              <a:buChar char="•"/>
            </a:pPr>
            <a:r>
              <a:rPr lang="en-US" dirty="0">
                <a:latin typeface="Arial" charset="0"/>
              </a:rPr>
              <a:t>Start with seeds: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NIPS</a:t>
            </a:r>
            <a:r>
              <a:rPr lang="ja-JP" altLang="en-US" dirty="0">
                <a:latin typeface="Arial" charset="0"/>
              </a:rPr>
              <a:t>”</a:t>
            </a:r>
            <a:r>
              <a:rPr lang="en-US" dirty="0">
                <a:latin typeface="Arial" charset="0"/>
              </a:rPr>
              <a:t>,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ICML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609600" indent="-609600">
              <a:buFont typeface="Arial"/>
              <a:buChar char="•"/>
            </a:pPr>
            <a:r>
              <a:rPr lang="en-US" dirty="0">
                <a:latin typeface="Arial" charset="0"/>
              </a:rPr>
              <a:t>Look thru a corpus for certain patterns:</a:t>
            </a:r>
          </a:p>
          <a:p>
            <a:pPr marL="990600" lvl="1" indent="-533400">
              <a:buFontTx/>
              <a:buChar char="•"/>
            </a:pPr>
            <a:r>
              <a:rPr lang="en-US" dirty="0">
                <a:latin typeface="Arial" charset="0"/>
              </a:rPr>
              <a:t>… </a:t>
            </a:r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at NIPS, AISTATS, KDD and other learning conferences…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609600" indent="-60960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rial" charset="0"/>
              </a:rPr>
              <a:t>Expand</a:t>
            </a:r>
            <a:r>
              <a:rPr lang="en-US" dirty="0">
                <a:latin typeface="Arial" charset="0"/>
              </a:rPr>
              <a:t> from seeds to new instances</a:t>
            </a:r>
          </a:p>
          <a:p>
            <a:pPr marL="609600" indent="-609600"/>
            <a:r>
              <a:rPr lang="en-US" dirty="0" smtClean="0">
                <a:latin typeface="Arial" charset="0"/>
              </a:rPr>
              <a:t>	Repeat</a:t>
            </a:r>
            <a:r>
              <a:rPr lang="en-US" dirty="0">
                <a:latin typeface="Arial" charset="0"/>
              </a:rPr>
              <a:t>….until ___</a:t>
            </a:r>
          </a:p>
          <a:p>
            <a:pPr marL="990600" lvl="1" indent="-533400"/>
            <a:r>
              <a:rPr lang="ja-JP" altLang="en-US" dirty="0">
                <a:latin typeface="Arial" charset="0"/>
              </a:rPr>
              <a:t>“</a:t>
            </a:r>
            <a:r>
              <a:rPr lang="en-US" dirty="0">
                <a:latin typeface="Arial" charset="0"/>
              </a:rPr>
              <a:t>on PC of KDD, SIGIR, … and…</a:t>
            </a:r>
            <a:r>
              <a:rPr lang="ja-JP" altLang="en-US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  <a:p>
            <a:pPr marL="990600" lvl="1" indent="-533400">
              <a:buFontTx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295940" name="AutoShape 1028"/>
          <p:cNvSpPr>
            <a:spLocks noChangeArrowheads="1"/>
          </p:cNvSpPr>
          <p:nvPr/>
        </p:nvSpPr>
        <p:spPr bwMode="auto">
          <a:xfrm>
            <a:off x="2667000" y="2209800"/>
            <a:ext cx="1600200" cy="533400"/>
          </a:xfrm>
          <a:prstGeom prst="curvedDownArrow">
            <a:avLst>
              <a:gd name="adj1" fmla="val 60000"/>
              <a:gd name="adj2" fmla="val 120000"/>
              <a:gd name="adj3" fmla="val 33333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4" name="AutoShape 1032"/>
          <p:cNvSpPr>
            <a:spLocks noChangeArrowheads="1"/>
          </p:cNvSpPr>
          <p:nvPr/>
        </p:nvSpPr>
        <p:spPr bwMode="auto">
          <a:xfrm>
            <a:off x="2286000" y="2971800"/>
            <a:ext cx="3429000" cy="609600"/>
          </a:xfrm>
          <a:prstGeom prst="curvedUpArrow">
            <a:avLst>
              <a:gd name="adj1" fmla="val 112500"/>
              <a:gd name="adj2" fmla="val 225000"/>
              <a:gd name="adj3" fmla="val 33333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45" name="AutoShape 1033"/>
          <p:cNvSpPr>
            <a:spLocks noChangeArrowheads="1"/>
          </p:cNvSpPr>
          <p:nvPr/>
        </p:nvSpPr>
        <p:spPr bwMode="auto">
          <a:xfrm>
            <a:off x="2743200" y="4876800"/>
            <a:ext cx="1676400" cy="609600"/>
          </a:xfrm>
          <a:prstGeom prst="curvedUpArrow">
            <a:avLst>
              <a:gd name="adj1" fmla="val 64994"/>
              <a:gd name="adj2" fmla="val 130001"/>
              <a:gd name="adj3" fmla="val 33333"/>
            </a:avLst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6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0" grpId="0" animBg="1"/>
      <p:bldP spid="295944" grpId="0" animBg="1"/>
      <p:bldP spid="2959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000" y="1113250"/>
            <a:ext cx="6442550" cy="4502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Shape 74"/>
          <p:cNvCxnSpPr/>
          <p:nvPr/>
        </p:nvCxnSpPr>
        <p:spPr>
          <a:xfrm>
            <a:off x="2745825" y="1485466"/>
            <a:ext cx="1747499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5" name="Shape 75"/>
          <p:cNvCxnSpPr/>
          <p:nvPr/>
        </p:nvCxnSpPr>
        <p:spPr>
          <a:xfrm>
            <a:off x="4566725" y="1485466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" name="Shape 76"/>
          <p:cNvCxnSpPr/>
          <p:nvPr/>
        </p:nvCxnSpPr>
        <p:spPr>
          <a:xfrm>
            <a:off x="4075375" y="4906991"/>
            <a:ext cx="1153499" cy="720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7" name="Shape 77"/>
          <p:cNvCxnSpPr/>
          <p:nvPr/>
        </p:nvCxnSpPr>
        <p:spPr>
          <a:xfrm>
            <a:off x="6463850" y="5262091"/>
            <a:ext cx="1911000" cy="570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8" name="Shape 78"/>
          <p:cNvSpPr txBox="1"/>
          <p:nvPr/>
        </p:nvSpPr>
        <p:spPr>
          <a:xfrm>
            <a:off x="1353100" y="665666"/>
            <a:ext cx="1278899" cy="1121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Named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Entity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Recognition</a:t>
            </a:r>
          </a:p>
        </p:txBody>
      </p:sp>
      <p:cxnSp>
        <p:nvCxnSpPr>
          <p:cNvPr id="79" name="Shape 79"/>
          <p:cNvCxnSpPr/>
          <p:nvPr/>
        </p:nvCxnSpPr>
        <p:spPr>
          <a:xfrm rot="10800000" flipH="1">
            <a:off x="4863650" y="3314200"/>
            <a:ext cx="3110999" cy="13199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0" name="Shape 80"/>
          <p:cNvCxnSpPr/>
          <p:nvPr/>
        </p:nvCxnSpPr>
        <p:spPr>
          <a:xfrm>
            <a:off x="7199575" y="1855066"/>
            <a:ext cx="1353299" cy="36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81"/>
          <p:cNvCxnSpPr/>
          <p:nvPr/>
        </p:nvCxnSpPr>
        <p:spPr>
          <a:xfrm rot="10800000" flipH="1">
            <a:off x="3802100" y="2179200"/>
            <a:ext cx="914400" cy="13199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82"/>
          <p:cNvCxnSpPr/>
          <p:nvPr/>
        </p:nvCxnSpPr>
        <p:spPr>
          <a:xfrm rot="10800000" flipH="1">
            <a:off x="2745825" y="2179433"/>
            <a:ext cx="972299" cy="6299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3" name="Shape 83"/>
          <p:cNvCxnSpPr/>
          <p:nvPr/>
        </p:nvCxnSpPr>
        <p:spPr>
          <a:xfrm rot="10800000" flipH="1">
            <a:off x="2745825" y="3701433"/>
            <a:ext cx="2141400" cy="9599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4" name="Shape 84"/>
          <p:cNvSpPr txBox="1"/>
          <p:nvPr/>
        </p:nvSpPr>
        <p:spPr>
          <a:xfrm>
            <a:off x="1353100" y="2001700"/>
            <a:ext cx="1003800" cy="7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Relation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Extraction</a:t>
            </a:r>
          </a:p>
        </p:txBody>
      </p:sp>
      <p:cxnSp>
        <p:nvCxnSpPr>
          <p:cNvPr id="85" name="Shape 85"/>
          <p:cNvCxnSpPr/>
          <p:nvPr/>
        </p:nvCxnSpPr>
        <p:spPr>
          <a:xfrm rot="10800000" flipH="1">
            <a:off x="6032150" y="4547391"/>
            <a:ext cx="2363099" cy="2699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86"/>
          <p:cNvCxnSpPr/>
          <p:nvPr/>
        </p:nvCxnSpPr>
        <p:spPr>
          <a:xfrm>
            <a:off x="2762625" y="4907750"/>
            <a:ext cx="785999" cy="570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7" name="Shape 87"/>
          <p:cNvSpPr txBox="1"/>
          <p:nvPr/>
        </p:nvSpPr>
        <p:spPr>
          <a:xfrm>
            <a:off x="1353100" y="3118800"/>
            <a:ext cx="1003800" cy="7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Event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Extraction</a:t>
            </a:r>
          </a:p>
        </p:txBody>
      </p:sp>
      <p:cxnSp>
        <p:nvCxnSpPr>
          <p:cNvPr id="88" name="Shape 88"/>
          <p:cNvCxnSpPr/>
          <p:nvPr/>
        </p:nvCxnSpPr>
        <p:spPr>
          <a:xfrm>
            <a:off x="4569525" y="1856800"/>
            <a:ext cx="2101800" cy="2399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9" name="Shape 89"/>
          <p:cNvCxnSpPr/>
          <p:nvPr/>
        </p:nvCxnSpPr>
        <p:spPr>
          <a:xfrm>
            <a:off x="7092400" y="3743333"/>
            <a:ext cx="11775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90"/>
          <p:cNvCxnSpPr/>
          <p:nvPr/>
        </p:nvCxnSpPr>
        <p:spPr>
          <a:xfrm rot="10800000" flipH="1">
            <a:off x="4939850" y="4082145"/>
            <a:ext cx="993899" cy="90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1" name="Shape 91"/>
          <p:cNvCxnSpPr/>
          <p:nvPr/>
        </p:nvCxnSpPr>
        <p:spPr>
          <a:xfrm>
            <a:off x="4792700" y="4495625"/>
            <a:ext cx="1143900" cy="6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2" name="Shape 92"/>
          <p:cNvCxnSpPr/>
          <p:nvPr/>
        </p:nvCxnSpPr>
        <p:spPr>
          <a:xfrm rot="10800000" flipH="1">
            <a:off x="2745825" y="4494116"/>
            <a:ext cx="819600" cy="9899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3" name="Shape 93"/>
          <p:cNvCxnSpPr/>
          <p:nvPr/>
        </p:nvCxnSpPr>
        <p:spPr>
          <a:xfrm>
            <a:off x="349300" y="1073866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4" name="Shape 94"/>
          <p:cNvCxnSpPr/>
          <p:nvPr/>
        </p:nvCxnSpPr>
        <p:spPr>
          <a:xfrm>
            <a:off x="349300" y="2220700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5" name="Shape 95"/>
          <p:cNvCxnSpPr/>
          <p:nvPr/>
        </p:nvCxnSpPr>
        <p:spPr>
          <a:xfrm>
            <a:off x="349300" y="3337800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FF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6" name="Shape 96"/>
          <p:cNvSpPr txBox="1"/>
          <p:nvPr/>
        </p:nvSpPr>
        <p:spPr>
          <a:xfrm>
            <a:off x="1353100" y="4305066"/>
            <a:ext cx="1177500" cy="7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Temporal IE</a:t>
            </a:r>
          </a:p>
        </p:txBody>
      </p:sp>
      <p:cxnSp>
        <p:nvCxnSpPr>
          <p:cNvPr id="97" name="Shape 97"/>
          <p:cNvCxnSpPr/>
          <p:nvPr/>
        </p:nvCxnSpPr>
        <p:spPr>
          <a:xfrm>
            <a:off x="349300" y="4498666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8" name="Shape 98"/>
          <p:cNvCxnSpPr/>
          <p:nvPr/>
        </p:nvCxnSpPr>
        <p:spPr>
          <a:xfrm rot="10800000" flipH="1">
            <a:off x="6663700" y="1447500"/>
            <a:ext cx="754500" cy="299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9" name="Shape 99"/>
          <p:cNvSpPr txBox="1"/>
          <p:nvPr/>
        </p:nvSpPr>
        <p:spPr>
          <a:xfrm>
            <a:off x="1353100" y="5108066"/>
            <a:ext cx="1092900" cy="7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Multilingual</a:t>
            </a:r>
          </a:p>
          <a:p>
            <a:pPr rtl="0">
              <a:spcBef>
                <a:spcPts val="0"/>
              </a:spcBef>
              <a:buNone/>
            </a:pPr>
            <a:r>
              <a:rPr lang="en" dirty="0"/>
              <a:t>Information</a:t>
            </a:r>
          </a:p>
          <a:p>
            <a:pPr lvl="0" rtl="0">
              <a:spcBef>
                <a:spcPts val="0"/>
              </a:spcBef>
              <a:buNone/>
            </a:pPr>
            <a:r>
              <a:rPr lang="en" dirty="0"/>
              <a:t>Extraction</a:t>
            </a:r>
          </a:p>
        </p:txBody>
      </p:sp>
      <p:cxnSp>
        <p:nvCxnSpPr>
          <p:cNvPr id="100" name="Shape 100"/>
          <p:cNvCxnSpPr/>
          <p:nvPr/>
        </p:nvCxnSpPr>
        <p:spPr>
          <a:xfrm>
            <a:off x="349300" y="5483866"/>
            <a:ext cx="1003800" cy="0"/>
          </a:xfrm>
          <a:prstGeom prst="straightConnector1">
            <a:avLst/>
          </a:prstGeom>
          <a:noFill/>
          <a:ln w="38100" cap="flat" cmpd="sng">
            <a:solidFill>
              <a:srgbClr val="00FF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84" grpId="0"/>
      <p:bldP spid="87" grpId="0"/>
      <p:bldP spid="96" grpId="0"/>
      <p:bldP spid="9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9437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</a:rPr>
              <a:t>Bootstrapping as graph proximity</a:t>
            </a:r>
          </a:p>
        </p:txBody>
      </p:sp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0" y="52578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90600" lvl="1" indent="-533400" algn="l">
              <a:spcBef>
                <a:spcPct val="20000"/>
              </a:spcBef>
              <a:buFontTx/>
              <a:buChar char="•"/>
            </a:pPr>
            <a:endParaRPr lang="en-US" sz="2800">
              <a:latin typeface="Comic Sans MS" charset="0"/>
            </a:endParaRPr>
          </a:p>
        </p:txBody>
      </p:sp>
      <p:grpSp>
        <p:nvGrpSpPr>
          <p:cNvPr id="28676" name="Group 31"/>
          <p:cNvGrpSpPr>
            <a:grpSpLocks/>
          </p:cNvGrpSpPr>
          <p:nvPr/>
        </p:nvGrpSpPr>
        <p:grpSpPr bwMode="auto">
          <a:xfrm>
            <a:off x="0" y="1789113"/>
            <a:ext cx="9144000" cy="4687887"/>
            <a:chOff x="0" y="1127"/>
            <a:chExt cx="5760" cy="2953"/>
          </a:xfrm>
        </p:grpSpPr>
        <p:sp>
          <p:nvSpPr>
            <p:cNvPr id="28677" name="Text Box 8"/>
            <p:cNvSpPr txBox="1">
              <a:spLocks noChangeArrowheads="1"/>
            </p:cNvSpPr>
            <p:nvPr/>
          </p:nvSpPr>
          <p:spPr bwMode="auto">
            <a:xfrm>
              <a:off x="192" y="1632"/>
              <a:ext cx="24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…at NIPS, AISTATS, KDD and other learning conferences…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28678" name="Text Box 9"/>
            <p:cNvSpPr txBox="1">
              <a:spLocks noChangeArrowheads="1"/>
            </p:cNvSpPr>
            <p:nvPr/>
          </p:nvSpPr>
          <p:spPr bwMode="auto">
            <a:xfrm>
              <a:off x="1551" y="3120"/>
              <a:ext cx="24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/>
                <a:t>… </a:t>
              </a:r>
              <a:r>
                <a:rPr lang="ja-JP" altLang="en-US"/>
                <a:t>“</a:t>
              </a:r>
              <a:r>
                <a:rPr lang="en-US"/>
                <a:t>on PC of KDD, SIGIR, … and…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28679" name="Text Box 10"/>
            <p:cNvSpPr txBox="1">
              <a:spLocks noChangeArrowheads="1"/>
            </p:cNvSpPr>
            <p:nvPr/>
          </p:nvSpPr>
          <p:spPr bwMode="auto">
            <a:xfrm>
              <a:off x="2006" y="1127"/>
              <a:ext cx="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NIPS</a:t>
              </a:r>
            </a:p>
          </p:txBody>
        </p:sp>
        <p:sp>
          <p:nvSpPr>
            <p:cNvPr id="28680" name="Text Box 11"/>
            <p:cNvSpPr txBox="1">
              <a:spLocks noChangeArrowheads="1"/>
            </p:cNvSpPr>
            <p:nvPr/>
          </p:nvSpPr>
          <p:spPr bwMode="auto">
            <a:xfrm>
              <a:off x="576" y="2400"/>
              <a:ext cx="7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AISTATS</a:t>
              </a:r>
            </a:p>
          </p:txBody>
        </p:sp>
        <p:sp>
          <p:nvSpPr>
            <p:cNvPr id="28681" name="Text Box 12"/>
            <p:cNvSpPr txBox="1">
              <a:spLocks noChangeArrowheads="1"/>
            </p:cNvSpPr>
            <p:nvPr/>
          </p:nvSpPr>
          <p:spPr bwMode="auto">
            <a:xfrm>
              <a:off x="1824" y="2688"/>
              <a:ext cx="4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KDD</a:t>
              </a:r>
            </a:p>
          </p:txBody>
        </p:sp>
        <p:sp>
          <p:nvSpPr>
            <p:cNvPr id="28682" name="Text Box 14"/>
            <p:cNvSpPr txBox="1">
              <a:spLocks noChangeArrowheads="1"/>
            </p:cNvSpPr>
            <p:nvPr/>
          </p:nvSpPr>
          <p:spPr bwMode="auto">
            <a:xfrm>
              <a:off x="2880" y="1680"/>
              <a:ext cx="24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For skiiers, NIPS, SNOWBIRD,… and…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28683" name="Text Box 15"/>
            <p:cNvSpPr txBox="1">
              <a:spLocks noChangeArrowheads="1"/>
            </p:cNvSpPr>
            <p:nvPr/>
          </p:nvSpPr>
          <p:spPr bwMode="auto">
            <a:xfrm>
              <a:off x="3112" y="1152"/>
              <a:ext cx="9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SNOWBIRD</a:t>
              </a:r>
            </a:p>
          </p:txBody>
        </p:sp>
        <p:sp>
          <p:nvSpPr>
            <p:cNvPr id="28684" name="Text Box 16"/>
            <p:cNvSpPr txBox="1">
              <a:spLocks noChangeArrowheads="1"/>
            </p:cNvSpPr>
            <p:nvPr/>
          </p:nvSpPr>
          <p:spPr bwMode="auto">
            <a:xfrm>
              <a:off x="3848" y="2400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SIGIR</a:t>
              </a:r>
            </a:p>
          </p:txBody>
        </p:sp>
        <p:sp>
          <p:nvSpPr>
            <p:cNvPr id="28685" name="Line 17"/>
            <p:cNvSpPr>
              <a:spLocks noChangeShapeType="1"/>
            </p:cNvSpPr>
            <p:nvPr/>
          </p:nvSpPr>
          <p:spPr bwMode="auto">
            <a:xfrm flipH="1">
              <a:off x="1632" y="1296"/>
              <a:ext cx="384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6" name="Line 18"/>
            <p:cNvSpPr>
              <a:spLocks noChangeShapeType="1"/>
            </p:cNvSpPr>
            <p:nvPr/>
          </p:nvSpPr>
          <p:spPr bwMode="auto">
            <a:xfrm flipH="1">
              <a:off x="960" y="2016"/>
              <a:ext cx="384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7" name="Line 19"/>
            <p:cNvSpPr>
              <a:spLocks noChangeShapeType="1"/>
            </p:cNvSpPr>
            <p:nvPr/>
          </p:nvSpPr>
          <p:spPr bwMode="auto">
            <a:xfrm>
              <a:off x="1536" y="2064"/>
              <a:ext cx="48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8" name="Line 20"/>
            <p:cNvSpPr>
              <a:spLocks noChangeShapeType="1"/>
            </p:cNvSpPr>
            <p:nvPr/>
          </p:nvSpPr>
          <p:spPr bwMode="auto">
            <a:xfrm>
              <a:off x="2208" y="2880"/>
              <a:ext cx="52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9" name="Line 21"/>
            <p:cNvSpPr>
              <a:spLocks noChangeShapeType="1"/>
            </p:cNvSpPr>
            <p:nvPr/>
          </p:nvSpPr>
          <p:spPr bwMode="auto">
            <a:xfrm flipV="1">
              <a:off x="3024" y="2640"/>
              <a:ext cx="864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Line 22"/>
            <p:cNvSpPr>
              <a:spLocks noChangeShapeType="1"/>
            </p:cNvSpPr>
            <p:nvPr/>
          </p:nvSpPr>
          <p:spPr bwMode="auto">
            <a:xfrm>
              <a:off x="3600" y="1392"/>
              <a:ext cx="28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Line 23"/>
            <p:cNvSpPr>
              <a:spLocks noChangeShapeType="1"/>
            </p:cNvSpPr>
            <p:nvPr/>
          </p:nvSpPr>
          <p:spPr bwMode="auto">
            <a:xfrm>
              <a:off x="2496" y="1296"/>
              <a:ext cx="120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Line 24"/>
            <p:cNvSpPr>
              <a:spLocks noChangeShapeType="1"/>
            </p:cNvSpPr>
            <p:nvPr/>
          </p:nvSpPr>
          <p:spPr bwMode="auto">
            <a:xfrm>
              <a:off x="720" y="2640"/>
              <a:ext cx="0" cy="6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3" name="Line 25"/>
            <p:cNvSpPr>
              <a:spLocks noChangeShapeType="1"/>
            </p:cNvSpPr>
            <p:nvPr/>
          </p:nvSpPr>
          <p:spPr bwMode="auto">
            <a:xfrm flipH="1">
              <a:off x="864" y="2880"/>
              <a:ext cx="96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94" name="Text Box 26"/>
            <p:cNvSpPr txBox="1">
              <a:spLocks noChangeArrowheads="1"/>
            </p:cNvSpPr>
            <p:nvPr/>
          </p:nvSpPr>
          <p:spPr bwMode="auto">
            <a:xfrm>
              <a:off x="0" y="3360"/>
              <a:ext cx="1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… AISTATS,KDD,…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28695" name="Rectangle 30"/>
            <p:cNvSpPr>
              <a:spLocks noChangeArrowheads="1"/>
            </p:cNvSpPr>
            <p:nvPr/>
          </p:nvSpPr>
          <p:spPr bwMode="auto">
            <a:xfrm>
              <a:off x="1632" y="3552"/>
              <a:ext cx="412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l"/>
              <a:r>
                <a:rPr lang="en-US" sz="28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shorter paths ~ earlier iterations</a:t>
              </a:r>
              <a:br>
                <a:rPr lang="en-US" sz="28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</a:br>
              <a:r>
                <a:rPr lang="en-US" sz="2800">
                  <a:solidFill>
                    <a:srgbClr val="0070C0"/>
                  </a:solidFill>
                  <a:latin typeface="Times New Roman" charset="0"/>
                  <a:cs typeface="Times New Roman" charset="0"/>
                </a:rPr>
                <a:t>many paths ~ additional evidence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209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3386" y="760717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</a:rPr>
              <a:t>Similarity of Nodes in Graphs: Personal PageRank/</a:t>
            </a:r>
            <a:r>
              <a:rPr lang="en-US" dirty="0" err="1">
                <a:latin typeface="Arial" charset="0"/>
              </a:rPr>
              <a:t>RandomWalk</a:t>
            </a:r>
            <a:r>
              <a:rPr lang="en-US" dirty="0">
                <a:latin typeface="Arial" charset="0"/>
              </a:rPr>
              <a:t> with Restart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80240"/>
            <a:ext cx="8305800" cy="4419600"/>
          </a:xfrm>
        </p:spPr>
        <p:txBody>
          <a:bodyPr/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Arial" charset="0"/>
                <a:sym typeface="Wingdings" charset="0"/>
              </a:rPr>
              <a:t>Similarity defined by </a:t>
            </a:r>
            <a:r>
              <a:rPr lang="en-US" sz="2000" dirty="0" smtClean="0">
                <a:latin typeface="Arial" charset="0"/>
                <a:sym typeface="Wingdings" charset="0"/>
              </a:rPr>
              <a:t>PageRank</a:t>
            </a:r>
            <a:endParaRPr lang="en-US" sz="2000" dirty="0">
              <a:latin typeface="Arial" charset="0"/>
              <a:sym typeface="Wingdings" charset="0"/>
            </a:endParaRPr>
          </a:p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sz="2000" dirty="0">
                <a:latin typeface="Arial" charset="0"/>
                <a:sym typeface="Wingdings" charset="0"/>
              </a:rPr>
              <a:t>Similarity between nodes </a:t>
            </a:r>
            <a:r>
              <a:rPr lang="en-US" sz="2000" i="1" dirty="0">
                <a:latin typeface="Arial" charset="0"/>
                <a:sym typeface="Wingdings" charset="0"/>
              </a:rPr>
              <a:t>x</a:t>
            </a:r>
            <a:r>
              <a:rPr lang="en-US" sz="2000" dirty="0">
                <a:latin typeface="Arial" charset="0"/>
                <a:sym typeface="Wingdings" charset="0"/>
              </a:rPr>
              <a:t> and </a:t>
            </a:r>
            <a:r>
              <a:rPr lang="en-US" sz="2000" i="1" dirty="0">
                <a:latin typeface="Arial" charset="0"/>
                <a:sym typeface="Wingdings" charset="0"/>
              </a:rPr>
              <a:t>y</a:t>
            </a:r>
            <a:r>
              <a:rPr lang="en-US" sz="2000" dirty="0">
                <a:latin typeface="Arial" charset="0"/>
                <a:sym typeface="Wingdings" charset="0"/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ja-JP" altLang="en-US" sz="2000" dirty="0" smtClean="0">
                <a:latin typeface="Arial" charset="0"/>
                <a:sym typeface="Wingdings" charset="0"/>
              </a:rPr>
              <a:t>“</a:t>
            </a:r>
            <a:r>
              <a:rPr lang="en-US" sz="2000" dirty="0">
                <a:latin typeface="Arial" charset="0"/>
                <a:sym typeface="Wingdings" charset="0"/>
              </a:rPr>
              <a:t>Random surfer model</a:t>
            </a:r>
            <a:r>
              <a:rPr lang="ja-JP" altLang="en-US" sz="2000" dirty="0">
                <a:latin typeface="Arial" charset="0"/>
                <a:sym typeface="Wingdings" charset="0"/>
              </a:rPr>
              <a:t>”</a:t>
            </a:r>
            <a:r>
              <a:rPr lang="en-US" sz="2000" dirty="0">
                <a:latin typeface="Arial" charset="0"/>
                <a:sym typeface="Wingdings" charset="0"/>
              </a:rPr>
              <a:t>: from a node </a:t>
            </a:r>
            <a:r>
              <a:rPr lang="en-US" sz="2000" i="1" dirty="0">
                <a:latin typeface="Arial" charset="0"/>
                <a:sym typeface="Wingdings" charset="0"/>
              </a:rPr>
              <a:t>z,</a:t>
            </a:r>
            <a:endParaRPr lang="en-US" sz="2000" dirty="0">
              <a:latin typeface="Arial" charset="0"/>
              <a:sym typeface="Wingdings" charset="0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Arial" charset="0"/>
                <a:sym typeface="Wingdings" charset="0"/>
              </a:rPr>
              <a:t>	with </a:t>
            </a:r>
            <a:r>
              <a:rPr lang="en-US" dirty="0">
                <a:latin typeface="Arial" charset="0"/>
                <a:sym typeface="Wingdings" charset="0"/>
              </a:rPr>
              <a:t>probability </a:t>
            </a:r>
            <a:r>
              <a:rPr lang="el-GR" dirty="0">
                <a:latin typeface="Arial" charset="0"/>
                <a:sym typeface="Wingdings" charset="0"/>
              </a:rPr>
              <a:t>α</a:t>
            </a:r>
            <a:r>
              <a:rPr lang="en-US" dirty="0">
                <a:latin typeface="Arial" charset="0"/>
                <a:sym typeface="Wingdings" charset="0"/>
              </a:rPr>
              <a:t>, stop and </a:t>
            </a:r>
            <a:r>
              <a:rPr lang="ja-JP" altLang="en-US" dirty="0">
                <a:latin typeface="Arial" charset="0"/>
                <a:sym typeface="Wingdings" charset="0"/>
              </a:rPr>
              <a:t>“</a:t>
            </a:r>
            <a:r>
              <a:rPr lang="en-US" dirty="0">
                <a:latin typeface="Arial" charset="0"/>
                <a:sym typeface="Wingdings" charset="0"/>
              </a:rPr>
              <a:t>output</a:t>
            </a:r>
            <a:r>
              <a:rPr lang="ja-JP" altLang="en-US" dirty="0">
                <a:latin typeface="Arial" charset="0"/>
                <a:sym typeface="Wingdings" charset="0"/>
              </a:rPr>
              <a:t>”</a:t>
            </a:r>
            <a:r>
              <a:rPr lang="en-US" dirty="0">
                <a:latin typeface="Arial" charset="0"/>
                <a:sym typeface="Wingdings" charset="0"/>
              </a:rPr>
              <a:t> </a:t>
            </a:r>
            <a:r>
              <a:rPr lang="en-US" i="1" dirty="0">
                <a:latin typeface="Arial" charset="0"/>
                <a:sym typeface="Wingdings" charset="0"/>
              </a:rPr>
              <a:t>z</a:t>
            </a:r>
            <a:endParaRPr lang="el-GR" dirty="0">
              <a:latin typeface="Arial" charset="0"/>
              <a:sym typeface="Wingdings" charset="0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Arial" charset="0"/>
                <a:sym typeface="Wingdings" charset="0"/>
              </a:rPr>
              <a:t>	pick </a:t>
            </a:r>
            <a:r>
              <a:rPr lang="en-US" dirty="0">
                <a:latin typeface="Arial" charset="0"/>
                <a:sym typeface="Wingdings" charset="0"/>
              </a:rPr>
              <a:t>an edge </a:t>
            </a:r>
            <a:r>
              <a:rPr lang="en-US" dirty="0" smtClean="0">
                <a:latin typeface="Arial" charset="0"/>
                <a:sym typeface="Wingdings" charset="0"/>
              </a:rPr>
              <a:t>label</a:t>
            </a:r>
            <a:r>
              <a:rPr lang="zh-CN" altLang="en-US" dirty="0" smtClean="0">
                <a:latin typeface="Arial" charset="0"/>
                <a:sym typeface="Wingdings" charset="0"/>
              </a:rPr>
              <a:t> </a:t>
            </a:r>
            <a:r>
              <a:rPr lang="en-US" altLang="zh-CN" dirty="0" smtClean="0">
                <a:latin typeface="Arial" charset="0"/>
                <a:sym typeface="Wingdings" charset="0"/>
              </a:rPr>
              <a:t>(</a:t>
            </a:r>
            <a:r>
              <a:rPr lang="en-US" altLang="zh-CN" dirty="0" err="1" smtClean="0">
                <a:latin typeface="Arial" charset="0"/>
                <a:sym typeface="Wingdings" charset="0"/>
              </a:rPr>
              <a:t>rel</a:t>
            </a:r>
            <a:r>
              <a:rPr lang="en-US" altLang="zh-CN" dirty="0" smtClean="0">
                <a:latin typeface="Arial" charset="0"/>
                <a:sym typeface="Wingdings" charset="0"/>
              </a:rPr>
              <a:t>)</a:t>
            </a:r>
            <a:r>
              <a:rPr lang="en-US" dirty="0" smtClean="0">
                <a:latin typeface="Arial" charset="0"/>
                <a:sym typeface="Wingdings" charset="0"/>
              </a:rPr>
              <a:t> </a:t>
            </a:r>
            <a:r>
              <a:rPr lang="en-US" i="1" dirty="0">
                <a:latin typeface="Arial" charset="0"/>
                <a:sym typeface="Wingdings" charset="0"/>
              </a:rPr>
              <a:t>r </a:t>
            </a:r>
            <a:r>
              <a:rPr lang="en-US" dirty="0">
                <a:latin typeface="Arial" charset="0"/>
                <a:sym typeface="Wingdings" charset="0"/>
              </a:rPr>
              <a:t>using </a:t>
            </a:r>
            <a:r>
              <a:rPr lang="en-US" dirty="0" err="1">
                <a:latin typeface="Arial" charset="0"/>
                <a:sym typeface="Wingdings" charset="0"/>
              </a:rPr>
              <a:t>Pr</a:t>
            </a:r>
            <a:r>
              <a:rPr lang="en-US" dirty="0">
                <a:latin typeface="Arial" charset="0"/>
                <a:sym typeface="Wingdings" charset="0"/>
              </a:rPr>
              <a:t>(</a:t>
            </a:r>
            <a:r>
              <a:rPr lang="en-US" i="1" dirty="0">
                <a:latin typeface="Arial" charset="0"/>
                <a:sym typeface="Wingdings" charset="0"/>
              </a:rPr>
              <a:t>r | z) ... </a:t>
            </a:r>
            <a:r>
              <a:rPr lang="en-US" dirty="0">
                <a:latin typeface="Arial" charset="0"/>
                <a:sym typeface="Wingdings" charset="0"/>
              </a:rPr>
              <a:t>e.g. uniform</a:t>
            </a:r>
            <a:endParaRPr lang="en-US" i="1" dirty="0">
              <a:latin typeface="Arial" charset="0"/>
              <a:sym typeface="Wingdings" charset="0"/>
            </a:endParaRP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Arial" charset="0"/>
                <a:sym typeface="Wingdings" charset="0"/>
              </a:rPr>
              <a:t>	pick </a:t>
            </a:r>
            <a:r>
              <a:rPr lang="en-US" dirty="0">
                <a:latin typeface="Arial" charset="0"/>
                <a:sym typeface="Wingdings" charset="0"/>
              </a:rPr>
              <a:t>a </a:t>
            </a:r>
            <a:r>
              <a:rPr lang="en-US" i="1" dirty="0">
                <a:latin typeface="Arial" charset="0"/>
                <a:sym typeface="Wingdings" charset="0"/>
              </a:rPr>
              <a:t>y </a:t>
            </a:r>
            <a:r>
              <a:rPr lang="en-US" dirty="0">
                <a:latin typeface="Arial" charset="0"/>
                <a:sym typeface="Wingdings" charset="0"/>
              </a:rPr>
              <a:t>given </a:t>
            </a:r>
            <a:r>
              <a:rPr lang="en-US" i="1" dirty="0">
                <a:latin typeface="Arial" charset="0"/>
                <a:sym typeface="Wingdings" charset="0"/>
              </a:rPr>
              <a:t>x</a:t>
            </a:r>
            <a:r>
              <a:rPr lang="en-US" i="1" dirty="0" smtClean="0">
                <a:latin typeface="Arial" charset="0"/>
                <a:sym typeface="Wingdings" charset="0"/>
              </a:rPr>
              <a:t>,</a:t>
            </a:r>
            <a:r>
              <a:rPr lang="zh-CN" altLang="en-US" i="1" dirty="0" smtClean="0">
                <a:latin typeface="Arial" charset="0"/>
                <a:sym typeface="Wingdings" charset="0"/>
              </a:rPr>
              <a:t> </a:t>
            </a:r>
            <a:r>
              <a:rPr lang="en-US" i="1" dirty="0" smtClean="0">
                <a:latin typeface="Arial" charset="0"/>
                <a:sym typeface="Wingdings" charset="0"/>
              </a:rPr>
              <a:t>r</a:t>
            </a:r>
            <a:r>
              <a:rPr lang="en-US" i="1" dirty="0">
                <a:latin typeface="Arial" charset="0"/>
                <a:sym typeface="Wingdings" charset="0"/>
              </a:rPr>
              <a:t>: </a:t>
            </a:r>
            <a:r>
              <a:rPr lang="en-US" dirty="0">
                <a:latin typeface="Arial" charset="0"/>
                <a:sym typeface="Wingdings" charset="0"/>
              </a:rPr>
              <a:t>e.g. uniform from { </a:t>
            </a:r>
            <a:r>
              <a:rPr lang="en-US" i="1" dirty="0">
                <a:latin typeface="Arial" charset="0"/>
                <a:sym typeface="Wingdings" charset="0"/>
              </a:rPr>
              <a:t>y</a:t>
            </a:r>
            <a:r>
              <a:rPr lang="ja-JP" altLang="en-US" i="1" dirty="0">
                <a:latin typeface="Arial" charset="0"/>
                <a:sym typeface="Wingdings" charset="0"/>
              </a:rPr>
              <a:t>’</a:t>
            </a:r>
            <a:r>
              <a:rPr lang="en-US" dirty="0">
                <a:latin typeface="Arial" charset="0"/>
                <a:sym typeface="Wingdings" charset="0"/>
              </a:rPr>
              <a:t> : </a:t>
            </a:r>
            <a:r>
              <a:rPr lang="en-US" i="1" dirty="0">
                <a:latin typeface="Arial" charset="0"/>
              </a:rPr>
              <a:t>z </a:t>
            </a:r>
            <a:r>
              <a:rPr lang="en-US" i="1" dirty="0">
                <a:latin typeface="Arial" charset="0"/>
                <a:sym typeface="Wingdings" charset="0"/>
              </a:rPr>
              <a:t> y </a:t>
            </a:r>
            <a:r>
              <a:rPr lang="en-US" dirty="0">
                <a:latin typeface="Arial" charset="0"/>
                <a:sym typeface="Wingdings" charset="0"/>
              </a:rPr>
              <a:t>with label </a:t>
            </a:r>
            <a:r>
              <a:rPr lang="en-US" i="1" dirty="0">
                <a:latin typeface="Arial" charset="0"/>
                <a:sym typeface="Wingdings" charset="0"/>
              </a:rPr>
              <a:t>r </a:t>
            </a:r>
            <a:r>
              <a:rPr lang="en-US" dirty="0">
                <a:latin typeface="Arial" charset="0"/>
                <a:sym typeface="Wingdings" charset="0"/>
              </a:rPr>
              <a:t>}</a:t>
            </a:r>
          </a:p>
          <a:p>
            <a:pPr lvl="2">
              <a:lnSpc>
                <a:spcPct val="90000"/>
              </a:lnSpc>
            </a:pPr>
            <a:r>
              <a:rPr lang="en-US" dirty="0" smtClean="0">
                <a:latin typeface="Arial" charset="0"/>
                <a:sym typeface="Wingdings" charset="0"/>
              </a:rPr>
              <a:t>	repeat </a:t>
            </a:r>
            <a:r>
              <a:rPr lang="en-US" dirty="0">
                <a:latin typeface="Arial" charset="0"/>
                <a:sym typeface="Wingdings" charset="0"/>
              </a:rPr>
              <a:t>from node </a:t>
            </a:r>
            <a:r>
              <a:rPr lang="en-US" i="1" dirty="0">
                <a:latin typeface="Arial" charset="0"/>
                <a:sym typeface="Wingdings" charset="0"/>
              </a:rPr>
              <a:t>y</a:t>
            </a:r>
            <a:r>
              <a:rPr lang="en-US" dirty="0">
                <a:latin typeface="Arial" charset="0"/>
                <a:sym typeface="Wingdings" charset="0"/>
              </a:rPr>
              <a:t> ....</a:t>
            </a:r>
          </a:p>
          <a:p>
            <a:pPr lvl="1">
              <a:lnSpc>
                <a:spcPct val="90000"/>
              </a:lnSpc>
            </a:pPr>
            <a:r>
              <a:rPr lang="en-US" sz="2000" dirty="0" smtClean="0">
                <a:latin typeface="Arial" charset="0"/>
                <a:sym typeface="Wingdings" charset="0"/>
              </a:rPr>
              <a:t>	Similarity </a:t>
            </a:r>
            <a:r>
              <a:rPr lang="en-US" sz="2000" i="1" dirty="0" err="1">
                <a:latin typeface="Arial" charset="0"/>
                <a:sym typeface="Wingdings" charset="0"/>
              </a:rPr>
              <a:t>x~y</a:t>
            </a:r>
            <a:r>
              <a:rPr lang="en-US" sz="2000" i="1" dirty="0">
                <a:latin typeface="Arial" charset="0"/>
                <a:sym typeface="Wingdings" charset="0"/>
              </a:rPr>
              <a:t> </a:t>
            </a:r>
            <a:r>
              <a:rPr lang="en-US" sz="2000" dirty="0">
                <a:latin typeface="Arial" charset="0"/>
                <a:sym typeface="Wingdings" charset="0"/>
              </a:rPr>
              <a:t>= </a:t>
            </a:r>
            <a:r>
              <a:rPr lang="en-US" sz="2000" dirty="0" err="1">
                <a:latin typeface="Arial" charset="0"/>
                <a:sym typeface="Wingdings" charset="0"/>
              </a:rPr>
              <a:t>Pr</a:t>
            </a:r>
            <a:r>
              <a:rPr lang="en-US" sz="2000" dirty="0">
                <a:latin typeface="Arial" charset="0"/>
                <a:sym typeface="Wingdings" charset="0"/>
              </a:rPr>
              <a:t>( </a:t>
            </a:r>
            <a:r>
              <a:rPr lang="ja-JP" altLang="en-US" sz="2000" dirty="0">
                <a:latin typeface="Arial" charset="0"/>
                <a:sym typeface="Wingdings" charset="0"/>
              </a:rPr>
              <a:t>“</a:t>
            </a:r>
            <a:r>
              <a:rPr lang="en-US" sz="2000" dirty="0">
                <a:latin typeface="Arial" charset="0"/>
                <a:sym typeface="Wingdings" charset="0"/>
              </a:rPr>
              <a:t>output</a:t>
            </a:r>
            <a:r>
              <a:rPr lang="ja-JP" altLang="en-US" sz="2000" dirty="0">
                <a:latin typeface="Arial" charset="0"/>
                <a:sym typeface="Wingdings" charset="0"/>
              </a:rPr>
              <a:t>”</a:t>
            </a:r>
            <a:r>
              <a:rPr lang="en-US" sz="2000" dirty="0">
                <a:latin typeface="Arial" charset="0"/>
                <a:sym typeface="Wingdings" charset="0"/>
              </a:rPr>
              <a:t> y | start at </a:t>
            </a:r>
            <a:r>
              <a:rPr lang="en-US" sz="2000" i="1" dirty="0">
                <a:latin typeface="Arial" charset="0"/>
                <a:sym typeface="Wingdings" charset="0"/>
              </a:rPr>
              <a:t>x)</a:t>
            </a:r>
          </a:p>
          <a:p>
            <a:pPr lvl="1">
              <a:lnSpc>
                <a:spcPct val="90000"/>
              </a:lnSpc>
            </a:pPr>
            <a:endParaRPr lang="en-US" sz="1000" dirty="0">
              <a:latin typeface="Arial" charset="0"/>
              <a:sym typeface="Wingdings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sym typeface="Wingdings" charset="0"/>
              </a:rPr>
              <a:t>Bootstrapping: </a:t>
            </a:r>
            <a:r>
              <a:rPr lang="en-US" sz="2000" dirty="0" smtClean="0">
                <a:latin typeface="Arial" charset="0"/>
                <a:sym typeface="Wingdings" charset="0"/>
              </a:rPr>
              <a:t>prop</a:t>
            </a:r>
            <a:r>
              <a:rPr lang="en-US" altLang="zh-CN" sz="2000" dirty="0" smtClean="0">
                <a:latin typeface="Arial" charset="0"/>
                <a:sym typeface="Wingdings" charset="0"/>
              </a:rPr>
              <a:t>a</a:t>
            </a:r>
            <a:r>
              <a:rPr lang="en-US" sz="2000" dirty="0" smtClean="0">
                <a:latin typeface="Arial" charset="0"/>
                <a:sym typeface="Wingdings" charset="0"/>
              </a:rPr>
              <a:t>gate </a:t>
            </a:r>
            <a:r>
              <a:rPr lang="en-US" sz="2000" dirty="0">
                <a:latin typeface="Arial" charset="0"/>
                <a:sym typeface="Wingdings" charset="0"/>
              </a:rPr>
              <a:t>from labeled data to </a:t>
            </a:r>
            <a:r>
              <a:rPr lang="ja-JP" altLang="en-US" sz="2000" dirty="0">
                <a:latin typeface="Arial" charset="0"/>
                <a:sym typeface="Wingdings" charset="0"/>
              </a:rPr>
              <a:t>“</a:t>
            </a:r>
            <a:r>
              <a:rPr lang="en-US" sz="2000" dirty="0">
                <a:latin typeface="Arial" charset="0"/>
                <a:sym typeface="Wingdings" charset="0"/>
              </a:rPr>
              <a:t>similar</a:t>
            </a:r>
            <a:r>
              <a:rPr lang="ja-JP" altLang="en-US" sz="2000" dirty="0">
                <a:latin typeface="Arial" charset="0"/>
                <a:sym typeface="Wingdings" charset="0"/>
              </a:rPr>
              <a:t>”</a:t>
            </a:r>
            <a:r>
              <a:rPr lang="en-US" sz="2000" dirty="0">
                <a:latin typeface="Arial" charset="0"/>
                <a:sym typeface="Wingdings" charset="0"/>
              </a:rPr>
              <a:t> unlabeled data.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Arial" charset="0"/>
              <a:sym typeface="Wingdings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latin typeface="Arial" charset="0"/>
                <a:sym typeface="Wingdings" charset="0"/>
              </a:rPr>
              <a:t>Intuitively, </a:t>
            </a:r>
            <a:r>
              <a:rPr lang="en-US" sz="2000" i="1" dirty="0" err="1">
                <a:latin typeface="Arial" charset="0"/>
                <a:sym typeface="Wingdings" charset="0"/>
              </a:rPr>
              <a:t>x~y</a:t>
            </a:r>
            <a:r>
              <a:rPr lang="en-US" sz="2000" i="1" dirty="0">
                <a:latin typeface="Arial" charset="0"/>
                <a:sym typeface="Wingdings" charset="0"/>
              </a:rPr>
              <a:t> </a:t>
            </a:r>
            <a:r>
              <a:rPr lang="en-US" sz="2000" dirty="0">
                <a:latin typeface="Arial" charset="0"/>
                <a:sym typeface="Wingdings" charset="0"/>
              </a:rPr>
              <a:t>is summation of weight of all paths from </a:t>
            </a:r>
            <a:r>
              <a:rPr lang="en-US" sz="2000" i="1" dirty="0">
                <a:latin typeface="Arial" charset="0"/>
                <a:sym typeface="Wingdings" charset="0"/>
              </a:rPr>
              <a:t>x</a:t>
            </a:r>
            <a:r>
              <a:rPr lang="en-US" sz="2000" dirty="0">
                <a:latin typeface="Arial" charset="0"/>
                <a:sym typeface="Wingdings" charset="0"/>
              </a:rPr>
              <a:t> to </a:t>
            </a:r>
            <a:r>
              <a:rPr lang="en-US" sz="2000" i="1" dirty="0">
                <a:latin typeface="Arial" charset="0"/>
                <a:sym typeface="Wingdings" charset="0"/>
              </a:rPr>
              <a:t>y, </a:t>
            </a:r>
            <a:r>
              <a:rPr lang="en-US" sz="2000" dirty="0">
                <a:latin typeface="Arial" charset="0"/>
                <a:sym typeface="Wingdings" charset="0"/>
              </a:rPr>
              <a:t>where </a:t>
            </a:r>
            <a:r>
              <a:rPr lang="en-US" sz="2000" i="1" dirty="0">
                <a:latin typeface="Arial" charset="0"/>
                <a:sym typeface="Wingdings" charset="0"/>
              </a:rPr>
              <a:t>weight</a:t>
            </a:r>
            <a:r>
              <a:rPr lang="en-US" sz="2000" dirty="0">
                <a:latin typeface="Arial" charset="0"/>
                <a:sym typeface="Wingdings" charset="0"/>
              </a:rPr>
              <a:t> of path decreases exponentially with length.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08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534400" cy="11430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PPR/RWR </a:t>
            </a:r>
            <a:r>
              <a:rPr lang="en-US" altLang="zh-CN" sz="4800" dirty="0" smtClean="0">
                <a:latin typeface="Arial" charset="0"/>
              </a:rPr>
              <a:t>on</a:t>
            </a:r>
            <a:r>
              <a:rPr lang="zh-CN" altLang="en-US" sz="4800" dirty="0" smtClean="0">
                <a:latin typeface="Arial" charset="0"/>
              </a:rPr>
              <a:t> </a:t>
            </a:r>
            <a:r>
              <a:rPr lang="en-US" altLang="zh-CN" sz="4800" dirty="0" smtClean="0">
                <a:latin typeface="Arial" charset="0"/>
              </a:rPr>
              <a:t>a</a:t>
            </a:r>
            <a:r>
              <a:rPr lang="zh-CN" altLang="en-US" sz="4800" dirty="0" smtClean="0">
                <a:latin typeface="Arial" charset="0"/>
              </a:rPr>
              <a:t> </a:t>
            </a:r>
            <a:r>
              <a:rPr lang="zh-CN" altLang="zh-CN" sz="4800" dirty="0" smtClean="0">
                <a:latin typeface="Arial" charset="0"/>
              </a:rPr>
              <a:t>G</a:t>
            </a:r>
            <a:r>
              <a:rPr lang="en-US" altLang="zh-CN" sz="4800" dirty="0" err="1" smtClean="0">
                <a:latin typeface="Arial" charset="0"/>
              </a:rPr>
              <a:t>raph</a:t>
            </a:r>
            <a:endParaRPr lang="en-US" sz="4800" dirty="0">
              <a:latin typeface="Arial" charset="0"/>
            </a:endParaRPr>
          </a:p>
        </p:txBody>
      </p:sp>
      <p:sp>
        <p:nvSpPr>
          <p:cNvPr id="30723" name="Text Box 49"/>
          <p:cNvSpPr txBox="1">
            <a:spLocks noChangeArrowheads="1"/>
          </p:cNvSpPr>
          <p:nvPr/>
        </p:nvSpPr>
        <p:spPr bwMode="auto">
          <a:xfrm>
            <a:off x="2133600" y="2133600"/>
            <a:ext cx="297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ja-JP" altLang="en-US"/>
              <a:t>“</a:t>
            </a:r>
            <a:r>
              <a:rPr lang="en-US"/>
              <a:t>William W. Cohen, CMU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30724" name="Text Box 50"/>
          <p:cNvSpPr txBox="1">
            <a:spLocks noChangeArrowheads="1"/>
          </p:cNvSpPr>
          <p:nvPr/>
        </p:nvSpPr>
        <p:spPr bwMode="auto">
          <a:xfrm>
            <a:off x="2438400" y="3657600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ja-JP" altLang="en-US"/>
              <a:t>“</a:t>
            </a:r>
            <a:r>
              <a:rPr lang="en-US"/>
              <a:t>Dr. W. W. Cohen</a:t>
            </a:r>
            <a:r>
              <a:rPr lang="ja-JP" altLang="en-US"/>
              <a:t>”</a:t>
            </a:r>
            <a:endParaRPr lang="en-US"/>
          </a:p>
        </p:txBody>
      </p:sp>
      <p:sp>
        <p:nvSpPr>
          <p:cNvPr id="30725" name="Text Box 51"/>
          <p:cNvSpPr txBox="1">
            <a:spLocks noChangeArrowheads="1"/>
          </p:cNvSpPr>
          <p:nvPr/>
        </p:nvSpPr>
        <p:spPr bwMode="auto">
          <a:xfrm>
            <a:off x="1981200" y="2743200"/>
            <a:ext cx="857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cohen</a:t>
            </a:r>
          </a:p>
        </p:txBody>
      </p:sp>
      <p:sp>
        <p:nvSpPr>
          <p:cNvPr id="30726" name="Text Box 52"/>
          <p:cNvSpPr txBox="1">
            <a:spLocks noChangeArrowheads="1"/>
          </p:cNvSpPr>
          <p:nvPr/>
        </p:nvSpPr>
        <p:spPr bwMode="auto">
          <a:xfrm>
            <a:off x="3048000" y="29718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william</a:t>
            </a:r>
          </a:p>
        </p:txBody>
      </p:sp>
      <p:sp>
        <p:nvSpPr>
          <p:cNvPr id="30727" name="Text Box 53"/>
          <p:cNvSpPr txBox="1">
            <a:spLocks noChangeArrowheads="1"/>
          </p:cNvSpPr>
          <p:nvPr/>
        </p:nvSpPr>
        <p:spPr bwMode="auto">
          <a:xfrm>
            <a:off x="4343400" y="2971800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</a:t>
            </a:r>
          </a:p>
        </p:txBody>
      </p:sp>
      <p:sp>
        <p:nvSpPr>
          <p:cNvPr id="30728" name="Text Box 54"/>
          <p:cNvSpPr txBox="1">
            <a:spLocks noChangeArrowheads="1"/>
          </p:cNvSpPr>
          <p:nvPr/>
        </p:nvSpPr>
        <p:spPr bwMode="auto">
          <a:xfrm>
            <a:off x="1465263" y="3124200"/>
            <a:ext cx="41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dr</a:t>
            </a:r>
          </a:p>
        </p:txBody>
      </p:sp>
      <p:sp>
        <p:nvSpPr>
          <p:cNvPr id="30729" name="Line 55"/>
          <p:cNvSpPr>
            <a:spLocks noChangeShapeType="1"/>
          </p:cNvSpPr>
          <p:nvPr/>
        </p:nvSpPr>
        <p:spPr bwMode="auto">
          <a:xfrm flipH="1" flipV="1">
            <a:off x="1754188" y="3432175"/>
            <a:ext cx="685800" cy="384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Line 56"/>
          <p:cNvSpPr>
            <a:spLocks noChangeShapeType="1"/>
          </p:cNvSpPr>
          <p:nvPr/>
        </p:nvSpPr>
        <p:spPr bwMode="auto">
          <a:xfrm flipH="1" flipV="1">
            <a:off x="2514600" y="3124200"/>
            <a:ext cx="152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Line 57"/>
          <p:cNvSpPr>
            <a:spLocks noChangeShapeType="1"/>
          </p:cNvSpPr>
          <p:nvPr/>
        </p:nvSpPr>
        <p:spPr bwMode="auto">
          <a:xfrm flipV="1">
            <a:off x="3429000" y="3276600"/>
            <a:ext cx="762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58"/>
          <p:cNvSpPr>
            <a:spLocks noChangeShapeType="1"/>
          </p:cNvSpPr>
          <p:nvPr/>
        </p:nvSpPr>
        <p:spPr bwMode="auto">
          <a:xfrm flipV="1">
            <a:off x="4267200" y="3276600"/>
            <a:ext cx="2286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Line 59"/>
          <p:cNvSpPr>
            <a:spLocks noChangeShapeType="1"/>
          </p:cNvSpPr>
          <p:nvPr/>
        </p:nvSpPr>
        <p:spPr bwMode="auto">
          <a:xfrm flipH="1">
            <a:off x="2590800" y="2438400"/>
            <a:ext cx="4572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4" name="Line 60"/>
          <p:cNvSpPr>
            <a:spLocks noChangeShapeType="1"/>
          </p:cNvSpPr>
          <p:nvPr/>
        </p:nvSpPr>
        <p:spPr bwMode="auto">
          <a:xfrm>
            <a:off x="3276600" y="2514600"/>
            <a:ext cx="2286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61"/>
          <p:cNvSpPr>
            <a:spLocks noChangeShapeType="1"/>
          </p:cNvSpPr>
          <p:nvPr/>
        </p:nvSpPr>
        <p:spPr bwMode="auto">
          <a:xfrm>
            <a:off x="3733800" y="2514600"/>
            <a:ext cx="6858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6" name="Text Box 62"/>
          <p:cNvSpPr txBox="1">
            <a:spLocks noChangeArrowheads="1"/>
          </p:cNvSpPr>
          <p:nvPr/>
        </p:nvSpPr>
        <p:spPr bwMode="auto">
          <a:xfrm>
            <a:off x="4876800" y="2895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cmu</a:t>
            </a:r>
          </a:p>
        </p:txBody>
      </p:sp>
      <p:sp>
        <p:nvSpPr>
          <p:cNvPr id="30737" name="Line 63"/>
          <p:cNvSpPr>
            <a:spLocks noChangeShapeType="1"/>
          </p:cNvSpPr>
          <p:nvPr/>
        </p:nvSpPr>
        <p:spPr bwMode="auto">
          <a:xfrm>
            <a:off x="4267200" y="2514600"/>
            <a:ext cx="6858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16" name="Line 64"/>
          <p:cNvSpPr>
            <a:spLocks noChangeShapeType="1"/>
          </p:cNvSpPr>
          <p:nvPr/>
        </p:nvSpPr>
        <p:spPr bwMode="auto">
          <a:xfrm flipH="1" flipV="1">
            <a:off x="4648200" y="3276600"/>
            <a:ext cx="1066800" cy="12192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17" name="Text Box 65"/>
          <p:cNvSpPr txBox="1">
            <a:spLocks noChangeArrowheads="1"/>
          </p:cNvSpPr>
          <p:nvPr/>
        </p:nvSpPr>
        <p:spPr bwMode="auto">
          <a:xfrm>
            <a:off x="4572000" y="4572000"/>
            <a:ext cx="219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ja-JP" altLang="en-US">
                <a:solidFill>
                  <a:schemeClr val="bg2"/>
                </a:solidFill>
              </a:rPr>
              <a:t>“</a:t>
            </a:r>
            <a:r>
              <a:rPr lang="en-US">
                <a:solidFill>
                  <a:schemeClr val="bg2"/>
                </a:solidFill>
              </a:rPr>
              <a:t>George W. Bush</a:t>
            </a:r>
            <a:r>
              <a:rPr lang="ja-JP" altLang="en-US">
                <a:solidFill>
                  <a:schemeClr val="bg2"/>
                </a:solidFill>
              </a:rPr>
              <a:t>”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54018" name="Text Box 66"/>
          <p:cNvSpPr txBox="1">
            <a:spLocks noChangeArrowheads="1"/>
          </p:cNvSpPr>
          <p:nvPr/>
        </p:nvSpPr>
        <p:spPr bwMode="auto">
          <a:xfrm>
            <a:off x="6019800" y="3810000"/>
            <a:ext cx="152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ja-JP" altLang="en-US">
                <a:solidFill>
                  <a:schemeClr val="bg2"/>
                </a:solidFill>
              </a:rPr>
              <a:t>“</a:t>
            </a:r>
            <a:r>
              <a:rPr lang="en-US">
                <a:solidFill>
                  <a:schemeClr val="bg2"/>
                </a:solidFill>
              </a:rPr>
              <a:t>George H. W. Bush</a:t>
            </a:r>
            <a:r>
              <a:rPr lang="ja-JP" altLang="en-US">
                <a:solidFill>
                  <a:schemeClr val="bg2"/>
                </a:solidFill>
              </a:rPr>
              <a:t>”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54019" name="Line 67"/>
          <p:cNvSpPr>
            <a:spLocks noChangeShapeType="1"/>
          </p:cNvSpPr>
          <p:nvPr/>
        </p:nvSpPr>
        <p:spPr bwMode="auto">
          <a:xfrm flipH="1" flipV="1">
            <a:off x="4724400" y="3276600"/>
            <a:ext cx="1371600" cy="7620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20" name="Line 68"/>
          <p:cNvSpPr>
            <a:spLocks noChangeShapeType="1"/>
          </p:cNvSpPr>
          <p:nvPr/>
        </p:nvSpPr>
        <p:spPr bwMode="auto">
          <a:xfrm flipV="1">
            <a:off x="5486400" y="2514600"/>
            <a:ext cx="685800" cy="5334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21" name="Text Box 69"/>
          <p:cNvSpPr txBox="1">
            <a:spLocks noChangeArrowheads="1"/>
          </p:cNvSpPr>
          <p:nvPr/>
        </p:nvSpPr>
        <p:spPr bwMode="auto">
          <a:xfrm>
            <a:off x="6096000" y="1676400"/>
            <a:ext cx="13716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ja-JP" altLang="en-US">
                <a:solidFill>
                  <a:schemeClr val="bg2"/>
                </a:solidFill>
              </a:rPr>
              <a:t>“</a:t>
            </a:r>
            <a:r>
              <a:rPr lang="en-US">
                <a:solidFill>
                  <a:schemeClr val="bg2"/>
                </a:solidFill>
              </a:rPr>
              <a:t>Christos Faloutsos, CMU</a:t>
            </a:r>
            <a:r>
              <a:rPr lang="ja-JP" altLang="en-US">
                <a:solidFill>
                  <a:schemeClr val="bg2"/>
                </a:solidFill>
              </a:rPr>
              <a:t>”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254022" name="Line 70"/>
          <p:cNvSpPr>
            <a:spLocks noChangeShapeType="1"/>
          </p:cNvSpPr>
          <p:nvPr/>
        </p:nvSpPr>
        <p:spPr bwMode="auto">
          <a:xfrm>
            <a:off x="5562600" y="3124200"/>
            <a:ext cx="838200" cy="3048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23" name="Line 71"/>
          <p:cNvSpPr>
            <a:spLocks noChangeShapeType="1"/>
          </p:cNvSpPr>
          <p:nvPr/>
        </p:nvSpPr>
        <p:spPr bwMode="auto">
          <a:xfrm flipH="1">
            <a:off x="914400" y="3581400"/>
            <a:ext cx="685800" cy="8382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4024" name="Line 72"/>
          <p:cNvSpPr>
            <a:spLocks noChangeShapeType="1"/>
          </p:cNvSpPr>
          <p:nvPr/>
        </p:nvSpPr>
        <p:spPr bwMode="auto">
          <a:xfrm flipH="1" flipV="1">
            <a:off x="1143000" y="2590800"/>
            <a:ext cx="838200" cy="3810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83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016" grpId="0" animBg="1"/>
      <p:bldP spid="254017" grpId="0" autoUpdateAnimBg="0"/>
      <p:bldP spid="254018" grpId="0" autoUpdateAnimBg="0"/>
      <p:bldP spid="254019" grpId="0" animBg="1"/>
      <p:bldP spid="254020" grpId="0" animBg="1"/>
      <p:bldP spid="254021" grpId="0" autoUpdateAnimBg="0"/>
      <p:bldP spid="254022" grpId="0" animBg="1"/>
      <p:bldP spid="254023" grpId="0" animBg="1"/>
      <p:bldP spid="2540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A little </a:t>
            </a:r>
            <a:r>
              <a:rPr lang="en-US" sz="4800" dirty="0" smtClean="0">
                <a:latin typeface="Arial" charset="0"/>
              </a:rPr>
              <a:t>math exercise…</a:t>
            </a:r>
            <a:endParaRPr lang="en-US" sz="4800" dirty="0">
              <a:latin typeface="Arial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47800" y="1981200"/>
          <a:ext cx="6584950" cy="338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939" name="Equation" r:id="rId3" imgW="3263760" imgH="1676160" progId="Equation.3">
                  <p:embed/>
                </p:oleObj>
              </mc:Choice>
              <mc:Fallback>
                <p:oleObj name="Equation" r:id="rId3" imgW="3263760" imgH="1676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6584950" cy="338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28" name="Straight Connector 5"/>
          <p:cNvCxnSpPr>
            <a:cxnSpLocks noChangeShapeType="1"/>
          </p:cNvCxnSpPr>
          <p:nvPr/>
        </p:nvCxnSpPr>
        <p:spPr bwMode="auto">
          <a:xfrm rot="10800000" flipV="1">
            <a:off x="31242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9" name="Straight Connector 6"/>
          <p:cNvCxnSpPr>
            <a:cxnSpLocks noChangeShapeType="1"/>
          </p:cNvCxnSpPr>
          <p:nvPr/>
        </p:nvCxnSpPr>
        <p:spPr bwMode="auto">
          <a:xfrm rot="10800000" flipV="1">
            <a:off x="37338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0" name="Straight Connector 7"/>
          <p:cNvCxnSpPr>
            <a:cxnSpLocks noChangeShapeType="1"/>
          </p:cNvCxnSpPr>
          <p:nvPr/>
        </p:nvCxnSpPr>
        <p:spPr bwMode="auto">
          <a:xfrm rot="10800000" flipV="1">
            <a:off x="4191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31" name="Straight Connector 8"/>
          <p:cNvCxnSpPr>
            <a:cxnSpLocks noChangeShapeType="1"/>
          </p:cNvCxnSpPr>
          <p:nvPr/>
        </p:nvCxnSpPr>
        <p:spPr bwMode="auto">
          <a:xfrm rot="10800000" flipV="1">
            <a:off x="4953000" y="3124200"/>
            <a:ext cx="381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2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dirty="0"/>
              <a:t>Let </a:t>
            </a:r>
            <a:r>
              <a:rPr lang="en-US" b="0" i="1" dirty="0"/>
              <a:t>x </a:t>
            </a:r>
            <a:r>
              <a:rPr lang="en-US" dirty="0"/>
              <a:t>be less than </a:t>
            </a:r>
            <a:r>
              <a:rPr lang="en-US" dirty="0" smtClean="0"/>
              <a:t>1 and larger than 0.  </a:t>
            </a:r>
            <a:r>
              <a:rPr lang="en-US" dirty="0"/>
              <a:t>Then</a:t>
            </a:r>
          </a:p>
        </p:txBody>
      </p:sp>
      <p:sp>
        <p:nvSpPr>
          <p:cNvPr id="1033" name="TextBox 10"/>
          <p:cNvSpPr txBox="1">
            <a:spLocks noChangeArrowheads="1"/>
          </p:cNvSpPr>
          <p:nvPr/>
        </p:nvSpPr>
        <p:spPr bwMode="auto">
          <a:xfrm>
            <a:off x="1219200" y="5791200"/>
            <a:ext cx="6591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Example: x=0.1, and 1+0.1+0.01+0.001+…. = 1.11111 = 10/9.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66800" y="2555825"/>
            <a:ext cx="7086600" cy="2304946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Graph = Matrix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6080125" y="2744788"/>
            <a:ext cx="481013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257800" y="3017838"/>
            <a:ext cx="479425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B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737225" y="1920875"/>
            <a:ext cx="481013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C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18238" y="4184650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394325" y="445770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D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561138" y="4868863"/>
            <a:ext cx="479425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E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069263" y="3017838"/>
            <a:ext cx="481012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G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246938" y="3292475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I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8412163" y="3703638"/>
            <a:ext cx="481012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589838" y="3978275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J</a:t>
            </a:r>
          </a:p>
        </p:txBody>
      </p:sp>
      <p:cxnSp>
        <p:nvCxnSpPr>
          <p:cNvPr id="31757" name="Straight Connector 15"/>
          <p:cNvCxnSpPr>
            <a:cxnSpLocks noChangeShapeType="1"/>
            <a:stCxn id="5" idx="0"/>
            <a:endCxn id="6" idx="3"/>
          </p:cNvCxnSpPr>
          <p:nvPr/>
        </p:nvCxnSpPr>
        <p:spPr bwMode="auto">
          <a:xfrm rot="5400000" flipH="1" flipV="1">
            <a:off x="5309394" y="2518569"/>
            <a:ext cx="6873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8" name="Straight Connector 18"/>
          <p:cNvCxnSpPr>
            <a:cxnSpLocks noChangeShapeType="1"/>
            <a:stCxn id="4" idx="2"/>
            <a:endCxn id="5" idx="7"/>
          </p:cNvCxnSpPr>
          <p:nvPr/>
        </p:nvCxnSpPr>
        <p:spPr bwMode="auto">
          <a:xfrm rot="10800000" flipV="1">
            <a:off x="5667375" y="2982913"/>
            <a:ext cx="414338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9" name="Straight Connector 25"/>
          <p:cNvCxnSpPr>
            <a:cxnSpLocks noChangeShapeType="1"/>
            <a:stCxn id="4" idx="5"/>
            <a:endCxn id="12" idx="1"/>
          </p:cNvCxnSpPr>
          <p:nvPr/>
        </p:nvCxnSpPr>
        <p:spPr bwMode="auto">
          <a:xfrm rot="16200000" flipH="1">
            <a:off x="6799263" y="2843212"/>
            <a:ext cx="20955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0" name="Straight Connector 28"/>
          <p:cNvCxnSpPr>
            <a:cxnSpLocks noChangeShapeType="1"/>
            <a:stCxn id="12" idx="6"/>
            <a:endCxn id="13" idx="1"/>
          </p:cNvCxnSpPr>
          <p:nvPr/>
        </p:nvCxnSpPr>
        <p:spPr bwMode="auto">
          <a:xfrm>
            <a:off x="7726363" y="3532188"/>
            <a:ext cx="757237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1" name="Straight Connector 32"/>
          <p:cNvCxnSpPr>
            <a:cxnSpLocks noChangeShapeType="1"/>
            <a:stCxn id="11" idx="2"/>
            <a:endCxn id="12" idx="7"/>
          </p:cNvCxnSpPr>
          <p:nvPr/>
        </p:nvCxnSpPr>
        <p:spPr bwMode="auto">
          <a:xfrm rot="10800000" flipV="1">
            <a:off x="7656513" y="3257550"/>
            <a:ext cx="414337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2" name="Straight Connector 34"/>
          <p:cNvCxnSpPr>
            <a:cxnSpLocks noChangeShapeType="1"/>
            <a:stCxn id="14" idx="0"/>
            <a:endCxn id="12" idx="5"/>
          </p:cNvCxnSpPr>
          <p:nvPr/>
        </p:nvCxnSpPr>
        <p:spPr bwMode="auto">
          <a:xfrm rot="16200000" flipV="1">
            <a:off x="7604920" y="3752056"/>
            <a:ext cx="277812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3" name="Straight Connector 37"/>
          <p:cNvCxnSpPr>
            <a:cxnSpLocks noChangeShapeType="1"/>
            <a:stCxn id="8" idx="6"/>
            <a:endCxn id="7" idx="3"/>
          </p:cNvCxnSpPr>
          <p:nvPr/>
        </p:nvCxnSpPr>
        <p:spPr bwMode="auto">
          <a:xfrm flipV="1">
            <a:off x="5873750" y="4592638"/>
            <a:ext cx="4159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4" name="Straight Connector 39"/>
          <p:cNvCxnSpPr>
            <a:cxnSpLocks noChangeShapeType="1"/>
            <a:stCxn id="7" idx="5"/>
            <a:endCxn id="9" idx="0"/>
          </p:cNvCxnSpPr>
          <p:nvPr/>
        </p:nvCxnSpPr>
        <p:spPr bwMode="auto">
          <a:xfrm rot="16200000" flipH="1">
            <a:off x="6576219" y="4644232"/>
            <a:ext cx="276225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5" name="Straight Connector 43"/>
          <p:cNvCxnSpPr>
            <a:cxnSpLocks noChangeShapeType="1"/>
            <a:stCxn id="4" idx="4"/>
            <a:endCxn id="7" idx="0"/>
          </p:cNvCxnSpPr>
          <p:nvPr/>
        </p:nvCxnSpPr>
        <p:spPr bwMode="auto">
          <a:xfrm rot="16200000" flipH="1">
            <a:off x="5908675" y="3635376"/>
            <a:ext cx="960437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6" name="Straight Connector 45"/>
          <p:cNvCxnSpPr>
            <a:cxnSpLocks noChangeShapeType="1"/>
            <a:stCxn id="14" idx="7"/>
            <a:endCxn id="13" idx="2"/>
          </p:cNvCxnSpPr>
          <p:nvPr/>
        </p:nvCxnSpPr>
        <p:spPr bwMode="auto">
          <a:xfrm rot="5400000" flipH="1" flipV="1">
            <a:off x="8153400" y="3789363"/>
            <a:ext cx="1047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7" name="Straight Connector 47"/>
          <p:cNvCxnSpPr>
            <a:cxnSpLocks noChangeShapeType="1"/>
            <a:stCxn id="4" idx="3"/>
            <a:endCxn id="8" idx="0"/>
          </p:cNvCxnSpPr>
          <p:nvPr/>
        </p:nvCxnSpPr>
        <p:spPr bwMode="auto">
          <a:xfrm rot="5400000">
            <a:off x="5241131" y="3547269"/>
            <a:ext cx="1304925" cy="515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980304"/>
              </p:ext>
            </p:extLst>
          </p:nvPr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40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57200" y="384397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Graph = Matrix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Transitively Closed Components =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>
                <a:latin typeface="Arial" charset="0"/>
              </a:rPr>
              <a:t>Blocks</a:t>
            </a:r>
            <a:r>
              <a:rPr lang="ja-JP" altLang="en-US" sz="2800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080125" y="2744788"/>
            <a:ext cx="481013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A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5257800" y="3017838"/>
            <a:ext cx="479425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B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737225" y="1920875"/>
            <a:ext cx="481013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C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18238" y="4184650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394325" y="445770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D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6561138" y="4868863"/>
            <a:ext cx="479425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E</a:t>
            </a:r>
          </a:p>
        </p:txBody>
      </p:sp>
      <p:sp>
        <p:nvSpPr>
          <p:cNvPr id="11" name="Oval 10"/>
          <p:cNvSpPr/>
          <p:nvPr/>
        </p:nvSpPr>
        <p:spPr bwMode="auto">
          <a:xfrm>
            <a:off x="8069263" y="3017838"/>
            <a:ext cx="481012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G</a:t>
            </a:r>
          </a:p>
        </p:txBody>
      </p:sp>
      <p:sp>
        <p:nvSpPr>
          <p:cNvPr id="12" name="Oval 11"/>
          <p:cNvSpPr/>
          <p:nvPr/>
        </p:nvSpPr>
        <p:spPr bwMode="auto">
          <a:xfrm>
            <a:off x="7246938" y="3292475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I</a:t>
            </a:r>
          </a:p>
        </p:txBody>
      </p:sp>
      <p:sp>
        <p:nvSpPr>
          <p:cNvPr id="13" name="Oval 12"/>
          <p:cNvSpPr/>
          <p:nvPr/>
        </p:nvSpPr>
        <p:spPr bwMode="auto">
          <a:xfrm>
            <a:off x="8412163" y="3703638"/>
            <a:ext cx="481012" cy="48101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7589838" y="3978275"/>
            <a:ext cx="479425" cy="479425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J</a:t>
            </a:r>
          </a:p>
        </p:txBody>
      </p:sp>
      <p:cxnSp>
        <p:nvCxnSpPr>
          <p:cNvPr id="32781" name="Straight Connector 15"/>
          <p:cNvCxnSpPr>
            <a:cxnSpLocks noChangeShapeType="1"/>
            <a:stCxn id="5" idx="0"/>
            <a:endCxn id="6" idx="3"/>
          </p:cNvCxnSpPr>
          <p:nvPr/>
        </p:nvCxnSpPr>
        <p:spPr bwMode="auto">
          <a:xfrm rot="5400000" flipH="1" flipV="1">
            <a:off x="5309394" y="2518569"/>
            <a:ext cx="6873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2" name="Straight Connector 18"/>
          <p:cNvCxnSpPr>
            <a:cxnSpLocks noChangeShapeType="1"/>
            <a:stCxn id="4" idx="2"/>
            <a:endCxn id="5" idx="7"/>
          </p:cNvCxnSpPr>
          <p:nvPr/>
        </p:nvCxnSpPr>
        <p:spPr bwMode="auto">
          <a:xfrm rot="10800000" flipV="1">
            <a:off x="5667375" y="2982913"/>
            <a:ext cx="414338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3" name="Straight Connector 25"/>
          <p:cNvCxnSpPr>
            <a:cxnSpLocks noChangeShapeType="1"/>
            <a:stCxn id="4" idx="5"/>
            <a:endCxn id="12" idx="1"/>
          </p:cNvCxnSpPr>
          <p:nvPr/>
        </p:nvCxnSpPr>
        <p:spPr bwMode="auto">
          <a:xfrm rot="16200000" flipH="1">
            <a:off x="6799263" y="2843212"/>
            <a:ext cx="209550" cy="828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4" name="Straight Connector 28"/>
          <p:cNvCxnSpPr>
            <a:cxnSpLocks noChangeShapeType="1"/>
            <a:stCxn id="12" idx="6"/>
            <a:endCxn id="13" idx="1"/>
          </p:cNvCxnSpPr>
          <p:nvPr/>
        </p:nvCxnSpPr>
        <p:spPr bwMode="auto">
          <a:xfrm>
            <a:off x="7726363" y="3532188"/>
            <a:ext cx="757237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5" name="Straight Connector 32"/>
          <p:cNvCxnSpPr>
            <a:cxnSpLocks noChangeShapeType="1"/>
            <a:stCxn id="11" idx="2"/>
            <a:endCxn id="12" idx="7"/>
          </p:cNvCxnSpPr>
          <p:nvPr/>
        </p:nvCxnSpPr>
        <p:spPr bwMode="auto">
          <a:xfrm rot="10800000" flipV="1">
            <a:off x="7656513" y="3257550"/>
            <a:ext cx="414337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6" name="Straight Connector 34"/>
          <p:cNvCxnSpPr>
            <a:cxnSpLocks noChangeShapeType="1"/>
            <a:stCxn id="14" idx="0"/>
            <a:endCxn id="12" idx="5"/>
          </p:cNvCxnSpPr>
          <p:nvPr/>
        </p:nvCxnSpPr>
        <p:spPr bwMode="auto">
          <a:xfrm rot="16200000" flipV="1">
            <a:off x="7604920" y="3752056"/>
            <a:ext cx="277812" cy="174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7" name="Straight Connector 37"/>
          <p:cNvCxnSpPr>
            <a:cxnSpLocks noChangeShapeType="1"/>
            <a:stCxn id="8" idx="6"/>
            <a:endCxn id="7" idx="3"/>
          </p:cNvCxnSpPr>
          <p:nvPr/>
        </p:nvCxnSpPr>
        <p:spPr bwMode="auto">
          <a:xfrm flipV="1">
            <a:off x="5873750" y="4592638"/>
            <a:ext cx="415925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8" name="Straight Connector 39"/>
          <p:cNvCxnSpPr>
            <a:cxnSpLocks noChangeShapeType="1"/>
            <a:stCxn id="7" idx="5"/>
            <a:endCxn id="9" idx="0"/>
          </p:cNvCxnSpPr>
          <p:nvPr/>
        </p:nvCxnSpPr>
        <p:spPr bwMode="auto">
          <a:xfrm rot="16200000" flipH="1">
            <a:off x="6576219" y="4644232"/>
            <a:ext cx="276225" cy="173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9" name="Straight Connector 43"/>
          <p:cNvCxnSpPr>
            <a:cxnSpLocks noChangeShapeType="1"/>
            <a:stCxn id="4" idx="4"/>
            <a:endCxn id="7" idx="0"/>
          </p:cNvCxnSpPr>
          <p:nvPr/>
        </p:nvCxnSpPr>
        <p:spPr bwMode="auto">
          <a:xfrm rot="16200000" flipH="1">
            <a:off x="5908675" y="3635376"/>
            <a:ext cx="960437" cy="13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90" name="Straight Connector 45"/>
          <p:cNvCxnSpPr>
            <a:cxnSpLocks noChangeShapeType="1"/>
            <a:stCxn id="14" idx="7"/>
            <a:endCxn id="13" idx="2"/>
          </p:cNvCxnSpPr>
          <p:nvPr/>
        </p:nvCxnSpPr>
        <p:spPr bwMode="auto">
          <a:xfrm rot="5400000" flipH="1" flipV="1">
            <a:off x="8153400" y="3789363"/>
            <a:ext cx="1047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028677"/>
              </p:ext>
            </p:extLst>
          </p:nvPr>
        </p:nvGraphicFramePr>
        <p:xfrm>
          <a:off x="525463" y="1920875"/>
          <a:ext cx="3910015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23565"/>
                <a:gridCol w="38734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cxnSp>
        <p:nvCxnSpPr>
          <p:cNvPr id="32937" name="Straight Connector 26"/>
          <p:cNvCxnSpPr>
            <a:cxnSpLocks noChangeShapeType="1"/>
            <a:stCxn id="6" idx="5"/>
            <a:endCxn id="4" idx="0"/>
          </p:cNvCxnSpPr>
          <p:nvPr/>
        </p:nvCxnSpPr>
        <p:spPr bwMode="auto">
          <a:xfrm rot="16200000" flipH="1">
            <a:off x="6026944" y="2450306"/>
            <a:ext cx="412750" cy="173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938" name="Straight Connector 30"/>
          <p:cNvCxnSpPr>
            <a:cxnSpLocks noChangeShapeType="1"/>
            <a:stCxn id="8" idx="5"/>
            <a:endCxn id="9" idx="2"/>
          </p:cNvCxnSpPr>
          <p:nvPr/>
        </p:nvCxnSpPr>
        <p:spPr bwMode="auto">
          <a:xfrm rot="16200000" flipH="1">
            <a:off x="6061869" y="4609306"/>
            <a:ext cx="241300" cy="757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939" name="Straight Connector 33"/>
          <p:cNvCxnSpPr>
            <a:cxnSpLocks noChangeShapeType="1"/>
            <a:stCxn id="11" idx="4"/>
            <a:endCxn id="14" idx="7"/>
          </p:cNvCxnSpPr>
          <p:nvPr/>
        </p:nvCxnSpPr>
        <p:spPr bwMode="auto">
          <a:xfrm rot="5400000">
            <a:off x="7880350" y="3617913"/>
            <a:ext cx="549275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866775" y="2263775"/>
            <a:ext cx="1028700" cy="96043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7" tIns="41143" rIns="82287" bIns="41143"/>
          <a:lstStyle/>
          <a:p>
            <a:endParaRPr lang="en-US"/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65325" y="3224213"/>
            <a:ext cx="1165225" cy="10287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7" tIns="41143" rIns="82287" bIns="41143"/>
          <a:lstStyle/>
          <a:p>
            <a:endParaRPr lang="en-US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062288" y="4252913"/>
            <a:ext cx="1303337" cy="13017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287" tIns="41143" rIns="82287" bIns="41143"/>
          <a:lstStyle/>
          <a:p>
            <a:endParaRPr lang="en-US"/>
          </a:p>
        </p:txBody>
      </p:sp>
      <p:sp>
        <p:nvSpPr>
          <p:cNvPr id="32943" name="TextBox 40"/>
          <p:cNvSpPr txBox="1">
            <a:spLocks noChangeArrowheads="1"/>
          </p:cNvSpPr>
          <p:nvPr/>
        </p:nvSpPr>
        <p:spPr bwMode="auto">
          <a:xfrm>
            <a:off x="544513" y="5761038"/>
            <a:ext cx="605155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Of course we can</a:t>
            </a:r>
            <a:r>
              <a:rPr lang="ja-JP" altLang="en-US"/>
              <a:t>’</a:t>
            </a:r>
            <a:r>
              <a:rPr lang="en-US"/>
              <a:t>t see the </a:t>
            </a:r>
            <a:r>
              <a:rPr lang="ja-JP" altLang="en-US"/>
              <a:t>“</a:t>
            </a:r>
            <a:r>
              <a:rPr lang="en-US"/>
              <a:t>blocks</a:t>
            </a:r>
            <a:r>
              <a:rPr lang="ja-JP" altLang="en-US"/>
              <a:t>”</a:t>
            </a:r>
            <a:r>
              <a:rPr lang="en-US"/>
              <a:t> unless the nodes</a:t>
            </a:r>
          </a:p>
          <a:p>
            <a:r>
              <a:rPr lang="en-US"/>
              <a:t>are sorted by cluster…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411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400" dirty="0">
                <a:latin typeface="Arial" charset="0"/>
              </a:rPr>
              <a:t>Graph = Matrix</a:t>
            </a: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Vector = Node </a:t>
            </a:r>
            <a:r>
              <a:rPr lang="en-US" sz="2800" dirty="0">
                <a:latin typeface="Arial" charset="0"/>
                <a:sym typeface="Wingdings" charset="0"/>
              </a:rPr>
              <a:t> Weight</a:t>
            </a:r>
            <a:endParaRPr lang="en-US" dirty="0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8366693" y="3695560"/>
            <a:ext cx="479425" cy="481013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dirty="0">
                <a:latin typeface="Times New Roman" pitchFamily="16" charset="0"/>
                <a:ea typeface="+mn-ea"/>
              </a:rPr>
              <a:t>H</a:t>
            </a:r>
          </a:p>
        </p:txBody>
      </p:sp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60668"/>
              </p:ext>
            </p:extLst>
          </p:nvPr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grpSp>
        <p:nvGrpSpPr>
          <p:cNvPr id="33942" name="Group 29"/>
          <p:cNvGrpSpPr>
            <a:grpSpLocks/>
          </p:cNvGrpSpPr>
          <p:nvPr/>
        </p:nvGrpSpPr>
        <p:grpSpPr bwMode="auto">
          <a:xfrm>
            <a:off x="5713981" y="2187435"/>
            <a:ext cx="2881312" cy="2947988"/>
            <a:chOff x="5841206" y="2134394"/>
            <a:chExt cx="3657600" cy="3810000"/>
          </a:xfrm>
        </p:grpSpPr>
        <p:sp>
          <p:nvSpPr>
            <p:cNvPr id="4" name="Oval 3"/>
            <p:cNvSpPr/>
            <p:nvPr/>
          </p:nvSpPr>
          <p:spPr bwMode="auto">
            <a:xfrm>
              <a:off x="6756110" y="3047399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41206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B</a:t>
              </a: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375235" y="213439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C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07250" y="4647722"/>
              <a:ext cx="534030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94362" y="4953424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88125" y="5410953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E</a:t>
              </a: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964777" y="3353101"/>
              <a:ext cx="534029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051887" y="3658805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I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432762" y="4419983"/>
              <a:ext cx="532015" cy="533441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J</a:t>
              </a:r>
            </a:p>
          </p:txBody>
        </p:sp>
        <p:cxnSp>
          <p:nvCxnSpPr>
            <p:cNvPr id="33993" name="Straight Connector 15"/>
            <p:cNvCxnSpPr>
              <a:cxnSpLocks noChangeShapeType="1"/>
              <a:stCxn id="5" idx="0"/>
              <a:endCxn id="6" idx="3"/>
            </p:cNvCxnSpPr>
            <p:nvPr/>
          </p:nvCxnSpPr>
          <p:spPr bwMode="auto">
            <a:xfrm rot="5400000" flipH="1" flipV="1">
              <a:off x="5898356" y="2799230"/>
              <a:ext cx="7639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4" name="Straight Connector 18"/>
            <p:cNvCxnSpPr>
              <a:cxnSpLocks noChangeShapeType="1"/>
              <a:stCxn id="4" idx="2"/>
              <a:endCxn id="5" idx="7"/>
            </p:cNvCxnSpPr>
            <p:nvPr/>
          </p:nvCxnSpPr>
          <p:spPr bwMode="auto">
            <a:xfrm rot="10800000" flipV="1">
              <a:off x="6296492" y="33154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5" name="Straight Connector 25"/>
            <p:cNvCxnSpPr>
              <a:cxnSpLocks noChangeShapeType="1"/>
              <a:stCxn id="4" idx="5"/>
              <a:endCxn id="12" idx="1"/>
            </p:cNvCxnSpPr>
            <p:nvPr/>
          </p:nvCxnSpPr>
          <p:spPr bwMode="auto">
            <a:xfrm rot="16200000" flipH="1">
              <a:off x="7553791" y="3161179"/>
              <a:ext cx="232430" cy="918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6" name="Straight Connector 28"/>
            <p:cNvCxnSpPr>
              <a:cxnSpLocks noChangeShapeType="1"/>
              <a:stCxn id="12" idx="6"/>
              <a:endCxn id="13" idx="1"/>
            </p:cNvCxnSpPr>
            <p:nvPr/>
          </p:nvCxnSpPr>
          <p:spPr bwMode="auto">
            <a:xfrm>
              <a:off x="8583902" y="3925525"/>
              <a:ext cx="713840" cy="269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7" name="Straight Connector 32"/>
            <p:cNvCxnSpPr>
              <a:cxnSpLocks noChangeShapeType="1"/>
              <a:stCxn id="11" idx="2"/>
              <a:endCxn id="12" idx="7"/>
            </p:cNvCxnSpPr>
            <p:nvPr/>
          </p:nvCxnSpPr>
          <p:spPr bwMode="auto">
            <a:xfrm rot="10800000" flipV="1">
              <a:off x="8506292" y="36202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8" name="Straight Connector 34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rot="16200000" flipV="1">
              <a:off x="8449142" y="4170829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999" name="Straight Connector 37"/>
            <p:cNvCxnSpPr>
              <a:cxnSpLocks noChangeShapeType="1"/>
              <a:stCxn id="8" idx="6"/>
              <a:endCxn id="7" idx="3"/>
            </p:cNvCxnSpPr>
            <p:nvPr/>
          </p:nvCxnSpPr>
          <p:spPr bwMode="auto">
            <a:xfrm flipV="1">
              <a:off x="6527006" y="5104279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0" name="Straight Connector 39"/>
            <p:cNvCxnSpPr>
              <a:cxnSpLocks noChangeShapeType="1"/>
              <a:stCxn id="7" idx="5"/>
              <a:endCxn id="9" idx="0"/>
            </p:cNvCxnSpPr>
            <p:nvPr/>
          </p:nvCxnSpPr>
          <p:spPr bwMode="auto">
            <a:xfrm rot="16200000" flipH="1">
              <a:off x="7306141" y="5161428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1" name="Straight Connector 43"/>
            <p:cNvCxnSpPr>
              <a:cxnSpLocks noChangeShapeType="1"/>
              <a:stCxn id="4" idx="4"/>
              <a:endCxn id="7" idx="0"/>
            </p:cNvCxnSpPr>
            <p:nvPr/>
          </p:nvCxnSpPr>
          <p:spPr bwMode="auto">
            <a:xfrm rot="16200000" flipH="1">
              <a:off x="6565106" y="4039394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2" name="Straight Connector 45"/>
            <p:cNvCxnSpPr>
              <a:cxnSpLocks noChangeShapeType="1"/>
              <a:stCxn id="14" idx="7"/>
              <a:endCxn id="13" idx="2"/>
            </p:cNvCxnSpPr>
            <p:nvPr/>
          </p:nvCxnSpPr>
          <p:spPr bwMode="auto">
            <a:xfrm flipV="1">
              <a:off x="8886865" y="4414603"/>
              <a:ext cx="321751" cy="835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3" name="Straight Connector 26"/>
            <p:cNvCxnSpPr>
              <a:cxnSpLocks noChangeShapeType="1"/>
              <a:stCxn id="6" idx="5"/>
              <a:endCxn id="4" idx="0"/>
            </p:cNvCxnSpPr>
            <p:nvPr/>
          </p:nvCxnSpPr>
          <p:spPr bwMode="auto">
            <a:xfrm rot="16200000" flipH="1">
              <a:off x="6696541" y="2723028"/>
              <a:ext cx="4591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4" name="Straight Connector 30"/>
            <p:cNvCxnSpPr>
              <a:cxnSpLocks noChangeShapeType="1"/>
              <a:stCxn id="8" idx="5"/>
              <a:endCxn id="9" idx="2"/>
            </p:cNvCxnSpPr>
            <p:nvPr/>
          </p:nvCxnSpPr>
          <p:spPr bwMode="auto">
            <a:xfrm rot="16200000" flipH="1">
              <a:off x="6734641" y="5123328"/>
              <a:ext cx="268615" cy="840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005" name="Straight Connector 33"/>
            <p:cNvCxnSpPr>
              <a:cxnSpLocks noChangeShapeType="1"/>
              <a:stCxn id="11" idx="4"/>
              <a:endCxn id="14" idx="7"/>
            </p:cNvCxnSpPr>
            <p:nvPr/>
          </p:nvCxnSpPr>
          <p:spPr bwMode="auto">
            <a:xfrm rot="5400000">
              <a:off x="8753942" y="4020344"/>
              <a:ext cx="6115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618676"/>
              </p:ext>
            </p:extLst>
          </p:nvPr>
        </p:nvGraphicFramePr>
        <p:xfrm>
          <a:off x="4640263" y="1920875"/>
          <a:ext cx="711200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00"/>
                <a:gridCol w="355600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</a:tbl>
          </a:graphicData>
        </a:graphic>
      </p:graphicFrame>
      <p:sp>
        <p:nvSpPr>
          <p:cNvPr id="33981" name="TextBox 42"/>
          <p:cNvSpPr txBox="1">
            <a:spLocks noChangeArrowheads="1"/>
          </p:cNvSpPr>
          <p:nvPr/>
        </p:nvSpPr>
        <p:spPr bwMode="auto">
          <a:xfrm>
            <a:off x="3679825" y="6172200"/>
            <a:ext cx="41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  <p:sp>
        <p:nvSpPr>
          <p:cNvPr id="33982" name="TextBox 47"/>
          <p:cNvSpPr txBox="1">
            <a:spLocks noChangeArrowheads="1"/>
          </p:cNvSpPr>
          <p:nvPr/>
        </p:nvSpPr>
        <p:spPr bwMode="auto">
          <a:xfrm>
            <a:off x="3798888" y="1404938"/>
            <a:ext cx="508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M</a:t>
            </a:r>
            <a:endParaRPr lang="en-US"/>
          </a:p>
        </p:txBody>
      </p:sp>
      <p:sp>
        <p:nvSpPr>
          <p:cNvPr id="33983" name="TextBox 48"/>
          <p:cNvSpPr txBox="1">
            <a:spLocks noChangeArrowheads="1"/>
          </p:cNvSpPr>
          <p:nvPr/>
        </p:nvSpPr>
        <p:spPr bwMode="auto">
          <a:xfrm>
            <a:off x="4794250" y="1373188"/>
            <a:ext cx="3937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68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dirty="0">
                <a:latin typeface="Arial" charset="0"/>
              </a:rPr>
              <a:t>Graph = Matrix</a:t>
            </a:r>
            <a:br>
              <a:rPr lang="en-US" dirty="0">
                <a:latin typeface="Arial" charset="0"/>
              </a:rPr>
            </a:br>
            <a:r>
              <a:rPr lang="en-US" sz="2800" dirty="0">
                <a:latin typeface="Arial" charset="0"/>
              </a:rPr>
              <a:t>M*v</a:t>
            </a:r>
            <a:r>
              <a:rPr lang="en-US" sz="2800" baseline="-25000" dirty="0">
                <a:latin typeface="Arial" charset="0"/>
              </a:rPr>
              <a:t>1</a:t>
            </a:r>
            <a:r>
              <a:rPr lang="en-US" sz="2800" dirty="0">
                <a:latin typeface="Arial" charset="0"/>
              </a:rPr>
              <a:t> = v</a:t>
            </a:r>
            <a:r>
              <a:rPr lang="en-US" sz="2800" baseline="-25000" dirty="0">
                <a:latin typeface="Arial" charset="0"/>
              </a:rPr>
              <a:t>2</a:t>
            </a:r>
            <a:r>
              <a:rPr lang="en-US" sz="2800" dirty="0">
                <a:latin typeface="Arial" charset="0"/>
              </a:rPr>
              <a:t> </a:t>
            </a:r>
            <a:r>
              <a:rPr lang="ja-JP" altLang="en-US" sz="2800" dirty="0">
                <a:latin typeface="Arial" charset="0"/>
              </a:rPr>
              <a:t>“</a:t>
            </a:r>
            <a:r>
              <a:rPr lang="en-US" sz="2800" dirty="0" smtClean="0">
                <a:latin typeface="Arial" charset="0"/>
              </a:rPr>
              <a:t>propagates </a:t>
            </a:r>
            <a:r>
              <a:rPr lang="en-US" sz="2800" dirty="0">
                <a:latin typeface="Arial" charset="0"/>
              </a:rPr>
              <a:t>weights from neighbors</a:t>
            </a:r>
            <a:r>
              <a:rPr lang="ja-JP" altLang="en-US" sz="2800" dirty="0">
                <a:latin typeface="Arial" charset="0"/>
              </a:rPr>
              <a:t>”</a:t>
            </a:r>
            <a:endParaRPr lang="en-US" dirty="0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715500" y="3360738"/>
            <a:ext cx="388938" cy="411162"/>
          </a:xfrm>
          <a:prstGeom prst="ellipse">
            <a:avLst/>
          </a:prstGeom>
          <a:solidFill>
            <a:schemeClr val="accent3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287" tIns="41143" rIns="82287" bIns="41143"/>
          <a:lstStyle/>
          <a:p>
            <a:pPr>
              <a:buFont typeface="Times New Roman" pitchFamily="16" charset="0"/>
              <a:buNone/>
              <a:defRPr/>
            </a:pPr>
            <a:r>
              <a:rPr lang="en-US" sz="1600" dirty="0">
                <a:latin typeface="Times New Roman" pitchFamily="16" charset="0"/>
                <a:ea typeface="+mn-ea"/>
              </a:rPr>
              <a:t>H</a:t>
            </a:r>
            <a:endParaRPr lang="en-US" dirty="0">
              <a:latin typeface="Times New Roman" pitchFamily="16" charset="0"/>
              <a:ea typeface="+mn-ea"/>
            </a:endParaRPr>
          </a:p>
        </p:txBody>
      </p:sp>
      <p:graphicFrame>
        <p:nvGraphicFramePr>
          <p:cNvPr id="50" name="Table 49"/>
          <p:cNvGraphicFramePr>
            <a:graphicFrameLocks noGrp="1"/>
          </p:cNvGraphicFramePr>
          <p:nvPr/>
        </p:nvGraphicFramePr>
        <p:xfrm>
          <a:off x="525463" y="1920875"/>
          <a:ext cx="3910016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  <a:gridCol w="355456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1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_</a:t>
                      </a:r>
                      <a:endParaRPr lang="en-US" sz="1600" b="1" dirty="0"/>
                    </a:p>
                  </a:txBody>
                  <a:tcPr marL="82316" marR="82316" marT="41137" marB="41137"/>
                </a:tc>
              </a:tr>
            </a:tbl>
          </a:graphicData>
        </a:graphic>
      </p:graphicFrame>
      <p:grpSp>
        <p:nvGrpSpPr>
          <p:cNvPr id="34966" name="Group 29"/>
          <p:cNvGrpSpPr>
            <a:grpSpLocks/>
          </p:cNvGrpSpPr>
          <p:nvPr/>
        </p:nvGrpSpPr>
        <p:grpSpPr bwMode="auto">
          <a:xfrm>
            <a:off x="7589838" y="2058988"/>
            <a:ext cx="2468562" cy="2536825"/>
            <a:chOff x="5841206" y="2134394"/>
            <a:chExt cx="3657600" cy="3810000"/>
          </a:xfrm>
        </p:grpSpPr>
        <p:sp>
          <p:nvSpPr>
            <p:cNvPr id="4" name="Oval 3"/>
            <p:cNvSpPr/>
            <p:nvPr/>
          </p:nvSpPr>
          <p:spPr bwMode="auto">
            <a:xfrm>
              <a:off x="6756193" y="3047553"/>
              <a:ext cx="533940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A</a:t>
              </a: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41206" y="3352735"/>
              <a:ext cx="533938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B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375144" y="2134394"/>
              <a:ext cx="533940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C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909084" y="4649756"/>
              <a:ext cx="531587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F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994095" y="4952554"/>
              <a:ext cx="533940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D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290133" y="5410326"/>
              <a:ext cx="531587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E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964868" y="3352735"/>
              <a:ext cx="533938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G</a:t>
              </a: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049879" y="3657916"/>
              <a:ext cx="533940" cy="534068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sz="1600" dirty="0">
                  <a:latin typeface="Times New Roman" pitchFamily="16" charset="0"/>
                  <a:ea typeface="+mn-ea"/>
                </a:rPr>
                <a:t>I</a:t>
              </a:r>
              <a:endParaRPr lang="en-US" dirty="0">
                <a:latin typeface="Times New Roman" pitchFamily="16" charset="0"/>
                <a:ea typeface="+mn-ea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8430928" y="4420870"/>
              <a:ext cx="533940" cy="531684"/>
            </a:xfrm>
            <a:prstGeom prst="ellipse">
              <a:avLst/>
            </a:prstGeom>
            <a:solidFill>
              <a:schemeClr val="accent3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buFont typeface="Times New Roman" pitchFamily="16" charset="0"/>
                <a:buNone/>
                <a:defRPr/>
              </a:pPr>
              <a:r>
                <a:rPr lang="en-US" dirty="0">
                  <a:latin typeface="Times New Roman" pitchFamily="16" charset="0"/>
                  <a:ea typeface="+mn-ea"/>
                </a:rPr>
                <a:t>J</a:t>
              </a:r>
            </a:p>
          </p:txBody>
        </p:sp>
        <p:cxnSp>
          <p:nvCxnSpPr>
            <p:cNvPr id="35058" name="Straight Connector 15"/>
            <p:cNvCxnSpPr>
              <a:cxnSpLocks noChangeShapeType="1"/>
              <a:stCxn id="5" idx="0"/>
              <a:endCxn id="6" idx="3"/>
            </p:cNvCxnSpPr>
            <p:nvPr/>
          </p:nvCxnSpPr>
          <p:spPr bwMode="auto">
            <a:xfrm rot="5400000" flipH="1" flipV="1">
              <a:off x="5898356" y="2799230"/>
              <a:ext cx="7639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59" name="Straight Connector 18"/>
            <p:cNvCxnSpPr>
              <a:cxnSpLocks noChangeShapeType="1"/>
              <a:stCxn id="4" idx="2"/>
              <a:endCxn id="5" idx="7"/>
            </p:cNvCxnSpPr>
            <p:nvPr/>
          </p:nvCxnSpPr>
          <p:spPr bwMode="auto">
            <a:xfrm rot="10800000" flipV="1">
              <a:off x="6296492" y="33154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0" name="Straight Connector 25"/>
            <p:cNvCxnSpPr>
              <a:cxnSpLocks noChangeShapeType="1"/>
              <a:stCxn id="4" idx="5"/>
              <a:endCxn id="12" idx="1"/>
            </p:cNvCxnSpPr>
            <p:nvPr/>
          </p:nvCxnSpPr>
          <p:spPr bwMode="auto">
            <a:xfrm rot="16200000" flipH="1">
              <a:off x="7553791" y="3161179"/>
              <a:ext cx="232430" cy="9182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1" name="Straight Connector 28"/>
            <p:cNvCxnSpPr>
              <a:cxnSpLocks noChangeShapeType="1"/>
              <a:stCxn id="12" idx="6"/>
              <a:endCxn id="13" idx="1"/>
            </p:cNvCxnSpPr>
            <p:nvPr/>
          </p:nvCxnSpPr>
          <p:spPr bwMode="auto">
            <a:xfrm>
              <a:off x="8584406" y="3925094"/>
              <a:ext cx="490560" cy="2562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2" name="Straight Connector 32"/>
            <p:cNvCxnSpPr>
              <a:cxnSpLocks noChangeShapeType="1"/>
              <a:stCxn id="11" idx="2"/>
              <a:endCxn id="12" idx="7"/>
            </p:cNvCxnSpPr>
            <p:nvPr/>
          </p:nvCxnSpPr>
          <p:spPr bwMode="auto">
            <a:xfrm rot="10800000" flipV="1">
              <a:off x="8506292" y="3620293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3" name="Straight Connector 34"/>
            <p:cNvCxnSpPr>
              <a:cxnSpLocks noChangeShapeType="1"/>
              <a:stCxn id="14" idx="0"/>
              <a:endCxn id="12" idx="5"/>
            </p:cNvCxnSpPr>
            <p:nvPr/>
          </p:nvCxnSpPr>
          <p:spPr bwMode="auto">
            <a:xfrm rot="16200000" flipV="1">
              <a:off x="8449142" y="4170829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4" name="Straight Connector 37"/>
            <p:cNvCxnSpPr>
              <a:cxnSpLocks noChangeShapeType="1"/>
              <a:stCxn id="8" idx="6"/>
              <a:endCxn id="7" idx="3"/>
            </p:cNvCxnSpPr>
            <p:nvPr/>
          </p:nvCxnSpPr>
          <p:spPr bwMode="auto">
            <a:xfrm flipV="1">
              <a:off x="6527006" y="5104279"/>
              <a:ext cx="459115" cy="116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5" name="Straight Connector 39"/>
            <p:cNvCxnSpPr>
              <a:cxnSpLocks noChangeShapeType="1"/>
              <a:stCxn id="7" idx="5"/>
              <a:endCxn id="9" idx="0"/>
            </p:cNvCxnSpPr>
            <p:nvPr/>
          </p:nvCxnSpPr>
          <p:spPr bwMode="auto">
            <a:xfrm rot="16200000" flipH="1">
              <a:off x="7306141" y="5161428"/>
              <a:ext cx="3067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6" name="Straight Connector 43"/>
            <p:cNvCxnSpPr>
              <a:cxnSpLocks noChangeShapeType="1"/>
              <a:stCxn id="4" idx="4"/>
              <a:endCxn id="7" idx="0"/>
            </p:cNvCxnSpPr>
            <p:nvPr/>
          </p:nvCxnSpPr>
          <p:spPr bwMode="auto">
            <a:xfrm rot="16200000" flipH="1">
              <a:off x="6565106" y="4039394"/>
              <a:ext cx="1066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7" name="Straight Connector 45"/>
            <p:cNvCxnSpPr>
              <a:cxnSpLocks noChangeShapeType="1"/>
              <a:stCxn id="14" idx="7"/>
              <a:endCxn id="13" idx="2"/>
            </p:cNvCxnSpPr>
            <p:nvPr/>
          </p:nvCxnSpPr>
          <p:spPr bwMode="auto">
            <a:xfrm rot="5400000" flipH="1" flipV="1">
              <a:off x="8889695" y="4397397"/>
              <a:ext cx="98709" cy="103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8" name="Straight Connector 26"/>
            <p:cNvCxnSpPr>
              <a:cxnSpLocks noChangeShapeType="1"/>
              <a:stCxn id="6" idx="5"/>
              <a:endCxn id="4" idx="0"/>
            </p:cNvCxnSpPr>
            <p:nvPr/>
          </p:nvCxnSpPr>
          <p:spPr bwMode="auto">
            <a:xfrm rot="16200000" flipH="1">
              <a:off x="6696541" y="2723028"/>
              <a:ext cx="459115" cy="1924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69" name="Straight Connector 30"/>
            <p:cNvCxnSpPr>
              <a:cxnSpLocks noChangeShapeType="1"/>
              <a:stCxn id="8" idx="5"/>
              <a:endCxn id="9" idx="2"/>
            </p:cNvCxnSpPr>
            <p:nvPr/>
          </p:nvCxnSpPr>
          <p:spPr bwMode="auto">
            <a:xfrm rot="16200000" flipH="1">
              <a:off x="6734641" y="5123328"/>
              <a:ext cx="268615" cy="8401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070" name="Straight Connector 33"/>
            <p:cNvCxnSpPr>
              <a:cxnSpLocks noChangeShapeType="1"/>
              <a:stCxn id="11" idx="4"/>
              <a:endCxn id="14" idx="7"/>
            </p:cNvCxnSpPr>
            <p:nvPr/>
          </p:nvCxnSpPr>
          <p:spPr bwMode="auto">
            <a:xfrm rot="5400000">
              <a:off x="8753942" y="4020344"/>
              <a:ext cx="611515" cy="3448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241490"/>
              </p:ext>
            </p:extLst>
          </p:nvPr>
        </p:nvGraphicFramePr>
        <p:xfrm>
          <a:off x="4640263" y="1920875"/>
          <a:ext cx="711200" cy="36337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600"/>
                <a:gridCol w="355600"/>
              </a:tblGrid>
              <a:tr h="33034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3</a:t>
                      </a:r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350" marR="82350" marT="41137" marB="41137"/>
                </a:tc>
              </a:tr>
              <a:tr h="33034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350" marR="82350" marT="41137" marB="41137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350" marR="82350" marT="41137" marB="41137"/>
                </a:tc>
              </a:tr>
            </a:tbl>
          </a:graphicData>
        </a:graphic>
      </p:graphicFrame>
      <p:sp>
        <p:nvSpPr>
          <p:cNvPr id="35005" name="TextBox 42"/>
          <p:cNvSpPr txBox="1">
            <a:spLocks noChangeArrowheads="1"/>
          </p:cNvSpPr>
          <p:nvPr/>
        </p:nvSpPr>
        <p:spPr bwMode="auto">
          <a:xfrm>
            <a:off x="3679825" y="6172200"/>
            <a:ext cx="412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</a:t>
            </a:r>
          </a:p>
        </p:txBody>
      </p:sp>
      <p:sp>
        <p:nvSpPr>
          <p:cNvPr id="35006" name="TextBox 47"/>
          <p:cNvSpPr txBox="1">
            <a:spLocks noChangeArrowheads="1"/>
          </p:cNvSpPr>
          <p:nvPr/>
        </p:nvSpPr>
        <p:spPr bwMode="auto">
          <a:xfrm>
            <a:off x="3798888" y="1404938"/>
            <a:ext cx="508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M</a:t>
            </a:r>
            <a:endParaRPr lang="en-US"/>
          </a:p>
        </p:txBody>
      </p:sp>
      <p:sp>
        <p:nvSpPr>
          <p:cNvPr id="35007" name="TextBox 48"/>
          <p:cNvSpPr txBox="1">
            <a:spLocks noChangeArrowheads="1"/>
          </p:cNvSpPr>
          <p:nvPr/>
        </p:nvSpPr>
        <p:spPr bwMode="auto">
          <a:xfrm>
            <a:off x="4762500" y="1373188"/>
            <a:ext cx="5651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r>
              <a:rPr lang="en-US" sz="3200" baseline="-25000"/>
              <a:t>1</a:t>
            </a:r>
            <a:endParaRPr lang="en-US" baseline="-2500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882454"/>
              </p:ext>
            </p:extLst>
          </p:nvPr>
        </p:nvGraphicFramePr>
        <p:xfrm>
          <a:off x="5645150" y="1920875"/>
          <a:ext cx="1876425" cy="3702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786"/>
                <a:gridCol w="1405639"/>
              </a:tblGrid>
              <a:tr h="33655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2*1+3*1+0*1</a:t>
                      </a:r>
                      <a:endParaRPr lang="en-US" sz="1600" b="1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4*</a:t>
                      </a:r>
                      <a:r>
                        <a:rPr lang="en-US" sz="1600" b="1" dirty="0" smtClean="0"/>
                        <a:t>1+3*1</a:t>
                      </a:r>
                      <a:endParaRPr lang="en-US" sz="1600" b="1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4*</a:t>
                      </a:r>
                      <a:r>
                        <a:rPr lang="en-US" sz="1600" b="1" dirty="0" smtClean="0"/>
                        <a:t>1+2*1</a:t>
                      </a:r>
                      <a:endParaRPr lang="en-US" sz="1600" b="1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/>
                    </a:p>
                  </a:txBody>
                  <a:tcPr marL="82289" marR="82289" marT="41133" marB="41133"/>
                </a:tc>
              </a:tr>
              <a:tr h="33655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J</a:t>
                      </a:r>
                      <a:endParaRPr lang="en-US" sz="1600" dirty="0"/>
                    </a:p>
                  </a:txBody>
                  <a:tcPr marL="82289" marR="82289" marT="41133" marB="41133"/>
                </a:tc>
                <a:tc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 marL="82289" marR="82289" marT="41133" marB="41133"/>
                </a:tc>
              </a:tr>
            </a:tbl>
          </a:graphicData>
        </a:graphic>
      </p:graphicFrame>
      <p:sp>
        <p:nvSpPr>
          <p:cNvPr id="35046" name="TextBox 44"/>
          <p:cNvSpPr txBox="1">
            <a:spLocks noChangeArrowheads="1"/>
          </p:cNvSpPr>
          <p:nvPr/>
        </p:nvSpPr>
        <p:spPr bwMode="auto">
          <a:xfrm>
            <a:off x="5765800" y="1373188"/>
            <a:ext cx="56673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v</a:t>
            </a:r>
            <a:r>
              <a:rPr lang="en-US" sz="3200" baseline="-25000"/>
              <a:t>2</a:t>
            </a:r>
            <a:endParaRPr lang="en-US" baseline="-25000"/>
          </a:p>
        </p:txBody>
      </p:sp>
      <p:sp>
        <p:nvSpPr>
          <p:cNvPr id="35047" name="TextBox 53"/>
          <p:cNvSpPr txBox="1">
            <a:spLocks noChangeArrowheads="1"/>
          </p:cNvSpPr>
          <p:nvPr/>
        </p:nvSpPr>
        <p:spPr bwMode="auto">
          <a:xfrm>
            <a:off x="4344988" y="1373188"/>
            <a:ext cx="3270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/>
              <a:t>*</a:t>
            </a:r>
            <a:endParaRPr lang="en-US" baseline="-25000"/>
          </a:p>
        </p:txBody>
      </p:sp>
      <p:sp>
        <p:nvSpPr>
          <p:cNvPr id="35048" name="TextBox 54"/>
          <p:cNvSpPr txBox="1">
            <a:spLocks noChangeArrowheads="1"/>
          </p:cNvSpPr>
          <p:nvPr/>
        </p:nvSpPr>
        <p:spPr bwMode="auto">
          <a:xfrm>
            <a:off x="5394325" y="1373188"/>
            <a:ext cx="403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87" tIns="41143" rIns="82287" bIns="41143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/>
              <a:t>=</a:t>
            </a:r>
            <a:endParaRPr lang="en-US" baseline="-25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7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457200" y="86477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</a:rPr>
              <a:t>A little math…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600200" y="2057400"/>
          <a:ext cx="6354763" cy="245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49" name="Equation" r:id="rId3" imgW="3149280" imgH="1218960" progId="Equation.3">
                  <p:embed/>
                </p:oleObj>
              </mc:Choice>
              <mc:Fallback>
                <p:oleObj name="Equation" r:id="rId3" imgW="3149280" imgH="1218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057400"/>
                        <a:ext cx="6354763" cy="245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9"/>
          <p:cNvSpPr txBox="1">
            <a:spLocks noChangeArrowheads="1"/>
          </p:cNvSpPr>
          <p:nvPr/>
        </p:nvSpPr>
        <p:spPr bwMode="auto">
          <a:xfrm>
            <a:off x="1066800" y="14478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W</a:t>
            </a:r>
            <a:r>
              <a:rPr lang="en-US" b="0"/>
              <a:t>[</a:t>
            </a:r>
            <a:r>
              <a:rPr lang="en-US" b="0" i="1"/>
              <a:t>i,j</a:t>
            </a:r>
            <a:r>
              <a:rPr lang="en-US" b="0"/>
              <a:t>] </a:t>
            </a:r>
            <a:r>
              <a:rPr lang="en-US"/>
              <a:t>be Pr(walk to </a:t>
            </a:r>
            <a:r>
              <a:rPr lang="en-US" b="0" i="1"/>
              <a:t>j</a:t>
            </a:r>
            <a:r>
              <a:rPr lang="en-US" i="1"/>
              <a:t> </a:t>
            </a:r>
            <a:r>
              <a:rPr lang="en-US"/>
              <a:t>from </a:t>
            </a:r>
            <a:r>
              <a:rPr lang="en-US" b="0" i="1"/>
              <a:t>i</a:t>
            </a:r>
            <a:r>
              <a:rPr lang="en-US"/>
              <a:t>)and let </a:t>
            </a:r>
            <a:r>
              <a:rPr lang="el-GR" b="0" i="1"/>
              <a:t>α</a:t>
            </a:r>
            <a:r>
              <a:rPr lang="en-US"/>
              <a:t> be less than 1.  Then: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70866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800" b="0" dirty="0"/>
              <a:t>The matrix </a:t>
            </a:r>
            <a:r>
              <a:rPr lang="en-US" sz="2800" dirty="0"/>
              <a:t>(I-</a:t>
            </a:r>
            <a:r>
              <a:rPr lang="el-GR" sz="2800" b="0" i="1" dirty="0"/>
              <a:t> α</a:t>
            </a:r>
            <a:r>
              <a:rPr lang="en-US" sz="2800" dirty="0"/>
              <a:t>W) </a:t>
            </a:r>
            <a:r>
              <a:rPr lang="en-US" sz="2800" b="0" dirty="0"/>
              <a:t>is the </a:t>
            </a:r>
            <a:r>
              <a:rPr lang="en-US" sz="2800" b="0" i="1" dirty="0" err="1"/>
              <a:t>Laplacian</a:t>
            </a:r>
            <a:r>
              <a:rPr lang="en-US" sz="2800" b="0" dirty="0"/>
              <a:t> of </a:t>
            </a:r>
            <a:r>
              <a:rPr lang="el-GR" sz="2800" b="0" i="1" dirty="0"/>
              <a:t>α</a:t>
            </a:r>
            <a:r>
              <a:rPr lang="en-US" sz="2800" dirty="0"/>
              <a:t>W.  </a:t>
            </a:r>
          </a:p>
          <a:p>
            <a:pPr algn="l"/>
            <a:endParaRPr lang="en-US" b="0" dirty="0"/>
          </a:p>
          <a:p>
            <a:pPr algn="l"/>
            <a:r>
              <a:rPr lang="en-US" sz="1800" b="0" dirty="0"/>
              <a:t>Generally the </a:t>
            </a:r>
            <a:r>
              <a:rPr lang="en-US" sz="1800" b="0" dirty="0" err="1"/>
              <a:t>Laplacian</a:t>
            </a:r>
            <a:r>
              <a:rPr lang="en-US" sz="1800" b="0" dirty="0"/>
              <a:t> is </a:t>
            </a:r>
            <a:r>
              <a:rPr lang="en-US" sz="1800" dirty="0"/>
              <a:t>(</a:t>
            </a:r>
            <a:r>
              <a:rPr lang="en-US" sz="1800" dirty="0" smtClean="0"/>
              <a:t>D</a:t>
            </a:r>
            <a:r>
              <a:rPr lang="zh-CN" altLang="en-US" sz="1800" dirty="0" smtClean="0"/>
              <a:t> </a:t>
            </a:r>
            <a:r>
              <a:rPr lang="en-US" sz="1800" dirty="0" smtClean="0"/>
              <a:t>-</a:t>
            </a:r>
            <a:r>
              <a:rPr lang="el-GR" sz="1800" b="0" i="1" dirty="0" smtClean="0"/>
              <a:t> </a:t>
            </a:r>
            <a:r>
              <a:rPr lang="en-US" sz="1800" dirty="0"/>
              <a:t>A) </a:t>
            </a:r>
            <a:r>
              <a:rPr lang="en-US" sz="1800" b="0" dirty="0"/>
              <a:t>where </a:t>
            </a:r>
            <a:r>
              <a:rPr lang="en-US" sz="1800" dirty="0"/>
              <a:t>D</a:t>
            </a:r>
            <a:r>
              <a:rPr lang="en-US" sz="1800" b="0" dirty="0"/>
              <a:t>[</a:t>
            </a:r>
            <a:r>
              <a:rPr lang="en-US" sz="1800" b="0" i="1" dirty="0" err="1"/>
              <a:t>i,i</a:t>
            </a:r>
            <a:r>
              <a:rPr lang="en-US" sz="1800" b="0" dirty="0"/>
              <a:t>] is the degree of </a:t>
            </a:r>
            <a:r>
              <a:rPr lang="en-US" sz="1800" b="0" i="1" dirty="0" err="1"/>
              <a:t>i</a:t>
            </a:r>
            <a:r>
              <a:rPr lang="en-US" sz="1800" b="0" i="1" dirty="0"/>
              <a:t> </a:t>
            </a:r>
            <a:r>
              <a:rPr lang="en-US" sz="1800" b="0" dirty="0"/>
              <a:t>in the adjacency matrix </a:t>
            </a:r>
            <a:r>
              <a:rPr lang="en-US" sz="1800" dirty="0"/>
              <a:t>A.</a:t>
            </a:r>
          </a:p>
        </p:txBody>
      </p:sp>
      <p:graphicFrame>
        <p:nvGraphicFramePr>
          <p:cNvPr id="231427" name="Object 3"/>
          <p:cNvGraphicFramePr>
            <a:graphicFrameLocks noChangeAspect="1"/>
          </p:cNvGraphicFramePr>
          <p:nvPr/>
        </p:nvGraphicFramePr>
        <p:xfrm>
          <a:off x="5410200" y="3951288"/>
          <a:ext cx="2382838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50" name="Equation" r:id="rId5" imgW="1180800" imgH="393480" progId="Equation.3">
                  <p:embed/>
                </p:oleObj>
              </mc:Choice>
              <mc:Fallback>
                <p:oleObj name="Equation" r:id="rId5" imgW="1180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951288"/>
                        <a:ext cx="2382838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0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441522" y="-54643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 charset="0"/>
              </a:rPr>
              <a:t>A little math…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28763" y="2112963"/>
          <a:ext cx="5138737" cy="2024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083" name="Equation" r:id="rId3" imgW="1904760" imgH="749160" progId="Equation.3">
                  <p:embed/>
                </p:oleObj>
              </mc:Choice>
              <mc:Fallback>
                <p:oleObj name="Equation" r:id="rId3" imgW="1904760" imgH="749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2112963"/>
                        <a:ext cx="5138737" cy="2024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914400" y="1295400"/>
            <a:ext cx="708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Let W</a:t>
            </a:r>
            <a:r>
              <a:rPr lang="en-US" b="0"/>
              <a:t>[</a:t>
            </a:r>
            <a:r>
              <a:rPr lang="en-US" b="0" i="1"/>
              <a:t>i,j</a:t>
            </a:r>
            <a:r>
              <a:rPr lang="en-US" b="0"/>
              <a:t>] </a:t>
            </a:r>
            <a:r>
              <a:rPr lang="en-US"/>
              <a:t>be Pr(walk to </a:t>
            </a:r>
            <a:r>
              <a:rPr lang="en-US" b="0" i="1"/>
              <a:t>j</a:t>
            </a:r>
            <a:r>
              <a:rPr lang="en-US" i="1"/>
              <a:t> </a:t>
            </a:r>
            <a:r>
              <a:rPr lang="en-US"/>
              <a:t>from </a:t>
            </a:r>
            <a:r>
              <a:rPr lang="en-US" b="0" i="1"/>
              <a:t>i</a:t>
            </a:r>
            <a:r>
              <a:rPr lang="en-US"/>
              <a:t>)and let </a:t>
            </a:r>
            <a:r>
              <a:rPr lang="el-GR" b="0" i="1"/>
              <a:t>α</a:t>
            </a:r>
            <a:r>
              <a:rPr lang="en-US"/>
              <a:t> be less than 1.  Then:</a:t>
            </a:r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990600" y="5029200"/>
            <a:ext cx="708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The matrix </a:t>
            </a:r>
            <a:r>
              <a:rPr lang="en-US"/>
              <a:t>(I-</a:t>
            </a:r>
            <a:r>
              <a:rPr lang="el-GR" b="0" i="1"/>
              <a:t> α</a:t>
            </a:r>
            <a:r>
              <a:rPr lang="en-US"/>
              <a:t>W) </a:t>
            </a:r>
            <a:r>
              <a:rPr lang="en-US" b="0"/>
              <a:t>is the </a:t>
            </a:r>
            <a:r>
              <a:rPr lang="en-US" b="0" i="1"/>
              <a:t>Laplacian</a:t>
            </a:r>
            <a:r>
              <a:rPr lang="en-US" b="0"/>
              <a:t> of </a:t>
            </a:r>
            <a:r>
              <a:rPr lang="el-GR" b="0" i="1"/>
              <a:t>α</a:t>
            </a:r>
            <a:r>
              <a:rPr lang="en-US"/>
              <a:t>W.  </a:t>
            </a:r>
          </a:p>
          <a:p>
            <a:pPr algn="l"/>
            <a:endParaRPr lang="en-US" b="0"/>
          </a:p>
          <a:p>
            <a:pPr algn="l"/>
            <a:r>
              <a:rPr lang="en-US" b="0"/>
              <a:t>Generally the Laplacian is </a:t>
            </a:r>
            <a:r>
              <a:rPr lang="en-US"/>
              <a:t>(D-</a:t>
            </a:r>
            <a:r>
              <a:rPr lang="el-GR" b="0" i="1"/>
              <a:t> </a:t>
            </a:r>
            <a:r>
              <a:rPr lang="en-US"/>
              <a:t>A) </a:t>
            </a:r>
            <a:r>
              <a:rPr lang="en-US" b="0"/>
              <a:t>where </a:t>
            </a:r>
            <a:r>
              <a:rPr lang="en-US"/>
              <a:t>D</a:t>
            </a:r>
            <a:r>
              <a:rPr lang="en-US" b="0"/>
              <a:t>[</a:t>
            </a:r>
            <a:r>
              <a:rPr lang="en-US" b="0" i="1"/>
              <a:t>i,i</a:t>
            </a:r>
            <a:r>
              <a:rPr lang="en-US" b="0"/>
              <a:t>] is the degree of </a:t>
            </a:r>
            <a:r>
              <a:rPr lang="en-US" b="0" i="1"/>
              <a:t>i </a:t>
            </a:r>
            <a:r>
              <a:rPr lang="en-US" b="0"/>
              <a:t>in the adjacency matrix </a:t>
            </a:r>
            <a:r>
              <a:rPr lang="en-US"/>
              <a:t>A.</a:t>
            </a:r>
          </a:p>
        </p:txBody>
      </p:sp>
      <p:cxnSp>
        <p:nvCxnSpPr>
          <p:cNvPr id="3078" name="Straight Arrow Connector 6"/>
          <p:cNvCxnSpPr>
            <a:cxnSpLocks noChangeShapeType="1"/>
          </p:cNvCxnSpPr>
          <p:nvPr/>
        </p:nvCxnSpPr>
        <p:spPr bwMode="auto">
          <a:xfrm rot="10800000" flipV="1">
            <a:off x="4572000" y="1981200"/>
            <a:ext cx="9906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9" name="TextBox 7"/>
          <p:cNvSpPr txBox="1">
            <a:spLocks noChangeArrowheads="1"/>
          </p:cNvSpPr>
          <p:nvPr/>
        </p:nvSpPr>
        <p:spPr bwMode="auto">
          <a:xfrm flipH="1">
            <a:off x="5638800" y="1752600"/>
            <a:ext cx="2849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 i="1"/>
              <a:t>component 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685800" y="413204"/>
            <a:ext cx="7772400" cy="12212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Information Extraction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685800" y="1847401"/>
            <a:ext cx="7772400" cy="202059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Definition: </a:t>
            </a:r>
            <a:endParaRPr lang="en-US" sz="2400" dirty="0" smtClean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 smtClean="0">
                <a:solidFill>
                  <a:schemeClr val="dk1"/>
                </a:solidFill>
              </a:rPr>
              <a:t>extracting </a:t>
            </a:r>
            <a:r>
              <a:rPr lang="en" sz="2400" dirty="0">
                <a:solidFill>
                  <a:schemeClr val="dk1"/>
                </a:solidFill>
              </a:rPr>
              <a:t>structured knowledge from unstructured or semi-structured data (e.g. free text and tables).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2400" dirty="0">
                <a:solidFill>
                  <a:schemeClr val="dk1"/>
                </a:solidFill>
              </a:rPr>
              <a:t> </a:t>
            </a:r>
          </a:p>
          <a:p>
            <a:pPr lvl="0" algn="l" rtl="0">
              <a:lnSpc>
                <a:spcPct val="115000"/>
              </a:lnSpc>
              <a:spcBef>
                <a:spcPts val="0"/>
              </a:spcBef>
              <a:buNone/>
            </a:pPr>
            <a:endParaRPr lang="en" sz="2400" dirty="0">
              <a:solidFill>
                <a:schemeClr val="dk1"/>
              </a:solidFill>
            </a:endParaRPr>
          </a:p>
        </p:txBody>
      </p:sp>
      <p:sp>
        <p:nvSpPr>
          <p:cNvPr id="4" name="Shape 68"/>
          <p:cNvSpPr txBox="1">
            <a:spLocks/>
          </p:cNvSpPr>
          <p:nvPr/>
        </p:nvSpPr>
        <p:spPr>
          <a:xfrm>
            <a:off x="691525" y="4357939"/>
            <a:ext cx="7524127" cy="6365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altLang="zh-CN" sz="2400" dirty="0" smtClean="0">
                <a:solidFill>
                  <a:schemeClr val="dk1"/>
                </a:solidFill>
              </a:rPr>
              <a:t>In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this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zh-CN" altLang="zh-CN" sz="2400" dirty="0" smtClean="0">
                <a:solidFill>
                  <a:schemeClr val="dk1"/>
                </a:solidFill>
              </a:rPr>
              <a:t>s</a:t>
            </a:r>
            <a:r>
              <a:rPr lang="en-US" altLang="zh-CN" sz="2400" dirty="0" err="1" smtClean="0">
                <a:solidFill>
                  <a:schemeClr val="dk1"/>
                </a:solidFill>
              </a:rPr>
              <a:t>hort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course</a:t>
            </a:r>
            <a:r>
              <a:rPr lang="en" sz="2400" dirty="0" smtClean="0">
                <a:solidFill>
                  <a:schemeClr val="dk1"/>
                </a:solidFill>
              </a:rPr>
              <a:t>: </a:t>
            </a:r>
            <a:r>
              <a:rPr lang="en-US" altLang="zh-CN" sz="2400" dirty="0" smtClean="0">
                <a:solidFill>
                  <a:schemeClr val="dk1"/>
                </a:solidFill>
              </a:rPr>
              <a:t>we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will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focus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on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IE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from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text</a:t>
            </a:r>
            <a:r>
              <a:rPr lang="zh-CN" altLang="en-US" sz="2400" dirty="0" smtClean="0">
                <a:solidFill>
                  <a:schemeClr val="dk1"/>
                </a:solidFill>
              </a:rPr>
              <a:t> </a:t>
            </a:r>
            <a:r>
              <a:rPr lang="en-US" altLang="zh-CN" sz="2400" dirty="0" smtClean="0">
                <a:solidFill>
                  <a:schemeClr val="dk1"/>
                </a:solidFill>
              </a:rPr>
              <a:t>data.</a:t>
            </a:r>
            <a:endParaRPr lang="en" sz="2400" dirty="0" smtClean="0">
              <a:solidFill>
                <a:schemeClr val="dk1"/>
              </a:solidFill>
            </a:endParaRPr>
          </a:p>
          <a:p>
            <a:pPr algn="l">
              <a:lnSpc>
                <a:spcPct val="115000"/>
              </a:lnSpc>
            </a:pPr>
            <a:endParaRPr lang="en" sz="2400" dirty="0">
              <a:solidFill>
                <a:schemeClr val="dk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build="p"/>
      <p:bldP spid="4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 bwMode="auto">
          <a:xfrm rot="523644">
            <a:off x="-1271588" y="-468313"/>
            <a:ext cx="10088563" cy="6053138"/>
          </a:xfrm>
          <a:prstGeom prst="ellipse">
            <a:avLst/>
          </a:prstGeom>
          <a:solidFill>
            <a:schemeClr val="bg1">
              <a:lumMod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 rot="523644">
            <a:off x="85725" y="1524000"/>
            <a:ext cx="8534400" cy="2468563"/>
          </a:xfrm>
          <a:prstGeom prst="ellipse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 bwMode="auto">
          <a:xfrm rot="234545">
            <a:off x="2743200" y="1524000"/>
            <a:ext cx="17526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  <a:ea typeface="+mn-ea"/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Bootstrapping via PPR/RWR on graph of patterns and nodes</a:t>
            </a:r>
          </a:p>
        </p:txBody>
      </p:sp>
      <p:sp>
        <p:nvSpPr>
          <p:cNvPr id="35846" name="Rectangle 4"/>
          <p:cNvSpPr>
            <a:spLocks noChangeArrowheads="1"/>
          </p:cNvSpPr>
          <p:nvPr/>
        </p:nvSpPr>
        <p:spPr bwMode="auto">
          <a:xfrm>
            <a:off x="0" y="5257800"/>
            <a:ext cx="8382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990600" lvl="1" indent="-533400" algn="l">
              <a:spcBef>
                <a:spcPct val="20000"/>
              </a:spcBef>
              <a:buFontTx/>
              <a:buChar char="•"/>
            </a:pPr>
            <a:endParaRPr lang="en-US" sz="2800">
              <a:latin typeface="Comic Sans MS" charset="0"/>
            </a:endParaRPr>
          </a:p>
        </p:txBody>
      </p:sp>
      <p:grpSp>
        <p:nvGrpSpPr>
          <p:cNvPr id="35847" name="Group 31"/>
          <p:cNvGrpSpPr>
            <a:grpSpLocks/>
          </p:cNvGrpSpPr>
          <p:nvPr/>
        </p:nvGrpSpPr>
        <p:grpSpPr bwMode="auto">
          <a:xfrm>
            <a:off x="0" y="1789113"/>
            <a:ext cx="8382000" cy="3911600"/>
            <a:chOff x="0" y="1127"/>
            <a:chExt cx="5280" cy="2464"/>
          </a:xfrm>
        </p:grpSpPr>
        <p:sp>
          <p:nvSpPr>
            <p:cNvPr id="35849" name="Text Box 8"/>
            <p:cNvSpPr txBox="1">
              <a:spLocks noChangeArrowheads="1"/>
            </p:cNvSpPr>
            <p:nvPr/>
          </p:nvSpPr>
          <p:spPr bwMode="auto">
            <a:xfrm>
              <a:off x="192" y="1632"/>
              <a:ext cx="24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…at NIPS, AISTATS, KDD and other learning conferences…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35850" name="Text Box 9"/>
            <p:cNvSpPr txBox="1">
              <a:spLocks noChangeArrowheads="1"/>
            </p:cNvSpPr>
            <p:nvPr/>
          </p:nvSpPr>
          <p:spPr bwMode="auto">
            <a:xfrm>
              <a:off x="1551" y="3120"/>
              <a:ext cx="242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/>
                <a:t>… </a:t>
              </a:r>
              <a:r>
                <a:rPr lang="ja-JP" altLang="en-US"/>
                <a:t>“</a:t>
              </a:r>
              <a:r>
                <a:rPr lang="en-US"/>
                <a:t>on PC of KDD, SIGIR, … and…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35851" name="Text Box 10"/>
            <p:cNvSpPr txBox="1">
              <a:spLocks noChangeArrowheads="1"/>
            </p:cNvSpPr>
            <p:nvPr/>
          </p:nvSpPr>
          <p:spPr bwMode="auto">
            <a:xfrm>
              <a:off x="2006" y="1127"/>
              <a:ext cx="4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NIPS</a:t>
              </a:r>
            </a:p>
          </p:txBody>
        </p:sp>
        <p:sp>
          <p:nvSpPr>
            <p:cNvPr id="35852" name="Text Box 11"/>
            <p:cNvSpPr txBox="1">
              <a:spLocks noChangeArrowheads="1"/>
            </p:cNvSpPr>
            <p:nvPr/>
          </p:nvSpPr>
          <p:spPr bwMode="auto">
            <a:xfrm>
              <a:off x="576" y="2400"/>
              <a:ext cx="7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AISTATS</a:t>
              </a:r>
            </a:p>
          </p:txBody>
        </p:sp>
        <p:sp>
          <p:nvSpPr>
            <p:cNvPr id="35853" name="Text Box 12"/>
            <p:cNvSpPr txBox="1">
              <a:spLocks noChangeArrowheads="1"/>
            </p:cNvSpPr>
            <p:nvPr/>
          </p:nvSpPr>
          <p:spPr bwMode="auto">
            <a:xfrm>
              <a:off x="1824" y="2688"/>
              <a:ext cx="4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KDD</a:t>
              </a:r>
            </a:p>
          </p:txBody>
        </p:sp>
        <p:sp>
          <p:nvSpPr>
            <p:cNvPr id="35854" name="Text Box 14"/>
            <p:cNvSpPr txBox="1">
              <a:spLocks noChangeArrowheads="1"/>
            </p:cNvSpPr>
            <p:nvPr/>
          </p:nvSpPr>
          <p:spPr bwMode="auto">
            <a:xfrm>
              <a:off x="2880" y="1680"/>
              <a:ext cx="24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For skiiers, NIPS, SNOWBIRD,… and…</a:t>
              </a:r>
              <a:r>
                <a:rPr lang="ja-JP" altLang="en-US"/>
                <a:t>”</a:t>
              </a:r>
              <a:endParaRPr lang="en-US"/>
            </a:p>
          </p:txBody>
        </p:sp>
        <p:sp>
          <p:nvSpPr>
            <p:cNvPr id="35855" name="Text Box 15"/>
            <p:cNvSpPr txBox="1">
              <a:spLocks noChangeArrowheads="1"/>
            </p:cNvSpPr>
            <p:nvPr/>
          </p:nvSpPr>
          <p:spPr bwMode="auto">
            <a:xfrm>
              <a:off x="3112" y="1152"/>
              <a:ext cx="9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SNOWBIRD</a:t>
              </a:r>
            </a:p>
          </p:txBody>
        </p:sp>
        <p:sp>
          <p:nvSpPr>
            <p:cNvPr id="35856" name="Text Box 16"/>
            <p:cNvSpPr txBox="1">
              <a:spLocks noChangeArrowheads="1"/>
            </p:cNvSpPr>
            <p:nvPr/>
          </p:nvSpPr>
          <p:spPr bwMode="auto">
            <a:xfrm>
              <a:off x="3848" y="2400"/>
              <a:ext cx="5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SIGIR</a:t>
              </a:r>
            </a:p>
          </p:txBody>
        </p:sp>
        <p:sp>
          <p:nvSpPr>
            <p:cNvPr id="35857" name="Line 17"/>
            <p:cNvSpPr>
              <a:spLocks noChangeShapeType="1"/>
            </p:cNvSpPr>
            <p:nvPr/>
          </p:nvSpPr>
          <p:spPr bwMode="auto">
            <a:xfrm flipH="1">
              <a:off x="1632" y="1296"/>
              <a:ext cx="384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18"/>
            <p:cNvSpPr>
              <a:spLocks noChangeShapeType="1"/>
            </p:cNvSpPr>
            <p:nvPr/>
          </p:nvSpPr>
          <p:spPr bwMode="auto">
            <a:xfrm flipH="1">
              <a:off x="960" y="2016"/>
              <a:ext cx="384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19"/>
            <p:cNvSpPr>
              <a:spLocks noChangeShapeType="1"/>
            </p:cNvSpPr>
            <p:nvPr/>
          </p:nvSpPr>
          <p:spPr bwMode="auto">
            <a:xfrm>
              <a:off x="1536" y="2064"/>
              <a:ext cx="480" cy="5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20"/>
            <p:cNvSpPr>
              <a:spLocks noChangeShapeType="1"/>
            </p:cNvSpPr>
            <p:nvPr/>
          </p:nvSpPr>
          <p:spPr bwMode="auto">
            <a:xfrm>
              <a:off x="2208" y="2880"/>
              <a:ext cx="52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Line 21"/>
            <p:cNvSpPr>
              <a:spLocks noChangeShapeType="1"/>
            </p:cNvSpPr>
            <p:nvPr/>
          </p:nvSpPr>
          <p:spPr bwMode="auto">
            <a:xfrm flipV="1">
              <a:off x="3024" y="2640"/>
              <a:ext cx="864" cy="48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2" name="Line 22"/>
            <p:cNvSpPr>
              <a:spLocks noChangeShapeType="1"/>
            </p:cNvSpPr>
            <p:nvPr/>
          </p:nvSpPr>
          <p:spPr bwMode="auto">
            <a:xfrm>
              <a:off x="3600" y="1392"/>
              <a:ext cx="288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Line 23"/>
            <p:cNvSpPr>
              <a:spLocks noChangeShapeType="1"/>
            </p:cNvSpPr>
            <p:nvPr/>
          </p:nvSpPr>
          <p:spPr bwMode="auto">
            <a:xfrm>
              <a:off x="2496" y="1296"/>
              <a:ext cx="1200" cy="33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Line 24"/>
            <p:cNvSpPr>
              <a:spLocks noChangeShapeType="1"/>
            </p:cNvSpPr>
            <p:nvPr/>
          </p:nvSpPr>
          <p:spPr bwMode="auto">
            <a:xfrm>
              <a:off x="720" y="2640"/>
              <a:ext cx="0" cy="6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Line 25"/>
            <p:cNvSpPr>
              <a:spLocks noChangeShapeType="1"/>
            </p:cNvSpPr>
            <p:nvPr/>
          </p:nvSpPr>
          <p:spPr bwMode="auto">
            <a:xfrm flipH="1">
              <a:off x="864" y="2880"/>
              <a:ext cx="960" cy="4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66" name="Text Box 26"/>
            <p:cNvSpPr txBox="1">
              <a:spLocks noChangeArrowheads="1"/>
            </p:cNvSpPr>
            <p:nvPr/>
          </p:nvSpPr>
          <p:spPr bwMode="auto">
            <a:xfrm>
              <a:off x="0" y="3360"/>
              <a:ext cx="1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ja-JP" altLang="en-US"/>
                <a:t>“</a:t>
              </a:r>
              <a:r>
                <a:rPr lang="en-US"/>
                <a:t>… AISTATS,KDD,…</a:t>
              </a:r>
              <a:r>
                <a:rPr lang="ja-JP" altLang="en-US"/>
                <a:t>”</a:t>
              </a:r>
              <a:endParaRPr lang="en-US"/>
            </a:p>
          </p:txBody>
        </p:sp>
      </p:grpSp>
      <p:sp>
        <p:nvSpPr>
          <p:cNvPr id="35848" name="TextBox 27"/>
          <p:cNvSpPr txBox="1">
            <a:spLocks noChangeArrowheads="1"/>
          </p:cNvSpPr>
          <p:nvPr/>
        </p:nvSpPr>
        <p:spPr bwMode="auto">
          <a:xfrm>
            <a:off x="533400" y="5943600"/>
            <a:ext cx="830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0"/>
              <a:t>Examples: Cohen &amp; Minkov EMNLP 2008; Komachi et al EMLNLP 2008; Talukdar et al, EMNLP 2008, ACL 2010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932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6" grpId="0" animBg="1"/>
      <p:bldP spid="2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04800" y="125440"/>
            <a:ext cx="8534400" cy="1143000"/>
          </a:xfrm>
        </p:spPr>
        <p:txBody>
          <a:bodyPr/>
          <a:lstStyle/>
          <a:p>
            <a:pPr algn="ctr"/>
            <a:r>
              <a:rPr lang="en-US" sz="4800" dirty="0">
                <a:latin typeface="Arial" charset="0"/>
              </a:rPr>
              <a:t>Key Ideas: So Far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85800" y="1429640"/>
            <a:ext cx="8153400" cy="4572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High-precision low-coverage extractors and large redundant corpora (macro-reading)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Self-training/bootstrapping or co-training</a:t>
            </a:r>
          </a:p>
          <a:p>
            <a:pPr marL="457200" indent="-457200">
              <a:buFont typeface="Arial"/>
              <a:buChar char="•"/>
            </a:pPr>
            <a:r>
              <a:rPr lang="en-US" dirty="0">
                <a:latin typeface="Arial" charset="0"/>
              </a:rPr>
              <a:t>Other semi-supervised methods:</a:t>
            </a:r>
          </a:p>
          <a:p>
            <a:pPr lvl="1"/>
            <a:r>
              <a:rPr lang="en-US" dirty="0" smtClean="0">
                <a:latin typeface="Arial" charset="0"/>
              </a:rPr>
              <a:t>	Expectation</a:t>
            </a:r>
            <a:r>
              <a:rPr lang="en-US" dirty="0">
                <a:latin typeface="Arial" charset="0"/>
              </a:rPr>
              <a:t>-maximization</a:t>
            </a:r>
          </a:p>
          <a:p>
            <a:pPr lvl="1"/>
            <a:r>
              <a:rPr lang="en-US" dirty="0" smtClean="0">
                <a:latin typeface="Arial" charset="0"/>
              </a:rPr>
              <a:t>	</a:t>
            </a:r>
            <a:r>
              <a:rPr lang="en-US" dirty="0" err="1" smtClean="0">
                <a:latin typeface="Arial" charset="0"/>
              </a:rPr>
              <a:t>Transductive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margin-based methods (e.g., </a:t>
            </a:r>
            <a:r>
              <a:rPr lang="en-US" dirty="0" err="1">
                <a:latin typeface="Arial" charset="0"/>
              </a:rPr>
              <a:t>transductive</a:t>
            </a:r>
            <a:r>
              <a:rPr lang="en-US" dirty="0">
                <a:latin typeface="Arial" charset="0"/>
              </a:rPr>
              <a:t> SVM)</a:t>
            </a:r>
          </a:p>
          <a:p>
            <a:pPr lvl="1"/>
            <a:r>
              <a:rPr lang="en-US" dirty="0" smtClean="0">
                <a:latin typeface="Arial" charset="0"/>
              </a:rPr>
              <a:t>	Graph</a:t>
            </a:r>
            <a:r>
              <a:rPr lang="en-US" dirty="0">
                <a:latin typeface="Arial" charset="0"/>
              </a:rPr>
              <a:t>-based methods</a:t>
            </a:r>
          </a:p>
          <a:p>
            <a:pPr lvl="2"/>
            <a:r>
              <a:rPr lang="en-US" dirty="0" smtClean="0">
                <a:latin typeface="Arial" charset="0"/>
              </a:rPr>
              <a:t>	Label </a:t>
            </a:r>
            <a:r>
              <a:rPr lang="en-US" dirty="0" err="1">
                <a:latin typeface="Arial" charset="0"/>
              </a:rPr>
              <a:t>propogation</a:t>
            </a:r>
            <a:r>
              <a:rPr lang="en-US" dirty="0">
                <a:latin typeface="Arial" charset="0"/>
              </a:rPr>
              <a:t> via random walk with reset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C2ABB-A5FD-3F4E-8990-AA9CF6B2F4D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3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757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</a:p>
        </p:txBody>
      </p:sp>
      <p:sp>
        <p:nvSpPr>
          <p:cNvPr id="37891" name="Line 4"/>
          <p:cNvSpPr>
            <a:spLocks noChangeShapeType="1"/>
          </p:cNvSpPr>
          <p:nvPr/>
        </p:nvSpPr>
        <p:spPr bwMode="auto">
          <a:xfrm>
            <a:off x="6858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2" name="Line 5"/>
          <p:cNvSpPr>
            <a:spLocks noChangeShapeType="1"/>
          </p:cNvSpPr>
          <p:nvPr/>
        </p:nvSpPr>
        <p:spPr bwMode="auto">
          <a:xfrm>
            <a:off x="2286000" y="3581400"/>
            <a:ext cx="632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3" name="Line 6"/>
          <p:cNvSpPr>
            <a:spLocks noChangeShapeType="1"/>
          </p:cNvSpPr>
          <p:nvPr/>
        </p:nvSpPr>
        <p:spPr bwMode="auto">
          <a:xfrm>
            <a:off x="220980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220663" y="3389313"/>
            <a:ext cx="2005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BlumMitchell 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7895" name="Text Box 8"/>
          <p:cNvSpPr txBox="1">
            <a:spLocks noChangeArrowheads="1"/>
          </p:cNvSpPr>
          <p:nvPr/>
        </p:nvSpPr>
        <p:spPr bwMode="auto">
          <a:xfrm>
            <a:off x="130810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7896" name="Text Box 9"/>
          <p:cNvSpPr txBox="1">
            <a:spLocks noChangeArrowheads="1"/>
          </p:cNvSpPr>
          <p:nvPr/>
        </p:nvSpPr>
        <p:spPr bwMode="auto">
          <a:xfrm>
            <a:off x="222250" y="184308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259080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37898" name="Text Box 12"/>
          <p:cNvSpPr txBox="1">
            <a:spLocks noChangeArrowheads="1"/>
          </p:cNvSpPr>
          <p:nvPr/>
        </p:nvSpPr>
        <p:spPr bwMode="auto">
          <a:xfrm>
            <a:off x="2574925" y="354965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37899" name="Text Box 13"/>
          <p:cNvSpPr txBox="1">
            <a:spLocks noChangeArrowheads="1"/>
          </p:cNvSpPr>
          <p:nvPr/>
        </p:nvSpPr>
        <p:spPr bwMode="auto">
          <a:xfrm>
            <a:off x="259080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2268538" y="15351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Lin &amp; Pantel </a:t>
            </a:r>
            <a:r>
              <a:rPr lang="ja-JP" altLang="en-US"/>
              <a:t>‘</a:t>
            </a:r>
            <a:r>
              <a:rPr lang="en-US"/>
              <a:t>02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4267200" y="1271435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 dirty="0"/>
              <a:t>Clustering by distributional similarity… </a:t>
            </a:r>
          </a:p>
        </p:txBody>
      </p:sp>
      <p:sp>
        <p:nvSpPr>
          <p:cNvPr id="15" name="Line 6"/>
          <p:cNvSpPr>
            <a:spLocks noChangeShapeType="1"/>
          </p:cNvSpPr>
          <p:nvPr/>
        </p:nvSpPr>
        <p:spPr bwMode="auto">
          <a:xfrm>
            <a:off x="4267200" y="1763713"/>
            <a:ext cx="4495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4803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3283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6858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2286000" y="3581400"/>
            <a:ext cx="632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220980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39382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30810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22250" y="184308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1320800" y="2667000"/>
            <a:ext cx="2178050" cy="3667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59080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574925" y="354965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59080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733800" y="2438400"/>
            <a:ext cx="5410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0"/>
              <a:t>Boosting-based co-train method using content &amp; context features; context based on Collins</a:t>
            </a:r>
            <a:r>
              <a:rPr lang="ja-JP" altLang="en-US" b="0"/>
              <a:t>’</a:t>
            </a:r>
            <a:r>
              <a:rPr lang="en-US" b="0"/>
              <a:t> parser; learn to </a:t>
            </a:r>
            <a:r>
              <a:rPr lang="en-US" b="0" i="1"/>
              <a:t>classify</a:t>
            </a:r>
            <a:r>
              <a:rPr lang="en-US" b="0"/>
              <a:t> three types of NE</a:t>
            </a:r>
          </a:p>
        </p:txBody>
      </p:sp>
      <p:grpSp>
        <p:nvGrpSpPr>
          <p:cNvPr id="38926" name="Group 18"/>
          <p:cNvGrpSpPr>
            <a:grpSpLocks/>
          </p:cNvGrpSpPr>
          <p:nvPr/>
        </p:nvGrpSpPr>
        <p:grpSpPr bwMode="auto">
          <a:xfrm>
            <a:off x="2524125" y="1394002"/>
            <a:ext cx="8272795" cy="663407"/>
            <a:chOff x="2523866" y="1394701"/>
            <a:chExt cx="8273173" cy="662699"/>
          </a:xfrm>
        </p:grpSpPr>
        <p:sp>
          <p:nvSpPr>
            <p:cNvPr id="38927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38928" name="Text Box 11"/>
            <p:cNvSpPr txBox="1">
              <a:spLocks noChangeArrowheads="1"/>
            </p:cNvSpPr>
            <p:nvPr/>
          </p:nvSpPr>
          <p:spPr bwMode="auto">
            <a:xfrm>
              <a:off x="4685164" y="1394701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38929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76543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6477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6858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0" name="Line 4"/>
          <p:cNvSpPr>
            <a:spLocks noChangeShapeType="1"/>
          </p:cNvSpPr>
          <p:nvPr/>
        </p:nvSpPr>
        <p:spPr bwMode="auto">
          <a:xfrm>
            <a:off x="2286000" y="3581400"/>
            <a:ext cx="632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220980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39382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130810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222250" y="184308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259080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574925" y="354965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259080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1282700" y="2819400"/>
            <a:ext cx="21907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2381250" y="2376488"/>
            <a:ext cx="1962150" cy="366712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Riloff &amp; Jones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4495800" y="2438400"/>
            <a:ext cx="4267200" cy="915988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0"/>
              <a:t>Hearst-like patterns, Brin-like bootstrapping (+ </a:t>
            </a:r>
            <a:r>
              <a:rPr lang="ja-JP" altLang="en-US" b="0"/>
              <a:t>“</a:t>
            </a:r>
            <a:r>
              <a:rPr lang="en-US" b="0"/>
              <a:t>meta-level</a:t>
            </a:r>
            <a:r>
              <a:rPr lang="ja-JP" altLang="en-US" b="0"/>
              <a:t>”</a:t>
            </a:r>
            <a:r>
              <a:rPr lang="en-US" b="0"/>
              <a:t> bootstrapping) on MUC data</a:t>
            </a:r>
          </a:p>
        </p:txBody>
      </p:sp>
      <p:grpSp>
        <p:nvGrpSpPr>
          <p:cNvPr id="39951" name="Group 14"/>
          <p:cNvGrpSpPr>
            <a:grpSpLocks/>
          </p:cNvGrpSpPr>
          <p:nvPr/>
        </p:nvGrpSpPr>
        <p:grpSpPr bwMode="auto">
          <a:xfrm>
            <a:off x="2524125" y="1425357"/>
            <a:ext cx="8178728" cy="585007"/>
            <a:chOff x="2523866" y="1473016"/>
            <a:chExt cx="8179100" cy="584384"/>
          </a:xfrm>
        </p:grpSpPr>
        <p:sp>
          <p:nvSpPr>
            <p:cNvPr id="39952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39953" name="Text Box 11"/>
            <p:cNvSpPr txBox="1">
              <a:spLocks noChangeArrowheads="1"/>
            </p:cNvSpPr>
            <p:nvPr/>
          </p:nvSpPr>
          <p:spPr bwMode="auto">
            <a:xfrm>
              <a:off x="4591091" y="1473016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39954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5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0166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  <a:endParaRPr lang="en-US" dirty="0">
              <a:latin typeface="Arial" charset="0"/>
            </a:endParaRPr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6858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4" name="Line 4"/>
          <p:cNvSpPr>
            <a:spLocks noChangeShapeType="1"/>
          </p:cNvSpPr>
          <p:nvPr/>
        </p:nvSpPr>
        <p:spPr bwMode="auto">
          <a:xfrm>
            <a:off x="2286000" y="3581400"/>
            <a:ext cx="632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220980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39382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30810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2250" y="184308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59080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574925" y="354965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59080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1600200" y="2819400"/>
            <a:ext cx="21907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2368550" y="2376488"/>
            <a:ext cx="19748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Riloff &amp; Jones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0974" name="Text Box 16"/>
          <p:cNvSpPr txBox="1">
            <a:spLocks noChangeArrowheads="1"/>
          </p:cNvSpPr>
          <p:nvPr/>
        </p:nvSpPr>
        <p:spPr bwMode="auto">
          <a:xfrm>
            <a:off x="1752600" y="4343400"/>
            <a:ext cx="2800350" cy="366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Cucerzan &amp; Yarowsky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0975" name="Text Box 17"/>
          <p:cNvSpPr txBox="1">
            <a:spLocks noChangeArrowheads="1"/>
          </p:cNvSpPr>
          <p:nvPr/>
        </p:nvSpPr>
        <p:spPr bwMode="auto">
          <a:xfrm>
            <a:off x="5029200" y="3962400"/>
            <a:ext cx="35052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EM like co-train method with context &amp; content both defined by character-level </a:t>
            </a:r>
            <a:r>
              <a:rPr lang="en-US"/>
              <a:t>tries</a:t>
            </a:r>
          </a:p>
        </p:txBody>
      </p:sp>
      <p:grpSp>
        <p:nvGrpSpPr>
          <p:cNvPr id="40976" name="Group 15"/>
          <p:cNvGrpSpPr>
            <a:grpSpLocks/>
          </p:cNvGrpSpPr>
          <p:nvPr/>
        </p:nvGrpSpPr>
        <p:grpSpPr bwMode="auto">
          <a:xfrm>
            <a:off x="2524125" y="1535113"/>
            <a:ext cx="8288472" cy="522287"/>
            <a:chOff x="2523866" y="1535668"/>
            <a:chExt cx="8288851" cy="521732"/>
          </a:xfrm>
        </p:grpSpPr>
        <p:sp>
          <p:nvSpPr>
            <p:cNvPr id="40977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40978" name="Text Box 11"/>
            <p:cNvSpPr txBox="1">
              <a:spLocks noChangeArrowheads="1"/>
            </p:cNvSpPr>
            <p:nvPr/>
          </p:nvSpPr>
          <p:spPr bwMode="auto">
            <a:xfrm>
              <a:off x="4700842" y="1535668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40979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80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9259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  <a:endParaRPr lang="en-US" dirty="0">
              <a:latin typeface="Arial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685800" y="2209800"/>
            <a:ext cx="7924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2286000" y="3581400"/>
            <a:ext cx="63246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220980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39382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130810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22250" y="1843088"/>
            <a:ext cx="1301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259080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2574925" y="354965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41995" name="Text Box 11"/>
          <p:cNvSpPr txBox="1">
            <a:spLocks noChangeArrowheads="1"/>
          </p:cNvSpPr>
          <p:nvPr/>
        </p:nvSpPr>
        <p:spPr bwMode="auto">
          <a:xfrm>
            <a:off x="259080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1600200" y="2819400"/>
            <a:ext cx="21907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2368550" y="2376488"/>
            <a:ext cx="19748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Riloff &amp; Jones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1682750" y="4344988"/>
            <a:ext cx="3616302" cy="30777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dirty="0" err="1"/>
              <a:t>Cucerzan</a:t>
            </a:r>
            <a:r>
              <a:rPr lang="en-US" b="0" dirty="0"/>
              <a:t> &amp; </a:t>
            </a:r>
            <a:r>
              <a:rPr lang="en-US" b="0" dirty="0" err="1"/>
              <a:t>Yarowsky</a:t>
            </a:r>
            <a:r>
              <a:rPr lang="en-US" b="0" dirty="0"/>
              <a:t> </a:t>
            </a:r>
            <a:r>
              <a:rPr lang="fr-FR" altLang="ja-JP" b="0" dirty="0" smtClean="0"/>
              <a:t>’</a:t>
            </a:r>
            <a:r>
              <a:rPr lang="en-US" b="0" dirty="0" smtClean="0"/>
              <a:t>99</a:t>
            </a:r>
            <a:r>
              <a:rPr lang="zh-CN" altLang="en-US" b="0" dirty="0" smtClean="0"/>
              <a:t> </a:t>
            </a:r>
            <a:r>
              <a:rPr lang="en-US" altLang="zh-CN" b="0" dirty="0" smtClean="0"/>
              <a:t>(morphology)</a:t>
            </a:r>
            <a:endParaRPr lang="en-US" b="0" dirty="0"/>
          </a:p>
        </p:txBody>
      </p:sp>
      <p:sp>
        <p:nvSpPr>
          <p:cNvPr id="41999" name="Text Box 16"/>
          <p:cNvSpPr txBox="1">
            <a:spLocks noChangeArrowheads="1"/>
          </p:cNvSpPr>
          <p:nvPr/>
        </p:nvSpPr>
        <p:spPr bwMode="auto">
          <a:xfrm>
            <a:off x="6096000" y="3886200"/>
            <a:ext cx="1301750" cy="6413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Etzioni et al 2005</a:t>
            </a:r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4953000" y="26670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sp>
        <p:nvSpPr>
          <p:cNvPr id="42001" name="Text Box 19"/>
          <p:cNvSpPr txBox="1">
            <a:spLocks noChangeArrowheads="1"/>
          </p:cNvSpPr>
          <p:nvPr/>
        </p:nvSpPr>
        <p:spPr bwMode="auto">
          <a:xfrm>
            <a:off x="5410200" y="40386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grpSp>
        <p:nvGrpSpPr>
          <p:cNvPr id="42002" name="Group 17"/>
          <p:cNvGrpSpPr>
            <a:grpSpLocks/>
          </p:cNvGrpSpPr>
          <p:nvPr/>
        </p:nvGrpSpPr>
        <p:grpSpPr bwMode="auto">
          <a:xfrm>
            <a:off x="2524125" y="1535113"/>
            <a:ext cx="8335505" cy="522287"/>
            <a:chOff x="2523866" y="1535668"/>
            <a:chExt cx="8335887" cy="521732"/>
          </a:xfrm>
        </p:grpSpPr>
        <p:sp>
          <p:nvSpPr>
            <p:cNvPr id="42003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42004" name="Text Box 11"/>
            <p:cNvSpPr txBox="1">
              <a:spLocks noChangeArrowheads="1"/>
            </p:cNvSpPr>
            <p:nvPr/>
          </p:nvSpPr>
          <p:spPr bwMode="auto">
            <a:xfrm>
              <a:off x="4747878" y="1535668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42005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6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3165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  <a:endParaRPr lang="en-US" dirty="0">
              <a:latin typeface="Arial" charset="0"/>
            </a:endParaRPr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 flipV="1">
            <a:off x="457200" y="2209800"/>
            <a:ext cx="724535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>
            <a:off x="1377950" y="3581400"/>
            <a:ext cx="74612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130175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48577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40005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0" y="1828800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168275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1666875" y="3549650"/>
            <a:ext cx="6181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>
            <a:off x="168275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43020" name="Text Box 12"/>
          <p:cNvSpPr txBox="1">
            <a:spLocks noChangeArrowheads="1"/>
          </p:cNvSpPr>
          <p:nvPr/>
        </p:nvSpPr>
        <p:spPr bwMode="auto">
          <a:xfrm>
            <a:off x="692150" y="2819400"/>
            <a:ext cx="21907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1460500" y="2376488"/>
            <a:ext cx="19748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Riloff &amp; Jones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774700" y="4344988"/>
            <a:ext cx="28130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Cucerzan &amp; Yarowsky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3023" name="Text Box 16"/>
          <p:cNvSpPr txBox="1">
            <a:spLocks noChangeArrowheads="1"/>
          </p:cNvSpPr>
          <p:nvPr/>
        </p:nvSpPr>
        <p:spPr bwMode="auto">
          <a:xfrm>
            <a:off x="5187950" y="3886200"/>
            <a:ext cx="1301750" cy="641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Etzioni et al 2005</a:t>
            </a:r>
          </a:p>
        </p:txBody>
      </p:sp>
      <p:sp>
        <p:nvSpPr>
          <p:cNvPr id="43024" name="Text Box 18"/>
          <p:cNvSpPr txBox="1">
            <a:spLocks noChangeArrowheads="1"/>
          </p:cNvSpPr>
          <p:nvPr/>
        </p:nvSpPr>
        <p:spPr bwMode="auto">
          <a:xfrm>
            <a:off x="4044950" y="26670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sp>
        <p:nvSpPr>
          <p:cNvPr id="43025" name="Text Box 19"/>
          <p:cNvSpPr txBox="1">
            <a:spLocks noChangeArrowheads="1"/>
          </p:cNvSpPr>
          <p:nvPr/>
        </p:nvSpPr>
        <p:spPr bwMode="auto">
          <a:xfrm>
            <a:off x="4502150" y="40386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94613" y="4191000"/>
            <a:ext cx="1449387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Arial" pitchFamily="34" charset="0"/>
                <a:ea typeface="+mn-ea"/>
              </a:rPr>
              <a:t>TextRunner</a:t>
            </a:r>
            <a:endParaRPr lang="en-US" dirty="0">
              <a:latin typeface="Arial" pitchFamily="34" charset="0"/>
              <a:ea typeface="+mn-ea"/>
            </a:endParaRPr>
          </a:p>
        </p:txBody>
      </p:sp>
      <p:cxnSp>
        <p:nvCxnSpPr>
          <p:cNvPr id="43027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6210300" y="2247900"/>
            <a:ext cx="1981200" cy="1905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28" name="Straight Arrow Connector 26"/>
          <p:cNvCxnSpPr>
            <a:cxnSpLocks noChangeShapeType="1"/>
          </p:cNvCxnSpPr>
          <p:nvPr/>
        </p:nvCxnSpPr>
        <p:spPr bwMode="auto">
          <a:xfrm flipV="1">
            <a:off x="6705600" y="4495800"/>
            <a:ext cx="1066800" cy="4572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3029" name="Group 21"/>
          <p:cNvGrpSpPr>
            <a:grpSpLocks/>
          </p:cNvGrpSpPr>
          <p:nvPr/>
        </p:nvGrpSpPr>
        <p:grpSpPr bwMode="auto">
          <a:xfrm>
            <a:off x="2524125" y="1535113"/>
            <a:ext cx="8194406" cy="522287"/>
            <a:chOff x="2523866" y="1535668"/>
            <a:chExt cx="8194779" cy="521732"/>
          </a:xfrm>
        </p:grpSpPr>
        <p:sp>
          <p:nvSpPr>
            <p:cNvPr id="43030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43031" name="Text Box 11"/>
            <p:cNvSpPr txBox="1">
              <a:spLocks noChangeArrowheads="1"/>
            </p:cNvSpPr>
            <p:nvPr/>
          </p:nvSpPr>
          <p:spPr bwMode="auto">
            <a:xfrm>
              <a:off x="4606770" y="1535668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43032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5247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>
                <a:latin typeface="Arial" charset="0"/>
              </a:rPr>
              <a:t>Bootstrapping</a:t>
            </a:r>
            <a:endParaRPr lang="en-US" dirty="0">
              <a:latin typeface="Arial" charset="0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 flipV="1">
            <a:off x="457200" y="2209800"/>
            <a:ext cx="7245350" cy="4603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1377950" y="3581400"/>
            <a:ext cx="746125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1301750" y="4953000"/>
            <a:ext cx="6400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485775" y="338931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BM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4039" name="Text Box 7"/>
          <p:cNvSpPr txBox="1">
            <a:spLocks noChangeArrowheads="1"/>
          </p:cNvSpPr>
          <p:nvPr/>
        </p:nvSpPr>
        <p:spPr bwMode="auto">
          <a:xfrm>
            <a:off x="400050" y="480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Brin</a:t>
            </a:r>
            <a:r>
              <a:rPr lang="ja-JP" altLang="en-US"/>
              <a:t>’</a:t>
            </a:r>
            <a:r>
              <a:rPr lang="en-US"/>
              <a:t>98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0" y="1828800"/>
            <a:ext cx="1301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Hearst </a:t>
            </a:r>
            <a:r>
              <a:rPr lang="ja-JP" altLang="en-US"/>
              <a:t>‘</a:t>
            </a:r>
            <a:r>
              <a:rPr lang="en-US"/>
              <a:t>92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1682750" y="4953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Scalability, surface patterns, use of web crawlers…</a:t>
            </a:r>
          </a:p>
        </p:txBody>
      </p:sp>
      <p:sp>
        <p:nvSpPr>
          <p:cNvPr id="44042" name="Text Box 10"/>
          <p:cNvSpPr txBox="1">
            <a:spLocks noChangeArrowheads="1"/>
          </p:cNvSpPr>
          <p:nvPr/>
        </p:nvSpPr>
        <p:spPr bwMode="auto">
          <a:xfrm>
            <a:off x="1666875" y="3549650"/>
            <a:ext cx="6181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Learning, semi-supervised learning, dual feature spaces…</a:t>
            </a: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1682750" y="1905000"/>
            <a:ext cx="6111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i="1"/>
              <a:t>Deeper linguistic features, free text…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692150" y="2819400"/>
            <a:ext cx="2190750" cy="3794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Collins &amp; Singer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460500" y="2376488"/>
            <a:ext cx="19748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Riloff &amp; Jones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774700" y="4344988"/>
            <a:ext cx="2813050" cy="3794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Cucerzan &amp; Yarowsky </a:t>
            </a:r>
            <a:r>
              <a:rPr lang="ja-JP" altLang="en-US" b="0"/>
              <a:t>‘</a:t>
            </a:r>
            <a:r>
              <a:rPr lang="en-US" b="0"/>
              <a:t>99</a:t>
            </a:r>
          </a:p>
        </p:txBody>
      </p:sp>
      <p:sp>
        <p:nvSpPr>
          <p:cNvPr id="44047" name="Text Box 16"/>
          <p:cNvSpPr txBox="1">
            <a:spLocks noChangeArrowheads="1"/>
          </p:cNvSpPr>
          <p:nvPr/>
        </p:nvSpPr>
        <p:spPr bwMode="auto">
          <a:xfrm>
            <a:off x="5187950" y="3886200"/>
            <a:ext cx="1301750" cy="6413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Etzioni et al 2005</a:t>
            </a:r>
          </a:p>
        </p:txBody>
      </p:sp>
      <p:sp>
        <p:nvSpPr>
          <p:cNvPr id="44048" name="Text Box 18"/>
          <p:cNvSpPr txBox="1">
            <a:spLocks noChangeArrowheads="1"/>
          </p:cNvSpPr>
          <p:nvPr/>
        </p:nvSpPr>
        <p:spPr bwMode="auto">
          <a:xfrm>
            <a:off x="4044950" y="26670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sp>
        <p:nvSpPr>
          <p:cNvPr id="44049" name="Text Box 19"/>
          <p:cNvSpPr txBox="1">
            <a:spLocks noChangeArrowheads="1"/>
          </p:cNvSpPr>
          <p:nvPr/>
        </p:nvSpPr>
        <p:spPr bwMode="auto">
          <a:xfrm>
            <a:off x="4502150" y="40386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400"/>
              <a:t>…</a:t>
            </a:r>
          </a:p>
        </p:txBody>
      </p:sp>
      <p:sp>
        <p:nvSpPr>
          <p:cNvPr id="44050" name="TextBox 20"/>
          <p:cNvSpPr txBox="1">
            <a:spLocks noChangeArrowheads="1"/>
          </p:cNvSpPr>
          <p:nvPr/>
        </p:nvSpPr>
        <p:spPr bwMode="auto">
          <a:xfrm>
            <a:off x="7778750" y="4191000"/>
            <a:ext cx="136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/>
              <a:t>TextRunner</a:t>
            </a:r>
          </a:p>
        </p:txBody>
      </p:sp>
      <p:cxnSp>
        <p:nvCxnSpPr>
          <p:cNvPr id="44051" name="Straight Arrow Connector 26"/>
          <p:cNvCxnSpPr>
            <a:cxnSpLocks noChangeShapeType="1"/>
            <a:endCxn id="24" idx="2"/>
          </p:cNvCxnSpPr>
          <p:nvPr/>
        </p:nvCxnSpPr>
        <p:spPr bwMode="auto">
          <a:xfrm flipV="1">
            <a:off x="6705600" y="3355777"/>
            <a:ext cx="886798" cy="1597224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7275513" y="3048000"/>
            <a:ext cx="63377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 smtClean="0">
                <a:latin typeface="Arial" pitchFamily="34" charset="0"/>
                <a:ea typeface="+mn-ea"/>
              </a:rPr>
              <a:t>NELL</a:t>
            </a:r>
            <a:endParaRPr lang="en-US" dirty="0">
              <a:latin typeface="Arial" pitchFamily="34" charset="0"/>
              <a:ea typeface="+mn-ea"/>
            </a:endParaRPr>
          </a:p>
        </p:txBody>
      </p:sp>
      <p:cxnSp>
        <p:nvCxnSpPr>
          <p:cNvPr id="44053" name="Straight Arrow Connector 24"/>
          <p:cNvCxnSpPr>
            <a:cxnSpLocks noChangeShapeType="1"/>
          </p:cNvCxnSpPr>
          <p:nvPr/>
        </p:nvCxnSpPr>
        <p:spPr bwMode="auto">
          <a:xfrm flipV="1">
            <a:off x="6477000" y="3352800"/>
            <a:ext cx="762000" cy="228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4054" name="Group 21"/>
          <p:cNvGrpSpPr>
            <a:grpSpLocks/>
          </p:cNvGrpSpPr>
          <p:nvPr/>
        </p:nvGrpSpPr>
        <p:grpSpPr bwMode="auto">
          <a:xfrm>
            <a:off x="2539803" y="1535113"/>
            <a:ext cx="8257117" cy="522287"/>
            <a:chOff x="2523866" y="1535668"/>
            <a:chExt cx="8257494" cy="521732"/>
          </a:xfrm>
        </p:grpSpPr>
        <p:sp>
          <p:nvSpPr>
            <p:cNvPr id="44055" name="Text Box 8"/>
            <p:cNvSpPr txBox="1">
              <a:spLocks noChangeArrowheads="1"/>
            </p:cNvSpPr>
            <p:nvPr/>
          </p:nvSpPr>
          <p:spPr bwMode="auto">
            <a:xfrm>
              <a:off x="2523866" y="1688068"/>
              <a:ext cx="180049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0"/>
                <a:t>Lin &amp; Pantel </a:t>
              </a:r>
              <a:r>
                <a:rPr lang="ja-JP" altLang="en-US" b="0"/>
                <a:t>‘</a:t>
              </a:r>
              <a:r>
                <a:rPr lang="en-US" b="0"/>
                <a:t>02</a:t>
              </a:r>
            </a:p>
          </p:txBody>
        </p:sp>
        <p:sp>
          <p:nvSpPr>
            <p:cNvPr id="44056" name="Text Box 11"/>
            <p:cNvSpPr txBox="1">
              <a:spLocks noChangeArrowheads="1"/>
            </p:cNvSpPr>
            <p:nvPr/>
          </p:nvSpPr>
          <p:spPr bwMode="auto">
            <a:xfrm>
              <a:off x="4669485" y="1535668"/>
              <a:ext cx="61118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i="1" dirty="0"/>
                <a:t>Clustering by distributional similarity… </a:t>
              </a:r>
            </a:p>
          </p:txBody>
        </p:sp>
        <p:sp>
          <p:nvSpPr>
            <p:cNvPr id="44057" name="Line 6"/>
            <p:cNvSpPr>
              <a:spLocks noChangeShapeType="1"/>
            </p:cNvSpPr>
            <p:nvPr/>
          </p:nvSpPr>
          <p:spPr bwMode="auto">
            <a:xfrm>
              <a:off x="4419600" y="1916668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Line 6"/>
            <p:cNvSpPr>
              <a:spLocks noChangeShapeType="1"/>
            </p:cNvSpPr>
            <p:nvPr/>
          </p:nvSpPr>
          <p:spPr bwMode="auto">
            <a:xfrm>
              <a:off x="4419600" y="1905000"/>
              <a:ext cx="4495800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63461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ctrTitle"/>
          </p:nvPr>
        </p:nvSpPr>
        <p:spPr>
          <a:xfrm>
            <a:off x="701478" y="1063197"/>
            <a:ext cx="7772400" cy="3483974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altLang="zh-CN" sz="7200" dirty="0" err="1" smtClean="0"/>
              <a:t>OpenIE</a:t>
            </a:r>
            <a:r>
              <a:rPr lang="en-US" altLang="zh-CN" sz="7200" dirty="0" smtClean="0"/>
              <a:t> Demo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3600" dirty="0"/>
              <a:t>http://</a:t>
            </a:r>
            <a:r>
              <a:rPr lang="en-US" altLang="zh-CN" sz="3600" dirty="0" err="1"/>
              <a:t>knowitall.github.io</a:t>
            </a:r>
            <a:r>
              <a:rPr lang="en-US" altLang="zh-CN" sz="3600" dirty="0"/>
              <a:t>/</a:t>
            </a:r>
            <a:r>
              <a:rPr lang="en-US" altLang="zh-CN" sz="3600" dirty="0" err="1"/>
              <a:t>openie</a:t>
            </a:r>
            <a:r>
              <a:rPr lang="en-US" altLang="zh-CN" sz="3600" dirty="0"/>
              <a:t>/</a:t>
            </a:r>
            <a:endParaRPr lang="en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7297725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10955</TotalTime>
  <Words>9894</Words>
  <Application>Microsoft Macintosh PowerPoint</Application>
  <PresentationFormat>On-screen Show (4:3)</PresentationFormat>
  <Paragraphs>2273</Paragraphs>
  <Slides>186</Slides>
  <Notes>109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186</vt:i4>
      </vt:variant>
    </vt:vector>
  </HeadingPairs>
  <TitlesOfParts>
    <vt:vector size="188" baseType="lpstr">
      <vt:lpstr>simple-light</vt:lpstr>
      <vt:lpstr>Equation</vt:lpstr>
      <vt:lpstr>Information Extraction</vt:lpstr>
      <vt:lpstr>History of Summer School</vt:lpstr>
      <vt:lpstr>IE Course Logistics</vt:lpstr>
      <vt:lpstr>Acknowledgement</vt:lpstr>
      <vt:lpstr>Instructor</vt:lpstr>
      <vt:lpstr>Research Interests</vt:lpstr>
      <vt:lpstr>What is Information Extraction (IE)?</vt:lpstr>
      <vt:lpstr>PowerPoint Presentation</vt:lpstr>
      <vt:lpstr>Information Extraction</vt:lpstr>
      <vt:lpstr>A Relation Extraction View</vt:lpstr>
      <vt:lpstr>A Broader View of IE</vt:lpstr>
      <vt:lpstr>A Broader View of IE</vt:lpstr>
      <vt:lpstr>A Broader View of IE</vt:lpstr>
      <vt:lpstr>A Broader View of IE</vt:lpstr>
      <vt:lpstr>Complexity in IE</vt:lpstr>
      <vt:lpstr>Granularity of IE Tasks</vt:lpstr>
      <vt:lpstr>IE Applications</vt:lpstr>
      <vt:lpstr>Question Answering</vt:lpstr>
      <vt:lpstr>Question Answering</vt:lpstr>
      <vt:lpstr>Virtual Assistant</vt:lpstr>
      <vt:lpstr>Course Outline</vt:lpstr>
      <vt:lpstr>Basic Theories and Practices of NER</vt:lpstr>
      <vt:lpstr>Named Entity Recognition</vt:lpstr>
      <vt:lpstr>Overview of NER Models</vt:lpstr>
      <vt:lpstr>Sliding Window</vt:lpstr>
      <vt:lpstr>IE by Sliding Window</vt:lpstr>
      <vt:lpstr>IE by Sliding Window</vt:lpstr>
      <vt:lpstr>IE by Sliding Window</vt:lpstr>
      <vt:lpstr>IE by Sliding Window</vt:lpstr>
      <vt:lpstr>A Naïve Bayes Sliding Window Model</vt:lpstr>
      <vt:lpstr>A Naïve Bayes Sliding Window Model</vt:lpstr>
      <vt:lpstr>Sliding Window Performance</vt:lpstr>
      <vt:lpstr>Token Tagging</vt:lpstr>
      <vt:lpstr>NER by Token Tagging</vt:lpstr>
      <vt:lpstr>NER by Token Tagging</vt:lpstr>
      <vt:lpstr>Hidden Markov Models for NER</vt:lpstr>
      <vt:lpstr>Review of Hidden Markov Models</vt:lpstr>
      <vt:lpstr>Hidden Markov Models for NER</vt:lpstr>
      <vt:lpstr>Performance: Sliding Window vs HMMs</vt:lpstr>
      <vt:lpstr>Improving the HMMs</vt:lpstr>
      <vt:lpstr>Maximum Entropy Markov Model (MEMM)</vt:lpstr>
      <vt:lpstr>Naïve Bayes vs HMM</vt:lpstr>
      <vt:lpstr>From HMM to MEMM</vt:lpstr>
      <vt:lpstr>Why MaxEnt Model?</vt:lpstr>
      <vt:lpstr>From Naïve Bayes to MaxEnt</vt:lpstr>
      <vt:lpstr>MEMMs</vt:lpstr>
      <vt:lpstr>MEMM task: FAQ parsing</vt:lpstr>
      <vt:lpstr>MEMM features</vt:lpstr>
      <vt:lpstr>MEMM Performance</vt:lpstr>
      <vt:lpstr>Conditional Random Fields</vt:lpstr>
      <vt:lpstr>Label Bias Problem of MEMM</vt:lpstr>
      <vt:lpstr>Label Bias Problem of MEMM</vt:lpstr>
      <vt:lpstr>Label Bias Problem of MEMM</vt:lpstr>
      <vt:lpstr>Label Bias Problem of MEMM</vt:lpstr>
      <vt:lpstr>Label Bias Problem of MEMM</vt:lpstr>
      <vt:lpstr>Conditional Random Fields</vt:lpstr>
      <vt:lpstr>Linear Chain CRFs</vt:lpstr>
      <vt:lpstr>Sha &amp; Pereira results</vt:lpstr>
      <vt:lpstr>Sha &amp; Pereira results</vt:lpstr>
      <vt:lpstr>Sequential Models for IE: Practical Advice</vt:lpstr>
      <vt:lpstr>Implementing an HMM</vt:lpstr>
      <vt:lpstr>Understanding CRFs</vt:lpstr>
      <vt:lpstr>CRF Tools</vt:lpstr>
      <vt:lpstr>CRF Demo: Wapiti https://wapiti.limsi.fr</vt:lpstr>
      <vt:lpstr>Semi-supervised IE</vt:lpstr>
      <vt:lpstr>Semi-supervised IE</vt:lpstr>
      <vt:lpstr>Macro-reading c. 1992</vt:lpstr>
      <vt:lpstr>Another iterative, high-precision system</vt:lpstr>
      <vt:lpstr>Key Ideas: So Far</vt:lpstr>
      <vt:lpstr>A variant of bootstrapping:  co-training</vt:lpstr>
      <vt:lpstr>Another kind of self-training</vt:lpstr>
      <vt:lpstr>A co-training algorithm</vt:lpstr>
      <vt:lpstr>Unsupervised Models for Named Entity Classification Michael Collins and Yoram Singer [EMNLP 99]</vt:lpstr>
      <vt:lpstr>Evaluation for Collins and Singer</vt:lpstr>
      <vt:lpstr>Key Ideas: So Far</vt:lpstr>
      <vt:lpstr>PowerPoint Presentation</vt:lpstr>
      <vt:lpstr>Key Ideas: So Far</vt:lpstr>
      <vt:lpstr>Key Ideas: So Far</vt:lpstr>
      <vt:lpstr>History: Open-domain IE by pattern-matching (Hearst, 92)</vt:lpstr>
      <vt:lpstr>Bootstrapping as graph proximity</vt:lpstr>
      <vt:lpstr>Similarity of Nodes in Graphs: Personal PageRank/RandomWalk with Restart</vt:lpstr>
      <vt:lpstr>PPR/RWR on a Graph</vt:lpstr>
      <vt:lpstr>A little math exercise…</vt:lpstr>
      <vt:lpstr>Graph = Matrix</vt:lpstr>
      <vt:lpstr>Graph = Matrix Transitively Closed Components = “Blocks”</vt:lpstr>
      <vt:lpstr>Graph = Matrix Vector = Node  Weight</vt:lpstr>
      <vt:lpstr>Graph = Matrix M*v1 = v2 “propagates weights from neighbors”</vt:lpstr>
      <vt:lpstr>A little math…</vt:lpstr>
      <vt:lpstr>A little math…</vt:lpstr>
      <vt:lpstr>Bootstrapping via PPR/RWR on graph of patterns and nodes</vt:lpstr>
      <vt:lpstr>Key Ideas: So Far</vt:lpstr>
      <vt:lpstr>Bootstrapping</vt:lpstr>
      <vt:lpstr>Bootstrapping</vt:lpstr>
      <vt:lpstr>Bootstrapping</vt:lpstr>
      <vt:lpstr>Bootstrapping</vt:lpstr>
      <vt:lpstr>Bootstrapping</vt:lpstr>
      <vt:lpstr>Bootstrapping</vt:lpstr>
      <vt:lpstr>Bootstrapping</vt:lpstr>
      <vt:lpstr>OpenIE Demo  http://knowitall.github.io/openie/</vt:lpstr>
      <vt:lpstr>PowerPoint Presentation</vt:lpstr>
      <vt:lpstr>NELL Theses</vt:lpstr>
      <vt:lpstr>NELL today</vt:lpstr>
      <vt:lpstr>NELL Web Interface</vt:lpstr>
      <vt:lpstr>NELL Is Improving Over Time (Jan 2010 to Nov 2014)</vt:lpstr>
      <vt:lpstr>Portuguese NELL </vt:lpstr>
      <vt:lpstr>PowerPoint Presentation</vt:lpstr>
      <vt:lpstr>PowerPoint Presentation</vt:lpstr>
      <vt:lpstr>Course Outline</vt:lpstr>
      <vt:lpstr> Recent Advances in IE: Distant Supervision</vt:lpstr>
      <vt:lpstr>Relation Extraction</vt:lpstr>
      <vt:lpstr>Challenge</vt:lpstr>
      <vt:lpstr> Distant Supervision</vt:lpstr>
      <vt:lpstr> Distant Supervision</vt:lpstr>
      <vt:lpstr> Distant Supervision</vt:lpstr>
      <vt:lpstr> Distant Supervision: Pros</vt:lpstr>
      <vt:lpstr>Mintz et al., (2009) ACL</vt:lpstr>
      <vt:lpstr>Frequent Freebase Relations</vt:lpstr>
      <vt:lpstr>Collecting Training Data</vt:lpstr>
      <vt:lpstr>Collecting Training Data</vt:lpstr>
      <vt:lpstr>Collecting Training Data</vt:lpstr>
      <vt:lpstr>Processing Testing Data</vt:lpstr>
      <vt:lpstr>The Experiment</vt:lpstr>
      <vt:lpstr>Lexical and Dependency Path Features</vt:lpstr>
      <vt:lpstr>Experimental Settings</vt:lpstr>
      <vt:lpstr>Learned Relational Facts</vt:lpstr>
      <vt:lpstr>Human Evaluation</vt:lpstr>
      <vt:lpstr>Mintz et al. : Aggregate Extraction</vt:lpstr>
      <vt:lpstr>Mintz et al. (2009)</vt:lpstr>
      <vt:lpstr>Multi-Instance Learning</vt:lpstr>
      <vt:lpstr>Overlapping Relations</vt:lpstr>
      <vt:lpstr>Hoffman et al. (2011) </vt:lpstr>
      <vt:lpstr>Sentence-Level Learning</vt:lpstr>
      <vt:lpstr>  Model</vt:lpstr>
      <vt:lpstr>Inference</vt:lpstr>
      <vt:lpstr>Inference</vt:lpstr>
      <vt:lpstr>Learning</vt:lpstr>
      <vt:lpstr>Sentential vs. Aggregate Extraction</vt:lpstr>
      <vt:lpstr>Distant Supervision: Related Work</vt:lpstr>
      <vt:lpstr>Experimental Setup</vt:lpstr>
      <vt:lpstr>Sentential Extraction</vt:lpstr>
      <vt:lpstr>Distant Supervision: Conclusion</vt:lpstr>
      <vt:lpstr>Recent Advances in IE: Latent Variable Modeling</vt:lpstr>
      <vt:lpstr>Universal Schema</vt:lpstr>
      <vt:lpstr>Universal Schema</vt:lpstr>
      <vt:lpstr>Matrix Factorization</vt:lpstr>
      <vt:lpstr>Performance</vt:lpstr>
      <vt:lpstr>Universal Schema</vt:lpstr>
      <vt:lpstr>Course Outline</vt:lpstr>
      <vt:lpstr>Joint IE and Reasoning</vt:lpstr>
      <vt:lpstr>A Motivating Example…</vt:lpstr>
      <vt:lpstr>Reasoning</vt:lpstr>
      <vt:lpstr>Issues with Modern IE Systems</vt:lpstr>
      <vt:lpstr>Motivations</vt:lpstr>
      <vt:lpstr>Knowledge Base Inference</vt:lpstr>
      <vt:lpstr>Issues with KB Reasoning Systems</vt:lpstr>
      <vt:lpstr>Our Approach</vt:lpstr>
      <vt:lpstr>Agenda</vt:lpstr>
      <vt:lpstr>Wait, Why Not Markov Logic Network?</vt:lpstr>
      <vt:lpstr>Programming with Personalized PageRank (ProPPR)</vt:lpstr>
      <vt:lpstr>Inference Time Comparison</vt:lpstr>
      <vt:lpstr>Accuracy: Citation Matching</vt:lpstr>
      <vt:lpstr>ProPPR Example</vt:lpstr>
      <vt:lpstr>An Example ProPPR Program</vt:lpstr>
      <vt:lpstr>PowerPoint Presentation</vt:lpstr>
      <vt:lpstr>PowerPoint Presentation</vt:lpstr>
      <vt:lpstr>Approximate Inference in ProPPR</vt:lpstr>
      <vt:lpstr>Parameter Learning in ProPPR</vt:lpstr>
      <vt:lpstr>Parameter Learning in ProPPR</vt:lpstr>
      <vt:lpstr>Where Does the Program Come From?</vt:lpstr>
      <vt:lpstr>PowerPoint Presentation</vt:lpstr>
      <vt:lpstr>PowerPoint Presentation</vt:lpstr>
      <vt:lpstr>Joint IE and  Structure learning</vt:lpstr>
      <vt:lpstr>Data Collection</vt:lpstr>
      <vt:lpstr>Joint IE+SL Theory</vt:lpstr>
      <vt:lpstr>Experiments</vt:lpstr>
      <vt:lpstr>Joint Relation Learning IE in ProPPR</vt:lpstr>
      <vt:lpstr>Joint IE and Relation Learning</vt:lpstr>
      <vt:lpstr>Latent Context Invention</vt:lpstr>
      <vt:lpstr>Joint IE and Relation Learning</vt:lpstr>
      <vt:lpstr>Explaining the Parameters</vt:lpstr>
      <vt:lpstr>Discussions</vt:lpstr>
      <vt:lpstr>Conclusion</vt:lpstr>
      <vt:lpstr>ProPPR Demo</vt:lpstr>
      <vt:lpstr>Course Conclusion</vt:lpstr>
      <vt:lpstr>Acknowledgement</vt:lpstr>
      <vt:lpstr>Ask Me Anything!  yww@cs.cmu.edu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cp:lastModifiedBy>Yang Wang</cp:lastModifiedBy>
  <cp:revision>805</cp:revision>
  <dcterms:modified xsi:type="dcterms:W3CDTF">2015-07-25T14:03:20Z</dcterms:modified>
</cp:coreProperties>
</file>