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0"/>
  </p:notesMasterIdLst>
  <p:handoutMasterIdLst>
    <p:handoutMasterId r:id="rId61"/>
  </p:handoutMasterIdLst>
  <p:sldIdLst>
    <p:sldId id="257" r:id="rId2"/>
    <p:sldId id="355" r:id="rId3"/>
    <p:sldId id="356" r:id="rId4"/>
    <p:sldId id="357" r:id="rId5"/>
    <p:sldId id="359" r:id="rId6"/>
    <p:sldId id="323" r:id="rId7"/>
    <p:sldId id="320" r:id="rId8"/>
    <p:sldId id="324" r:id="rId9"/>
    <p:sldId id="322" r:id="rId10"/>
    <p:sldId id="325" r:id="rId11"/>
    <p:sldId id="328" r:id="rId12"/>
    <p:sldId id="374" r:id="rId13"/>
    <p:sldId id="360" r:id="rId14"/>
    <p:sldId id="361" r:id="rId15"/>
    <p:sldId id="362" r:id="rId16"/>
    <p:sldId id="363" r:id="rId17"/>
    <p:sldId id="364" r:id="rId18"/>
    <p:sldId id="365" r:id="rId19"/>
    <p:sldId id="366" r:id="rId20"/>
    <p:sldId id="367" r:id="rId21"/>
    <p:sldId id="368" r:id="rId22"/>
    <p:sldId id="369" r:id="rId23"/>
    <p:sldId id="370" r:id="rId24"/>
    <p:sldId id="371" r:id="rId25"/>
    <p:sldId id="372" r:id="rId26"/>
    <p:sldId id="331" r:id="rId27"/>
    <p:sldId id="332" r:id="rId28"/>
    <p:sldId id="333" r:id="rId29"/>
    <p:sldId id="334" r:id="rId30"/>
    <p:sldId id="335" r:id="rId31"/>
    <p:sldId id="336" r:id="rId32"/>
    <p:sldId id="315" r:id="rId33"/>
    <p:sldId id="314" r:id="rId34"/>
    <p:sldId id="338" r:id="rId35"/>
    <p:sldId id="339" r:id="rId36"/>
    <p:sldId id="340" r:id="rId37"/>
    <p:sldId id="375" r:id="rId38"/>
    <p:sldId id="376" r:id="rId39"/>
    <p:sldId id="377" r:id="rId40"/>
    <p:sldId id="378" r:id="rId41"/>
    <p:sldId id="341" r:id="rId42"/>
    <p:sldId id="319" r:id="rId43"/>
    <p:sldId id="343" r:id="rId44"/>
    <p:sldId id="344" r:id="rId45"/>
    <p:sldId id="345" r:id="rId46"/>
    <p:sldId id="347" r:id="rId47"/>
    <p:sldId id="380" r:id="rId48"/>
    <p:sldId id="381" r:id="rId49"/>
    <p:sldId id="300" r:id="rId50"/>
    <p:sldId id="383" r:id="rId51"/>
    <p:sldId id="382" r:id="rId52"/>
    <p:sldId id="349" r:id="rId53"/>
    <p:sldId id="350" r:id="rId54"/>
    <p:sldId id="351" r:id="rId55"/>
    <p:sldId id="353" r:id="rId56"/>
    <p:sldId id="354" r:id="rId57"/>
    <p:sldId id="358" r:id="rId58"/>
    <p:sldId id="348" r:id="rId5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CCFFCC"/>
    <a:srgbClr val="000099"/>
    <a:srgbClr val="CCCCFF"/>
    <a:srgbClr val="A80000"/>
    <a:srgbClr val="C80000"/>
    <a:srgbClr val="FF99FF"/>
    <a:srgbClr val="00B6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>
        <p:scale>
          <a:sx n="113" d="100"/>
          <a:sy n="113" d="100"/>
        </p:scale>
        <p:origin x="-1008" y="-17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presProps" Target="presProps.xml"/><Relationship Id="rId64" Type="http://schemas.openxmlformats.org/officeDocument/2006/relationships/viewProps" Target="viewProps.xml"/><Relationship Id="rId65" Type="http://schemas.openxmlformats.org/officeDocument/2006/relationships/theme" Target="theme/theme1.xml"/><Relationship Id="rId66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notesMaster" Target="notesMasters/notesMaster1.xml"/><Relationship Id="rId61" Type="http://schemas.openxmlformats.org/officeDocument/2006/relationships/handoutMaster" Target="handoutMasters/handoutMaster1.xml"/><Relationship Id="rId62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9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fld id="{E9658FF5-8EF7-497C-874A-E0A7F4333B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4137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fld id="{6EBE6BEB-49D0-4D0F-9458-DDCA6B60E4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6717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AFA31-8199-4F35-A1B4-6801C602B3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652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86291-ABBA-409F-B7F6-0AA38CA448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830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5E1FC-BA16-499F-A02C-19C4DFED6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445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685800" y="1676400"/>
            <a:ext cx="3810000" cy="44196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76400"/>
            <a:ext cx="38100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7C638-5EBE-4267-A30F-49BC540A7B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1816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76400"/>
            <a:ext cx="38100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76400"/>
            <a:ext cx="3810000" cy="44196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797EC-BFF5-4BC7-996B-63FA510367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47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54AA77-6F62-42A1-BAC2-2EA1A54D26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930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57E2A-693B-4BAE-BEE3-069848DAC6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48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764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649EF-490D-4994-BE0B-EE05154922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71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7919E2-0069-483B-8D55-EDB855C086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681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2EA9A-EE49-4C6E-BBC7-162A96E7BF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944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6299E-DD4B-42A3-8245-11A5C5E1AD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562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CE010-767C-445E-AAC0-FA77875BE4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417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C0B91D-5DF9-440C-9B6C-7E28559FDB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8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76400"/>
            <a:ext cx="77724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fld id="{D8CB46D6-0501-4AAD-83ED-BEBD83278E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A8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A800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A800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A800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A800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A800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A800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A800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A8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9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9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9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0"/>
            <a:ext cx="91440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3600" smtClean="0"/>
              <a:t>J</a:t>
            </a:r>
            <a:r>
              <a:rPr lang="en-US" sz="3200" smtClean="0"/>
              <a:t>ICOS</a:t>
            </a:r>
            <a:br>
              <a:rPr lang="en-US" sz="3200" smtClean="0"/>
            </a:br>
            <a:r>
              <a:rPr lang="en-US" sz="3200" smtClean="0"/>
              <a:t>A Java-Centric Distributed Computing Service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886200"/>
            <a:ext cx="8001000" cy="17526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7F"/>
                </a:solidFill>
              </a:rPr>
              <a:t>Computer Science Department</a:t>
            </a:r>
          </a:p>
          <a:p>
            <a:pPr eaLnBrk="1" hangingPunct="1"/>
            <a:r>
              <a:rPr lang="en-US" smtClean="0">
                <a:solidFill>
                  <a:srgbClr val="00007F"/>
                </a:solidFill>
              </a:rPr>
              <a:t>UC Santa Barbara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C158418-15C6-4603-A8FF-5427024644E2}" type="slidenum">
              <a:rPr lang="en-US" sz="1400"/>
              <a:pPr eaLnBrk="1" hangingPunct="1"/>
              <a:t>10</a:t>
            </a:fld>
            <a:endParaRPr lang="en-US" sz="1400"/>
          </a:p>
        </p:txBody>
      </p:sp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000">
                <a:solidFill>
                  <a:srgbClr val="A80000"/>
                </a:solidFill>
                <a:latin typeface="Arial" charset="0"/>
              </a:rPr>
              <a:t>Overview</a:t>
            </a:r>
          </a:p>
        </p:txBody>
      </p:sp>
      <p:sp>
        <p:nvSpPr>
          <p:cNvPr id="11268" name="Rectangle 3"/>
          <p:cNvSpPr>
            <a:spLocks noChangeArrowheads="1"/>
          </p:cNvSpPr>
          <p:nvPr/>
        </p:nvSpPr>
        <p:spPr bwMode="auto">
          <a:xfrm>
            <a:off x="685800" y="1676400"/>
            <a:ext cx="77724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rgbClr val="00009F"/>
                </a:solidFill>
                <a:latin typeface="Arial" charset="0"/>
              </a:rPr>
              <a:t>Computational model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rgbClr val="A80000"/>
                </a:solidFill>
                <a:latin typeface="Arial" charset="0"/>
              </a:rPr>
              <a:t>API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rgbClr val="00009F"/>
                </a:solidFill>
                <a:latin typeface="Arial" charset="0"/>
              </a:rPr>
              <a:t>Architecture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rgbClr val="00009F"/>
                </a:solidFill>
                <a:latin typeface="Arial" charset="0"/>
              </a:rPr>
              <a:t>Performance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rgbClr val="00009F"/>
                </a:solidFill>
                <a:latin typeface="Arial" charset="0"/>
              </a:rPr>
              <a:t>Benefit summary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rgbClr val="00009F"/>
                </a:solidFill>
                <a:latin typeface="Arial" charset="0"/>
              </a:rPr>
              <a:t>Plans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90029A7-32DC-48F4-BB14-786A2CFF3C60}" type="slidenum">
              <a:rPr lang="en-US" sz="1400"/>
              <a:pPr eaLnBrk="1" hangingPunct="1"/>
              <a:t>11</a:t>
            </a:fld>
            <a:endParaRPr lang="en-US" sz="140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API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/>
              <a:t>2 task classes:</a:t>
            </a:r>
          </a:p>
          <a:p>
            <a:pPr lvl="1" eaLnBrk="1" hangingPunct="1"/>
            <a:r>
              <a:rPr lang="en-US" sz="2400" smtClean="0"/>
              <a:t>F</a:t>
            </a:r>
          </a:p>
          <a:p>
            <a:pPr lvl="1" eaLnBrk="1" hangingPunct="1"/>
            <a:r>
              <a:rPr lang="en-US" sz="2400" smtClean="0">
                <a:solidFill>
                  <a:schemeClr val="accent1"/>
                </a:solidFill>
              </a:rPr>
              <a:t>Sum</a:t>
            </a:r>
          </a:p>
        </p:txBody>
      </p:sp>
      <p:grpSp>
        <p:nvGrpSpPr>
          <p:cNvPr id="12293" name="Group 5"/>
          <p:cNvGrpSpPr>
            <a:grpSpLocks/>
          </p:cNvGrpSpPr>
          <p:nvPr/>
        </p:nvGrpSpPr>
        <p:grpSpPr bwMode="auto">
          <a:xfrm>
            <a:off x="152400" y="1600200"/>
            <a:ext cx="4267200" cy="4114800"/>
            <a:chOff x="1248" y="1008"/>
            <a:chExt cx="3264" cy="2928"/>
          </a:xfrm>
        </p:grpSpPr>
        <p:sp>
          <p:nvSpPr>
            <p:cNvPr id="12294" name="Line 6"/>
            <p:cNvSpPr>
              <a:spLocks noChangeShapeType="1"/>
            </p:cNvSpPr>
            <p:nvPr/>
          </p:nvSpPr>
          <p:spPr bwMode="auto">
            <a:xfrm flipH="1">
              <a:off x="4032" y="2400"/>
              <a:ext cx="288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5" name="Line 7"/>
            <p:cNvSpPr>
              <a:spLocks noChangeShapeType="1"/>
            </p:cNvSpPr>
            <p:nvPr/>
          </p:nvSpPr>
          <p:spPr bwMode="auto">
            <a:xfrm>
              <a:off x="3456" y="2400"/>
              <a:ext cx="192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6" name="Rectangle 8"/>
            <p:cNvSpPr>
              <a:spLocks noChangeArrowheads="1"/>
            </p:cNvSpPr>
            <p:nvPr/>
          </p:nvSpPr>
          <p:spPr bwMode="auto">
            <a:xfrm>
              <a:off x="2160" y="1536"/>
              <a:ext cx="384" cy="240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bg1"/>
                  </a:solidFill>
                </a:rPr>
                <a:t>f(3)</a:t>
              </a:r>
            </a:p>
          </p:txBody>
        </p:sp>
        <p:sp>
          <p:nvSpPr>
            <p:cNvPr id="12297" name="Rectangle 9"/>
            <p:cNvSpPr>
              <a:spLocks noChangeArrowheads="1"/>
            </p:cNvSpPr>
            <p:nvPr/>
          </p:nvSpPr>
          <p:spPr bwMode="auto">
            <a:xfrm>
              <a:off x="3648" y="1536"/>
              <a:ext cx="384" cy="240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bg1"/>
                  </a:solidFill>
                </a:rPr>
                <a:t>f(2)</a:t>
              </a:r>
            </a:p>
          </p:txBody>
        </p:sp>
        <p:sp>
          <p:nvSpPr>
            <p:cNvPr id="12298" name="Rectangle 10"/>
            <p:cNvSpPr>
              <a:spLocks noChangeArrowheads="1"/>
            </p:cNvSpPr>
            <p:nvPr/>
          </p:nvSpPr>
          <p:spPr bwMode="auto">
            <a:xfrm>
              <a:off x="2880" y="3696"/>
              <a:ext cx="384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12299" name="Line 11"/>
            <p:cNvSpPr>
              <a:spLocks noChangeShapeType="1"/>
            </p:cNvSpPr>
            <p:nvPr/>
          </p:nvSpPr>
          <p:spPr bwMode="auto">
            <a:xfrm>
              <a:off x="3072" y="1200"/>
              <a:ext cx="1" cy="24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0" name="Line 12"/>
            <p:cNvSpPr>
              <a:spLocks noChangeShapeType="1"/>
            </p:cNvSpPr>
            <p:nvPr/>
          </p:nvSpPr>
          <p:spPr bwMode="auto">
            <a:xfrm flipH="1">
              <a:off x="2496" y="1200"/>
              <a:ext cx="384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1" name="Line 13"/>
            <p:cNvSpPr>
              <a:spLocks noChangeShapeType="1"/>
            </p:cNvSpPr>
            <p:nvPr/>
          </p:nvSpPr>
          <p:spPr bwMode="auto">
            <a:xfrm>
              <a:off x="3147" y="1200"/>
              <a:ext cx="549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2" name="Rectangle 14"/>
            <p:cNvSpPr>
              <a:spLocks noChangeArrowheads="1"/>
            </p:cNvSpPr>
            <p:nvPr/>
          </p:nvSpPr>
          <p:spPr bwMode="auto">
            <a:xfrm>
              <a:off x="1632" y="2160"/>
              <a:ext cx="384" cy="240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bg1"/>
                  </a:solidFill>
                </a:rPr>
                <a:t>f(2)</a:t>
              </a:r>
            </a:p>
          </p:txBody>
        </p:sp>
        <p:sp>
          <p:nvSpPr>
            <p:cNvPr id="12303" name="Rectangle 15"/>
            <p:cNvSpPr>
              <a:spLocks noChangeArrowheads="1"/>
            </p:cNvSpPr>
            <p:nvPr/>
          </p:nvSpPr>
          <p:spPr bwMode="auto">
            <a:xfrm>
              <a:off x="2544" y="2160"/>
              <a:ext cx="384" cy="240"/>
            </a:xfrm>
            <a:prstGeom prst="rect">
              <a:avLst/>
            </a:prstGeom>
            <a:solidFill>
              <a:srgbClr val="A8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bg1"/>
                  </a:solidFill>
                </a:rPr>
                <a:t>f(1)</a:t>
              </a:r>
            </a:p>
          </p:txBody>
        </p:sp>
        <p:sp>
          <p:nvSpPr>
            <p:cNvPr id="12304" name="Rectangle 16"/>
            <p:cNvSpPr>
              <a:spLocks noChangeArrowheads="1"/>
            </p:cNvSpPr>
            <p:nvPr/>
          </p:nvSpPr>
          <p:spPr bwMode="auto">
            <a:xfrm>
              <a:off x="3264" y="2160"/>
              <a:ext cx="384" cy="240"/>
            </a:xfrm>
            <a:prstGeom prst="rect">
              <a:avLst/>
            </a:prstGeom>
            <a:solidFill>
              <a:srgbClr val="A8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bg1"/>
                  </a:solidFill>
                </a:rPr>
                <a:t>f(1)</a:t>
              </a:r>
            </a:p>
          </p:txBody>
        </p:sp>
        <p:sp>
          <p:nvSpPr>
            <p:cNvPr id="12305" name="Rectangle 17"/>
            <p:cNvSpPr>
              <a:spLocks noChangeArrowheads="1"/>
            </p:cNvSpPr>
            <p:nvPr/>
          </p:nvSpPr>
          <p:spPr bwMode="auto">
            <a:xfrm>
              <a:off x="4128" y="2160"/>
              <a:ext cx="384" cy="240"/>
            </a:xfrm>
            <a:prstGeom prst="rect">
              <a:avLst/>
            </a:prstGeom>
            <a:solidFill>
              <a:srgbClr val="A8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bg1"/>
                  </a:solidFill>
                </a:rPr>
                <a:t>f(0)</a:t>
              </a:r>
            </a:p>
          </p:txBody>
        </p:sp>
        <p:sp>
          <p:nvSpPr>
            <p:cNvPr id="12306" name="Rectangle 18"/>
            <p:cNvSpPr>
              <a:spLocks noChangeArrowheads="1"/>
            </p:cNvSpPr>
            <p:nvPr/>
          </p:nvSpPr>
          <p:spPr bwMode="auto">
            <a:xfrm>
              <a:off x="3648" y="2688"/>
              <a:ext cx="384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12307" name="Rectangle 19"/>
            <p:cNvSpPr>
              <a:spLocks noChangeArrowheads="1"/>
            </p:cNvSpPr>
            <p:nvPr/>
          </p:nvSpPr>
          <p:spPr bwMode="auto">
            <a:xfrm>
              <a:off x="2160" y="3504"/>
              <a:ext cx="384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12308" name="Line 20"/>
            <p:cNvSpPr>
              <a:spLocks noChangeShapeType="1"/>
            </p:cNvSpPr>
            <p:nvPr/>
          </p:nvSpPr>
          <p:spPr bwMode="auto">
            <a:xfrm>
              <a:off x="2400" y="1776"/>
              <a:ext cx="1" cy="17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9" name="Line 21"/>
            <p:cNvSpPr>
              <a:spLocks noChangeShapeType="1"/>
            </p:cNvSpPr>
            <p:nvPr/>
          </p:nvSpPr>
          <p:spPr bwMode="auto">
            <a:xfrm>
              <a:off x="3840" y="1776"/>
              <a:ext cx="1" cy="9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0" name="Line 22"/>
            <p:cNvSpPr>
              <a:spLocks noChangeShapeType="1"/>
            </p:cNvSpPr>
            <p:nvPr/>
          </p:nvSpPr>
          <p:spPr bwMode="auto">
            <a:xfrm flipH="1">
              <a:off x="1989" y="1776"/>
              <a:ext cx="219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1" name="Line 23"/>
            <p:cNvSpPr>
              <a:spLocks noChangeShapeType="1"/>
            </p:cNvSpPr>
            <p:nvPr/>
          </p:nvSpPr>
          <p:spPr bwMode="auto">
            <a:xfrm>
              <a:off x="2517" y="1776"/>
              <a:ext cx="219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2" name="Line 24"/>
            <p:cNvSpPr>
              <a:spLocks noChangeShapeType="1"/>
            </p:cNvSpPr>
            <p:nvPr/>
          </p:nvSpPr>
          <p:spPr bwMode="auto">
            <a:xfrm>
              <a:off x="3991" y="1776"/>
              <a:ext cx="329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3" name="Line 25"/>
            <p:cNvSpPr>
              <a:spLocks noChangeShapeType="1"/>
            </p:cNvSpPr>
            <p:nvPr/>
          </p:nvSpPr>
          <p:spPr bwMode="auto">
            <a:xfrm flipH="1">
              <a:off x="3477" y="1776"/>
              <a:ext cx="219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4" name="Line 26"/>
            <p:cNvSpPr>
              <a:spLocks noChangeShapeType="1"/>
            </p:cNvSpPr>
            <p:nvPr/>
          </p:nvSpPr>
          <p:spPr bwMode="auto">
            <a:xfrm flipH="1">
              <a:off x="2496" y="2400"/>
              <a:ext cx="240" cy="11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5" name="Line 27"/>
            <p:cNvSpPr>
              <a:spLocks noChangeShapeType="1"/>
            </p:cNvSpPr>
            <p:nvPr/>
          </p:nvSpPr>
          <p:spPr bwMode="auto">
            <a:xfrm>
              <a:off x="2544" y="3600"/>
              <a:ext cx="336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6" name="Line 28"/>
            <p:cNvSpPr>
              <a:spLocks noChangeShapeType="1"/>
            </p:cNvSpPr>
            <p:nvPr/>
          </p:nvSpPr>
          <p:spPr bwMode="auto">
            <a:xfrm flipH="1">
              <a:off x="3264" y="2928"/>
              <a:ext cx="576" cy="8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7" name="Rectangle 29"/>
            <p:cNvSpPr>
              <a:spLocks noChangeArrowheads="1"/>
            </p:cNvSpPr>
            <p:nvPr/>
          </p:nvSpPr>
          <p:spPr bwMode="auto">
            <a:xfrm>
              <a:off x="1248" y="2688"/>
              <a:ext cx="384" cy="240"/>
            </a:xfrm>
            <a:prstGeom prst="rect">
              <a:avLst/>
            </a:prstGeom>
            <a:solidFill>
              <a:srgbClr val="A8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bg1"/>
                  </a:solidFill>
                </a:rPr>
                <a:t>f(1)</a:t>
              </a:r>
            </a:p>
          </p:txBody>
        </p:sp>
        <p:sp>
          <p:nvSpPr>
            <p:cNvPr id="12318" name="Rectangle 30"/>
            <p:cNvSpPr>
              <a:spLocks noChangeArrowheads="1"/>
            </p:cNvSpPr>
            <p:nvPr/>
          </p:nvSpPr>
          <p:spPr bwMode="auto">
            <a:xfrm>
              <a:off x="1872" y="2688"/>
              <a:ext cx="384" cy="240"/>
            </a:xfrm>
            <a:prstGeom prst="rect">
              <a:avLst/>
            </a:prstGeom>
            <a:solidFill>
              <a:srgbClr val="A8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bg1"/>
                  </a:solidFill>
                </a:rPr>
                <a:t>f(0)</a:t>
              </a:r>
            </a:p>
          </p:txBody>
        </p:sp>
        <p:sp>
          <p:nvSpPr>
            <p:cNvPr id="12319" name="Rectangle 31"/>
            <p:cNvSpPr>
              <a:spLocks noChangeArrowheads="1"/>
            </p:cNvSpPr>
            <p:nvPr/>
          </p:nvSpPr>
          <p:spPr bwMode="auto">
            <a:xfrm>
              <a:off x="1584" y="3168"/>
              <a:ext cx="384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12320" name="Line 32"/>
            <p:cNvSpPr>
              <a:spLocks noChangeShapeType="1"/>
            </p:cNvSpPr>
            <p:nvPr/>
          </p:nvSpPr>
          <p:spPr bwMode="auto">
            <a:xfrm>
              <a:off x="1776" y="2400"/>
              <a:ext cx="1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1" name="Line 33"/>
            <p:cNvSpPr>
              <a:spLocks noChangeShapeType="1"/>
            </p:cNvSpPr>
            <p:nvPr/>
          </p:nvSpPr>
          <p:spPr bwMode="auto">
            <a:xfrm flipH="1">
              <a:off x="1440" y="2400"/>
              <a:ext cx="192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2" name="Line 34"/>
            <p:cNvSpPr>
              <a:spLocks noChangeShapeType="1"/>
            </p:cNvSpPr>
            <p:nvPr/>
          </p:nvSpPr>
          <p:spPr bwMode="auto">
            <a:xfrm>
              <a:off x="1899" y="2400"/>
              <a:ext cx="165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3" name="Line 35"/>
            <p:cNvSpPr>
              <a:spLocks noChangeShapeType="1"/>
            </p:cNvSpPr>
            <p:nvPr/>
          </p:nvSpPr>
          <p:spPr bwMode="auto">
            <a:xfrm flipH="1">
              <a:off x="1954" y="2928"/>
              <a:ext cx="11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4" name="Line 36"/>
            <p:cNvSpPr>
              <a:spLocks noChangeShapeType="1"/>
            </p:cNvSpPr>
            <p:nvPr/>
          </p:nvSpPr>
          <p:spPr bwMode="auto">
            <a:xfrm>
              <a:off x="1413" y="2928"/>
              <a:ext cx="219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5" name="Line 37"/>
            <p:cNvSpPr>
              <a:spLocks noChangeShapeType="1"/>
            </p:cNvSpPr>
            <p:nvPr/>
          </p:nvSpPr>
          <p:spPr bwMode="auto">
            <a:xfrm>
              <a:off x="1783" y="3408"/>
              <a:ext cx="377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6" name="Rectangle 38"/>
            <p:cNvSpPr>
              <a:spLocks noChangeArrowheads="1"/>
            </p:cNvSpPr>
            <p:nvPr/>
          </p:nvSpPr>
          <p:spPr bwMode="auto">
            <a:xfrm>
              <a:off x="2832" y="1008"/>
              <a:ext cx="384" cy="240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bg1"/>
                  </a:solidFill>
                </a:rPr>
                <a:t>f(4)</a:t>
              </a: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585CE23-A966-45BB-BFF4-1F9F01DF71AE}" type="slidenum">
              <a:rPr lang="en-US" sz="1400"/>
              <a:pPr eaLnBrk="1" hangingPunct="1"/>
              <a:t>12</a:t>
            </a:fld>
            <a:endParaRPr lang="en-US" sz="1400"/>
          </a:p>
        </p:txBody>
      </p:sp>
      <p:sp>
        <p:nvSpPr>
          <p:cNvPr id="13315" name="Rectangle 2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000">
                <a:solidFill>
                  <a:srgbClr val="A80000"/>
                </a:solidFill>
                <a:latin typeface="Arial" charset="0"/>
              </a:rPr>
              <a:t>API</a:t>
            </a:r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4419600" y="1295400"/>
            <a:ext cx="44958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public class </a:t>
            </a:r>
            <a:r>
              <a:rPr lang="en-US" sz="2000">
                <a:solidFill>
                  <a:srgbClr val="A80000"/>
                </a:solidFill>
                <a:latin typeface="Arial" charset="0"/>
              </a:rPr>
              <a:t>F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 extends Task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private int n;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</a:t>
            </a:r>
            <a:r>
              <a:rPr lang="en-US" sz="2000">
                <a:solidFill>
                  <a:srgbClr val="A80000"/>
                </a:solidFill>
                <a:latin typeface="Arial" charset="0"/>
              </a:rPr>
              <a:t>public F(int n) { this.n = n; }</a:t>
            </a:r>
            <a:endParaRPr lang="en-US" sz="2000">
              <a:solidFill>
                <a:srgbClr val="00009F"/>
              </a:solidFill>
              <a:latin typeface="Arial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</a:t>
            </a:r>
            <a:r>
              <a:rPr lang="en-US" sz="2000">
                <a:solidFill>
                  <a:srgbClr val="000099"/>
                </a:solidFill>
                <a:latin typeface="Arial" charset="0"/>
              </a:rPr>
              <a:t>public Object execute(Env e)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9"/>
                </a:solidFill>
                <a:latin typeface="Arial" charset="0"/>
              </a:rPr>
              <a:t>        if ( n &lt; 2 )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9"/>
                </a:solidFill>
                <a:latin typeface="Arial" charset="0"/>
              </a:rPr>
              <a:t>            return new Integer( 1 );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9"/>
                </a:solidFill>
                <a:latin typeface="Arial" charset="0"/>
              </a:rPr>
              <a:t>        else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9"/>
                </a:solidFill>
                <a:latin typeface="Arial" charset="0"/>
              </a:rPr>
              <a:t>            compute( new F( n-1 ) 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9"/>
                </a:solidFill>
                <a:latin typeface="Arial" charset="0"/>
              </a:rPr>
              <a:t>            compute( new F( n-2 ) 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9"/>
                </a:solidFill>
                <a:latin typeface="Arial" charset="0"/>
              </a:rPr>
              <a:t>            return new Sum();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9"/>
                </a:solidFill>
                <a:latin typeface="Arial" charset="0"/>
              </a:rPr>
              <a:t>        }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9"/>
                </a:solidFill>
                <a:latin typeface="Arial" charset="0"/>
              </a:rPr>
              <a:t>    }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}</a:t>
            </a:r>
            <a:endParaRPr lang="en-US" sz="2000">
              <a:latin typeface="Arial" charset="0"/>
            </a:endParaRPr>
          </a:p>
        </p:txBody>
      </p:sp>
      <p:sp>
        <p:nvSpPr>
          <p:cNvPr id="13317" name="Rectangle 10"/>
          <p:cNvSpPr>
            <a:spLocks noChangeArrowheads="1"/>
          </p:cNvSpPr>
          <p:nvPr/>
        </p:nvSpPr>
        <p:spPr bwMode="auto">
          <a:xfrm>
            <a:off x="2222500" y="1600200"/>
            <a:ext cx="503238" cy="336550"/>
          </a:xfrm>
          <a:prstGeom prst="rect">
            <a:avLst/>
          </a:prstGeom>
          <a:solidFill>
            <a:srgbClr val="A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f(4)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7D33429-5EE9-41C2-8419-CA51FDFA11F8}" type="slidenum">
              <a:rPr lang="en-US" sz="1400"/>
              <a:pPr eaLnBrk="1" hangingPunct="1"/>
              <a:t>13</a:t>
            </a:fld>
            <a:endParaRPr lang="en-US" sz="1400"/>
          </a:p>
        </p:txBody>
      </p:sp>
      <p:sp>
        <p:nvSpPr>
          <p:cNvPr id="14339" name="Rectangle 2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000">
                <a:solidFill>
                  <a:srgbClr val="A80000"/>
                </a:solidFill>
                <a:latin typeface="Arial" charset="0"/>
              </a:rPr>
              <a:t>API</a:t>
            </a:r>
          </a:p>
        </p:txBody>
      </p:sp>
      <p:sp>
        <p:nvSpPr>
          <p:cNvPr id="14340" name="Rectangle 3"/>
          <p:cNvSpPr>
            <a:spLocks noChangeArrowheads="1"/>
          </p:cNvSpPr>
          <p:nvPr/>
        </p:nvSpPr>
        <p:spPr bwMode="auto">
          <a:xfrm>
            <a:off x="4419600" y="1295400"/>
            <a:ext cx="44958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public class </a:t>
            </a:r>
            <a:r>
              <a:rPr lang="en-US" sz="2000">
                <a:solidFill>
                  <a:srgbClr val="A80000"/>
                </a:solidFill>
                <a:latin typeface="Arial" charset="0"/>
              </a:rPr>
              <a:t>F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 extends Task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private int n;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public F(int n) { this.n = n; }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</a:t>
            </a:r>
            <a:r>
              <a:rPr lang="en-US" sz="2000">
                <a:solidFill>
                  <a:srgbClr val="A80000"/>
                </a:solidFill>
                <a:latin typeface="Arial" charset="0"/>
              </a:rPr>
              <a:t>public Object execute(Env e)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if ( n &lt; 2 )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    </a:t>
            </a:r>
            <a:r>
              <a:rPr lang="en-US" sz="2000">
                <a:latin typeface="Arial" charset="0"/>
              </a:rPr>
              <a:t>return new Integer( 1 );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else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    </a:t>
            </a:r>
            <a:r>
              <a:rPr lang="en-US" sz="2000">
                <a:solidFill>
                  <a:srgbClr val="000099"/>
                </a:solidFill>
                <a:latin typeface="Arial" charset="0"/>
              </a:rPr>
              <a:t>compute( new F( n-1 ) 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9"/>
                </a:solidFill>
                <a:latin typeface="Arial" charset="0"/>
              </a:rPr>
              <a:t>            compute( new F( n-2 ) 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    </a:t>
            </a:r>
            <a:r>
              <a:rPr lang="en-US" sz="2000">
                <a:solidFill>
                  <a:srgbClr val="00B686"/>
                </a:solidFill>
                <a:latin typeface="Arial" charset="0"/>
              </a:rPr>
              <a:t>return new Sum();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}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}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}</a:t>
            </a:r>
            <a:endParaRPr lang="en-US" sz="2000">
              <a:latin typeface="Arial" charset="0"/>
            </a:endParaRPr>
          </a:p>
        </p:txBody>
      </p:sp>
      <p:sp>
        <p:nvSpPr>
          <p:cNvPr id="14341" name="Rectangle 7"/>
          <p:cNvSpPr>
            <a:spLocks noChangeArrowheads="1"/>
          </p:cNvSpPr>
          <p:nvPr/>
        </p:nvSpPr>
        <p:spPr bwMode="auto">
          <a:xfrm>
            <a:off x="1344613" y="2341563"/>
            <a:ext cx="501650" cy="338137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f(3)</a:t>
            </a:r>
          </a:p>
        </p:txBody>
      </p:sp>
      <p:sp>
        <p:nvSpPr>
          <p:cNvPr id="14342" name="Rectangle 8"/>
          <p:cNvSpPr>
            <a:spLocks noChangeArrowheads="1"/>
          </p:cNvSpPr>
          <p:nvPr/>
        </p:nvSpPr>
        <p:spPr bwMode="auto">
          <a:xfrm>
            <a:off x="3289300" y="2341563"/>
            <a:ext cx="503238" cy="338137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f(2)</a:t>
            </a:r>
          </a:p>
        </p:txBody>
      </p:sp>
      <p:sp>
        <p:nvSpPr>
          <p:cNvPr id="14343" name="Rectangle 9"/>
          <p:cNvSpPr>
            <a:spLocks noChangeArrowheads="1"/>
          </p:cNvSpPr>
          <p:nvPr/>
        </p:nvSpPr>
        <p:spPr bwMode="auto">
          <a:xfrm>
            <a:off x="2286000" y="5378450"/>
            <a:ext cx="501650" cy="3365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14344" name="Line 10"/>
          <p:cNvSpPr>
            <a:spLocks noChangeShapeType="1"/>
          </p:cNvSpPr>
          <p:nvPr/>
        </p:nvSpPr>
        <p:spPr bwMode="auto">
          <a:xfrm>
            <a:off x="2536825" y="1870075"/>
            <a:ext cx="1588" cy="35083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5" name="Line 11"/>
          <p:cNvSpPr>
            <a:spLocks noChangeShapeType="1"/>
          </p:cNvSpPr>
          <p:nvPr/>
        </p:nvSpPr>
        <p:spPr bwMode="auto">
          <a:xfrm flipH="1">
            <a:off x="1784350" y="1870075"/>
            <a:ext cx="501650" cy="471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6" name="Line 12"/>
          <p:cNvSpPr>
            <a:spLocks noChangeShapeType="1"/>
          </p:cNvSpPr>
          <p:nvPr/>
        </p:nvSpPr>
        <p:spPr bwMode="auto">
          <a:xfrm>
            <a:off x="2635250" y="1870075"/>
            <a:ext cx="717550" cy="471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7" name="Rectangle 37"/>
          <p:cNvSpPr>
            <a:spLocks noChangeArrowheads="1"/>
          </p:cNvSpPr>
          <p:nvPr/>
        </p:nvSpPr>
        <p:spPr bwMode="auto">
          <a:xfrm>
            <a:off x="2222500" y="1600200"/>
            <a:ext cx="503238" cy="336550"/>
          </a:xfrm>
          <a:prstGeom prst="rect">
            <a:avLst/>
          </a:prstGeom>
          <a:solidFill>
            <a:srgbClr val="A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f(4)</a:t>
            </a:r>
          </a:p>
        </p:txBody>
      </p:sp>
      <p:sp>
        <p:nvSpPr>
          <p:cNvPr id="14348" name="Line 38"/>
          <p:cNvSpPr>
            <a:spLocks noChangeShapeType="1"/>
          </p:cNvSpPr>
          <p:nvPr/>
        </p:nvSpPr>
        <p:spPr bwMode="auto">
          <a:xfrm>
            <a:off x="1600200" y="2667000"/>
            <a:ext cx="914400" cy="27432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9" name="Line 39"/>
          <p:cNvSpPr>
            <a:spLocks noChangeShapeType="1"/>
          </p:cNvSpPr>
          <p:nvPr/>
        </p:nvSpPr>
        <p:spPr bwMode="auto">
          <a:xfrm flipH="1">
            <a:off x="2514600" y="2667000"/>
            <a:ext cx="990600" cy="27432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AE7FA92-22E5-47F0-9518-091CEC260030}" type="slidenum">
              <a:rPr lang="en-US" sz="1400"/>
              <a:pPr eaLnBrk="1" hangingPunct="1"/>
              <a:t>14</a:t>
            </a:fld>
            <a:endParaRPr lang="en-US" sz="1400"/>
          </a:p>
        </p:txBody>
      </p:sp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000">
                <a:solidFill>
                  <a:srgbClr val="A80000"/>
                </a:solidFill>
                <a:latin typeface="Arial" charset="0"/>
              </a:rPr>
              <a:t>API</a:t>
            </a:r>
          </a:p>
        </p:txBody>
      </p: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4419600" y="1295400"/>
            <a:ext cx="44958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public class </a:t>
            </a:r>
            <a:r>
              <a:rPr lang="en-US" sz="2000">
                <a:solidFill>
                  <a:srgbClr val="A80000"/>
                </a:solidFill>
                <a:latin typeface="Arial" charset="0"/>
              </a:rPr>
              <a:t>F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 extends Task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private int n;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public F(int n) { this.n = n; }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</a:t>
            </a:r>
            <a:r>
              <a:rPr lang="en-US" sz="2000">
                <a:solidFill>
                  <a:srgbClr val="A80000"/>
                </a:solidFill>
                <a:latin typeface="Arial" charset="0"/>
              </a:rPr>
              <a:t>public Object execute(Env e)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if ( n &lt; 2 )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    </a:t>
            </a:r>
            <a:r>
              <a:rPr lang="en-US" sz="2000">
                <a:latin typeface="Arial" charset="0"/>
              </a:rPr>
              <a:t>return new Integer( 1 );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else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    </a:t>
            </a:r>
            <a:r>
              <a:rPr lang="en-US" sz="2000">
                <a:solidFill>
                  <a:srgbClr val="000099"/>
                </a:solidFill>
                <a:latin typeface="Arial" charset="0"/>
              </a:rPr>
              <a:t>compute( new F( n-1 ) 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9"/>
                </a:solidFill>
                <a:latin typeface="Arial" charset="0"/>
              </a:rPr>
              <a:t>            compute( new F( n-2 ) 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    </a:t>
            </a:r>
            <a:r>
              <a:rPr lang="en-US" sz="2000">
                <a:solidFill>
                  <a:srgbClr val="00B686"/>
                </a:solidFill>
                <a:latin typeface="Arial" charset="0"/>
              </a:rPr>
              <a:t>return new Sum();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B686"/>
                </a:solidFill>
                <a:latin typeface="Arial" charset="0"/>
              </a:rPr>
              <a:t>        </a:t>
            </a:r>
            <a:r>
              <a:rPr lang="en-US" sz="2000">
                <a:solidFill>
                  <a:srgbClr val="A80000"/>
                </a:solidFill>
                <a:latin typeface="Arial" charset="0"/>
              </a:rPr>
              <a:t>}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B686"/>
                </a:solidFill>
                <a:latin typeface="Arial" charset="0"/>
              </a:rPr>
              <a:t>    </a:t>
            </a:r>
            <a:r>
              <a:rPr lang="en-US" sz="2400">
                <a:solidFill>
                  <a:srgbClr val="A80000"/>
                </a:solidFill>
                <a:latin typeface="Arial" charset="0"/>
              </a:rPr>
              <a:t>}</a:t>
            </a:r>
            <a:endParaRPr lang="en-US" sz="2000">
              <a:solidFill>
                <a:srgbClr val="A80000"/>
              </a:solidFill>
              <a:latin typeface="Arial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}</a:t>
            </a:r>
          </a:p>
        </p:txBody>
      </p:sp>
      <p:sp>
        <p:nvSpPr>
          <p:cNvPr id="15365" name="Rectangle 7"/>
          <p:cNvSpPr>
            <a:spLocks noChangeArrowheads="1"/>
          </p:cNvSpPr>
          <p:nvPr/>
        </p:nvSpPr>
        <p:spPr bwMode="auto">
          <a:xfrm>
            <a:off x="1344613" y="2341563"/>
            <a:ext cx="501650" cy="338137"/>
          </a:xfrm>
          <a:prstGeom prst="rect">
            <a:avLst/>
          </a:prstGeom>
          <a:solidFill>
            <a:srgbClr val="A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f(3)</a:t>
            </a:r>
          </a:p>
        </p:txBody>
      </p:sp>
      <p:sp>
        <p:nvSpPr>
          <p:cNvPr id="15366" name="Rectangle 8"/>
          <p:cNvSpPr>
            <a:spLocks noChangeArrowheads="1"/>
          </p:cNvSpPr>
          <p:nvPr/>
        </p:nvSpPr>
        <p:spPr bwMode="auto">
          <a:xfrm>
            <a:off x="3289300" y="2341563"/>
            <a:ext cx="503238" cy="338137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f(2)</a:t>
            </a:r>
          </a:p>
        </p:txBody>
      </p:sp>
      <p:sp>
        <p:nvSpPr>
          <p:cNvPr id="15367" name="Rectangle 9"/>
          <p:cNvSpPr>
            <a:spLocks noChangeArrowheads="1"/>
          </p:cNvSpPr>
          <p:nvPr/>
        </p:nvSpPr>
        <p:spPr bwMode="auto">
          <a:xfrm>
            <a:off x="2286000" y="5378450"/>
            <a:ext cx="501650" cy="3365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15368" name="Rectangle 13"/>
          <p:cNvSpPr>
            <a:spLocks noChangeArrowheads="1"/>
          </p:cNvSpPr>
          <p:nvPr/>
        </p:nvSpPr>
        <p:spPr bwMode="auto">
          <a:xfrm>
            <a:off x="654050" y="3219450"/>
            <a:ext cx="501650" cy="33655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f(2)</a:t>
            </a:r>
          </a:p>
        </p:txBody>
      </p:sp>
      <p:sp>
        <p:nvSpPr>
          <p:cNvPr id="15369" name="Rectangle 14"/>
          <p:cNvSpPr>
            <a:spLocks noChangeArrowheads="1"/>
          </p:cNvSpPr>
          <p:nvPr/>
        </p:nvSpPr>
        <p:spPr bwMode="auto">
          <a:xfrm>
            <a:off x="1846263" y="3219450"/>
            <a:ext cx="503237" cy="33655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f(1)</a:t>
            </a:r>
          </a:p>
        </p:txBody>
      </p:sp>
      <p:sp>
        <p:nvSpPr>
          <p:cNvPr id="15370" name="Rectangle 18"/>
          <p:cNvSpPr>
            <a:spLocks noChangeArrowheads="1"/>
          </p:cNvSpPr>
          <p:nvPr/>
        </p:nvSpPr>
        <p:spPr bwMode="auto">
          <a:xfrm>
            <a:off x="1344613" y="5108575"/>
            <a:ext cx="501650" cy="3365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15371" name="Line 19"/>
          <p:cNvSpPr>
            <a:spLocks noChangeShapeType="1"/>
          </p:cNvSpPr>
          <p:nvPr/>
        </p:nvSpPr>
        <p:spPr bwMode="auto">
          <a:xfrm>
            <a:off x="1658938" y="2679700"/>
            <a:ext cx="1587" cy="2428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2" name="Line 21"/>
          <p:cNvSpPr>
            <a:spLocks noChangeShapeType="1"/>
          </p:cNvSpPr>
          <p:nvPr/>
        </p:nvSpPr>
        <p:spPr bwMode="auto">
          <a:xfrm flipH="1">
            <a:off x="1120775" y="2679700"/>
            <a:ext cx="287338" cy="539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" name="Line 22"/>
          <p:cNvSpPr>
            <a:spLocks noChangeShapeType="1"/>
          </p:cNvSpPr>
          <p:nvPr/>
        </p:nvSpPr>
        <p:spPr bwMode="auto">
          <a:xfrm>
            <a:off x="1811338" y="2679700"/>
            <a:ext cx="285750" cy="539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4" name="Line 25"/>
          <p:cNvSpPr>
            <a:spLocks noChangeShapeType="1"/>
          </p:cNvSpPr>
          <p:nvPr/>
        </p:nvSpPr>
        <p:spPr bwMode="auto">
          <a:xfrm flipH="1">
            <a:off x="1784350" y="3556000"/>
            <a:ext cx="312738" cy="155257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5" name="Line 26"/>
          <p:cNvSpPr>
            <a:spLocks noChangeShapeType="1"/>
          </p:cNvSpPr>
          <p:nvPr/>
        </p:nvSpPr>
        <p:spPr bwMode="auto">
          <a:xfrm>
            <a:off x="1846263" y="5243513"/>
            <a:ext cx="439737" cy="26987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6" name="Line 38"/>
          <p:cNvSpPr>
            <a:spLocks noChangeShapeType="1"/>
          </p:cNvSpPr>
          <p:nvPr/>
        </p:nvSpPr>
        <p:spPr bwMode="auto">
          <a:xfrm>
            <a:off x="914400" y="3581400"/>
            <a:ext cx="685800" cy="15240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7" name="Line 39"/>
          <p:cNvSpPr>
            <a:spLocks noChangeShapeType="1"/>
          </p:cNvSpPr>
          <p:nvPr/>
        </p:nvSpPr>
        <p:spPr bwMode="auto">
          <a:xfrm flipH="1">
            <a:off x="2514600" y="2667000"/>
            <a:ext cx="990600" cy="27432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AA7B177-5051-4E03-8D45-EF4A4465170D}" type="slidenum">
              <a:rPr lang="en-US" sz="1400"/>
              <a:pPr eaLnBrk="1" hangingPunct="1"/>
              <a:t>15</a:t>
            </a:fld>
            <a:endParaRPr lang="en-US" sz="1400"/>
          </a:p>
        </p:txBody>
      </p:sp>
      <p:sp>
        <p:nvSpPr>
          <p:cNvPr id="16387" name="Rectangle 2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000">
                <a:solidFill>
                  <a:srgbClr val="A80000"/>
                </a:solidFill>
                <a:latin typeface="Arial" charset="0"/>
              </a:rPr>
              <a:t>API</a:t>
            </a:r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4419600" y="1295400"/>
            <a:ext cx="44958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public class </a:t>
            </a:r>
            <a:r>
              <a:rPr lang="en-US" sz="2000">
                <a:solidFill>
                  <a:srgbClr val="A80000"/>
                </a:solidFill>
                <a:latin typeface="Arial" charset="0"/>
              </a:rPr>
              <a:t>F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 extends Task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private int n;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public F(int n) { this.n = n; }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</a:t>
            </a:r>
            <a:r>
              <a:rPr lang="en-US" sz="2000">
                <a:solidFill>
                  <a:srgbClr val="A80000"/>
                </a:solidFill>
                <a:latin typeface="Arial" charset="0"/>
              </a:rPr>
              <a:t>public Object execute(Env e)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if ( n &lt; 2 )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    </a:t>
            </a:r>
            <a:r>
              <a:rPr lang="en-US" sz="2000">
                <a:latin typeface="Arial" charset="0"/>
              </a:rPr>
              <a:t>return new Integer( 1 );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else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    </a:t>
            </a:r>
            <a:r>
              <a:rPr lang="en-US" sz="2000">
                <a:solidFill>
                  <a:srgbClr val="000099"/>
                </a:solidFill>
                <a:latin typeface="Arial" charset="0"/>
              </a:rPr>
              <a:t>compute( new F( n-1 ) 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9"/>
                </a:solidFill>
                <a:latin typeface="Arial" charset="0"/>
              </a:rPr>
              <a:t>            compute( new F( n-2 ) 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    </a:t>
            </a:r>
            <a:r>
              <a:rPr lang="en-US" sz="2000">
                <a:solidFill>
                  <a:srgbClr val="00B686"/>
                </a:solidFill>
                <a:latin typeface="Arial" charset="0"/>
              </a:rPr>
              <a:t>return new Sum();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B686"/>
                </a:solidFill>
                <a:latin typeface="Arial" charset="0"/>
              </a:rPr>
              <a:t>        </a:t>
            </a:r>
            <a:r>
              <a:rPr lang="en-US" sz="2000">
                <a:solidFill>
                  <a:srgbClr val="A80000"/>
                </a:solidFill>
                <a:latin typeface="Arial" charset="0"/>
              </a:rPr>
              <a:t>}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B686"/>
                </a:solidFill>
                <a:latin typeface="Arial" charset="0"/>
              </a:rPr>
              <a:t>    </a:t>
            </a:r>
            <a:r>
              <a:rPr lang="en-US" sz="2400">
                <a:solidFill>
                  <a:srgbClr val="A80000"/>
                </a:solidFill>
                <a:latin typeface="Arial" charset="0"/>
              </a:rPr>
              <a:t>}</a:t>
            </a:r>
            <a:endParaRPr lang="en-US" sz="2000">
              <a:solidFill>
                <a:srgbClr val="A80000"/>
              </a:solidFill>
              <a:latin typeface="Arial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}</a:t>
            </a:r>
          </a:p>
        </p:txBody>
      </p:sp>
      <p:sp>
        <p:nvSpPr>
          <p:cNvPr id="16389" name="Rectangle 6"/>
          <p:cNvSpPr>
            <a:spLocks noChangeArrowheads="1"/>
          </p:cNvSpPr>
          <p:nvPr/>
        </p:nvSpPr>
        <p:spPr bwMode="auto">
          <a:xfrm>
            <a:off x="2286000" y="5378450"/>
            <a:ext cx="501650" cy="3365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16390" name="Rectangle 7"/>
          <p:cNvSpPr>
            <a:spLocks noChangeArrowheads="1"/>
          </p:cNvSpPr>
          <p:nvPr/>
        </p:nvSpPr>
        <p:spPr bwMode="auto">
          <a:xfrm>
            <a:off x="654050" y="3219450"/>
            <a:ext cx="501650" cy="33655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f(2)</a:t>
            </a:r>
          </a:p>
        </p:txBody>
      </p:sp>
      <p:sp>
        <p:nvSpPr>
          <p:cNvPr id="16391" name="Rectangle 8"/>
          <p:cNvSpPr>
            <a:spLocks noChangeArrowheads="1"/>
          </p:cNvSpPr>
          <p:nvPr/>
        </p:nvSpPr>
        <p:spPr bwMode="auto">
          <a:xfrm>
            <a:off x="1846263" y="3219450"/>
            <a:ext cx="503237" cy="33655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f(1)</a:t>
            </a:r>
          </a:p>
        </p:txBody>
      </p:sp>
      <p:sp>
        <p:nvSpPr>
          <p:cNvPr id="16392" name="Rectangle 9"/>
          <p:cNvSpPr>
            <a:spLocks noChangeArrowheads="1"/>
          </p:cNvSpPr>
          <p:nvPr/>
        </p:nvSpPr>
        <p:spPr bwMode="auto">
          <a:xfrm>
            <a:off x="1344613" y="5108575"/>
            <a:ext cx="501650" cy="3365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16393" name="Line 13"/>
          <p:cNvSpPr>
            <a:spLocks noChangeShapeType="1"/>
          </p:cNvSpPr>
          <p:nvPr/>
        </p:nvSpPr>
        <p:spPr bwMode="auto">
          <a:xfrm flipH="1">
            <a:off x="1784350" y="3556000"/>
            <a:ext cx="312738" cy="155257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4" name="Line 14"/>
          <p:cNvSpPr>
            <a:spLocks noChangeShapeType="1"/>
          </p:cNvSpPr>
          <p:nvPr/>
        </p:nvSpPr>
        <p:spPr bwMode="auto">
          <a:xfrm>
            <a:off x="1846263" y="5243513"/>
            <a:ext cx="439737" cy="26987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Line 15"/>
          <p:cNvSpPr>
            <a:spLocks noChangeShapeType="1"/>
          </p:cNvSpPr>
          <p:nvPr/>
        </p:nvSpPr>
        <p:spPr bwMode="auto">
          <a:xfrm>
            <a:off x="914400" y="3581400"/>
            <a:ext cx="685800" cy="15240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Line 17"/>
          <p:cNvSpPr>
            <a:spLocks noChangeShapeType="1"/>
          </p:cNvSpPr>
          <p:nvPr/>
        </p:nvSpPr>
        <p:spPr bwMode="auto">
          <a:xfrm flipH="1">
            <a:off x="3792538" y="3556000"/>
            <a:ext cx="376237" cy="404813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Line 18"/>
          <p:cNvSpPr>
            <a:spLocks noChangeShapeType="1"/>
          </p:cNvSpPr>
          <p:nvPr/>
        </p:nvSpPr>
        <p:spPr bwMode="auto">
          <a:xfrm>
            <a:off x="3038475" y="3556000"/>
            <a:ext cx="250825" cy="404813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Rectangle 19"/>
          <p:cNvSpPr>
            <a:spLocks noChangeArrowheads="1"/>
          </p:cNvSpPr>
          <p:nvPr/>
        </p:nvSpPr>
        <p:spPr bwMode="auto">
          <a:xfrm>
            <a:off x="3289300" y="2341563"/>
            <a:ext cx="503238" cy="338137"/>
          </a:xfrm>
          <a:prstGeom prst="rect">
            <a:avLst/>
          </a:prstGeom>
          <a:solidFill>
            <a:srgbClr val="A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f(2)</a:t>
            </a:r>
          </a:p>
        </p:txBody>
      </p:sp>
      <p:sp>
        <p:nvSpPr>
          <p:cNvPr id="16399" name="Rectangle 20"/>
          <p:cNvSpPr>
            <a:spLocks noChangeArrowheads="1"/>
          </p:cNvSpPr>
          <p:nvPr/>
        </p:nvSpPr>
        <p:spPr bwMode="auto">
          <a:xfrm>
            <a:off x="2787650" y="3219450"/>
            <a:ext cx="501650" cy="33655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f(1)</a:t>
            </a:r>
          </a:p>
        </p:txBody>
      </p:sp>
      <p:sp>
        <p:nvSpPr>
          <p:cNvPr id="16400" name="Rectangle 21"/>
          <p:cNvSpPr>
            <a:spLocks noChangeArrowheads="1"/>
          </p:cNvSpPr>
          <p:nvPr/>
        </p:nvSpPr>
        <p:spPr bwMode="auto">
          <a:xfrm>
            <a:off x="3917950" y="3219450"/>
            <a:ext cx="501650" cy="33655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f(0)</a:t>
            </a:r>
          </a:p>
        </p:txBody>
      </p:sp>
      <p:sp>
        <p:nvSpPr>
          <p:cNvPr id="16401" name="Rectangle 22"/>
          <p:cNvSpPr>
            <a:spLocks noChangeArrowheads="1"/>
          </p:cNvSpPr>
          <p:nvPr/>
        </p:nvSpPr>
        <p:spPr bwMode="auto">
          <a:xfrm>
            <a:off x="3289300" y="3960813"/>
            <a:ext cx="503238" cy="338137"/>
          </a:xfrm>
          <a:prstGeom prst="rect">
            <a:avLst/>
          </a:prstGeom>
          <a:solidFill>
            <a:srgbClr val="00B68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16402" name="Line 23"/>
          <p:cNvSpPr>
            <a:spLocks noChangeShapeType="1"/>
          </p:cNvSpPr>
          <p:nvPr/>
        </p:nvSpPr>
        <p:spPr bwMode="auto">
          <a:xfrm>
            <a:off x="3541713" y="2679700"/>
            <a:ext cx="0" cy="12811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24"/>
          <p:cNvSpPr>
            <a:spLocks noChangeShapeType="1"/>
          </p:cNvSpPr>
          <p:nvPr/>
        </p:nvSpPr>
        <p:spPr bwMode="auto">
          <a:xfrm>
            <a:off x="3738563" y="2679700"/>
            <a:ext cx="430212" cy="539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25"/>
          <p:cNvSpPr>
            <a:spLocks noChangeShapeType="1"/>
          </p:cNvSpPr>
          <p:nvPr/>
        </p:nvSpPr>
        <p:spPr bwMode="auto">
          <a:xfrm flipH="1">
            <a:off x="3067050" y="2679700"/>
            <a:ext cx="285750" cy="539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Line 26"/>
          <p:cNvSpPr>
            <a:spLocks noChangeShapeType="1"/>
          </p:cNvSpPr>
          <p:nvPr/>
        </p:nvSpPr>
        <p:spPr bwMode="auto">
          <a:xfrm flipH="1">
            <a:off x="2787650" y="4298950"/>
            <a:ext cx="754063" cy="1214438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9E76159-0703-4956-9D8D-3D3C0BF9CE04}" type="slidenum">
              <a:rPr lang="en-US" sz="1400"/>
              <a:pPr eaLnBrk="1" hangingPunct="1"/>
              <a:t>16</a:t>
            </a:fld>
            <a:endParaRPr lang="en-US" sz="1400"/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000">
                <a:solidFill>
                  <a:srgbClr val="A80000"/>
                </a:solidFill>
                <a:latin typeface="Arial" charset="0"/>
              </a:rPr>
              <a:t>API</a:t>
            </a:r>
          </a:p>
        </p:txBody>
      </p:sp>
      <p:sp>
        <p:nvSpPr>
          <p:cNvPr id="17412" name="Rectangle 3"/>
          <p:cNvSpPr>
            <a:spLocks noChangeArrowheads="1"/>
          </p:cNvSpPr>
          <p:nvPr/>
        </p:nvSpPr>
        <p:spPr bwMode="auto">
          <a:xfrm>
            <a:off x="4419600" y="1295400"/>
            <a:ext cx="44958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public class </a:t>
            </a:r>
            <a:r>
              <a:rPr lang="en-US" sz="2000">
                <a:solidFill>
                  <a:srgbClr val="A80000"/>
                </a:solidFill>
                <a:latin typeface="Arial" charset="0"/>
              </a:rPr>
              <a:t>F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 extends Task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private int n;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public F(int n) { this.n = n; }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</a:t>
            </a:r>
            <a:r>
              <a:rPr lang="en-US" sz="2000">
                <a:solidFill>
                  <a:srgbClr val="A80000"/>
                </a:solidFill>
                <a:latin typeface="Arial" charset="0"/>
              </a:rPr>
              <a:t>public Object execute(Env e)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if ( n &lt; 2 )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    </a:t>
            </a:r>
            <a:r>
              <a:rPr lang="en-US" sz="2000">
                <a:latin typeface="Arial" charset="0"/>
              </a:rPr>
              <a:t>return new Integer( 1 );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else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    </a:t>
            </a:r>
            <a:r>
              <a:rPr lang="en-US" sz="2000">
                <a:solidFill>
                  <a:srgbClr val="000099"/>
                </a:solidFill>
                <a:latin typeface="Arial" charset="0"/>
              </a:rPr>
              <a:t>compute( new F( n-1 ) 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9"/>
                </a:solidFill>
                <a:latin typeface="Arial" charset="0"/>
              </a:rPr>
              <a:t>            compute( new F( n-2 ) 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    </a:t>
            </a:r>
            <a:r>
              <a:rPr lang="en-US" sz="2000">
                <a:solidFill>
                  <a:srgbClr val="00B686"/>
                </a:solidFill>
                <a:latin typeface="Arial" charset="0"/>
              </a:rPr>
              <a:t>return new Sum();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B686"/>
                </a:solidFill>
                <a:latin typeface="Arial" charset="0"/>
              </a:rPr>
              <a:t>        </a:t>
            </a:r>
            <a:r>
              <a:rPr lang="en-US" sz="2000">
                <a:solidFill>
                  <a:srgbClr val="A80000"/>
                </a:solidFill>
                <a:latin typeface="Arial" charset="0"/>
              </a:rPr>
              <a:t>}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B686"/>
                </a:solidFill>
                <a:latin typeface="Arial" charset="0"/>
              </a:rPr>
              <a:t>    </a:t>
            </a:r>
            <a:r>
              <a:rPr lang="en-US" sz="2400">
                <a:solidFill>
                  <a:srgbClr val="A80000"/>
                </a:solidFill>
                <a:latin typeface="Arial" charset="0"/>
              </a:rPr>
              <a:t>}</a:t>
            </a:r>
            <a:endParaRPr lang="en-US" sz="2000">
              <a:solidFill>
                <a:srgbClr val="A80000"/>
              </a:solidFill>
              <a:latin typeface="Arial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}</a:t>
            </a:r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auto">
          <a:xfrm>
            <a:off x="2286000" y="5378450"/>
            <a:ext cx="501650" cy="3365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1846263" y="3219450"/>
            <a:ext cx="503237" cy="33655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f(1)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1344613" y="5108575"/>
            <a:ext cx="501650" cy="3365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 flipH="1">
            <a:off x="1784350" y="3556000"/>
            <a:ext cx="312738" cy="155257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1846263" y="5243513"/>
            <a:ext cx="439737" cy="26987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8" name="Line 11"/>
          <p:cNvSpPr>
            <a:spLocks noChangeShapeType="1"/>
          </p:cNvSpPr>
          <p:nvPr/>
        </p:nvSpPr>
        <p:spPr bwMode="auto">
          <a:xfrm flipH="1">
            <a:off x="3792538" y="3556000"/>
            <a:ext cx="376237" cy="404813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9" name="Line 12"/>
          <p:cNvSpPr>
            <a:spLocks noChangeShapeType="1"/>
          </p:cNvSpPr>
          <p:nvPr/>
        </p:nvSpPr>
        <p:spPr bwMode="auto">
          <a:xfrm>
            <a:off x="3038475" y="3556000"/>
            <a:ext cx="250825" cy="404813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Rectangle 14"/>
          <p:cNvSpPr>
            <a:spLocks noChangeArrowheads="1"/>
          </p:cNvSpPr>
          <p:nvPr/>
        </p:nvSpPr>
        <p:spPr bwMode="auto">
          <a:xfrm>
            <a:off x="2787650" y="3219450"/>
            <a:ext cx="501650" cy="33655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f(1)</a:t>
            </a:r>
          </a:p>
        </p:txBody>
      </p:sp>
      <p:sp>
        <p:nvSpPr>
          <p:cNvPr id="17421" name="Rectangle 15"/>
          <p:cNvSpPr>
            <a:spLocks noChangeArrowheads="1"/>
          </p:cNvSpPr>
          <p:nvPr/>
        </p:nvSpPr>
        <p:spPr bwMode="auto">
          <a:xfrm>
            <a:off x="3917950" y="3219450"/>
            <a:ext cx="501650" cy="33655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f(0)</a:t>
            </a:r>
          </a:p>
        </p:txBody>
      </p:sp>
      <p:sp>
        <p:nvSpPr>
          <p:cNvPr id="17422" name="Rectangle 16"/>
          <p:cNvSpPr>
            <a:spLocks noChangeArrowheads="1"/>
          </p:cNvSpPr>
          <p:nvPr/>
        </p:nvSpPr>
        <p:spPr bwMode="auto">
          <a:xfrm>
            <a:off x="3289300" y="3960813"/>
            <a:ext cx="503238" cy="338137"/>
          </a:xfrm>
          <a:prstGeom prst="rect">
            <a:avLst/>
          </a:prstGeom>
          <a:solidFill>
            <a:srgbClr val="00B68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17423" name="Line 20"/>
          <p:cNvSpPr>
            <a:spLocks noChangeShapeType="1"/>
          </p:cNvSpPr>
          <p:nvPr/>
        </p:nvSpPr>
        <p:spPr bwMode="auto">
          <a:xfrm flipH="1">
            <a:off x="2787650" y="4298950"/>
            <a:ext cx="754063" cy="1214438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Rectangle 21"/>
          <p:cNvSpPr>
            <a:spLocks noChangeArrowheads="1"/>
          </p:cNvSpPr>
          <p:nvPr/>
        </p:nvSpPr>
        <p:spPr bwMode="auto">
          <a:xfrm>
            <a:off x="152400" y="3960813"/>
            <a:ext cx="501650" cy="338137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f(1)</a:t>
            </a:r>
          </a:p>
        </p:txBody>
      </p:sp>
      <p:sp>
        <p:nvSpPr>
          <p:cNvPr id="17425" name="Rectangle 22"/>
          <p:cNvSpPr>
            <a:spLocks noChangeArrowheads="1"/>
          </p:cNvSpPr>
          <p:nvPr/>
        </p:nvSpPr>
        <p:spPr bwMode="auto">
          <a:xfrm>
            <a:off x="968375" y="3960813"/>
            <a:ext cx="501650" cy="338137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f(0)</a:t>
            </a:r>
          </a:p>
        </p:txBody>
      </p:sp>
      <p:sp>
        <p:nvSpPr>
          <p:cNvPr id="17426" name="Rectangle 23"/>
          <p:cNvSpPr>
            <a:spLocks noChangeArrowheads="1"/>
          </p:cNvSpPr>
          <p:nvPr/>
        </p:nvSpPr>
        <p:spPr bwMode="auto">
          <a:xfrm>
            <a:off x="592138" y="4635500"/>
            <a:ext cx="501650" cy="338138"/>
          </a:xfrm>
          <a:prstGeom prst="rect">
            <a:avLst/>
          </a:prstGeom>
          <a:solidFill>
            <a:srgbClr val="00B68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17427" name="Line 24"/>
          <p:cNvSpPr>
            <a:spLocks noChangeShapeType="1"/>
          </p:cNvSpPr>
          <p:nvPr/>
        </p:nvSpPr>
        <p:spPr bwMode="auto">
          <a:xfrm>
            <a:off x="842963" y="3556000"/>
            <a:ext cx="1587" cy="1079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8" name="Line 25"/>
          <p:cNvSpPr>
            <a:spLocks noChangeShapeType="1"/>
          </p:cNvSpPr>
          <p:nvPr/>
        </p:nvSpPr>
        <p:spPr bwMode="auto">
          <a:xfrm flipH="1">
            <a:off x="403225" y="3556000"/>
            <a:ext cx="250825" cy="4048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9" name="Line 26"/>
          <p:cNvSpPr>
            <a:spLocks noChangeShapeType="1"/>
          </p:cNvSpPr>
          <p:nvPr/>
        </p:nvSpPr>
        <p:spPr bwMode="auto">
          <a:xfrm>
            <a:off x="1003300" y="3556000"/>
            <a:ext cx="215900" cy="4048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0" name="Line 27"/>
          <p:cNvSpPr>
            <a:spLocks noChangeShapeType="1"/>
          </p:cNvSpPr>
          <p:nvPr/>
        </p:nvSpPr>
        <p:spPr bwMode="auto">
          <a:xfrm flipH="1">
            <a:off x="1074738" y="4298950"/>
            <a:ext cx="144462" cy="33655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1" name="Line 28"/>
          <p:cNvSpPr>
            <a:spLocks noChangeShapeType="1"/>
          </p:cNvSpPr>
          <p:nvPr/>
        </p:nvSpPr>
        <p:spPr bwMode="auto">
          <a:xfrm>
            <a:off x="368300" y="4298950"/>
            <a:ext cx="285750" cy="33655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2" name="Line 29"/>
          <p:cNvSpPr>
            <a:spLocks noChangeShapeType="1"/>
          </p:cNvSpPr>
          <p:nvPr/>
        </p:nvSpPr>
        <p:spPr bwMode="auto">
          <a:xfrm>
            <a:off x="852488" y="4973638"/>
            <a:ext cx="492125" cy="269875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3" name="Rectangle 30"/>
          <p:cNvSpPr>
            <a:spLocks noChangeArrowheads="1"/>
          </p:cNvSpPr>
          <p:nvPr/>
        </p:nvSpPr>
        <p:spPr bwMode="auto">
          <a:xfrm>
            <a:off x="654050" y="3219450"/>
            <a:ext cx="501650" cy="336550"/>
          </a:xfrm>
          <a:prstGeom prst="rect">
            <a:avLst/>
          </a:prstGeom>
          <a:solidFill>
            <a:srgbClr val="A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f(2)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63FAA51-F463-4C57-8AD1-FD7F26544AC0}" type="slidenum">
              <a:rPr lang="en-US" sz="1400"/>
              <a:pPr eaLnBrk="1" hangingPunct="1"/>
              <a:t>17</a:t>
            </a:fld>
            <a:endParaRPr lang="en-US" sz="1400"/>
          </a:p>
        </p:txBody>
      </p:sp>
      <p:sp>
        <p:nvSpPr>
          <p:cNvPr id="18435" name="Rectangle 2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000">
                <a:solidFill>
                  <a:srgbClr val="A80000"/>
                </a:solidFill>
                <a:latin typeface="Arial" charset="0"/>
              </a:rPr>
              <a:t>API</a:t>
            </a:r>
          </a:p>
        </p:txBody>
      </p:sp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4419600" y="1295400"/>
            <a:ext cx="44958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public class </a:t>
            </a:r>
            <a:r>
              <a:rPr lang="en-US" sz="2000">
                <a:solidFill>
                  <a:srgbClr val="A80000"/>
                </a:solidFill>
                <a:latin typeface="Arial" charset="0"/>
              </a:rPr>
              <a:t>F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 extends Task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private int n;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public F(int n) { this.n = n; }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</a:t>
            </a:r>
            <a:r>
              <a:rPr lang="en-US" sz="2000">
                <a:solidFill>
                  <a:srgbClr val="A80000"/>
                </a:solidFill>
                <a:latin typeface="Arial" charset="0"/>
              </a:rPr>
              <a:t>public Object execute(Env e)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if ( n &lt; 2 )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    </a:t>
            </a:r>
            <a:r>
              <a:rPr lang="en-US" sz="2000">
                <a:latin typeface="Arial" charset="0"/>
              </a:rPr>
              <a:t>return new Integer( 1 );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else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    </a:t>
            </a:r>
            <a:r>
              <a:rPr lang="en-US" sz="2000">
                <a:solidFill>
                  <a:srgbClr val="000099"/>
                </a:solidFill>
                <a:latin typeface="Arial" charset="0"/>
              </a:rPr>
              <a:t>compute( new F( n-1 ) 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9"/>
                </a:solidFill>
                <a:latin typeface="Arial" charset="0"/>
              </a:rPr>
              <a:t>            compute( new F( n-2 ) 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    </a:t>
            </a:r>
            <a:r>
              <a:rPr lang="en-US" sz="2000">
                <a:solidFill>
                  <a:srgbClr val="00B686"/>
                </a:solidFill>
                <a:latin typeface="Arial" charset="0"/>
              </a:rPr>
              <a:t>return new Sum();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B686"/>
                </a:solidFill>
                <a:latin typeface="Arial" charset="0"/>
              </a:rPr>
              <a:t>        </a:t>
            </a:r>
            <a:r>
              <a:rPr lang="en-US" sz="2000">
                <a:solidFill>
                  <a:srgbClr val="A80000"/>
                </a:solidFill>
                <a:latin typeface="Arial" charset="0"/>
              </a:rPr>
              <a:t>}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B686"/>
                </a:solidFill>
                <a:latin typeface="Arial" charset="0"/>
              </a:rPr>
              <a:t>    </a:t>
            </a:r>
            <a:r>
              <a:rPr lang="en-US" sz="2400">
                <a:solidFill>
                  <a:srgbClr val="A80000"/>
                </a:solidFill>
                <a:latin typeface="Arial" charset="0"/>
              </a:rPr>
              <a:t>}</a:t>
            </a:r>
            <a:endParaRPr lang="en-US" sz="2000">
              <a:solidFill>
                <a:srgbClr val="A80000"/>
              </a:solidFill>
              <a:latin typeface="Arial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}</a:t>
            </a:r>
          </a:p>
        </p:txBody>
      </p:sp>
      <p:sp>
        <p:nvSpPr>
          <p:cNvPr id="18437" name="Rectangle 4"/>
          <p:cNvSpPr>
            <a:spLocks noChangeArrowheads="1"/>
          </p:cNvSpPr>
          <p:nvPr/>
        </p:nvSpPr>
        <p:spPr bwMode="auto">
          <a:xfrm>
            <a:off x="2286000" y="5378450"/>
            <a:ext cx="501650" cy="3365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18438" name="Rectangle 5"/>
          <p:cNvSpPr>
            <a:spLocks noChangeArrowheads="1"/>
          </p:cNvSpPr>
          <p:nvPr/>
        </p:nvSpPr>
        <p:spPr bwMode="auto">
          <a:xfrm>
            <a:off x="1846263" y="3219450"/>
            <a:ext cx="503237" cy="336550"/>
          </a:xfrm>
          <a:prstGeom prst="rect">
            <a:avLst/>
          </a:prstGeom>
          <a:solidFill>
            <a:srgbClr val="A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f(1)</a:t>
            </a:r>
          </a:p>
        </p:txBody>
      </p:sp>
      <p:sp>
        <p:nvSpPr>
          <p:cNvPr id="18439" name="Rectangle 6"/>
          <p:cNvSpPr>
            <a:spLocks noChangeArrowheads="1"/>
          </p:cNvSpPr>
          <p:nvPr/>
        </p:nvSpPr>
        <p:spPr bwMode="auto">
          <a:xfrm>
            <a:off x="1344613" y="5108575"/>
            <a:ext cx="501650" cy="3365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18440" name="Line 7"/>
          <p:cNvSpPr>
            <a:spLocks noChangeShapeType="1"/>
          </p:cNvSpPr>
          <p:nvPr/>
        </p:nvSpPr>
        <p:spPr bwMode="auto">
          <a:xfrm flipH="1">
            <a:off x="1784350" y="3556000"/>
            <a:ext cx="312738" cy="155257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Line 8"/>
          <p:cNvSpPr>
            <a:spLocks noChangeShapeType="1"/>
          </p:cNvSpPr>
          <p:nvPr/>
        </p:nvSpPr>
        <p:spPr bwMode="auto">
          <a:xfrm>
            <a:off x="1846263" y="5243513"/>
            <a:ext cx="439737" cy="26987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Line 9"/>
          <p:cNvSpPr>
            <a:spLocks noChangeShapeType="1"/>
          </p:cNvSpPr>
          <p:nvPr/>
        </p:nvSpPr>
        <p:spPr bwMode="auto">
          <a:xfrm flipH="1">
            <a:off x="3792538" y="3556000"/>
            <a:ext cx="376237" cy="404813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Line 10"/>
          <p:cNvSpPr>
            <a:spLocks noChangeShapeType="1"/>
          </p:cNvSpPr>
          <p:nvPr/>
        </p:nvSpPr>
        <p:spPr bwMode="auto">
          <a:xfrm>
            <a:off x="3038475" y="3556000"/>
            <a:ext cx="250825" cy="404813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Rectangle 11"/>
          <p:cNvSpPr>
            <a:spLocks noChangeArrowheads="1"/>
          </p:cNvSpPr>
          <p:nvPr/>
        </p:nvSpPr>
        <p:spPr bwMode="auto">
          <a:xfrm>
            <a:off x="2787650" y="3219450"/>
            <a:ext cx="501650" cy="33655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f(1)</a:t>
            </a:r>
          </a:p>
        </p:txBody>
      </p:sp>
      <p:sp>
        <p:nvSpPr>
          <p:cNvPr id="18445" name="Rectangle 12"/>
          <p:cNvSpPr>
            <a:spLocks noChangeArrowheads="1"/>
          </p:cNvSpPr>
          <p:nvPr/>
        </p:nvSpPr>
        <p:spPr bwMode="auto">
          <a:xfrm>
            <a:off x="3917950" y="3219450"/>
            <a:ext cx="501650" cy="33655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f(0)</a:t>
            </a:r>
          </a:p>
        </p:txBody>
      </p:sp>
      <p:sp>
        <p:nvSpPr>
          <p:cNvPr id="18446" name="Rectangle 13"/>
          <p:cNvSpPr>
            <a:spLocks noChangeArrowheads="1"/>
          </p:cNvSpPr>
          <p:nvPr/>
        </p:nvSpPr>
        <p:spPr bwMode="auto">
          <a:xfrm>
            <a:off x="3289300" y="3960813"/>
            <a:ext cx="503238" cy="338137"/>
          </a:xfrm>
          <a:prstGeom prst="rect">
            <a:avLst/>
          </a:prstGeom>
          <a:solidFill>
            <a:srgbClr val="00B68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18447" name="Line 14"/>
          <p:cNvSpPr>
            <a:spLocks noChangeShapeType="1"/>
          </p:cNvSpPr>
          <p:nvPr/>
        </p:nvSpPr>
        <p:spPr bwMode="auto">
          <a:xfrm flipH="1">
            <a:off x="2787650" y="4298950"/>
            <a:ext cx="754063" cy="1214438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8" name="Rectangle 15"/>
          <p:cNvSpPr>
            <a:spLocks noChangeArrowheads="1"/>
          </p:cNvSpPr>
          <p:nvPr/>
        </p:nvSpPr>
        <p:spPr bwMode="auto">
          <a:xfrm>
            <a:off x="152400" y="3960813"/>
            <a:ext cx="501650" cy="338137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f(1)</a:t>
            </a:r>
          </a:p>
        </p:txBody>
      </p:sp>
      <p:sp>
        <p:nvSpPr>
          <p:cNvPr id="18449" name="Rectangle 16"/>
          <p:cNvSpPr>
            <a:spLocks noChangeArrowheads="1"/>
          </p:cNvSpPr>
          <p:nvPr/>
        </p:nvSpPr>
        <p:spPr bwMode="auto">
          <a:xfrm>
            <a:off x="968375" y="3960813"/>
            <a:ext cx="501650" cy="338137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f(0)</a:t>
            </a:r>
          </a:p>
        </p:txBody>
      </p:sp>
      <p:sp>
        <p:nvSpPr>
          <p:cNvPr id="18450" name="Rectangle 17"/>
          <p:cNvSpPr>
            <a:spLocks noChangeArrowheads="1"/>
          </p:cNvSpPr>
          <p:nvPr/>
        </p:nvSpPr>
        <p:spPr bwMode="auto">
          <a:xfrm>
            <a:off x="592138" y="4635500"/>
            <a:ext cx="501650" cy="338138"/>
          </a:xfrm>
          <a:prstGeom prst="rect">
            <a:avLst/>
          </a:prstGeom>
          <a:solidFill>
            <a:srgbClr val="00B68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18451" name="Line 21"/>
          <p:cNvSpPr>
            <a:spLocks noChangeShapeType="1"/>
          </p:cNvSpPr>
          <p:nvPr/>
        </p:nvSpPr>
        <p:spPr bwMode="auto">
          <a:xfrm flipH="1">
            <a:off x="1074738" y="4298950"/>
            <a:ext cx="144462" cy="33655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2" name="Line 22"/>
          <p:cNvSpPr>
            <a:spLocks noChangeShapeType="1"/>
          </p:cNvSpPr>
          <p:nvPr/>
        </p:nvSpPr>
        <p:spPr bwMode="auto">
          <a:xfrm>
            <a:off x="368300" y="4298950"/>
            <a:ext cx="285750" cy="33655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3" name="Line 23"/>
          <p:cNvSpPr>
            <a:spLocks noChangeShapeType="1"/>
          </p:cNvSpPr>
          <p:nvPr/>
        </p:nvSpPr>
        <p:spPr bwMode="auto">
          <a:xfrm>
            <a:off x="852488" y="4973638"/>
            <a:ext cx="492125" cy="269875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369AF7C-8F06-45C6-91F4-E6EA2121A7A9}" type="slidenum">
              <a:rPr lang="en-US" sz="1400"/>
              <a:pPr eaLnBrk="1" hangingPunct="1"/>
              <a:t>18</a:t>
            </a:fld>
            <a:endParaRPr lang="en-US" sz="1400"/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000">
                <a:solidFill>
                  <a:srgbClr val="A80000"/>
                </a:solidFill>
                <a:latin typeface="Arial" charset="0"/>
              </a:rPr>
              <a:t>API</a:t>
            </a:r>
          </a:p>
        </p:txBody>
      </p:sp>
      <p:sp>
        <p:nvSpPr>
          <p:cNvPr id="19460" name="Rectangle 3"/>
          <p:cNvSpPr>
            <a:spLocks noChangeArrowheads="1"/>
          </p:cNvSpPr>
          <p:nvPr/>
        </p:nvSpPr>
        <p:spPr bwMode="auto">
          <a:xfrm>
            <a:off x="4419600" y="1295400"/>
            <a:ext cx="44958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public class </a:t>
            </a:r>
            <a:r>
              <a:rPr lang="en-US" sz="2000">
                <a:solidFill>
                  <a:srgbClr val="A80000"/>
                </a:solidFill>
                <a:latin typeface="Arial" charset="0"/>
              </a:rPr>
              <a:t>F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 extends Task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private int n;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public F(int n) { this.n = n; }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</a:t>
            </a:r>
            <a:r>
              <a:rPr lang="en-US" sz="2000">
                <a:solidFill>
                  <a:srgbClr val="A80000"/>
                </a:solidFill>
                <a:latin typeface="Arial" charset="0"/>
              </a:rPr>
              <a:t>public Object execute(Env e)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if ( n &lt; 2 )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    </a:t>
            </a:r>
            <a:r>
              <a:rPr lang="en-US" sz="2000">
                <a:latin typeface="Arial" charset="0"/>
              </a:rPr>
              <a:t>return new Integer( 1 );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else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    </a:t>
            </a:r>
            <a:r>
              <a:rPr lang="en-US" sz="2000">
                <a:solidFill>
                  <a:srgbClr val="000099"/>
                </a:solidFill>
                <a:latin typeface="Arial" charset="0"/>
              </a:rPr>
              <a:t>compute( new F( n-1 ) 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9"/>
                </a:solidFill>
                <a:latin typeface="Arial" charset="0"/>
              </a:rPr>
              <a:t>            compute( new F( n-2 ) 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    </a:t>
            </a:r>
            <a:r>
              <a:rPr lang="en-US" sz="2000">
                <a:solidFill>
                  <a:srgbClr val="00B686"/>
                </a:solidFill>
                <a:latin typeface="Arial" charset="0"/>
              </a:rPr>
              <a:t>return new Sum();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B686"/>
                </a:solidFill>
                <a:latin typeface="Arial" charset="0"/>
              </a:rPr>
              <a:t>        </a:t>
            </a:r>
            <a:r>
              <a:rPr lang="en-US" sz="2000">
                <a:solidFill>
                  <a:srgbClr val="A80000"/>
                </a:solidFill>
                <a:latin typeface="Arial" charset="0"/>
              </a:rPr>
              <a:t>}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B686"/>
                </a:solidFill>
                <a:latin typeface="Arial" charset="0"/>
              </a:rPr>
              <a:t>    </a:t>
            </a:r>
            <a:r>
              <a:rPr lang="en-US" sz="2400">
                <a:solidFill>
                  <a:srgbClr val="A80000"/>
                </a:solidFill>
                <a:latin typeface="Arial" charset="0"/>
              </a:rPr>
              <a:t>}</a:t>
            </a:r>
            <a:endParaRPr lang="en-US" sz="2000">
              <a:solidFill>
                <a:srgbClr val="A80000"/>
              </a:solidFill>
              <a:latin typeface="Arial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}</a:t>
            </a:r>
          </a:p>
        </p:txBody>
      </p:sp>
      <p:sp>
        <p:nvSpPr>
          <p:cNvPr id="19461" name="Rectangle 4"/>
          <p:cNvSpPr>
            <a:spLocks noChangeArrowheads="1"/>
          </p:cNvSpPr>
          <p:nvPr/>
        </p:nvSpPr>
        <p:spPr bwMode="auto">
          <a:xfrm>
            <a:off x="2286000" y="5378450"/>
            <a:ext cx="501650" cy="3365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1344613" y="5108575"/>
            <a:ext cx="501650" cy="3365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19463" name="Line 8"/>
          <p:cNvSpPr>
            <a:spLocks noChangeShapeType="1"/>
          </p:cNvSpPr>
          <p:nvPr/>
        </p:nvSpPr>
        <p:spPr bwMode="auto">
          <a:xfrm>
            <a:off x="1846263" y="5243513"/>
            <a:ext cx="439737" cy="26987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Line 9"/>
          <p:cNvSpPr>
            <a:spLocks noChangeShapeType="1"/>
          </p:cNvSpPr>
          <p:nvPr/>
        </p:nvSpPr>
        <p:spPr bwMode="auto">
          <a:xfrm flipH="1">
            <a:off x="3792538" y="3556000"/>
            <a:ext cx="376237" cy="404813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Line 10"/>
          <p:cNvSpPr>
            <a:spLocks noChangeShapeType="1"/>
          </p:cNvSpPr>
          <p:nvPr/>
        </p:nvSpPr>
        <p:spPr bwMode="auto">
          <a:xfrm>
            <a:off x="3038475" y="3556000"/>
            <a:ext cx="250825" cy="404813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Rectangle 11"/>
          <p:cNvSpPr>
            <a:spLocks noChangeArrowheads="1"/>
          </p:cNvSpPr>
          <p:nvPr/>
        </p:nvSpPr>
        <p:spPr bwMode="auto">
          <a:xfrm>
            <a:off x="2787650" y="3219450"/>
            <a:ext cx="501650" cy="336550"/>
          </a:xfrm>
          <a:prstGeom prst="rect">
            <a:avLst/>
          </a:prstGeom>
          <a:solidFill>
            <a:srgbClr val="A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f(1)</a:t>
            </a:r>
          </a:p>
        </p:txBody>
      </p:sp>
      <p:sp>
        <p:nvSpPr>
          <p:cNvPr id="19467" name="Rectangle 12"/>
          <p:cNvSpPr>
            <a:spLocks noChangeArrowheads="1"/>
          </p:cNvSpPr>
          <p:nvPr/>
        </p:nvSpPr>
        <p:spPr bwMode="auto">
          <a:xfrm>
            <a:off x="3917950" y="3219450"/>
            <a:ext cx="501650" cy="33655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f(0)</a:t>
            </a:r>
          </a:p>
        </p:txBody>
      </p:sp>
      <p:sp>
        <p:nvSpPr>
          <p:cNvPr id="19468" name="Rectangle 13"/>
          <p:cNvSpPr>
            <a:spLocks noChangeArrowheads="1"/>
          </p:cNvSpPr>
          <p:nvPr/>
        </p:nvSpPr>
        <p:spPr bwMode="auto">
          <a:xfrm>
            <a:off x="3289300" y="3960813"/>
            <a:ext cx="503238" cy="338137"/>
          </a:xfrm>
          <a:prstGeom prst="rect">
            <a:avLst/>
          </a:prstGeom>
          <a:solidFill>
            <a:srgbClr val="00B68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19469" name="Line 14"/>
          <p:cNvSpPr>
            <a:spLocks noChangeShapeType="1"/>
          </p:cNvSpPr>
          <p:nvPr/>
        </p:nvSpPr>
        <p:spPr bwMode="auto">
          <a:xfrm flipH="1">
            <a:off x="2787650" y="4298950"/>
            <a:ext cx="754063" cy="1214438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Rectangle 15"/>
          <p:cNvSpPr>
            <a:spLocks noChangeArrowheads="1"/>
          </p:cNvSpPr>
          <p:nvPr/>
        </p:nvSpPr>
        <p:spPr bwMode="auto">
          <a:xfrm>
            <a:off x="152400" y="3960813"/>
            <a:ext cx="501650" cy="338137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f(1)</a:t>
            </a:r>
          </a:p>
        </p:txBody>
      </p:sp>
      <p:sp>
        <p:nvSpPr>
          <p:cNvPr id="19471" name="Rectangle 16"/>
          <p:cNvSpPr>
            <a:spLocks noChangeArrowheads="1"/>
          </p:cNvSpPr>
          <p:nvPr/>
        </p:nvSpPr>
        <p:spPr bwMode="auto">
          <a:xfrm>
            <a:off x="968375" y="3960813"/>
            <a:ext cx="501650" cy="338137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f(0)</a:t>
            </a:r>
          </a:p>
        </p:txBody>
      </p:sp>
      <p:sp>
        <p:nvSpPr>
          <p:cNvPr id="19472" name="Rectangle 17"/>
          <p:cNvSpPr>
            <a:spLocks noChangeArrowheads="1"/>
          </p:cNvSpPr>
          <p:nvPr/>
        </p:nvSpPr>
        <p:spPr bwMode="auto">
          <a:xfrm>
            <a:off x="592138" y="4635500"/>
            <a:ext cx="501650" cy="338138"/>
          </a:xfrm>
          <a:prstGeom prst="rect">
            <a:avLst/>
          </a:prstGeom>
          <a:solidFill>
            <a:srgbClr val="00B68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19473" name="Line 18"/>
          <p:cNvSpPr>
            <a:spLocks noChangeShapeType="1"/>
          </p:cNvSpPr>
          <p:nvPr/>
        </p:nvSpPr>
        <p:spPr bwMode="auto">
          <a:xfrm flipH="1">
            <a:off x="1074738" y="4298950"/>
            <a:ext cx="144462" cy="33655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Line 19"/>
          <p:cNvSpPr>
            <a:spLocks noChangeShapeType="1"/>
          </p:cNvSpPr>
          <p:nvPr/>
        </p:nvSpPr>
        <p:spPr bwMode="auto">
          <a:xfrm>
            <a:off x="368300" y="4298950"/>
            <a:ext cx="285750" cy="33655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Line 20"/>
          <p:cNvSpPr>
            <a:spLocks noChangeShapeType="1"/>
          </p:cNvSpPr>
          <p:nvPr/>
        </p:nvSpPr>
        <p:spPr bwMode="auto">
          <a:xfrm>
            <a:off x="852488" y="4973638"/>
            <a:ext cx="492125" cy="269875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F3A1AF2-F270-415D-B40F-F7CEF8255385}" type="slidenum">
              <a:rPr lang="en-US" sz="1400"/>
              <a:pPr eaLnBrk="1" hangingPunct="1"/>
              <a:t>19</a:t>
            </a:fld>
            <a:endParaRPr lang="en-US" sz="1400"/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000">
                <a:solidFill>
                  <a:srgbClr val="A80000"/>
                </a:solidFill>
                <a:latin typeface="Arial" charset="0"/>
              </a:rPr>
              <a:t>API</a:t>
            </a:r>
          </a:p>
        </p:txBody>
      </p:sp>
      <p:sp>
        <p:nvSpPr>
          <p:cNvPr id="20484" name="Rectangle 3"/>
          <p:cNvSpPr>
            <a:spLocks noChangeArrowheads="1"/>
          </p:cNvSpPr>
          <p:nvPr/>
        </p:nvSpPr>
        <p:spPr bwMode="auto">
          <a:xfrm>
            <a:off x="4419600" y="1295400"/>
            <a:ext cx="44958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public class </a:t>
            </a:r>
            <a:r>
              <a:rPr lang="en-US" sz="2000">
                <a:solidFill>
                  <a:srgbClr val="A80000"/>
                </a:solidFill>
                <a:latin typeface="Arial" charset="0"/>
              </a:rPr>
              <a:t>F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 extends Task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private int n;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public F(int n) { this.n = n; }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</a:t>
            </a:r>
            <a:r>
              <a:rPr lang="en-US" sz="2000">
                <a:solidFill>
                  <a:srgbClr val="A80000"/>
                </a:solidFill>
                <a:latin typeface="Arial" charset="0"/>
              </a:rPr>
              <a:t>public Object execute(Env e)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if ( n &lt; 2 )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    </a:t>
            </a:r>
            <a:r>
              <a:rPr lang="en-US" sz="2000">
                <a:latin typeface="Arial" charset="0"/>
              </a:rPr>
              <a:t>return new Integer( 1 );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else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    </a:t>
            </a:r>
            <a:r>
              <a:rPr lang="en-US" sz="2000">
                <a:solidFill>
                  <a:srgbClr val="000099"/>
                </a:solidFill>
                <a:latin typeface="Arial" charset="0"/>
              </a:rPr>
              <a:t>compute( new F( n-1 ) 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9"/>
                </a:solidFill>
                <a:latin typeface="Arial" charset="0"/>
              </a:rPr>
              <a:t>            compute( new F( n-2 ) 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    </a:t>
            </a:r>
            <a:r>
              <a:rPr lang="en-US" sz="2000">
                <a:solidFill>
                  <a:srgbClr val="00B686"/>
                </a:solidFill>
                <a:latin typeface="Arial" charset="0"/>
              </a:rPr>
              <a:t>return new Sum();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B686"/>
                </a:solidFill>
                <a:latin typeface="Arial" charset="0"/>
              </a:rPr>
              <a:t>        </a:t>
            </a:r>
            <a:r>
              <a:rPr lang="en-US" sz="2000">
                <a:solidFill>
                  <a:srgbClr val="A80000"/>
                </a:solidFill>
                <a:latin typeface="Arial" charset="0"/>
              </a:rPr>
              <a:t>}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B686"/>
                </a:solidFill>
                <a:latin typeface="Arial" charset="0"/>
              </a:rPr>
              <a:t>    </a:t>
            </a:r>
            <a:r>
              <a:rPr lang="en-US" sz="2400">
                <a:solidFill>
                  <a:srgbClr val="A80000"/>
                </a:solidFill>
                <a:latin typeface="Arial" charset="0"/>
              </a:rPr>
              <a:t>}</a:t>
            </a:r>
            <a:endParaRPr lang="en-US" sz="2000">
              <a:solidFill>
                <a:srgbClr val="A80000"/>
              </a:solidFill>
              <a:latin typeface="Arial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}</a:t>
            </a:r>
          </a:p>
        </p:txBody>
      </p:sp>
      <p:sp>
        <p:nvSpPr>
          <p:cNvPr id="20485" name="Rectangle 4"/>
          <p:cNvSpPr>
            <a:spLocks noChangeArrowheads="1"/>
          </p:cNvSpPr>
          <p:nvPr/>
        </p:nvSpPr>
        <p:spPr bwMode="auto">
          <a:xfrm>
            <a:off x="2286000" y="5378450"/>
            <a:ext cx="501650" cy="3365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20486" name="Rectangle 5"/>
          <p:cNvSpPr>
            <a:spLocks noChangeArrowheads="1"/>
          </p:cNvSpPr>
          <p:nvPr/>
        </p:nvSpPr>
        <p:spPr bwMode="auto">
          <a:xfrm>
            <a:off x="1344613" y="5108575"/>
            <a:ext cx="501650" cy="3365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20487" name="Line 6"/>
          <p:cNvSpPr>
            <a:spLocks noChangeShapeType="1"/>
          </p:cNvSpPr>
          <p:nvPr/>
        </p:nvSpPr>
        <p:spPr bwMode="auto">
          <a:xfrm>
            <a:off x="1846263" y="5243513"/>
            <a:ext cx="439737" cy="26987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7"/>
          <p:cNvSpPr>
            <a:spLocks noChangeShapeType="1"/>
          </p:cNvSpPr>
          <p:nvPr/>
        </p:nvSpPr>
        <p:spPr bwMode="auto">
          <a:xfrm flipH="1">
            <a:off x="3792538" y="3556000"/>
            <a:ext cx="376237" cy="404813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Rectangle 10"/>
          <p:cNvSpPr>
            <a:spLocks noChangeArrowheads="1"/>
          </p:cNvSpPr>
          <p:nvPr/>
        </p:nvSpPr>
        <p:spPr bwMode="auto">
          <a:xfrm>
            <a:off x="3917950" y="3219450"/>
            <a:ext cx="501650" cy="336550"/>
          </a:xfrm>
          <a:prstGeom prst="rect">
            <a:avLst/>
          </a:prstGeom>
          <a:solidFill>
            <a:srgbClr val="A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f(0)</a:t>
            </a:r>
          </a:p>
        </p:txBody>
      </p:sp>
      <p:sp>
        <p:nvSpPr>
          <p:cNvPr id="20490" name="Rectangle 11"/>
          <p:cNvSpPr>
            <a:spLocks noChangeArrowheads="1"/>
          </p:cNvSpPr>
          <p:nvPr/>
        </p:nvSpPr>
        <p:spPr bwMode="auto">
          <a:xfrm>
            <a:off x="3289300" y="3960813"/>
            <a:ext cx="503238" cy="338137"/>
          </a:xfrm>
          <a:prstGeom prst="rect">
            <a:avLst/>
          </a:prstGeom>
          <a:solidFill>
            <a:srgbClr val="00B68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20491" name="Line 12"/>
          <p:cNvSpPr>
            <a:spLocks noChangeShapeType="1"/>
          </p:cNvSpPr>
          <p:nvPr/>
        </p:nvSpPr>
        <p:spPr bwMode="auto">
          <a:xfrm flipH="1">
            <a:off x="2787650" y="4298950"/>
            <a:ext cx="754063" cy="1214438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2" name="Rectangle 13"/>
          <p:cNvSpPr>
            <a:spLocks noChangeArrowheads="1"/>
          </p:cNvSpPr>
          <p:nvPr/>
        </p:nvSpPr>
        <p:spPr bwMode="auto">
          <a:xfrm>
            <a:off x="152400" y="3960813"/>
            <a:ext cx="501650" cy="338137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f(1)</a:t>
            </a:r>
          </a:p>
        </p:txBody>
      </p:sp>
      <p:sp>
        <p:nvSpPr>
          <p:cNvPr id="20493" name="Rectangle 14"/>
          <p:cNvSpPr>
            <a:spLocks noChangeArrowheads="1"/>
          </p:cNvSpPr>
          <p:nvPr/>
        </p:nvSpPr>
        <p:spPr bwMode="auto">
          <a:xfrm>
            <a:off x="968375" y="3960813"/>
            <a:ext cx="501650" cy="338137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f(0)</a:t>
            </a:r>
          </a:p>
        </p:txBody>
      </p:sp>
      <p:sp>
        <p:nvSpPr>
          <p:cNvPr id="20494" name="Rectangle 15"/>
          <p:cNvSpPr>
            <a:spLocks noChangeArrowheads="1"/>
          </p:cNvSpPr>
          <p:nvPr/>
        </p:nvSpPr>
        <p:spPr bwMode="auto">
          <a:xfrm>
            <a:off x="592138" y="4635500"/>
            <a:ext cx="501650" cy="338138"/>
          </a:xfrm>
          <a:prstGeom prst="rect">
            <a:avLst/>
          </a:prstGeom>
          <a:solidFill>
            <a:srgbClr val="00B68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20495" name="Line 16"/>
          <p:cNvSpPr>
            <a:spLocks noChangeShapeType="1"/>
          </p:cNvSpPr>
          <p:nvPr/>
        </p:nvSpPr>
        <p:spPr bwMode="auto">
          <a:xfrm flipH="1">
            <a:off x="1074738" y="4298950"/>
            <a:ext cx="144462" cy="33655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17"/>
          <p:cNvSpPr>
            <a:spLocks noChangeShapeType="1"/>
          </p:cNvSpPr>
          <p:nvPr/>
        </p:nvSpPr>
        <p:spPr bwMode="auto">
          <a:xfrm>
            <a:off x="368300" y="4298950"/>
            <a:ext cx="285750" cy="33655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Line 18"/>
          <p:cNvSpPr>
            <a:spLocks noChangeShapeType="1"/>
          </p:cNvSpPr>
          <p:nvPr/>
        </p:nvSpPr>
        <p:spPr bwMode="auto">
          <a:xfrm>
            <a:off x="852488" y="4973638"/>
            <a:ext cx="492125" cy="269875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5EC7302-80E9-4268-B3C9-EABBFC157AFD}" type="slidenum">
              <a:rPr lang="en-US" sz="1400"/>
              <a:pPr eaLnBrk="1" hangingPunct="1"/>
              <a:t>2</a:t>
            </a:fld>
            <a:endParaRPr lang="en-US" sz="140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Introduction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Project Goals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140000"/>
              </a:lnSpc>
              <a:buFontTx/>
              <a:buAutoNum type="arabicPeriod"/>
            </a:pPr>
            <a:r>
              <a:rPr lang="en-US" smtClean="0">
                <a:solidFill>
                  <a:srgbClr val="C80000"/>
                </a:solidFill>
              </a:rPr>
              <a:t>Minimize job completion time</a:t>
            </a:r>
          </a:p>
          <a:p>
            <a:pPr marL="990600" lvl="1" indent="-533400" eaLnBrk="1" hangingPunct="1">
              <a:lnSpc>
                <a:spcPct val="140000"/>
              </a:lnSpc>
              <a:buFontTx/>
              <a:buNone/>
            </a:pPr>
            <a:r>
              <a:rPr lang="en-US" smtClean="0">
                <a:solidFill>
                  <a:srgbClr val="0000C8"/>
                </a:solidFill>
              </a:rPr>
              <a:t>despite</a:t>
            </a:r>
            <a:r>
              <a:rPr lang="en-US" smtClean="0"/>
              <a:t> large communication latency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7E487F6-0F79-4F0D-BEE7-C9ACF21BDBB3}" type="slidenum">
              <a:rPr lang="en-US" sz="1400"/>
              <a:pPr eaLnBrk="1" hangingPunct="1"/>
              <a:t>20</a:t>
            </a:fld>
            <a:endParaRPr lang="en-US" sz="1400"/>
          </a:p>
        </p:txBody>
      </p:sp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000">
                <a:solidFill>
                  <a:srgbClr val="A80000"/>
                </a:solidFill>
                <a:latin typeface="Arial" charset="0"/>
              </a:rPr>
              <a:t>API</a:t>
            </a:r>
          </a:p>
        </p:txBody>
      </p:sp>
      <p:sp>
        <p:nvSpPr>
          <p:cNvPr id="21508" name="Rectangle 3"/>
          <p:cNvSpPr>
            <a:spLocks noChangeArrowheads="1"/>
          </p:cNvSpPr>
          <p:nvPr/>
        </p:nvSpPr>
        <p:spPr bwMode="auto">
          <a:xfrm>
            <a:off x="3962400" y="1295400"/>
            <a:ext cx="49530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180000"/>
              </a:lnSpc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public class </a:t>
            </a:r>
            <a:r>
              <a:rPr lang="en-US" sz="2000">
                <a:solidFill>
                  <a:srgbClr val="A80000"/>
                </a:solidFill>
                <a:latin typeface="Arial" charset="0"/>
              </a:rPr>
              <a:t>Sum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 extends Task {   </a:t>
            </a:r>
          </a:p>
          <a:p>
            <a:pPr marL="342900" indent="-342900">
              <a:lnSpc>
                <a:spcPct val="180000"/>
              </a:lnSpc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</a:t>
            </a:r>
            <a:r>
              <a:rPr lang="en-US" sz="2000">
                <a:solidFill>
                  <a:srgbClr val="A80000"/>
                </a:solidFill>
                <a:latin typeface="Arial" charset="0"/>
              </a:rPr>
              <a:t>public Object execute(Env e) {</a:t>
            </a:r>
          </a:p>
          <a:p>
            <a:pPr marL="342900" indent="-342900">
              <a:lnSpc>
                <a:spcPct val="180000"/>
              </a:lnSpc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Integer I = ((Integer) getInput(0));</a:t>
            </a:r>
          </a:p>
          <a:p>
            <a:pPr marL="342900" indent="-342900">
              <a:lnSpc>
                <a:spcPct val="180000"/>
              </a:lnSpc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Integer J = ((Integer) getInput(1));</a:t>
            </a:r>
          </a:p>
          <a:p>
            <a:pPr marL="342900" indent="-342900">
              <a:lnSpc>
                <a:spcPct val="180000"/>
              </a:lnSpc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int sum = I.intValue() + J.intValue();</a:t>
            </a:r>
          </a:p>
          <a:p>
            <a:pPr marL="342900" indent="-342900">
              <a:lnSpc>
                <a:spcPct val="180000"/>
              </a:lnSpc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</a:t>
            </a:r>
            <a:r>
              <a:rPr lang="en-US" sz="2000">
                <a:latin typeface="Arial" charset="0"/>
              </a:rPr>
              <a:t>return new Integer( sum );</a:t>
            </a:r>
          </a:p>
          <a:p>
            <a:pPr marL="342900" indent="-342900">
              <a:lnSpc>
                <a:spcPct val="180000"/>
              </a:lnSpc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}</a:t>
            </a:r>
          </a:p>
          <a:p>
            <a:pPr marL="342900" indent="-342900">
              <a:lnSpc>
                <a:spcPct val="180000"/>
              </a:lnSpc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}</a:t>
            </a:r>
          </a:p>
        </p:txBody>
      </p:sp>
      <p:sp>
        <p:nvSpPr>
          <p:cNvPr id="21509" name="Rectangle 4"/>
          <p:cNvSpPr>
            <a:spLocks noChangeArrowheads="1"/>
          </p:cNvSpPr>
          <p:nvPr/>
        </p:nvSpPr>
        <p:spPr bwMode="auto">
          <a:xfrm>
            <a:off x="2286000" y="5378450"/>
            <a:ext cx="501650" cy="3365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21510" name="Rectangle 5"/>
          <p:cNvSpPr>
            <a:spLocks noChangeArrowheads="1"/>
          </p:cNvSpPr>
          <p:nvPr/>
        </p:nvSpPr>
        <p:spPr bwMode="auto">
          <a:xfrm>
            <a:off x="1344613" y="5108575"/>
            <a:ext cx="501650" cy="3365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21511" name="Line 6"/>
          <p:cNvSpPr>
            <a:spLocks noChangeShapeType="1"/>
          </p:cNvSpPr>
          <p:nvPr/>
        </p:nvSpPr>
        <p:spPr bwMode="auto">
          <a:xfrm>
            <a:off x="1846263" y="5243513"/>
            <a:ext cx="439737" cy="26987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2" name="Rectangle 9"/>
          <p:cNvSpPr>
            <a:spLocks noChangeArrowheads="1"/>
          </p:cNvSpPr>
          <p:nvPr/>
        </p:nvSpPr>
        <p:spPr bwMode="auto">
          <a:xfrm>
            <a:off x="3289300" y="3960813"/>
            <a:ext cx="503238" cy="338137"/>
          </a:xfrm>
          <a:prstGeom prst="rect">
            <a:avLst/>
          </a:prstGeom>
          <a:solidFill>
            <a:srgbClr val="A8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A8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21513" name="Line 10"/>
          <p:cNvSpPr>
            <a:spLocks noChangeShapeType="1"/>
          </p:cNvSpPr>
          <p:nvPr/>
        </p:nvSpPr>
        <p:spPr bwMode="auto">
          <a:xfrm flipH="1">
            <a:off x="2787650" y="4298950"/>
            <a:ext cx="754063" cy="1214438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4" name="Rectangle 11"/>
          <p:cNvSpPr>
            <a:spLocks noChangeArrowheads="1"/>
          </p:cNvSpPr>
          <p:nvPr/>
        </p:nvSpPr>
        <p:spPr bwMode="auto">
          <a:xfrm>
            <a:off x="152400" y="3960813"/>
            <a:ext cx="501650" cy="338137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f(1)</a:t>
            </a:r>
          </a:p>
        </p:txBody>
      </p:sp>
      <p:sp>
        <p:nvSpPr>
          <p:cNvPr id="21515" name="Rectangle 12"/>
          <p:cNvSpPr>
            <a:spLocks noChangeArrowheads="1"/>
          </p:cNvSpPr>
          <p:nvPr/>
        </p:nvSpPr>
        <p:spPr bwMode="auto">
          <a:xfrm>
            <a:off x="968375" y="3960813"/>
            <a:ext cx="501650" cy="338137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f(0)</a:t>
            </a:r>
          </a:p>
        </p:txBody>
      </p:sp>
      <p:sp>
        <p:nvSpPr>
          <p:cNvPr id="21516" name="Rectangle 13"/>
          <p:cNvSpPr>
            <a:spLocks noChangeArrowheads="1"/>
          </p:cNvSpPr>
          <p:nvPr/>
        </p:nvSpPr>
        <p:spPr bwMode="auto">
          <a:xfrm>
            <a:off x="592138" y="4635500"/>
            <a:ext cx="501650" cy="338138"/>
          </a:xfrm>
          <a:prstGeom prst="rect">
            <a:avLst/>
          </a:prstGeom>
          <a:solidFill>
            <a:srgbClr val="00B68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21517" name="Line 14"/>
          <p:cNvSpPr>
            <a:spLocks noChangeShapeType="1"/>
          </p:cNvSpPr>
          <p:nvPr/>
        </p:nvSpPr>
        <p:spPr bwMode="auto">
          <a:xfrm flipH="1">
            <a:off x="1074738" y="4298950"/>
            <a:ext cx="144462" cy="33655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Line 15"/>
          <p:cNvSpPr>
            <a:spLocks noChangeShapeType="1"/>
          </p:cNvSpPr>
          <p:nvPr/>
        </p:nvSpPr>
        <p:spPr bwMode="auto">
          <a:xfrm>
            <a:off x="368300" y="4298950"/>
            <a:ext cx="285750" cy="33655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6"/>
          <p:cNvSpPr>
            <a:spLocks noChangeShapeType="1"/>
          </p:cNvSpPr>
          <p:nvPr/>
        </p:nvSpPr>
        <p:spPr bwMode="auto">
          <a:xfrm>
            <a:off x="852488" y="4973638"/>
            <a:ext cx="492125" cy="269875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47774BA-57FD-4138-BAB6-0C76737AA7A9}" type="slidenum">
              <a:rPr lang="en-US" sz="1400"/>
              <a:pPr eaLnBrk="1" hangingPunct="1"/>
              <a:t>21</a:t>
            </a:fld>
            <a:endParaRPr lang="en-US" sz="1400"/>
          </a:p>
        </p:txBody>
      </p:sp>
      <p:sp>
        <p:nvSpPr>
          <p:cNvPr id="22531" name="Rectangle 2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000">
                <a:solidFill>
                  <a:srgbClr val="A80000"/>
                </a:solidFill>
                <a:latin typeface="Arial" charset="0"/>
              </a:rPr>
              <a:t>API</a:t>
            </a:r>
          </a:p>
        </p:txBody>
      </p:sp>
      <p:sp>
        <p:nvSpPr>
          <p:cNvPr id="22532" name="Rectangle 3"/>
          <p:cNvSpPr>
            <a:spLocks noChangeArrowheads="1"/>
          </p:cNvSpPr>
          <p:nvPr/>
        </p:nvSpPr>
        <p:spPr bwMode="auto">
          <a:xfrm>
            <a:off x="4419600" y="1295400"/>
            <a:ext cx="44958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public class </a:t>
            </a:r>
            <a:r>
              <a:rPr lang="en-US" sz="2000">
                <a:solidFill>
                  <a:srgbClr val="A80000"/>
                </a:solidFill>
                <a:latin typeface="Arial" charset="0"/>
              </a:rPr>
              <a:t>F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 extends Task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private int n;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public F(int n) { this.n = n; }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</a:t>
            </a:r>
            <a:r>
              <a:rPr lang="en-US" sz="2000">
                <a:solidFill>
                  <a:srgbClr val="A80000"/>
                </a:solidFill>
                <a:latin typeface="Arial" charset="0"/>
              </a:rPr>
              <a:t>public Object execute(Env e)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if ( n &lt; 2 )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    </a:t>
            </a:r>
            <a:r>
              <a:rPr lang="en-US" sz="2000">
                <a:latin typeface="Arial" charset="0"/>
              </a:rPr>
              <a:t>return new Integer( 1 );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else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    </a:t>
            </a:r>
            <a:r>
              <a:rPr lang="en-US" sz="2000">
                <a:solidFill>
                  <a:srgbClr val="000099"/>
                </a:solidFill>
                <a:latin typeface="Arial" charset="0"/>
              </a:rPr>
              <a:t>compute( new F( n-1 ) 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9"/>
                </a:solidFill>
                <a:latin typeface="Arial" charset="0"/>
              </a:rPr>
              <a:t>            compute( new F( n-2 ) 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    </a:t>
            </a:r>
            <a:r>
              <a:rPr lang="en-US" sz="2000">
                <a:solidFill>
                  <a:srgbClr val="00B686"/>
                </a:solidFill>
                <a:latin typeface="Arial" charset="0"/>
              </a:rPr>
              <a:t>return new Sum();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B686"/>
                </a:solidFill>
                <a:latin typeface="Arial" charset="0"/>
              </a:rPr>
              <a:t>        </a:t>
            </a:r>
            <a:r>
              <a:rPr lang="en-US" sz="2000">
                <a:solidFill>
                  <a:srgbClr val="A80000"/>
                </a:solidFill>
                <a:latin typeface="Arial" charset="0"/>
              </a:rPr>
              <a:t>}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B686"/>
                </a:solidFill>
                <a:latin typeface="Arial" charset="0"/>
              </a:rPr>
              <a:t>    </a:t>
            </a:r>
            <a:r>
              <a:rPr lang="en-US" sz="2400">
                <a:solidFill>
                  <a:srgbClr val="A80000"/>
                </a:solidFill>
                <a:latin typeface="Arial" charset="0"/>
              </a:rPr>
              <a:t>}</a:t>
            </a:r>
            <a:endParaRPr lang="en-US" sz="2000">
              <a:solidFill>
                <a:srgbClr val="A80000"/>
              </a:solidFill>
              <a:latin typeface="Arial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}</a:t>
            </a:r>
          </a:p>
        </p:txBody>
      </p:sp>
      <p:sp>
        <p:nvSpPr>
          <p:cNvPr id="22533" name="Rectangle 4"/>
          <p:cNvSpPr>
            <a:spLocks noChangeArrowheads="1"/>
          </p:cNvSpPr>
          <p:nvPr/>
        </p:nvSpPr>
        <p:spPr bwMode="auto">
          <a:xfrm>
            <a:off x="2286000" y="5378450"/>
            <a:ext cx="501650" cy="3365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22534" name="Rectangle 5"/>
          <p:cNvSpPr>
            <a:spLocks noChangeArrowheads="1"/>
          </p:cNvSpPr>
          <p:nvPr/>
        </p:nvSpPr>
        <p:spPr bwMode="auto">
          <a:xfrm>
            <a:off x="1344613" y="5108575"/>
            <a:ext cx="501650" cy="3365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22535" name="Line 6"/>
          <p:cNvSpPr>
            <a:spLocks noChangeShapeType="1"/>
          </p:cNvSpPr>
          <p:nvPr/>
        </p:nvSpPr>
        <p:spPr bwMode="auto">
          <a:xfrm>
            <a:off x="1846263" y="5243513"/>
            <a:ext cx="439737" cy="26987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Rectangle 9"/>
          <p:cNvSpPr>
            <a:spLocks noChangeArrowheads="1"/>
          </p:cNvSpPr>
          <p:nvPr/>
        </p:nvSpPr>
        <p:spPr bwMode="auto">
          <a:xfrm>
            <a:off x="152400" y="3960813"/>
            <a:ext cx="501650" cy="338137"/>
          </a:xfrm>
          <a:prstGeom prst="rect">
            <a:avLst/>
          </a:prstGeom>
          <a:solidFill>
            <a:srgbClr val="A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f(1)</a:t>
            </a:r>
          </a:p>
        </p:txBody>
      </p:sp>
      <p:sp>
        <p:nvSpPr>
          <p:cNvPr id="22537" name="Rectangle 10"/>
          <p:cNvSpPr>
            <a:spLocks noChangeArrowheads="1"/>
          </p:cNvSpPr>
          <p:nvPr/>
        </p:nvSpPr>
        <p:spPr bwMode="auto">
          <a:xfrm>
            <a:off x="968375" y="3960813"/>
            <a:ext cx="501650" cy="338137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f(0)</a:t>
            </a:r>
          </a:p>
        </p:txBody>
      </p:sp>
      <p:sp>
        <p:nvSpPr>
          <p:cNvPr id="22538" name="Rectangle 11"/>
          <p:cNvSpPr>
            <a:spLocks noChangeArrowheads="1"/>
          </p:cNvSpPr>
          <p:nvPr/>
        </p:nvSpPr>
        <p:spPr bwMode="auto">
          <a:xfrm>
            <a:off x="592138" y="4635500"/>
            <a:ext cx="501650" cy="338138"/>
          </a:xfrm>
          <a:prstGeom prst="rect">
            <a:avLst/>
          </a:prstGeom>
          <a:solidFill>
            <a:srgbClr val="00B68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22539" name="Line 12"/>
          <p:cNvSpPr>
            <a:spLocks noChangeShapeType="1"/>
          </p:cNvSpPr>
          <p:nvPr/>
        </p:nvSpPr>
        <p:spPr bwMode="auto">
          <a:xfrm flipH="1">
            <a:off x="1074738" y="4298950"/>
            <a:ext cx="144462" cy="33655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Line 13"/>
          <p:cNvSpPr>
            <a:spLocks noChangeShapeType="1"/>
          </p:cNvSpPr>
          <p:nvPr/>
        </p:nvSpPr>
        <p:spPr bwMode="auto">
          <a:xfrm>
            <a:off x="368300" y="4298950"/>
            <a:ext cx="285750" cy="33655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Line 14"/>
          <p:cNvSpPr>
            <a:spLocks noChangeShapeType="1"/>
          </p:cNvSpPr>
          <p:nvPr/>
        </p:nvSpPr>
        <p:spPr bwMode="auto">
          <a:xfrm>
            <a:off x="852488" y="4973638"/>
            <a:ext cx="492125" cy="269875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DC34169-EBC2-415E-A549-AA1E78A295FA}" type="slidenum">
              <a:rPr lang="en-US" sz="1400"/>
              <a:pPr eaLnBrk="1" hangingPunct="1"/>
              <a:t>22</a:t>
            </a:fld>
            <a:endParaRPr lang="en-US" sz="1400"/>
          </a:p>
        </p:txBody>
      </p:sp>
      <p:sp>
        <p:nvSpPr>
          <p:cNvPr id="23555" name="Rectangle 2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000">
                <a:solidFill>
                  <a:srgbClr val="A80000"/>
                </a:solidFill>
                <a:latin typeface="Arial" charset="0"/>
              </a:rPr>
              <a:t>API</a:t>
            </a:r>
          </a:p>
        </p:txBody>
      </p:sp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4419600" y="1295400"/>
            <a:ext cx="44958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public class </a:t>
            </a:r>
            <a:r>
              <a:rPr lang="en-US" sz="2000">
                <a:solidFill>
                  <a:srgbClr val="A80000"/>
                </a:solidFill>
                <a:latin typeface="Arial" charset="0"/>
              </a:rPr>
              <a:t>F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 extends Task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private int n;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public F(int n) { this.n = n; }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</a:t>
            </a:r>
            <a:r>
              <a:rPr lang="en-US" sz="2000">
                <a:solidFill>
                  <a:srgbClr val="A80000"/>
                </a:solidFill>
                <a:latin typeface="Arial" charset="0"/>
              </a:rPr>
              <a:t>public Object execute(Env e)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if ( n &lt; 2 )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    </a:t>
            </a:r>
            <a:r>
              <a:rPr lang="en-US" sz="2000">
                <a:latin typeface="Arial" charset="0"/>
              </a:rPr>
              <a:t>return new Integer( 1 );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else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    </a:t>
            </a:r>
            <a:r>
              <a:rPr lang="en-US" sz="2000">
                <a:solidFill>
                  <a:srgbClr val="000099"/>
                </a:solidFill>
                <a:latin typeface="Arial" charset="0"/>
              </a:rPr>
              <a:t>compute( new F( n-1 ) 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9"/>
                </a:solidFill>
                <a:latin typeface="Arial" charset="0"/>
              </a:rPr>
              <a:t>            compute( new F( n-2 ) 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    </a:t>
            </a:r>
            <a:r>
              <a:rPr lang="en-US" sz="2000">
                <a:solidFill>
                  <a:srgbClr val="00B686"/>
                </a:solidFill>
                <a:latin typeface="Arial" charset="0"/>
              </a:rPr>
              <a:t>return new Sum();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B686"/>
                </a:solidFill>
                <a:latin typeface="Arial" charset="0"/>
              </a:rPr>
              <a:t>        </a:t>
            </a:r>
            <a:r>
              <a:rPr lang="en-US" sz="2000">
                <a:solidFill>
                  <a:srgbClr val="A80000"/>
                </a:solidFill>
                <a:latin typeface="Arial" charset="0"/>
              </a:rPr>
              <a:t>}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B686"/>
                </a:solidFill>
                <a:latin typeface="Arial" charset="0"/>
              </a:rPr>
              <a:t>    </a:t>
            </a:r>
            <a:r>
              <a:rPr lang="en-US" sz="2400">
                <a:solidFill>
                  <a:srgbClr val="A80000"/>
                </a:solidFill>
                <a:latin typeface="Arial" charset="0"/>
              </a:rPr>
              <a:t>}</a:t>
            </a:r>
            <a:endParaRPr lang="en-US" sz="2000">
              <a:solidFill>
                <a:srgbClr val="A80000"/>
              </a:solidFill>
              <a:latin typeface="Arial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}</a:t>
            </a:r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2286000" y="5378450"/>
            <a:ext cx="501650" cy="3365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23558" name="Rectangle 5"/>
          <p:cNvSpPr>
            <a:spLocks noChangeArrowheads="1"/>
          </p:cNvSpPr>
          <p:nvPr/>
        </p:nvSpPr>
        <p:spPr bwMode="auto">
          <a:xfrm>
            <a:off x="1344613" y="5108575"/>
            <a:ext cx="501650" cy="3365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23559" name="Line 6"/>
          <p:cNvSpPr>
            <a:spLocks noChangeShapeType="1"/>
          </p:cNvSpPr>
          <p:nvPr/>
        </p:nvSpPr>
        <p:spPr bwMode="auto">
          <a:xfrm>
            <a:off x="1846263" y="5243513"/>
            <a:ext cx="439737" cy="26987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968375" y="3960813"/>
            <a:ext cx="501650" cy="338137"/>
          </a:xfrm>
          <a:prstGeom prst="rect">
            <a:avLst/>
          </a:prstGeom>
          <a:solidFill>
            <a:srgbClr val="A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f(0)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592138" y="4635500"/>
            <a:ext cx="501650" cy="338138"/>
          </a:xfrm>
          <a:prstGeom prst="rect">
            <a:avLst/>
          </a:prstGeom>
          <a:solidFill>
            <a:srgbClr val="00B68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 flipH="1">
            <a:off x="1074738" y="4298950"/>
            <a:ext cx="144462" cy="33655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Line 12"/>
          <p:cNvSpPr>
            <a:spLocks noChangeShapeType="1"/>
          </p:cNvSpPr>
          <p:nvPr/>
        </p:nvSpPr>
        <p:spPr bwMode="auto">
          <a:xfrm>
            <a:off x="852488" y="4973638"/>
            <a:ext cx="492125" cy="269875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ABD8A7C-C84A-4232-A5E5-146BCB5E039B}" type="slidenum">
              <a:rPr lang="en-US" sz="1400"/>
              <a:pPr eaLnBrk="1" hangingPunct="1"/>
              <a:t>23</a:t>
            </a:fld>
            <a:endParaRPr lang="en-US" sz="1400"/>
          </a:p>
        </p:txBody>
      </p:sp>
      <p:sp>
        <p:nvSpPr>
          <p:cNvPr id="24579" name="Rectangle 2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000">
                <a:solidFill>
                  <a:srgbClr val="A80000"/>
                </a:solidFill>
                <a:latin typeface="Arial" charset="0"/>
              </a:rPr>
              <a:t>API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2286000" y="5378450"/>
            <a:ext cx="501650" cy="3365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1344613" y="5108575"/>
            <a:ext cx="501650" cy="3365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>
            <a:off x="1846263" y="5243513"/>
            <a:ext cx="439737" cy="26987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3" name="Rectangle 8"/>
          <p:cNvSpPr>
            <a:spLocks noChangeArrowheads="1"/>
          </p:cNvSpPr>
          <p:nvPr/>
        </p:nvSpPr>
        <p:spPr bwMode="auto">
          <a:xfrm>
            <a:off x="592138" y="4635500"/>
            <a:ext cx="501650" cy="338138"/>
          </a:xfrm>
          <a:prstGeom prst="rect">
            <a:avLst/>
          </a:prstGeom>
          <a:solidFill>
            <a:srgbClr val="A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24584" name="Line 10"/>
          <p:cNvSpPr>
            <a:spLocks noChangeShapeType="1"/>
          </p:cNvSpPr>
          <p:nvPr/>
        </p:nvSpPr>
        <p:spPr bwMode="auto">
          <a:xfrm>
            <a:off x="852488" y="4973638"/>
            <a:ext cx="492125" cy="269875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5" name="Rectangle 11"/>
          <p:cNvSpPr>
            <a:spLocks noChangeArrowheads="1"/>
          </p:cNvSpPr>
          <p:nvPr/>
        </p:nvSpPr>
        <p:spPr bwMode="auto">
          <a:xfrm>
            <a:off x="3962400" y="1295400"/>
            <a:ext cx="49530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180000"/>
              </a:lnSpc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public class </a:t>
            </a:r>
            <a:r>
              <a:rPr lang="en-US" sz="2000">
                <a:solidFill>
                  <a:srgbClr val="A80000"/>
                </a:solidFill>
                <a:latin typeface="Arial" charset="0"/>
              </a:rPr>
              <a:t>Sum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 extends Task {   </a:t>
            </a:r>
          </a:p>
          <a:p>
            <a:pPr marL="342900" indent="-342900">
              <a:lnSpc>
                <a:spcPct val="180000"/>
              </a:lnSpc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</a:t>
            </a:r>
            <a:r>
              <a:rPr lang="en-US" sz="2000">
                <a:solidFill>
                  <a:srgbClr val="A80000"/>
                </a:solidFill>
                <a:latin typeface="Arial" charset="0"/>
              </a:rPr>
              <a:t>public Object execute(Env e) {</a:t>
            </a:r>
          </a:p>
          <a:p>
            <a:pPr marL="342900" indent="-342900">
              <a:lnSpc>
                <a:spcPct val="180000"/>
              </a:lnSpc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Integer I = ((Integer) getInput(0));</a:t>
            </a:r>
          </a:p>
          <a:p>
            <a:pPr marL="342900" indent="-342900">
              <a:lnSpc>
                <a:spcPct val="180000"/>
              </a:lnSpc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Integer J = ((Integer) getInput(1));</a:t>
            </a:r>
          </a:p>
          <a:p>
            <a:pPr marL="342900" indent="-342900">
              <a:lnSpc>
                <a:spcPct val="180000"/>
              </a:lnSpc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int sum = I.intValue() + J.intValue();</a:t>
            </a:r>
          </a:p>
          <a:p>
            <a:pPr marL="342900" indent="-342900">
              <a:lnSpc>
                <a:spcPct val="180000"/>
              </a:lnSpc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</a:t>
            </a:r>
            <a:r>
              <a:rPr lang="en-US" sz="2000">
                <a:latin typeface="Arial" charset="0"/>
              </a:rPr>
              <a:t>return new Integer( sum );</a:t>
            </a:r>
          </a:p>
          <a:p>
            <a:pPr marL="342900" indent="-342900">
              <a:lnSpc>
                <a:spcPct val="180000"/>
              </a:lnSpc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}</a:t>
            </a:r>
          </a:p>
          <a:p>
            <a:pPr marL="342900" indent="-342900">
              <a:lnSpc>
                <a:spcPct val="180000"/>
              </a:lnSpc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}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1CF6117-788C-44F4-9C9B-59BF5519AFC2}" type="slidenum">
              <a:rPr lang="en-US" sz="1400"/>
              <a:pPr eaLnBrk="1" hangingPunct="1"/>
              <a:t>24</a:t>
            </a:fld>
            <a:endParaRPr lang="en-US" sz="1400"/>
          </a:p>
        </p:txBody>
      </p:sp>
      <p:sp>
        <p:nvSpPr>
          <p:cNvPr id="25603" name="Rectangle 2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000">
                <a:solidFill>
                  <a:srgbClr val="A80000"/>
                </a:solidFill>
                <a:latin typeface="Arial" charset="0"/>
              </a:rPr>
              <a:t>API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2286000" y="5378450"/>
            <a:ext cx="501650" cy="3365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1344613" y="5108575"/>
            <a:ext cx="501650" cy="336550"/>
          </a:xfrm>
          <a:prstGeom prst="rect">
            <a:avLst/>
          </a:prstGeom>
          <a:solidFill>
            <a:srgbClr val="A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1846263" y="5243513"/>
            <a:ext cx="439737" cy="26987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7" name="Rectangle 9"/>
          <p:cNvSpPr>
            <a:spLocks noChangeArrowheads="1"/>
          </p:cNvSpPr>
          <p:nvPr/>
        </p:nvSpPr>
        <p:spPr bwMode="auto">
          <a:xfrm>
            <a:off x="3962400" y="1295400"/>
            <a:ext cx="49530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180000"/>
              </a:lnSpc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public class </a:t>
            </a:r>
            <a:r>
              <a:rPr lang="en-US" sz="2000">
                <a:solidFill>
                  <a:srgbClr val="A80000"/>
                </a:solidFill>
                <a:latin typeface="Arial" charset="0"/>
              </a:rPr>
              <a:t>Sum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 extends Task {   </a:t>
            </a:r>
          </a:p>
          <a:p>
            <a:pPr marL="342900" indent="-342900">
              <a:lnSpc>
                <a:spcPct val="180000"/>
              </a:lnSpc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</a:t>
            </a:r>
            <a:r>
              <a:rPr lang="en-US" sz="2000">
                <a:solidFill>
                  <a:srgbClr val="A80000"/>
                </a:solidFill>
                <a:latin typeface="Arial" charset="0"/>
              </a:rPr>
              <a:t>public Object execute(Env e) {</a:t>
            </a:r>
          </a:p>
          <a:p>
            <a:pPr marL="342900" indent="-342900">
              <a:lnSpc>
                <a:spcPct val="180000"/>
              </a:lnSpc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Integer I = ((Integer) getInput(0));</a:t>
            </a:r>
          </a:p>
          <a:p>
            <a:pPr marL="342900" indent="-342900">
              <a:lnSpc>
                <a:spcPct val="180000"/>
              </a:lnSpc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Integer J = ((Integer) getInput(1));</a:t>
            </a:r>
          </a:p>
          <a:p>
            <a:pPr marL="342900" indent="-342900">
              <a:lnSpc>
                <a:spcPct val="180000"/>
              </a:lnSpc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int sum = I.intValue() + J.intValue();</a:t>
            </a:r>
          </a:p>
          <a:p>
            <a:pPr marL="342900" indent="-342900">
              <a:lnSpc>
                <a:spcPct val="180000"/>
              </a:lnSpc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</a:t>
            </a:r>
            <a:r>
              <a:rPr lang="en-US" sz="2000">
                <a:latin typeface="Arial" charset="0"/>
              </a:rPr>
              <a:t>return new Integer( sum );</a:t>
            </a:r>
          </a:p>
          <a:p>
            <a:pPr marL="342900" indent="-342900">
              <a:lnSpc>
                <a:spcPct val="180000"/>
              </a:lnSpc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}</a:t>
            </a:r>
          </a:p>
          <a:p>
            <a:pPr marL="342900" indent="-342900">
              <a:lnSpc>
                <a:spcPct val="180000"/>
              </a:lnSpc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}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DB2856F-E57E-46A4-B3AF-79E28C222CEA}" type="slidenum">
              <a:rPr lang="en-US" sz="1400"/>
              <a:pPr eaLnBrk="1" hangingPunct="1"/>
              <a:t>25</a:t>
            </a:fld>
            <a:endParaRPr lang="en-US" sz="1400"/>
          </a:p>
        </p:txBody>
      </p:sp>
      <p:sp>
        <p:nvSpPr>
          <p:cNvPr id="26627" name="Rectangle 2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000">
                <a:solidFill>
                  <a:srgbClr val="A80000"/>
                </a:solidFill>
                <a:latin typeface="Arial" charset="0"/>
              </a:rPr>
              <a:t>API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286000" y="5378450"/>
            <a:ext cx="501650" cy="336550"/>
          </a:xfrm>
          <a:prstGeom prst="rect">
            <a:avLst/>
          </a:prstGeom>
          <a:solidFill>
            <a:srgbClr val="A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26629" name="Rectangle 7"/>
          <p:cNvSpPr>
            <a:spLocks noChangeArrowheads="1"/>
          </p:cNvSpPr>
          <p:nvPr/>
        </p:nvSpPr>
        <p:spPr bwMode="auto">
          <a:xfrm>
            <a:off x="3962400" y="1295400"/>
            <a:ext cx="49530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180000"/>
              </a:lnSpc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public class </a:t>
            </a:r>
            <a:r>
              <a:rPr lang="en-US" sz="2000">
                <a:solidFill>
                  <a:srgbClr val="A80000"/>
                </a:solidFill>
                <a:latin typeface="Arial" charset="0"/>
              </a:rPr>
              <a:t>Sum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 extends Task {   </a:t>
            </a:r>
          </a:p>
          <a:p>
            <a:pPr marL="342900" indent="-342900">
              <a:lnSpc>
                <a:spcPct val="180000"/>
              </a:lnSpc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</a:t>
            </a:r>
            <a:r>
              <a:rPr lang="en-US" sz="2000">
                <a:solidFill>
                  <a:srgbClr val="A80000"/>
                </a:solidFill>
                <a:latin typeface="Arial" charset="0"/>
              </a:rPr>
              <a:t>public Object execute(Env e) {</a:t>
            </a:r>
          </a:p>
          <a:p>
            <a:pPr marL="342900" indent="-342900">
              <a:lnSpc>
                <a:spcPct val="180000"/>
              </a:lnSpc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Integer I = ((Integer) getInput(0));</a:t>
            </a:r>
          </a:p>
          <a:p>
            <a:pPr marL="342900" indent="-342900">
              <a:lnSpc>
                <a:spcPct val="180000"/>
              </a:lnSpc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Integer J = ((Integer) getInput(1));</a:t>
            </a:r>
          </a:p>
          <a:p>
            <a:pPr marL="342900" indent="-342900">
              <a:lnSpc>
                <a:spcPct val="180000"/>
              </a:lnSpc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int sum = I.intValue() + J.intValue();</a:t>
            </a:r>
          </a:p>
          <a:p>
            <a:pPr marL="342900" indent="-342900">
              <a:lnSpc>
                <a:spcPct val="180000"/>
              </a:lnSpc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</a:t>
            </a:r>
            <a:r>
              <a:rPr lang="en-US" sz="2000">
                <a:latin typeface="Arial" charset="0"/>
              </a:rPr>
              <a:t>return new Integer( sum );</a:t>
            </a:r>
          </a:p>
          <a:p>
            <a:pPr marL="342900" indent="-342900">
              <a:lnSpc>
                <a:spcPct val="180000"/>
              </a:lnSpc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}</a:t>
            </a:r>
          </a:p>
          <a:p>
            <a:pPr marL="342900" indent="-342900">
              <a:lnSpc>
                <a:spcPct val="180000"/>
              </a:lnSpc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}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6C9DB60-AA76-44AB-8030-1C8A7EEF30F7}" type="slidenum">
              <a:rPr lang="en-US" sz="1400"/>
              <a:pPr eaLnBrk="1" hangingPunct="1"/>
              <a:t>26</a:t>
            </a:fld>
            <a:endParaRPr lang="en-US" sz="1400"/>
          </a:p>
        </p:txBody>
      </p:sp>
      <p:sp>
        <p:nvSpPr>
          <p:cNvPr id="27651" name="Rectangle 2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000">
                <a:solidFill>
                  <a:srgbClr val="A80000"/>
                </a:solidFill>
                <a:latin typeface="Arial" charset="0"/>
              </a:rPr>
              <a:t>API recap</a:t>
            </a:r>
          </a:p>
        </p:txBody>
      </p:sp>
      <p:sp>
        <p:nvSpPr>
          <p:cNvPr id="27652" name="Rectangle 3"/>
          <p:cNvSpPr>
            <a:spLocks noChangeArrowheads="1"/>
          </p:cNvSpPr>
          <p:nvPr/>
        </p:nvSpPr>
        <p:spPr bwMode="auto">
          <a:xfrm>
            <a:off x="4419600" y="1295400"/>
            <a:ext cx="44958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public class F extends Task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private int n;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public F(int n) { this.n = n; }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public Object execute(Env e)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    if ( n &lt; 2 )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        return new Integer( 1 );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    else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        </a:t>
            </a:r>
            <a:r>
              <a:rPr lang="en-US" sz="2000">
                <a:solidFill>
                  <a:srgbClr val="A80000"/>
                </a:solidFill>
                <a:latin typeface="Arial" charset="0"/>
              </a:rPr>
              <a:t>compute( new F( n-1 ) 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A80000"/>
                </a:solidFill>
                <a:latin typeface="Arial" charset="0"/>
              </a:rPr>
              <a:t>            compute( new F( n-2 ) 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        return new Sum();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    }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}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}</a:t>
            </a:r>
            <a:endParaRPr lang="en-US" sz="2000">
              <a:latin typeface="Arial" charset="0"/>
            </a:endParaRPr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 flipH="1">
            <a:off x="3792538" y="3556000"/>
            <a:ext cx="376237" cy="404813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3038475" y="3556000"/>
            <a:ext cx="250825" cy="404813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1344613" y="2341563"/>
            <a:ext cx="501650" cy="338137"/>
          </a:xfrm>
          <a:prstGeom prst="rect">
            <a:avLst/>
          </a:prstGeom>
          <a:solidFill>
            <a:srgbClr val="A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f(3)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3289300" y="2341563"/>
            <a:ext cx="503238" cy="338137"/>
          </a:xfrm>
          <a:prstGeom prst="rect">
            <a:avLst/>
          </a:prstGeom>
          <a:solidFill>
            <a:srgbClr val="A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f(2)</a:t>
            </a:r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2286000" y="5378450"/>
            <a:ext cx="501650" cy="336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A8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/>
              <a:t>+</a:t>
            </a:r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2536825" y="1870075"/>
            <a:ext cx="1588" cy="35083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 flipH="1">
            <a:off x="1784350" y="1870075"/>
            <a:ext cx="501650" cy="471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>
            <a:off x="2635250" y="1870075"/>
            <a:ext cx="717550" cy="471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654050" y="3219450"/>
            <a:ext cx="501650" cy="336550"/>
          </a:xfrm>
          <a:prstGeom prst="rect">
            <a:avLst/>
          </a:prstGeom>
          <a:solidFill>
            <a:srgbClr val="A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f(2)</a:t>
            </a:r>
          </a:p>
        </p:txBody>
      </p:sp>
      <p:sp>
        <p:nvSpPr>
          <p:cNvPr id="27662" name="Rectangle 14"/>
          <p:cNvSpPr>
            <a:spLocks noChangeArrowheads="1"/>
          </p:cNvSpPr>
          <p:nvPr/>
        </p:nvSpPr>
        <p:spPr bwMode="auto">
          <a:xfrm>
            <a:off x="1846263" y="3219450"/>
            <a:ext cx="503237" cy="336550"/>
          </a:xfrm>
          <a:prstGeom prst="rect">
            <a:avLst/>
          </a:prstGeom>
          <a:solidFill>
            <a:srgbClr val="A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f(1)</a:t>
            </a:r>
          </a:p>
        </p:txBody>
      </p:sp>
      <p:sp>
        <p:nvSpPr>
          <p:cNvPr id="27663" name="Rectangle 15"/>
          <p:cNvSpPr>
            <a:spLocks noChangeArrowheads="1"/>
          </p:cNvSpPr>
          <p:nvPr/>
        </p:nvSpPr>
        <p:spPr bwMode="auto">
          <a:xfrm>
            <a:off x="2787650" y="3219450"/>
            <a:ext cx="501650" cy="336550"/>
          </a:xfrm>
          <a:prstGeom prst="rect">
            <a:avLst/>
          </a:prstGeom>
          <a:solidFill>
            <a:srgbClr val="A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f(1)</a:t>
            </a:r>
          </a:p>
        </p:txBody>
      </p:sp>
      <p:sp>
        <p:nvSpPr>
          <p:cNvPr id="27664" name="Rectangle 16"/>
          <p:cNvSpPr>
            <a:spLocks noChangeArrowheads="1"/>
          </p:cNvSpPr>
          <p:nvPr/>
        </p:nvSpPr>
        <p:spPr bwMode="auto">
          <a:xfrm>
            <a:off x="3917950" y="3219450"/>
            <a:ext cx="501650" cy="336550"/>
          </a:xfrm>
          <a:prstGeom prst="rect">
            <a:avLst/>
          </a:prstGeom>
          <a:solidFill>
            <a:srgbClr val="A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f(0)</a:t>
            </a:r>
          </a:p>
        </p:txBody>
      </p:sp>
      <p:sp>
        <p:nvSpPr>
          <p:cNvPr id="27665" name="Rectangle 17"/>
          <p:cNvSpPr>
            <a:spLocks noChangeArrowheads="1"/>
          </p:cNvSpPr>
          <p:nvPr/>
        </p:nvSpPr>
        <p:spPr bwMode="auto">
          <a:xfrm>
            <a:off x="3289300" y="3960813"/>
            <a:ext cx="503238" cy="3381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A8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/>
              <a:t>+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27666" name="Rectangle 18"/>
          <p:cNvSpPr>
            <a:spLocks noChangeArrowheads="1"/>
          </p:cNvSpPr>
          <p:nvPr/>
        </p:nvSpPr>
        <p:spPr bwMode="auto">
          <a:xfrm>
            <a:off x="1344613" y="5108575"/>
            <a:ext cx="501650" cy="336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A8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/>
              <a:t>+</a:t>
            </a:r>
          </a:p>
        </p:txBody>
      </p:sp>
      <p:sp>
        <p:nvSpPr>
          <p:cNvPr id="27667" name="Line 19"/>
          <p:cNvSpPr>
            <a:spLocks noChangeShapeType="1"/>
          </p:cNvSpPr>
          <p:nvPr/>
        </p:nvSpPr>
        <p:spPr bwMode="auto">
          <a:xfrm>
            <a:off x="1658938" y="2679700"/>
            <a:ext cx="1587" cy="2428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8" name="Line 20"/>
          <p:cNvSpPr>
            <a:spLocks noChangeShapeType="1"/>
          </p:cNvSpPr>
          <p:nvPr/>
        </p:nvSpPr>
        <p:spPr bwMode="auto">
          <a:xfrm>
            <a:off x="3541713" y="2679700"/>
            <a:ext cx="0" cy="12811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9" name="Line 21"/>
          <p:cNvSpPr>
            <a:spLocks noChangeShapeType="1"/>
          </p:cNvSpPr>
          <p:nvPr/>
        </p:nvSpPr>
        <p:spPr bwMode="auto">
          <a:xfrm flipH="1">
            <a:off x="1120775" y="2679700"/>
            <a:ext cx="287338" cy="539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0" name="Line 22"/>
          <p:cNvSpPr>
            <a:spLocks noChangeShapeType="1"/>
          </p:cNvSpPr>
          <p:nvPr/>
        </p:nvSpPr>
        <p:spPr bwMode="auto">
          <a:xfrm>
            <a:off x="1811338" y="2679700"/>
            <a:ext cx="285750" cy="539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1" name="Line 23"/>
          <p:cNvSpPr>
            <a:spLocks noChangeShapeType="1"/>
          </p:cNvSpPr>
          <p:nvPr/>
        </p:nvSpPr>
        <p:spPr bwMode="auto">
          <a:xfrm>
            <a:off x="3738563" y="2679700"/>
            <a:ext cx="430212" cy="539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2" name="Line 24"/>
          <p:cNvSpPr>
            <a:spLocks noChangeShapeType="1"/>
          </p:cNvSpPr>
          <p:nvPr/>
        </p:nvSpPr>
        <p:spPr bwMode="auto">
          <a:xfrm flipH="1">
            <a:off x="3067050" y="2679700"/>
            <a:ext cx="285750" cy="539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3" name="Line 25"/>
          <p:cNvSpPr>
            <a:spLocks noChangeShapeType="1"/>
          </p:cNvSpPr>
          <p:nvPr/>
        </p:nvSpPr>
        <p:spPr bwMode="auto">
          <a:xfrm flipH="1">
            <a:off x="1784350" y="3556000"/>
            <a:ext cx="312738" cy="155257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4" name="Line 26"/>
          <p:cNvSpPr>
            <a:spLocks noChangeShapeType="1"/>
          </p:cNvSpPr>
          <p:nvPr/>
        </p:nvSpPr>
        <p:spPr bwMode="auto">
          <a:xfrm>
            <a:off x="1846263" y="5243513"/>
            <a:ext cx="439737" cy="26987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5" name="Line 27"/>
          <p:cNvSpPr>
            <a:spLocks noChangeShapeType="1"/>
          </p:cNvSpPr>
          <p:nvPr/>
        </p:nvSpPr>
        <p:spPr bwMode="auto">
          <a:xfrm flipH="1">
            <a:off x="2787650" y="4298950"/>
            <a:ext cx="754063" cy="1214438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6" name="Rectangle 28"/>
          <p:cNvSpPr>
            <a:spLocks noChangeArrowheads="1"/>
          </p:cNvSpPr>
          <p:nvPr/>
        </p:nvSpPr>
        <p:spPr bwMode="auto">
          <a:xfrm>
            <a:off x="152400" y="3960813"/>
            <a:ext cx="501650" cy="338137"/>
          </a:xfrm>
          <a:prstGeom prst="rect">
            <a:avLst/>
          </a:prstGeom>
          <a:solidFill>
            <a:srgbClr val="A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f(1)</a:t>
            </a:r>
          </a:p>
        </p:txBody>
      </p:sp>
      <p:sp>
        <p:nvSpPr>
          <p:cNvPr id="27677" name="Rectangle 29"/>
          <p:cNvSpPr>
            <a:spLocks noChangeArrowheads="1"/>
          </p:cNvSpPr>
          <p:nvPr/>
        </p:nvSpPr>
        <p:spPr bwMode="auto">
          <a:xfrm>
            <a:off x="968375" y="3960813"/>
            <a:ext cx="501650" cy="338137"/>
          </a:xfrm>
          <a:prstGeom prst="rect">
            <a:avLst/>
          </a:prstGeom>
          <a:solidFill>
            <a:srgbClr val="A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f(0)</a:t>
            </a:r>
          </a:p>
        </p:txBody>
      </p:sp>
      <p:sp>
        <p:nvSpPr>
          <p:cNvPr id="27678" name="Rectangle 30"/>
          <p:cNvSpPr>
            <a:spLocks noChangeArrowheads="1"/>
          </p:cNvSpPr>
          <p:nvPr/>
        </p:nvSpPr>
        <p:spPr bwMode="auto">
          <a:xfrm>
            <a:off x="592138" y="4635500"/>
            <a:ext cx="501650" cy="3381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A8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/>
              <a:t>+</a:t>
            </a:r>
          </a:p>
        </p:txBody>
      </p:sp>
      <p:sp>
        <p:nvSpPr>
          <p:cNvPr id="27679" name="Line 31"/>
          <p:cNvSpPr>
            <a:spLocks noChangeShapeType="1"/>
          </p:cNvSpPr>
          <p:nvPr/>
        </p:nvSpPr>
        <p:spPr bwMode="auto">
          <a:xfrm>
            <a:off x="842963" y="3556000"/>
            <a:ext cx="1587" cy="1079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0" name="Line 32"/>
          <p:cNvSpPr>
            <a:spLocks noChangeShapeType="1"/>
          </p:cNvSpPr>
          <p:nvPr/>
        </p:nvSpPr>
        <p:spPr bwMode="auto">
          <a:xfrm flipH="1">
            <a:off x="403225" y="3556000"/>
            <a:ext cx="250825" cy="4048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1" name="Line 33"/>
          <p:cNvSpPr>
            <a:spLocks noChangeShapeType="1"/>
          </p:cNvSpPr>
          <p:nvPr/>
        </p:nvSpPr>
        <p:spPr bwMode="auto">
          <a:xfrm>
            <a:off x="1003300" y="3556000"/>
            <a:ext cx="215900" cy="4048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2" name="Line 34"/>
          <p:cNvSpPr>
            <a:spLocks noChangeShapeType="1"/>
          </p:cNvSpPr>
          <p:nvPr/>
        </p:nvSpPr>
        <p:spPr bwMode="auto">
          <a:xfrm flipH="1">
            <a:off x="1074738" y="4298950"/>
            <a:ext cx="144462" cy="33655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3" name="Line 35"/>
          <p:cNvSpPr>
            <a:spLocks noChangeShapeType="1"/>
          </p:cNvSpPr>
          <p:nvPr/>
        </p:nvSpPr>
        <p:spPr bwMode="auto">
          <a:xfrm>
            <a:off x="368300" y="4298950"/>
            <a:ext cx="285750" cy="33655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4" name="Line 36"/>
          <p:cNvSpPr>
            <a:spLocks noChangeShapeType="1"/>
          </p:cNvSpPr>
          <p:nvPr/>
        </p:nvSpPr>
        <p:spPr bwMode="auto">
          <a:xfrm>
            <a:off x="852488" y="4973638"/>
            <a:ext cx="492125" cy="269875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5" name="Rectangle 37"/>
          <p:cNvSpPr>
            <a:spLocks noChangeArrowheads="1"/>
          </p:cNvSpPr>
          <p:nvPr/>
        </p:nvSpPr>
        <p:spPr bwMode="auto">
          <a:xfrm>
            <a:off x="2222500" y="1600200"/>
            <a:ext cx="503238" cy="336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f(4)</a:t>
            </a:r>
            <a:endParaRPr lang="en-US" sz="24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92C614E-5A0B-4F52-AED1-D27DB7E0343D}" type="slidenum">
              <a:rPr lang="en-US" sz="1400"/>
              <a:pPr eaLnBrk="1" hangingPunct="1"/>
              <a:t>27</a:t>
            </a:fld>
            <a:endParaRPr lang="en-US" sz="1400"/>
          </a:p>
        </p:txBody>
      </p:sp>
      <p:sp>
        <p:nvSpPr>
          <p:cNvPr id="28675" name="Rectangle 2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000">
                <a:solidFill>
                  <a:srgbClr val="A80000"/>
                </a:solidFill>
                <a:latin typeface="Arial" charset="0"/>
              </a:rPr>
              <a:t>API recap</a:t>
            </a:r>
          </a:p>
        </p:txBody>
      </p:sp>
      <p:sp>
        <p:nvSpPr>
          <p:cNvPr id="28676" name="Rectangle 3"/>
          <p:cNvSpPr>
            <a:spLocks noChangeArrowheads="1"/>
          </p:cNvSpPr>
          <p:nvPr/>
        </p:nvSpPr>
        <p:spPr bwMode="auto">
          <a:xfrm>
            <a:off x="4419600" y="1295400"/>
            <a:ext cx="44958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public class F extends Task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private int n;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public F(int n) { this.n = n; }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public Object execute(Env e)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    if ( n &lt; 2 )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        return new Integer( 1 );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    else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        compute( new F( n-1 ) 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        compute( new F( n-2 ) 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        </a:t>
            </a:r>
            <a:r>
              <a:rPr lang="en-US" sz="2000">
                <a:solidFill>
                  <a:srgbClr val="A80000"/>
                </a:solidFill>
                <a:latin typeface="Arial" charset="0"/>
              </a:rPr>
              <a:t>return new Sum();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    }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}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}</a:t>
            </a:r>
            <a:endParaRPr lang="en-US" sz="2000">
              <a:latin typeface="Arial" charset="0"/>
            </a:endParaRPr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 flipH="1">
            <a:off x="3792538" y="3556000"/>
            <a:ext cx="376237" cy="404813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>
            <a:off x="3038475" y="3556000"/>
            <a:ext cx="250825" cy="404813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1344613" y="2341563"/>
            <a:ext cx="501650" cy="3381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f(3)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3289300" y="2341563"/>
            <a:ext cx="503238" cy="3381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f(2)</a:t>
            </a:r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2286000" y="5378450"/>
            <a:ext cx="501650" cy="336550"/>
          </a:xfrm>
          <a:prstGeom prst="rect">
            <a:avLst/>
          </a:prstGeom>
          <a:solidFill>
            <a:srgbClr val="A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2514600" y="1676400"/>
            <a:ext cx="23813" cy="3702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H="1">
            <a:off x="1784350" y="1870075"/>
            <a:ext cx="501650" cy="471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>
            <a:off x="2667000" y="1828800"/>
            <a:ext cx="685800" cy="512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654050" y="3219450"/>
            <a:ext cx="501650" cy="336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f(2)</a:t>
            </a:r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1846263" y="3219450"/>
            <a:ext cx="503237" cy="336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f(1)</a:t>
            </a:r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2787650" y="3219450"/>
            <a:ext cx="501650" cy="336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f(1)</a:t>
            </a:r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3917950" y="3219450"/>
            <a:ext cx="501650" cy="336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f(0)</a:t>
            </a:r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3289300" y="3960813"/>
            <a:ext cx="503238" cy="338137"/>
          </a:xfrm>
          <a:prstGeom prst="rect">
            <a:avLst/>
          </a:prstGeom>
          <a:solidFill>
            <a:srgbClr val="A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28690" name="Rectangle 18"/>
          <p:cNvSpPr>
            <a:spLocks noChangeArrowheads="1"/>
          </p:cNvSpPr>
          <p:nvPr/>
        </p:nvSpPr>
        <p:spPr bwMode="auto">
          <a:xfrm>
            <a:off x="1344613" y="5108575"/>
            <a:ext cx="501650" cy="336550"/>
          </a:xfrm>
          <a:prstGeom prst="rect">
            <a:avLst/>
          </a:prstGeom>
          <a:solidFill>
            <a:srgbClr val="A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28691" name="Line 19"/>
          <p:cNvSpPr>
            <a:spLocks noChangeShapeType="1"/>
          </p:cNvSpPr>
          <p:nvPr/>
        </p:nvSpPr>
        <p:spPr bwMode="auto">
          <a:xfrm>
            <a:off x="1658938" y="2679700"/>
            <a:ext cx="1587" cy="2428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2" name="Line 20"/>
          <p:cNvSpPr>
            <a:spLocks noChangeShapeType="1"/>
          </p:cNvSpPr>
          <p:nvPr/>
        </p:nvSpPr>
        <p:spPr bwMode="auto">
          <a:xfrm>
            <a:off x="3541713" y="2679700"/>
            <a:ext cx="0" cy="12811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3" name="Line 21"/>
          <p:cNvSpPr>
            <a:spLocks noChangeShapeType="1"/>
          </p:cNvSpPr>
          <p:nvPr/>
        </p:nvSpPr>
        <p:spPr bwMode="auto">
          <a:xfrm flipH="1">
            <a:off x="1120775" y="2679700"/>
            <a:ext cx="287338" cy="539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4" name="Line 22"/>
          <p:cNvSpPr>
            <a:spLocks noChangeShapeType="1"/>
          </p:cNvSpPr>
          <p:nvPr/>
        </p:nvSpPr>
        <p:spPr bwMode="auto">
          <a:xfrm>
            <a:off x="1811338" y="2679700"/>
            <a:ext cx="285750" cy="539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5" name="Line 23"/>
          <p:cNvSpPr>
            <a:spLocks noChangeShapeType="1"/>
          </p:cNvSpPr>
          <p:nvPr/>
        </p:nvSpPr>
        <p:spPr bwMode="auto">
          <a:xfrm>
            <a:off x="3738563" y="2679700"/>
            <a:ext cx="430212" cy="539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6" name="Line 24"/>
          <p:cNvSpPr>
            <a:spLocks noChangeShapeType="1"/>
          </p:cNvSpPr>
          <p:nvPr/>
        </p:nvSpPr>
        <p:spPr bwMode="auto">
          <a:xfrm flipH="1">
            <a:off x="3067050" y="2679700"/>
            <a:ext cx="285750" cy="539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7" name="Line 25"/>
          <p:cNvSpPr>
            <a:spLocks noChangeShapeType="1"/>
          </p:cNvSpPr>
          <p:nvPr/>
        </p:nvSpPr>
        <p:spPr bwMode="auto">
          <a:xfrm flipH="1">
            <a:off x="1784350" y="3556000"/>
            <a:ext cx="312738" cy="155257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8" name="Line 26"/>
          <p:cNvSpPr>
            <a:spLocks noChangeShapeType="1"/>
          </p:cNvSpPr>
          <p:nvPr/>
        </p:nvSpPr>
        <p:spPr bwMode="auto">
          <a:xfrm>
            <a:off x="1846263" y="5243513"/>
            <a:ext cx="439737" cy="26987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9" name="Line 27"/>
          <p:cNvSpPr>
            <a:spLocks noChangeShapeType="1"/>
          </p:cNvSpPr>
          <p:nvPr/>
        </p:nvSpPr>
        <p:spPr bwMode="auto">
          <a:xfrm flipH="1">
            <a:off x="2787650" y="4298950"/>
            <a:ext cx="754063" cy="1214438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0" name="Rectangle 28"/>
          <p:cNvSpPr>
            <a:spLocks noChangeArrowheads="1"/>
          </p:cNvSpPr>
          <p:nvPr/>
        </p:nvSpPr>
        <p:spPr bwMode="auto">
          <a:xfrm>
            <a:off x="152400" y="3960813"/>
            <a:ext cx="501650" cy="3381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A8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f(1)</a:t>
            </a:r>
          </a:p>
        </p:txBody>
      </p:sp>
      <p:sp>
        <p:nvSpPr>
          <p:cNvPr id="28701" name="Rectangle 29"/>
          <p:cNvSpPr>
            <a:spLocks noChangeArrowheads="1"/>
          </p:cNvSpPr>
          <p:nvPr/>
        </p:nvSpPr>
        <p:spPr bwMode="auto">
          <a:xfrm>
            <a:off x="968375" y="3960813"/>
            <a:ext cx="501650" cy="3381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A8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f(0)</a:t>
            </a:r>
          </a:p>
        </p:txBody>
      </p:sp>
      <p:sp>
        <p:nvSpPr>
          <p:cNvPr id="28702" name="Rectangle 30"/>
          <p:cNvSpPr>
            <a:spLocks noChangeArrowheads="1"/>
          </p:cNvSpPr>
          <p:nvPr/>
        </p:nvSpPr>
        <p:spPr bwMode="auto">
          <a:xfrm>
            <a:off x="592138" y="4635500"/>
            <a:ext cx="501650" cy="338138"/>
          </a:xfrm>
          <a:prstGeom prst="rect">
            <a:avLst/>
          </a:prstGeom>
          <a:solidFill>
            <a:srgbClr val="A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28703" name="Line 31"/>
          <p:cNvSpPr>
            <a:spLocks noChangeShapeType="1"/>
          </p:cNvSpPr>
          <p:nvPr/>
        </p:nvSpPr>
        <p:spPr bwMode="auto">
          <a:xfrm>
            <a:off x="842963" y="3556000"/>
            <a:ext cx="1587" cy="1079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4" name="Line 32"/>
          <p:cNvSpPr>
            <a:spLocks noChangeShapeType="1"/>
          </p:cNvSpPr>
          <p:nvPr/>
        </p:nvSpPr>
        <p:spPr bwMode="auto">
          <a:xfrm flipH="1">
            <a:off x="403225" y="3556000"/>
            <a:ext cx="250825" cy="4048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5" name="Line 33"/>
          <p:cNvSpPr>
            <a:spLocks noChangeShapeType="1"/>
          </p:cNvSpPr>
          <p:nvPr/>
        </p:nvSpPr>
        <p:spPr bwMode="auto">
          <a:xfrm>
            <a:off x="1003300" y="3556000"/>
            <a:ext cx="215900" cy="4048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6" name="Line 34"/>
          <p:cNvSpPr>
            <a:spLocks noChangeShapeType="1"/>
          </p:cNvSpPr>
          <p:nvPr/>
        </p:nvSpPr>
        <p:spPr bwMode="auto">
          <a:xfrm flipH="1">
            <a:off x="1074738" y="4298950"/>
            <a:ext cx="144462" cy="33655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7" name="Line 35"/>
          <p:cNvSpPr>
            <a:spLocks noChangeShapeType="1"/>
          </p:cNvSpPr>
          <p:nvPr/>
        </p:nvSpPr>
        <p:spPr bwMode="auto">
          <a:xfrm>
            <a:off x="368300" y="4298950"/>
            <a:ext cx="285750" cy="33655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8" name="Line 36"/>
          <p:cNvSpPr>
            <a:spLocks noChangeShapeType="1"/>
          </p:cNvSpPr>
          <p:nvPr/>
        </p:nvSpPr>
        <p:spPr bwMode="auto">
          <a:xfrm>
            <a:off x="852488" y="4973638"/>
            <a:ext cx="492125" cy="269875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9" name="Rectangle 37"/>
          <p:cNvSpPr>
            <a:spLocks noChangeArrowheads="1"/>
          </p:cNvSpPr>
          <p:nvPr/>
        </p:nvSpPr>
        <p:spPr bwMode="auto">
          <a:xfrm>
            <a:off x="2222500" y="1600200"/>
            <a:ext cx="503238" cy="336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f(4)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8D00E2F-A174-4BCD-95BA-F6CB3EB3D883}" type="slidenum">
              <a:rPr lang="en-US" sz="1400"/>
              <a:pPr eaLnBrk="1" hangingPunct="1"/>
              <a:t>28</a:t>
            </a:fld>
            <a:endParaRPr lang="en-US" sz="1400"/>
          </a:p>
        </p:txBody>
      </p:sp>
      <p:sp>
        <p:nvSpPr>
          <p:cNvPr id="29699" name="Rectangle 2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000">
                <a:solidFill>
                  <a:srgbClr val="A80000"/>
                </a:solidFill>
                <a:latin typeface="Arial" charset="0"/>
              </a:rPr>
              <a:t>API recap</a:t>
            </a:r>
          </a:p>
        </p:txBody>
      </p:sp>
      <p:sp>
        <p:nvSpPr>
          <p:cNvPr id="29700" name="Rectangle 3"/>
          <p:cNvSpPr>
            <a:spLocks noChangeArrowheads="1"/>
          </p:cNvSpPr>
          <p:nvPr/>
        </p:nvSpPr>
        <p:spPr bwMode="auto">
          <a:xfrm>
            <a:off x="4419600" y="1295400"/>
            <a:ext cx="44958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public class F extends Task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private int n;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public F(int n) { this.n = n; }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public Object execute(Env e)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    if ( n &lt; 2 )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        </a:t>
            </a:r>
            <a:r>
              <a:rPr lang="en-US" sz="2000">
                <a:solidFill>
                  <a:srgbClr val="A80000"/>
                </a:solidFill>
                <a:latin typeface="Arial" charset="0"/>
              </a:rPr>
              <a:t>return new Integer( 1 );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    else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        compute( new F( n-1 ) 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        compute( new F( n-2 ) 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        return new Sum();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    }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}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}</a:t>
            </a:r>
            <a:endParaRPr lang="en-US" sz="2000">
              <a:latin typeface="Arial" charset="0"/>
            </a:endParaRPr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 flipH="1">
            <a:off x="3792538" y="3556000"/>
            <a:ext cx="376237" cy="404813"/>
          </a:xfrm>
          <a:prstGeom prst="line">
            <a:avLst/>
          </a:prstGeom>
          <a:noFill/>
          <a:ln w="28575">
            <a:solidFill>
              <a:srgbClr val="A8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2" name="Line 6"/>
          <p:cNvSpPr>
            <a:spLocks noChangeShapeType="1"/>
          </p:cNvSpPr>
          <p:nvPr/>
        </p:nvSpPr>
        <p:spPr bwMode="auto">
          <a:xfrm>
            <a:off x="3038475" y="3556000"/>
            <a:ext cx="250825" cy="404813"/>
          </a:xfrm>
          <a:prstGeom prst="line">
            <a:avLst/>
          </a:prstGeom>
          <a:noFill/>
          <a:ln w="28575">
            <a:solidFill>
              <a:srgbClr val="A8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1344613" y="2341563"/>
            <a:ext cx="501650" cy="3381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f(3)</a:t>
            </a: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3289300" y="2341563"/>
            <a:ext cx="503238" cy="3381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f(2)</a:t>
            </a:r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2286000" y="5378450"/>
            <a:ext cx="501650" cy="336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/>
              <a:t>+</a:t>
            </a:r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>
            <a:off x="2536825" y="1870075"/>
            <a:ext cx="1588" cy="35083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 flipH="1">
            <a:off x="1784350" y="1870075"/>
            <a:ext cx="501650" cy="471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>
            <a:off x="2635250" y="1870075"/>
            <a:ext cx="717550" cy="471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654050" y="3219450"/>
            <a:ext cx="501650" cy="336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f(2)</a:t>
            </a:r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1846263" y="3219450"/>
            <a:ext cx="503237" cy="336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f(1)</a:t>
            </a:r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2787650" y="3219450"/>
            <a:ext cx="501650" cy="336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f(1)</a:t>
            </a: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3917950" y="3219450"/>
            <a:ext cx="501650" cy="336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f(0)</a:t>
            </a:r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3289300" y="3960813"/>
            <a:ext cx="503238" cy="3381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/>
              <a:t>+</a:t>
            </a:r>
          </a:p>
        </p:txBody>
      </p:sp>
      <p:sp>
        <p:nvSpPr>
          <p:cNvPr id="29714" name="Rectangle 18"/>
          <p:cNvSpPr>
            <a:spLocks noChangeArrowheads="1"/>
          </p:cNvSpPr>
          <p:nvPr/>
        </p:nvSpPr>
        <p:spPr bwMode="auto">
          <a:xfrm>
            <a:off x="1344613" y="5108575"/>
            <a:ext cx="501650" cy="336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/>
              <a:t>+</a:t>
            </a:r>
          </a:p>
        </p:txBody>
      </p:sp>
      <p:sp>
        <p:nvSpPr>
          <p:cNvPr id="29715" name="Line 19"/>
          <p:cNvSpPr>
            <a:spLocks noChangeShapeType="1"/>
          </p:cNvSpPr>
          <p:nvPr/>
        </p:nvSpPr>
        <p:spPr bwMode="auto">
          <a:xfrm>
            <a:off x="1658938" y="2679700"/>
            <a:ext cx="1587" cy="2428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6" name="Line 20"/>
          <p:cNvSpPr>
            <a:spLocks noChangeShapeType="1"/>
          </p:cNvSpPr>
          <p:nvPr/>
        </p:nvSpPr>
        <p:spPr bwMode="auto">
          <a:xfrm>
            <a:off x="3541713" y="2679700"/>
            <a:ext cx="0" cy="12811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 flipH="1">
            <a:off x="1120775" y="2679700"/>
            <a:ext cx="287338" cy="539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8" name="Line 22"/>
          <p:cNvSpPr>
            <a:spLocks noChangeShapeType="1"/>
          </p:cNvSpPr>
          <p:nvPr/>
        </p:nvSpPr>
        <p:spPr bwMode="auto">
          <a:xfrm>
            <a:off x="1811338" y="2679700"/>
            <a:ext cx="285750" cy="539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9" name="Line 23"/>
          <p:cNvSpPr>
            <a:spLocks noChangeShapeType="1"/>
          </p:cNvSpPr>
          <p:nvPr/>
        </p:nvSpPr>
        <p:spPr bwMode="auto">
          <a:xfrm>
            <a:off x="3738563" y="2679700"/>
            <a:ext cx="430212" cy="539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0" name="Line 24"/>
          <p:cNvSpPr>
            <a:spLocks noChangeShapeType="1"/>
          </p:cNvSpPr>
          <p:nvPr/>
        </p:nvSpPr>
        <p:spPr bwMode="auto">
          <a:xfrm flipH="1">
            <a:off x="3067050" y="2679700"/>
            <a:ext cx="285750" cy="539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1" name="Line 25"/>
          <p:cNvSpPr>
            <a:spLocks noChangeShapeType="1"/>
          </p:cNvSpPr>
          <p:nvPr/>
        </p:nvSpPr>
        <p:spPr bwMode="auto">
          <a:xfrm flipH="1">
            <a:off x="1784350" y="3556000"/>
            <a:ext cx="312738" cy="1552575"/>
          </a:xfrm>
          <a:prstGeom prst="line">
            <a:avLst/>
          </a:prstGeom>
          <a:noFill/>
          <a:ln w="28575">
            <a:solidFill>
              <a:srgbClr val="A8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2" name="Line 26"/>
          <p:cNvSpPr>
            <a:spLocks noChangeShapeType="1"/>
          </p:cNvSpPr>
          <p:nvPr/>
        </p:nvSpPr>
        <p:spPr bwMode="auto">
          <a:xfrm>
            <a:off x="1846263" y="5243513"/>
            <a:ext cx="439737" cy="26987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3" name="Line 27"/>
          <p:cNvSpPr>
            <a:spLocks noChangeShapeType="1"/>
          </p:cNvSpPr>
          <p:nvPr/>
        </p:nvSpPr>
        <p:spPr bwMode="auto">
          <a:xfrm flipH="1">
            <a:off x="2787650" y="4298950"/>
            <a:ext cx="754063" cy="1214438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4" name="Rectangle 28"/>
          <p:cNvSpPr>
            <a:spLocks noChangeArrowheads="1"/>
          </p:cNvSpPr>
          <p:nvPr/>
        </p:nvSpPr>
        <p:spPr bwMode="auto">
          <a:xfrm>
            <a:off x="152400" y="3960813"/>
            <a:ext cx="501650" cy="3381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f(1)</a:t>
            </a:r>
          </a:p>
        </p:txBody>
      </p:sp>
      <p:sp>
        <p:nvSpPr>
          <p:cNvPr id="29725" name="Rectangle 29"/>
          <p:cNvSpPr>
            <a:spLocks noChangeArrowheads="1"/>
          </p:cNvSpPr>
          <p:nvPr/>
        </p:nvSpPr>
        <p:spPr bwMode="auto">
          <a:xfrm>
            <a:off x="968375" y="3960813"/>
            <a:ext cx="501650" cy="3381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f(0)</a:t>
            </a:r>
          </a:p>
        </p:txBody>
      </p:sp>
      <p:sp>
        <p:nvSpPr>
          <p:cNvPr id="29726" name="Rectangle 30"/>
          <p:cNvSpPr>
            <a:spLocks noChangeArrowheads="1"/>
          </p:cNvSpPr>
          <p:nvPr/>
        </p:nvSpPr>
        <p:spPr bwMode="auto">
          <a:xfrm>
            <a:off x="592138" y="4635500"/>
            <a:ext cx="501650" cy="3381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/>
              <a:t>+</a:t>
            </a:r>
          </a:p>
        </p:txBody>
      </p:sp>
      <p:sp>
        <p:nvSpPr>
          <p:cNvPr id="29727" name="Line 31"/>
          <p:cNvSpPr>
            <a:spLocks noChangeShapeType="1"/>
          </p:cNvSpPr>
          <p:nvPr/>
        </p:nvSpPr>
        <p:spPr bwMode="auto">
          <a:xfrm>
            <a:off x="842963" y="3556000"/>
            <a:ext cx="1587" cy="1079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8" name="Line 32"/>
          <p:cNvSpPr>
            <a:spLocks noChangeShapeType="1"/>
          </p:cNvSpPr>
          <p:nvPr/>
        </p:nvSpPr>
        <p:spPr bwMode="auto">
          <a:xfrm flipH="1">
            <a:off x="403225" y="3556000"/>
            <a:ext cx="250825" cy="4048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9" name="Line 33"/>
          <p:cNvSpPr>
            <a:spLocks noChangeShapeType="1"/>
          </p:cNvSpPr>
          <p:nvPr/>
        </p:nvSpPr>
        <p:spPr bwMode="auto">
          <a:xfrm>
            <a:off x="1003300" y="3556000"/>
            <a:ext cx="215900" cy="4048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0" name="Line 34"/>
          <p:cNvSpPr>
            <a:spLocks noChangeShapeType="1"/>
          </p:cNvSpPr>
          <p:nvPr/>
        </p:nvSpPr>
        <p:spPr bwMode="auto">
          <a:xfrm flipH="1">
            <a:off x="1074738" y="4298950"/>
            <a:ext cx="144462" cy="336550"/>
          </a:xfrm>
          <a:prstGeom prst="line">
            <a:avLst/>
          </a:prstGeom>
          <a:noFill/>
          <a:ln w="28575">
            <a:solidFill>
              <a:srgbClr val="A800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1" name="Line 35"/>
          <p:cNvSpPr>
            <a:spLocks noChangeShapeType="1"/>
          </p:cNvSpPr>
          <p:nvPr/>
        </p:nvSpPr>
        <p:spPr bwMode="auto">
          <a:xfrm>
            <a:off x="368300" y="4298950"/>
            <a:ext cx="285750" cy="336550"/>
          </a:xfrm>
          <a:prstGeom prst="line">
            <a:avLst/>
          </a:prstGeom>
          <a:noFill/>
          <a:ln w="28575">
            <a:solidFill>
              <a:srgbClr val="A800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2" name="Line 36"/>
          <p:cNvSpPr>
            <a:spLocks noChangeShapeType="1"/>
          </p:cNvSpPr>
          <p:nvPr/>
        </p:nvSpPr>
        <p:spPr bwMode="auto">
          <a:xfrm>
            <a:off x="852488" y="4973638"/>
            <a:ext cx="492125" cy="269875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3" name="Rectangle 37"/>
          <p:cNvSpPr>
            <a:spLocks noChangeArrowheads="1"/>
          </p:cNvSpPr>
          <p:nvPr/>
        </p:nvSpPr>
        <p:spPr bwMode="auto">
          <a:xfrm>
            <a:off x="2222500" y="1600200"/>
            <a:ext cx="503238" cy="336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f(4)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D5319FB-0762-4A55-A2BD-2B520063EB5E}" type="slidenum">
              <a:rPr lang="en-US" sz="1400"/>
              <a:pPr eaLnBrk="1" hangingPunct="1"/>
              <a:t>29</a:t>
            </a:fld>
            <a:endParaRPr lang="en-US" sz="1400"/>
          </a:p>
        </p:txBody>
      </p:sp>
      <p:sp>
        <p:nvSpPr>
          <p:cNvPr id="30723" name="Rectangle 2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000">
                <a:solidFill>
                  <a:srgbClr val="A80000"/>
                </a:solidFill>
                <a:latin typeface="Arial" charset="0"/>
              </a:rPr>
              <a:t>API recap</a:t>
            </a:r>
          </a:p>
        </p:txBody>
      </p:sp>
      <p:sp>
        <p:nvSpPr>
          <p:cNvPr id="30724" name="Rectangle 3"/>
          <p:cNvSpPr>
            <a:spLocks noChangeArrowheads="1"/>
          </p:cNvSpPr>
          <p:nvPr/>
        </p:nvSpPr>
        <p:spPr bwMode="auto">
          <a:xfrm>
            <a:off x="4114800" y="1295400"/>
            <a:ext cx="48006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180000"/>
              </a:lnSpc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public class </a:t>
            </a:r>
            <a:r>
              <a:rPr lang="en-US" sz="2000">
                <a:solidFill>
                  <a:srgbClr val="A80000"/>
                </a:solidFill>
                <a:latin typeface="Arial" charset="0"/>
              </a:rPr>
              <a:t>Sum</a:t>
            </a:r>
            <a:r>
              <a:rPr lang="en-US" sz="2000">
                <a:solidFill>
                  <a:srgbClr val="00009F"/>
                </a:solidFill>
                <a:latin typeface="Arial" charset="0"/>
              </a:rPr>
              <a:t> extends Task </a:t>
            </a:r>
          </a:p>
          <a:p>
            <a:pPr marL="342900" indent="-342900">
              <a:lnSpc>
                <a:spcPct val="180000"/>
              </a:lnSpc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{   </a:t>
            </a:r>
          </a:p>
          <a:p>
            <a:pPr marL="342900" indent="-342900">
              <a:lnSpc>
                <a:spcPct val="180000"/>
              </a:lnSpc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public Object execute(Env e) {	</a:t>
            </a:r>
          </a:p>
          <a:p>
            <a:pPr marL="342900" indent="-342900">
              <a:lnSpc>
                <a:spcPct val="180000"/>
              </a:lnSpc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    int i = ((Integer) getInput(0));</a:t>
            </a:r>
          </a:p>
          <a:p>
            <a:pPr marL="342900" indent="-342900">
              <a:lnSpc>
                <a:spcPct val="180000"/>
              </a:lnSpc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    int j = ((Integer) getInput(1));</a:t>
            </a:r>
          </a:p>
          <a:p>
            <a:pPr marL="342900" indent="-342900">
              <a:lnSpc>
                <a:spcPct val="180000"/>
              </a:lnSpc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    </a:t>
            </a:r>
            <a:r>
              <a:rPr lang="en-US" sz="2000">
                <a:solidFill>
                  <a:srgbClr val="A80000"/>
                </a:solidFill>
                <a:latin typeface="Arial" charset="0"/>
              </a:rPr>
              <a:t>return new Integer( I + j );</a:t>
            </a:r>
          </a:p>
          <a:p>
            <a:pPr marL="342900" indent="-342900">
              <a:lnSpc>
                <a:spcPct val="180000"/>
              </a:lnSpc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    }</a:t>
            </a:r>
          </a:p>
          <a:p>
            <a:pPr marL="342900" indent="-342900">
              <a:lnSpc>
                <a:spcPct val="180000"/>
              </a:lnSpc>
              <a:spcBef>
                <a:spcPct val="20000"/>
              </a:spcBef>
            </a:pPr>
            <a:r>
              <a:rPr lang="en-US" sz="2000">
                <a:solidFill>
                  <a:srgbClr val="00009F"/>
                </a:solidFill>
                <a:latin typeface="Arial" charset="0"/>
              </a:rPr>
              <a:t>}</a:t>
            </a:r>
          </a:p>
        </p:txBody>
      </p:sp>
      <p:sp>
        <p:nvSpPr>
          <p:cNvPr id="30725" name="Line 4"/>
          <p:cNvSpPr>
            <a:spLocks noChangeShapeType="1"/>
          </p:cNvSpPr>
          <p:nvPr/>
        </p:nvSpPr>
        <p:spPr bwMode="auto">
          <a:xfrm flipH="1">
            <a:off x="3779838" y="3556000"/>
            <a:ext cx="376237" cy="404813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6" name="Line 5"/>
          <p:cNvSpPr>
            <a:spLocks noChangeShapeType="1"/>
          </p:cNvSpPr>
          <p:nvPr/>
        </p:nvSpPr>
        <p:spPr bwMode="auto">
          <a:xfrm>
            <a:off x="3025775" y="3556000"/>
            <a:ext cx="250825" cy="404813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7" name="Rectangle 6"/>
          <p:cNvSpPr>
            <a:spLocks noChangeArrowheads="1"/>
          </p:cNvSpPr>
          <p:nvPr/>
        </p:nvSpPr>
        <p:spPr bwMode="auto">
          <a:xfrm>
            <a:off x="1331913" y="2341563"/>
            <a:ext cx="501650" cy="3381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f(3)</a:t>
            </a:r>
          </a:p>
        </p:txBody>
      </p:sp>
      <p:sp>
        <p:nvSpPr>
          <p:cNvPr id="30728" name="Rectangle 7"/>
          <p:cNvSpPr>
            <a:spLocks noChangeArrowheads="1"/>
          </p:cNvSpPr>
          <p:nvPr/>
        </p:nvSpPr>
        <p:spPr bwMode="auto">
          <a:xfrm>
            <a:off x="3276600" y="2341563"/>
            <a:ext cx="503238" cy="3381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f(2)</a:t>
            </a:r>
          </a:p>
        </p:txBody>
      </p:sp>
      <p:sp>
        <p:nvSpPr>
          <p:cNvPr id="30729" name="Rectangle 8"/>
          <p:cNvSpPr>
            <a:spLocks noChangeArrowheads="1"/>
          </p:cNvSpPr>
          <p:nvPr/>
        </p:nvSpPr>
        <p:spPr bwMode="auto">
          <a:xfrm>
            <a:off x="2273300" y="5378450"/>
            <a:ext cx="501650" cy="336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/>
              <a:t>+</a:t>
            </a:r>
          </a:p>
        </p:txBody>
      </p:sp>
      <p:sp>
        <p:nvSpPr>
          <p:cNvPr id="30730" name="Line 9"/>
          <p:cNvSpPr>
            <a:spLocks noChangeShapeType="1"/>
          </p:cNvSpPr>
          <p:nvPr/>
        </p:nvSpPr>
        <p:spPr bwMode="auto">
          <a:xfrm>
            <a:off x="2524125" y="1870075"/>
            <a:ext cx="1588" cy="35083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1" name="Line 10"/>
          <p:cNvSpPr>
            <a:spLocks noChangeShapeType="1"/>
          </p:cNvSpPr>
          <p:nvPr/>
        </p:nvSpPr>
        <p:spPr bwMode="auto">
          <a:xfrm flipH="1">
            <a:off x="1771650" y="1870075"/>
            <a:ext cx="501650" cy="471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2" name="Line 11"/>
          <p:cNvSpPr>
            <a:spLocks noChangeShapeType="1"/>
          </p:cNvSpPr>
          <p:nvPr/>
        </p:nvSpPr>
        <p:spPr bwMode="auto">
          <a:xfrm>
            <a:off x="2622550" y="1870075"/>
            <a:ext cx="717550" cy="471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3" name="Rectangle 12"/>
          <p:cNvSpPr>
            <a:spLocks noChangeArrowheads="1"/>
          </p:cNvSpPr>
          <p:nvPr/>
        </p:nvSpPr>
        <p:spPr bwMode="auto">
          <a:xfrm>
            <a:off x="641350" y="3219450"/>
            <a:ext cx="501650" cy="336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f(2)</a:t>
            </a:r>
          </a:p>
        </p:txBody>
      </p:sp>
      <p:sp>
        <p:nvSpPr>
          <p:cNvPr id="30734" name="Rectangle 13"/>
          <p:cNvSpPr>
            <a:spLocks noChangeArrowheads="1"/>
          </p:cNvSpPr>
          <p:nvPr/>
        </p:nvSpPr>
        <p:spPr bwMode="auto">
          <a:xfrm>
            <a:off x="1833563" y="3219450"/>
            <a:ext cx="503237" cy="336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f(1)</a:t>
            </a:r>
          </a:p>
        </p:txBody>
      </p:sp>
      <p:sp>
        <p:nvSpPr>
          <p:cNvPr id="30735" name="Rectangle 14"/>
          <p:cNvSpPr>
            <a:spLocks noChangeArrowheads="1"/>
          </p:cNvSpPr>
          <p:nvPr/>
        </p:nvSpPr>
        <p:spPr bwMode="auto">
          <a:xfrm>
            <a:off x="2774950" y="3219450"/>
            <a:ext cx="501650" cy="336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f(1)</a:t>
            </a:r>
          </a:p>
        </p:txBody>
      </p:sp>
      <p:sp>
        <p:nvSpPr>
          <p:cNvPr id="30736" name="Rectangle 15"/>
          <p:cNvSpPr>
            <a:spLocks noChangeArrowheads="1"/>
          </p:cNvSpPr>
          <p:nvPr/>
        </p:nvSpPr>
        <p:spPr bwMode="auto">
          <a:xfrm>
            <a:off x="3905250" y="3219450"/>
            <a:ext cx="501650" cy="336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f(0)</a:t>
            </a:r>
          </a:p>
        </p:txBody>
      </p:sp>
      <p:sp>
        <p:nvSpPr>
          <p:cNvPr id="30737" name="Rectangle 16"/>
          <p:cNvSpPr>
            <a:spLocks noChangeArrowheads="1"/>
          </p:cNvSpPr>
          <p:nvPr/>
        </p:nvSpPr>
        <p:spPr bwMode="auto">
          <a:xfrm>
            <a:off x="3276600" y="3960813"/>
            <a:ext cx="503238" cy="3381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/>
              <a:t>+</a:t>
            </a:r>
          </a:p>
        </p:txBody>
      </p:sp>
      <p:sp>
        <p:nvSpPr>
          <p:cNvPr id="30738" name="Rectangle 17"/>
          <p:cNvSpPr>
            <a:spLocks noChangeArrowheads="1"/>
          </p:cNvSpPr>
          <p:nvPr/>
        </p:nvSpPr>
        <p:spPr bwMode="auto">
          <a:xfrm>
            <a:off x="1331913" y="5108575"/>
            <a:ext cx="501650" cy="336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/>
              <a:t>+</a:t>
            </a:r>
          </a:p>
        </p:txBody>
      </p:sp>
      <p:sp>
        <p:nvSpPr>
          <p:cNvPr id="30739" name="Line 18"/>
          <p:cNvSpPr>
            <a:spLocks noChangeShapeType="1"/>
          </p:cNvSpPr>
          <p:nvPr/>
        </p:nvSpPr>
        <p:spPr bwMode="auto">
          <a:xfrm>
            <a:off x="1646238" y="2679700"/>
            <a:ext cx="1587" cy="2428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0" name="Line 19"/>
          <p:cNvSpPr>
            <a:spLocks noChangeShapeType="1"/>
          </p:cNvSpPr>
          <p:nvPr/>
        </p:nvSpPr>
        <p:spPr bwMode="auto">
          <a:xfrm>
            <a:off x="3529013" y="2679700"/>
            <a:ext cx="0" cy="12811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1" name="Line 20"/>
          <p:cNvSpPr>
            <a:spLocks noChangeShapeType="1"/>
          </p:cNvSpPr>
          <p:nvPr/>
        </p:nvSpPr>
        <p:spPr bwMode="auto">
          <a:xfrm flipH="1">
            <a:off x="1108075" y="2679700"/>
            <a:ext cx="287338" cy="539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2" name="Line 21"/>
          <p:cNvSpPr>
            <a:spLocks noChangeShapeType="1"/>
          </p:cNvSpPr>
          <p:nvPr/>
        </p:nvSpPr>
        <p:spPr bwMode="auto">
          <a:xfrm>
            <a:off x="1798638" y="2679700"/>
            <a:ext cx="285750" cy="539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3" name="Line 22"/>
          <p:cNvSpPr>
            <a:spLocks noChangeShapeType="1"/>
          </p:cNvSpPr>
          <p:nvPr/>
        </p:nvSpPr>
        <p:spPr bwMode="auto">
          <a:xfrm>
            <a:off x="3725863" y="2679700"/>
            <a:ext cx="430212" cy="539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4" name="Line 23"/>
          <p:cNvSpPr>
            <a:spLocks noChangeShapeType="1"/>
          </p:cNvSpPr>
          <p:nvPr/>
        </p:nvSpPr>
        <p:spPr bwMode="auto">
          <a:xfrm flipH="1">
            <a:off x="3054350" y="2679700"/>
            <a:ext cx="285750" cy="539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5" name="Line 24"/>
          <p:cNvSpPr>
            <a:spLocks noChangeShapeType="1"/>
          </p:cNvSpPr>
          <p:nvPr/>
        </p:nvSpPr>
        <p:spPr bwMode="auto">
          <a:xfrm flipH="1">
            <a:off x="1771650" y="3556000"/>
            <a:ext cx="312738" cy="155257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6" name="Line 25"/>
          <p:cNvSpPr>
            <a:spLocks noChangeShapeType="1"/>
          </p:cNvSpPr>
          <p:nvPr/>
        </p:nvSpPr>
        <p:spPr bwMode="auto">
          <a:xfrm>
            <a:off x="1833563" y="5243513"/>
            <a:ext cx="439737" cy="269875"/>
          </a:xfrm>
          <a:prstGeom prst="line">
            <a:avLst/>
          </a:prstGeom>
          <a:noFill/>
          <a:ln w="28575">
            <a:solidFill>
              <a:srgbClr val="A8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7" name="Line 26"/>
          <p:cNvSpPr>
            <a:spLocks noChangeShapeType="1"/>
          </p:cNvSpPr>
          <p:nvPr/>
        </p:nvSpPr>
        <p:spPr bwMode="auto">
          <a:xfrm flipH="1">
            <a:off x="2774950" y="4298950"/>
            <a:ext cx="754063" cy="1214438"/>
          </a:xfrm>
          <a:prstGeom prst="line">
            <a:avLst/>
          </a:prstGeom>
          <a:noFill/>
          <a:ln w="28575">
            <a:solidFill>
              <a:srgbClr val="A8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8" name="Rectangle 27"/>
          <p:cNvSpPr>
            <a:spLocks noChangeArrowheads="1"/>
          </p:cNvSpPr>
          <p:nvPr/>
        </p:nvSpPr>
        <p:spPr bwMode="auto">
          <a:xfrm>
            <a:off x="152400" y="3960813"/>
            <a:ext cx="501650" cy="3381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f(1)</a:t>
            </a:r>
          </a:p>
        </p:txBody>
      </p:sp>
      <p:sp>
        <p:nvSpPr>
          <p:cNvPr id="30749" name="Rectangle 28"/>
          <p:cNvSpPr>
            <a:spLocks noChangeArrowheads="1"/>
          </p:cNvSpPr>
          <p:nvPr/>
        </p:nvSpPr>
        <p:spPr bwMode="auto">
          <a:xfrm>
            <a:off x="955675" y="3960813"/>
            <a:ext cx="501650" cy="3381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f(0)</a:t>
            </a:r>
          </a:p>
        </p:txBody>
      </p:sp>
      <p:sp>
        <p:nvSpPr>
          <p:cNvPr id="30750" name="Rectangle 29"/>
          <p:cNvSpPr>
            <a:spLocks noChangeArrowheads="1"/>
          </p:cNvSpPr>
          <p:nvPr/>
        </p:nvSpPr>
        <p:spPr bwMode="auto">
          <a:xfrm>
            <a:off x="579438" y="4635500"/>
            <a:ext cx="501650" cy="3381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/>
              <a:t>+</a:t>
            </a:r>
          </a:p>
        </p:txBody>
      </p:sp>
      <p:sp>
        <p:nvSpPr>
          <p:cNvPr id="30751" name="Line 30"/>
          <p:cNvSpPr>
            <a:spLocks noChangeShapeType="1"/>
          </p:cNvSpPr>
          <p:nvPr/>
        </p:nvSpPr>
        <p:spPr bwMode="auto">
          <a:xfrm>
            <a:off x="830263" y="3556000"/>
            <a:ext cx="1587" cy="1079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2" name="Line 31"/>
          <p:cNvSpPr>
            <a:spLocks noChangeShapeType="1"/>
          </p:cNvSpPr>
          <p:nvPr/>
        </p:nvSpPr>
        <p:spPr bwMode="auto">
          <a:xfrm flipH="1">
            <a:off x="403225" y="3556000"/>
            <a:ext cx="250825" cy="4048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3" name="Line 32"/>
          <p:cNvSpPr>
            <a:spLocks noChangeShapeType="1"/>
          </p:cNvSpPr>
          <p:nvPr/>
        </p:nvSpPr>
        <p:spPr bwMode="auto">
          <a:xfrm>
            <a:off x="990600" y="3556000"/>
            <a:ext cx="215900" cy="4048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4" name="Line 33"/>
          <p:cNvSpPr>
            <a:spLocks noChangeShapeType="1"/>
          </p:cNvSpPr>
          <p:nvPr/>
        </p:nvSpPr>
        <p:spPr bwMode="auto">
          <a:xfrm flipH="1">
            <a:off x="1062038" y="4298950"/>
            <a:ext cx="144462" cy="33655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5" name="Line 34"/>
          <p:cNvSpPr>
            <a:spLocks noChangeShapeType="1"/>
          </p:cNvSpPr>
          <p:nvPr/>
        </p:nvSpPr>
        <p:spPr bwMode="auto">
          <a:xfrm>
            <a:off x="368300" y="4298950"/>
            <a:ext cx="285750" cy="33655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6" name="Line 35"/>
          <p:cNvSpPr>
            <a:spLocks noChangeShapeType="1"/>
          </p:cNvSpPr>
          <p:nvPr/>
        </p:nvSpPr>
        <p:spPr bwMode="auto">
          <a:xfrm>
            <a:off x="839788" y="4973638"/>
            <a:ext cx="492125" cy="269875"/>
          </a:xfrm>
          <a:prstGeom prst="line">
            <a:avLst/>
          </a:prstGeom>
          <a:noFill/>
          <a:ln w="28575">
            <a:solidFill>
              <a:srgbClr val="A800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7" name="Rectangle 36"/>
          <p:cNvSpPr>
            <a:spLocks noChangeArrowheads="1"/>
          </p:cNvSpPr>
          <p:nvPr/>
        </p:nvSpPr>
        <p:spPr bwMode="auto">
          <a:xfrm>
            <a:off x="2209800" y="1600200"/>
            <a:ext cx="503238" cy="336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f(4)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0214774-4975-481D-91A0-9297C89824B4}" type="slidenum">
              <a:rPr lang="en-US" sz="1400"/>
              <a:pPr eaLnBrk="1" hangingPunct="1"/>
              <a:t>3</a:t>
            </a:fld>
            <a:endParaRPr lang="en-US" sz="1400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200">
                <a:solidFill>
                  <a:srgbClr val="C80000"/>
                </a:solidFill>
                <a:latin typeface="Arial" charset="0"/>
              </a:rPr>
              <a:t>Introduction</a:t>
            </a:r>
            <a:r>
              <a:rPr lang="en-US" sz="4000">
                <a:solidFill>
                  <a:srgbClr val="C80000"/>
                </a:solidFill>
                <a:latin typeface="Arial" charset="0"/>
              </a:rPr>
              <a:t/>
            </a:r>
            <a:br>
              <a:rPr lang="en-US" sz="4000">
                <a:solidFill>
                  <a:srgbClr val="C80000"/>
                </a:solidFill>
                <a:latin typeface="Arial" charset="0"/>
              </a:rPr>
            </a:br>
            <a:r>
              <a:rPr lang="en-US" sz="4000">
                <a:solidFill>
                  <a:srgbClr val="C80000"/>
                </a:solidFill>
                <a:latin typeface="Arial" charset="0"/>
              </a:rPr>
              <a:t>Project Goals</a:t>
            </a:r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685800" y="1676400"/>
            <a:ext cx="77724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>
              <a:lnSpc>
                <a:spcPct val="140000"/>
              </a:lnSpc>
              <a:spcBef>
                <a:spcPct val="20000"/>
              </a:spcBef>
              <a:buFontTx/>
              <a:buAutoNum type="arabicPeriod"/>
            </a:pPr>
            <a:r>
              <a:rPr lang="en-US" sz="3200">
                <a:solidFill>
                  <a:schemeClr val="accent2"/>
                </a:solidFill>
                <a:latin typeface="Arial" charset="0"/>
              </a:rPr>
              <a:t>Minimize job completion time</a:t>
            </a:r>
          </a:p>
          <a:p>
            <a:pPr marL="990600" lvl="1" indent="-533400">
              <a:lnSpc>
                <a:spcPct val="140000"/>
              </a:lnSpc>
              <a:spcBef>
                <a:spcPct val="20000"/>
              </a:spcBef>
            </a:pPr>
            <a:r>
              <a:rPr lang="en-US">
                <a:latin typeface="Arial" charset="0"/>
              </a:rPr>
              <a:t>despite large communication latency</a:t>
            </a:r>
          </a:p>
          <a:p>
            <a:pPr marL="609600" indent="-609600">
              <a:lnSpc>
                <a:spcPct val="140000"/>
              </a:lnSpc>
              <a:spcBef>
                <a:spcPct val="20000"/>
              </a:spcBef>
              <a:buFontTx/>
              <a:buAutoNum type="arabicPeriod"/>
            </a:pPr>
            <a:r>
              <a:rPr lang="en-US" sz="3200">
                <a:solidFill>
                  <a:srgbClr val="C80000"/>
                </a:solidFill>
                <a:latin typeface="Arial" charset="0"/>
              </a:rPr>
              <a:t>Jobs complete with high probability</a:t>
            </a:r>
          </a:p>
          <a:p>
            <a:pPr marL="990600" lvl="1" indent="-533400">
              <a:lnSpc>
                <a:spcPct val="140000"/>
              </a:lnSpc>
              <a:spcBef>
                <a:spcPct val="20000"/>
              </a:spcBef>
            </a:pPr>
            <a:r>
              <a:rPr lang="en-US">
                <a:solidFill>
                  <a:srgbClr val="0000C8"/>
                </a:solidFill>
                <a:latin typeface="Arial" charset="0"/>
              </a:rPr>
              <a:t>despite</a:t>
            </a:r>
            <a:r>
              <a:rPr lang="en-US">
                <a:latin typeface="Arial" charset="0"/>
              </a:rPr>
              <a:t> faulty components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C0F1EE5-44D4-4AC6-AE40-72CD31FF3C3D}" type="slidenum">
              <a:rPr lang="en-US" sz="1400"/>
              <a:pPr eaLnBrk="1" hangingPunct="1"/>
              <a:t>30</a:t>
            </a:fld>
            <a:endParaRPr lang="en-US" sz="1400"/>
          </a:p>
        </p:txBody>
      </p:sp>
      <p:sp>
        <p:nvSpPr>
          <p:cNvPr id="31747" name="Rectangle 2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000">
                <a:solidFill>
                  <a:srgbClr val="A80000"/>
                </a:solidFill>
                <a:latin typeface="Arial" charset="0"/>
              </a:rPr>
              <a:t>Overview</a:t>
            </a:r>
          </a:p>
        </p:txBody>
      </p:sp>
      <p:sp>
        <p:nvSpPr>
          <p:cNvPr id="31748" name="Rectangle 3"/>
          <p:cNvSpPr>
            <a:spLocks noChangeArrowheads="1"/>
          </p:cNvSpPr>
          <p:nvPr/>
        </p:nvSpPr>
        <p:spPr bwMode="auto">
          <a:xfrm>
            <a:off x="685800" y="1676400"/>
            <a:ext cx="77724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rgbClr val="00009F"/>
                </a:solidFill>
                <a:latin typeface="Arial" charset="0"/>
              </a:rPr>
              <a:t>Computational model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rgbClr val="00009F"/>
                </a:solidFill>
                <a:latin typeface="Arial" charset="0"/>
              </a:rPr>
              <a:t>API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rgbClr val="A80000"/>
                </a:solidFill>
                <a:latin typeface="Arial" charset="0"/>
              </a:rPr>
              <a:t>Architecture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rgbClr val="00009F"/>
                </a:solidFill>
                <a:latin typeface="Arial" charset="0"/>
              </a:rPr>
              <a:t>Performance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rgbClr val="00009F"/>
                </a:solidFill>
                <a:latin typeface="Arial" charset="0"/>
              </a:rPr>
              <a:t>Benefit summary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rgbClr val="00009F"/>
                </a:solidFill>
                <a:latin typeface="Arial" charset="0"/>
              </a:rPr>
              <a:t>Plans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65DFA5B-ABC6-4266-A73E-8704F60E221E}" type="slidenum">
              <a:rPr lang="en-US" sz="1400"/>
              <a:pPr eaLnBrk="1" hangingPunct="1"/>
              <a:t>31</a:t>
            </a:fld>
            <a:endParaRPr lang="en-US" sz="140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Architecture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smtClean="0">
                <a:solidFill>
                  <a:schemeClr val="tx1"/>
                </a:solidFill>
              </a:rPr>
              <a:t>Goals</a:t>
            </a:r>
          </a:p>
          <a:p>
            <a:pPr eaLnBrk="1" hangingPunct="1">
              <a:lnSpc>
                <a:spcPct val="130000"/>
              </a:lnSpc>
            </a:pPr>
            <a:r>
              <a:rPr lang="en-US" smtClean="0"/>
              <a:t>Virtualize compute cycles</a:t>
            </a:r>
          </a:p>
          <a:p>
            <a:pPr eaLnBrk="1" hangingPunct="1">
              <a:lnSpc>
                <a:spcPct val="130000"/>
              </a:lnSpc>
            </a:pPr>
            <a:r>
              <a:rPr lang="en-US" smtClean="0"/>
              <a:t>Store/coordinate </a:t>
            </a:r>
            <a:r>
              <a:rPr lang="en-US" smtClean="0">
                <a:solidFill>
                  <a:srgbClr val="A80000"/>
                </a:solidFill>
              </a:rPr>
              <a:t>partial</a:t>
            </a:r>
            <a:r>
              <a:rPr lang="en-US" smtClean="0"/>
              <a:t> results</a:t>
            </a:r>
          </a:p>
          <a:p>
            <a:pPr eaLnBrk="1" hangingPunct="1">
              <a:lnSpc>
                <a:spcPct val="130000"/>
              </a:lnSpc>
            </a:pPr>
            <a:r>
              <a:rPr lang="en-US" smtClean="0"/>
              <a:t>Self-organizing</a:t>
            </a:r>
          </a:p>
          <a:p>
            <a:pPr eaLnBrk="1" hangingPunct="1">
              <a:lnSpc>
                <a:spcPct val="130000"/>
              </a:lnSpc>
            </a:pPr>
            <a:r>
              <a:rPr lang="en-US" smtClean="0"/>
              <a:t>Independent of hardware/OS</a:t>
            </a:r>
          </a:p>
          <a:p>
            <a:pPr eaLnBrk="1" hangingPunct="1">
              <a:lnSpc>
                <a:spcPct val="130000"/>
              </a:lnSpc>
            </a:pPr>
            <a:r>
              <a:rPr lang="en-US" smtClean="0"/>
              <a:t>Scale from LAN to Internet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B580FC2-E747-4F11-A37F-C855CAAD900F}" type="slidenum">
              <a:rPr lang="en-US" sz="1400"/>
              <a:pPr eaLnBrk="1" hangingPunct="1"/>
              <a:t>32</a:t>
            </a:fld>
            <a:endParaRPr lang="en-US" sz="140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Architecture …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077200" cy="441960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sz="2800" smtClean="0"/>
              <a:t>JICOS has </a:t>
            </a:r>
            <a:r>
              <a:rPr lang="en-US" sz="2800" smtClean="0">
                <a:solidFill>
                  <a:srgbClr val="A80000"/>
                </a:solidFill>
              </a:rPr>
              <a:t>3</a:t>
            </a:r>
            <a:r>
              <a:rPr lang="en-US" sz="2800" smtClean="0"/>
              <a:t> service component </a:t>
            </a:r>
            <a:r>
              <a:rPr lang="en-US" sz="2800" smtClean="0">
                <a:solidFill>
                  <a:srgbClr val="A80000"/>
                </a:solidFill>
              </a:rPr>
              <a:t>classes</a:t>
            </a:r>
            <a:r>
              <a:rPr lang="en-US" sz="2800" smtClean="0"/>
              <a:t>:</a:t>
            </a:r>
          </a:p>
          <a:p>
            <a:pPr eaLnBrk="1" hangingPunct="1">
              <a:lnSpc>
                <a:spcPct val="120000"/>
              </a:lnSpc>
            </a:pPr>
            <a:r>
              <a:rPr lang="en-US" sz="2800" smtClean="0">
                <a:solidFill>
                  <a:srgbClr val="A80000"/>
                </a:solidFill>
              </a:rPr>
              <a:t>Hosting Service Provider (HSP)</a:t>
            </a:r>
            <a:r>
              <a:rPr lang="en-US" sz="2800" smtClean="0"/>
              <a:t>: 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smtClean="0"/>
              <a:t>clients interact solely with the HSP.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smtClean="0"/>
              <a:t>HSP manages other service components</a:t>
            </a:r>
          </a:p>
          <a:p>
            <a:pPr eaLnBrk="1" hangingPunct="1">
              <a:lnSpc>
                <a:spcPct val="120000"/>
              </a:lnSpc>
            </a:pPr>
            <a:r>
              <a:rPr lang="en-US" sz="2800" smtClean="0">
                <a:solidFill>
                  <a:srgbClr val="A80000"/>
                </a:solidFill>
              </a:rPr>
              <a:t>Task server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smtClean="0"/>
              <a:t>A task space</a:t>
            </a:r>
          </a:p>
          <a:p>
            <a:pPr eaLnBrk="1" hangingPunct="1">
              <a:lnSpc>
                <a:spcPct val="120000"/>
              </a:lnSpc>
            </a:pPr>
            <a:r>
              <a:rPr lang="en-US" sz="2800" smtClean="0">
                <a:solidFill>
                  <a:srgbClr val="A80000"/>
                </a:solidFill>
              </a:rPr>
              <a:t>Host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smtClean="0"/>
              <a:t>Executes tasks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AB99F2B-04D5-412B-B89D-50A00D6E4018}" type="slidenum">
              <a:rPr lang="en-US" sz="1400"/>
              <a:pPr eaLnBrk="1" hangingPunct="1"/>
              <a:t>33</a:t>
            </a:fld>
            <a:endParaRPr lang="en-US" sz="1400"/>
          </a:p>
        </p:txBody>
      </p:sp>
      <p:sp>
        <p:nvSpPr>
          <p:cNvPr id="34819" name="Rectangle 2"/>
          <p:cNvSpPr>
            <a:spLocks noChangeArrowheads="1"/>
          </p:cNvSpPr>
          <p:nvPr/>
        </p:nvSpPr>
        <p:spPr bwMode="auto">
          <a:xfrm>
            <a:off x="914400" y="990600"/>
            <a:ext cx="2514600" cy="17526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2819400" y="990600"/>
            <a:ext cx="6096000" cy="52578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1" name="Rectangle 4"/>
          <p:cNvSpPr>
            <a:spLocks noChangeArrowheads="1"/>
          </p:cNvSpPr>
          <p:nvPr/>
        </p:nvSpPr>
        <p:spPr bwMode="auto">
          <a:xfrm>
            <a:off x="990600" y="609600"/>
            <a:ext cx="8153400" cy="611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2" name="Rectangle 5"/>
          <p:cNvSpPr>
            <a:spLocks noChangeArrowheads="1"/>
          </p:cNvSpPr>
          <p:nvPr/>
        </p:nvSpPr>
        <p:spPr bwMode="auto">
          <a:xfrm>
            <a:off x="2501900" y="2090738"/>
            <a:ext cx="1562100" cy="254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3" name="Rectangle 6"/>
          <p:cNvSpPr>
            <a:spLocks noChangeArrowheads="1"/>
          </p:cNvSpPr>
          <p:nvPr/>
        </p:nvSpPr>
        <p:spPr bwMode="auto">
          <a:xfrm>
            <a:off x="1946275" y="2441575"/>
            <a:ext cx="26988" cy="10191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4824" name="Group 7"/>
          <p:cNvGrpSpPr>
            <a:grpSpLocks/>
          </p:cNvGrpSpPr>
          <p:nvPr/>
        </p:nvGrpSpPr>
        <p:grpSpPr bwMode="auto">
          <a:xfrm>
            <a:off x="6567488" y="1139825"/>
            <a:ext cx="1181100" cy="4984750"/>
            <a:chOff x="4137" y="718"/>
            <a:chExt cx="744" cy="3140"/>
          </a:xfrm>
        </p:grpSpPr>
        <p:sp>
          <p:nvSpPr>
            <p:cNvPr id="35231" name="Rectangle 8"/>
            <p:cNvSpPr>
              <a:spLocks noChangeArrowheads="1"/>
            </p:cNvSpPr>
            <p:nvPr/>
          </p:nvSpPr>
          <p:spPr bwMode="auto">
            <a:xfrm>
              <a:off x="4137" y="725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32" name="Rectangle 9"/>
            <p:cNvSpPr>
              <a:spLocks noChangeArrowheads="1"/>
            </p:cNvSpPr>
            <p:nvPr/>
          </p:nvSpPr>
          <p:spPr bwMode="auto">
            <a:xfrm>
              <a:off x="4137" y="837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33" name="Rectangle 10"/>
            <p:cNvSpPr>
              <a:spLocks noChangeArrowheads="1"/>
            </p:cNvSpPr>
            <p:nvPr/>
          </p:nvSpPr>
          <p:spPr bwMode="auto">
            <a:xfrm>
              <a:off x="4137" y="950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34" name="Rectangle 11"/>
            <p:cNvSpPr>
              <a:spLocks noChangeArrowheads="1"/>
            </p:cNvSpPr>
            <p:nvPr/>
          </p:nvSpPr>
          <p:spPr bwMode="auto">
            <a:xfrm>
              <a:off x="4137" y="1062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35" name="Rectangle 12"/>
            <p:cNvSpPr>
              <a:spLocks noChangeArrowheads="1"/>
            </p:cNvSpPr>
            <p:nvPr/>
          </p:nvSpPr>
          <p:spPr bwMode="auto">
            <a:xfrm>
              <a:off x="4137" y="1174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36" name="Rectangle 13"/>
            <p:cNvSpPr>
              <a:spLocks noChangeArrowheads="1"/>
            </p:cNvSpPr>
            <p:nvPr/>
          </p:nvSpPr>
          <p:spPr bwMode="auto">
            <a:xfrm>
              <a:off x="4137" y="1287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37" name="Rectangle 14"/>
            <p:cNvSpPr>
              <a:spLocks noChangeArrowheads="1"/>
            </p:cNvSpPr>
            <p:nvPr/>
          </p:nvSpPr>
          <p:spPr bwMode="auto">
            <a:xfrm>
              <a:off x="4137" y="1399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38" name="Rectangle 15"/>
            <p:cNvSpPr>
              <a:spLocks noChangeArrowheads="1"/>
            </p:cNvSpPr>
            <p:nvPr/>
          </p:nvSpPr>
          <p:spPr bwMode="auto">
            <a:xfrm>
              <a:off x="4137" y="1511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39" name="Rectangle 16"/>
            <p:cNvSpPr>
              <a:spLocks noChangeArrowheads="1"/>
            </p:cNvSpPr>
            <p:nvPr/>
          </p:nvSpPr>
          <p:spPr bwMode="auto">
            <a:xfrm>
              <a:off x="4137" y="1624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40" name="Rectangle 17"/>
            <p:cNvSpPr>
              <a:spLocks noChangeArrowheads="1"/>
            </p:cNvSpPr>
            <p:nvPr/>
          </p:nvSpPr>
          <p:spPr bwMode="auto">
            <a:xfrm>
              <a:off x="4137" y="1736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41" name="Rectangle 18"/>
            <p:cNvSpPr>
              <a:spLocks noChangeArrowheads="1"/>
            </p:cNvSpPr>
            <p:nvPr/>
          </p:nvSpPr>
          <p:spPr bwMode="auto">
            <a:xfrm>
              <a:off x="4137" y="1848"/>
              <a:ext cx="16" cy="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42" name="Rectangle 19"/>
            <p:cNvSpPr>
              <a:spLocks noChangeArrowheads="1"/>
            </p:cNvSpPr>
            <p:nvPr/>
          </p:nvSpPr>
          <p:spPr bwMode="auto">
            <a:xfrm>
              <a:off x="4137" y="1961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43" name="Rectangle 20"/>
            <p:cNvSpPr>
              <a:spLocks noChangeArrowheads="1"/>
            </p:cNvSpPr>
            <p:nvPr/>
          </p:nvSpPr>
          <p:spPr bwMode="auto">
            <a:xfrm>
              <a:off x="4137" y="2073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44" name="Rectangle 21"/>
            <p:cNvSpPr>
              <a:spLocks noChangeArrowheads="1"/>
            </p:cNvSpPr>
            <p:nvPr/>
          </p:nvSpPr>
          <p:spPr bwMode="auto">
            <a:xfrm>
              <a:off x="4137" y="2185"/>
              <a:ext cx="16" cy="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45" name="Rectangle 22"/>
            <p:cNvSpPr>
              <a:spLocks noChangeArrowheads="1"/>
            </p:cNvSpPr>
            <p:nvPr/>
          </p:nvSpPr>
          <p:spPr bwMode="auto">
            <a:xfrm>
              <a:off x="4137" y="2298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46" name="Rectangle 23"/>
            <p:cNvSpPr>
              <a:spLocks noChangeArrowheads="1"/>
            </p:cNvSpPr>
            <p:nvPr/>
          </p:nvSpPr>
          <p:spPr bwMode="auto">
            <a:xfrm>
              <a:off x="4137" y="2410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47" name="Rectangle 24"/>
            <p:cNvSpPr>
              <a:spLocks noChangeArrowheads="1"/>
            </p:cNvSpPr>
            <p:nvPr/>
          </p:nvSpPr>
          <p:spPr bwMode="auto">
            <a:xfrm>
              <a:off x="4137" y="2522"/>
              <a:ext cx="16" cy="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48" name="Rectangle 25"/>
            <p:cNvSpPr>
              <a:spLocks noChangeArrowheads="1"/>
            </p:cNvSpPr>
            <p:nvPr/>
          </p:nvSpPr>
          <p:spPr bwMode="auto">
            <a:xfrm>
              <a:off x="4137" y="2635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49" name="Rectangle 26"/>
            <p:cNvSpPr>
              <a:spLocks noChangeArrowheads="1"/>
            </p:cNvSpPr>
            <p:nvPr/>
          </p:nvSpPr>
          <p:spPr bwMode="auto">
            <a:xfrm>
              <a:off x="4137" y="2747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50" name="Rectangle 27"/>
            <p:cNvSpPr>
              <a:spLocks noChangeArrowheads="1"/>
            </p:cNvSpPr>
            <p:nvPr/>
          </p:nvSpPr>
          <p:spPr bwMode="auto">
            <a:xfrm>
              <a:off x="4137" y="2859"/>
              <a:ext cx="16" cy="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51" name="Rectangle 28"/>
            <p:cNvSpPr>
              <a:spLocks noChangeArrowheads="1"/>
            </p:cNvSpPr>
            <p:nvPr/>
          </p:nvSpPr>
          <p:spPr bwMode="auto">
            <a:xfrm>
              <a:off x="4137" y="2972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52" name="Rectangle 29"/>
            <p:cNvSpPr>
              <a:spLocks noChangeArrowheads="1"/>
            </p:cNvSpPr>
            <p:nvPr/>
          </p:nvSpPr>
          <p:spPr bwMode="auto">
            <a:xfrm>
              <a:off x="4137" y="3084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53" name="Rectangle 30"/>
            <p:cNvSpPr>
              <a:spLocks noChangeArrowheads="1"/>
            </p:cNvSpPr>
            <p:nvPr/>
          </p:nvSpPr>
          <p:spPr bwMode="auto">
            <a:xfrm>
              <a:off x="4137" y="3197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54" name="Rectangle 31"/>
            <p:cNvSpPr>
              <a:spLocks noChangeArrowheads="1"/>
            </p:cNvSpPr>
            <p:nvPr/>
          </p:nvSpPr>
          <p:spPr bwMode="auto">
            <a:xfrm>
              <a:off x="4137" y="3309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55" name="Rectangle 32"/>
            <p:cNvSpPr>
              <a:spLocks noChangeArrowheads="1"/>
            </p:cNvSpPr>
            <p:nvPr/>
          </p:nvSpPr>
          <p:spPr bwMode="auto">
            <a:xfrm>
              <a:off x="4137" y="3421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56" name="Rectangle 33"/>
            <p:cNvSpPr>
              <a:spLocks noChangeArrowheads="1"/>
            </p:cNvSpPr>
            <p:nvPr/>
          </p:nvSpPr>
          <p:spPr bwMode="auto">
            <a:xfrm>
              <a:off x="4137" y="3534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57" name="Rectangle 34"/>
            <p:cNvSpPr>
              <a:spLocks noChangeArrowheads="1"/>
            </p:cNvSpPr>
            <p:nvPr/>
          </p:nvSpPr>
          <p:spPr bwMode="auto">
            <a:xfrm>
              <a:off x="4137" y="3646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58" name="Rectangle 35"/>
            <p:cNvSpPr>
              <a:spLocks noChangeArrowheads="1"/>
            </p:cNvSpPr>
            <p:nvPr/>
          </p:nvSpPr>
          <p:spPr bwMode="auto">
            <a:xfrm>
              <a:off x="4137" y="3758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59" name="Rectangle 36"/>
            <p:cNvSpPr>
              <a:spLocks noChangeArrowheads="1"/>
            </p:cNvSpPr>
            <p:nvPr/>
          </p:nvSpPr>
          <p:spPr bwMode="auto">
            <a:xfrm>
              <a:off x="4165" y="384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60" name="Rectangle 37"/>
            <p:cNvSpPr>
              <a:spLocks noChangeArrowheads="1"/>
            </p:cNvSpPr>
            <p:nvPr/>
          </p:nvSpPr>
          <p:spPr bwMode="auto">
            <a:xfrm>
              <a:off x="4278" y="384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61" name="Rectangle 38"/>
            <p:cNvSpPr>
              <a:spLocks noChangeArrowheads="1"/>
            </p:cNvSpPr>
            <p:nvPr/>
          </p:nvSpPr>
          <p:spPr bwMode="auto">
            <a:xfrm>
              <a:off x="4390" y="384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62" name="Rectangle 39"/>
            <p:cNvSpPr>
              <a:spLocks noChangeArrowheads="1"/>
            </p:cNvSpPr>
            <p:nvPr/>
          </p:nvSpPr>
          <p:spPr bwMode="auto">
            <a:xfrm>
              <a:off x="4502" y="384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63" name="Rectangle 40"/>
            <p:cNvSpPr>
              <a:spLocks noChangeArrowheads="1"/>
            </p:cNvSpPr>
            <p:nvPr/>
          </p:nvSpPr>
          <p:spPr bwMode="auto">
            <a:xfrm>
              <a:off x="4615" y="384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64" name="Rectangle 41"/>
            <p:cNvSpPr>
              <a:spLocks noChangeArrowheads="1"/>
            </p:cNvSpPr>
            <p:nvPr/>
          </p:nvSpPr>
          <p:spPr bwMode="auto">
            <a:xfrm>
              <a:off x="4727" y="384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65" name="Freeform 42"/>
            <p:cNvSpPr>
              <a:spLocks/>
            </p:cNvSpPr>
            <p:nvPr/>
          </p:nvSpPr>
          <p:spPr bwMode="auto">
            <a:xfrm>
              <a:off x="4840" y="3817"/>
              <a:ext cx="41" cy="41"/>
            </a:xfrm>
            <a:custGeom>
              <a:avLst/>
              <a:gdLst>
                <a:gd name="T0" fmla="*/ 0 w 41"/>
                <a:gd name="T1" fmla="*/ 25 h 41"/>
                <a:gd name="T2" fmla="*/ 0 w 41"/>
                <a:gd name="T3" fmla="*/ 41 h 41"/>
                <a:gd name="T4" fmla="*/ 32 w 41"/>
                <a:gd name="T5" fmla="*/ 41 h 41"/>
                <a:gd name="T6" fmla="*/ 39 w 41"/>
                <a:gd name="T7" fmla="*/ 41 h 41"/>
                <a:gd name="T8" fmla="*/ 41 w 41"/>
                <a:gd name="T9" fmla="*/ 32 h 41"/>
                <a:gd name="T10" fmla="*/ 41 w 41"/>
                <a:gd name="T11" fmla="*/ 0 h 41"/>
                <a:gd name="T12" fmla="*/ 24 w 41"/>
                <a:gd name="T13" fmla="*/ 0 h 41"/>
                <a:gd name="T14" fmla="*/ 24 w 41"/>
                <a:gd name="T15" fmla="*/ 32 h 41"/>
                <a:gd name="T16" fmla="*/ 32 w 41"/>
                <a:gd name="T17" fmla="*/ 32 h 41"/>
                <a:gd name="T18" fmla="*/ 32 w 41"/>
                <a:gd name="T19" fmla="*/ 25 h 41"/>
                <a:gd name="T20" fmla="*/ 0 w 41"/>
                <a:gd name="T21" fmla="*/ 25 h 4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1" h="41">
                  <a:moveTo>
                    <a:pt x="0" y="25"/>
                  </a:moveTo>
                  <a:lnTo>
                    <a:pt x="0" y="41"/>
                  </a:lnTo>
                  <a:lnTo>
                    <a:pt x="32" y="41"/>
                  </a:lnTo>
                  <a:lnTo>
                    <a:pt x="39" y="41"/>
                  </a:lnTo>
                  <a:lnTo>
                    <a:pt x="41" y="32"/>
                  </a:lnTo>
                  <a:lnTo>
                    <a:pt x="41" y="0"/>
                  </a:lnTo>
                  <a:lnTo>
                    <a:pt x="24" y="0"/>
                  </a:lnTo>
                  <a:lnTo>
                    <a:pt x="24" y="32"/>
                  </a:lnTo>
                  <a:lnTo>
                    <a:pt x="32" y="32"/>
                  </a:lnTo>
                  <a:lnTo>
                    <a:pt x="32" y="25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66" name="Rectangle 43"/>
            <p:cNvSpPr>
              <a:spLocks noChangeArrowheads="1"/>
            </p:cNvSpPr>
            <p:nvPr/>
          </p:nvSpPr>
          <p:spPr bwMode="auto">
            <a:xfrm>
              <a:off x="4864" y="3705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67" name="Rectangle 44"/>
            <p:cNvSpPr>
              <a:spLocks noChangeArrowheads="1"/>
            </p:cNvSpPr>
            <p:nvPr/>
          </p:nvSpPr>
          <p:spPr bwMode="auto">
            <a:xfrm>
              <a:off x="4864" y="3592"/>
              <a:ext cx="17" cy="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68" name="Rectangle 45"/>
            <p:cNvSpPr>
              <a:spLocks noChangeArrowheads="1"/>
            </p:cNvSpPr>
            <p:nvPr/>
          </p:nvSpPr>
          <p:spPr bwMode="auto">
            <a:xfrm>
              <a:off x="4864" y="3480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69" name="Rectangle 46"/>
            <p:cNvSpPr>
              <a:spLocks noChangeArrowheads="1"/>
            </p:cNvSpPr>
            <p:nvPr/>
          </p:nvSpPr>
          <p:spPr bwMode="auto">
            <a:xfrm>
              <a:off x="4864" y="3368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70" name="Rectangle 47"/>
            <p:cNvSpPr>
              <a:spLocks noChangeArrowheads="1"/>
            </p:cNvSpPr>
            <p:nvPr/>
          </p:nvSpPr>
          <p:spPr bwMode="auto">
            <a:xfrm>
              <a:off x="4864" y="3255"/>
              <a:ext cx="17" cy="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71" name="Rectangle 48"/>
            <p:cNvSpPr>
              <a:spLocks noChangeArrowheads="1"/>
            </p:cNvSpPr>
            <p:nvPr/>
          </p:nvSpPr>
          <p:spPr bwMode="auto">
            <a:xfrm>
              <a:off x="4864" y="3143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72" name="Rectangle 49"/>
            <p:cNvSpPr>
              <a:spLocks noChangeArrowheads="1"/>
            </p:cNvSpPr>
            <p:nvPr/>
          </p:nvSpPr>
          <p:spPr bwMode="auto">
            <a:xfrm>
              <a:off x="4864" y="3031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73" name="Rectangle 50"/>
            <p:cNvSpPr>
              <a:spLocks noChangeArrowheads="1"/>
            </p:cNvSpPr>
            <p:nvPr/>
          </p:nvSpPr>
          <p:spPr bwMode="auto">
            <a:xfrm>
              <a:off x="4864" y="2918"/>
              <a:ext cx="17" cy="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74" name="Rectangle 51"/>
            <p:cNvSpPr>
              <a:spLocks noChangeArrowheads="1"/>
            </p:cNvSpPr>
            <p:nvPr/>
          </p:nvSpPr>
          <p:spPr bwMode="auto">
            <a:xfrm>
              <a:off x="4864" y="2806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75" name="Rectangle 52"/>
            <p:cNvSpPr>
              <a:spLocks noChangeArrowheads="1"/>
            </p:cNvSpPr>
            <p:nvPr/>
          </p:nvSpPr>
          <p:spPr bwMode="auto">
            <a:xfrm>
              <a:off x="4864" y="2694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76" name="Rectangle 53"/>
            <p:cNvSpPr>
              <a:spLocks noChangeArrowheads="1"/>
            </p:cNvSpPr>
            <p:nvPr/>
          </p:nvSpPr>
          <p:spPr bwMode="auto">
            <a:xfrm>
              <a:off x="4864" y="2581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77" name="Rectangle 54"/>
            <p:cNvSpPr>
              <a:spLocks noChangeArrowheads="1"/>
            </p:cNvSpPr>
            <p:nvPr/>
          </p:nvSpPr>
          <p:spPr bwMode="auto">
            <a:xfrm>
              <a:off x="4864" y="2469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78" name="Rectangle 55"/>
            <p:cNvSpPr>
              <a:spLocks noChangeArrowheads="1"/>
            </p:cNvSpPr>
            <p:nvPr/>
          </p:nvSpPr>
          <p:spPr bwMode="auto">
            <a:xfrm>
              <a:off x="4864" y="2357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79" name="Rectangle 56"/>
            <p:cNvSpPr>
              <a:spLocks noChangeArrowheads="1"/>
            </p:cNvSpPr>
            <p:nvPr/>
          </p:nvSpPr>
          <p:spPr bwMode="auto">
            <a:xfrm>
              <a:off x="4864" y="2244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80" name="Rectangle 57"/>
            <p:cNvSpPr>
              <a:spLocks noChangeArrowheads="1"/>
            </p:cNvSpPr>
            <p:nvPr/>
          </p:nvSpPr>
          <p:spPr bwMode="auto">
            <a:xfrm>
              <a:off x="4864" y="2132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81" name="Rectangle 58"/>
            <p:cNvSpPr>
              <a:spLocks noChangeArrowheads="1"/>
            </p:cNvSpPr>
            <p:nvPr/>
          </p:nvSpPr>
          <p:spPr bwMode="auto">
            <a:xfrm>
              <a:off x="4864" y="2020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82" name="Rectangle 59"/>
            <p:cNvSpPr>
              <a:spLocks noChangeArrowheads="1"/>
            </p:cNvSpPr>
            <p:nvPr/>
          </p:nvSpPr>
          <p:spPr bwMode="auto">
            <a:xfrm>
              <a:off x="4864" y="1907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83" name="Rectangle 60"/>
            <p:cNvSpPr>
              <a:spLocks noChangeArrowheads="1"/>
            </p:cNvSpPr>
            <p:nvPr/>
          </p:nvSpPr>
          <p:spPr bwMode="auto">
            <a:xfrm>
              <a:off x="4864" y="1795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84" name="Rectangle 61"/>
            <p:cNvSpPr>
              <a:spLocks noChangeArrowheads="1"/>
            </p:cNvSpPr>
            <p:nvPr/>
          </p:nvSpPr>
          <p:spPr bwMode="auto">
            <a:xfrm>
              <a:off x="4864" y="1682"/>
              <a:ext cx="17" cy="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85" name="Rectangle 62"/>
            <p:cNvSpPr>
              <a:spLocks noChangeArrowheads="1"/>
            </p:cNvSpPr>
            <p:nvPr/>
          </p:nvSpPr>
          <p:spPr bwMode="auto">
            <a:xfrm>
              <a:off x="4864" y="1570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86" name="Rectangle 63"/>
            <p:cNvSpPr>
              <a:spLocks noChangeArrowheads="1"/>
            </p:cNvSpPr>
            <p:nvPr/>
          </p:nvSpPr>
          <p:spPr bwMode="auto">
            <a:xfrm>
              <a:off x="4864" y="1458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87" name="Rectangle 64"/>
            <p:cNvSpPr>
              <a:spLocks noChangeArrowheads="1"/>
            </p:cNvSpPr>
            <p:nvPr/>
          </p:nvSpPr>
          <p:spPr bwMode="auto">
            <a:xfrm>
              <a:off x="4864" y="1345"/>
              <a:ext cx="17" cy="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88" name="Rectangle 65"/>
            <p:cNvSpPr>
              <a:spLocks noChangeArrowheads="1"/>
            </p:cNvSpPr>
            <p:nvPr/>
          </p:nvSpPr>
          <p:spPr bwMode="auto">
            <a:xfrm>
              <a:off x="4864" y="1233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89" name="Rectangle 66"/>
            <p:cNvSpPr>
              <a:spLocks noChangeArrowheads="1"/>
            </p:cNvSpPr>
            <p:nvPr/>
          </p:nvSpPr>
          <p:spPr bwMode="auto">
            <a:xfrm>
              <a:off x="4864" y="1121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90" name="Rectangle 67"/>
            <p:cNvSpPr>
              <a:spLocks noChangeArrowheads="1"/>
            </p:cNvSpPr>
            <p:nvPr/>
          </p:nvSpPr>
          <p:spPr bwMode="auto">
            <a:xfrm>
              <a:off x="4864" y="1008"/>
              <a:ext cx="17" cy="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91" name="Rectangle 68"/>
            <p:cNvSpPr>
              <a:spLocks noChangeArrowheads="1"/>
            </p:cNvSpPr>
            <p:nvPr/>
          </p:nvSpPr>
          <p:spPr bwMode="auto">
            <a:xfrm>
              <a:off x="4864" y="896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92" name="Rectangle 69"/>
            <p:cNvSpPr>
              <a:spLocks noChangeArrowheads="1"/>
            </p:cNvSpPr>
            <p:nvPr/>
          </p:nvSpPr>
          <p:spPr bwMode="auto">
            <a:xfrm>
              <a:off x="4864" y="784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93" name="Freeform 70"/>
            <p:cNvSpPr>
              <a:spLocks/>
            </p:cNvSpPr>
            <p:nvPr/>
          </p:nvSpPr>
          <p:spPr bwMode="auto">
            <a:xfrm>
              <a:off x="4818" y="718"/>
              <a:ext cx="63" cy="18"/>
            </a:xfrm>
            <a:custGeom>
              <a:avLst/>
              <a:gdLst>
                <a:gd name="T0" fmla="*/ 46 w 63"/>
                <a:gd name="T1" fmla="*/ 18 h 18"/>
                <a:gd name="T2" fmla="*/ 63 w 63"/>
                <a:gd name="T3" fmla="*/ 18 h 18"/>
                <a:gd name="T4" fmla="*/ 63 w 63"/>
                <a:gd name="T5" fmla="*/ 7 h 18"/>
                <a:gd name="T6" fmla="*/ 63 w 63"/>
                <a:gd name="T7" fmla="*/ 0 h 18"/>
                <a:gd name="T8" fmla="*/ 54 w 63"/>
                <a:gd name="T9" fmla="*/ 0 h 18"/>
                <a:gd name="T10" fmla="*/ 0 w 63"/>
                <a:gd name="T11" fmla="*/ 0 h 18"/>
                <a:gd name="T12" fmla="*/ 0 w 63"/>
                <a:gd name="T13" fmla="*/ 16 h 18"/>
                <a:gd name="T14" fmla="*/ 54 w 63"/>
                <a:gd name="T15" fmla="*/ 16 h 18"/>
                <a:gd name="T16" fmla="*/ 54 w 63"/>
                <a:gd name="T17" fmla="*/ 7 h 18"/>
                <a:gd name="T18" fmla="*/ 46 w 63"/>
                <a:gd name="T19" fmla="*/ 7 h 18"/>
                <a:gd name="T20" fmla="*/ 46 w 63"/>
                <a:gd name="T21" fmla="*/ 18 h 1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3" h="18">
                  <a:moveTo>
                    <a:pt x="46" y="18"/>
                  </a:moveTo>
                  <a:lnTo>
                    <a:pt x="63" y="18"/>
                  </a:lnTo>
                  <a:lnTo>
                    <a:pt x="63" y="7"/>
                  </a:lnTo>
                  <a:lnTo>
                    <a:pt x="63" y="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16"/>
                  </a:lnTo>
                  <a:lnTo>
                    <a:pt x="54" y="16"/>
                  </a:lnTo>
                  <a:lnTo>
                    <a:pt x="54" y="7"/>
                  </a:lnTo>
                  <a:lnTo>
                    <a:pt x="46" y="7"/>
                  </a:lnTo>
                  <a:lnTo>
                    <a:pt x="46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94" name="Rectangle 71"/>
            <p:cNvSpPr>
              <a:spLocks noChangeArrowheads="1"/>
            </p:cNvSpPr>
            <p:nvPr/>
          </p:nvSpPr>
          <p:spPr bwMode="auto">
            <a:xfrm>
              <a:off x="4706" y="71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95" name="Rectangle 72"/>
            <p:cNvSpPr>
              <a:spLocks noChangeArrowheads="1"/>
            </p:cNvSpPr>
            <p:nvPr/>
          </p:nvSpPr>
          <p:spPr bwMode="auto">
            <a:xfrm>
              <a:off x="4593" y="71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96" name="Rectangle 73"/>
            <p:cNvSpPr>
              <a:spLocks noChangeArrowheads="1"/>
            </p:cNvSpPr>
            <p:nvPr/>
          </p:nvSpPr>
          <p:spPr bwMode="auto">
            <a:xfrm>
              <a:off x="4481" y="71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97" name="Rectangle 74"/>
            <p:cNvSpPr>
              <a:spLocks noChangeArrowheads="1"/>
            </p:cNvSpPr>
            <p:nvPr/>
          </p:nvSpPr>
          <p:spPr bwMode="auto">
            <a:xfrm>
              <a:off x="4369" y="71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98" name="Rectangle 75"/>
            <p:cNvSpPr>
              <a:spLocks noChangeArrowheads="1"/>
            </p:cNvSpPr>
            <p:nvPr/>
          </p:nvSpPr>
          <p:spPr bwMode="auto">
            <a:xfrm>
              <a:off x="4256" y="71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99" name="Rectangle 76"/>
            <p:cNvSpPr>
              <a:spLocks noChangeArrowheads="1"/>
            </p:cNvSpPr>
            <p:nvPr/>
          </p:nvSpPr>
          <p:spPr bwMode="auto">
            <a:xfrm>
              <a:off x="4144" y="71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825" name="Group 77"/>
          <p:cNvGrpSpPr>
            <a:grpSpLocks/>
          </p:cNvGrpSpPr>
          <p:nvPr/>
        </p:nvGrpSpPr>
        <p:grpSpPr bwMode="auto">
          <a:xfrm>
            <a:off x="4664075" y="1139825"/>
            <a:ext cx="1181100" cy="4984750"/>
            <a:chOff x="2938" y="718"/>
            <a:chExt cx="744" cy="3140"/>
          </a:xfrm>
        </p:grpSpPr>
        <p:sp>
          <p:nvSpPr>
            <p:cNvPr id="35162" name="Rectangle 78"/>
            <p:cNvSpPr>
              <a:spLocks noChangeArrowheads="1"/>
            </p:cNvSpPr>
            <p:nvPr/>
          </p:nvSpPr>
          <p:spPr bwMode="auto">
            <a:xfrm>
              <a:off x="2938" y="725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63" name="Rectangle 79"/>
            <p:cNvSpPr>
              <a:spLocks noChangeArrowheads="1"/>
            </p:cNvSpPr>
            <p:nvPr/>
          </p:nvSpPr>
          <p:spPr bwMode="auto">
            <a:xfrm>
              <a:off x="2938" y="837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64" name="Rectangle 80"/>
            <p:cNvSpPr>
              <a:spLocks noChangeArrowheads="1"/>
            </p:cNvSpPr>
            <p:nvPr/>
          </p:nvSpPr>
          <p:spPr bwMode="auto">
            <a:xfrm>
              <a:off x="2938" y="950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65" name="Rectangle 81"/>
            <p:cNvSpPr>
              <a:spLocks noChangeArrowheads="1"/>
            </p:cNvSpPr>
            <p:nvPr/>
          </p:nvSpPr>
          <p:spPr bwMode="auto">
            <a:xfrm>
              <a:off x="2938" y="1062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66" name="Rectangle 82"/>
            <p:cNvSpPr>
              <a:spLocks noChangeArrowheads="1"/>
            </p:cNvSpPr>
            <p:nvPr/>
          </p:nvSpPr>
          <p:spPr bwMode="auto">
            <a:xfrm>
              <a:off x="2938" y="1174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67" name="Rectangle 83"/>
            <p:cNvSpPr>
              <a:spLocks noChangeArrowheads="1"/>
            </p:cNvSpPr>
            <p:nvPr/>
          </p:nvSpPr>
          <p:spPr bwMode="auto">
            <a:xfrm>
              <a:off x="2938" y="1287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68" name="Rectangle 84"/>
            <p:cNvSpPr>
              <a:spLocks noChangeArrowheads="1"/>
            </p:cNvSpPr>
            <p:nvPr/>
          </p:nvSpPr>
          <p:spPr bwMode="auto">
            <a:xfrm>
              <a:off x="2938" y="1399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69" name="Rectangle 85"/>
            <p:cNvSpPr>
              <a:spLocks noChangeArrowheads="1"/>
            </p:cNvSpPr>
            <p:nvPr/>
          </p:nvSpPr>
          <p:spPr bwMode="auto">
            <a:xfrm>
              <a:off x="2938" y="1511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70" name="Rectangle 86"/>
            <p:cNvSpPr>
              <a:spLocks noChangeArrowheads="1"/>
            </p:cNvSpPr>
            <p:nvPr/>
          </p:nvSpPr>
          <p:spPr bwMode="auto">
            <a:xfrm>
              <a:off x="2938" y="1624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71" name="Rectangle 87"/>
            <p:cNvSpPr>
              <a:spLocks noChangeArrowheads="1"/>
            </p:cNvSpPr>
            <p:nvPr/>
          </p:nvSpPr>
          <p:spPr bwMode="auto">
            <a:xfrm>
              <a:off x="2938" y="1736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72" name="Rectangle 88"/>
            <p:cNvSpPr>
              <a:spLocks noChangeArrowheads="1"/>
            </p:cNvSpPr>
            <p:nvPr/>
          </p:nvSpPr>
          <p:spPr bwMode="auto">
            <a:xfrm>
              <a:off x="2938" y="1848"/>
              <a:ext cx="17" cy="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73" name="Rectangle 89"/>
            <p:cNvSpPr>
              <a:spLocks noChangeArrowheads="1"/>
            </p:cNvSpPr>
            <p:nvPr/>
          </p:nvSpPr>
          <p:spPr bwMode="auto">
            <a:xfrm>
              <a:off x="2938" y="1961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74" name="Rectangle 90"/>
            <p:cNvSpPr>
              <a:spLocks noChangeArrowheads="1"/>
            </p:cNvSpPr>
            <p:nvPr/>
          </p:nvSpPr>
          <p:spPr bwMode="auto">
            <a:xfrm>
              <a:off x="2938" y="2073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75" name="Rectangle 91"/>
            <p:cNvSpPr>
              <a:spLocks noChangeArrowheads="1"/>
            </p:cNvSpPr>
            <p:nvPr/>
          </p:nvSpPr>
          <p:spPr bwMode="auto">
            <a:xfrm>
              <a:off x="2938" y="2185"/>
              <a:ext cx="17" cy="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76" name="Rectangle 92"/>
            <p:cNvSpPr>
              <a:spLocks noChangeArrowheads="1"/>
            </p:cNvSpPr>
            <p:nvPr/>
          </p:nvSpPr>
          <p:spPr bwMode="auto">
            <a:xfrm>
              <a:off x="2938" y="2298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77" name="Rectangle 93"/>
            <p:cNvSpPr>
              <a:spLocks noChangeArrowheads="1"/>
            </p:cNvSpPr>
            <p:nvPr/>
          </p:nvSpPr>
          <p:spPr bwMode="auto">
            <a:xfrm>
              <a:off x="2938" y="2410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78" name="Rectangle 94"/>
            <p:cNvSpPr>
              <a:spLocks noChangeArrowheads="1"/>
            </p:cNvSpPr>
            <p:nvPr/>
          </p:nvSpPr>
          <p:spPr bwMode="auto">
            <a:xfrm>
              <a:off x="2938" y="2522"/>
              <a:ext cx="17" cy="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79" name="Rectangle 95"/>
            <p:cNvSpPr>
              <a:spLocks noChangeArrowheads="1"/>
            </p:cNvSpPr>
            <p:nvPr/>
          </p:nvSpPr>
          <p:spPr bwMode="auto">
            <a:xfrm>
              <a:off x="2938" y="2635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80" name="Rectangle 96"/>
            <p:cNvSpPr>
              <a:spLocks noChangeArrowheads="1"/>
            </p:cNvSpPr>
            <p:nvPr/>
          </p:nvSpPr>
          <p:spPr bwMode="auto">
            <a:xfrm>
              <a:off x="2938" y="2747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81" name="Rectangle 97"/>
            <p:cNvSpPr>
              <a:spLocks noChangeArrowheads="1"/>
            </p:cNvSpPr>
            <p:nvPr/>
          </p:nvSpPr>
          <p:spPr bwMode="auto">
            <a:xfrm>
              <a:off x="2938" y="2859"/>
              <a:ext cx="17" cy="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82" name="Rectangle 98"/>
            <p:cNvSpPr>
              <a:spLocks noChangeArrowheads="1"/>
            </p:cNvSpPr>
            <p:nvPr/>
          </p:nvSpPr>
          <p:spPr bwMode="auto">
            <a:xfrm>
              <a:off x="2938" y="2972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83" name="Rectangle 99"/>
            <p:cNvSpPr>
              <a:spLocks noChangeArrowheads="1"/>
            </p:cNvSpPr>
            <p:nvPr/>
          </p:nvSpPr>
          <p:spPr bwMode="auto">
            <a:xfrm>
              <a:off x="2938" y="3084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84" name="Rectangle 100"/>
            <p:cNvSpPr>
              <a:spLocks noChangeArrowheads="1"/>
            </p:cNvSpPr>
            <p:nvPr/>
          </p:nvSpPr>
          <p:spPr bwMode="auto">
            <a:xfrm>
              <a:off x="2938" y="3197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85" name="Rectangle 101"/>
            <p:cNvSpPr>
              <a:spLocks noChangeArrowheads="1"/>
            </p:cNvSpPr>
            <p:nvPr/>
          </p:nvSpPr>
          <p:spPr bwMode="auto">
            <a:xfrm>
              <a:off x="2938" y="3309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86" name="Rectangle 102"/>
            <p:cNvSpPr>
              <a:spLocks noChangeArrowheads="1"/>
            </p:cNvSpPr>
            <p:nvPr/>
          </p:nvSpPr>
          <p:spPr bwMode="auto">
            <a:xfrm>
              <a:off x="2938" y="3421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87" name="Rectangle 103"/>
            <p:cNvSpPr>
              <a:spLocks noChangeArrowheads="1"/>
            </p:cNvSpPr>
            <p:nvPr/>
          </p:nvSpPr>
          <p:spPr bwMode="auto">
            <a:xfrm>
              <a:off x="2938" y="3534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88" name="Rectangle 104"/>
            <p:cNvSpPr>
              <a:spLocks noChangeArrowheads="1"/>
            </p:cNvSpPr>
            <p:nvPr/>
          </p:nvSpPr>
          <p:spPr bwMode="auto">
            <a:xfrm>
              <a:off x="2938" y="3646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89" name="Rectangle 105"/>
            <p:cNvSpPr>
              <a:spLocks noChangeArrowheads="1"/>
            </p:cNvSpPr>
            <p:nvPr/>
          </p:nvSpPr>
          <p:spPr bwMode="auto">
            <a:xfrm>
              <a:off x="2938" y="3758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90" name="Rectangle 106"/>
            <p:cNvSpPr>
              <a:spLocks noChangeArrowheads="1"/>
            </p:cNvSpPr>
            <p:nvPr/>
          </p:nvSpPr>
          <p:spPr bwMode="auto">
            <a:xfrm>
              <a:off x="2967" y="384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91" name="Rectangle 107"/>
            <p:cNvSpPr>
              <a:spLocks noChangeArrowheads="1"/>
            </p:cNvSpPr>
            <p:nvPr/>
          </p:nvSpPr>
          <p:spPr bwMode="auto">
            <a:xfrm>
              <a:off x="3079" y="384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92" name="Rectangle 108"/>
            <p:cNvSpPr>
              <a:spLocks noChangeArrowheads="1"/>
            </p:cNvSpPr>
            <p:nvPr/>
          </p:nvSpPr>
          <p:spPr bwMode="auto">
            <a:xfrm>
              <a:off x="3192" y="384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93" name="Rectangle 109"/>
            <p:cNvSpPr>
              <a:spLocks noChangeArrowheads="1"/>
            </p:cNvSpPr>
            <p:nvPr/>
          </p:nvSpPr>
          <p:spPr bwMode="auto">
            <a:xfrm>
              <a:off x="3304" y="384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94" name="Rectangle 110"/>
            <p:cNvSpPr>
              <a:spLocks noChangeArrowheads="1"/>
            </p:cNvSpPr>
            <p:nvPr/>
          </p:nvSpPr>
          <p:spPr bwMode="auto">
            <a:xfrm>
              <a:off x="3416" y="384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95" name="Rectangle 111"/>
            <p:cNvSpPr>
              <a:spLocks noChangeArrowheads="1"/>
            </p:cNvSpPr>
            <p:nvPr/>
          </p:nvSpPr>
          <p:spPr bwMode="auto">
            <a:xfrm>
              <a:off x="3529" y="384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96" name="Freeform 112"/>
            <p:cNvSpPr>
              <a:spLocks/>
            </p:cNvSpPr>
            <p:nvPr/>
          </p:nvSpPr>
          <p:spPr bwMode="auto">
            <a:xfrm>
              <a:off x="3641" y="3817"/>
              <a:ext cx="41" cy="41"/>
            </a:xfrm>
            <a:custGeom>
              <a:avLst/>
              <a:gdLst>
                <a:gd name="T0" fmla="*/ 0 w 41"/>
                <a:gd name="T1" fmla="*/ 25 h 41"/>
                <a:gd name="T2" fmla="*/ 0 w 41"/>
                <a:gd name="T3" fmla="*/ 41 h 41"/>
                <a:gd name="T4" fmla="*/ 32 w 41"/>
                <a:gd name="T5" fmla="*/ 41 h 41"/>
                <a:gd name="T6" fmla="*/ 39 w 41"/>
                <a:gd name="T7" fmla="*/ 41 h 41"/>
                <a:gd name="T8" fmla="*/ 41 w 41"/>
                <a:gd name="T9" fmla="*/ 32 h 41"/>
                <a:gd name="T10" fmla="*/ 41 w 41"/>
                <a:gd name="T11" fmla="*/ 0 h 41"/>
                <a:gd name="T12" fmla="*/ 25 w 41"/>
                <a:gd name="T13" fmla="*/ 0 h 41"/>
                <a:gd name="T14" fmla="*/ 25 w 41"/>
                <a:gd name="T15" fmla="*/ 32 h 41"/>
                <a:gd name="T16" fmla="*/ 32 w 41"/>
                <a:gd name="T17" fmla="*/ 32 h 41"/>
                <a:gd name="T18" fmla="*/ 32 w 41"/>
                <a:gd name="T19" fmla="*/ 25 h 41"/>
                <a:gd name="T20" fmla="*/ 0 w 41"/>
                <a:gd name="T21" fmla="*/ 25 h 4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1" h="41">
                  <a:moveTo>
                    <a:pt x="0" y="25"/>
                  </a:moveTo>
                  <a:lnTo>
                    <a:pt x="0" y="41"/>
                  </a:lnTo>
                  <a:lnTo>
                    <a:pt x="32" y="41"/>
                  </a:lnTo>
                  <a:lnTo>
                    <a:pt x="39" y="41"/>
                  </a:lnTo>
                  <a:lnTo>
                    <a:pt x="41" y="32"/>
                  </a:lnTo>
                  <a:lnTo>
                    <a:pt x="41" y="0"/>
                  </a:lnTo>
                  <a:lnTo>
                    <a:pt x="25" y="0"/>
                  </a:lnTo>
                  <a:lnTo>
                    <a:pt x="25" y="32"/>
                  </a:lnTo>
                  <a:lnTo>
                    <a:pt x="32" y="32"/>
                  </a:lnTo>
                  <a:lnTo>
                    <a:pt x="32" y="25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97" name="Rectangle 113"/>
            <p:cNvSpPr>
              <a:spLocks noChangeArrowheads="1"/>
            </p:cNvSpPr>
            <p:nvPr/>
          </p:nvSpPr>
          <p:spPr bwMode="auto">
            <a:xfrm>
              <a:off x="3666" y="3705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98" name="Rectangle 114"/>
            <p:cNvSpPr>
              <a:spLocks noChangeArrowheads="1"/>
            </p:cNvSpPr>
            <p:nvPr/>
          </p:nvSpPr>
          <p:spPr bwMode="auto">
            <a:xfrm>
              <a:off x="3666" y="3592"/>
              <a:ext cx="16" cy="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99" name="Rectangle 115"/>
            <p:cNvSpPr>
              <a:spLocks noChangeArrowheads="1"/>
            </p:cNvSpPr>
            <p:nvPr/>
          </p:nvSpPr>
          <p:spPr bwMode="auto">
            <a:xfrm>
              <a:off x="3666" y="3480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00" name="Rectangle 116"/>
            <p:cNvSpPr>
              <a:spLocks noChangeArrowheads="1"/>
            </p:cNvSpPr>
            <p:nvPr/>
          </p:nvSpPr>
          <p:spPr bwMode="auto">
            <a:xfrm>
              <a:off x="3666" y="3368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01" name="Rectangle 117"/>
            <p:cNvSpPr>
              <a:spLocks noChangeArrowheads="1"/>
            </p:cNvSpPr>
            <p:nvPr/>
          </p:nvSpPr>
          <p:spPr bwMode="auto">
            <a:xfrm>
              <a:off x="3666" y="3255"/>
              <a:ext cx="16" cy="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02" name="Rectangle 118"/>
            <p:cNvSpPr>
              <a:spLocks noChangeArrowheads="1"/>
            </p:cNvSpPr>
            <p:nvPr/>
          </p:nvSpPr>
          <p:spPr bwMode="auto">
            <a:xfrm>
              <a:off x="3666" y="3143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03" name="Rectangle 119"/>
            <p:cNvSpPr>
              <a:spLocks noChangeArrowheads="1"/>
            </p:cNvSpPr>
            <p:nvPr/>
          </p:nvSpPr>
          <p:spPr bwMode="auto">
            <a:xfrm>
              <a:off x="3666" y="3031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04" name="Rectangle 120"/>
            <p:cNvSpPr>
              <a:spLocks noChangeArrowheads="1"/>
            </p:cNvSpPr>
            <p:nvPr/>
          </p:nvSpPr>
          <p:spPr bwMode="auto">
            <a:xfrm>
              <a:off x="3666" y="2918"/>
              <a:ext cx="16" cy="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05" name="Rectangle 121"/>
            <p:cNvSpPr>
              <a:spLocks noChangeArrowheads="1"/>
            </p:cNvSpPr>
            <p:nvPr/>
          </p:nvSpPr>
          <p:spPr bwMode="auto">
            <a:xfrm>
              <a:off x="3666" y="2806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06" name="Rectangle 122"/>
            <p:cNvSpPr>
              <a:spLocks noChangeArrowheads="1"/>
            </p:cNvSpPr>
            <p:nvPr/>
          </p:nvSpPr>
          <p:spPr bwMode="auto">
            <a:xfrm>
              <a:off x="3666" y="2694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07" name="Rectangle 123"/>
            <p:cNvSpPr>
              <a:spLocks noChangeArrowheads="1"/>
            </p:cNvSpPr>
            <p:nvPr/>
          </p:nvSpPr>
          <p:spPr bwMode="auto">
            <a:xfrm>
              <a:off x="3666" y="2581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08" name="Rectangle 124"/>
            <p:cNvSpPr>
              <a:spLocks noChangeArrowheads="1"/>
            </p:cNvSpPr>
            <p:nvPr/>
          </p:nvSpPr>
          <p:spPr bwMode="auto">
            <a:xfrm>
              <a:off x="3666" y="2469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09" name="Rectangle 125"/>
            <p:cNvSpPr>
              <a:spLocks noChangeArrowheads="1"/>
            </p:cNvSpPr>
            <p:nvPr/>
          </p:nvSpPr>
          <p:spPr bwMode="auto">
            <a:xfrm>
              <a:off x="3666" y="2357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10" name="Rectangle 126"/>
            <p:cNvSpPr>
              <a:spLocks noChangeArrowheads="1"/>
            </p:cNvSpPr>
            <p:nvPr/>
          </p:nvSpPr>
          <p:spPr bwMode="auto">
            <a:xfrm>
              <a:off x="3666" y="2244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11" name="Rectangle 127"/>
            <p:cNvSpPr>
              <a:spLocks noChangeArrowheads="1"/>
            </p:cNvSpPr>
            <p:nvPr/>
          </p:nvSpPr>
          <p:spPr bwMode="auto">
            <a:xfrm>
              <a:off x="3666" y="2132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12" name="Rectangle 128"/>
            <p:cNvSpPr>
              <a:spLocks noChangeArrowheads="1"/>
            </p:cNvSpPr>
            <p:nvPr/>
          </p:nvSpPr>
          <p:spPr bwMode="auto">
            <a:xfrm>
              <a:off x="3666" y="2020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13" name="Rectangle 129"/>
            <p:cNvSpPr>
              <a:spLocks noChangeArrowheads="1"/>
            </p:cNvSpPr>
            <p:nvPr/>
          </p:nvSpPr>
          <p:spPr bwMode="auto">
            <a:xfrm>
              <a:off x="3666" y="1907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14" name="Rectangle 130"/>
            <p:cNvSpPr>
              <a:spLocks noChangeArrowheads="1"/>
            </p:cNvSpPr>
            <p:nvPr/>
          </p:nvSpPr>
          <p:spPr bwMode="auto">
            <a:xfrm>
              <a:off x="3666" y="1795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15" name="Rectangle 131"/>
            <p:cNvSpPr>
              <a:spLocks noChangeArrowheads="1"/>
            </p:cNvSpPr>
            <p:nvPr/>
          </p:nvSpPr>
          <p:spPr bwMode="auto">
            <a:xfrm>
              <a:off x="3666" y="1682"/>
              <a:ext cx="16" cy="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16" name="Rectangle 132"/>
            <p:cNvSpPr>
              <a:spLocks noChangeArrowheads="1"/>
            </p:cNvSpPr>
            <p:nvPr/>
          </p:nvSpPr>
          <p:spPr bwMode="auto">
            <a:xfrm>
              <a:off x="3666" y="1570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17" name="Rectangle 133"/>
            <p:cNvSpPr>
              <a:spLocks noChangeArrowheads="1"/>
            </p:cNvSpPr>
            <p:nvPr/>
          </p:nvSpPr>
          <p:spPr bwMode="auto">
            <a:xfrm>
              <a:off x="3666" y="1458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18" name="Rectangle 134"/>
            <p:cNvSpPr>
              <a:spLocks noChangeArrowheads="1"/>
            </p:cNvSpPr>
            <p:nvPr/>
          </p:nvSpPr>
          <p:spPr bwMode="auto">
            <a:xfrm>
              <a:off x="3666" y="1345"/>
              <a:ext cx="16" cy="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19" name="Rectangle 135"/>
            <p:cNvSpPr>
              <a:spLocks noChangeArrowheads="1"/>
            </p:cNvSpPr>
            <p:nvPr/>
          </p:nvSpPr>
          <p:spPr bwMode="auto">
            <a:xfrm>
              <a:off x="3666" y="1233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20" name="Rectangle 136"/>
            <p:cNvSpPr>
              <a:spLocks noChangeArrowheads="1"/>
            </p:cNvSpPr>
            <p:nvPr/>
          </p:nvSpPr>
          <p:spPr bwMode="auto">
            <a:xfrm>
              <a:off x="3666" y="1121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21" name="Rectangle 137"/>
            <p:cNvSpPr>
              <a:spLocks noChangeArrowheads="1"/>
            </p:cNvSpPr>
            <p:nvPr/>
          </p:nvSpPr>
          <p:spPr bwMode="auto">
            <a:xfrm>
              <a:off x="3666" y="1008"/>
              <a:ext cx="16" cy="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22" name="Rectangle 138"/>
            <p:cNvSpPr>
              <a:spLocks noChangeArrowheads="1"/>
            </p:cNvSpPr>
            <p:nvPr/>
          </p:nvSpPr>
          <p:spPr bwMode="auto">
            <a:xfrm>
              <a:off x="3666" y="896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23" name="Rectangle 139"/>
            <p:cNvSpPr>
              <a:spLocks noChangeArrowheads="1"/>
            </p:cNvSpPr>
            <p:nvPr/>
          </p:nvSpPr>
          <p:spPr bwMode="auto">
            <a:xfrm>
              <a:off x="3666" y="784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24" name="Freeform 140"/>
            <p:cNvSpPr>
              <a:spLocks/>
            </p:cNvSpPr>
            <p:nvPr/>
          </p:nvSpPr>
          <p:spPr bwMode="auto">
            <a:xfrm>
              <a:off x="3620" y="718"/>
              <a:ext cx="62" cy="18"/>
            </a:xfrm>
            <a:custGeom>
              <a:avLst/>
              <a:gdLst>
                <a:gd name="T0" fmla="*/ 46 w 62"/>
                <a:gd name="T1" fmla="*/ 18 h 18"/>
                <a:gd name="T2" fmla="*/ 62 w 62"/>
                <a:gd name="T3" fmla="*/ 18 h 18"/>
                <a:gd name="T4" fmla="*/ 62 w 62"/>
                <a:gd name="T5" fmla="*/ 7 h 18"/>
                <a:gd name="T6" fmla="*/ 62 w 62"/>
                <a:gd name="T7" fmla="*/ 0 h 18"/>
                <a:gd name="T8" fmla="*/ 53 w 62"/>
                <a:gd name="T9" fmla="*/ 0 h 18"/>
                <a:gd name="T10" fmla="*/ 0 w 62"/>
                <a:gd name="T11" fmla="*/ 0 h 18"/>
                <a:gd name="T12" fmla="*/ 0 w 62"/>
                <a:gd name="T13" fmla="*/ 16 h 18"/>
                <a:gd name="T14" fmla="*/ 53 w 62"/>
                <a:gd name="T15" fmla="*/ 16 h 18"/>
                <a:gd name="T16" fmla="*/ 53 w 62"/>
                <a:gd name="T17" fmla="*/ 7 h 18"/>
                <a:gd name="T18" fmla="*/ 46 w 62"/>
                <a:gd name="T19" fmla="*/ 7 h 18"/>
                <a:gd name="T20" fmla="*/ 46 w 62"/>
                <a:gd name="T21" fmla="*/ 18 h 1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2" h="18">
                  <a:moveTo>
                    <a:pt x="46" y="18"/>
                  </a:moveTo>
                  <a:lnTo>
                    <a:pt x="62" y="18"/>
                  </a:lnTo>
                  <a:lnTo>
                    <a:pt x="62" y="7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0" y="0"/>
                  </a:lnTo>
                  <a:lnTo>
                    <a:pt x="0" y="16"/>
                  </a:lnTo>
                  <a:lnTo>
                    <a:pt x="53" y="16"/>
                  </a:lnTo>
                  <a:lnTo>
                    <a:pt x="53" y="7"/>
                  </a:lnTo>
                  <a:lnTo>
                    <a:pt x="46" y="7"/>
                  </a:lnTo>
                  <a:lnTo>
                    <a:pt x="46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25" name="Rectangle 141"/>
            <p:cNvSpPr>
              <a:spLocks noChangeArrowheads="1"/>
            </p:cNvSpPr>
            <p:nvPr/>
          </p:nvSpPr>
          <p:spPr bwMode="auto">
            <a:xfrm>
              <a:off x="3507" y="71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26" name="Rectangle 142"/>
            <p:cNvSpPr>
              <a:spLocks noChangeArrowheads="1"/>
            </p:cNvSpPr>
            <p:nvPr/>
          </p:nvSpPr>
          <p:spPr bwMode="auto">
            <a:xfrm>
              <a:off x="3395" y="71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27" name="Rectangle 143"/>
            <p:cNvSpPr>
              <a:spLocks noChangeArrowheads="1"/>
            </p:cNvSpPr>
            <p:nvPr/>
          </p:nvSpPr>
          <p:spPr bwMode="auto">
            <a:xfrm>
              <a:off x="3283" y="71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28" name="Rectangle 144"/>
            <p:cNvSpPr>
              <a:spLocks noChangeArrowheads="1"/>
            </p:cNvSpPr>
            <p:nvPr/>
          </p:nvSpPr>
          <p:spPr bwMode="auto">
            <a:xfrm>
              <a:off x="3170" y="71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29" name="Rectangle 145"/>
            <p:cNvSpPr>
              <a:spLocks noChangeArrowheads="1"/>
            </p:cNvSpPr>
            <p:nvPr/>
          </p:nvSpPr>
          <p:spPr bwMode="auto">
            <a:xfrm>
              <a:off x="3058" y="71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30" name="Rectangle 146"/>
            <p:cNvSpPr>
              <a:spLocks noChangeArrowheads="1"/>
            </p:cNvSpPr>
            <p:nvPr/>
          </p:nvSpPr>
          <p:spPr bwMode="auto">
            <a:xfrm>
              <a:off x="2946" y="71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826" name="Group 147"/>
          <p:cNvGrpSpPr>
            <a:grpSpLocks/>
          </p:cNvGrpSpPr>
          <p:nvPr/>
        </p:nvGrpSpPr>
        <p:grpSpPr bwMode="auto">
          <a:xfrm>
            <a:off x="2965450" y="1139825"/>
            <a:ext cx="1181100" cy="4984750"/>
            <a:chOff x="1868" y="718"/>
            <a:chExt cx="744" cy="3140"/>
          </a:xfrm>
        </p:grpSpPr>
        <p:sp>
          <p:nvSpPr>
            <p:cNvPr id="35093" name="Rectangle 148"/>
            <p:cNvSpPr>
              <a:spLocks noChangeArrowheads="1"/>
            </p:cNvSpPr>
            <p:nvPr/>
          </p:nvSpPr>
          <p:spPr bwMode="auto">
            <a:xfrm>
              <a:off x="1868" y="725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94" name="Rectangle 149"/>
            <p:cNvSpPr>
              <a:spLocks noChangeArrowheads="1"/>
            </p:cNvSpPr>
            <p:nvPr/>
          </p:nvSpPr>
          <p:spPr bwMode="auto">
            <a:xfrm>
              <a:off x="1868" y="837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95" name="Rectangle 150"/>
            <p:cNvSpPr>
              <a:spLocks noChangeArrowheads="1"/>
            </p:cNvSpPr>
            <p:nvPr/>
          </p:nvSpPr>
          <p:spPr bwMode="auto">
            <a:xfrm>
              <a:off x="1868" y="950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96" name="Rectangle 151"/>
            <p:cNvSpPr>
              <a:spLocks noChangeArrowheads="1"/>
            </p:cNvSpPr>
            <p:nvPr/>
          </p:nvSpPr>
          <p:spPr bwMode="auto">
            <a:xfrm>
              <a:off x="1868" y="1062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97" name="Rectangle 152"/>
            <p:cNvSpPr>
              <a:spLocks noChangeArrowheads="1"/>
            </p:cNvSpPr>
            <p:nvPr/>
          </p:nvSpPr>
          <p:spPr bwMode="auto">
            <a:xfrm>
              <a:off x="1868" y="1174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98" name="Rectangle 153"/>
            <p:cNvSpPr>
              <a:spLocks noChangeArrowheads="1"/>
            </p:cNvSpPr>
            <p:nvPr/>
          </p:nvSpPr>
          <p:spPr bwMode="auto">
            <a:xfrm>
              <a:off x="1868" y="1287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99" name="Rectangle 154"/>
            <p:cNvSpPr>
              <a:spLocks noChangeArrowheads="1"/>
            </p:cNvSpPr>
            <p:nvPr/>
          </p:nvSpPr>
          <p:spPr bwMode="auto">
            <a:xfrm>
              <a:off x="1868" y="1399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00" name="Rectangle 155"/>
            <p:cNvSpPr>
              <a:spLocks noChangeArrowheads="1"/>
            </p:cNvSpPr>
            <p:nvPr/>
          </p:nvSpPr>
          <p:spPr bwMode="auto">
            <a:xfrm>
              <a:off x="1868" y="1511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01" name="Rectangle 156"/>
            <p:cNvSpPr>
              <a:spLocks noChangeArrowheads="1"/>
            </p:cNvSpPr>
            <p:nvPr/>
          </p:nvSpPr>
          <p:spPr bwMode="auto">
            <a:xfrm>
              <a:off x="1868" y="1624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02" name="Rectangle 157"/>
            <p:cNvSpPr>
              <a:spLocks noChangeArrowheads="1"/>
            </p:cNvSpPr>
            <p:nvPr/>
          </p:nvSpPr>
          <p:spPr bwMode="auto">
            <a:xfrm>
              <a:off x="1868" y="1736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03" name="Rectangle 158"/>
            <p:cNvSpPr>
              <a:spLocks noChangeArrowheads="1"/>
            </p:cNvSpPr>
            <p:nvPr/>
          </p:nvSpPr>
          <p:spPr bwMode="auto">
            <a:xfrm>
              <a:off x="1868" y="1848"/>
              <a:ext cx="17" cy="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04" name="Rectangle 159"/>
            <p:cNvSpPr>
              <a:spLocks noChangeArrowheads="1"/>
            </p:cNvSpPr>
            <p:nvPr/>
          </p:nvSpPr>
          <p:spPr bwMode="auto">
            <a:xfrm>
              <a:off x="1868" y="1961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05" name="Rectangle 160"/>
            <p:cNvSpPr>
              <a:spLocks noChangeArrowheads="1"/>
            </p:cNvSpPr>
            <p:nvPr/>
          </p:nvSpPr>
          <p:spPr bwMode="auto">
            <a:xfrm>
              <a:off x="1868" y="2073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06" name="Rectangle 161"/>
            <p:cNvSpPr>
              <a:spLocks noChangeArrowheads="1"/>
            </p:cNvSpPr>
            <p:nvPr/>
          </p:nvSpPr>
          <p:spPr bwMode="auto">
            <a:xfrm>
              <a:off x="1868" y="2185"/>
              <a:ext cx="17" cy="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07" name="Rectangle 162"/>
            <p:cNvSpPr>
              <a:spLocks noChangeArrowheads="1"/>
            </p:cNvSpPr>
            <p:nvPr/>
          </p:nvSpPr>
          <p:spPr bwMode="auto">
            <a:xfrm>
              <a:off x="1868" y="2298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08" name="Rectangle 163"/>
            <p:cNvSpPr>
              <a:spLocks noChangeArrowheads="1"/>
            </p:cNvSpPr>
            <p:nvPr/>
          </p:nvSpPr>
          <p:spPr bwMode="auto">
            <a:xfrm>
              <a:off x="1868" y="2410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09" name="Rectangle 164"/>
            <p:cNvSpPr>
              <a:spLocks noChangeArrowheads="1"/>
            </p:cNvSpPr>
            <p:nvPr/>
          </p:nvSpPr>
          <p:spPr bwMode="auto">
            <a:xfrm>
              <a:off x="1868" y="2522"/>
              <a:ext cx="17" cy="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10" name="Rectangle 165"/>
            <p:cNvSpPr>
              <a:spLocks noChangeArrowheads="1"/>
            </p:cNvSpPr>
            <p:nvPr/>
          </p:nvSpPr>
          <p:spPr bwMode="auto">
            <a:xfrm>
              <a:off x="1868" y="2635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11" name="Rectangle 166"/>
            <p:cNvSpPr>
              <a:spLocks noChangeArrowheads="1"/>
            </p:cNvSpPr>
            <p:nvPr/>
          </p:nvSpPr>
          <p:spPr bwMode="auto">
            <a:xfrm>
              <a:off x="1868" y="2747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12" name="Rectangle 167"/>
            <p:cNvSpPr>
              <a:spLocks noChangeArrowheads="1"/>
            </p:cNvSpPr>
            <p:nvPr/>
          </p:nvSpPr>
          <p:spPr bwMode="auto">
            <a:xfrm>
              <a:off x="1868" y="2859"/>
              <a:ext cx="17" cy="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13" name="Rectangle 168"/>
            <p:cNvSpPr>
              <a:spLocks noChangeArrowheads="1"/>
            </p:cNvSpPr>
            <p:nvPr/>
          </p:nvSpPr>
          <p:spPr bwMode="auto">
            <a:xfrm>
              <a:off x="1868" y="2972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14" name="Rectangle 169"/>
            <p:cNvSpPr>
              <a:spLocks noChangeArrowheads="1"/>
            </p:cNvSpPr>
            <p:nvPr/>
          </p:nvSpPr>
          <p:spPr bwMode="auto">
            <a:xfrm>
              <a:off x="1868" y="3084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15" name="Rectangle 170"/>
            <p:cNvSpPr>
              <a:spLocks noChangeArrowheads="1"/>
            </p:cNvSpPr>
            <p:nvPr/>
          </p:nvSpPr>
          <p:spPr bwMode="auto">
            <a:xfrm>
              <a:off x="1868" y="3197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16" name="Rectangle 171"/>
            <p:cNvSpPr>
              <a:spLocks noChangeArrowheads="1"/>
            </p:cNvSpPr>
            <p:nvPr/>
          </p:nvSpPr>
          <p:spPr bwMode="auto">
            <a:xfrm>
              <a:off x="1868" y="3309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17" name="Rectangle 172"/>
            <p:cNvSpPr>
              <a:spLocks noChangeArrowheads="1"/>
            </p:cNvSpPr>
            <p:nvPr/>
          </p:nvSpPr>
          <p:spPr bwMode="auto">
            <a:xfrm>
              <a:off x="1868" y="3421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18" name="Rectangle 173"/>
            <p:cNvSpPr>
              <a:spLocks noChangeArrowheads="1"/>
            </p:cNvSpPr>
            <p:nvPr/>
          </p:nvSpPr>
          <p:spPr bwMode="auto">
            <a:xfrm>
              <a:off x="1868" y="3534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19" name="Rectangle 174"/>
            <p:cNvSpPr>
              <a:spLocks noChangeArrowheads="1"/>
            </p:cNvSpPr>
            <p:nvPr/>
          </p:nvSpPr>
          <p:spPr bwMode="auto">
            <a:xfrm>
              <a:off x="1868" y="3646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20" name="Rectangle 175"/>
            <p:cNvSpPr>
              <a:spLocks noChangeArrowheads="1"/>
            </p:cNvSpPr>
            <p:nvPr/>
          </p:nvSpPr>
          <p:spPr bwMode="auto">
            <a:xfrm>
              <a:off x="1868" y="3758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21" name="Rectangle 176"/>
            <p:cNvSpPr>
              <a:spLocks noChangeArrowheads="1"/>
            </p:cNvSpPr>
            <p:nvPr/>
          </p:nvSpPr>
          <p:spPr bwMode="auto">
            <a:xfrm>
              <a:off x="1897" y="384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22" name="Rectangle 177"/>
            <p:cNvSpPr>
              <a:spLocks noChangeArrowheads="1"/>
            </p:cNvSpPr>
            <p:nvPr/>
          </p:nvSpPr>
          <p:spPr bwMode="auto">
            <a:xfrm>
              <a:off x="2009" y="384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23" name="Rectangle 178"/>
            <p:cNvSpPr>
              <a:spLocks noChangeArrowheads="1"/>
            </p:cNvSpPr>
            <p:nvPr/>
          </p:nvSpPr>
          <p:spPr bwMode="auto">
            <a:xfrm>
              <a:off x="2122" y="384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24" name="Rectangle 179"/>
            <p:cNvSpPr>
              <a:spLocks noChangeArrowheads="1"/>
            </p:cNvSpPr>
            <p:nvPr/>
          </p:nvSpPr>
          <p:spPr bwMode="auto">
            <a:xfrm>
              <a:off x="2234" y="384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25" name="Rectangle 180"/>
            <p:cNvSpPr>
              <a:spLocks noChangeArrowheads="1"/>
            </p:cNvSpPr>
            <p:nvPr/>
          </p:nvSpPr>
          <p:spPr bwMode="auto">
            <a:xfrm>
              <a:off x="2346" y="384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26" name="Rectangle 181"/>
            <p:cNvSpPr>
              <a:spLocks noChangeArrowheads="1"/>
            </p:cNvSpPr>
            <p:nvPr/>
          </p:nvSpPr>
          <p:spPr bwMode="auto">
            <a:xfrm>
              <a:off x="2459" y="384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27" name="Freeform 182"/>
            <p:cNvSpPr>
              <a:spLocks/>
            </p:cNvSpPr>
            <p:nvPr/>
          </p:nvSpPr>
          <p:spPr bwMode="auto">
            <a:xfrm>
              <a:off x="2571" y="3817"/>
              <a:ext cx="41" cy="41"/>
            </a:xfrm>
            <a:custGeom>
              <a:avLst/>
              <a:gdLst>
                <a:gd name="T0" fmla="*/ 0 w 41"/>
                <a:gd name="T1" fmla="*/ 25 h 41"/>
                <a:gd name="T2" fmla="*/ 0 w 41"/>
                <a:gd name="T3" fmla="*/ 41 h 41"/>
                <a:gd name="T4" fmla="*/ 32 w 41"/>
                <a:gd name="T5" fmla="*/ 41 h 41"/>
                <a:gd name="T6" fmla="*/ 39 w 41"/>
                <a:gd name="T7" fmla="*/ 41 h 41"/>
                <a:gd name="T8" fmla="*/ 41 w 41"/>
                <a:gd name="T9" fmla="*/ 32 h 41"/>
                <a:gd name="T10" fmla="*/ 41 w 41"/>
                <a:gd name="T11" fmla="*/ 0 h 41"/>
                <a:gd name="T12" fmla="*/ 25 w 41"/>
                <a:gd name="T13" fmla="*/ 0 h 41"/>
                <a:gd name="T14" fmla="*/ 25 w 41"/>
                <a:gd name="T15" fmla="*/ 32 h 41"/>
                <a:gd name="T16" fmla="*/ 32 w 41"/>
                <a:gd name="T17" fmla="*/ 32 h 41"/>
                <a:gd name="T18" fmla="*/ 32 w 41"/>
                <a:gd name="T19" fmla="*/ 25 h 41"/>
                <a:gd name="T20" fmla="*/ 0 w 41"/>
                <a:gd name="T21" fmla="*/ 25 h 4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1" h="41">
                  <a:moveTo>
                    <a:pt x="0" y="25"/>
                  </a:moveTo>
                  <a:lnTo>
                    <a:pt x="0" y="41"/>
                  </a:lnTo>
                  <a:lnTo>
                    <a:pt x="32" y="41"/>
                  </a:lnTo>
                  <a:lnTo>
                    <a:pt x="39" y="41"/>
                  </a:lnTo>
                  <a:lnTo>
                    <a:pt x="41" y="32"/>
                  </a:lnTo>
                  <a:lnTo>
                    <a:pt x="41" y="0"/>
                  </a:lnTo>
                  <a:lnTo>
                    <a:pt x="25" y="0"/>
                  </a:lnTo>
                  <a:lnTo>
                    <a:pt x="25" y="32"/>
                  </a:lnTo>
                  <a:lnTo>
                    <a:pt x="32" y="32"/>
                  </a:lnTo>
                  <a:lnTo>
                    <a:pt x="32" y="25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28" name="Rectangle 183"/>
            <p:cNvSpPr>
              <a:spLocks noChangeArrowheads="1"/>
            </p:cNvSpPr>
            <p:nvPr/>
          </p:nvSpPr>
          <p:spPr bwMode="auto">
            <a:xfrm>
              <a:off x="2596" y="3705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29" name="Rectangle 184"/>
            <p:cNvSpPr>
              <a:spLocks noChangeArrowheads="1"/>
            </p:cNvSpPr>
            <p:nvPr/>
          </p:nvSpPr>
          <p:spPr bwMode="auto">
            <a:xfrm>
              <a:off x="2596" y="3592"/>
              <a:ext cx="16" cy="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30" name="Rectangle 185"/>
            <p:cNvSpPr>
              <a:spLocks noChangeArrowheads="1"/>
            </p:cNvSpPr>
            <p:nvPr/>
          </p:nvSpPr>
          <p:spPr bwMode="auto">
            <a:xfrm>
              <a:off x="2596" y="3480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31" name="Rectangle 186"/>
            <p:cNvSpPr>
              <a:spLocks noChangeArrowheads="1"/>
            </p:cNvSpPr>
            <p:nvPr/>
          </p:nvSpPr>
          <p:spPr bwMode="auto">
            <a:xfrm>
              <a:off x="2596" y="3368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32" name="Rectangle 187"/>
            <p:cNvSpPr>
              <a:spLocks noChangeArrowheads="1"/>
            </p:cNvSpPr>
            <p:nvPr/>
          </p:nvSpPr>
          <p:spPr bwMode="auto">
            <a:xfrm>
              <a:off x="2596" y="3255"/>
              <a:ext cx="16" cy="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33" name="Rectangle 188"/>
            <p:cNvSpPr>
              <a:spLocks noChangeArrowheads="1"/>
            </p:cNvSpPr>
            <p:nvPr/>
          </p:nvSpPr>
          <p:spPr bwMode="auto">
            <a:xfrm>
              <a:off x="2596" y="3143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34" name="Rectangle 189"/>
            <p:cNvSpPr>
              <a:spLocks noChangeArrowheads="1"/>
            </p:cNvSpPr>
            <p:nvPr/>
          </p:nvSpPr>
          <p:spPr bwMode="auto">
            <a:xfrm>
              <a:off x="2596" y="3031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35" name="Rectangle 190"/>
            <p:cNvSpPr>
              <a:spLocks noChangeArrowheads="1"/>
            </p:cNvSpPr>
            <p:nvPr/>
          </p:nvSpPr>
          <p:spPr bwMode="auto">
            <a:xfrm>
              <a:off x="2596" y="2918"/>
              <a:ext cx="16" cy="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36" name="Rectangle 191"/>
            <p:cNvSpPr>
              <a:spLocks noChangeArrowheads="1"/>
            </p:cNvSpPr>
            <p:nvPr/>
          </p:nvSpPr>
          <p:spPr bwMode="auto">
            <a:xfrm>
              <a:off x="2596" y="2806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37" name="Rectangle 192"/>
            <p:cNvSpPr>
              <a:spLocks noChangeArrowheads="1"/>
            </p:cNvSpPr>
            <p:nvPr/>
          </p:nvSpPr>
          <p:spPr bwMode="auto">
            <a:xfrm>
              <a:off x="2596" y="2694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38" name="Rectangle 193"/>
            <p:cNvSpPr>
              <a:spLocks noChangeArrowheads="1"/>
            </p:cNvSpPr>
            <p:nvPr/>
          </p:nvSpPr>
          <p:spPr bwMode="auto">
            <a:xfrm>
              <a:off x="2596" y="2581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39" name="Rectangle 194"/>
            <p:cNvSpPr>
              <a:spLocks noChangeArrowheads="1"/>
            </p:cNvSpPr>
            <p:nvPr/>
          </p:nvSpPr>
          <p:spPr bwMode="auto">
            <a:xfrm>
              <a:off x="2596" y="2469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40" name="Rectangle 195"/>
            <p:cNvSpPr>
              <a:spLocks noChangeArrowheads="1"/>
            </p:cNvSpPr>
            <p:nvPr/>
          </p:nvSpPr>
          <p:spPr bwMode="auto">
            <a:xfrm>
              <a:off x="2596" y="2357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41" name="Rectangle 196"/>
            <p:cNvSpPr>
              <a:spLocks noChangeArrowheads="1"/>
            </p:cNvSpPr>
            <p:nvPr/>
          </p:nvSpPr>
          <p:spPr bwMode="auto">
            <a:xfrm>
              <a:off x="2596" y="2244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42" name="Rectangle 197"/>
            <p:cNvSpPr>
              <a:spLocks noChangeArrowheads="1"/>
            </p:cNvSpPr>
            <p:nvPr/>
          </p:nvSpPr>
          <p:spPr bwMode="auto">
            <a:xfrm>
              <a:off x="2596" y="2132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43" name="Rectangle 198"/>
            <p:cNvSpPr>
              <a:spLocks noChangeArrowheads="1"/>
            </p:cNvSpPr>
            <p:nvPr/>
          </p:nvSpPr>
          <p:spPr bwMode="auto">
            <a:xfrm>
              <a:off x="2596" y="2020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44" name="Rectangle 199"/>
            <p:cNvSpPr>
              <a:spLocks noChangeArrowheads="1"/>
            </p:cNvSpPr>
            <p:nvPr/>
          </p:nvSpPr>
          <p:spPr bwMode="auto">
            <a:xfrm>
              <a:off x="2596" y="1907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45" name="Rectangle 200"/>
            <p:cNvSpPr>
              <a:spLocks noChangeArrowheads="1"/>
            </p:cNvSpPr>
            <p:nvPr/>
          </p:nvSpPr>
          <p:spPr bwMode="auto">
            <a:xfrm>
              <a:off x="2596" y="1795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46" name="Rectangle 201"/>
            <p:cNvSpPr>
              <a:spLocks noChangeArrowheads="1"/>
            </p:cNvSpPr>
            <p:nvPr/>
          </p:nvSpPr>
          <p:spPr bwMode="auto">
            <a:xfrm>
              <a:off x="2596" y="1682"/>
              <a:ext cx="16" cy="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47" name="Rectangle 202"/>
            <p:cNvSpPr>
              <a:spLocks noChangeArrowheads="1"/>
            </p:cNvSpPr>
            <p:nvPr/>
          </p:nvSpPr>
          <p:spPr bwMode="auto">
            <a:xfrm>
              <a:off x="2596" y="1570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48" name="Rectangle 203"/>
            <p:cNvSpPr>
              <a:spLocks noChangeArrowheads="1"/>
            </p:cNvSpPr>
            <p:nvPr/>
          </p:nvSpPr>
          <p:spPr bwMode="auto">
            <a:xfrm>
              <a:off x="2596" y="1458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49" name="Rectangle 204"/>
            <p:cNvSpPr>
              <a:spLocks noChangeArrowheads="1"/>
            </p:cNvSpPr>
            <p:nvPr/>
          </p:nvSpPr>
          <p:spPr bwMode="auto">
            <a:xfrm>
              <a:off x="2596" y="1345"/>
              <a:ext cx="16" cy="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50" name="Rectangle 205"/>
            <p:cNvSpPr>
              <a:spLocks noChangeArrowheads="1"/>
            </p:cNvSpPr>
            <p:nvPr/>
          </p:nvSpPr>
          <p:spPr bwMode="auto">
            <a:xfrm>
              <a:off x="2596" y="1233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51" name="Rectangle 206"/>
            <p:cNvSpPr>
              <a:spLocks noChangeArrowheads="1"/>
            </p:cNvSpPr>
            <p:nvPr/>
          </p:nvSpPr>
          <p:spPr bwMode="auto">
            <a:xfrm>
              <a:off x="2596" y="1121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52" name="Rectangle 207"/>
            <p:cNvSpPr>
              <a:spLocks noChangeArrowheads="1"/>
            </p:cNvSpPr>
            <p:nvPr/>
          </p:nvSpPr>
          <p:spPr bwMode="auto">
            <a:xfrm>
              <a:off x="2596" y="1008"/>
              <a:ext cx="16" cy="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53" name="Rectangle 208"/>
            <p:cNvSpPr>
              <a:spLocks noChangeArrowheads="1"/>
            </p:cNvSpPr>
            <p:nvPr/>
          </p:nvSpPr>
          <p:spPr bwMode="auto">
            <a:xfrm>
              <a:off x="2596" y="896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54" name="Rectangle 209"/>
            <p:cNvSpPr>
              <a:spLocks noChangeArrowheads="1"/>
            </p:cNvSpPr>
            <p:nvPr/>
          </p:nvSpPr>
          <p:spPr bwMode="auto">
            <a:xfrm>
              <a:off x="2596" y="784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55" name="Freeform 210"/>
            <p:cNvSpPr>
              <a:spLocks/>
            </p:cNvSpPr>
            <p:nvPr/>
          </p:nvSpPr>
          <p:spPr bwMode="auto">
            <a:xfrm>
              <a:off x="2550" y="718"/>
              <a:ext cx="62" cy="18"/>
            </a:xfrm>
            <a:custGeom>
              <a:avLst/>
              <a:gdLst>
                <a:gd name="T0" fmla="*/ 46 w 62"/>
                <a:gd name="T1" fmla="*/ 18 h 18"/>
                <a:gd name="T2" fmla="*/ 62 w 62"/>
                <a:gd name="T3" fmla="*/ 18 h 18"/>
                <a:gd name="T4" fmla="*/ 62 w 62"/>
                <a:gd name="T5" fmla="*/ 7 h 18"/>
                <a:gd name="T6" fmla="*/ 62 w 62"/>
                <a:gd name="T7" fmla="*/ 0 h 18"/>
                <a:gd name="T8" fmla="*/ 53 w 62"/>
                <a:gd name="T9" fmla="*/ 0 h 18"/>
                <a:gd name="T10" fmla="*/ 0 w 62"/>
                <a:gd name="T11" fmla="*/ 0 h 18"/>
                <a:gd name="T12" fmla="*/ 0 w 62"/>
                <a:gd name="T13" fmla="*/ 16 h 18"/>
                <a:gd name="T14" fmla="*/ 53 w 62"/>
                <a:gd name="T15" fmla="*/ 16 h 18"/>
                <a:gd name="T16" fmla="*/ 53 w 62"/>
                <a:gd name="T17" fmla="*/ 7 h 18"/>
                <a:gd name="T18" fmla="*/ 46 w 62"/>
                <a:gd name="T19" fmla="*/ 7 h 18"/>
                <a:gd name="T20" fmla="*/ 46 w 62"/>
                <a:gd name="T21" fmla="*/ 18 h 1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2" h="18">
                  <a:moveTo>
                    <a:pt x="46" y="18"/>
                  </a:moveTo>
                  <a:lnTo>
                    <a:pt x="62" y="18"/>
                  </a:lnTo>
                  <a:lnTo>
                    <a:pt x="62" y="7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0" y="0"/>
                  </a:lnTo>
                  <a:lnTo>
                    <a:pt x="0" y="16"/>
                  </a:lnTo>
                  <a:lnTo>
                    <a:pt x="53" y="16"/>
                  </a:lnTo>
                  <a:lnTo>
                    <a:pt x="53" y="7"/>
                  </a:lnTo>
                  <a:lnTo>
                    <a:pt x="46" y="7"/>
                  </a:lnTo>
                  <a:lnTo>
                    <a:pt x="46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56" name="Rectangle 211"/>
            <p:cNvSpPr>
              <a:spLocks noChangeArrowheads="1"/>
            </p:cNvSpPr>
            <p:nvPr/>
          </p:nvSpPr>
          <p:spPr bwMode="auto">
            <a:xfrm>
              <a:off x="2437" y="71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57" name="Rectangle 212"/>
            <p:cNvSpPr>
              <a:spLocks noChangeArrowheads="1"/>
            </p:cNvSpPr>
            <p:nvPr/>
          </p:nvSpPr>
          <p:spPr bwMode="auto">
            <a:xfrm>
              <a:off x="2325" y="71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58" name="Rectangle 213"/>
            <p:cNvSpPr>
              <a:spLocks noChangeArrowheads="1"/>
            </p:cNvSpPr>
            <p:nvPr/>
          </p:nvSpPr>
          <p:spPr bwMode="auto">
            <a:xfrm>
              <a:off x="2213" y="71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59" name="Rectangle 214"/>
            <p:cNvSpPr>
              <a:spLocks noChangeArrowheads="1"/>
            </p:cNvSpPr>
            <p:nvPr/>
          </p:nvSpPr>
          <p:spPr bwMode="auto">
            <a:xfrm>
              <a:off x="2100" y="718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60" name="Rectangle 215"/>
            <p:cNvSpPr>
              <a:spLocks noChangeArrowheads="1"/>
            </p:cNvSpPr>
            <p:nvPr/>
          </p:nvSpPr>
          <p:spPr bwMode="auto">
            <a:xfrm>
              <a:off x="1988" y="71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61" name="Rectangle 216"/>
            <p:cNvSpPr>
              <a:spLocks noChangeArrowheads="1"/>
            </p:cNvSpPr>
            <p:nvPr/>
          </p:nvSpPr>
          <p:spPr bwMode="auto">
            <a:xfrm>
              <a:off x="1876" y="718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827" name="Freeform 217"/>
          <p:cNvSpPr>
            <a:spLocks/>
          </p:cNvSpPr>
          <p:nvPr/>
        </p:nvSpPr>
        <p:spPr bwMode="auto">
          <a:xfrm>
            <a:off x="3756025" y="1660525"/>
            <a:ext cx="712788" cy="747713"/>
          </a:xfrm>
          <a:custGeom>
            <a:avLst/>
            <a:gdLst>
              <a:gd name="T0" fmla="*/ 17463 w 449"/>
              <a:gd name="T1" fmla="*/ 0 h 471"/>
              <a:gd name="T2" fmla="*/ 0 w 449"/>
              <a:gd name="T3" fmla="*/ 17463 h 471"/>
              <a:gd name="T4" fmla="*/ 696913 w 449"/>
              <a:gd name="T5" fmla="*/ 747713 h 471"/>
              <a:gd name="T6" fmla="*/ 712788 w 449"/>
              <a:gd name="T7" fmla="*/ 730250 h 471"/>
              <a:gd name="T8" fmla="*/ 17463 w 449"/>
              <a:gd name="T9" fmla="*/ 0 h 4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49" h="471">
                <a:moveTo>
                  <a:pt x="11" y="0"/>
                </a:moveTo>
                <a:lnTo>
                  <a:pt x="0" y="11"/>
                </a:lnTo>
                <a:lnTo>
                  <a:pt x="439" y="471"/>
                </a:lnTo>
                <a:lnTo>
                  <a:pt x="449" y="460"/>
                </a:lnTo>
                <a:lnTo>
                  <a:pt x="1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8" name="Oval 218"/>
          <p:cNvSpPr>
            <a:spLocks noChangeArrowheads="1"/>
          </p:cNvSpPr>
          <p:nvPr/>
        </p:nvSpPr>
        <p:spPr bwMode="auto">
          <a:xfrm>
            <a:off x="4424363" y="1625600"/>
            <a:ext cx="119062" cy="125413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9" name="Oval 219"/>
          <p:cNvSpPr>
            <a:spLocks noChangeArrowheads="1"/>
          </p:cNvSpPr>
          <p:nvPr/>
        </p:nvSpPr>
        <p:spPr bwMode="auto">
          <a:xfrm>
            <a:off x="3724275" y="1625600"/>
            <a:ext cx="119063" cy="125413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0" name="Oval 220"/>
          <p:cNvSpPr>
            <a:spLocks noChangeArrowheads="1"/>
          </p:cNvSpPr>
          <p:nvPr/>
        </p:nvSpPr>
        <p:spPr bwMode="auto">
          <a:xfrm>
            <a:off x="4424363" y="2319338"/>
            <a:ext cx="119062" cy="125412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1" name="Oval 221"/>
          <p:cNvSpPr>
            <a:spLocks noChangeArrowheads="1"/>
          </p:cNvSpPr>
          <p:nvPr/>
        </p:nvSpPr>
        <p:spPr bwMode="auto">
          <a:xfrm>
            <a:off x="3724275" y="2319338"/>
            <a:ext cx="119063" cy="125412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2" name="Freeform 222"/>
          <p:cNvSpPr>
            <a:spLocks/>
          </p:cNvSpPr>
          <p:nvPr/>
        </p:nvSpPr>
        <p:spPr bwMode="auto">
          <a:xfrm>
            <a:off x="3756025" y="1657350"/>
            <a:ext cx="752475" cy="750888"/>
          </a:xfrm>
          <a:custGeom>
            <a:avLst/>
            <a:gdLst>
              <a:gd name="T0" fmla="*/ 0 w 474"/>
              <a:gd name="T1" fmla="*/ 733425 h 473"/>
              <a:gd name="T2" fmla="*/ 17463 w 474"/>
              <a:gd name="T3" fmla="*/ 750888 h 473"/>
              <a:gd name="T4" fmla="*/ 752475 w 474"/>
              <a:gd name="T5" fmla="*/ 17463 h 473"/>
              <a:gd name="T6" fmla="*/ 736600 w 474"/>
              <a:gd name="T7" fmla="*/ 0 h 473"/>
              <a:gd name="T8" fmla="*/ 0 w 474"/>
              <a:gd name="T9" fmla="*/ 733425 h 4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74" h="473">
                <a:moveTo>
                  <a:pt x="0" y="462"/>
                </a:moveTo>
                <a:lnTo>
                  <a:pt x="11" y="473"/>
                </a:lnTo>
                <a:lnTo>
                  <a:pt x="474" y="11"/>
                </a:lnTo>
                <a:lnTo>
                  <a:pt x="464" y="0"/>
                </a:lnTo>
                <a:lnTo>
                  <a:pt x="0" y="46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3" name="Freeform 223"/>
          <p:cNvSpPr>
            <a:spLocks/>
          </p:cNvSpPr>
          <p:nvPr/>
        </p:nvSpPr>
        <p:spPr bwMode="auto">
          <a:xfrm>
            <a:off x="5522913" y="1660525"/>
            <a:ext cx="712787" cy="747713"/>
          </a:xfrm>
          <a:custGeom>
            <a:avLst/>
            <a:gdLst>
              <a:gd name="T0" fmla="*/ 17462 w 449"/>
              <a:gd name="T1" fmla="*/ 0 h 471"/>
              <a:gd name="T2" fmla="*/ 0 w 449"/>
              <a:gd name="T3" fmla="*/ 17463 h 471"/>
              <a:gd name="T4" fmla="*/ 696912 w 449"/>
              <a:gd name="T5" fmla="*/ 747713 h 471"/>
              <a:gd name="T6" fmla="*/ 712787 w 449"/>
              <a:gd name="T7" fmla="*/ 730250 h 471"/>
              <a:gd name="T8" fmla="*/ 17462 w 449"/>
              <a:gd name="T9" fmla="*/ 0 h 4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49" h="471">
                <a:moveTo>
                  <a:pt x="11" y="0"/>
                </a:moveTo>
                <a:lnTo>
                  <a:pt x="0" y="11"/>
                </a:lnTo>
                <a:lnTo>
                  <a:pt x="439" y="471"/>
                </a:lnTo>
                <a:lnTo>
                  <a:pt x="449" y="460"/>
                </a:lnTo>
                <a:lnTo>
                  <a:pt x="1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4" name="Oval 224"/>
          <p:cNvSpPr>
            <a:spLocks noChangeArrowheads="1"/>
          </p:cNvSpPr>
          <p:nvPr/>
        </p:nvSpPr>
        <p:spPr bwMode="auto">
          <a:xfrm>
            <a:off x="6191250" y="1625600"/>
            <a:ext cx="119063" cy="125413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5" name="Oval 225"/>
          <p:cNvSpPr>
            <a:spLocks noChangeArrowheads="1"/>
          </p:cNvSpPr>
          <p:nvPr/>
        </p:nvSpPr>
        <p:spPr bwMode="auto">
          <a:xfrm>
            <a:off x="5491163" y="1625600"/>
            <a:ext cx="119062" cy="125413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6" name="Oval 226"/>
          <p:cNvSpPr>
            <a:spLocks noChangeArrowheads="1"/>
          </p:cNvSpPr>
          <p:nvPr/>
        </p:nvSpPr>
        <p:spPr bwMode="auto">
          <a:xfrm>
            <a:off x="6191250" y="2319338"/>
            <a:ext cx="119063" cy="125412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7" name="Oval 227"/>
          <p:cNvSpPr>
            <a:spLocks noChangeArrowheads="1"/>
          </p:cNvSpPr>
          <p:nvPr/>
        </p:nvSpPr>
        <p:spPr bwMode="auto">
          <a:xfrm>
            <a:off x="5491163" y="2319338"/>
            <a:ext cx="119062" cy="125412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8" name="Freeform 228"/>
          <p:cNvSpPr>
            <a:spLocks/>
          </p:cNvSpPr>
          <p:nvPr/>
        </p:nvSpPr>
        <p:spPr bwMode="auto">
          <a:xfrm>
            <a:off x="5522913" y="1657350"/>
            <a:ext cx="752475" cy="750888"/>
          </a:xfrm>
          <a:custGeom>
            <a:avLst/>
            <a:gdLst>
              <a:gd name="T0" fmla="*/ 0 w 474"/>
              <a:gd name="T1" fmla="*/ 733425 h 473"/>
              <a:gd name="T2" fmla="*/ 17463 w 474"/>
              <a:gd name="T3" fmla="*/ 750888 h 473"/>
              <a:gd name="T4" fmla="*/ 752475 w 474"/>
              <a:gd name="T5" fmla="*/ 17463 h 473"/>
              <a:gd name="T6" fmla="*/ 735013 w 474"/>
              <a:gd name="T7" fmla="*/ 0 h 473"/>
              <a:gd name="T8" fmla="*/ 0 w 474"/>
              <a:gd name="T9" fmla="*/ 733425 h 4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74" h="473">
                <a:moveTo>
                  <a:pt x="0" y="462"/>
                </a:moveTo>
                <a:lnTo>
                  <a:pt x="11" y="473"/>
                </a:lnTo>
                <a:lnTo>
                  <a:pt x="474" y="11"/>
                </a:lnTo>
                <a:lnTo>
                  <a:pt x="463" y="0"/>
                </a:lnTo>
                <a:lnTo>
                  <a:pt x="0" y="46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9" name="Freeform 229"/>
          <p:cNvSpPr>
            <a:spLocks/>
          </p:cNvSpPr>
          <p:nvPr/>
        </p:nvSpPr>
        <p:spPr bwMode="auto">
          <a:xfrm>
            <a:off x="7356475" y="1660525"/>
            <a:ext cx="714375" cy="747713"/>
          </a:xfrm>
          <a:custGeom>
            <a:avLst/>
            <a:gdLst>
              <a:gd name="T0" fmla="*/ 17463 w 450"/>
              <a:gd name="T1" fmla="*/ 0 h 471"/>
              <a:gd name="T2" fmla="*/ 0 w 450"/>
              <a:gd name="T3" fmla="*/ 17463 h 471"/>
              <a:gd name="T4" fmla="*/ 696913 w 450"/>
              <a:gd name="T5" fmla="*/ 747713 h 471"/>
              <a:gd name="T6" fmla="*/ 714375 w 450"/>
              <a:gd name="T7" fmla="*/ 730250 h 471"/>
              <a:gd name="T8" fmla="*/ 17463 w 450"/>
              <a:gd name="T9" fmla="*/ 0 h 4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50" h="471">
                <a:moveTo>
                  <a:pt x="11" y="0"/>
                </a:moveTo>
                <a:lnTo>
                  <a:pt x="0" y="11"/>
                </a:lnTo>
                <a:lnTo>
                  <a:pt x="439" y="471"/>
                </a:lnTo>
                <a:lnTo>
                  <a:pt x="450" y="460"/>
                </a:lnTo>
                <a:lnTo>
                  <a:pt x="1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40" name="Oval 230"/>
          <p:cNvSpPr>
            <a:spLocks noChangeArrowheads="1"/>
          </p:cNvSpPr>
          <p:nvPr/>
        </p:nvSpPr>
        <p:spPr bwMode="auto">
          <a:xfrm>
            <a:off x="8024813" y="1625600"/>
            <a:ext cx="119062" cy="125413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41" name="Oval 231"/>
          <p:cNvSpPr>
            <a:spLocks noChangeArrowheads="1"/>
          </p:cNvSpPr>
          <p:nvPr/>
        </p:nvSpPr>
        <p:spPr bwMode="auto">
          <a:xfrm>
            <a:off x="7326313" y="1625600"/>
            <a:ext cx="119062" cy="125413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42" name="Oval 232"/>
          <p:cNvSpPr>
            <a:spLocks noChangeArrowheads="1"/>
          </p:cNvSpPr>
          <p:nvPr/>
        </p:nvSpPr>
        <p:spPr bwMode="auto">
          <a:xfrm>
            <a:off x="8024813" y="2319338"/>
            <a:ext cx="119062" cy="125412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43" name="Oval 233"/>
          <p:cNvSpPr>
            <a:spLocks noChangeArrowheads="1"/>
          </p:cNvSpPr>
          <p:nvPr/>
        </p:nvSpPr>
        <p:spPr bwMode="auto">
          <a:xfrm>
            <a:off x="7326313" y="2319338"/>
            <a:ext cx="119062" cy="125412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44" name="Freeform 234"/>
          <p:cNvSpPr>
            <a:spLocks/>
          </p:cNvSpPr>
          <p:nvPr/>
        </p:nvSpPr>
        <p:spPr bwMode="auto">
          <a:xfrm>
            <a:off x="7356475" y="1657350"/>
            <a:ext cx="754063" cy="750888"/>
          </a:xfrm>
          <a:custGeom>
            <a:avLst/>
            <a:gdLst>
              <a:gd name="T0" fmla="*/ 0 w 475"/>
              <a:gd name="T1" fmla="*/ 733425 h 473"/>
              <a:gd name="T2" fmla="*/ 17463 w 475"/>
              <a:gd name="T3" fmla="*/ 750888 h 473"/>
              <a:gd name="T4" fmla="*/ 754063 w 475"/>
              <a:gd name="T5" fmla="*/ 17463 h 473"/>
              <a:gd name="T6" fmla="*/ 736600 w 475"/>
              <a:gd name="T7" fmla="*/ 0 h 473"/>
              <a:gd name="T8" fmla="*/ 0 w 475"/>
              <a:gd name="T9" fmla="*/ 733425 h 4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75" h="473">
                <a:moveTo>
                  <a:pt x="0" y="462"/>
                </a:moveTo>
                <a:lnTo>
                  <a:pt x="11" y="473"/>
                </a:lnTo>
                <a:lnTo>
                  <a:pt x="475" y="11"/>
                </a:lnTo>
                <a:lnTo>
                  <a:pt x="464" y="0"/>
                </a:lnTo>
                <a:lnTo>
                  <a:pt x="0" y="46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45" name="Freeform 235"/>
          <p:cNvSpPr>
            <a:spLocks/>
          </p:cNvSpPr>
          <p:nvPr/>
        </p:nvSpPr>
        <p:spPr bwMode="auto">
          <a:xfrm>
            <a:off x="3756025" y="3359150"/>
            <a:ext cx="712788" cy="747713"/>
          </a:xfrm>
          <a:custGeom>
            <a:avLst/>
            <a:gdLst>
              <a:gd name="T0" fmla="*/ 17463 w 449"/>
              <a:gd name="T1" fmla="*/ 0 h 471"/>
              <a:gd name="T2" fmla="*/ 0 w 449"/>
              <a:gd name="T3" fmla="*/ 17463 h 471"/>
              <a:gd name="T4" fmla="*/ 696913 w 449"/>
              <a:gd name="T5" fmla="*/ 747713 h 471"/>
              <a:gd name="T6" fmla="*/ 712788 w 449"/>
              <a:gd name="T7" fmla="*/ 730250 h 471"/>
              <a:gd name="T8" fmla="*/ 17463 w 449"/>
              <a:gd name="T9" fmla="*/ 0 h 4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49" h="471">
                <a:moveTo>
                  <a:pt x="11" y="0"/>
                </a:moveTo>
                <a:lnTo>
                  <a:pt x="0" y="11"/>
                </a:lnTo>
                <a:lnTo>
                  <a:pt x="439" y="471"/>
                </a:lnTo>
                <a:lnTo>
                  <a:pt x="449" y="460"/>
                </a:lnTo>
                <a:lnTo>
                  <a:pt x="1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46" name="Oval 236"/>
          <p:cNvSpPr>
            <a:spLocks noChangeArrowheads="1"/>
          </p:cNvSpPr>
          <p:nvPr/>
        </p:nvSpPr>
        <p:spPr bwMode="auto">
          <a:xfrm>
            <a:off x="4424363" y="3324225"/>
            <a:ext cx="119062" cy="125413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47" name="Oval 237"/>
          <p:cNvSpPr>
            <a:spLocks noChangeArrowheads="1"/>
          </p:cNvSpPr>
          <p:nvPr/>
        </p:nvSpPr>
        <p:spPr bwMode="auto">
          <a:xfrm>
            <a:off x="3724275" y="3324225"/>
            <a:ext cx="119063" cy="125413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48" name="Oval 238"/>
          <p:cNvSpPr>
            <a:spLocks noChangeArrowheads="1"/>
          </p:cNvSpPr>
          <p:nvPr/>
        </p:nvSpPr>
        <p:spPr bwMode="auto">
          <a:xfrm>
            <a:off x="4424363" y="4017963"/>
            <a:ext cx="119062" cy="125412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49" name="Oval 239"/>
          <p:cNvSpPr>
            <a:spLocks noChangeArrowheads="1"/>
          </p:cNvSpPr>
          <p:nvPr/>
        </p:nvSpPr>
        <p:spPr bwMode="auto">
          <a:xfrm>
            <a:off x="3724275" y="4017963"/>
            <a:ext cx="119063" cy="125412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50" name="Freeform 240"/>
          <p:cNvSpPr>
            <a:spLocks/>
          </p:cNvSpPr>
          <p:nvPr/>
        </p:nvSpPr>
        <p:spPr bwMode="auto">
          <a:xfrm>
            <a:off x="3756025" y="3355975"/>
            <a:ext cx="752475" cy="750888"/>
          </a:xfrm>
          <a:custGeom>
            <a:avLst/>
            <a:gdLst>
              <a:gd name="T0" fmla="*/ 0 w 474"/>
              <a:gd name="T1" fmla="*/ 733425 h 473"/>
              <a:gd name="T2" fmla="*/ 17463 w 474"/>
              <a:gd name="T3" fmla="*/ 750888 h 473"/>
              <a:gd name="T4" fmla="*/ 752475 w 474"/>
              <a:gd name="T5" fmla="*/ 17463 h 473"/>
              <a:gd name="T6" fmla="*/ 736600 w 474"/>
              <a:gd name="T7" fmla="*/ 0 h 473"/>
              <a:gd name="T8" fmla="*/ 0 w 474"/>
              <a:gd name="T9" fmla="*/ 733425 h 4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74" h="473">
                <a:moveTo>
                  <a:pt x="0" y="462"/>
                </a:moveTo>
                <a:lnTo>
                  <a:pt x="11" y="473"/>
                </a:lnTo>
                <a:lnTo>
                  <a:pt x="474" y="11"/>
                </a:lnTo>
                <a:lnTo>
                  <a:pt x="464" y="0"/>
                </a:lnTo>
                <a:lnTo>
                  <a:pt x="0" y="46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51" name="Freeform 241"/>
          <p:cNvSpPr>
            <a:spLocks/>
          </p:cNvSpPr>
          <p:nvPr/>
        </p:nvSpPr>
        <p:spPr bwMode="auto">
          <a:xfrm>
            <a:off x="5522913" y="3359150"/>
            <a:ext cx="712787" cy="747713"/>
          </a:xfrm>
          <a:custGeom>
            <a:avLst/>
            <a:gdLst>
              <a:gd name="T0" fmla="*/ 17462 w 449"/>
              <a:gd name="T1" fmla="*/ 0 h 471"/>
              <a:gd name="T2" fmla="*/ 0 w 449"/>
              <a:gd name="T3" fmla="*/ 17463 h 471"/>
              <a:gd name="T4" fmla="*/ 696912 w 449"/>
              <a:gd name="T5" fmla="*/ 747713 h 471"/>
              <a:gd name="T6" fmla="*/ 712787 w 449"/>
              <a:gd name="T7" fmla="*/ 730250 h 471"/>
              <a:gd name="T8" fmla="*/ 17462 w 449"/>
              <a:gd name="T9" fmla="*/ 0 h 4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49" h="471">
                <a:moveTo>
                  <a:pt x="11" y="0"/>
                </a:moveTo>
                <a:lnTo>
                  <a:pt x="0" y="11"/>
                </a:lnTo>
                <a:lnTo>
                  <a:pt x="439" y="471"/>
                </a:lnTo>
                <a:lnTo>
                  <a:pt x="449" y="460"/>
                </a:lnTo>
                <a:lnTo>
                  <a:pt x="1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52" name="Oval 242"/>
          <p:cNvSpPr>
            <a:spLocks noChangeArrowheads="1"/>
          </p:cNvSpPr>
          <p:nvPr/>
        </p:nvSpPr>
        <p:spPr bwMode="auto">
          <a:xfrm>
            <a:off x="6191250" y="3324225"/>
            <a:ext cx="119063" cy="125413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53" name="Oval 243"/>
          <p:cNvSpPr>
            <a:spLocks noChangeArrowheads="1"/>
          </p:cNvSpPr>
          <p:nvPr/>
        </p:nvSpPr>
        <p:spPr bwMode="auto">
          <a:xfrm>
            <a:off x="5491163" y="3324225"/>
            <a:ext cx="119062" cy="125413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54" name="Oval 244"/>
          <p:cNvSpPr>
            <a:spLocks noChangeArrowheads="1"/>
          </p:cNvSpPr>
          <p:nvPr/>
        </p:nvSpPr>
        <p:spPr bwMode="auto">
          <a:xfrm>
            <a:off x="6191250" y="4017963"/>
            <a:ext cx="119063" cy="125412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55" name="Oval 245"/>
          <p:cNvSpPr>
            <a:spLocks noChangeArrowheads="1"/>
          </p:cNvSpPr>
          <p:nvPr/>
        </p:nvSpPr>
        <p:spPr bwMode="auto">
          <a:xfrm>
            <a:off x="5491163" y="4017963"/>
            <a:ext cx="119062" cy="125412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56" name="Freeform 246"/>
          <p:cNvSpPr>
            <a:spLocks/>
          </p:cNvSpPr>
          <p:nvPr/>
        </p:nvSpPr>
        <p:spPr bwMode="auto">
          <a:xfrm>
            <a:off x="5522913" y="3355975"/>
            <a:ext cx="752475" cy="750888"/>
          </a:xfrm>
          <a:custGeom>
            <a:avLst/>
            <a:gdLst>
              <a:gd name="T0" fmla="*/ 0 w 474"/>
              <a:gd name="T1" fmla="*/ 733425 h 473"/>
              <a:gd name="T2" fmla="*/ 17463 w 474"/>
              <a:gd name="T3" fmla="*/ 750888 h 473"/>
              <a:gd name="T4" fmla="*/ 752475 w 474"/>
              <a:gd name="T5" fmla="*/ 17463 h 473"/>
              <a:gd name="T6" fmla="*/ 735013 w 474"/>
              <a:gd name="T7" fmla="*/ 0 h 473"/>
              <a:gd name="T8" fmla="*/ 0 w 474"/>
              <a:gd name="T9" fmla="*/ 733425 h 4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74" h="473">
                <a:moveTo>
                  <a:pt x="0" y="462"/>
                </a:moveTo>
                <a:lnTo>
                  <a:pt x="11" y="473"/>
                </a:lnTo>
                <a:lnTo>
                  <a:pt x="474" y="11"/>
                </a:lnTo>
                <a:lnTo>
                  <a:pt x="463" y="0"/>
                </a:lnTo>
                <a:lnTo>
                  <a:pt x="0" y="46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57" name="Freeform 247"/>
          <p:cNvSpPr>
            <a:spLocks/>
          </p:cNvSpPr>
          <p:nvPr/>
        </p:nvSpPr>
        <p:spPr bwMode="auto">
          <a:xfrm>
            <a:off x="7356475" y="3359150"/>
            <a:ext cx="714375" cy="747713"/>
          </a:xfrm>
          <a:custGeom>
            <a:avLst/>
            <a:gdLst>
              <a:gd name="T0" fmla="*/ 17463 w 450"/>
              <a:gd name="T1" fmla="*/ 0 h 471"/>
              <a:gd name="T2" fmla="*/ 0 w 450"/>
              <a:gd name="T3" fmla="*/ 17463 h 471"/>
              <a:gd name="T4" fmla="*/ 696913 w 450"/>
              <a:gd name="T5" fmla="*/ 747713 h 471"/>
              <a:gd name="T6" fmla="*/ 714375 w 450"/>
              <a:gd name="T7" fmla="*/ 730250 h 471"/>
              <a:gd name="T8" fmla="*/ 17463 w 450"/>
              <a:gd name="T9" fmla="*/ 0 h 4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50" h="471">
                <a:moveTo>
                  <a:pt x="11" y="0"/>
                </a:moveTo>
                <a:lnTo>
                  <a:pt x="0" y="11"/>
                </a:lnTo>
                <a:lnTo>
                  <a:pt x="439" y="471"/>
                </a:lnTo>
                <a:lnTo>
                  <a:pt x="450" y="460"/>
                </a:lnTo>
                <a:lnTo>
                  <a:pt x="1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58" name="Oval 248"/>
          <p:cNvSpPr>
            <a:spLocks noChangeArrowheads="1"/>
          </p:cNvSpPr>
          <p:nvPr/>
        </p:nvSpPr>
        <p:spPr bwMode="auto">
          <a:xfrm>
            <a:off x="8024813" y="3324225"/>
            <a:ext cx="119062" cy="125413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59" name="Oval 249"/>
          <p:cNvSpPr>
            <a:spLocks noChangeArrowheads="1"/>
          </p:cNvSpPr>
          <p:nvPr/>
        </p:nvSpPr>
        <p:spPr bwMode="auto">
          <a:xfrm>
            <a:off x="7326313" y="3324225"/>
            <a:ext cx="119062" cy="125413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60" name="Oval 250"/>
          <p:cNvSpPr>
            <a:spLocks noChangeArrowheads="1"/>
          </p:cNvSpPr>
          <p:nvPr/>
        </p:nvSpPr>
        <p:spPr bwMode="auto">
          <a:xfrm>
            <a:off x="8024813" y="4017963"/>
            <a:ext cx="119062" cy="125412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61" name="Oval 251"/>
          <p:cNvSpPr>
            <a:spLocks noChangeArrowheads="1"/>
          </p:cNvSpPr>
          <p:nvPr/>
        </p:nvSpPr>
        <p:spPr bwMode="auto">
          <a:xfrm>
            <a:off x="7326313" y="4017963"/>
            <a:ext cx="119062" cy="125412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62" name="Freeform 252"/>
          <p:cNvSpPr>
            <a:spLocks/>
          </p:cNvSpPr>
          <p:nvPr/>
        </p:nvSpPr>
        <p:spPr bwMode="auto">
          <a:xfrm>
            <a:off x="7356475" y="3355975"/>
            <a:ext cx="754063" cy="750888"/>
          </a:xfrm>
          <a:custGeom>
            <a:avLst/>
            <a:gdLst>
              <a:gd name="T0" fmla="*/ 0 w 475"/>
              <a:gd name="T1" fmla="*/ 733425 h 473"/>
              <a:gd name="T2" fmla="*/ 17463 w 475"/>
              <a:gd name="T3" fmla="*/ 750888 h 473"/>
              <a:gd name="T4" fmla="*/ 754063 w 475"/>
              <a:gd name="T5" fmla="*/ 17463 h 473"/>
              <a:gd name="T6" fmla="*/ 736600 w 475"/>
              <a:gd name="T7" fmla="*/ 0 h 473"/>
              <a:gd name="T8" fmla="*/ 0 w 475"/>
              <a:gd name="T9" fmla="*/ 733425 h 4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75" h="473">
                <a:moveTo>
                  <a:pt x="0" y="462"/>
                </a:moveTo>
                <a:lnTo>
                  <a:pt x="11" y="473"/>
                </a:lnTo>
                <a:lnTo>
                  <a:pt x="475" y="11"/>
                </a:lnTo>
                <a:lnTo>
                  <a:pt x="464" y="0"/>
                </a:lnTo>
                <a:lnTo>
                  <a:pt x="0" y="46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63" name="Freeform 253"/>
          <p:cNvSpPr>
            <a:spLocks/>
          </p:cNvSpPr>
          <p:nvPr/>
        </p:nvSpPr>
        <p:spPr bwMode="auto">
          <a:xfrm>
            <a:off x="3756025" y="5057775"/>
            <a:ext cx="712788" cy="747713"/>
          </a:xfrm>
          <a:custGeom>
            <a:avLst/>
            <a:gdLst>
              <a:gd name="T0" fmla="*/ 17463 w 449"/>
              <a:gd name="T1" fmla="*/ 0 h 471"/>
              <a:gd name="T2" fmla="*/ 0 w 449"/>
              <a:gd name="T3" fmla="*/ 17463 h 471"/>
              <a:gd name="T4" fmla="*/ 696913 w 449"/>
              <a:gd name="T5" fmla="*/ 747713 h 471"/>
              <a:gd name="T6" fmla="*/ 712788 w 449"/>
              <a:gd name="T7" fmla="*/ 730250 h 471"/>
              <a:gd name="T8" fmla="*/ 17463 w 449"/>
              <a:gd name="T9" fmla="*/ 0 h 4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49" h="471">
                <a:moveTo>
                  <a:pt x="11" y="0"/>
                </a:moveTo>
                <a:lnTo>
                  <a:pt x="0" y="11"/>
                </a:lnTo>
                <a:lnTo>
                  <a:pt x="439" y="471"/>
                </a:lnTo>
                <a:lnTo>
                  <a:pt x="449" y="460"/>
                </a:lnTo>
                <a:lnTo>
                  <a:pt x="1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64" name="Oval 254"/>
          <p:cNvSpPr>
            <a:spLocks noChangeArrowheads="1"/>
          </p:cNvSpPr>
          <p:nvPr/>
        </p:nvSpPr>
        <p:spPr bwMode="auto">
          <a:xfrm>
            <a:off x="3724275" y="5022850"/>
            <a:ext cx="119063" cy="125413"/>
          </a:xfrm>
          <a:prstGeom prst="ellipse">
            <a:avLst/>
          </a:prstGeom>
          <a:solidFill>
            <a:schemeClr val="tx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65" name="Oval 255"/>
          <p:cNvSpPr>
            <a:spLocks noChangeArrowheads="1"/>
          </p:cNvSpPr>
          <p:nvPr/>
        </p:nvSpPr>
        <p:spPr bwMode="auto">
          <a:xfrm>
            <a:off x="4424363" y="5716588"/>
            <a:ext cx="119062" cy="125412"/>
          </a:xfrm>
          <a:prstGeom prst="ellipse">
            <a:avLst/>
          </a:prstGeom>
          <a:solidFill>
            <a:schemeClr val="tx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66" name="Freeform 256"/>
          <p:cNvSpPr>
            <a:spLocks/>
          </p:cNvSpPr>
          <p:nvPr/>
        </p:nvSpPr>
        <p:spPr bwMode="auto">
          <a:xfrm>
            <a:off x="3756025" y="5054600"/>
            <a:ext cx="752475" cy="750888"/>
          </a:xfrm>
          <a:custGeom>
            <a:avLst/>
            <a:gdLst>
              <a:gd name="T0" fmla="*/ 0 w 474"/>
              <a:gd name="T1" fmla="*/ 733425 h 473"/>
              <a:gd name="T2" fmla="*/ 17463 w 474"/>
              <a:gd name="T3" fmla="*/ 750888 h 473"/>
              <a:gd name="T4" fmla="*/ 752475 w 474"/>
              <a:gd name="T5" fmla="*/ 17463 h 473"/>
              <a:gd name="T6" fmla="*/ 736600 w 474"/>
              <a:gd name="T7" fmla="*/ 0 h 473"/>
              <a:gd name="T8" fmla="*/ 0 w 474"/>
              <a:gd name="T9" fmla="*/ 733425 h 4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74" h="473">
                <a:moveTo>
                  <a:pt x="0" y="462"/>
                </a:moveTo>
                <a:lnTo>
                  <a:pt x="11" y="473"/>
                </a:lnTo>
                <a:lnTo>
                  <a:pt x="474" y="11"/>
                </a:lnTo>
                <a:lnTo>
                  <a:pt x="464" y="0"/>
                </a:lnTo>
                <a:lnTo>
                  <a:pt x="0" y="46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67" name="Freeform 257"/>
          <p:cNvSpPr>
            <a:spLocks/>
          </p:cNvSpPr>
          <p:nvPr/>
        </p:nvSpPr>
        <p:spPr bwMode="auto">
          <a:xfrm>
            <a:off x="5522913" y="5057775"/>
            <a:ext cx="712787" cy="747713"/>
          </a:xfrm>
          <a:custGeom>
            <a:avLst/>
            <a:gdLst>
              <a:gd name="T0" fmla="*/ 17462 w 449"/>
              <a:gd name="T1" fmla="*/ 0 h 471"/>
              <a:gd name="T2" fmla="*/ 0 w 449"/>
              <a:gd name="T3" fmla="*/ 17463 h 471"/>
              <a:gd name="T4" fmla="*/ 696912 w 449"/>
              <a:gd name="T5" fmla="*/ 747713 h 471"/>
              <a:gd name="T6" fmla="*/ 712787 w 449"/>
              <a:gd name="T7" fmla="*/ 730250 h 471"/>
              <a:gd name="T8" fmla="*/ 17462 w 449"/>
              <a:gd name="T9" fmla="*/ 0 h 4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49" h="471">
                <a:moveTo>
                  <a:pt x="11" y="0"/>
                </a:moveTo>
                <a:lnTo>
                  <a:pt x="0" y="11"/>
                </a:lnTo>
                <a:lnTo>
                  <a:pt x="439" y="471"/>
                </a:lnTo>
                <a:lnTo>
                  <a:pt x="449" y="460"/>
                </a:lnTo>
                <a:lnTo>
                  <a:pt x="1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68" name="Oval 258"/>
          <p:cNvSpPr>
            <a:spLocks noChangeArrowheads="1"/>
          </p:cNvSpPr>
          <p:nvPr/>
        </p:nvSpPr>
        <p:spPr bwMode="auto">
          <a:xfrm>
            <a:off x="6191250" y="5022850"/>
            <a:ext cx="119063" cy="125413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69" name="Oval 259"/>
          <p:cNvSpPr>
            <a:spLocks noChangeArrowheads="1"/>
          </p:cNvSpPr>
          <p:nvPr/>
        </p:nvSpPr>
        <p:spPr bwMode="auto">
          <a:xfrm>
            <a:off x="5491163" y="5022850"/>
            <a:ext cx="119062" cy="125413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70" name="Oval 260"/>
          <p:cNvSpPr>
            <a:spLocks noChangeArrowheads="1"/>
          </p:cNvSpPr>
          <p:nvPr/>
        </p:nvSpPr>
        <p:spPr bwMode="auto">
          <a:xfrm>
            <a:off x="6191250" y="5716588"/>
            <a:ext cx="119063" cy="125412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71" name="Oval 261"/>
          <p:cNvSpPr>
            <a:spLocks noChangeArrowheads="1"/>
          </p:cNvSpPr>
          <p:nvPr/>
        </p:nvSpPr>
        <p:spPr bwMode="auto">
          <a:xfrm>
            <a:off x="5491163" y="5716588"/>
            <a:ext cx="119062" cy="125412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72" name="Freeform 262"/>
          <p:cNvSpPr>
            <a:spLocks/>
          </p:cNvSpPr>
          <p:nvPr/>
        </p:nvSpPr>
        <p:spPr bwMode="auto">
          <a:xfrm>
            <a:off x="5522913" y="5054600"/>
            <a:ext cx="752475" cy="750888"/>
          </a:xfrm>
          <a:custGeom>
            <a:avLst/>
            <a:gdLst>
              <a:gd name="T0" fmla="*/ 0 w 474"/>
              <a:gd name="T1" fmla="*/ 733425 h 473"/>
              <a:gd name="T2" fmla="*/ 17463 w 474"/>
              <a:gd name="T3" fmla="*/ 750888 h 473"/>
              <a:gd name="T4" fmla="*/ 752475 w 474"/>
              <a:gd name="T5" fmla="*/ 17463 h 473"/>
              <a:gd name="T6" fmla="*/ 735013 w 474"/>
              <a:gd name="T7" fmla="*/ 0 h 473"/>
              <a:gd name="T8" fmla="*/ 0 w 474"/>
              <a:gd name="T9" fmla="*/ 733425 h 4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74" h="473">
                <a:moveTo>
                  <a:pt x="0" y="462"/>
                </a:moveTo>
                <a:lnTo>
                  <a:pt x="11" y="473"/>
                </a:lnTo>
                <a:lnTo>
                  <a:pt x="474" y="11"/>
                </a:lnTo>
                <a:lnTo>
                  <a:pt x="463" y="0"/>
                </a:lnTo>
                <a:lnTo>
                  <a:pt x="0" y="46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73" name="Freeform 263"/>
          <p:cNvSpPr>
            <a:spLocks/>
          </p:cNvSpPr>
          <p:nvPr/>
        </p:nvSpPr>
        <p:spPr bwMode="auto">
          <a:xfrm>
            <a:off x="7356475" y="5057775"/>
            <a:ext cx="714375" cy="747713"/>
          </a:xfrm>
          <a:custGeom>
            <a:avLst/>
            <a:gdLst>
              <a:gd name="T0" fmla="*/ 17463 w 450"/>
              <a:gd name="T1" fmla="*/ 0 h 471"/>
              <a:gd name="T2" fmla="*/ 0 w 450"/>
              <a:gd name="T3" fmla="*/ 17463 h 471"/>
              <a:gd name="T4" fmla="*/ 696913 w 450"/>
              <a:gd name="T5" fmla="*/ 747713 h 471"/>
              <a:gd name="T6" fmla="*/ 714375 w 450"/>
              <a:gd name="T7" fmla="*/ 730250 h 471"/>
              <a:gd name="T8" fmla="*/ 17463 w 450"/>
              <a:gd name="T9" fmla="*/ 0 h 4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50" h="471">
                <a:moveTo>
                  <a:pt x="11" y="0"/>
                </a:moveTo>
                <a:lnTo>
                  <a:pt x="0" y="11"/>
                </a:lnTo>
                <a:lnTo>
                  <a:pt x="439" y="471"/>
                </a:lnTo>
                <a:lnTo>
                  <a:pt x="450" y="460"/>
                </a:lnTo>
                <a:lnTo>
                  <a:pt x="1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74" name="Oval 264"/>
          <p:cNvSpPr>
            <a:spLocks noChangeArrowheads="1"/>
          </p:cNvSpPr>
          <p:nvPr/>
        </p:nvSpPr>
        <p:spPr bwMode="auto">
          <a:xfrm>
            <a:off x="8024813" y="5022850"/>
            <a:ext cx="119062" cy="125413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75" name="Oval 265"/>
          <p:cNvSpPr>
            <a:spLocks noChangeArrowheads="1"/>
          </p:cNvSpPr>
          <p:nvPr/>
        </p:nvSpPr>
        <p:spPr bwMode="auto">
          <a:xfrm>
            <a:off x="7326313" y="5022850"/>
            <a:ext cx="119062" cy="125413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76" name="Oval 266"/>
          <p:cNvSpPr>
            <a:spLocks noChangeArrowheads="1"/>
          </p:cNvSpPr>
          <p:nvPr/>
        </p:nvSpPr>
        <p:spPr bwMode="auto">
          <a:xfrm>
            <a:off x="8024813" y="5716588"/>
            <a:ext cx="119062" cy="125412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77" name="Oval 267"/>
          <p:cNvSpPr>
            <a:spLocks noChangeArrowheads="1"/>
          </p:cNvSpPr>
          <p:nvPr/>
        </p:nvSpPr>
        <p:spPr bwMode="auto">
          <a:xfrm>
            <a:off x="7326313" y="5716588"/>
            <a:ext cx="119062" cy="125412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78" name="Freeform 268"/>
          <p:cNvSpPr>
            <a:spLocks/>
          </p:cNvSpPr>
          <p:nvPr/>
        </p:nvSpPr>
        <p:spPr bwMode="auto">
          <a:xfrm>
            <a:off x="7356475" y="5054600"/>
            <a:ext cx="754063" cy="750888"/>
          </a:xfrm>
          <a:custGeom>
            <a:avLst/>
            <a:gdLst>
              <a:gd name="T0" fmla="*/ 0 w 475"/>
              <a:gd name="T1" fmla="*/ 733425 h 473"/>
              <a:gd name="T2" fmla="*/ 17463 w 475"/>
              <a:gd name="T3" fmla="*/ 750888 h 473"/>
              <a:gd name="T4" fmla="*/ 754063 w 475"/>
              <a:gd name="T5" fmla="*/ 17463 h 473"/>
              <a:gd name="T6" fmla="*/ 736600 w 475"/>
              <a:gd name="T7" fmla="*/ 0 h 473"/>
              <a:gd name="T8" fmla="*/ 0 w 475"/>
              <a:gd name="T9" fmla="*/ 733425 h 4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75" h="473">
                <a:moveTo>
                  <a:pt x="0" y="462"/>
                </a:moveTo>
                <a:lnTo>
                  <a:pt x="11" y="473"/>
                </a:lnTo>
                <a:lnTo>
                  <a:pt x="475" y="11"/>
                </a:lnTo>
                <a:lnTo>
                  <a:pt x="464" y="0"/>
                </a:lnTo>
                <a:lnTo>
                  <a:pt x="0" y="46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79" name="Rectangle 269"/>
          <p:cNvSpPr>
            <a:spLocks noChangeArrowheads="1"/>
          </p:cNvSpPr>
          <p:nvPr/>
        </p:nvSpPr>
        <p:spPr bwMode="auto">
          <a:xfrm>
            <a:off x="1346200" y="1354138"/>
            <a:ext cx="1227138" cy="1158875"/>
          </a:xfrm>
          <a:prstGeom prst="rect">
            <a:avLst/>
          </a:prstGeom>
          <a:solidFill>
            <a:srgbClr val="FFCCCC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80" name="Rectangle 270"/>
          <p:cNvSpPr>
            <a:spLocks noChangeArrowheads="1"/>
          </p:cNvSpPr>
          <p:nvPr/>
        </p:nvSpPr>
        <p:spPr bwMode="auto">
          <a:xfrm>
            <a:off x="1528763" y="1462088"/>
            <a:ext cx="1001712" cy="38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100">
                <a:solidFill>
                  <a:srgbClr val="000000"/>
                </a:solidFill>
              </a:rPr>
              <a:t>Hosting</a:t>
            </a:r>
            <a:endParaRPr lang="en-US"/>
          </a:p>
        </p:txBody>
      </p:sp>
      <p:sp>
        <p:nvSpPr>
          <p:cNvPr id="34881" name="Rectangle 271"/>
          <p:cNvSpPr>
            <a:spLocks noChangeArrowheads="1"/>
          </p:cNvSpPr>
          <p:nvPr/>
        </p:nvSpPr>
        <p:spPr bwMode="auto">
          <a:xfrm>
            <a:off x="1550988" y="1787525"/>
            <a:ext cx="957262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100">
                <a:solidFill>
                  <a:srgbClr val="000000"/>
                </a:solidFill>
              </a:rPr>
              <a:t>Service</a:t>
            </a:r>
            <a:endParaRPr lang="en-US"/>
          </a:p>
        </p:txBody>
      </p:sp>
      <p:sp>
        <p:nvSpPr>
          <p:cNvPr id="34882" name="Rectangle 272"/>
          <p:cNvSpPr>
            <a:spLocks noChangeArrowheads="1"/>
          </p:cNvSpPr>
          <p:nvPr/>
        </p:nvSpPr>
        <p:spPr bwMode="auto">
          <a:xfrm>
            <a:off x="1490663" y="2114550"/>
            <a:ext cx="1084262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100">
                <a:solidFill>
                  <a:srgbClr val="000000"/>
                </a:solidFill>
              </a:rPr>
              <a:t>Provider</a:t>
            </a:r>
            <a:endParaRPr lang="en-US"/>
          </a:p>
        </p:txBody>
      </p:sp>
      <p:sp>
        <p:nvSpPr>
          <p:cNvPr id="34883" name="Rectangle 273"/>
          <p:cNvSpPr>
            <a:spLocks noChangeArrowheads="1"/>
          </p:cNvSpPr>
          <p:nvPr/>
        </p:nvSpPr>
        <p:spPr bwMode="auto">
          <a:xfrm>
            <a:off x="1346200" y="3460750"/>
            <a:ext cx="1227138" cy="1157288"/>
          </a:xfrm>
          <a:prstGeom prst="rect">
            <a:avLst/>
          </a:prstGeom>
          <a:solidFill>
            <a:srgbClr val="CCCC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84" name="Rectangle 274"/>
          <p:cNvSpPr>
            <a:spLocks noChangeArrowheads="1"/>
          </p:cNvSpPr>
          <p:nvPr/>
        </p:nvSpPr>
        <p:spPr bwMode="auto">
          <a:xfrm>
            <a:off x="1627188" y="3894138"/>
            <a:ext cx="803275" cy="38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100">
                <a:solidFill>
                  <a:srgbClr val="000000"/>
                </a:solidFill>
              </a:rPr>
              <a:t>Client</a:t>
            </a:r>
            <a:endParaRPr lang="en-US"/>
          </a:p>
        </p:txBody>
      </p:sp>
      <p:grpSp>
        <p:nvGrpSpPr>
          <p:cNvPr id="34885" name="Group 275"/>
          <p:cNvGrpSpPr>
            <a:grpSpLocks/>
          </p:cNvGrpSpPr>
          <p:nvPr/>
        </p:nvGrpSpPr>
        <p:grpSpPr bwMode="auto">
          <a:xfrm>
            <a:off x="3305175" y="4876800"/>
            <a:ext cx="5189538" cy="568325"/>
            <a:chOff x="2082" y="3072"/>
            <a:chExt cx="3269" cy="358"/>
          </a:xfrm>
        </p:grpSpPr>
        <p:sp>
          <p:nvSpPr>
            <p:cNvPr id="35029" name="Rectangle 276"/>
            <p:cNvSpPr>
              <a:spLocks noChangeArrowheads="1"/>
            </p:cNvSpPr>
            <p:nvPr/>
          </p:nvSpPr>
          <p:spPr bwMode="auto">
            <a:xfrm>
              <a:off x="2082" y="3079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30" name="Rectangle 277"/>
            <p:cNvSpPr>
              <a:spLocks noChangeArrowheads="1"/>
            </p:cNvSpPr>
            <p:nvPr/>
          </p:nvSpPr>
          <p:spPr bwMode="auto">
            <a:xfrm>
              <a:off x="2082" y="3191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31" name="Rectangle 278"/>
            <p:cNvSpPr>
              <a:spLocks noChangeArrowheads="1"/>
            </p:cNvSpPr>
            <p:nvPr/>
          </p:nvSpPr>
          <p:spPr bwMode="auto">
            <a:xfrm>
              <a:off x="2082" y="3304"/>
              <a:ext cx="17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32" name="Freeform 279"/>
            <p:cNvSpPr>
              <a:spLocks/>
            </p:cNvSpPr>
            <p:nvPr/>
          </p:nvSpPr>
          <p:spPr bwMode="auto">
            <a:xfrm>
              <a:off x="2082" y="3414"/>
              <a:ext cx="66" cy="16"/>
            </a:xfrm>
            <a:custGeom>
              <a:avLst/>
              <a:gdLst>
                <a:gd name="T0" fmla="*/ 17 w 66"/>
                <a:gd name="T1" fmla="*/ 2 h 16"/>
                <a:gd name="T2" fmla="*/ 0 w 66"/>
                <a:gd name="T3" fmla="*/ 2 h 16"/>
                <a:gd name="T4" fmla="*/ 0 w 66"/>
                <a:gd name="T5" fmla="*/ 7 h 16"/>
                <a:gd name="T6" fmla="*/ 0 w 66"/>
                <a:gd name="T7" fmla="*/ 16 h 16"/>
                <a:gd name="T8" fmla="*/ 8 w 66"/>
                <a:gd name="T9" fmla="*/ 16 h 16"/>
                <a:gd name="T10" fmla="*/ 66 w 66"/>
                <a:gd name="T11" fmla="*/ 16 h 16"/>
                <a:gd name="T12" fmla="*/ 66 w 66"/>
                <a:gd name="T13" fmla="*/ 0 h 16"/>
                <a:gd name="T14" fmla="*/ 8 w 66"/>
                <a:gd name="T15" fmla="*/ 0 h 16"/>
                <a:gd name="T16" fmla="*/ 8 w 66"/>
                <a:gd name="T17" fmla="*/ 7 h 16"/>
                <a:gd name="T18" fmla="*/ 17 w 66"/>
                <a:gd name="T19" fmla="*/ 7 h 16"/>
                <a:gd name="T20" fmla="*/ 17 w 66"/>
                <a:gd name="T21" fmla="*/ 2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6" h="16">
                  <a:moveTo>
                    <a:pt x="17" y="2"/>
                  </a:moveTo>
                  <a:lnTo>
                    <a:pt x="0" y="2"/>
                  </a:lnTo>
                  <a:lnTo>
                    <a:pt x="0" y="7"/>
                  </a:lnTo>
                  <a:lnTo>
                    <a:pt x="0" y="16"/>
                  </a:lnTo>
                  <a:lnTo>
                    <a:pt x="8" y="16"/>
                  </a:lnTo>
                  <a:lnTo>
                    <a:pt x="66" y="16"/>
                  </a:lnTo>
                  <a:lnTo>
                    <a:pt x="66" y="0"/>
                  </a:lnTo>
                  <a:lnTo>
                    <a:pt x="8" y="0"/>
                  </a:lnTo>
                  <a:lnTo>
                    <a:pt x="8" y="7"/>
                  </a:lnTo>
                  <a:lnTo>
                    <a:pt x="17" y="7"/>
                  </a:lnTo>
                  <a:lnTo>
                    <a:pt x="17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33" name="Rectangle 280"/>
            <p:cNvSpPr>
              <a:spLocks noChangeArrowheads="1"/>
            </p:cNvSpPr>
            <p:nvPr/>
          </p:nvSpPr>
          <p:spPr bwMode="auto">
            <a:xfrm>
              <a:off x="2197" y="341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34" name="Rectangle 281"/>
            <p:cNvSpPr>
              <a:spLocks noChangeArrowheads="1"/>
            </p:cNvSpPr>
            <p:nvPr/>
          </p:nvSpPr>
          <p:spPr bwMode="auto">
            <a:xfrm>
              <a:off x="2309" y="341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35" name="Rectangle 282"/>
            <p:cNvSpPr>
              <a:spLocks noChangeArrowheads="1"/>
            </p:cNvSpPr>
            <p:nvPr/>
          </p:nvSpPr>
          <p:spPr bwMode="auto">
            <a:xfrm>
              <a:off x="2421" y="3414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36" name="Rectangle 283"/>
            <p:cNvSpPr>
              <a:spLocks noChangeArrowheads="1"/>
            </p:cNvSpPr>
            <p:nvPr/>
          </p:nvSpPr>
          <p:spPr bwMode="auto">
            <a:xfrm>
              <a:off x="2534" y="341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37" name="Rectangle 284"/>
            <p:cNvSpPr>
              <a:spLocks noChangeArrowheads="1"/>
            </p:cNvSpPr>
            <p:nvPr/>
          </p:nvSpPr>
          <p:spPr bwMode="auto">
            <a:xfrm>
              <a:off x="2646" y="341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38" name="Rectangle 285"/>
            <p:cNvSpPr>
              <a:spLocks noChangeArrowheads="1"/>
            </p:cNvSpPr>
            <p:nvPr/>
          </p:nvSpPr>
          <p:spPr bwMode="auto">
            <a:xfrm>
              <a:off x="2758" y="3414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39" name="Rectangle 286"/>
            <p:cNvSpPr>
              <a:spLocks noChangeArrowheads="1"/>
            </p:cNvSpPr>
            <p:nvPr/>
          </p:nvSpPr>
          <p:spPr bwMode="auto">
            <a:xfrm>
              <a:off x="2871" y="341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40" name="Rectangle 287"/>
            <p:cNvSpPr>
              <a:spLocks noChangeArrowheads="1"/>
            </p:cNvSpPr>
            <p:nvPr/>
          </p:nvSpPr>
          <p:spPr bwMode="auto">
            <a:xfrm>
              <a:off x="2983" y="341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41" name="Rectangle 288"/>
            <p:cNvSpPr>
              <a:spLocks noChangeArrowheads="1"/>
            </p:cNvSpPr>
            <p:nvPr/>
          </p:nvSpPr>
          <p:spPr bwMode="auto">
            <a:xfrm>
              <a:off x="3095" y="3414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42" name="Rectangle 289"/>
            <p:cNvSpPr>
              <a:spLocks noChangeArrowheads="1"/>
            </p:cNvSpPr>
            <p:nvPr/>
          </p:nvSpPr>
          <p:spPr bwMode="auto">
            <a:xfrm>
              <a:off x="3208" y="341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43" name="Rectangle 290"/>
            <p:cNvSpPr>
              <a:spLocks noChangeArrowheads="1"/>
            </p:cNvSpPr>
            <p:nvPr/>
          </p:nvSpPr>
          <p:spPr bwMode="auto">
            <a:xfrm>
              <a:off x="3320" y="341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44" name="Rectangle 291"/>
            <p:cNvSpPr>
              <a:spLocks noChangeArrowheads="1"/>
            </p:cNvSpPr>
            <p:nvPr/>
          </p:nvSpPr>
          <p:spPr bwMode="auto">
            <a:xfrm>
              <a:off x="3432" y="3414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45" name="Rectangle 292"/>
            <p:cNvSpPr>
              <a:spLocks noChangeArrowheads="1"/>
            </p:cNvSpPr>
            <p:nvPr/>
          </p:nvSpPr>
          <p:spPr bwMode="auto">
            <a:xfrm>
              <a:off x="3545" y="341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46" name="Rectangle 293"/>
            <p:cNvSpPr>
              <a:spLocks noChangeArrowheads="1"/>
            </p:cNvSpPr>
            <p:nvPr/>
          </p:nvSpPr>
          <p:spPr bwMode="auto">
            <a:xfrm>
              <a:off x="3657" y="341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47" name="Rectangle 294"/>
            <p:cNvSpPr>
              <a:spLocks noChangeArrowheads="1"/>
            </p:cNvSpPr>
            <p:nvPr/>
          </p:nvSpPr>
          <p:spPr bwMode="auto">
            <a:xfrm>
              <a:off x="3770" y="341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48" name="Rectangle 295"/>
            <p:cNvSpPr>
              <a:spLocks noChangeArrowheads="1"/>
            </p:cNvSpPr>
            <p:nvPr/>
          </p:nvSpPr>
          <p:spPr bwMode="auto">
            <a:xfrm>
              <a:off x="3882" y="341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49" name="Rectangle 296"/>
            <p:cNvSpPr>
              <a:spLocks noChangeArrowheads="1"/>
            </p:cNvSpPr>
            <p:nvPr/>
          </p:nvSpPr>
          <p:spPr bwMode="auto">
            <a:xfrm>
              <a:off x="3994" y="341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50" name="Rectangle 297"/>
            <p:cNvSpPr>
              <a:spLocks noChangeArrowheads="1"/>
            </p:cNvSpPr>
            <p:nvPr/>
          </p:nvSpPr>
          <p:spPr bwMode="auto">
            <a:xfrm>
              <a:off x="4107" y="341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51" name="Rectangle 298"/>
            <p:cNvSpPr>
              <a:spLocks noChangeArrowheads="1"/>
            </p:cNvSpPr>
            <p:nvPr/>
          </p:nvSpPr>
          <p:spPr bwMode="auto">
            <a:xfrm>
              <a:off x="4219" y="341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52" name="Rectangle 299"/>
            <p:cNvSpPr>
              <a:spLocks noChangeArrowheads="1"/>
            </p:cNvSpPr>
            <p:nvPr/>
          </p:nvSpPr>
          <p:spPr bwMode="auto">
            <a:xfrm>
              <a:off x="4331" y="341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53" name="Rectangle 300"/>
            <p:cNvSpPr>
              <a:spLocks noChangeArrowheads="1"/>
            </p:cNvSpPr>
            <p:nvPr/>
          </p:nvSpPr>
          <p:spPr bwMode="auto">
            <a:xfrm>
              <a:off x="4444" y="341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54" name="Rectangle 301"/>
            <p:cNvSpPr>
              <a:spLocks noChangeArrowheads="1"/>
            </p:cNvSpPr>
            <p:nvPr/>
          </p:nvSpPr>
          <p:spPr bwMode="auto">
            <a:xfrm>
              <a:off x="4556" y="341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55" name="Rectangle 302"/>
            <p:cNvSpPr>
              <a:spLocks noChangeArrowheads="1"/>
            </p:cNvSpPr>
            <p:nvPr/>
          </p:nvSpPr>
          <p:spPr bwMode="auto">
            <a:xfrm>
              <a:off x="4668" y="3414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56" name="Rectangle 303"/>
            <p:cNvSpPr>
              <a:spLocks noChangeArrowheads="1"/>
            </p:cNvSpPr>
            <p:nvPr/>
          </p:nvSpPr>
          <p:spPr bwMode="auto">
            <a:xfrm>
              <a:off x="4781" y="341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57" name="Rectangle 304"/>
            <p:cNvSpPr>
              <a:spLocks noChangeArrowheads="1"/>
            </p:cNvSpPr>
            <p:nvPr/>
          </p:nvSpPr>
          <p:spPr bwMode="auto">
            <a:xfrm>
              <a:off x="4893" y="341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58" name="Rectangle 305"/>
            <p:cNvSpPr>
              <a:spLocks noChangeArrowheads="1"/>
            </p:cNvSpPr>
            <p:nvPr/>
          </p:nvSpPr>
          <p:spPr bwMode="auto">
            <a:xfrm>
              <a:off x="5005" y="3414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59" name="Rectangle 306"/>
            <p:cNvSpPr>
              <a:spLocks noChangeArrowheads="1"/>
            </p:cNvSpPr>
            <p:nvPr/>
          </p:nvSpPr>
          <p:spPr bwMode="auto">
            <a:xfrm>
              <a:off x="5118" y="341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60" name="Rectangle 307"/>
            <p:cNvSpPr>
              <a:spLocks noChangeArrowheads="1"/>
            </p:cNvSpPr>
            <p:nvPr/>
          </p:nvSpPr>
          <p:spPr bwMode="auto">
            <a:xfrm>
              <a:off x="5230" y="341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61" name="Rectangle 308"/>
            <p:cNvSpPr>
              <a:spLocks noChangeArrowheads="1"/>
            </p:cNvSpPr>
            <p:nvPr/>
          </p:nvSpPr>
          <p:spPr bwMode="auto">
            <a:xfrm>
              <a:off x="5335" y="3357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62" name="Rectangle 309"/>
            <p:cNvSpPr>
              <a:spLocks noChangeArrowheads="1"/>
            </p:cNvSpPr>
            <p:nvPr/>
          </p:nvSpPr>
          <p:spPr bwMode="auto">
            <a:xfrm>
              <a:off x="5335" y="3245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63" name="Rectangle 310"/>
            <p:cNvSpPr>
              <a:spLocks noChangeArrowheads="1"/>
            </p:cNvSpPr>
            <p:nvPr/>
          </p:nvSpPr>
          <p:spPr bwMode="auto">
            <a:xfrm>
              <a:off x="5335" y="3132"/>
              <a:ext cx="16" cy="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64" name="Freeform 311"/>
            <p:cNvSpPr>
              <a:spLocks/>
            </p:cNvSpPr>
            <p:nvPr/>
          </p:nvSpPr>
          <p:spPr bwMode="auto">
            <a:xfrm>
              <a:off x="5284" y="3072"/>
              <a:ext cx="67" cy="16"/>
            </a:xfrm>
            <a:custGeom>
              <a:avLst/>
              <a:gdLst>
                <a:gd name="T0" fmla="*/ 51 w 67"/>
                <a:gd name="T1" fmla="*/ 12 h 16"/>
                <a:gd name="T2" fmla="*/ 67 w 67"/>
                <a:gd name="T3" fmla="*/ 12 h 16"/>
                <a:gd name="T4" fmla="*/ 67 w 67"/>
                <a:gd name="T5" fmla="*/ 7 h 16"/>
                <a:gd name="T6" fmla="*/ 67 w 67"/>
                <a:gd name="T7" fmla="*/ 0 h 16"/>
                <a:gd name="T8" fmla="*/ 58 w 67"/>
                <a:gd name="T9" fmla="*/ 0 h 16"/>
                <a:gd name="T10" fmla="*/ 0 w 67"/>
                <a:gd name="T11" fmla="*/ 0 h 16"/>
                <a:gd name="T12" fmla="*/ 0 w 67"/>
                <a:gd name="T13" fmla="*/ 16 h 16"/>
                <a:gd name="T14" fmla="*/ 58 w 67"/>
                <a:gd name="T15" fmla="*/ 16 h 16"/>
                <a:gd name="T16" fmla="*/ 58 w 67"/>
                <a:gd name="T17" fmla="*/ 7 h 16"/>
                <a:gd name="T18" fmla="*/ 51 w 67"/>
                <a:gd name="T19" fmla="*/ 7 h 16"/>
                <a:gd name="T20" fmla="*/ 51 w 67"/>
                <a:gd name="T21" fmla="*/ 12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7" h="16">
                  <a:moveTo>
                    <a:pt x="51" y="12"/>
                  </a:moveTo>
                  <a:lnTo>
                    <a:pt x="67" y="12"/>
                  </a:lnTo>
                  <a:lnTo>
                    <a:pt x="67" y="7"/>
                  </a:lnTo>
                  <a:lnTo>
                    <a:pt x="67" y="0"/>
                  </a:lnTo>
                  <a:lnTo>
                    <a:pt x="58" y="0"/>
                  </a:lnTo>
                  <a:lnTo>
                    <a:pt x="0" y="0"/>
                  </a:lnTo>
                  <a:lnTo>
                    <a:pt x="0" y="16"/>
                  </a:lnTo>
                  <a:lnTo>
                    <a:pt x="58" y="16"/>
                  </a:lnTo>
                  <a:lnTo>
                    <a:pt x="58" y="7"/>
                  </a:lnTo>
                  <a:lnTo>
                    <a:pt x="51" y="7"/>
                  </a:lnTo>
                  <a:lnTo>
                    <a:pt x="51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65" name="Rectangle 312"/>
            <p:cNvSpPr>
              <a:spLocks noChangeArrowheads="1"/>
            </p:cNvSpPr>
            <p:nvPr/>
          </p:nvSpPr>
          <p:spPr bwMode="auto">
            <a:xfrm>
              <a:off x="5171" y="307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66" name="Rectangle 313"/>
            <p:cNvSpPr>
              <a:spLocks noChangeArrowheads="1"/>
            </p:cNvSpPr>
            <p:nvPr/>
          </p:nvSpPr>
          <p:spPr bwMode="auto">
            <a:xfrm>
              <a:off x="5059" y="307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67" name="Rectangle 314"/>
            <p:cNvSpPr>
              <a:spLocks noChangeArrowheads="1"/>
            </p:cNvSpPr>
            <p:nvPr/>
          </p:nvSpPr>
          <p:spPr bwMode="auto">
            <a:xfrm>
              <a:off x="4947" y="307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68" name="Rectangle 315"/>
            <p:cNvSpPr>
              <a:spLocks noChangeArrowheads="1"/>
            </p:cNvSpPr>
            <p:nvPr/>
          </p:nvSpPr>
          <p:spPr bwMode="auto">
            <a:xfrm>
              <a:off x="4834" y="307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69" name="Rectangle 316"/>
            <p:cNvSpPr>
              <a:spLocks noChangeArrowheads="1"/>
            </p:cNvSpPr>
            <p:nvPr/>
          </p:nvSpPr>
          <p:spPr bwMode="auto">
            <a:xfrm>
              <a:off x="4722" y="307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70" name="Rectangle 317"/>
            <p:cNvSpPr>
              <a:spLocks noChangeArrowheads="1"/>
            </p:cNvSpPr>
            <p:nvPr/>
          </p:nvSpPr>
          <p:spPr bwMode="auto">
            <a:xfrm>
              <a:off x="4609" y="307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71" name="Rectangle 318"/>
            <p:cNvSpPr>
              <a:spLocks noChangeArrowheads="1"/>
            </p:cNvSpPr>
            <p:nvPr/>
          </p:nvSpPr>
          <p:spPr bwMode="auto">
            <a:xfrm>
              <a:off x="4497" y="307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72" name="Rectangle 319"/>
            <p:cNvSpPr>
              <a:spLocks noChangeArrowheads="1"/>
            </p:cNvSpPr>
            <p:nvPr/>
          </p:nvSpPr>
          <p:spPr bwMode="auto">
            <a:xfrm>
              <a:off x="4385" y="307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73" name="Rectangle 320"/>
            <p:cNvSpPr>
              <a:spLocks noChangeArrowheads="1"/>
            </p:cNvSpPr>
            <p:nvPr/>
          </p:nvSpPr>
          <p:spPr bwMode="auto">
            <a:xfrm>
              <a:off x="4272" y="307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74" name="Rectangle 321"/>
            <p:cNvSpPr>
              <a:spLocks noChangeArrowheads="1"/>
            </p:cNvSpPr>
            <p:nvPr/>
          </p:nvSpPr>
          <p:spPr bwMode="auto">
            <a:xfrm>
              <a:off x="4160" y="307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75" name="Rectangle 322"/>
            <p:cNvSpPr>
              <a:spLocks noChangeArrowheads="1"/>
            </p:cNvSpPr>
            <p:nvPr/>
          </p:nvSpPr>
          <p:spPr bwMode="auto">
            <a:xfrm>
              <a:off x="4048" y="307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76" name="Rectangle 323"/>
            <p:cNvSpPr>
              <a:spLocks noChangeArrowheads="1"/>
            </p:cNvSpPr>
            <p:nvPr/>
          </p:nvSpPr>
          <p:spPr bwMode="auto">
            <a:xfrm>
              <a:off x="3935" y="307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77" name="Rectangle 324"/>
            <p:cNvSpPr>
              <a:spLocks noChangeArrowheads="1"/>
            </p:cNvSpPr>
            <p:nvPr/>
          </p:nvSpPr>
          <p:spPr bwMode="auto">
            <a:xfrm>
              <a:off x="3823" y="307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78" name="Rectangle 325"/>
            <p:cNvSpPr>
              <a:spLocks noChangeArrowheads="1"/>
            </p:cNvSpPr>
            <p:nvPr/>
          </p:nvSpPr>
          <p:spPr bwMode="auto">
            <a:xfrm>
              <a:off x="3711" y="307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79" name="Rectangle 326"/>
            <p:cNvSpPr>
              <a:spLocks noChangeArrowheads="1"/>
            </p:cNvSpPr>
            <p:nvPr/>
          </p:nvSpPr>
          <p:spPr bwMode="auto">
            <a:xfrm>
              <a:off x="3598" y="307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80" name="Rectangle 327"/>
            <p:cNvSpPr>
              <a:spLocks noChangeArrowheads="1"/>
            </p:cNvSpPr>
            <p:nvPr/>
          </p:nvSpPr>
          <p:spPr bwMode="auto">
            <a:xfrm>
              <a:off x="3486" y="307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81" name="Rectangle 328"/>
            <p:cNvSpPr>
              <a:spLocks noChangeArrowheads="1"/>
            </p:cNvSpPr>
            <p:nvPr/>
          </p:nvSpPr>
          <p:spPr bwMode="auto">
            <a:xfrm>
              <a:off x="3374" y="307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82" name="Rectangle 329"/>
            <p:cNvSpPr>
              <a:spLocks noChangeArrowheads="1"/>
            </p:cNvSpPr>
            <p:nvPr/>
          </p:nvSpPr>
          <p:spPr bwMode="auto">
            <a:xfrm>
              <a:off x="3261" y="307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83" name="Rectangle 330"/>
            <p:cNvSpPr>
              <a:spLocks noChangeArrowheads="1"/>
            </p:cNvSpPr>
            <p:nvPr/>
          </p:nvSpPr>
          <p:spPr bwMode="auto">
            <a:xfrm>
              <a:off x="3149" y="307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84" name="Rectangle 331"/>
            <p:cNvSpPr>
              <a:spLocks noChangeArrowheads="1"/>
            </p:cNvSpPr>
            <p:nvPr/>
          </p:nvSpPr>
          <p:spPr bwMode="auto">
            <a:xfrm>
              <a:off x="3037" y="307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85" name="Rectangle 332"/>
            <p:cNvSpPr>
              <a:spLocks noChangeArrowheads="1"/>
            </p:cNvSpPr>
            <p:nvPr/>
          </p:nvSpPr>
          <p:spPr bwMode="auto">
            <a:xfrm>
              <a:off x="2924" y="307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86" name="Rectangle 333"/>
            <p:cNvSpPr>
              <a:spLocks noChangeArrowheads="1"/>
            </p:cNvSpPr>
            <p:nvPr/>
          </p:nvSpPr>
          <p:spPr bwMode="auto">
            <a:xfrm>
              <a:off x="2812" y="307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87" name="Rectangle 334"/>
            <p:cNvSpPr>
              <a:spLocks noChangeArrowheads="1"/>
            </p:cNvSpPr>
            <p:nvPr/>
          </p:nvSpPr>
          <p:spPr bwMode="auto">
            <a:xfrm>
              <a:off x="2700" y="307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88" name="Rectangle 335"/>
            <p:cNvSpPr>
              <a:spLocks noChangeArrowheads="1"/>
            </p:cNvSpPr>
            <p:nvPr/>
          </p:nvSpPr>
          <p:spPr bwMode="auto">
            <a:xfrm>
              <a:off x="2587" y="307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89" name="Rectangle 336"/>
            <p:cNvSpPr>
              <a:spLocks noChangeArrowheads="1"/>
            </p:cNvSpPr>
            <p:nvPr/>
          </p:nvSpPr>
          <p:spPr bwMode="auto">
            <a:xfrm>
              <a:off x="2475" y="307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90" name="Rectangle 337"/>
            <p:cNvSpPr>
              <a:spLocks noChangeArrowheads="1"/>
            </p:cNvSpPr>
            <p:nvPr/>
          </p:nvSpPr>
          <p:spPr bwMode="auto">
            <a:xfrm>
              <a:off x="2362" y="307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91" name="Rectangle 338"/>
            <p:cNvSpPr>
              <a:spLocks noChangeArrowheads="1"/>
            </p:cNvSpPr>
            <p:nvPr/>
          </p:nvSpPr>
          <p:spPr bwMode="auto">
            <a:xfrm>
              <a:off x="2250" y="307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92" name="Rectangle 339"/>
            <p:cNvSpPr>
              <a:spLocks noChangeArrowheads="1"/>
            </p:cNvSpPr>
            <p:nvPr/>
          </p:nvSpPr>
          <p:spPr bwMode="auto">
            <a:xfrm>
              <a:off x="2138" y="307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886" name="Group 340"/>
          <p:cNvGrpSpPr>
            <a:grpSpLocks/>
          </p:cNvGrpSpPr>
          <p:nvPr/>
        </p:nvGrpSpPr>
        <p:grpSpPr bwMode="auto">
          <a:xfrm>
            <a:off x="3373438" y="3178175"/>
            <a:ext cx="5189537" cy="568325"/>
            <a:chOff x="2125" y="2002"/>
            <a:chExt cx="3269" cy="358"/>
          </a:xfrm>
        </p:grpSpPr>
        <p:sp>
          <p:nvSpPr>
            <p:cNvPr id="34965" name="Rectangle 341"/>
            <p:cNvSpPr>
              <a:spLocks noChangeArrowheads="1"/>
            </p:cNvSpPr>
            <p:nvPr/>
          </p:nvSpPr>
          <p:spPr bwMode="auto">
            <a:xfrm>
              <a:off x="2125" y="2009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66" name="Rectangle 342"/>
            <p:cNvSpPr>
              <a:spLocks noChangeArrowheads="1"/>
            </p:cNvSpPr>
            <p:nvPr/>
          </p:nvSpPr>
          <p:spPr bwMode="auto">
            <a:xfrm>
              <a:off x="2125" y="2121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67" name="Rectangle 343"/>
            <p:cNvSpPr>
              <a:spLocks noChangeArrowheads="1"/>
            </p:cNvSpPr>
            <p:nvPr/>
          </p:nvSpPr>
          <p:spPr bwMode="auto">
            <a:xfrm>
              <a:off x="2125" y="2234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68" name="Freeform 344"/>
            <p:cNvSpPr>
              <a:spLocks/>
            </p:cNvSpPr>
            <p:nvPr/>
          </p:nvSpPr>
          <p:spPr bwMode="auto">
            <a:xfrm>
              <a:off x="2125" y="2344"/>
              <a:ext cx="66" cy="16"/>
            </a:xfrm>
            <a:custGeom>
              <a:avLst/>
              <a:gdLst>
                <a:gd name="T0" fmla="*/ 16 w 66"/>
                <a:gd name="T1" fmla="*/ 2 h 16"/>
                <a:gd name="T2" fmla="*/ 0 w 66"/>
                <a:gd name="T3" fmla="*/ 2 h 16"/>
                <a:gd name="T4" fmla="*/ 0 w 66"/>
                <a:gd name="T5" fmla="*/ 7 h 16"/>
                <a:gd name="T6" fmla="*/ 0 w 66"/>
                <a:gd name="T7" fmla="*/ 16 h 16"/>
                <a:gd name="T8" fmla="*/ 7 w 66"/>
                <a:gd name="T9" fmla="*/ 16 h 16"/>
                <a:gd name="T10" fmla="*/ 66 w 66"/>
                <a:gd name="T11" fmla="*/ 16 h 16"/>
                <a:gd name="T12" fmla="*/ 66 w 66"/>
                <a:gd name="T13" fmla="*/ 0 h 16"/>
                <a:gd name="T14" fmla="*/ 7 w 66"/>
                <a:gd name="T15" fmla="*/ 0 h 16"/>
                <a:gd name="T16" fmla="*/ 7 w 66"/>
                <a:gd name="T17" fmla="*/ 7 h 16"/>
                <a:gd name="T18" fmla="*/ 16 w 66"/>
                <a:gd name="T19" fmla="*/ 7 h 16"/>
                <a:gd name="T20" fmla="*/ 16 w 66"/>
                <a:gd name="T21" fmla="*/ 2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6" h="16">
                  <a:moveTo>
                    <a:pt x="16" y="2"/>
                  </a:moveTo>
                  <a:lnTo>
                    <a:pt x="0" y="2"/>
                  </a:lnTo>
                  <a:lnTo>
                    <a:pt x="0" y="7"/>
                  </a:lnTo>
                  <a:lnTo>
                    <a:pt x="0" y="16"/>
                  </a:lnTo>
                  <a:lnTo>
                    <a:pt x="7" y="16"/>
                  </a:lnTo>
                  <a:lnTo>
                    <a:pt x="66" y="16"/>
                  </a:lnTo>
                  <a:lnTo>
                    <a:pt x="66" y="0"/>
                  </a:lnTo>
                  <a:lnTo>
                    <a:pt x="7" y="0"/>
                  </a:lnTo>
                  <a:lnTo>
                    <a:pt x="7" y="7"/>
                  </a:lnTo>
                  <a:lnTo>
                    <a:pt x="16" y="7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69" name="Rectangle 345"/>
            <p:cNvSpPr>
              <a:spLocks noChangeArrowheads="1"/>
            </p:cNvSpPr>
            <p:nvPr/>
          </p:nvSpPr>
          <p:spPr bwMode="auto">
            <a:xfrm>
              <a:off x="2239" y="2344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70" name="Rectangle 346"/>
            <p:cNvSpPr>
              <a:spLocks noChangeArrowheads="1"/>
            </p:cNvSpPr>
            <p:nvPr/>
          </p:nvSpPr>
          <p:spPr bwMode="auto">
            <a:xfrm>
              <a:off x="2352" y="234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71" name="Rectangle 347"/>
            <p:cNvSpPr>
              <a:spLocks noChangeArrowheads="1"/>
            </p:cNvSpPr>
            <p:nvPr/>
          </p:nvSpPr>
          <p:spPr bwMode="auto">
            <a:xfrm>
              <a:off x="2464" y="234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72" name="Rectangle 348"/>
            <p:cNvSpPr>
              <a:spLocks noChangeArrowheads="1"/>
            </p:cNvSpPr>
            <p:nvPr/>
          </p:nvSpPr>
          <p:spPr bwMode="auto">
            <a:xfrm>
              <a:off x="2576" y="2344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73" name="Rectangle 349"/>
            <p:cNvSpPr>
              <a:spLocks noChangeArrowheads="1"/>
            </p:cNvSpPr>
            <p:nvPr/>
          </p:nvSpPr>
          <p:spPr bwMode="auto">
            <a:xfrm>
              <a:off x="2689" y="234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74" name="Rectangle 350"/>
            <p:cNvSpPr>
              <a:spLocks noChangeArrowheads="1"/>
            </p:cNvSpPr>
            <p:nvPr/>
          </p:nvSpPr>
          <p:spPr bwMode="auto">
            <a:xfrm>
              <a:off x="2801" y="234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75" name="Rectangle 351"/>
            <p:cNvSpPr>
              <a:spLocks noChangeArrowheads="1"/>
            </p:cNvSpPr>
            <p:nvPr/>
          </p:nvSpPr>
          <p:spPr bwMode="auto">
            <a:xfrm>
              <a:off x="2914" y="234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76" name="Rectangle 352"/>
            <p:cNvSpPr>
              <a:spLocks noChangeArrowheads="1"/>
            </p:cNvSpPr>
            <p:nvPr/>
          </p:nvSpPr>
          <p:spPr bwMode="auto">
            <a:xfrm>
              <a:off x="3026" y="234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77" name="Rectangle 353"/>
            <p:cNvSpPr>
              <a:spLocks noChangeArrowheads="1"/>
            </p:cNvSpPr>
            <p:nvPr/>
          </p:nvSpPr>
          <p:spPr bwMode="auto">
            <a:xfrm>
              <a:off x="3138" y="234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78" name="Rectangle 354"/>
            <p:cNvSpPr>
              <a:spLocks noChangeArrowheads="1"/>
            </p:cNvSpPr>
            <p:nvPr/>
          </p:nvSpPr>
          <p:spPr bwMode="auto">
            <a:xfrm>
              <a:off x="3251" y="234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79" name="Rectangle 355"/>
            <p:cNvSpPr>
              <a:spLocks noChangeArrowheads="1"/>
            </p:cNvSpPr>
            <p:nvPr/>
          </p:nvSpPr>
          <p:spPr bwMode="auto">
            <a:xfrm>
              <a:off x="3363" y="234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80" name="Rectangle 356"/>
            <p:cNvSpPr>
              <a:spLocks noChangeArrowheads="1"/>
            </p:cNvSpPr>
            <p:nvPr/>
          </p:nvSpPr>
          <p:spPr bwMode="auto">
            <a:xfrm>
              <a:off x="3475" y="234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81" name="Rectangle 357"/>
            <p:cNvSpPr>
              <a:spLocks noChangeArrowheads="1"/>
            </p:cNvSpPr>
            <p:nvPr/>
          </p:nvSpPr>
          <p:spPr bwMode="auto">
            <a:xfrm>
              <a:off x="3588" y="234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82" name="Rectangle 358"/>
            <p:cNvSpPr>
              <a:spLocks noChangeArrowheads="1"/>
            </p:cNvSpPr>
            <p:nvPr/>
          </p:nvSpPr>
          <p:spPr bwMode="auto">
            <a:xfrm>
              <a:off x="3700" y="234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83" name="Rectangle 359"/>
            <p:cNvSpPr>
              <a:spLocks noChangeArrowheads="1"/>
            </p:cNvSpPr>
            <p:nvPr/>
          </p:nvSpPr>
          <p:spPr bwMode="auto">
            <a:xfrm>
              <a:off x="3812" y="2344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84" name="Rectangle 360"/>
            <p:cNvSpPr>
              <a:spLocks noChangeArrowheads="1"/>
            </p:cNvSpPr>
            <p:nvPr/>
          </p:nvSpPr>
          <p:spPr bwMode="auto">
            <a:xfrm>
              <a:off x="3925" y="234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85" name="Rectangle 361"/>
            <p:cNvSpPr>
              <a:spLocks noChangeArrowheads="1"/>
            </p:cNvSpPr>
            <p:nvPr/>
          </p:nvSpPr>
          <p:spPr bwMode="auto">
            <a:xfrm>
              <a:off x="4037" y="234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86" name="Rectangle 362"/>
            <p:cNvSpPr>
              <a:spLocks noChangeArrowheads="1"/>
            </p:cNvSpPr>
            <p:nvPr/>
          </p:nvSpPr>
          <p:spPr bwMode="auto">
            <a:xfrm>
              <a:off x="4149" y="2344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87" name="Rectangle 363"/>
            <p:cNvSpPr>
              <a:spLocks noChangeArrowheads="1"/>
            </p:cNvSpPr>
            <p:nvPr/>
          </p:nvSpPr>
          <p:spPr bwMode="auto">
            <a:xfrm>
              <a:off x="4262" y="234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88" name="Rectangle 364"/>
            <p:cNvSpPr>
              <a:spLocks noChangeArrowheads="1"/>
            </p:cNvSpPr>
            <p:nvPr/>
          </p:nvSpPr>
          <p:spPr bwMode="auto">
            <a:xfrm>
              <a:off x="4374" y="234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89" name="Rectangle 365"/>
            <p:cNvSpPr>
              <a:spLocks noChangeArrowheads="1"/>
            </p:cNvSpPr>
            <p:nvPr/>
          </p:nvSpPr>
          <p:spPr bwMode="auto">
            <a:xfrm>
              <a:off x="4486" y="2344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90" name="Rectangle 366"/>
            <p:cNvSpPr>
              <a:spLocks noChangeArrowheads="1"/>
            </p:cNvSpPr>
            <p:nvPr/>
          </p:nvSpPr>
          <p:spPr bwMode="auto">
            <a:xfrm>
              <a:off x="4599" y="234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91" name="Rectangle 367"/>
            <p:cNvSpPr>
              <a:spLocks noChangeArrowheads="1"/>
            </p:cNvSpPr>
            <p:nvPr/>
          </p:nvSpPr>
          <p:spPr bwMode="auto">
            <a:xfrm>
              <a:off x="4711" y="234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92" name="Rectangle 368"/>
            <p:cNvSpPr>
              <a:spLocks noChangeArrowheads="1"/>
            </p:cNvSpPr>
            <p:nvPr/>
          </p:nvSpPr>
          <p:spPr bwMode="auto">
            <a:xfrm>
              <a:off x="4823" y="2344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93" name="Rectangle 369"/>
            <p:cNvSpPr>
              <a:spLocks noChangeArrowheads="1"/>
            </p:cNvSpPr>
            <p:nvPr/>
          </p:nvSpPr>
          <p:spPr bwMode="auto">
            <a:xfrm>
              <a:off x="4936" y="234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94" name="Rectangle 370"/>
            <p:cNvSpPr>
              <a:spLocks noChangeArrowheads="1"/>
            </p:cNvSpPr>
            <p:nvPr/>
          </p:nvSpPr>
          <p:spPr bwMode="auto">
            <a:xfrm>
              <a:off x="5048" y="234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95" name="Rectangle 371"/>
            <p:cNvSpPr>
              <a:spLocks noChangeArrowheads="1"/>
            </p:cNvSpPr>
            <p:nvPr/>
          </p:nvSpPr>
          <p:spPr bwMode="auto">
            <a:xfrm>
              <a:off x="5161" y="234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96" name="Rectangle 372"/>
            <p:cNvSpPr>
              <a:spLocks noChangeArrowheads="1"/>
            </p:cNvSpPr>
            <p:nvPr/>
          </p:nvSpPr>
          <p:spPr bwMode="auto">
            <a:xfrm>
              <a:off x="5273" y="234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97" name="Rectangle 373"/>
            <p:cNvSpPr>
              <a:spLocks noChangeArrowheads="1"/>
            </p:cNvSpPr>
            <p:nvPr/>
          </p:nvSpPr>
          <p:spPr bwMode="auto">
            <a:xfrm>
              <a:off x="5378" y="2287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98" name="Rectangle 374"/>
            <p:cNvSpPr>
              <a:spLocks noChangeArrowheads="1"/>
            </p:cNvSpPr>
            <p:nvPr/>
          </p:nvSpPr>
          <p:spPr bwMode="auto">
            <a:xfrm>
              <a:off x="5378" y="2175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99" name="Rectangle 375"/>
            <p:cNvSpPr>
              <a:spLocks noChangeArrowheads="1"/>
            </p:cNvSpPr>
            <p:nvPr/>
          </p:nvSpPr>
          <p:spPr bwMode="auto">
            <a:xfrm>
              <a:off x="5378" y="2062"/>
              <a:ext cx="16" cy="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00" name="Freeform 376"/>
            <p:cNvSpPr>
              <a:spLocks/>
            </p:cNvSpPr>
            <p:nvPr/>
          </p:nvSpPr>
          <p:spPr bwMode="auto">
            <a:xfrm>
              <a:off x="5326" y="2002"/>
              <a:ext cx="68" cy="16"/>
            </a:xfrm>
            <a:custGeom>
              <a:avLst/>
              <a:gdLst>
                <a:gd name="T0" fmla="*/ 52 w 68"/>
                <a:gd name="T1" fmla="*/ 12 h 16"/>
                <a:gd name="T2" fmla="*/ 68 w 68"/>
                <a:gd name="T3" fmla="*/ 12 h 16"/>
                <a:gd name="T4" fmla="*/ 68 w 68"/>
                <a:gd name="T5" fmla="*/ 7 h 16"/>
                <a:gd name="T6" fmla="*/ 68 w 68"/>
                <a:gd name="T7" fmla="*/ 0 h 16"/>
                <a:gd name="T8" fmla="*/ 59 w 68"/>
                <a:gd name="T9" fmla="*/ 0 h 16"/>
                <a:gd name="T10" fmla="*/ 0 w 68"/>
                <a:gd name="T11" fmla="*/ 0 h 16"/>
                <a:gd name="T12" fmla="*/ 0 w 68"/>
                <a:gd name="T13" fmla="*/ 16 h 16"/>
                <a:gd name="T14" fmla="*/ 59 w 68"/>
                <a:gd name="T15" fmla="*/ 16 h 16"/>
                <a:gd name="T16" fmla="*/ 59 w 68"/>
                <a:gd name="T17" fmla="*/ 7 h 16"/>
                <a:gd name="T18" fmla="*/ 52 w 68"/>
                <a:gd name="T19" fmla="*/ 7 h 16"/>
                <a:gd name="T20" fmla="*/ 52 w 68"/>
                <a:gd name="T21" fmla="*/ 12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8" h="16">
                  <a:moveTo>
                    <a:pt x="52" y="12"/>
                  </a:moveTo>
                  <a:lnTo>
                    <a:pt x="68" y="12"/>
                  </a:lnTo>
                  <a:lnTo>
                    <a:pt x="68" y="7"/>
                  </a:lnTo>
                  <a:lnTo>
                    <a:pt x="68" y="0"/>
                  </a:lnTo>
                  <a:lnTo>
                    <a:pt x="59" y="0"/>
                  </a:lnTo>
                  <a:lnTo>
                    <a:pt x="0" y="0"/>
                  </a:lnTo>
                  <a:lnTo>
                    <a:pt x="0" y="16"/>
                  </a:lnTo>
                  <a:lnTo>
                    <a:pt x="59" y="16"/>
                  </a:lnTo>
                  <a:lnTo>
                    <a:pt x="59" y="7"/>
                  </a:lnTo>
                  <a:lnTo>
                    <a:pt x="52" y="7"/>
                  </a:lnTo>
                  <a:lnTo>
                    <a:pt x="52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01" name="Rectangle 377"/>
            <p:cNvSpPr>
              <a:spLocks noChangeArrowheads="1"/>
            </p:cNvSpPr>
            <p:nvPr/>
          </p:nvSpPr>
          <p:spPr bwMode="auto">
            <a:xfrm>
              <a:off x="5214" y="200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02" name="Rectangle 378"/>
            <p:cNvSpPr>
              <a:spLocks noChangeArrowheads="1"/>
            </p:cNvSpPr>
            <p:nvPr/>
          </p:nvSpPr>
          <p:spPr bwMode="auto">
            <a:xfrm>
              <a:off x="5102" y="200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03" name="Rectangle 379"/>
            <p:cNvSpPr>
              <a:spLocks noChangeArrowheads="1"/>
            </p:cNvSpPr>
            <p:nvPr/>
          </p:nvSpPr>
          <p:spPr bwMode="auto">
            <a:xfrm>
              <a:off x="4989" y="200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04" name="Rectangle 380"/>
            <p:cNvSpPr>
              <a:spLocks noChangeArrowheads="1"/>
            </p:cNvSpPr>
            <p:nvPr/>
          </p:nvSpPr>
          <p:spPr bwMode="auto">
            <a:xfrm>
              <a:off x="4877" y="200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05" name="Rectangle 381"/>
            <p:cNvSpPr>
              <a:spLocks noChangeArrowheads="1"/>
            </p:cNvSpPr>
            <p:nvPr/>
          </p:nvSpPr>
          <p:spPr bwMode="auto">
            <a:xfrm>
              <a:off x="4765" y="200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06" name="Rectangle 382"/>
            <p:cNvSpPr>
              <a:spLocks noChangeArrowheads="1"/>
            </p:cNvSpPr>
            <p:nvPr/>
          </p:nvSpPr>
          <p:spPr bwMode="auto">
            <a:xfrm>
              <a:off x="4652" y="200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07" name="Rectangle 383"/>
            <p:cNvSpPr>
              <a:spLocks noChangeArrowheads="1"/>
            </p:cNvSpPr>
            <p:nvPr/>
          </p:nvSpPr>
          <p:spPr bwMode="auto">
            <a:xfrm>
              <a:off x="4540" y="200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08" name="Rectangle 384"/>
            <p:cNvSpPr>
              <a:spLocks noChangeArrowheads="1"/>
            </p:cNvSpPr>
            <p:nvPr/>
          </p:nvSpPr>
          <p:spPr bwMode="auto">
            <a:xfrm>
              <a:off x="4428" y="200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09" name="Rectangle 385"/>
            <p:cNvSpPr>
              <a:spLocks noChangeArrowheads="1"/>
            </p:cNvSpPr>
            <p:nvPr/>
          </p:nvSpPr>
          <p:spPr bwMode="auto">
            <a:xfrm>
              <a:off x="4315" y="200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10" name="Rectangle 386"/>
            <p:cNvSpPr>
              <a:spLocks noChangeArrowheads="1"/>
            </p:cNvSpPr>
            <p:nvPr/>
          </p:nvSpPr>
          <p:spPr bwMode="auto">
            <a:xfrm>
              <a:off x="4203" y="200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11" name="Rectangle 387"/>
            <p:cNvSpPr>
              <a:spLocks noChangeArrowheads="1"/>
            </p:cNvSpPr>
            <p:nvPr/>
          </p:nvSpPr>
          <p:spPr bwMode="auto">
            <a:xfrm>
              <a:off x="4091" y="200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12" name="Rectangle 388"/>
            <p:cNvSpPr>
              <a:spLocks noChangeArrowheads="1"/>
            </p:cNvSpPr>
            <p:nvPr/>
          </p:nvSpPr>
          <p:spPr bwMode="auto">
            <a:xfrm>
              <a:off x="3978" y="200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13" name="Rectangle 389"/>
            <p:cNvSpPr>
              <a:spLocks noChangeArrowheads="1"/>
            </p:cNvSpPr>
            <p:nvPr/>
          </p:nvSpPr>
          <p:spPr bwMode="auto">
            <a:xfrm>
              <a:off x="3866" y="200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14" name="Rectangle 390"/>
            <p:cNvSpPr>
              <a:spLocks noChangeArrowheads="1"/>
            </p:cNvSpPr>
            <p:nvPr/>
          </p:nvSpPr>
          <p:spPr bwMode="auto">
            <a:xfrm>
              <a:off x="3753" y="200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15" name="Rectangle 391"/>
            <p:cNvSpPr>
              <a:spLocks noChangeArrowheads="1"/>
            </p:cNvSpPr>
            <p:nvPr/>
          </p:nvSpPr>
          <p:spPr bwMode="auto">
            <a:xfrm>
              <a:off x="3641" y="200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16" name="Rectangle 392"/>
            <p:cNvSpPr>
              <a:spLocks noChangeArrowheads="1"/>
            </p:cNvSpPr>
            <p:nvPr/>
          </p:nvSpPr>
          <p:spPr bwMode="auto">
            <a:xfrm>
              <a:off x="3529" y="200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17" name="Rectangle 393"/>
            <p:cNvSpPr>
              <a:spLocks noChangeArrowheads="1"/>
            </p:cNvSpPr>
            <p:nvPr/>
          </p:nvSpPr>
          <p:spPr bwMode="auto">
            <a:xfrm>
              <a:off x="3416" y="200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18" name="Rectangle 394"/>
            <p:cNvSpPr>
              <a:spLocks noChangeArrowheads="1"/>
            </p:cNvSpPr>
            <p:nvPr/>
          </p:nvSpPr>
          <p:spPr bwMode="auto">
            <a:xfrm>
              <a:off x="3304" y="200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19" name="Rectangle 395"/>
            <p:cNvSpPr>
              <a:spLocks noChangeArrowheads="1"/>
            </p:cNvSpPr>
            <p:nvPr/>
          </p:nvSpPr>
          <p:spPr bwMode="auto">
            <a:xfrm>
              <a:off x="3192" y="200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20" name="Rectangle 396"/>
            <p:cNvSpPr>
              <a:spLocks noChangeArrowheads="1"/>
            </p:cNvSpPr>
            <p:nvPr/>
          </p:nvSpPr>
          <p:spPr bwMode="auto">
            <a:xfrm>
              <a:off x="3079" y="200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21" name="Rectangle 397"/>
            <p:cNvSpPr>
              <a:spLocks noChangeArrowheads="1"/>
            </p:cNvSpPr>
            <p:nvPr/>
          </p:nvSpPr>
          <p:spPr bwMode="auto">
            <a:xfrm>
              <a:off x="2967" y="200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22" name="Rectangle 398"/>
            <p:cNvSpPr>
              <a:spLocks noChangeArrowheads="1"/>
            </p:cNvSpPr>
            <p:nvPr/>
          </p:nvSpPr>
          <p:spPr bwMode="auto">
            <a:xfrm>
              <a:off x="2855" y="200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23" name="Rectangle 399"/>
            <p:cNvSpPr>
              <a:spLocks noChangeArrowheads="1"/>
            </p:cNvSpPr>
            <p:nvPr/>
          </p:nvSpPr>
          <p:spPr bwMode="auto">
            <a:xfrm>
              <a:off x="2742" y="200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24" name="Rectangle 400"/>
            <p:cNvSpPr>
              <a:spLocks noChangeArrowheads="1"/>
            </p:cNvSpPr>
            <p:nvPr/>
          </p:nvSpPr>
          <p:spPr bwMode="auto">
            <a:xfrm>
              <a:off x="2630" y="200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25" name="Rectangle 401"/>
            <p:cNvSpPr>
              <a:spLocks noChangeArrowheads="1"/>
            </p:cNvSpPr>
            <p:nvPr/>
          </p:nvSpPr>
          <p:spPr bwMode="auto">
            <a:xfrm>
              <a:off x="2518" y="200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26" name="Rectangle 402"/>
            <p:cNvSpPr>
              <a:spLocks noChangeArrowheads="1"/>
            </p:cNvSpPr>
            <p:nvPr/>
          </p:nvSpPr>
          <p:spPr bwMode="auto">
            <a:xfrm>
              <a:off x="2405" y="200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27" name="Rectangle 403"/>
            <p:cNvSpPr>
              <a:spLocks noChangeArrowheads="1"/>
            </p:cNvSpPr>
            <p:nvPr/>
          </p:nvSpPr>
          <p:spPr bwMode="auto">
            <a:xfrm>
              <a:off x="2293" y="200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28" name="Rectangle 404"/>
            <p:cNvSpPr>
              <a:spLocks noChangeArrowheads="1"/>
            </p:cNvSpPr>
            <p:nvPr/>
          </p:nvSpPr>
          <p:spPr bwMode="auto">
            <a:xfrm>
              <a:off x="2181" y="200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887" name="Group 405"/>
          <p:cNvGrpSpPr>
            <a:grpSpLocks/>
          </p:cNvGrpSpPr>
          <p:nvPr/>
        </p:nvGrpSpPr>
        <p:grpSpPr bwMode="auto">
          <a:xfrm>
            <a:off x="3373438" y="1479550"/>
            <a:ext cx="5189537" cy="568325"/>
            <a:chOff x="2125" y="932"/>
            <a:chExt cx="3269" cy="358"/>
          </a:xfrm>
        </p:grpSpPr>
        <p:sp>
          <p:nvSpPr>
            <p:cNvPr id="34901" name="Rectangle 406"/>
            <p:cNvSpPr>
              <a:spLocks noChangeArrowheads="1"/>
            </p:cNvSpPr>
            <p:nvPr/>
          </p:nvSpPr>
          <p:spPr bwMode="auto">
            <a:xfrm>
              <a:off x="2125" y="939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02" name="Rectangle 407"/>
            <p:cNvSpPr>
              <a:spLocks noChangeArrowheads="1"/>
            </p:cNvSpPr>
            <p:nvPr/>
          </p:nvSpPr>
          <p:spPr bwMode="auto">
            <a:xfrm>
              <a:off x="2125" y="1051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03" name="Rectangle 408"/>
            <p:cNvSpPr>
              <a:spLocks noChangeArrowheads="1"/>
            </p:cNvSpPr>
            <p:nvPr/>
          </p:nvSpPr>
          <p:spPr bwMode="auto">
            <a:xfrm>
              <a:off x="2125" y="1164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04" name="Freeform 409"/>
            <p:cNvSpPr>
              <a:spLocks/>
            </p:cNvSpPr>
            <p:nvPr/>
          </p:nvSpPr>
          <p:spPr bwMode="auto">
            <a:xfrm>
              <a:off x="2125" y="1274"/>
              <a:ext cx="66" cy="16"/>
            </a:xfrm>
            <a:custGeom>
              <a:avLst/>
              <a:gdLst>
                <a:gd name="T0" fmla="*/ 16 w 66"/>
                <a:gd name="T1" fmla="*/ 2 h 16"/>
                <a:gd name="T2" fmla="*/ 0 w 66"/>
                <a:gd name="T3" fmla="*/ 2 h 16"/>
                <a:gd name="T4" fmla="*/ 0 w 66"/>
                <a:gd name="T5" fmla="*/ 7 h 16"/>
                <a:gd name="T6" fmla="*/ 0 w 66"/>
                <a:gd name="T7" fmla="*/ 16 h 16"/>
                <a:gd name="T8" fmla="*/ 7 w 66"/>
                <a:gd name="T9" fmla="*/ 16 h 16"/>
                <a:gd name="T10" fmla="*/ 66 w 66"/>
                <a:gd name="T11" fmla="*/ 16 h 16"/>
                <a:gd name="T12" fmla="*/ 66 w 66"/>
                <a:gd name="T13" fmla="*/ 0 h 16"/>
                <a:gd name="T14" fmla="*/ 7 w 66"/>
                <a:gd name="T15" fmla="*/ 0 h 16"/>
                <a:gd name="T16" fmla="*/ 7 w 66"/>
                <a:gd name="T17" fmla="*/ 7 h 16"/>
                <a:gd name="T18" fmla="*/ 16 w 66"/>
                <a:gd name="T19" fmla="*/ 7 h 16"/>
                <a:gd name="T20" fmla="*/ 16 w 66"/>
                <a:gd name="T21" fmla="*/ 2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6" h="16">
                  <a:moveTo>
                    <a:pt x="16" y="2"/>
                  </a:moveTo>
                  <a:lnTo>
                    <a:pt x="0" y="2"/>
                  </a:lnTo>
                  <a:lnTo>
                    <a:pt x="0" y="7"/>
                  </a:lnTo>
                  <a:lnTo>
                    <a:pt x="0" y="16"/>
                  </a:lnTo>
                  <a:lnTo>
                    <a:pt x="7" y="16"/>
                  </a:lnTo>
                  <a:lnTo>
                    <a:pt x="66" y="16"/>
                  </a:lnTo>
                  <a:lnTo>
                    <a:pt x="66" y="0"/>
                  </a:lnTo>
                  <a:lnTo>
                    <a:pt x="7" y="0"/>
                  </a:lnTo>
                  <a:lnTo>
                    <a:pt x="7" y="7"/>
                  </a:lnTo>
                  <a:lnTo>
                    <a:pt x="16" y="7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05" name="Rectangle 410"/>
            <p:cNvSpPr>
              <a:spLocks noChangeArrowheads="1"/>
            </p:cNvSpPr>
            <p:nvPr/>
          </p:nvSpPr>
          <p:spPr bwMode="auto">
            <a:xfrm>
              <a:off x="2239" y="1274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06" name="Rectangle 411"/>
            <p:cNvSpPr>
              <a:spLocks noChangeArrowheads="1"/>
            </p:cNvSpPr>
            <p:nvPr/>
          </p:nvSpPr>
          <p:spPr bwMode="auto">
            <a:xfrm>
              <a:off x="2352" y="127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07" name="Rectangle 412"/>
            <p:cNvSpPr>
              <a:spLocks noChangeArrowheads="1"/>
            </p:cNvSpPr>
            <p:nvPr/>
          </p:nvSpPr>
          <p:spPr bwMode="auto">
            <a:xfrm>
              <a:off x="2464" y="127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08" name="Rectangle 413"/>
            <p:cNvSpPr>
              <a:spLocks noChangeArrowheads="1"/>
            </p:cNvSpPr>
            <p:nvPr/>
          </p:nvSpPr>
          <p:spPr bwMode="auto">
            <a:xfrm>
              <a:off x="2576" y="1274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09" name="Rectangle 414"/>
            <p:cNvSpPr>
              <a:spLocks noChangeArrowheads="1"/>
            </p:cNvSpPr>
            <p:nvPr/>
          </p:nvSpPr>
          <p:spPr bwMode="auto">
            <a:xfrm>
              <a:off x="2689" y="127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10" name="Rectangle 415"/>
            <p:cNvSpPr>
              <a:spLocks noChangeArrowheads="1"/>
            </p:cNvSpPr>
            <p:nvPr/>
          </p:nvSpPr>
          <p:spPr bwMode="auto">
            <a:xfrm>
              <a:off x="2801" y="127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11" name="Rectangle 416"/>
            <p:cNvSpPr>
              <a:spLocks noChangeArrowheads="1"/>
            </p:cNvSpPr>
            <p:nvPr/>
          </p:nvSpPr>
          <p:spPr bwMode="auto">
            <a:xfrm>
              <a:off x="2914" y="127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12" name="Rectangle 417"/>
            <p:cNvSpPr>
              <a:spLocks noChangeArrowheads="1"/>
            </p:cNvSpPr>
            <p:nvPr/>
          </p:nvSpPr>
          <p:spPr bwMode="auto">
            <a:xfrm>
              <a:off x="3026" y="127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13" name="Rectangle 418"/>
            <p:cNvSpPr>
              <a:spLocks noChangeArrowheads="1"/>
            </p:cNvSpPr>
            <p:nvPr/>
          </p:nvSpPr>
          <p:spPr bwMode="auto">
            <a:xfrm>
              <a:off x="3138" y="127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14" name="Rectangle 419"/>
            <p:cNvSpPr>
              <a:spLocks noChangeArrowheads="1"/>
            </p:cNvSpPr>
            <p:nvPr/>
          </p:nvSpPr>
          <p:spPr bwMode="auto">
            <a:xfrm>
              <a:off x="3251" y="127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15" name="Rectangle 420"/>
            <p:cNvSpPr>
              <a:spLocks noChangeArrowheads="1"/>
            </p:cNvSpPr>
            <p:nvPr/>
          </p:nvSpPr>
          <p:spPr bwMode="auto">
            <a:xfrm>
              <a:off x="3363" y="127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16" name="Rectangle 421"/>
            <p:cNvSpPr>
              <a:spLocks noChangeArrowheads="1"/>
            </p:cNvSpPr>
            <p:nvPr/>
          </p:nvSpPr>
          <p:spPr bwMode="auto">
            <a:xfrm>
              <a:off x="3475" y="127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17" name="Rectangle 422"/>
            <p:cNvSpPr>
              <a:spLocks noChangeArrowheads="1"/>
            </p:cNvSpPr>
            <p:nvPr/>
          </p:nvSpPr>
          <p:spPr bwMode="auto">
            <a:xfrm>
              <a:off x="3588" y="127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18" name="Rectangle 423"/>
            <p:cNvSpPr>
              <a:spLocks noChangeArrowheads="1"/>
            </p:cNvSpPr>
            <p:nvPr/>
          </p:nvSpPr>
          <p:spPr bwMode="auto">
            <a:xfrm>
              <a:off x="3700" y="127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19" name="Rectangle 424"/>
            <p:cNvSpPr>
              <a:spLocks noChangeArrowheads="1"/>
            </p:cNvSpPr>
            <p:nvPr/>
          </p:nvSpPr>
          <p:spPr bwMode="auto">
            <a:xfrm>
              <a:off x="3812" y="1274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0" name="Rectangle 425"/>
            <p:cNvSpPr>
              <a:spLocks noChangeArrowheads="1"/>
            </p:cNvSpPr>
            <p:nvPr/>
          </p:nvSpPr>
          <p:spPr bwMode="auto">
            <a:xfrm>
              <a:off x="3925" y="127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1" name="Rectangle 426"/>
            <p:cNvSpPr>
              <a:spLocks noChangeArrowheads="1"/>
            </p:cNvSpPr>
            <p:nvPr/>
          </p:nvSpPr>
          <p:spPr bwMode="auto">
            <a:xfrm>
              <a:off x="4037" y="127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2" name="Rectangle 427"/>
            <p:cNvSpPr>
              <a:spLocks noChangeArrowheads="1"/>
            </p:cNvSpPr>
            <p:nvPr/>
          </p:nvSpPr>
          <p:spPr bwMode="auto">
            <a:xfrm>
              <a:off x="4149" y="1274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3" name="Rectangle 428"/>
            <p:cNvSpPr>
              <a:spLocks noChangeArrowheads="1"/>
            </p:cNvSpPr>
            <p:nvPr/>
          </p:nvSpPr>
          <p:spPr bwMode="auto">
            <a:xfrm>
              <a:off x="4262" y="127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4" name="Rectangle 429"/>
            <p:cNvSpPr>
              <a:spLocks noChangeArrowheads="1"/>
            </p:cNvSpPr>
            <p:nvPr/>
          </p:nvSpPr>
          <p:spPr bwMode="auto">
            <a:xfrm>
              <a:off x="4374" y="127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5" name="Rectangle 430"/>
            <p:cNvSpPr>
              <a:spLocks noChangeArrowheads="1"/>
            </p:cNvSpPr>
            <p:nvPr/>
          </p:nvSpPr>
          <p:spPr bwMode="auto">
            <a:xfrm>
              <a:off x="4486" y="1274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6" name="Rectangle 431"/>
            <p:cNvSpPr>
              <a:spLocks noChangeArrowheads="1"/>
            </p:cNvSpPr>
            <p:nvPr/>
          </p:nvSpPr>
          <p:spPr bwMode="auto">
            <a:xfrm>
              <a:off x="4599" y="127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7" name="Rectangle 432"/>
            <p:cNvSpPr>
              <a:spLocks noChangeArrowheads="1"/>
            </p:cNvSpPr>
            <p:nvPr/>
          </p:nvSpPr>
          <p:spPr bwMode="auto">
            <a:xfrm>
              <a:off x="4711" y="127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8" name="Rectangle 433"/>
            <p:cNvSpPr>
              <a:spLocks noChangeArrowheads="1"/>
            </p:cNvSpPr>
            <p:nvPr/>
          </p:nvSpPr>
          <p:spPr bwMode="auto">
            <a:xfrm>
              <a:off x="4823" y="1274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9" name="Rectangle 434"/>
            <p:cNvSpPr>
              <a:spLocks noChangeArrowheads="1"/>
            </p:cNvSpPr>
            <p:nvPr/>
          </p:nvSpPr>
          <p:spPr bwMode="auto">
            <a:xfrm>
              <a:off x="4936" y="127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0" name="Rectangle 435"/>
            <p:cNvSpPr>
              <a:spLocks noChangeArrowheads="1"/>
            </p:cNvSpPr>
            <p:nvPr/>
          </p:nvSpPr>
          <p:spPr bwMode="auto">
            <a:xfrm>
              <a:off x="5048" y="127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1" name="Rectangle 436"/>
            <p:cNvSpPr>
              <a:spLocks noChangeArrowheads="1"/>
            </p:cNvSpPr>
            <p:nvPr/>
          </p:nvSpPr>
          <p:spPr bwMode="auto">
            <a:xfrm>
              <a:off x="5161" y="127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2" name="Rectangle 437"/>
            <p:cNvSpPr>
              <a:spLocks noChangeArrowheads="1"/>
            </p:cNvSpPr>
            <p:nvPr/>
          </p:nvSpPr>
          <p:spPr bwMode="auto">
            <a:xfrm>
              <a:off x="5273" y="1274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3" name="Rectangle 438"/>
            <p:cNvSpPr>
              <a:spLocks noChangeArrowheads="1"/>
            </p:cNvSpPr>
            <p:nvPr/>
          </p:nvSpPr>
          <p:spPr bwMode="auto">
            <a:xfrm>
              <a:off x="5378" y="1217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4" name="Rectangle 439"/>
            <p:cNvSpPr>
              <a:spLocks noChangeArrowheads="1"/>
            </p:cNvSpPr>
            <p:nvPr/>
          </p:nvSpPr>
          <p:spPr bwMode="auto">
            <a:xfrm>
              <a:off x="5378" y="1105"/>
              <a:ext cx="16" cy="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5" name="Rectangle 440"/>
            <p:cNvSpPr>
              <a:spLocks noChangeArrowheads="1"/>
            </p:cNvSpPr>
            <p:nvPr/>
          </p:nvSpPr>
          <p:spPr bwMode="auto">
            <a:xfrm>
              <a:off x="5378" y="992"/>
              <a:ext cx="16" cy="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6" name="Freeform 441"/>
            <p:cNvSpPr>
              <a:spLocks/>
            </p:cNvSpPr>
            <p:nvPr/>
          </p:nvSpPr>
          <p:spPr bwMode="auto">
            <a:xfrm>
              <a:off x="5326" y="932"/>
              <a:ext cx="68" cy="16"/>
            </a:xfrm>
            <a:custGeom>
              <a:avLst/>
              <a:gdLst>
                <a:gd name="T0" fmla="*/ 52 w 68"/>
                <a:gd name="T1" fmla="*/ 12 h 16"/>
                <a:gd name="T2" fmla="*/ 68 w 68"/>
                <a:gd name="T3" fmla="*/ 12 h 16"/>
                <a:gd name="T4" fmla="*/ 68 w 68"/>
                <a:gd name="T5" fmla="*/ 7 h 16"/>
                <a:gd name="T6" fmla="*/ 68 w 68"/>
                <a:gd name="T7" fmla="*/ 0 h 16"/>
                <a:gd name="T8" fmla="*/ 59 w 68"/>
                <a:gd name="T9" fmla="*/ 0 h 16"/>
                <a:gd name="T10" fmla="*/ 0 w 68"/>
                <a:gd name="T11" fmla="*/ 0 h 16"/>
                <a:gd name="T12" fmla="*/ 0 w 68"/>
                <a:gd name="T13" fmla="*/ 16 h 16"/>
                <a:gd name="T14" fmla="*/ 59 w 68"/>
                <a:gd name="T15" fmla="*/ 16 h 16"/>
                <a:gd name="T16" fmla="*/ 59 w 68"/>
                <a:gd name="T17" fmla="*/ 7 h 16"/>
                <a:gd name="T18" fmla="*/ 52 w 68"/>
                <a:gd name="T19" fmla="*/ 7 h 16"/>
                <a:gd name="T20" fmla="*/ 52 w 68"/>
                <a:gd name="T21" fmla="*/ 12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8" h="16">
                  <a:moveTo>
                    <a:pt x="52" y="12"/>
                  </a:moveTo>
                  <a:lnTo>
                    <a:pt x="68" y="12"/>
                  </a:lnTo>
                  <a:lnTo>
                    <a:pt x="68" y="7"/>
                  </a:lnTo>
                  <a:lnTo>
                    <a:pt x="68" y="0"/>
                  </a:lnTo>
                  <a:lnTo>
                    <a:pt x="59" y="0"/>
                  </a:lnTo>
                  <a:lnTo>
                    <a:pt x="0" y="0"/>
                  </a:lnTo>
                  <a:lnTo>
                    <a:pt x="0" y="16"/>
                  </a:lnTo>
                  <a:lnTo>
                    <a:pt x="59" y="16"/>
                  </a:lnTo>
                  <a:lnTo>
                    <a:pt x="59" y="7"/>
                  </a:lnTo>
                  <a:lnTo>
                    <a:pt x="52" y="7"/>
                  </a:lnTo>
                  <a:lnTo>
                    <a:pt x="52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7" name="Rectangle 442"/>
            <p:cNvSpPr>
              <a:spLocks noChangeArrowheads="1"/>
            </p:cNvSpPr>
            <p:nvPr/>
          </p:nvSpPr>
          <p:spPr bwMode="auto">
            <a:xfrm>
              <a:off x="5214" y="93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8" name="Rectangle 443"/>
            <p:cNvSpPr>
              <a:spLocks noChangeArrowheads="1"/>
            </p:cNvSpPr>
            <p:nvPr/>
          </p:nvSpPr>
          <p:spPr bwMode="auto">
            <a:xfrm>
              <a:off x="5102" y="93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9" name="Rectangle 444"/>
            <p:cNvSpPr>
              <a:spLocks noChangeArrowheads="1"/>
            </p:cNvSpPr>
            <p:nvPr/>
          </p:nvSpPr>
          <p:spPr bwMode="auto">
            <a:xfrm>
              <a:off x="4989" y="93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0" name="Rectangle 445"/>
            <p:cNvSpPr>
              <a:spLocks noChangeArrowheads="1"/>
            </p:cNvSpPr>
            <p:nvPr/>
          </p:nvSpPr>
          <p:spPr bwMode="auto">
            <a:xfrm>
              <a:off x="4877" y="93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1" name="Rectangle 446"/>
            <p:cNvSpPr>
              <a:spLocks noChangeArrowheads="1"/>
            </p:cNvSpPr>
            <p:nvPr/>
          </p:nvSpPr>
          <p:spPr bwMode="auto">
            <a:xfrm>
              <a:off x="4765" y="93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2" name="Rectangle 447"/>
            <p:cNvSpPr>
              <a:spLocks noChangeArrowheads="1"/>
            </p:cNvSpPr>
            <p:nvPr/>
          </p:nvSpPr>
          <p:spPr bwMode="auto">
            <a:xfrm>
              <a:off x="4652" y="93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3" name="Rectangle 448"/>
            <p:cNvSpPr>
              <a:spLocks noChangeArrowheads="1"/>
            </p:cNvSpPr>
            <p:nvPr/>
          </p:nvSpPr>
          <p:spPr bwMode="auto">
            <a:xfrm>
              <a:off x="4540" y="93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4" name="Rectangle 449"/>
            <p:cNvSpPr>
              <a:spLocks noChangeArrowheads="1"/>
            </p:cNvSpPr>
            <p:nvPr/>
          </p:nvSpPr>
          <p:spPr bwMode="auto">
            <a:xfrm>
              <a:off x="4428" y="93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5" name="Rectangle 450"/>
            <p:cNvSpPr>
              <a:spLocks noChangeArrowheads="1"/>
            </p:cNvSpPr>
            <p:nvPr/>
          </p:nvSpPr>
          <p:spPr bwMode="auto">
            <a:xfrm>
              <a:off x="4315" y="93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6" name="Rectangle 451"/>
            <p:cNvSpPr>
              <a:spLocks noChangeArrowheads="1"/>
            </p:cNvSpPr>
            <p:nvPr/>
          </p:nvSpPr>
          <p:spPr bwMode="auto">
            <a:xfrm>
              <a:off x="4203" y="93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7" name="Rectangle 452"/>
            <p:cNvSpPr>
              <a:spLocks noChangeArrowheads="1"/>
            </p:cNvSpPr>
            <p:nvPr/>
          </p:nvSpPr>
          <p:spPr bwMode="auto">
            <a:xfrm>
              <a:off x="4091" y="93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8" name="Rectangle 453"/>
            <p:cNvSpPr>
              <a:spLocks noChangeArrowheads="1"/>
            </p:cNvSpPr>
            <p:nvPr/>
          </p:nvSpPr>
          <p:spPr bwMode="auto">
            <a:xfrm>
              <a:off x="3978" y="93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9" name="Rectangle 454"/>
            <p:cNvSpPr>
              <a:spLocks noChangeArrowheads="1"/>
            </p:cNvSpPr>
            <p:nvPr/>
          </p:nvSpPr>
          <p:spPr bwMode="auto">
            <a:xfrm>
              <a:off x="3866" y="93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50" name="Rectangle 455"/>
            <p:cNvSpPr>
              <a:spLocks noChangeArrowheads="1"/>
            </p:cNvSpPr>
            <p:nvPr/>
          </p:nvSpPr>
          <p:spPr bwMode="auto">
            <a:xfrm>
              <a:off x="3753" y="93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51" name="Rectangle 456"/>
            <p:cNvSpPr>
              <a:spLocks noChangeArrowheads="1"/>
            </p:cNvSpPr>
            <p:nvPr/>
          </p:nvSpPr>
          <p:spPr bwMode="auto">
            <a:xfrm>
              <a:off x="3641" y="93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52" name="Rectangle 457"/>
            <p:cNvSpPr>
              <a:spLocks noChangeArrowheads="1"/>
            </p:cNvSpPr>
            <p:nvPr/>
          </p:nvSpPr>
          <p:spPr bwMode="auto">
            <a:xfrm>
              <a:off x="3529" y="93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53" name="Rectangle 458"/>
            <p:cNvSpPr>
              <a:spLocks noChangeArrowheads="1"/>
            </p:cNvSpPr>
            <p:nvPr/>
          </p:nvSpPr>
          <p:spPr bwMode="auto">
            <a:xfrm>
              <a:off x="3416" y="93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54" name="Rectangle 459"/>
            <p:cNvSpPr>
              <a:spLocks noChangeArrowheads="1"/>
            </p:cNvSpPr>
            <p:nvPr/>
          </p:nvSpPr>
          <p:spPr bwMode="auto">
            <a:xfrm>
              <a:off x="3304" y="93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55" name="Rectangle 460"/>
            <p:cNvSpPr>
              <a:spLocks noChangeArrowheads="1"/>
            </p:cNvSpPr>
            <p:nvPr/>
          </p:nvSpPr>
          <p:spPr bwMode="auto">
            <a:xfrm>
              <a:off x="3192" y="93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56" name="Rectangle 461"/>
            <p:cNvSpPr>
              <a:spLocks noChangeArrowheads="1"/>
            </p:cNvSpPr>
            <p:nvPr/>
          </p:nvSpPr>
          <p:spPr bwMode="auto">
            <a:xfrm>
              <a:off x="3079" y="93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57" name="Rectangle 462"/>
            <p:cNvSpPr>
              <a:spLocks noChangeArrowheads="1"/>
            </p:cNvSpPr>
            <p:nvPr/>
          </p:nvSpPr>
          <p:spPr bwMode="auto">
            <a:xfrm>
              <a:off x="2967" y="93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58" name="Rectangle 463"/>
            <p:cNvSpPr>
              <a:spLocks noChangeArrowheads="1"/>
            </p:cNvSpPr>
            <p:nvPr/>
          </p:nvSpPr>
          <p:spPr bwMode="auto">
            <a:xfrm>
              <a:off x="2855" y="93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59" name="Rectangle 464"/>
            <p:cNvSpPr>
              <a:spLocks noChangeArrowheads="1"/>
            </p:cNvSpPr>
            <p:nvPr/>
          </p:nvSpPr>
          <p:spPr bwMode="auto">
            <a:xfrm>
              <a:off x="2742" y="932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60" name="Rectangle 465"/>
            <p:cNvSpPr>
              <a:spLocks noChangeArrowheads="1"/>
            </p:cNvSpPr>
            <p:nvPr/>
          </p:nvSpPr>
          <p:spPr bwMode="auto">
            <a:xfrm>
              <a:off x="2630" y="93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61" name="Rectangle 466"/>
            <p:cNvSpPr>
              <a:spLocks noChangeArrowheads="1"/>
            </p:cNvSpPr>
            <p:nvPr/>
          </p:nvSpPr>
          <p:spPr bwMode="auto">
            <a:xfrm>
              <a:off x="2518" y="93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62" name="Rectangle 467"/>
            <p:cNvSpPr>
              <a:spLocks noChangeArrowheads="1"/>
            </p:cNvSpPr>
            <p:nvPr/>
          </p:nvSpPr>
          <p:spPr bwMode="auto">
            <a:xfrm>
              <a:off x="2405" y="93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63" name="Rectangle 468"/>
            <p:cNvSpPr>
              <a:spLocks noChangeArrowheads="1"/>
            </p:cNvSpPr>
            <p:nvPr/>
          </p:nvSpPr>
          <p:spPr bwMode="auto">
            <a:xfrm>
              <a:off x="2293" y="93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64" name="Rectangle 469"/>
            <p:cNvSpPr>
              <a:spLocks noChangeArrowheads="1"/>
            </p:cNvSpPr>
            <p:nvPr/>
          </p:nvSpPr>
          <p:spPr bwMode="auto">
            <a:xfrm>
              <a:off x="2181" y="932"/>
              <a:ext cx="64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888" name="Oval 470"/>
          <p:cNvSpPr>
            <a:spLocks noChangeArrowheads="1"/>
          </p:cNvSpPr>
          <p:nvPr/>
        </p:nvSpPr>
        <p:spPr bwMode="auto">
          <a:xfrm>
            <a:off x="3879850" y="1830388"/>
            <a:ext cx="471488" cy="452437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89" name="Oval 471"/>
          <p:cNvSpPr>
            <a:spLocks noChangeArrowheads="1"/>
          </p:cNvSpPr>
          <p:nvPr/>
        </p:nvSpPr>
        <p:spPr bwMode="auto">
          <a:xfrm>
            <a:off x="5646738" y="1830388"/>
            <a:ext cx="469900" cy="452437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90" name="Oval 472"/>
          <p:cNvSpPr>
            <a:spLocks noChangeArrowheads="1"/>
          </p:cNvSpPr>
          <p:nvPr/>
        </p:nvSpPr>
        <p:spPr bwMode="auto">
          <a:xfrm>
            <a:off x="7481888" y="1830388"/>
            <a:ext cx="469900" cy="452437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91" name="Oval 473"/>
          <p:cNvSpPr>
            <a:spLocks noChangeArrowheads="1"/>
          </p:cNvSpPr>
          <p:nvPr/>
        </p:nvSpPr>
        <p:spPr bwMode="auto">
          <a:xfrm>
            <a:off x="3879850" y="3529013"/>
            <a:ext cx="471488" cy="452437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92" name="Oval 474"/>
          <p:cNvSpPr>
            <a:spLocks noChangeArrowheads="1"/>
          </p:cNvSpPr>
          <p:nvPr/>
        </p:nvSpPr>
        <p:spPr bwMode="auto">
          <a:xfrm>
            <a:off x="5646738" y="3529013"/>
            <a:ext cx="469900" cy="452437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93" name="Oval 475"/>
          <p:cNvSpPr>
            <a:spLocks noChangeArrowheads="1"/>
          </p:cNvSpPr>
          <p:nvPr/>
        </p:nvSpPr>
        <p:spPr bwMode="auto">
          <a:xfrm>
            <a:off x="7481888" y="3529013"/>
            <a:ext cx="469900" cy="452437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94" name="Oval 476"/>
          <p:cNvSpPr>
            <a:spLocks noChangeArrowheads="1"/>
          </p:cNvSpPr>
          <p:nvPr/>
        </p:nvSpPr>
        <p:spPr bwMode="auto">
          <a:xfrm>
            <a:off x="3879850" y="5227638"/>
            <a:ext cx="471488" cy="452437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95" name="Oval 477"/>
          <p:cNvSpPr>
            <a:spLocks noChangeArrowheads="1"/>
          </p:cNvSpPr>
          <p:nvPr/>
        </p:nvSpPr>
        <p:spPr bwMode="auto">
          <a:xfrm>
            <a:off x="5646738" y="5227638"/>
            <a:ext cx="469900" cy="452437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96" name="Oval 478"/>
          <p:cNvSpPr>
            <a:spLocks noChangeArrowheads="1"/>
          </p:cNvSpPr>
          <p:nvPr/>
        </p:nvSpPr>
        <p:spPr bwMode="auto">
          <a:xfrm>
            <a:off x="7481888" y="5227638"/>
            <a:ext cx="469900" cy="452437"/>
          </a:xfrm>
          <a:prstGeom prst="ellipse">
            <a:avLst/>
          </a:prstGeom>
          <a:solidFill>
            <a:srgbClr val="CCFFCC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97" name="Rectangle 479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000">
                <a:solidFill>
                  <a:srgbClr val="A80000"/>
                </a:solidFill>
                <a:latin typeface="Arial" charset="0"/>
              </a:rPr>
              <a:t>Architecture …</a:t>
            </a:r>
          </a:p>
        </p:txBody>
      </p:sp>
      <p:sp>
        <p:nvSpPr>
          <p:cNvPr id="34898" name="Oval 480"/>
          <p:cNvSpPr>
            <a:spLocks noChangeArrowheads="1"/>
          </p:cNvSpPr>
          <p:nvPr/>
        </p:nvSpPr>
        <p:spPr bwMode="auto">
          <a:xfrm>
            <a:off x="3724275" y="5716588"/>
            <a:ext cx="119063" cy="125412"/>
          </a:xfrm>
          <a:prstGeom prst="ellipse">
            <a:avLst/>
          </a:prstGeom>
          <a:solidFill>
            <a:schemeClr val="tx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99" name="Oval 481"/>
          <p:cNvSpPr>
            <a:spLocks noChangeArrowheads="1"/>
          </p:cNvSpPr>
          <p:nvPr/>
        </p:nvSpPr>
        <p:spPr bwMode="auto">
          <a:xfrm>
            <a:off x="4424363" y="5022850"/>
            <a:ext cx="119062" cy="125413"/>
          </a:xfrm>
          <a:prstGeom prst="ellipse">
            <a:avLst/>
          </a:prstGeom>
          <a:solidFill>
            <a:schemeClr val="tx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00" name="Rectangle 482"/>
          <p:cNvSpPr>
            <a:spLocks noChangeArrowheads="1"/>
          </p:cNvSpPr>
          <p:nvPr/>
        </p:nvSpPr>
        <p:spPr bwMode="auto">
          <a:xfrm>
            <a:off x="609600" y="990600"/>
            <a:ext cx="43434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332BC6E-7B0B-4A1D-BF42-3D3207DDA6A9}" type="slidenum">
              <a:rPr lang="en-US" sz="1400"/>
              <a:pPr eaLnBrk="1" hangingPunct="1"/>
              <a:t>34</a:t>
            </a:fld>
            <a:endParaRPr lang="en-US" sz="140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Architecture …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447800"/>
            <a:ext cx="3810000" cy="4419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/>
              <a:t>Adaptive parallelism</a:t>
            </a:r>
          </a:p>
        </p:txBody>
      </p:sp>
      <p:grpSp>
        <p:nvGrpSpPr>
          <p:cNvPr id="35845" name="Group 5"/>
          <p:cNvGrpSpPr>
            <a:grpSpLocks/>
          </p:cNvGrpSpPr>
          <p:nvPr/>
        </p:nvGrpSpPr>
        <p:grpSpPr bwMode="auto">
          <a:xfrm>
            <a:off x="1219200" y="1981200"/>
            <a:ext cx="7467600" cy="4648200"/>
            <a:chOff x="1968" y="624"/>
            <a:chExt cx="3696" cy="2928"/>
          </a:xfrm>
        </p:grpSpPr>
        <p:sp>
          <p:nvSpPr>
            <p:cNvPr id="35846" name="Rectangle 6"/>
            <p:cNvSpPr>
              <a:spLocks noChangeArrowheads="1"/>
            </p:cNvSpPr>
            <p:nvPr/>
          </p:nvSpPr>
          <p:spPr bwMode="auto">
            <a:xfrm>
              <a:off x="2104" y="624"/>
              <a:ext cx="1119" cy="976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7" name="Rectangle 7"/>
            <p:cNvSpPr>
              <a:spLocks noChangeArrowheads="1"/>
            </p:cNvSpPr>
            <p:nvPr/>
          </p:nvSpPr>
          <p:spPr bwMode="auto">
            <a:xfrm>
              <a:off x="2951" y="624"/>
              <a:ext cx="2713" cy="2928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8" name="Rectangle 8"/>
            <p:cNvSpPr>
              <a:spLocks noChangeArrowheads="1"/>
            </p:cNvSpPr>
            <p:nvPr/>
          </p:nvSpPr>
          <p:spPr bwMode="auto">
            <a:xfrm>
              <a:off x="2810" y="1237"/>
              <a:ext cx="695" cy="1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49" name="Rectangle 9"/>
            <p:cNvSpPr>
              <a:spLocks noChangeArrowheads="1"/>
            </p:cNvSpPr>
            <p:nvPr/>
          </p:nvSpPr>
          <p:spPr bwMode="auto">
            <a:xfrm>
              <a:off x="2563" y="1432"/>
              <a:ext cx="12" cy="56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5850" name="Group 10"/>
            <p:cNvGrpSpPr>
              <a:grpSpLocks/>
            </p:cNvGrpSpPr>
            <p:nvPr/>
          </p:nvGrpSpPr>
          <p:grpSpPr bwMode="auto">
            <a:xfrm>
              <a:off x="4619" y="707"/>
              <a:ext cx="526" cy="2776"/>
              <a:chOff x="4137" y="718"/>
              <a:chExt cx="744" cy="3140"/>
            </a:xfrm>
          </p:grpSpPr>
          <p:sp>
            <p:nvSpPr>
              <p:cNvPr id="36253" name="Rectangle 11"/>
              <p:cNvSpPr>
                <a:spLocks noChangeArrowheads="1"/>
              </p:cNvSpPr>
              <p:nvPr/>
            </p:nvSpPr>
            <p:spPr bwMode="auto">
              <a:xfrm>
                <a:off x="4137" y="725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54" name="Rectangle 12"/>
              <p:cNvSpPr>
                <a:spLocks noChangeArrowheads="1"/>
              </p:cNvSpPr>
              <p:nvPr/>
            </p:nvSpPr>
            <p:spPr bwMode="auto">
              <a:xfrm>
                <a:off x="4137" y="837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55" name="Rectangle 13"/>
              <p:cNvSpPr>
                <a:spLocks noChangeArrowheads="1"/>
              </p:cNvSpPr>
              <p:nvPr/>
            </p:nvSpPr>
            <p:spPr bwMode="auto">
              <a:xfrm>
                <a:off x="4137" y="950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56" name="Rectangle 14"/>
              <p:cNvSpPr>
                <a:spLocks noChangeArrowheads="1"/>
              </p:cNvSpPr>
              <p:nvPr/>
            </p:nvSpPr>
            <p:spPr bwMode="auto">
              <a:xfrm>
                <a:off x="4137" y="1062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57" name="Rectangle 15"/>
              <p:cNvSpPr>
                <a:spLocks noChangeArrowheads="1"/>
              </p:cNvSpPr>
              <p:nvPr/>
            </p:nvSpPr>
            <p:spPr bwMode="auto">
              <a:xfrm>
                <a:off x="4137" y="1174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58" name="Rectangle 16"/>
              <p:cNvSpPr>
                <a:spLocks noChangeArrowheads="1"/>
              </p:cNvSpPr>
              <p:nvPr/>
            </p:nvSpPr>
            <p:spPr bwMode="auto">
              <a:xfrm>
                <a:off x="4137" y="1287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59" name="Rectangle 17"/>
              <p:cNvSpPr>
                <a:spLocks noChangeArrowheads="1"/>
              </p:cNvSpPr>
              <p:nvPr/>
            </p:nvSpPr>
            <p:spPr bwMode="auto">
              <a:xfrm>
                <a:off x="4137" y="1399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60" name="Rectangle 18"/>
              <p:cNvSpPr>
                <a:spLocks noChangeArrowheads="1"/>
              </p:cNvSpPr>
              <p:nvPr/>
            </p:nvSpPr>
            <p:spPr bwMode="auto">
              <a:xfrm>
                <a:off x="4137" y="1511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61" name="Rectangle 19"/>
              <p:cNvSpPr>
                <a:spLocks noChangeArrowheads="1"/>
              </p:cNvSpPr>
              <p:nvPr/>
            </p:nvSpPr>
            <p:spPr bwMode="auto">
              <a:xfrm>
                <a:off x="4137" y="1624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62" name="Rectangle 20"/>
              <p:cNvSpPr>
                <a:spLocks noChangeArrowheads="1"/>
              </p:cNvSpPr>
              <p:nvPr/>
            </p:nvSpPr>
            <p:spPr bwMode="auto">
              <a:xfrm>
                <a:off x="4137" y="1736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63" name="Rectangle 21"/>
              <p:cNvSpPr>
                <a:spLocks noChangeArrowheads="1"/>
              </p:cNvSpPr>
              <p:nvPr/>
            </p:nvSpPr>
            <p:spPr bwMode="auto">
              <a:xfrm>
                <a:off x="4137" y="1848"/>
                <a:ext cx="16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64" name="Rectangle 22"/>
              <p:cNvSpPr>
                <a:spLocks noChangeArrowheads="1"/>
              </p:cNvSpPr>
              <p:nvPr/>
            </p:nvSpPr>
            <p:spPr bwMode="auto">
              <a:xfrm>
                <a:off x="4137" y="1961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65" name="Rectangle 23"/>
              <p:cNvSpPr>
                <a:spLocks noChangeArrowheads="1"/>
              </p:cNvSpPr>
              <p:nvPr/>
            </p:nvSpPr>
            <p:spPr bwMode="auto">
              <a:xfrm>
                <a:off x="4137" y="2073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66" name="Rectangle 24"/>
              <p:cNvSpPr>
                <a:spLocks noChangeArrowheads="1"/>
              </p:cNvSpPr>
              <p:nvPr/>
            </p:nvSpPr>
            <p:spPr bwMode="auto">
              <a:xfrm>
                <a:off x="4137" y="2185"/>
                <a:ext cx="16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67" name="Rectangle 25"/>
              <p:cNvSpPr>
                <a:spLocks noChangeArrowheads="1"/>
              </p:cNvSpPr>
              <p:nvPr/>
            </p:nvSpPr>
            <p:spPr bwMode="auto">
              <a:xfrm>
                <a:off x="4137" y="2298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68" name="Rectangle 26"/>
              <p:cNvSpPr>
                <a:spLocks noChangeArrowheads="1"/>
              </p:cNvSpPr>
              <p:nvPr/>
            </p:nvSpPr>
            <p:spPr bwMode="auto">
              <a:xfrm>
                <a:off x="4137" y="2410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69" name="Rectangle 27"/>
              <p:cNvSpPr>
                <a:spLocks noChangeArrowheads="1"/>
              </p:cNvSpPr>
              <p:nvPr/>
            </p:nvSpPr>
            <p:spPr bwMode="auto">
              <a:xfrm>
                <a:off x="4137" y="2522"/>
                <a:ext cx="16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70" name="Rectangle 28"/>
              <p:cNvSpPr>
                <a:spLocks noChangeArrowheads="1"/>
              </p:cNvSpPr>
              <p:nvPr/>
            </p:nvSpPr>
            <p:spPr bwMode="auto">
              <a:xfrm>
                <a:off x="4137" y="2635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71" name="Rectangle 29"/>
              <p:cNvSpPr>
                <a:spLocks noChangeArrowheads="1"/>
              </p:cNvSpPr>
              <p:nvPr/>
            </p:nvSpPr>
            <p:spPr bwMode="auto">
              <a:xfrm>
                <a:off x="4137" y="2747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72" name="Rectangle 30"/>
              <p:cNvSpPr>
                <a:spLocks noChangeArrowheads="1"/>
              </p:cNvSpPr>
              <p:nvPr/>
            </p:nvSpPr>
            <p:spPr bwMode="auto">
              <a:xfrm>
                <a:off x="4137" y="2859"/>
                <a:ext cx="16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73" name="Rectangle 31"/>
              <p:cNvSpPr>
                <a:spLocks noChangeArrowheads="1"/>
              </p:cNvSpPr>
              <p:nvPr/>
            </p:nvSpPr>
            <p:spPr bwMode="auto">
              <a:xfrm>
                <a:off x="4137" y="2972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74" name="Rectangle 32"/>
              <p:cNvSpPr>
                <a:spLocks noChangeArrowheads="1"/>
              </p:cNvSpPr>
              <p:nvPr/>
            </p:nvSpPr>
            <p:spPr bwMode="auto">
              <a:xfrm>
                <a:off x="4137" y="3084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75" name="Rectangle 33"/>
              <p:cNvSpPr>
                <a:spLocks noChangeArrowheads="1"/>
              </p:cNvSpPr>
              <p:nvPr/>
            </p:nvSpPr>
            <p:spPr bwMode="auto">
              <a:xfrm>
                <a:off x="4137" y="3197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76" name="Rectangle 34"/>
              <p:cNvSpPr>
                <a:spLocks noChangeArrowheads="1"/>
              </p:cNvSpPr>
              <p:nvPr/>
            </p:nvSpPr>
            <p:spPr bwMode="auto">
              <a:xfrm>
                <a:off x="4137" y="3309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77" name="Rectangle 35"/>
              <p:cNvSpPr>
                <a:spLocks noChangeArrowheads="1"/>
              </p:cNvSpPr>
              <p:nvPr/>
            </p:nvSpPr>
            <p:spPr bwMode="auto">
              <a:xfrm>
                <a:off x="4137" y="3421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78" name="Rectangle 36"/>
              <p:cNvSpPr>
                <a:spLocks noChangeArrowheads="1"/>
              </p:cNvSpPr>
              <p:nvPr/>
            </p:nvSpPr>
            <p:spPr bwMode="auto">
              <a:xfrm>
                <a:off x="4137" y="3534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79" name="Rectangle 37"/>
              <p:cNvSpPr>
                <a:spLocks noChangeArrowheads="1"/>
              </p:cNvSpPr>
              <p:nvPr/>
            </p:nvSpPr>
            <p:spPr bwMode="auto">
              <a:xfrm>
                <a:off x="4137" y="3646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80" name="Rectangle 38"/>
              <p:cNvSpPr>
                <a:spLocks noChangeArrowheads="1"/>
              </p:cNvSpPr>
              <p:nvPr/>
            </p:nvSpPr>
            <p:spPr bwMode="auto">
              <a:xfrm>
                <a:off x="4137" y="3758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81" name="Rectangle 39"/>
              <p:cNvSpPr>
                <a:spLocks noChangeArrowheads="1"/>
              </p:cNvSpPr>
              <p:nvPr/>
            </p:nvSpPr>
            <p:spPr bwMode="auto">
              <a:xfrm>
                <a:off x="4165" y="3842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82" name="Rectangle 40"/>
              <p:cNvSpPr>
                <a:spLocks noChangeArrowheads="1"/>
              </p:cNvSpPr>
              <p:nvPr/>
            </p:nvSpPr>
            <p:spPr bwMode="auto">
              <a:xfrm>
                <a:off x="4278" y="384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83" name="Rectangle 41"/>
              <p:cNvSpPr>
                <a:spLocks noChangeArrowheads="1"/>
              </p:cNvSpPr>
              <p:nvPr/>
            </p:nvSpPr>
            <p:spPr bwMode="auto">
              <a:xfrm>
                <a:off x="4390" y="384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84" name="Rectangle 42"/>
              <p:cNvSpPr>
                <a:spLocks noChangeArrowheads="1"/>
              </p:cNvSpPr>
              <p:nvPr/>
            </p:nvSpPr>
            <p:spPr bwMode="auto">
              <a:xfrm>
                <a:off x="4502" y="3842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85" name="Rectangle 43"/>
              <p:cNvSpPr>
                <a:spLocks noChangeArrowheads="1"/>
              </p:cNvSpPr>
              <p:nvPr/>
            </p:nvSpPr>
            <p:spPr bwMode="auto">
              <a:xfrm>
                <a:off x="4615" y="384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86" name="Rectangle 44"/>
              <p:cNvSpPr>
                <a:spLocks noChangeArrowheads="1"/>
              </p:cNvSpPr>
              <p:nvPr/>
            </p:nvSpPr>
            <p:spPr bwMode="auto">
              <a:xfrm>
                <a:off x="4727" y="384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87" name="Freeform 45"/>
              <p:cNvSpPr>
                <a:spLocks/>
              </p:cNvSpPr>
              <p:nvPr/>
            </p:nvSpPr>
            <p:spPr bwMode="auto">
              <a:xfrm>
                <a:off x="4840" y="3817"/>
                <a:ext cx="41" cy="41"/>
              </a:xfrm>
              <a:custGeom>
                <a:avLst/>
                <a:gdLst>
                  <a:gd name="T0" fmla="*/ 0 w 41"/>
                  <a:gd name="T1" fmla="*/ 25 h 41"/>
                  <a:gd name="T2" fmla="*/ 0 w 41"/>
                  <a:gd name="T3" fmla="*/ 41 h 41"/>
                  <a:gd name="T4" fmla="*/ 32 w 41"/>
                  <a:gd name="T5" fmla="*/ 41 h 41"/>
                  <a:gd name="T6" fmla="*/ 39 w 41"/>
                  <a:gd name="T7" fmla="*/ 41 h 41"/>
                  <a:gd name="T8" fmla="*/ 41 w 41"/>
                  <a:gd name="T9" fmla="*/ 32 h 41"/>
                  <a:gd name="T10" fmla="*/ 41 w 41"/>
                  <a:gd name="T11" fmla="*/ 0 h 41"/>
                  <a:gd name="T12" fmla="*/ 24 w 41"/>
                  <a:gd name="T13" fmla="*/ 0 h 41"/>
                  <a:gd name="T14" fmla="*/ 24 w 41"/>
                  <a:gd name="T15" fmla="*/ 32 h 41"/>
                  <a:gd name="T16" fmla="*/ 32 w 41"/>
                  <a:gd name="T17" fmla="*/ 32 h 41"/>
                  <a:gd name="T18" fmla="*/ 32 w 41"/>
                  <a:gd name="T19" fmla="*/ 25 h 41"/>
                  <a:gd name="T20" fmla="*/ 0 w 41"/>
                  <a:gd name="T21" fmla="*/ 25 h 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41" h="41">
                    <a:moveTo>
                      <a:pt x="0" y="25"/>
                    </a:moveTo>
                    <a:lnTo>
                      <a:pt x="0" y="41"/>
                    </a:lnTo>
                    <a:lnTo>
                      <a:pt x="32" y="41"/>
                    </a:lnTo>
                    <a:lnTo>
                      <a:pt x="39" y="41"/>
                    </a:lnTo>
                    <a:lnTo>
                      <a:pt x="41" y="32"/>
                    </a:lnTo>
                    <a:lnTo>
                      <a:pt x="41" y="0"/>
                    </a:lnTo>
                    <a:lnTo>
                      <a:pt x="24" y="0"/>
                    </a:lnTo>
                    <a:lnTo>
                      <a:pt x="24" y="32"/>
                    </a:lnTo>
                    <a:lnTo>
                      <a:pt x="32" y="32"/>
                    </a:lnTo>
                    <a:lnTo>
                      <a:pt x="32" y="25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88" name="Rectangle 46"/>
              <p:cNvSpPr>
                <a:spLocks noChangeArrowheads="1"/>
              </p:cNvSpPr>
              <p:nvPr/>
            </p:nvSpPr>
            <p:spPr bwMode="auto">
              <a:xfrm>
                <a:off x="4864" y="3705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89" name="Rectangle 47"/>
              <p:cNvSpPr>
                <a:spLocks noChangeArrowheads="1"/>
              </p:cNvSpPr>
              <p:nvPr/>
            </p:nvSpPr>
            <p:spPr bwMode="auto">
              <a:xfrm>
                <a:off x="4864" y="3592"/>
                <a:ext cx="17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90" name="Rectangle 48"/>
              <p:cNvSpPr>
                <a:spLocks noChangeArrowheads="1"/>
              </p:cNvSpPr>
              <p:nvPr/>
            </p:nvSpPr>
            <p:spPr bwMode="auto">
              <a:xfrm>
                <a:off x="4864" y="3480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91" name="Rectangle 49"/>
              <p:cNvSpPr>
                <a:spLocks noChangeArrowheads="1"/>
              </p:cNvSpPr>
              <p:nvPr/>
            </p:nvSpPr>
            <p:spPr bwMode="auto">
              <a:xfrm>
                <a:off x="4864" y="3368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92" name="Rectangle 50"/>
              <p:cNvSpPr>
                <a:spLocks noChangeArrowheads="1"/>
              </p:cNvSpPr>
              <p:nvPr/>
            </p:nvSpPr>
            <p:spPr bwMode="auto">
              <a:xfrm>
                <a:off x="4864" y="3255"/>
                <a:ext cx="17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93" name="Rectangle 51"/>
              <p:cNvSpPr>
                <a:spLocks noChangeArrowheads="1"/>
              </p:cNvSpPr>
              <p:nvPr/>
            </p:nvSpPr>
            <p:spPr bwMode="auto">
              <a:xfrm>
                <a:off x="4864" y="3143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94" name="Rectangle 52"/>
              <p:cNvSpPr>
                <a:spLocks noChangeArrowheads="1"/>
              </p:cNvSpPr>
              <p:nvPr/>
            </p:nvSpPr>
            <p:spPr bwMode="auto">
              <a:xfrm>
                <a:off x="4864" y="3031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95" name="Rectangle 53"/>
              <p:cNvSpPr>
                <a:spLocks noChangeArrowheads="1"/>
              </p:cNvSpPr>
              <p:nvPr/>
            </p:nvSpPr>
            <p:spPr bwMode="auto">
              <a:xfrm>
                <a:off x="4864" y="2918"/>
                <a:ext cx="17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96" name="Rectangle 54"/>
              <p:cNvSpPr>
                <a:spLocks noChangeArrowheads="1"/>
              </p:cNvSpPr>
              <p:nvPr/>
            </p:nvSpPr>
            <p:spPr bwMode="auto">
              <a:xfrm>
                <a:off x="4864" y="2806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97" name="Rectangle 55"/>
              <p:cNvSpPr>
                <a:spLocks noChangeArrowheads="1"/>
              </p:cNvSpPr>
              <p:nvPr/>
            </p:nvSpPr>
            <p:spPr bwMode="auto">
              <a:xfrm>
                <a:off x="4864" y="2694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98" name="Rectangle 56"/>
              <p:cNvSpPr>
                <a:spLocks noChangeArrowheads="1"/>
              </p:cNvSpPr>
              <p:nvPr/>
            </p:nvSpPr>
            <p:spPr bwMode="auto">
              <a:xfrm>
                <a:off x="4864" y="2581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99" name="Rectangle 57"/>
              <p:cNvSpPr>
                <a:spLocks noChangeArrowheads="1"/>
              </p:cNvSpPr>
              <p:nvPr/>
            </p:nvSpPr>
            <p:spPr bwMode="auto">
              <a:xfrm>
                <a:off x="4864" y="2469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300" name="Rectangle 58"/>
              <p:cNvSpPr>
                <a:spLocks noChangeArrowheads="1"/>
              </p:cNvSpPr>
              <p:nvPr/>
            </p:nvSpPr>
            <p:spPr bwMode="auto">
              <a:xfrm>
                <a:off x="4864" y="2357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301" name="Rectangle 59"/>
              <p:cNvSpPr>
                <a:spLocks noChangeArrowheads="1"/>
              </p:cNvSpPr>
              <p:nvPr/>
            </p:nvSpPr>
            <p:spPr bwMode="auto">
              <a:xfrm>
                <a:off x="4864" y="2244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302" name="Rectangle 60"/>
              <p:cNvSpPr>
                <a:spLocks noChangeArrowheads="1"/>
              </p:cNvSpPr>
              <p:nvPr/>
            </p:nvSpPr>
            <p:spPr bwMode="auto">
              <a:xfrm>
                <a:off x="4864" y="2132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303" name="Rectangle 61"/>
              <p:cNvSpPr>
                <a:spLocks noChangeArrowheads="1"/>
              </p:cNvSpPr>
              <p:nvPr/>
            </p:nvSpPr>
            <p:spPr bwMode="auto">
              <a:xfrm>
                <a:off x="4864" y="2020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304" name="Rectangle 62"/>
              <p:cNvSpPr>
                <a:spLocks noChangeArrowheads="1"/>
              </p:cNvSpPr>
              <p:nvPr/>
            </p:nvSpPr>
            <p:spPr bwMode="auto">
              <a:xfrm>
                <a:off x="4864" y="1907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305" name="Rectangle 63"/>
              <p:cNvSpPr>
                <a:spLocks noChangeArrowheads="1"/>
              </p:cNvSpPr>
              <p:nvPr/>
            </p:nvSpPr>
            <p:spPr bwMode="auto">
              <a:xfrm>
                <a:off x="4864" y="1795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306" name="Rectangle 64"/>
              <p:cNvSpPr>
                <a:spLocks noChangeArrowheads="1"/>
              </p:cNvSpPr>
              <p:nvPr/>
            </p:nvSpPr>
            <p:spPr bwMode="auto">
              <a:xfrm>
                <a:off x="4864" y="1682"/>
                <a:ext cx="17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307" name="Rectangle 65"/>
              <p:cNvSpPr>
                <a:spLocks noChangeArrowheads="1"/>
              </p:cNvSpPr>
              <p:nvPr/>
            </p:nvSpPr>
            <p:spPr bwMode="auto">
              <a:xfrm>
                <a:off x="4864" y="1570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308" name="Rectangle 66"/>
              <p:cNvSpPr>
                <a:spLocks noChangeArrowheads="1"/>
              </p:cNvSpPr>
              <p:nvPr/>
            </p:nvSpPr>
            <p:spPr bwMode="auto">
              <a:xfrm>
                <a:off x="4864" y="1458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309" name="Rectangle 67"/>
              <p:cNvSpPr>
                <a:spLocks noChangeArrowheads="1"/>
              </p:cNvSpPr>
              <p:nvPr/>
            </p:nvSpPr>
            <p:spPr bwMode="auto">
              <a:xfrm>
                <a:off x="4864" y="1345"/>
                <a:ext cx="17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310" name="Rectangle 68"/>
              <p:cNvSpPr>
                <a:spLocks noChangeArrowheads="1"/>
              </p:cNvSpPr>
              <p:nvPr/>
            </p:nvSpPr>
            <p:spPr bwMode="auto">
              <a:xfrm>
                <a:off x="4864" y="1233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311" name="Rectangle 69"/>
              <p:cNvSpPr>
                <a:spLocks noChangeArrowheads="1"/>
              </p:cNvSpPr>
              <p:nvPr/>
            </p:nvSpPr>
            <p:spPr bwMode="auto">
              <a:xfrm>
                <a:off x="4864" y="1121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312" name="Rectangle 70"/>
              <p:cNvSpPr>
                <a:spLocks noChangeArrowheads="1"/>
              </p:cNvSpPr>
              <p:nvPr/>
            </p:nvSpPr>
            <p:spPr bwMode="auto">
              <a:xfrm>
                <a:off x="4864" y="1008"/>
                <a:ext cx="17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313" name="Rectangle 71"/>
              <p:cNvSpPr>
                <a:spLocks noChangeArrowheads="1"/>
              </p:cNvSpPr>
              <p:nvPr/>
            </p:nvSpPr>
            <p:spPr bwMode="auto">
              <a:xfrm>
                <a:off x="4864" y="896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314" name="Rectangle 72"/>
              <p:cNvSpPr>
                <a:spLocks noChangeArrowheads="1"/>
              </p:cNvSpPr>
              <p:nvPr/>
            </p:nvSpPr>
            <p:spPr bwMode="auto">
              <a:xfrm>
                <a:off x="4864" y="784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315" name="Freeform 73"/>
              <p:cNvSpPr>
                <a:spLocks/>
              </p:cNvSpPr>
              <p:nvPr/>
            </p:nvSpPr>
            <p:spPr bwMode="auto">
              <a:xfrm>
                <a:off x="4818" y="718"/>
                <a:ext cx="63" cy="18"/>
              </a:xfrm>
              <a:custGeom>
                <a:avLst/>
                <a:gdLst>
                  <a:gd name="T0" fmla="*/ 46 w 63"/>
                  <a:gd name="T1" fmla="*/ 18 h 18"/>
                  <a:gd name="T2" fmla="*/ 63 w 63"/>
                  <a:gd name="T3" fmla="*/ 18 h 18"/>
                  <a:gd name="T4" fmla="*/ 63 w 63"/>
                  <a:gd name="T5" fmla="*/ 7 h 18"/>
                  <a:gd name="T6" fmla="*/ 63 w 63"/>
                  <a:gd name="T7" fmla="*/ 0 h 18"/>
                  <a:gd name="T8" fmla="*/ 54 w 63"/>
                  <a:gd name="T9" fmla="*/ 0 h 18"/>
                  <a:gd name="T10" fmla="*/ 0 w 63"/>
                  <a:gd name="T11" fmla="*/ 0 h 18"/>
                  <a:gd name="T12" fmla="*/ 0 w 63"/>
                  <a:gd name="T13" fmla="*/ 16 h 18"/>
                  <a:gd name="T14" fmla="*/ 54 w 63"/>
                  <a:gd name="T15" fmla="*/ 16 h 18"/>
                  <a:gd name="T16" fmla="*/ 54 w 63"/>
                  <a:gd name="T17" fmla="*/ 7 h 18"/>
                  <a:gd name="T18" fmla="*/ 46 w 63"/>
                  <a:gd name="T19" fmla="*/ 7 h 18"/>
                  <a:gd name="T20" fmla="*/ 46 w 63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3" h="18">
                    <a:moveTo>
                      <a:pt x="46" y="18"/>
                    </a:moveTo>
                    <a:lnTo>
                      <a:pt x="63" y="18"/>
                    </a:lnTo>
                    <a:lnTo>
                      <a:pt x="63" y="7"/>
                    </a:lnTo>
                    <a:lnTo>
                      <a:pt x="63" y="0"/>
                    </a:lnTo>
                    <a:lnTo>
                      <a:pt x="54" y="0"/>
                    </a:lnTo>
                    <a:lnTo>
                      <a:pt x="0" y="0"/>
                    </a:lnTo>
                    <a:lnTo>
                      <a:pt x="0" y="16"/>
                    </a:lnTo>
                    <a:lnTo>
                      <a:pt x="54" y="16"/>
                    </a:lnTo>
                    <a:lnTo>
                      <a:pt x="54" y="7"/>
                    </a:lnTo>
                    <a:lnTo>
                      <a:pt x="46" y="7"/>
                    </a:lnTo>
                    <a:lnTo>
                      <a:pt x="46" y="1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316" name="Rectangle 74"/>
              <p:cNvSpPr>
                <a:spLocks noChangeArrowheads="1"/>
              </p:cNvSpPr>
              <p:nvPr/>
            </p:nvSpPr>
            <p:spPr bwMode="auto">
              <a:xfrm>
                <a:off x="4706" y="718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317" name="Rectangle 75"/>
              <p:cNvSpPr>
                <a:spLocks noChangeArrowheads="1"/>
              </p:cNvSpPr>
              <p:nvPr/>
            </p:nvSpPr>
            <p:spPr bwMode="auto">
              <a:xfrm>
                <a:off x="4593" y="718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318" name="Rectangle 76"/>
              <p:cNvSpPr>
                <a:spLocks noChangeArrowheads="1"/>
              </p:cNvSpPr>
              <p:nvPr/>
            </p:nvSpPr>
            <p:spPr bwMode="auto">
              <a:xfrm>
                <a:off x="4481" y="718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319" name="Rectangle 77"/>
              <p:cNvSpPr>
                <a:spLocks noChangeArrowheads="1"/>
              </p:cNvSpPr>
              <p:nvPr/>
            </p:nvSpPr>
            <p:spPr bwMode="auto">
              <a:xfrm>
                <a:off x="4369" y="718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320" name="Rectangle 78"/>
              <p:cNvSpPr>
                <a:spLocks noChangeArrowheads="1"/>
              </p:cNvSpPr>
              <p:nvPr/>
            </p:nvSpPr>
            <p:spPr bwMode="auto">
              <a:xfrm>
                <a:off x="4256" y="718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321" name="Rectangle 79"/>
              <p:cNvSpPr>
                <a:spLocks noChangeArrowheads="1"/>
              </p:cNvSpPr>
              <p:nvPr/>
            </p:nvSpPr>
            <p:spPr bwMode="auto">
              <a:xfrm>
                <a:off x="4144" y="718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5851" name="Group 80"/>
            <p:cNvGrpSpPr>
              <a:grpSpLocks/>
            </p:cNvGrpSpPr>
            <p:nvPr/>
          </p:nvGrpSpPr>
          <p:grpSpPr bwMode="auto">
            <a:xfrm>
              <a:off x="3772" y="707"/>
              <a:ext cx="526" cy="2776"/>
              <a:chOff x="2938" y="718"/>
              <a:chExt cx="744" cy="3140"/>
            </a:xfrm>
          </p:grpSpPr>
          <p:sp>
            <p:nvSpPr>
              <p:cNvPr id="36184" name="Rectangle 81"/>
              <p:cNvSpPr>
                <a:spLocks noChangeArrowheads="1"/>
              </p:cNvSpPr>
              <p:nvPr/>
            </p:nvSpPr>
            <p:spPr bwMode="auto">
              <a:xfrm>
                <a:off x="2938" y="725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85" name="Rectangle 82"/>
              <p:cNvSpPr>
                <a:spLocks noChangeArrowheads="1"/>
              </p:cNvSpPr>
              <p:nvPr/>
            </p:nvSpPr>
            <p:spPr bwMode="auto">
              <a:xfrm>
                <a:off x="2938" y="837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86" name="Rectangle 83"/>
              <p:cNvSpPr>
                <a:spLocks noChangeArrowheads="1"/>
              </p:cNvSpPr>
              <p:nvPr/>
            </p:nvSpPr>
            <p:spPr bwMode="auto">
              <a:xfrm>
                <a:off x="2938" y="950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87" name="Rectangle 84"/>
              <p:cNvSpPr>
                <a:spLocks noChangeArrowheads="1"/>
              </p:cNvSpPr>
              <p:nvPr/>
            </p:nvSpPr>
            <p:spPr bwMode="auto">
              <a:xfrm>
                <a:off x="2938" y="1062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88" name="Rectangle 85"/>
              <p:cNvSpPr>
                <a:spLocks noChangeArrowheads="1"/>
              </p:cNvSpPr>
              <p:nvPr/>
            </p:nvSpPr>
            <p:spPr bwMode="auto">
              <a:xfrm>
                <a:off x="2938" y="1174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89" name="Rectangle 86"/>
              <p:cNvSpPr>
                <a:spLocks noChangeArrowheads="1"/>
              </p:cNvSpPr>
              <p:nvPr/>
            </p:nvSpPr>
            <p:spPr bwMode="auto">
              <a:xfrm>
                <a:off x="2938" y="1287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90" name="Rectangle 87"/>
              <p:cNvSpPr>
                <a:spLocks noChangeArrowheads="1"/>
              </p:cNvSpPr>
              <p:nvPr/>
            </p:nvSpPr>
            <p:spPr bwMode="auto">
              <a:xfrm>
                <a:off x="2938" y="1399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91" name="Rectangle 88"/>
              <p:cNvSpPr>
                <a:spLocks noChangeArrowheads="1"/>
              </p:cNvSpPr>
              <p:nvPr/>
            </p:nvSpPr>
            <p:spPr bwMode="auto">
              <a:xfrm>
                <a:off x="2938" y="1511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92" name="Rectangle 89"/>
              <p:cNvSpPr>
                <a:spLocks noChangeArrowheads="1"/>
              </p:cNvSpPr>
              <p:nvPr/>
            </p:nvSpPr>
            <p:spPr bwMode="auto">
              <a:xfrm>
                <a:off x="2938" y="1624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93" name="Rectangle 90"/>
              <p:cNvSpPr>
                <a:spLocks noChangeArrowheads="1"/>
              </p:cNvSpPr>
              <p:nvPr/>
            </p:nvSpPr>
            <p:spPr bwMode="auto">
              <a:xfrm>
                <a:off x="2938" y="1736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94" name="Rectangle 91"/>
              <p:cNvSpPr>
                <a:spLocks noChangeArrowheads="1"/>
              </p:cNvSpPr>
              <p:nvPr/>
            </p:nvSpPr>
            <p:spPr bwMode="auto">
              <a:xfrm>
                <a:off x="2938" y="1848"/>
                <a:ext cx="17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95" name="Rectangle 92"/>
              <p:cNvSpPr>
                <a:spLocks noChangeArrowheads="1"/>
              </p:cNvSpPr>
              <p:nvPr/>
            </p:nvSpPr>
            <p:spPr bwMode="auto">
              <a:xfrm>
                <a:off x="2938" y="1961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96" name="Rectangle 93"/>
              <p:cNvSpPr>
                <a:spLocks noChangeArrowheads="1"/>
              </p:cNvSpPr>
              <p:nvPr/>
            </p:nvSpPr>
            <p:spPr bwMode="auto">
              <a:xfrm>
                <a:off x="2938" y="2073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97" name="Rectangle 94"/>
              <p:cNvSpPr>
                <a:spLocks noChangeArrowheads="1"/>
              </p:cNvSpPr>
              <p:nvPr/>
            </p:nvSpPr>
            <p:spPr bwMode="auto">
              <a:xfrm>
                <a:off x="2938" y="2185"/>
                <a:ext cx="17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98" name="Rectangle 95"/>
              <p:cNvSpPr>
                <a:spLocks noChangeArrowheads="1"/>
              </p:cNvSpPr>
              <p:nvPr/>
            </p:nvSpPr>
            <p:spPr bwMode="auto">
              <a:xfrm>
                <a:off x="2938" y="2298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99" name="Rectangle 96"/>
              <p:cNvSpPr>
                <a:spLocks noChangeArrowheads="1"/>
              </p:cNvSpPr>
              <p:nvPr/>
            </p:nvSpPr>
            <p:spPr bwMode="auto">
              <a:xfrm>
                <a:off x="2938" y="2410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00" name="Rectangle 97"/>
              <p:cNvSpPr>
                <a:spLocks noChangeArrowheads="1"/>
              </p:cNvSpPr>
              <p:nvPr/>
            </p:nvSpPr>
            <p:spPr bwMode="auto">
              <a:xfrm>
                <a:off x="2938" y="2522"/>
                <a:ext cx="17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01" name="Rectangle 98"/>
              <p:cNvSpPr>
                <a:spLocks noChangeArrowheads="1"/>
              </p:cNvSpPr>
              <p:nvPr/>
            </p:nvSpPr>
            <p:spPr bwMode="auto">
              <a:xfrm>
                <a:off x="2938" y="2635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02" name="Rectangle 99"/>
              <p:cNvSpPr>
                <a:spLocks noChangeArrowheads="1"/>
              </p:cNvSpPr>
              <p:nvPr/>
            </p:nvSpPr>
            <p:spPr bwMode="auto">
              <a:xfrm>
                <a:off x="2938" y="2747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03" name="Rectangle 100"/>
              <p:cNvSpPr>
                <a:spLocks noChangeArrowheads="1"/>
              </p:cNvSpPr>
              <p:nvPr/>
            </p:nvSpPr>
            <p:spPr bwMode="auto">
              <a:xfrm>
                <a:off x="2938" y="2859"/>
                <a:ext cx="17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04" name="Rectangle 101"/>
              <p:cNvSpPr>
                <a:spLocks noChangeArrowheads="1"/>
              </p:cNvSpPr>
              <p:nvPr/>
            </p:nvSpPr>
            <p:spPr bwMode="auto">
              <a:xfrm>
                <a:off x="2938" y="2972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05" name="Rectangle 102"/>
              <p:cNvSpPr>
                <a:spLocks noChangeArrowheads="1"/>
              </p:cNvSpPr>
              <p:nvPr/>
            </p:nvSpPr>
            <p:spPr bwMode="auto">
              <a:xfrm>
                <a:off x="2938" y="3084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06" name="Rectangle 103"/>
              <p:cNvSpPr>
                <a:spLocks noChangeArrowheads="1"/>
              </p:cNvSpPr>
              <p:nvPr/>
            </p:nvSpPr>
            <p:spPr bwMode="auto">
              <a:xfrm>
                <a:off x="2938" y="3197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07" name="Rectangle 104"/>
              <p:cNvSpPr>
                <a:spLocks noChangeArrowheads="1"/>
              </p:cNvSpPr>
              <p:nvPr/>
            </p:nvSpPr>
            <p:spPr bwMode="auto">
              <a:xfrm>
                <a:off x="2938" y="3309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08" name="Rectangle 105"/>
              <p:cNvSpPr>
                <a:spLocks noChangeArrowheads="1"/>
              </p:cNvSpPr>
              <p:nvPr/>
            </p:nvSpPr>
            <p:spPr bwMode="auto">
              <a:xfrm>
                <a:off x="2938" y="3421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09" name="Rectangle 106"/>
              <p:cNvSpPr>
                <a:spLocks noChangeArrowheads="1"/>
              </p:cNvSpPr>
              <p:nvPr/>
            </p:nvSpPr>
            <p:spPr bwMode="auto">
              <a:xfrm>
                <a:off x="2938" y="3534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10" name="Rectangle 107"/>
              <p:cNvSpPr>
                <a:spLocks noChangeArrowheads="1"/>
              </p:cNvSpPr>
              <p:nvPr/>
            </p:nvSpPr>
            <p:spPr bwMode="auto">
              <a:xfrm>
                <a:off x="2938" y="3646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11" name="Rectangle 108"/>
              <p:cNvSpPr>
                <a:spLocks noChangeArrowheads="1"/>
              </p:cNvSpPr>
              <p:nvPr/>
            </p:nvSpPr>
            <p:spPr bwMode="auto">
              <a:xfrm>
                <a:off x="2938" y="3758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12" name="Rectangle 109"/>
              <p:cNvSpPr>
                <a:spLocks noChangeArrowheads="1"/>
              </p:cNvSpPr>
              <p:nvPr/>
            </p:nvSpPr>
            <p:spPr bwMode="auto">
              <a:xfrm>
                <a:off x="2967" y="384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13" name="Rectangle 110"/>
              <p:cNvSpPr>
                <a:spLocks noChangeArrowheads="1"/>
              </p:cNvSpPr>
              <p:nvPr/>
            </p:nvSpPr>
            <p:spPr bwMode="auto">
              <a:xfrm>
                <a:off x="3079" y="3842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14" name="Rectangle 111"/>
              <p:cNvSpPr>
                <a:spLocks noChangeArrowheads="1"/>
              </p:cNvSpPr>
              <p:nvPr/>
            </p:nvSpPr>
            <p:spPr bwMode="auto">
              <a:xfrm>
                <a:off x="3192" y="384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15" name="Rectangle 112"/>
              <p:cNvSpPr>
                <a:spLocks noChangeArrowheads="1"/>
              </p:cNvSpPr>
              <p:nvPr/>
            </p:nvSpPr>
            <p:spPr bwMode="auto">
              <a:xfrm>
                <a:off x="3304" y="384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16" name="Rectangle 113"/>
              <p:cNvSpPr>
                <a:spLocks noChangeArrowheads="1"/>
              </p:cNvSpPr>
              <p:nvPr/>
            </p:nvSpPr>
            <p:spPr bwMode="auto">
              <a:xfrm>
                <a:off x="3416" y="3842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17" name="Rectangle 114"/>
              <p:cNvSpPr>
                <a:spLocks noChangeArrowheads="1"/>
              </p:cNvSpPr>
              <p:nvPr/>
            </p:nvSpPr>
            <p:spPr bwMode="auto">
              <a:xfrm>
                <a:off x="3529" y="384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18" name="Freeform 115"/>
              <p:cNvSpPr>
                <a:spLocks/>
              </p:cNvSpPr>
              <p:nvPr/>
            </p:nvSpPr>
            <p:spPr bwMode="auto">
              <a:xfrm>
                <a:off x="3641" y="3817"/>
                <a:ext cx="41" cy="41"/>
              </a:xfrm>
              <a:custGeom>
                <a:avLst/>
                <a:gdLst>
                  <a:gd name="T0" fmla="*/ 0 w 41"/>
                  <a:gd name="T1" fmla="*/ 25 h 41"/>
                  <a:gd name="T2" fmla="*/ 0 w 41"/>
                  <a:gd name="T3" fmla="*/ 41 h 41"/>
                  <a:gd name="T4" fmla="*/ 32 w 41"/>
                  <a:gd name="T5" fmla="*/ 41 h 41"/>
                  <a:gd name="T6" fmla="*/ 39 w 41"/>
                  <a:gd name="T7" fmla="*/ 41 h 41"/>
                  <a:gd name="T8" fmla="*/ 41 w 41"/>
                  <a:gd name="T9" fmla="*/ 32 h 41"/>
                  <a:gd name="T10" fmla="*/ 41 w 41"/>
                  <a:gd name="T11" fmla="*/ 0 h 41"/>
                  <a:gd name="T12" fmla="*/ 25 w 41"/>
                  <a:gd name="T13" fmla="*/ 0 h 41"/>
                  <a:gd name="T14" fmla="*/ 25 w 41"/>
                  <a:gd name="T15" fmla="*/ 32 h 41"/>
                  <a:gd name="T16" fmla="*/ 32 w 41"/>
                  <a:gd name="T17" fmla="*/ 32 h 41"/>
                  <a:gd name="T18" fmla="*/ 32 w 41"/>
                  <a:gd name="T19" fmla="*/ 25 h 41"/>
                  <a:gd name="T20" fmla="*/ 0 w 41"/>
                  <a:gd name="T21" fmla="*/ 25 h 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41" h="41">
                    <a:moveTo>
                      <a:pt x="0" y="25"/>
                    </a:moveTo>
                    <a:lnTo>
                      <a:pt x="0" y="41"/>
                    </a:lnTo>
                    <a:lnTo>
                      <a:pt x="32" y="41"/>
                    </a:lnTo>
                    <a:lnTo>
                      <a:pt x="39" y="41"/>
                    </a:lnTo>
                    <a:lnTo>
                      <a:pt x="41" y="32"/>
                    </a:lnTo>
                    <a:lnTo>
                      <a:pt x="41" y="0"/>
                    </a:lnTo>
                    <a:lnTo>
                      <a:pt x="25" y="0"/>
                    </a:lnTo>
                    <a:lnTo>
                      <a:pt x="25" y="32"/>
                    </a:lnTo>
                    <a:lnTo>
                      <a:pt x="32" y="32"/>
                    </a:lnTo>
                    <a:lnTo>
                      <a:pt x="32" y="25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19" name="Rectangle 116"/>
              <p:cNvSpPr>
                <a:spLocks noChangeArrowheads="1"/>
              </p:cNvSpPr>
              <p:nvPr/>
            </p:nvSpPr>
            <p:spPr bwMode="auto">
              <a:xfrm>
                <a:off x="3666" y="3705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20" name="Rectangle 117"/>
              <p:cNvSpPr>
                <a:spLocks noChangeArrowheads="1"/>
              </p:cNvSpPr>
              <p:nvPr/>
            </p:nvSpPr>
            <p:spPr bwMode="auto">
              <a:xfrm>
                <a:off x="3666" y="3592"/>
                <a:ext cx="16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21" name="Rectangle 118"/>
              <p:cNvSpPr>
                <a:spLocks noChangeArrowheads="1"/>
              </p:cNvSpPr>
              <p:nvPr/>
            </p:nvSpPr>
            <p:spPr bwMode="auto">
              <a:xfrm>
                <a:off x="3666" y="3480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22" name="Rectangle 119"/>
              <p:cNvSpPr>
                <a:spLocks noChangeArrowheads="1"/>
              </p:cNvSpPr>
              <p:nvPr/>
            </p:nvSpPr>
            <p:spPr bwMode="auto">
              <a:xfrm>
                <a:off x="3666" y="3368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23" name="Rectangle 120"/>
              <p:cNvSpPr>
                <a:spLocks noChangeArrowheads="1"/>
              </p:cNvSpPr>
              <p:nvPr/>
            </p:nvSpPr>
            <p:spPr bwMode="auto">
              <a:xfrm>
                <a:off x="3666" y="3255"/>
                <a:ext cx="16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24" name="Rectangle 121"/>
              <p:cNvSpPr>
                <a:spLocks noChangeArrowheads="1"/>
              </p:cNvSpPr>
              <p:nvPr/>
            </p:nvSpPr>
            <p:spPr bwMode="auto">
              <a:xfrm>
                <a:off x="3666" y="3143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25" name="Rectangle 122"/>
              <p:cNvSpPr>
                <a:spLocks noChangeArrowheads="1"/>
              </p:cNvSpPr>
              <p:nvPr/>
            </p:nvSpPr>
            <p:spPr bwMode="auto">
              <a:xfrm>
                <a:off x="3666" y="3031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26" name="Rectangle 123"/>
              <p:cNvSpPr>
                <a:spLocks noChangeArrowheads="1"/>
              </p:cNvSpPr>
              <p:nvPr/>
            </p:nvSpPr>
            <p:spPr bwMode="auto">
              <a:xfrm>
                <a:off x="3666" y="2918"/>
                <a:ext cx="16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27" name="Rectangle 124"/>
              <p:cNvSpPr>
                <a:spLocks noChangeArrowheads="1"/>
              </p:cNvSpPr>
              <p:nvPr/>
            </p:nvSpPr>
            <p:spPr bwMode="auto">
              <a:xfrm>
                <a:off x="3666" y="2806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28" name="Rectangle 125"/>
              <p:cNvSpPr>
                <a:spLocks noChangeArrowheads="1"/>
              </p:cNvSpPr>
              <p:nvPr/>
            </p:nvSpPr>
            <p:spPr bwMode="auto">
              <a:xfrm>
                <a:off x="3666" y="2694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29" name="Rectangle 126"/>
              <p:cNvSpPr>
                <a:spLocks noChangeArrowheads="1"/>
              </p:cNvSpPr>
              <p:nvPr/>
            </p:nvSpPr>
            <p:spPr bwMode="auto">
              <a:xfrm>
                <a:off x="3666" y="2581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30" name="Rectangle 127"/>
              <p:cNvSpPr>
                <a:spLocks noChangeArrowheads="1"/>
              </p:cNvSpPr>
              <p:nvPr/>
            </p:nvSpPr>
            <p:spPr bwMode="auto">
              <a:xfrm>
                <a:off x="3666" y="2469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31" name="Rectangle 128"/>
              <p:cNvSpPr>
                <a:spLocks noChangeArrowheads="1"/>
              </p:cNvSpPr>
              <p:nvPr/>
            </p:nvSpPr>
            <p:spPr bwMode="auto">
              <a:xfrm>
                <a:off x="3666" y="2357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32" name="Rectangle 129"/>
              <p:cNvSpPr>
                <a:spLocks noChangeArrowheads="1"/>
              </p:cNvSpPr>
              <p:nvPr/>
            </p:nvSpPr>
            <p:spPr bwMode="auto">
              <a:xfrm>
                <a:off x="3666" y="2244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33" name="Rectangle 130"/>
              <p:cNvSpPr>
                <a:spLocks noChangeArrowheads="1"/>
              </p:cNvSpPr>
              <p:nvPr/>
            </p:nvSpPr>
            <p:spPr bwMode="auto">
              <a:xfrm>
                <a:off x="3666" y="2132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34" name="Rectangle 131"/>
              <p:cNvSpPr>
                <a:spLocks noChangeArrowheads="1"/>
              </p:cNvSpPr>
              <p:nvPr/>
            </p:nvSpPr>
            <p:spPr bwMode="auto">
              <a:xfrm>
                <a:off x="3666" y="2020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35" name="Rectangle 132"/>
              <p:cNvSpPr>
                <a:spLocks noChangeArrowheads="1"/>
              </p:cNvSpPr>
              <p:nvPr/>
            </p:nvSpPr>
            <p:spPr bwMode="auto">
              <a:xfrm>
                <a:off x="3666" y="1907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36" name="Rectangle 133"/>
              <p:cNvSpPr>
                <a:spLocks noChangeArrowheads="1"/>
              </p:cNvSpPr>
              <p:nvPr/>
            </p:nvSpPr>
            <p:spPr bwMode="auto">
              <a:xfrm>
                <a:off x="3666" y="1795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37" name="Rectangle 134"/>
              <p:cNvSpPr>
                <a:spLocks noChangeArrowheads="1"/>
              </p:cNvSpPr>
              <p:nvPr/>
            </p:nvSpPr>
            <p:spPr bwMode="auto">
              <a:xfrm>
                <a:off x="3666" y="1682"/>
                <a:ext cx="16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38" name="Rectangle 135"/>
              <p:cNvSpPr>
                <a:spLocks noChangeArrowheads="1"/>
              </p:cNvSpPr>
              <p:nvPr/>
            </p:nvSpPr>
            <p:spPr bwMode="auto">
              <a:xfrm>
                <a:off x="3666" y="1570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39" name="Rectangle 136"/>
              <p:cNvSpPr>
                <a:spLocks noChangeArrowheads="1"/>
              </p:cNvSpPr>
              <p:nvPr/>
            </p:nvSpPr>
            <p:spPr bwMode="auto">
              <a:xfrm>
                <a:off x="3666" y="1458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40" name="Rectangle 137"/>
              <p:cNvSpPr>
                <a:spLocks noChangeArrowheads="1"/>
              </p:cNvSpPr>
              <p:nvPr/>
            </p:nvSpPr>
            <p:spPr bwMode="auto">
              <a:xfrm>
                <a:off x="3666" y="1345"/>
                <a:ext cx="16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41" name="Rectangle 138"/>
              <p:cNvSpPr>
                <a:spLocks noChangeArrowheads="1"/>
              </p:cNvSpPr>
              <p:nvPr/>
            </p:nvSpPr>
            <p:spPr bwMode="auto">
              <a:xfrm>
                <a:off x="3666" y="1233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42" name="Rectangle 139"/>
              <p:cNvSpPr>
                <a:spLocks noChangeArrowheads="1"/>
              </p:cNvSpPr>
              <p:nvPr/>
            </p:nvSpPr>
            <p:spPr bwMode="auto">
              <a:xfrm>
                <a:off x="3666" y="1121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43" name="Rectangle 140"/>
              <p:cNvSpPr>
                <a:spLocks noChangeArrowheads="1"/>
              </p:cNvSpPr>
              <p:nvPr/>
            </p:nvSpPr>
            <p:spPr bwMode="auto">
              <a:xfrm>
                <a:off x="3666" y="1008"/>
                <a:ext cx="16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44" name="Rectangle 141"/>
              <p:cNvSpPr>
                <a:spLocks noChangeArrowheads="1"/>
              </p:cNvSpPr>
              <p:nvPr/>
            </p:nvSpPr>
            <p:spPr bwMode="auto">
              <a:xfrm>
                <a:off x="3666" y="896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45" name="Rectangle 142"/>
              <p:cNvSpPr>
                <a:spLocks noChangeArrowheads="1"/>
              </p:cNvSpPr>
              <p:nvPr/>
            </p:nvSpPr>
            <p:spPr bwMode="auto">
              <a:xfrm>
                <a:off x="3666" y="784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46" name="Freeform 143"/>
              <p:cNvSpPr>
                <a:spLocks/>
              </p:cNvSpPr>
              <p:nvPr/>
            </p:nvSpPr>
            <p:spPr bwMode="auto">
              <a:xfrm>
                <a:off x="3620" y="718"/>
                <a:ext cx="62" cy="18"/>
              </a:xfrm>
              <a:custGeom>
                <a:avLst/>
                <a:gdLst>
                  <a:gd name="T0" fmla="*/ 46 w 62"/>
                  <a:gd name="T1" fmla="*/ 18 h 18"/>
                  <a:gd name="T2" fmla="*/ 62 w 62"/>
                  <a:gd name="T3" fmla="*/ 18 h 18"/>
                  <a:gd name="T4" fmla="*/ 62 w 62"/>
                  <a:gd name="T5" fmla="*/ 7 h 18"/>
                  <a:gd name="T6" fmla="*/ 62 w 62"/>
                  <a:gd name="T7" fmla="*/ 0 h 18"/>
                  <a:gd name="T8" fmla="*/ 53 w 62"/>
                  <a:gd name="T9" fmla="*/ 0 h 18"/>
                  <a:gd name="T10" fmla="*/ 0 w 62"/>
                  <a:gd name="T11" fmla="*/ 0 h 18"/>
                  <a:gd name="T12" fmla="*/ 0 w 62"/>
                  <a:gd name="T13" fmla="*/ 16 h 18"/>
                  <a:gd name="T14" fmla="*/ 53 w 62"/>
                  <a:gd name="T15" fmla="*/ 16 h 18"/>
                  <a:gd name="T16" fmla="*/ 53 w 62"/>
                  <a:gd name="T17" fmla="*/ 7 h 18"/>
                  <a:gd name="T18" fmla="*/ 46 w 62"/>
                  <a:gd name="T19" fmla="*/ 7 h 18"/>
                  <a:gd name="T20" fmla="*/ 46 w 62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2" h="18">
                    <a:moveTo>
                      <a:pt x="46" y="18"/>
                    </a:moveTo>
                    <a:lnTo>
                      <a:pt x="62" y="18"/>
                    </a:lnTo>
                    <a:lnTo>
                      <a:pt x="62" y="7"/>
                    </a:lnTo>
                    <a:lnTo>
                      <a:pt x="62" y="0"/>
                    </a:lnTo>
                    <a:lnTo>
                      <a:pt x="53" y="0"/>
                    </a:lnTo>
                    <a:lnTo>
                      <a:pt x="0" y="0"/>
                    </a:lnTo>
                    <a:lnTo>
                      <a:pt x="0" y="16"/>
                    </a:lnTo>
                    <a:lnTo>
                      <a:pt x="53" y="16"/>
                    </a:lnTo>
                    <a:lnTo>
                      <a:pt x="53" y="7"/>
                    </a:lnTo>
                    <a:lnTo>
                      <a:pt x="46" y="7"/>
                    </a:lnTo>
                    <a:lnTo>
                      <a:pt x="46" y="1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47" name="Rectangle 144"/>
              <p:cNvSpPr>
                <a:spLocks noChangeArrowheads="1"/>
              </p:cNvSpPr>
              <p:nvPr/>
            </p:nvSpPr>
            <p:spPr bwMode="auto">
              <a:xfrm>
                <a:off x="3507" y="718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48" name="Rectangle 145"/>
              <p:cNvSpPr>
                <a:spLocks noChangeArrowheads="1"/>
              </p:cNvSpPr>
              <p:nvPr/>
            </p:nvSpPr>
            <p:spPr bwMode="auto">
              <a:xfrm>
                <a:off x="3395" y="718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49" name="Rectangle 146"/>
              <p:cNvSpPr>
                <a:spLocks noChangeArrowheads="1"/>
              </p:cNvSpPr>
              <p:nvPr/>
            </p:nvSpPr>
            <p:spPr bwMode="auto">
              <a:xfrm>
                <a:off x="3283" y="718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50" name="Rectangle 147"/>
              <p:cNvSpPr>
                <a:spLocks noChangeArrowheads="1"/>
              </p:cNvSpPr>
              <p:nvPr/>
            </p:nvSpPr>
            <p:spPr bwMode="auto">
              <a:xfrm>
                <a:off x="3170" y="718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51" name="Rectangle 148"/>
              <p:cNvSpPr>
                <a:spLocks noChangeArrowheads="1"/>
              </p:cNvSpPr>
              <p:nvPr/>
            </p:nvSpPr>
            <p:spPr bwMode="auto">
              <a:xfrm>
                <a:off x="3058" y="718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52" name="Rectangle 149"/>
              <p:cNvSpPr>
                <a:spLocks noChangeArrowheads="1"/>
              </p:cNvSpPr>
              <p:nvPr/>
            </p:nvSpPr>
            <p:spPr bwMode="auto">
              <a:xfrm>
                <a:off x="2946" y="718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5852" name="Group 150"/>
            <p:cNvGrpSpPr>
              <a:grpSpLocks/>
            </p:cNvGrpSpPr>
            <p:nvPr/>
          </p:nvGrpSpPr>
          <p:grpSpPr bwMode="auto">
            <a:xfrm>
              <a:off x="3016" y="707"/>
              <a:ext cx="526" cy="2776"/>
              <a:chOff x="1868" y="718"/>
              <a:chExt cx="744" cy="3140"/>
            </a:xfrm>
          </p:grpSpPr>
          <p:sp>
            <p:nvSpPr>
              <p:cNvPr id="36115" name="Rectangle 151"/>
              <p:cNvSpPr>
                <a:spLocks noChangeArrowheads="1"/>
              </p:cNvSpPr>
              <p:nvPr/>
            </p:nvSpPr>
            <p:spPr bwMode="auto">
              <a:xfrm>
                <a:off x="1868" y="725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16" name="Rectangle 152"/>
              <p:cNvSpPr>
                <a:spLocks noChangeArrowheads="1"/>
              </p:cNvSpPr>
              <p:nvPr/>
            </p:nvSpPr>
            <p:spPr bwMode="auto">
              <a:xfrm>
                <a:off x="1868" y="837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17" name="Rectangle 153"/>
              <p:cNvSpPr>
                <a:spLocks noChangeArrowheads="1"/>
              </p:cNvSpPr>
              <p:nvPr/>
            </p:nvSpPr>
            <p:spPr bwMode="auto">
              <a:xfrm>
                <a:off x="1868" y="950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18" name="Rectangle 154"/>
              <p:cNvSpPr>
                <a:spLocks noChangeArrowheads="1"/>
              </p:cNvSpPr>
              <p:nvPr/>
            </p:nvSpPr>
            <p:spPr bwMode="auto">
              <a:xfrm>
                <a:off x="1868" y="1062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19" name="Rectangle 155"/>
              <p:cNvSpPr>
                <a:spLocks noChangeArrowheads="1"/>
              </p:cNvSpPr>
              <p:nvPr/>
            </p:nvSpPr>
            <p:spPr bwMode="auto">
              <a:xfrm>
                <a:off x="1868" y="1174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20" name="Rectangle 156"/>
              <p:cNvSpPr>
                <a:spLocks noChangeArrowheads="1"/>
              </p:cNvSpPr>
              <p:nvPr/>
            </p:nvSpPr>
            <p:spPr bwMode="auto">
              <a:xfrm>
                <a:off x="1868" y="1287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21" name="Rectangle 157"/>
              <p:cNvSpPr>
                <a:spLocks noChangeArrowheads="1"/>
              </p:cNvSpPr>
              <p:nvPr/>
            </p:nvSpPr>
            <p:spPr bwMode="auto">
              <a:xfrm>
                <a:off x="1868" y="1399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22" name="Rectangle 158"/>
              <p:cNvSpPr>
                <a:spLocks noChangeArrowheads="1"/>
              </p:cNvSpPr>
              <p:nvPr/>
            </p:nvSpPr>
            <p:spPr bwMode="auto">
              <a:xfrm>
                <a:off x="1868" y="1511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23" name="Rectangle 159"/>
              <p:cNvSpPr>
                <a:spLocks noChangeArrowheads="1"/>
              </p:cNvSpPr>
              <p:nvPr/>
            </p:nvSpPr>
            <p:spPr bwMode="auto">
              <a:xfrm>
                <a:off x="1868" y="1624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24" name="Rectangle 160"/>
              <p:cNvSpPr>
                <a:spLocks noChangeArrowheads="1"/>
              </p:cNvSpPr>
              <p:nvPr/>
            </p:nvSpPr>
            <p:spPr bwMode="auto">
              <a:xfrm>
                <a:off x="1868" y="1736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25" name="Rectangle 161"/>
              <p:cNvSpPr>
                <a:spLocks noChangeArrowheads="1"/>
              </p:cNvSpPr>
              <p:nvPr/>
            </p:nvSpPr>
            <p:spPr bwMode="auto">
              <a:xfrm>
                <a:off x="1868" y="1848"/>
                <a:ext cx="17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26" name="Rectangle 162"/>
              <p:cNvSpPr>
                <a:spLocks noChangeArrowheads="1"/>
              </p:cNvSpPr>
              <p:nvPr/>
            </p:nvSpPr>
            <p:spPr bwMode="auto">
              <a:xfrm>
                <a:off x="1868" y="1961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27" name="Rectangle 163"/>
              <p:cNvSpPr>
                <a:spLocks noChangeArrowheads="1"/>
              </p:cNvSpPr>
              <p:nvPr/>
            </p:nvSpPr>
            <p:spPr bwMode="auto">
              <a:xfrm>
                <a:off x="1868" y="2073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28" name="Rectangle 164"/>
              <p:cNvSpPr>
                <a:spLocks noChangeArrowheads="1"/>
              </p:cNvSpPr>
              <p:nvPr/>
            </p:nvSpPr>
            <p:spPr bwMode="auto">
              <a:xfrm>
                <a:off x="1868" y="2185"/>
                <a:ext cx="17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29" name="Rectangle 165"/>
              <p:cNvSpPr>
                <a:spLocks noChangeArrowheads="1"/>
              </p:cNvSpPr>
              <p:nvPr/>
            </p:nvSpPr>
            <p:spPr bwMode="auto">
              <a:xfrm>
                <a:off x="1868" y="2298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30" name="Rectangle 166"/>
              <p:cNvSpPr>
                <a:spLocks noChangeArrowheads="1"/>
              </p:cNvSpPr>
              <p:nvPr/>
            </p:nvSpPr>
            <p:spPr bwMode="auto">
              <a:xfrm>
                <a:off x="1868" y="2410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31" name="Rectangle 167"/>
              <p:cNvSpPr>
                <a:spLocks noChangeArrowheads="1"/>
              </p:cNvSpPr>
              <p:nvPr/>
            </p:nvSpPr>
            <p:spPr bwMode="auto">
              <a:xfrm>
                <a:off x="1868" y="2522"/>
                <a:ext cx="17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32" name="Rectangle 168"/>
              <p:cNvSpPr>
                <a:spLocks noChangeArrowheads="1"/>
              </p:cNvSpPr>
              <p:nvPr/>
            </p:nvSpPr>
            <p:spPr bwMode="auto">
              <a:xfrm>
                <a:off x="1868" y="2635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33" name="Rectangle 169"/>
              <p:cNvSpPr>
                <a:spLocks noChangeArrowheads="1"/>
              </p:cNvSpPr>
              <p:nvPr/>
            </p:nvSpPr>
            <p:spPr bwMode="auto">
              <a:xfrm>
                <a:off x="1868" y="2747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34" name="Rectangle 170"/>
              <p:cNvSpPr>
                <a:spLocks noChangeArrowheads="1"/>
              </p:cNvSpPr>
              <p:nvPr/>
            </p:nvSpPr>
            <p:spPr bwMode="auto">
              <a:xfrm>
                <a:off x="1868" y="2859"/>
                <a:ext cx="17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35" name="Rectangle 171"/>
              <p:cNvSpPr>
                <a:spLocks noChangeArrowheads="1"/>
              </p:cNvSpPr>
              <p:nvPr/>
            </p:nvSpPr>
            <p:spPr bwMode="auto">
              <a:xfrm>
                <a:off x="1868" y="2972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36" name="Rectangle 172"/>
              <p:cNvSpPr>
                <a:spLocks noChangeArrowheads="1"/>
              </p:cNvSpPr>
              <p:nvPr/>
            </p:nvSpPr>
            <p:spPr bwMode="auto">
              <a:xfrm>
                <a:off x="1868" y="3084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37" name="Rectangle 173"/>
              <p:cNvSpPr>
                <a:spLocks noChangeArrowheads="1"/>
              </p:cNvSpPr>
              <p:nvPr/>
            </p:nvSpPr>
            <p:spPr bwMode="auto">
              <a:xfrm>
                <a:off x="1868" y="3197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38" name="Rectangle 174"/>
              <p:cNvSpPr>
                <a:spLocks noChangeArrowheads="1"/>
              </p:cNvSpPr>
              <p:nvPr/>
            </p:nvSpPr>
            <p:spPr bwMode="auto">
              <a:xfrm>
                <a:off x="1868" y="3309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39" name="Rectangle 175"/>
              <p:cNvSpPr>
                <a:spLocks noChangeArrowheads="1"/>
              </p:cNvSpPr>
              <p:nvPr/>
            </p:nvSpPr>
            <p:spPr bwMode="auto">
              <a:xfrm>
                <a:off x="1868" y="3421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40" name="Rectangle 176"/>
              <p:cNvSpPr>
                <a:spLocks noChangeArrowheads="1"/>
              </p:cNvSpPr>
              <p:nvPr/>
            </p:nvSpPr>
            <p:spPr bwMode="auto">
              <a:xfrm>
                <a:off x="1868" y="3534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41" name="Rectangle 177"/>
              <p:cNvSpPr>
                <a:spLocks noChangeArrowheads="1"/>
              </p:cNvSpPr>
              <p:nvPr/>
            </p:nvSpPr>
            <p:spPr bwMode="auto">
              <a:xfrm>
                <a:off x="1868" y="3646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42" name="Rectangle 178"/>
              <p:cNvSpPr>
                <a:spLocks noChangeArrowheads="1"/>
              </p:cNvSpPr>
              <p:nvPr/>
            </p:nvSpPr>
            <p:spPr bwMode="auto">
              <a:xfrm>
                <a:off x="1868" y="3758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43" name="Rectangle 179"/>
              <p:cNvSpPr>
                <a:spLocks noChangeArrowheads="1"/>
              </p:cNvSpPr>
              <p:nvPr/>
            </p:nvSpPr>
            <p:spPr bwMode="auto">
              <a:xfrm>
                <a:off x="1897" y="384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44" name="Rectangle 180"/>
              <p:cNvSpPr>
                <a:spLocks noChangeArrowheads="1"/>
              </p:cNvSpPr>
              <p:nvPr/>
            </p:nvSpPr>
            <p:spPr bwMode="auto">
              <a:xfrm>
                <a:off x="2009" y="3842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45" name="Rectangle 181"/>
              <p:cNvSpPr>
                <a:spLocks noChangeArrowheads="1"/>
              </p:cNvSpPr>
              <p:nvPr/>
            </p:nvSpPr>
            <p:spPr bwMode="auto">
              <a:xfrm>
                <a:off x="2122" y="384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46" name="Rectangle 182"/>
              <p:cNvSpPr>
                <a:spLocks noChangeArrowheads="1"/>
              </p:cNvSpPr>
              <p:nvPr/>
            </p:nvSpPr>
            <p:spPr bwMode="auto">
              <a:xfrm>
                <a:off x="2234" y="384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47" name="Rectangle 183"/>
              <p:cNvSpPr>
                <a:spLocks noChangeArrowheads="1"/>
              </p:cNvSpPr>
              <p:nvPr/>
            </p:nvSpPr>
            <p:spPr bwMode="auto">
              <a:xfrm>
                <a:off x="2346" y="3842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48" name="Rectangle 184"/>
              <p:cNvSpPr>
                <a:spLocks noChangeArrowheads="1"/>
              </p:cNvSpPr>
              <p:nvPr/>
            </p:nvSpPr>
            <p:spPr bwMode="auto">
              <a:xfrm>
                <a:off x="2459" y="384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49" name="Freeform 185"/>
              <p:cNvSpPr>
                <a:spLocks/>
              </p:cNvSpPr>
              <p:nvPr/>
            </p:nvSpPr>
            <p:spPr bwMode="auto">
              <a:xfrm>
                <a:off x="2571" y="3817"/>
                <a:ext cx="41" cy="41"/>
              </a:xfrm>
              <a:custGeom>
                <a:avLst/>
                <a:gdLst>
                  <a:gd name="T0" fmla="*/ 0 w 41"/>
                  <a:gd name="T1" fmla="*/ 25 h 41"/>
                  <a:gd name="T2" fmla="*/ 0 w 41"/>
                  <a:gd name="T3" fmla="*/ 41 h 41"/>
                  <a:gd name="T4" fmla="*/ 32 w 41"/>
                  <a:gd name="T5" fmla="*/ 41 h 41"/>
                  <a:gd name="T6" fmla="*/ 39 w 41"/>
                  <a:gd name="T7" fmla="*/ 41 h 41"/>
                  <a:gd name="T8" fmla="*/ 41 w 41"/>
                  <a:gd name="T9" fmla="*/ 32 h 41"/>
                  <a:gd name="T10" fmla="*/ 41 w 41"/>
                  <a:gd name="T11" fmla="*/ 0 h 41"/>
                  <a:gd name="T12" fmla="*/ 25 w 41"/>
                  <a:gd name="T13" fmla="*/ 0 h 41"/>
                  <a:gd name="T14" fmla="*/ 25 w 41"/>
                  <a:gd name="T15" fmla="*/ 32 h 41"/>
                  <a:gd name="T16" fmla="*/ 32 w 41"/>
                  <a:gd name="T17" fmla="*/ 32 h 41"/>
                  <a:gd name="T18" fmla="*/ 32 w 41"/>
                  <a:gd name="T19" fmla="*/ 25 h 41"/>
                  <a:gd name="T20" fmla="*/ 0 w 41"/>
                  <a:gd name="T21" fmla="*/ 25 h 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41" h="41">
                    <a:moveTo>
                      <a:pt x="0" y="25"/>
                    </a:moveTo>
                    <a:lnTo>
                      <a:pt x="0" y="41"/>
                    </a:lnTo>
                    <a:lnTo>
                      <a:pt x="32" y="41"/>
                    </a:lnTo>
                    <a:lnTo>
                      <a:pt x="39" y="41"/>
                    </a:lnTo>
                    <a:lnTo>
                      <a:pt x="41" y="32"/>
                    </a:lnTo>
                    <a:lnTo>
                      <a:pt x="41" y="0"/>
                    </a:lnTo>
                    <a:lnTo>
                      <a:pt x="25" y="0"/>
                    </a:lnTo>
                    <a:lnTo>
                      <a:pt x="25" y="32"/>
                    </a:lnTo>
                    <a:lnTo>
                      <a:pt x="32" y="32"/>
                    </a:lnTo>
                    <a:lnTo>
                      <a:pt x="32" y="25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50" name="Rectangle 186"/>
              <p:cNvSpPr>
                <a:spLocks noChangeArrowheads="1"/>
              </p:cNvSpPr>
              <p:nvPr/>
            </p:nvSpPr>
            <p:spPr bwMode="auto">
              <a:xfrm>
                <a:off x="2596" y="3705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51" name="Rectangle 187"/>
              <p:cNvSpPr>
                <a:spLocks noChangeArrowheads="1"/>
              </p:cNvSpPr>
              <p:nvPr/>
            </p:nvSpPr>
            <p:spPr bwMode="auto">
              <a:xfrm>
                <a:off x="2596" y="3592"/>
                <a:ext cx="16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52" name="Rectangle 188"/>
              <p:cNvSpPr>
                <a:spLocks noChangeArrowheads="1"/>
              </p:cNvSpPr>
              <p:nvPr/>
            </p:nvSpPr>
            <p:spPr bwMode="auto">
              <a:xfrm>
                <a:off x="2596" y="3480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53" name="Rectangle 189"/>
              <p:cNvSpPr>
                <a:spLocks noChangeArrowheads="1"/>
              </p:cNvSpPr>
              <p:nvPr/>
            </p:nvSpPr>
            <p:spPr bwMode="auto">
              <a:xfrm>
                <a:off x="2596" y="3368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54" name="Rectangle 190"/>
              <p:cNvSpPr>
                <a:spLocks noChangeArrowheads="1"/>
              </p:cNvSpPr>
              <p:nvPr/>
            </p:nvSpPr>
            <p:spPr bwMode="auto">
              <a:xfrm>
                <a:off x="2596" y="3255"/>
                <a:ext cx="16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55" name="Rectangle 191"/>
              <p:cNvSpPr>
                <a:spLocks noChangeArrowheads="1"/>
              </p:cNvSpPr>
              <p:nvPr/>
            </p:nvSpPr>
            <p:spPr bwMode="auto">
              <a:xfrm>
                <a:off x="2596" y="3143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56" name="Rectangle 192"/>
              <p:cNvSpPr>
                <a:spLocks noChangeArrowheads="1"/>
              </p:cNvSpPr>
              <p:nvPr/>
            </p:nvSpPr>
            <p:spPr bwMode="auto">
              <a:xfrm>
                <a:off x="2596" y="3031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57" name="Rectangle 193"/>
              <p:cNvSpPr>
                <a:spLocks noChangeArrowheads="1"/>
              </p:cNvSpPr>
              <p:nvPr/>
            </p:nvSpPr>
            <p:spPr bwMode="auto">
              <a:xfrm>
                <a:off x="2596" y="2918"/>
                <a:ext cx="16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58" name="Rectangle 194"/>
              <p:cNvSpPr>
                <a:spLocks noChangeArrowheads="1"/>
              </p:cNvSpPr>
              <p:nvPr/>
            </p:nvSpPr>
            <p:spPr bwMode="auto">
              <a:xfrm>
                <a:off x="2596" y="2806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59" name="Rectangle 195"/>
              <p:cNvSpPr>
                <a:spLocks noChangeArrowheads="1"/>
              </p:cNvSpPr>
              <p:nvPr/>
            </p:nvSpPr>
            <p:spPr bwMode="auto">
              <a:xfrm>
                <a:off x="2596" y="2694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60" name="Rectangle 196"/>
              <p:cNvSpPr>
                <a:spLocks noChangeArrowheads="1"/>
              </p:cNvSpPr>
              <p:nvPr/>
            </p:nvSpPr>
            <p:spPr bwMode="auto">
              <a:xfrm>
                <a:off x="2596" y="2581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61" name="Rectangle 197"/>
              <p:cNvSpPr>
                <a:spLocks noChangeArrowheads="1"/>
              </p:cNvSpPr>
              <p:nvPr/>
            </p:nvSpPr>
            <p:spPr bwMode="auto">
              <a:xfrm>
                <a:off x="2596" y="2469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62" name="Rectangle 198"/>
              <p:cNvSpPr>
                <a:spLocks noChangeArrowheads="1"/>
              </p:cNvSpPr>
              <p:nvPr/>
            </p:nvSpPr>
            <p:spPr bwMode="auto">
              <a:xfrm>
                <a:off x="2596" y="2357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63" name="Rectangle 199"/>
              <p:cNvSpPr>
                <a:spLocks noChangeArrowheads="1"/>
              </p:cNvSpPr>
              <p:nvPr/>
            </p:nvSpPr>
            <p:spPr bwMode="auto">
              <a:xfrm>
                <a:off x="2596" y="2244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64" name="Rectangle 200"/>
              <p:cNvSpPr>
                <a:spLocks noChangeArrowheads="1"/>
              </p:cNvSpPr>
              <p:nvPr/>
            </p:nvSpPr>
            <p:spPr bwMode="auto">
              <a:xfrm>
                <a:off x="2596" y="2132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65" name="Rectangle 201"/>
              <p:cNvSpPr>
                <a:spLocks noChangeArrowheads="1"/>
              </p:cNvSpPr>
              <p:nvPr/>
            </p:nvSpPr>
            <p:spPr bwMode="auto">
              <a:xfrm>
                <a:off x="2596" y="2020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66" name="Rectangle 202"/>
              <p:cNvSpPr>
                <a:spLocks noChangeArrowheads="1"/>
              </p:cNvSpPr>
              <p:nvPr/>
            </p:nvSpPr>
            <p:spPr bwMode="auto">
              <a:xfrm>
                <a:off x="2596" y="1907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67" name="Rectangle 203"/>
              <p:cNvSpPr>
                <a:spLocks noChangeArrowheads="1"/>
              </p:cNvSpPr>
              <p:nvPr/>
            </p:nvSpPr>
            <p:spPr bwMode="auto">
              <a:xfrm>
                <a:off x="2596" y="1795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68" name="Rectangle 204"/>
              <p:cNvSpPr>
                <a:spLocks noChangeArrowheads="1"/>
              </p:cNvSpPr>
              <p:nvPr/>
            </p:nvSpPr>
            <p:spPr bwMode="auto">
              <a:xfrm>
                <a:off x="2596" y="1682"/>
                <a:ext cx="16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69" name="Rectangle 205"/>
              <p:cNvSpPr>
                <a:spLocks noChangeArrowheads="1"/>
              </p:cNvSpPr>
              <p:nvPr/>
            </p:nvSpPr>
            <p:spPr bwMode="auto">
              <a:xfrm>
                <a:off x="2596" y="1570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70" name="Rectangle 206"/>
              <p:cNvSpPr>
                <a:spLocks noChangeArrowheads="1"/>
              </p:cNvSpPr>
              <p:nvPr/>
            </p:nvSpPr>
            <p:spPr bwMode="auto">
              <a:xfrm>
                <a:off x="2596" y="1458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71" name="Rectangle 207"/>
              <p:cNvSpPr>
                <a:spLocks noChangeArrowheads="1"/>
              </p:cNvSpPr>
              <p:nvPr/>
            </p:nvSpPr>
            <p:spPr bwMode="auto">
              <a:xfrm>
                <a:off x="2596" y="1345"/>
                <a:ext cx="16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72" name="Rectangle 208"/>
              <p:cNvSpPr>
                <a:spLocks noChangeArrowheads="1"/>
              </p:cNvSpPr>
              <p:nvPr/>
            </p:nvSpPr>
            <p:spPr bwMode="auto">
              <a:xfrm>
                <a:off x="2596" y="1233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73" name="Rectangle 209"/>
              <p:cNvSpPr>
                <a:spLocks noChangeArrowheads="1"/>
              </p:cNvSpPr>
              <p:nvPr/>
            </p:nvSpPr>
            <p:spPr bwMode="auto">
              <a:xfrm>
                <a:off x="2596" y="1121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74" name="Rectangle 210"/>
              <p:cNvSpPr>
                <a:spLocks noChangeArrowheads="1"/>
              </p:cNvSpPr>
              <p:nvPr/>
            </p:nvSpPr>
            <p:spPr bwMode="auto">
              <a:xfrm>
                <a:off x="2596" y="1008"/>
                <a:ext cx="16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75" name="Rectangle 211"/>
              <p:cNvSpPr>
                <a:spLocks noChangeArrowheads="1"/>
              </p:cNvSpPr>
              <p:nvPr/>
            </p:nvSpPr>
            <p:spPr bwMode="auto">
              <a:xfrm>
                <a:off x="2596" y="896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76" name="Rectangle 212"/>
              <p:cNvSpPr>
                <a:spLocks noChangeArrowheads="1"/>
              </p:cNvSpPr>
              <p:nvPr/>
            </p:nvSpPr>
            <p:spPr bwMode="auto">
              <a:xfrm>
                <a:off x="2596" y="784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77" name="Freeform 213"/>
              <p:cNvSpPr>
                <a:spLocks/>
              </p:cNvSpPr>
              <p:nvPr/>
            </p:nvSpPr>
            <p:spPr bwMode="auto">
              <a:xfrm>
                <a:off x="2550" y="718"/>
                <a:ext cx="62" cy="18"/>
              </a:xfrm>
              <a:custGeom>
                <a:avLst/>
                <a:gdLst>
                  <a:gd name="T0" fmla="*/ 46 w 62"/>
                  <a:gd name="T1" fmla="*/ 18 h 18"/>
                  <a:gd name="T2" fmla="*/ 62 w 62"/>
                  <a:gd name="T3" fmla="*/ 18 h 18"/>
                  <a:gd name="T4" fmla="*/ 62 w 62"/>
                  <a:gd name="T5" fmla="*/ 7 h 18"/>
                  <a:gd name="T6" fmla="*/ 62 w 62"/>
                  <a:gd name="T7" fmla="*/ 0 h 18"/>
                  <a:gd name="T8" fmla="*/ 53 w 62"/>
                  <a:gd name="T9" fmla="*/ 0 h 18"/>
                  <a:gd name="T10" fmla="*/ 0 w 62"/>
                  <a:gd name="T11" fmla="*/ 0 h 18"/>
                  <a:gd name="T12" fmla="*/ 0 w 62"/>
                  <a:gd name="T13" fmla="*/ 16 h 18"/>
                  <a:gd name="T14" fmla="*/ 53 w 62"/>
                  <a:gd name="T15" fmla="*/ 16 h 18"/>
                  <a:gd name="T16" fmla="*/ 53 w 62"/>
                  <a:gd name="T17" fmla="*/ 7 h 18"/>
                  <a:gd name="T18" fmla="*/ 46 w 62"/>
                  <a:gd name="T19" fmla="*/ 7 h 18"/>
                  <a:gd name="T20" fmla="*/ 46 w 62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2" h="18">
                    <a:moveTo>
                      <a:pt x="46" y="18"/>
                    </a:moveTo>
                    <a:lnTo>
                      <a:pt x="62" y="18"/>
                    </a:lnTo>
                    <a:lnTo>
                      <a:pt x="62" y="7"/>
                    </a:lnTo>
                    <a:lnTo>
                      <a:pt x="62" y="0"/>
                    </a:lnTo>
                    <a:lnTo>
                      <a:pt x="53" y="0"/>
                    </a:lnTo>
                    <a:lnTo>
                      <a:pt x="0" y="0"/>
                    </a:lnTo>
                    <a:lnTo>
                      <a:pt x="0" y="16"/>
                    </a:lnTo>
                    <a:lnTo>
                      <a:pt x="53" y="16"/>
                    </a:lnTo>
                    <a:lnTo>
                      <a:pt x="53" y="7"/>
                    </a:lnTo>
                    <a:lnTo>
                      <a:pt x="46" y="7"/>
                    </a:lnTo>
                    <a:lnTo>
                      <a:pt x="46" y="1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78" name="Rectangle 214"/>
              <p:cNvSpPr>
                <a:spLocks noChangeArrowheads="1"/>
              </p:cNvSpPr>
              <p:nvPr/>
            </p:nvSpPr>
            <p:spPr bwMode="auto">
              <a:xfrm>
                <a:off x="2437" y="718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79" name="Rectangle 215"/>
              <p:cNvSpPr>
                <a:spLocks noChangeArrowheads="1"/>
              </p:cNvSpPr>
              <p:nvPr/>
            </p:nvSpPr>
            <p:spPr bwMode="auto">
              <a:xfrm>
                <a:off x="2325" y="718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80" name="Rectangle 216"/>
              <p:cNvSpPr>
                <a:spLocks noChangeArrowheads="1"/>
              </p:cNvSpPr>
              <p:nvPr/>
            </p:nvSpPr>
            <p:spPr bwMode="auto">
              <a:xfrm>
                <a:off x="2213" y="718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81" name="Rectangle 217"/>
              <p:cNvSpPr>
                <a:spLocks noChangeArrowheads="1"/>
              </p:cNvSpPr>
              <p:nvPr/>
            </p:nvSpPr>
            <p:spPr bwMode="auto">
              <a:xfrm>
                <a:off x="2100" y="718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82" name="Rectangle 218"/>
              <p:cNvSpPr>
                <a:spLocks noChangeArrowheads="1"/>
              </p:cNvSpPr>
              <p:nvPr/>
            </p:nvSpPr>
            <p:spPr bwMode="auto">
              <a:xfrm>
                <a:off x="1988" y="718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83" name="Rectangle 219"/>
              <p:cNvSpPr>
                <a:spLocks noChangeArrowheads="1"/>
              </p:cNvSpPr>
              <p:nvPr/>
            </p:nvSpPr>
            <p:spPr bwMode="auto">
              <a:xfrm>
                <a:off x="1876" y="718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5853" name="Freeform 220"/>
            <p:cNvSpPr>
              <a:spLocks/>
            </p:cNvSpPr>
            <p:nvPr/>
          </p:nvSpPr>
          <p:spPr bwMode="auto">
            <a:xfrm>
              <a:off x="3368" y="997"/>
              <a:ext cx="317" cy="416"/>
            </a:xfrm>
            <a:custGeom>
              <a:avLst/>
              <a:gdLst>
                <a:gd name="T0" fmla="*/ 8 w 449"/>
                <a:gd name="T1" fmla="*/ 0 h 471"/>
                <a:gd name="T2" fmla="*/ 0 w 449"/>
                <a:gd name="T3" fmla="*/ 10 h 471"/>
                <a:gd name="T4" fmla="*/ 310 w 449"/>
                <a:gd name="T5" fmla="*/ 416 h 471"/>
                <a:gd name="T6" fmla="*/ 317 w 449"/>
                <a:gd name="T7" fmla="*/ 406 h 471"/>
                <a:gd name="T8" fmla="*/ 8 w 449"/>
                <a:gd name="T9" fmla="*/ 0 h 4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49" h="471">
                  <a:moveTo>
                    <a:pt x="11" y="0"/>
                  </a:moveTo>
                  <a:lnTo>
                    <a:pt x="0" y="11"/>
                  </a:lnTo>
                  <a:lnTo>
                    <a:pt x="439" y="471"/>
                  </a:lnTo>
                  <a:lnTo>
                    <a:pt x="449" y="46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54" name="Oval 221"/>
            <p:cNvSpPr>
              <a:spLocks noChangeArrowheads="1"/>
            </p:cNvSpPr>
            <p:nvPr/>
          </p:nvSpPr>
          <p:spPr bwMode="auto">
            <a:xfrm>
              <a:off x="3666" y="978"/>
              <a:ext cx="53" cy="69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55" name="Oval 222"/>
            <p:cNvSpPr>
              <a:spLocks noChangeArrowheads="1"/>
            </p:cNvSpPr>
            <p:nvPr/>
          </p:nvSpPr>
          <p:spPr bwMode="auto">
            <a:xfrm>
              <a:off x="3354" y="978"/>
              <a:ext cx="53" cy="69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56" name="Oval 223"/>
            <p:cNvSpPr>
              <a:spLocks noChangeArrowheads="1"/>
            </p:cNvSpPr>
            <p:nvPr/>
          </p:nvSpPr>
          <p:spPr bwMode="auto">
            <a:xfrm>
              <a:off x="3666" y="1364"/>
              <a:ext cx="53" cy="70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57" name="Oval 224"/>
            <p:cNvSpPr>
              <a:spLocks noChangeArrowheads="1"/>
            </p:cNvSpPr>
            <p:nvPr/>
          </p:nvSpPr>
          <p:spPr bwMode="auto">
            <a:xfrm>
              <a:off x="3354" y="1364"/>
              <a:ext cx="53" cy="70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58" name="Freeform 225"/>
            <p:cNvSpPr>
              <a:spLocks/>
            </p:cNvSpPr>
            <p:nvPr/>
          </p:nvSpPr>
          <p:spPr bwMode="auto">
            <a:xfrm>
              <a:off x="3368" y="995"/>
              <a:ext cx="335" cy="418"/>
            </a:xfrm>
            <a:custGeom>
              <a:avLst/>
              <a:gdLst>
                <a:gd name="T0" fmla="*/ 0 w 474"/>
                <a:gd name="T1" fmla="*/ 408 h 473"/>
                <a:gd name="T2" fmla="*/ 8 w 474"/>
                <a:gd name="T3" fmla="*/ 418 h 473"/>
                <a:gd name="T4" fmla="*/ 335 w 474"/>
                <a:gd name="T5" fmla="*/ 10 h 473"/>
                <a:gd name="T6" fmla="*/ 328 w 474"/>
                <a:gd name="T7" fmla="*/ 0 h 473"/>
                <a:gd name="T8" fmla="*/ 0 w 474"/>
                <a:gd name="T9" fmla="*/ 408 h 4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4" h="473">
                  <a:moveTo>
                    <a:pt x="0" y="462"/>
                  </a:moveTo>
                  <a:lnTo>
                    <a:pt x="11" y="473"/>
                  </a:lnTo>
                  <a:lnTo>
                    <a:pt x="474" y="11"/>
                  </a:lnTo>
                  <a:lnTo>
                    <a:pt x="464" y="0"/>
                  </a:lnTo>
                  <a:lnTo>
                    <a:pt x="0" y="4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59" name="Freeform 226"/>
            <p:cNvSpPr>
              <a:spLocks/>
            </p:cNvSpPr>
            <p:nvPr/>
          </p:nvSpPr>
          <p:spPr bwMode="auto">
            <a:xfrm>
              <a:off x="4154" y="997"/>
              <a:ext cx="318" cy="416"/>
            </a:xfrm>
            <a:custGeom>
              <a:avLst/>
              <a:gdLst>
                <a:gd name="T0" fmla="*/ 8 w 449"/>
                <a:gd name="T1" fmla="*/ 0 h 471"/>
                <a:gd name="T2" fmla="*/ 0 w 449"/>
                <a:gd name="T3" fmla="*/ 10 h 471"/>
                <a:gd name="T4" fmla="*/ 311 w 449"/>
                <a:gd name="T5" fmla="*/ 416 h 471"/>
                <a:gd name="T6" fmla="*/ 318 w 449"/>
                <a:gd name="T7" fmla="*/ 406 h 471"/>
                <a:gd name="T8" fmla="*/ 8 w 449"/>
                <a:gd name="T9" fmla="*/ 0 h 4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49" h="471">
                  <a:moveTo>
                    <a:pt x="11" y="0"/>
                  </a:moveTo>
                  <a:lnTo>
                    <a:pt x="0" y="11"/>
                  </a:lnTo>
                  <a:lnTo>
                    <a:pt x="439" y="471"/>
                  </a:lnTo>
                  <a:lnTo>
                    <a:pt x="449" y="46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60" name="Oval 227"/>
            <p:cNvSpPr>
              <a:spLocks noChangeArrowheads="1"/>
            </p:cNvSpPr>
            <p:nvPr/>
          </p:nvSpPr>
          <p:spPr bwMode="auto">
            <a:xfrm>
              <a:off x="4452" y="978"/>
              <a:ext cx="53" cy="69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61" name="Oval 228"/>
            <p:cNvSpPr>
              <a:spLocks noChangeArrowheads="1"/>
            </p:cNvSpPr>
            <p:nvPr/>
          </p:nvSpPr>
          <p:spPr bwMode="auto">
            <a:xfrm>
              <a:off x="4140" y="978"/>
              <a:ext cx="53" cy="69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62" name="Oval 229"/>
            <p:cNvSpPr>
              <a:spLocks noChangeArrowheads="1"/>
            </p:cNvSpPr>
            <p:nvPr/>
          </p:nvSpPr>
          <p:spPr bwMode="auto">
            <a:xfrm>
              <a:off x="4452" y="1364"/>
              <a:ext cx="53" cy="70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63" name="Oval 230"/>
            <p:cNvSpPr>
              <a:spLocks noChangeArrowheads="1"/>
            </p:cNvSpPr>
            <p:nvPr/>
          </p:nvSpPr>
          <p:spPr bwMode="auto">
            <a:xfrm>
              <a:off x="4140" y="1364"/>
              <a:ext cx="53" cy="70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64" name="Freeform 231"/>
            <p:cNvSpPr>
              <a:spLocks/>
            </p:cNvSpPr>
            <p:nvPr/>
          </p:nvSpPr>
          <p:spPr bwMode="auto">
            <a:xfrm>
              <a:off x="4154" y="995"/>
              <a:ext cx="335" cy="418"/>
            </a:xfrm>
            <a:custGeom>
              <a:avLst/>
              <a:gdLst>
                <a:gd name="T0" fmla="*/ 0 w 474"/>
                <a:gd name="T1" fmla="*/ 408 h 473"/>
                <a:gd name="T2" fmla="*/ 8 w 474"/>
                <a:gd name="T3" fmla="*/ 418 h 473"/>
                <a:gd name="T4" fmla="*/ 335 w 474"/>
                <a:gd name="T5" fmla="*/ 10 h 473"/>
                <a:gd name="T6" fmla="*/ 327 w 474"/>
                <a:gd name="T7" fmla="*/ 0 h 473"/>
                <a:gd name="T8" fmla="*/ 0 w 474"/>
                <a:gd name="T9" fmla="*/ 408 h 4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4" h="473">
                  <a:moveTo>
                    <a:pt x="0" y="462"/>
                  </a:moveTo>
                  <a:lnTo>
                    <a:pt x="11" y="473"/>
                  </a:lnTo>
                  <a:lnTo>
                    <a:pt x="474" y="11"/>
                  </a:lnTo>
                  <a:lnTo>
                    <a:pt x="463" y="0"/>
                  </a:lnTo>
                  <a:lnTo>
                    <a:pt x="0" y="4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65" name="Freeform 232"/>
            <p:cNvSpPr>
              <a:spLocks/>
            </p:cNvSpPr>
            <p:nvPr/>
          </p:nvSpPr>
          <p:spPr bwMode="auto">
            <a:xfrm>
              <a:off x="4970" y="997"/>
              <a:ext cx="318" cy="416"/>
            </a:xfrm>
            <a:custGeom>
              <a:avLst/>
              <a:gdLst>
                <a:gd name="T0" fmla="*/ 8 w 450"/>
                <a:gd name="T1" fmla="*/ 0 h 471"/>
                <a:gd name="T2" fmla="*/ 0 w 450"/>
                <a:gd name="T3" fmla="*/ 10 h 471"/>
                <a:gd name="T4" fmla="*/ 310 w 450"/>
                <a:gd name="T5" fmla="*/ 416 h 471"/>
                <a:gd name="T6" fmla="*/ 318 w 450"/>
                <a:gd name="T7" fmla="*/ 406 h 471"/>
                <a:gd name="T8" fmla="*/ 8 w 450"/>
                <a:gd name="T9" fmla="*/ 0 h 4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0" h="471">
                  <a:moveTo>
                    <a:pt x="11" y="0"/>
                  </a:moveTo>
                  <a:lnTo>
                    <a:pt x="0" y="11"/>
                  </a:lnTo>
                  <a:lnTo>
                    <a:pt x="439" y="471"/>
                  </a:lnTo>
                  <a:lnTo>
                    <a:pt x="450" y="46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66" name="Oval 233"/>
            <p:cNvSpPr>
              <a:spLocks noChangeArrowheads="1"/>
            </p:cNvSpPr>
            <p:nvPr/>
          </p:nvSpPr>
          <p:spPr bwMode="auto">
            <a:xfrm>
              <a:off x="5268" y="978"/>
              <a:ext cx="53" cy="69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67" name="Oval 234"/>
            <p:cNvSpPr>
              <a:spLocks noChangeArrowheads="1"/>
            </p:cNvSpPr>
            <p:nvPr/>
          </p:nvSpPr>
          <p:spPr bwMode="auto">
            <a:xfrm>
              <a:off x="4957" y="978"/>
              <a:ext cx="53" cy="69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68" name="Oval 235"/>
            <p:cNvSpPr>
              <a:spLocks noChangeArrowheads="1"/>
            </p:cNvSpPr>
            <p:nvPr/>
          </p:nvSpPr>
          <p:spPr bwMode="auto">
            <a:xfrm>
              <a:off x="5268" y="1364"/>
              <a:ext cx="53" cy="70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69" name="Oval 236"/>
            <p:cNvSpPr>
              <a:spLocks noChangeArrowheads="1"/>
            </p:cNvSpPr>
            <p:nvPr/>
          </p:nvSpPr>
          <p:spPr bwMode="auto">
            <a:xfrm>
              <a:off x="4957" y="1364"/>
              <a:ext cx="53" cy="70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70" name="Freeform 237"/>
            <p:cNvSpPr>
              <a:spLocks/>
            </p:cNvSpPr>
            <p:nvPr/>
          </p:nvSpPr>
          <p:spPr bwMode="auto">
            <a:xfrm>
              <a:off x="4970" y="995"/>
              <a:ext cx="336" cy="418"/>
            </a:xfrm>
            <a:custGeom>
              <a:avLst/>
              <a:gdLst>
                <a:gd name="T0" fmla="*/ 0 w 475"/>
                <a:gd name="T1" fmla="*/ 408 h 473"/>
                <a:gd name="T2" fmla="*/ 8 w 475"/>
                <a:gd name="T3" fmla="*/ 418 h 473"/>
                <a:gd name="T4" fmla="*/ 336 w 475"/>
                <a:gd name="T5" fmla="*/ 10 h 473"/>
                <a:gd name="T6" fmla="*/ 328 w 475"/>
                <a:gd name="T7" fmla="*/ 0 h 473"/>
                <a:gd name="T8" fmla="*/ 0 w 475"/>
                <a:gd name="T9" fmla="*/ 408 h 4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5" h="473">
                  <a:moveTo>
                    <a:pt x="0" y="462"/>
                  </a:moveTo>
                  <a:lnTo>
                    <a:pt x="11" y="473"/>
                  </a:lnTo>
                  <a:lnTo>
                    <a:pt x="475" y="11"/>
                  </a:lnTo>
                  <a:lnTo>
                    <a:pt x="464" y="0"/>
                  </a:lnTo>
                  <a:lnTo>
                    <a:pt x="0" y="4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71" name="Freeform 238"/>
            <p:cNvSpPr>
              <a:spLocks/>
            </p:cNvSpPr>
            <p:nvPr/>
          </p:nvSpPr>
          <p:spPr bwMode="auto">
            <a:xfrm>
              <a:off x="3368" y="1943"/>
              <a:ext cx="317" cy="416"/>
            </a:xfrm>
            <a:custGeom>
              <a:avLst/>
              <a:gdLst>
                <a:gd name="T0" fmla="*/ 8 w 449"/>
                <a:gd name="T1" fmla="*/ 0 h 471"/>
                <a:gd name="T2" fmla="*/ 0 w 449"/>
                <a:gd name="T3" fmla="*/ 10 h 471"/>
                <a:gd name="T4" fmla="*/ 310 w 449"/>
                <a:gd name="T5" fmla="*/ 416 h 471"/>
                <a:gd name="T6" fmla="*/ 317 w 449"/>
                <a:gd name="T7" fmla="*/ 406 h 471"/>
                <a:gd name="T8" fmla="*/ 8 w 449"/>
                <a:gd name="T9" fmla="*/ 0 h 4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49" h="471">
                  <a:moveTo>
                    <a:pt x="11" y="0"/>
                  </a:moveTo>
                  <a:lnTo>
                    <a:pt x="0" y="11"/>
                  </a:lnTo>
                  <a:lnTo>
                    <a:pt x="439" y="471"/>
                  </a:lnTo>
                  <a:lnTo>
                    <a:pt x="449" y="46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72" name="Oval 239"/>
            <p:cNvSpPr>
              <a:spLocks noChangeArrowheads="1"/>
            </p:cNvSpPr>
            <p:nvPr/>
          </p:nvSpPr>
          <p:spPr bwMode="auto">
            <a:xfrm>
              <a:off x="3666" y="1924"/>
              <a:ext cx="53" cy="69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73" name="Oval 240"/>
            <p:cNvSpPr>
              <a:spLocks noChangeArrowheads="1"/>
            </p:cNvSpPr>
            <p:nvPr/>
          </p:nvSpPr>
          <p:spPr bwMode="auto">
            <a:xfrm>
              <a:off x="3354" y="1924"/>
              <a:ext cx="53" cy="69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74" name="Oval 241"/>
            <p:cNvSpPr>
              <a:spLocks noChangeArrowheads="1"/>
            </p:cNvSpPr>
            <p:nvPr/>
          </p:nvSpPr>
          <p:spPr bwMode="auto">
            <a:xfrm>
              <a:off x="3666" y="2310"/>
              <a:ext cx="53" cy="70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75" name="Oval 242"/>
            <p:cNvSpPr>
              <a:spLocks noChangeArrowheads="1"/>
            </p:cNvSpPr>
            <p:nvPr/>
          </p:nvSpPr>
          <p:spPr bwMode="auto">
            <a:xfrm>
              <a:off x="3354" y="2310"/>
              <a:ext cx="53" cy="70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76" name="Freeform 243"/>
            <p:cNvSpPr>
              <a:spLocks/>
            </p:cNvSpPr>
            <p:nvPr/>
          </p:nvSpPr>
          <p:spPr bwMode="auto">
            <a:xfrm>
              <a:off x="3368" y="1941"/>
              <a:ext cx="335" cy="418"/>
            </a:xfrm>
            <a:custGeom>
              <a:avLst/>
              <a:gdLst>
                <a:gd name="T0" fmla="*/ 0 w 474"/>
                <a:gd name="T1" fmla="*/ 408 h 473"/>
                <a:gd name="T2" fmla="*/ 8 w 474"/>
                <a:gd name="T3" fmla="*/ 418 h 473"/>
                <a:gd name="T4" fmla="*/ 335 w 474"/>
                <a:gd name="T5" fmla="*/ 10 h 473"/>
                <a:gd name="T6" fmla="*/ 328 w 474"/>
                <a:gd name="T7" fmla="*/ 0 h 473"/>
                <a:gd name="T8" fmla="*/ 0 w 474"/>
                <a:gd name="T9" fmla="*/ 408 h 4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4" h="473">
                  <a:moveTo>
                    <a:pt x="0" y="462"/>
                  </a:moveTo>
                  <a:lnTo>
                    <a:pt x="11" y="473"/>
                  </a:lnTo>
                  <a:lnTo>
                    <a:pt x="474" y="11"/>
                  </a:lnTo>
                  <a:lnTo>
                    <a:pt x="464" y="0"/>
                  </a:lnTo>
                  <a:lnTo>
                    <a:pt x="0" y="4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77" name="Freeform 244"/>
            <p:cNvSpPr>
              <a:spLocks/>
            </p:cNvSpPr>
            <p:nvPr/>
          </p:nvSpPr>
          <p:spPr bwMode="auto">
            <a:xfrm>
              <a:off x="4154" y="1943"/>
              <a:ext cx="318" cy="416"/>
            </a:xfrm>
            <a:custGeom>
              <a:avLst/>
              <a:gdLst>
                <a:gd name="T0" fmla="*/ 8 w 449"/>
                <a:gd name="T1" fmla="*/ 0 h 471"/>
                <a:gd name="T2" fmla="*/ 0 w 449"/>
                <a:gd name="T3" fmla="*/ 10 h 471"/>
                <a:gd name="T4" fmla="*/ 311 w 449"/>
                <a:gd name="T5" fmla="*/ 416 h 471"/>
                <a:gd name="T6" fmla="*/ 318 w 449"/>
                <a:gd name="T7" fmla="*/ 406 h 471"/>
                <a:gd name="T8" fmla="*/ 8 w 449"/>
                <a:gd name="T9" fmla="*/ 0 h 4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49" h="471">
                  <a:moveTo>
                    <a:pt x="11" y="0"/>
                  </a:moveTo>
                  <a:lnTo>
                    <a:pt x="0" y="11"/>
                  </a:lnTo>
                  <a:lnTo>
                    <a:pt x="439" y="471"/>
                  </a:lnTo>
                  <a:lnTo>
                    <a:pt x="449" y="46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78" name="Oval 245"/>
            <p:cNvSpPr>
              <a:spLocks noChangeArrowheads="1"/>
            </p:cNvSpPr>
            <p:nvPr/>
          </p:nvSpPr>
          <p:spPr bwMode="auto">
            <a:xfrm>
              <a:off x="4452" y="1924"/>
              <a:ext cx="53" cy="69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79" name="Oval 246"/>
            <p:cNvSpPr>
              <a:spLocks noChangeArrowheads="1"/>
            </p:cNvSpPr>
            <p:nvPr/>
          </p:nvSpPr>
          <p:spPr bwMode="auto">
            <a:xfrm>
              <a:off x="4140" y="1924"/>
              <a:ext cx="53" cy="69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80" name="Oval 247"/>
            <p:cNvSpPr>
              <a:spLocks noChangeArrowheads="1"/>
            </p:cNvSpPr>
            <p:nvPr/>
          </p:nvSpPr>
          <p:spPr bwMode="auto">
            <a:xfrm>
              <a:off x="4452" y="2310"/>
              <a:ext cx="53" cy="70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81" name="Oval 248"/>
            <p:cNvSpPr>
              <a:spLocks noChangeArrowheads="1"/>
            </p:cNvSpPr>
            <p:nvPr/>
          </p:nvSpPr>
          <p:spPr bwMode="auto">
            <a:xfrm>
              <a:off x="4140" y="2310"/>
              <a:ext cx="53" cy="70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82" name="Freeform 249"/>
            <p:cNvSpPr>
              <a:spLocks/>
            </p:cNvSpPr>
            <p:nvPr/>
          </p:nvSpPr>
          <p:spPr bwMode="auto">
            <a:xfrm>
              <a:off x="4154" y="1941"/>
              <a:ext cx="335" cy="418"/>
            </a:xfrm>
            <a:custGeom>
              <a:avLst/>
              <a:gdLst>
                <a:gd name="T0" fmla="*/ 0 w 474"/>
                <a:gd name="T1" fmla="*/ 408 h 473"/>
                <a:gd name="T2" fmla="*/ 8 w 474"/>
                <a:gd name="T3" fmla="*/ 418 h 473"/>
                <a:gd name="T4" fmla="*/ 335 w 474"/>
                <a:gd name="T5" fmla="*/ 10 h 473"/>
                <a:gd name="T6" fmla="*/ 327 w 474"/>
                <a:gd name="T7" fmla="*/ 0 h 473"/>
                <a:gd name="T8" fmla="*/ 0 w 474"/>
                <a:gd name="T9" fmla="*/ 408 h 4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4" h="473">
                  <a:moveTo>
                    <a:pt x="0" y="462"/>
                  </a:moveTo>
                  <a:lnTo>
                    <a:pt x="11" y="473"/>
                  </a:lnTo>
                  <a:lnTo>
                    <a:pt x="474" y="11"/>
                  </a:lnTo>
                  <a:lnTo>
                    <a:pt x="463" y="0"/>
                  </a:lnTo>
                  <a:lnTo>
                    <a:pt x="0" y="4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83" name="Freeform 250"/>
            <p:cNvSpPr>
              <a:spLocks/>
            </p:cNvSpPr>
            <p:nvPr/>
          </p:nvSpPr>
          <p:spPr bwMode="auto">
            <a:xfrm>
              <a:off x="4970" y="1943"/>
              <a:ext cx="318" cy="416"/>
            </a:xfrm>
            <a:custGeom>
              <a:avLst/>
              <a:gdLst>
                <a:gd name="T0" fmla="*/ 8 w 450"/>
                <a:gd name="T1" fmla="*/ 0 h 471"/>
                <a:gd name="T2" fmla="*/ 0 w 450"/>
                <a:gd name="T3" fmla="*/ 10 h 471"/>
                <a:gd name="T4" fmla="*/ 310 w 450"/>
                <a:gd name="T5" fmla="*/ 416 h 471"/>
                <a:gd name="T6" fmla="*/ 318 w 450"/>
                <a:gd name="T7" fmla="*/ 406 h 471"/>
                <a:gd name="T8" fmla="*/ 8 w 450"/>
                <a:gd name="T9" fmla="*/ 0 h 4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0" h="471">
                  <a:moveTo>
                    <a:pt x="11" y="0"/>
                  </a:moveTo>
                  <a:lnTo>
                    <a:pt x="0" y="11"/>
                  </a:lnTo>
                  <a:lnTo>
                    <a:pt x="439" y="471"/>
                  </a:lnTo>
                  <a:lnTo>
                    <a:pt x="450" y="46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84" name="Oval 251"/>
            <p:cNvSpPr>
              <a:spLocks noChangeArrowheads="1"/>
            </p:cNvSpPr>
            <p:nvPr/>
          </p:nvSpPr>
          <p:spPr bwMode="auto">
            <a:xfrm>
              <a:off x="5268" y="1924"/>
              <a:ext cx="53" cy="69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85" name="Oval 252"/>
            <p:cNvSpPr>
              <a:spLocks noChangeArrowheads="1"/>
            </p:cNvSpPr>
            <p:nvPr/>
          </p:nvSpPr>
          <p:spPr bwMode="auto">
            <a:xfrm>
              <a:off x="4957" y="1924"/>
              <a:ext cx="53" cy="69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86" name="Oval 253"/>
            <p:cNvSpPr>
              <a:spLocks noChangeArrowheads="1"/>
            </p:cNvSpPr>
            <p:nvPr/>
          </p:nvSpPr>
          <p:spPr bwMode="auto">
            <a:xfrm>
              <a:off x="5268" y="2310"/>
              <a:ext cx="53" cy="70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87" name="Oval 254"/>
            <p:cNvSpPr>
              <a:spLocks noChangeArrowheads="1"/>
            </p:cNvSpPr>
            <p:nvPr/>
          </p:nvSpPr>
          <p:spPr bwMode="auto">
            <a:xfrm>
              <a:off x="4957" y="2310"/>
              <a:ext cx="53" cy="70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88" name="Freeform 255"/>
            <p:cNvSpPr>
              <a:spLocks/>
            </p:cNvSpPr>
            <p:nvPr/>
          </p:nvSpPr>
          <p:spPr bwMode="auto">
            <a:xfrm>
              <a:off x="4970" y="1941"/>
              <a:ext cx="336" cy="418"/>
            </a:xfrm>
            <a:custGeom>
              <a:avLst/>
              <a:gdLst>
                <a:gd name="T0" fmla="*/ 0 w 475"/>
                <a:gd name="T1" fmla="*/ 408 h 473"/>
                <a:gd name="T2" fmla="*/ 8 w 475"/>
                <a:gd name="T3" fmla="*/ 418 h 473"/>
                <a:gd name="T4" fmla="*/ 336 w 475"/>
                <a:gd name="T5" fmla="*/ 10 h 473"/>
                <a:gd name="T6" fmla="*/ 328 w 475"/>
                <a:gd name="T7" fmla="*/ 0 h 473"/>
                <a:gd name="T8" fmla="*/ 0 w 475"/>
                <a:gd name="T9" fmla="*/ 408 h 4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5" h="473">
                  <a:moveTo>
                    <a:pt x="0" y="462"/>
                  </a:moveTo>
                  <a:lnTo>
                    <a:pt x="11" y="473"/>
                  </a:lnTo>
                  <a:lnTo>
                    <a:pt x="475" y="11"/>
                  </a:lnTo>
                  <a:lnTo>
                    <a:pt x="464" y="0"/>
                  </a:lnTo>
                  <a:lnTo>
                    <a:pt x="0" y="4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89" name="Freeform 256"/>
            <p:cNvSpPr>
              <a:spLocks/>
            </p:cNvSpPr>
            <p:nvPr/>
          </p:nvSpPr>
          <p:spPr bwMode="auto">
            <a:xfrm>
              <a:off x="3368" y="2889"/>
              <a:ext cx="317" cy="416"/>
            </a:xfrm>
            <a:custGeom>
              <a:avLst/>
              <a:gdLst>
                <a:gd name="T0" fmla="*/ 8 w 449"/>
                <a:gd name="T1" fmla="*/ 0 h 471"/>
                <a:gd name="T2" fmla="*/ 0 w 449"/>
                <a:gd name="T3" fmla="*/ 10 h 471"/>
                <a:gd name="T4" fmla="*/ 310 w 449"/>
                <a:gd name="T5" fmla="*/ 416 h 471"/>
                <a:gd name="T6" fmla="*/ 317 w 449"/>
                <a:gd name="T7" fmla="*/ 406 h 471"/>
                <a:gd name="T8" fmla="*/ 8 w 449"/>
                <a:gd name="T9" fmla="*/ 0 h 4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49" h="471">
                  <a:moveTo>
                    <a:pt x="11" y="0"/>
                  </a:moveTo>
                  <a:lnTo>
                    <a:pt x="0" y="11"/>
                  </a:lnTo>
                  <a:lnTo>
                    <a:pt x="439" y="471"/>
                  </a:lnTo>
                  <a:lnTo>
                    <a:pt x="449" y="46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90" name="Oval 257"/>
            <p:cNvSpPr>
              <a:spLocks noChangeArrowheads="1"/>
            </p:cNvSpPr>
            <p:nvPr/>
          </p:nvSpPr>
          <p:spPr bwMode="auto">
            <a:xfrm>
              <a:off x="3354" y="2870"/>
              <a:ext cx="53" cy="69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91" name="Oval 258"/>
            <p:cNvSpPr>
              <a:spLocks noChangeArrowheads="1"/>
            </p:cNvSpPr>
            <p:nvPr/>
          </p:nvSpPr>
          <p:spPr bwMode="auto">
            <a:xfrm>
              <a:off x="3666" y="3256"/>
              <a:ext cx="53" cy="7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92" name="Freeform 259"/>
            <p:cNvSpPr>
              <a:spLocks/>
            </p:cNvSpPr>
            <p:nvPr/>
          </p:nvSpPr>
          <p:spPr bwMode="auto">
            <a:xfrm>
              <a:off x="3368" y="2887"/>
              <a:ext cx="335" cy="418"/>
            </a:xfrm>
            <a:custGeom>
              <a:avLst/>
              <a:gdLst>
                <a:gd name="T0" fmla="*/ 0 w 474"/>
                <a:gd name="T1" fmla="*/ 408 h 473"/>
                <a:gd name="T2" fmla="*/ 8 w 474"/>
                <a:gd name="T3" fmla="*/ 418 h 473"/>
                <a:gd name="T4" fmla="*/ 335 w 474"/>
                <a:gd name="T5" fmla="*/ 10 h 473"/>
                <a:gd name="T6" fmla="*/ 328 w 474"/>
                <a:gd name="T7" fmla="*/ 0 h 473"/>
                <a:gd name="T8" fmla="*/ 0 w 474"/>
                <a:gd name="T9" fmla="*/ 408 h 4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4" h="473">
                  <a:moveTo>
                    <a:pt x="0" y="462"/>
                  </a:moveTo>
                  <a:lnTo>
                    <a:pt x="11" y="473"/>
                  </a:lnTo>
                  <a:lnTo>
                    <a:pt x="474" y="11"/>
                  </a:lnTo>
                  <a:lnTo>
                    <a:pt x="464" y="0"/>
                  </a:lnTo>
                  <a:lnTo>
                    <a:pt x="0" y="4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93" name="Freeform 260"/>
            <p:cNvSpPr>
              <a:spLocks/>
            </p:cNvSpPr>
            <p:nvPr/>
          </p:nvSpPr>
          <p:spPr bwMode="auto">
            <a:xfrm>
              <a:off x="4154" y="2889"/>
              <a:ext cx="318" cy="416"/>
            </a:xfrm>
            <a:custGeom>
              <a:avLst/>
              <a:gdLst>
                <a:gd name="T0" fmla="*/ 8 w 449"/>
                <a:gd name="T1" fmla="*/ 0 h 471"/>
                <a:gd name="T2" fmla="*/ 0 w 449"/>
                <a:gd name="T3" fmla="*/ 10 h 471"/>
                <a:gd name="T4" fmla="*/ 311 w 449"/>
                <a:gd name="T5" fmla="*/ 416 h 471"/>
                <a:gd name="T6" fmla="*/ 318 w 449"/>
                <a:gd name="T7" fmla="*/ 406 h 471"/>
                <a:gd name="T8" fmla="*/ 8 w 449"/>
                <a:gd name="T9" fmla="*/ 0 h 4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49" h="471">
                  <a:moveTo>
                    <a:pt x="11" y="0"/>
                  </a:moveTo>
                  <a:lnTo>
                    <a:pt x="0" y="11"/>
                  </a:lnTo>
                  <a:lnTo>
                    <a:pt x="439" y="471"/>
                  </a:lnTo>
                  <a:lnTo>
                    <a:pt x="449" y="46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94" name="Oval 261"/>
            <p:cNvSpPr>
              <a:spLocks noChangeArrowheads="1"/>
            </p:cNvSpPr>
            <p:nvPr/>
          </p:nvSpPr>
          <p:spPr bwMode="auto">
            <a:xfrm>
              <a:off x="4452" y="2870"/>
              <a:ext cx="53" cy="69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95" name="Oval 262"/>
            <p:cNvSpPr>
              <a:spLocks noChangeArrowheads="1"/>
            </p:cNvSpPr>
            <p:nvPr/>
          </p:nvSpPr>
          <p:spPr bwMode="auto">
            <a:xfrm>
              <a:off x="4140" y="2870"/>
              <a:ext cx="53" cy="69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96" name="Oval 263"/>
            <p:cNvSpPr>
              <a:spLocks noChangeArrowheads="1"/>
            </p:cNvSpPr>
            <p:nvPr/>
          </p:nvSpPr>
          <p:spPr bwMode="auto">
            <a:xfrm>
              <a:off x="4452" y="3256"/>
              <a:ext cx="53" cy="70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97" name="Oval 264"/>
            <p:cNvSpPr>
              <a:spLocks noChangeArrowheads="1"/>
            </p:cNvSpPr>
            <p:nvPr/>
          </p:nvSpPr>
          <p:spPr bwMode="auto">
            <a:xfrm>
              <a:off x="4140" y="3256"/>
              <a:ext cx="53" cy="70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98" name="Freeform 265"/>
            <p:cNvSpPr>
              <a:spLocks/>
            </p:cNvSpPr>
            <p:nvPr/>
          </p:nvSpPr>
          <p:spPr bwMode="auto">
            <a:xfrm>
              <a:off x="4154" y="2887"/>
              <a:ext cx="335" cy="418"/>
            </a:xfrm>
            <a:custGeom>
              <a:avLst/>
              <a:gdLst>
                <a:gd name="T0" fmla="*/ 0 w 474"/>
                <a:gd name="T1" fmla="*/ 408 h 473"/>
                <a:gd name="T2" fmla="*/ 8 w 474"/>
                <a:gd name="T3" fmla="*/ 418 h 473"/>
                <a:gd name="T4" fmla="*/ 335 w 474"/>
                <a:gd name="T5" fmla="*/ 10 h 473"/>
                <a:gd name="T6" fmla="*/ 327 w 474"/>
                <a:gd name="T7" fmla="*/ 0 h 473"/>
                <a:gd name="T8" fmla="*/ 0 w 474"/>
                <a:gd name="T9" fmla="*/ 408 h 4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4" h="473">
                  <a:moveTo>
                    <a:pt x="0" y="462"/>
                  </a:moveTo>
                  <a:lnTo>
                    <a:pt x="11" y="473"/>
                  </a:lnTo>
                  <a:lnTo>
                    <a:pt x="474" y="11"/>
                  </a:lnTo>
                  <a:lnTo>
                    <a:pt x="463" y="0"/>
                  </a:lnTo>
                  <a:lnTo>
                    <a:pt x="0" y="4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99" name="Freeform 266"/>
            <p:cNvSpPr>
              <a:spLocks/>
            </p:cNvSpPr>
            <p:nvPr/>
          </p:nvSpPr>
          <p:spPr bwMode="auto">
            <a:xfrm>
              <a:off x="4970" y="2889"/>
              <a:ext cx="318" cy="416"/>
            </a:xfrm>
            <a:custGeom>
              <a:avLst/>
              <a:gdLst>
                <a:gd name="T0" fmla="*/ 8 w 450"/>
                <a:gd name="T1" fmla="*/ 0 h 471"/>
                <a:gd name="T2" fmla="*/ 0 w 450"/>
                <a:gd name="T3" fmla="*/ 10 h 471"/>
                <a:gd name="T4" fmla="*/ 310 w 450"/>
                <a:gd name="T5" fmla="*/ 416 h 471"/>
                <a:gd name="T6" fmla="*/ 318 w 450"/>
                <a:gd name="T7" fmla="*/ 406 h 471"/>
                <a:gd name="T8" fmla="*/ 8 w 450"/>
                <a:gd name="T9" fmla="*/ 0 h 4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0" h="471">
                  <a:moveTo>
                    <a:pt x="11" y="0"/>
                  </a:moveTo>
                  <a:lnTo>
                    <a:pt x="0" y="11"/>
                  </a:lnTo>
                  <a:lnTo>
                    <a:pt x="439" y="471"/>
                  </a:lnTo>
                  <a:lnTo>
                    <a:pt x="450" y="46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00" name="Oval 267"/>
            <p:cNvSpPr>
              <a:spLocks noChangeArrowheads="1"/>
            </p:cNvSpPr>
            <p:nvPr/>
          </p:nvSpPr>
          <p:spPr bwMode="auto">
            <a:xfrm>
              <a:off x="5268" y="2870"/>
              <a:ext cx="53" cy="69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01" name="Oval 268"/>
            <p:cNvSpPr>
              <a:spLocks noChangeArrowheads="1"/>
            </p:cNvSpPr>
            <p:nvPr/>
          </p:nvSpPr>
          <p:spPr bwMode="auto">
            <a:xfrm>
              <a:off x="4957" y="2870"/>
              <a:ext cx="53" cy="69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02" name="Oval 269"/>
            <p:cNvSpPr>
              <a:spLocks noChangeArrowheads="1"/>
            </p:cNvSpPr>
            <p:nvPr/>
          </p:nvSpPr>
          <p:spPr bwMode="auto">
            <a:xfrm>
              <a:off x="5268" y="3256"/>
              <a:ext cx="53" cy="70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03" name="Oval 270"/>
            <p:cNvSpPr>
              <a:spLocks noChangeArrowheads="1"/>
            </p:cNvSpPr>
            <p:nvPr/>
          </p:nvSpPr>
          <p:spPr bwMode="auto">
            <a:xfrm>
              <a:off x="4957" y="3256"/>
              <a:ext cx="53" cy="70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04" name="Freeform 271"/>
            <p:cNvSpPr>
              <a:spLocks/>
            </p:cNvSpPr>
            <p:nvPr/>
          </p:nvSpPr>
          <p:spPr bwMode="auto">
            <a:xfrm>
              <a:off x="4970" y="2887"/>
              <a:ext cx="336" cy="418"/>
            </a:xfrm>
            <a:custGeom>
              <a:avLst/>
              <a:gdLst>
                <a:gd name="T0" fmla="*/ 0 w 475"/>
                <a:gd name="T1" fmla="*/ 408 h 473"/>
                <a:gd name="T2" fmla="*/ 8 w 475"/>
                <a:gd name="T3" fmla="*/ 418 h 473"/>
                <a:gd name="T4" fmla="*/ 336 w 475"/>
                <a:gd name="T5" fmla="*/ 10 h 473"/>
                <a:gd name="T6" fmla="*/ 328 w 475"/>
                <a:gd name="T7" fmla="*/ 0 h 473"/>
                <a:gd name="T8" fmla="*/ 0 w 475"/>
                <a:gd name="T9" fmla="*/ 408 h 4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5" h="473">
                  <a:moveTo>
                    <a:pt x="0" y="462"/>
                  </a:moveTo>
                  <a:lnTo>
                    <a:pt x="11" y="473"/>
                  </a:lnTo>
                  <a:lnTo>
                    <a:pt x="475" y="11"/>
                  </a:lnTo>
                  <a:lnTo>
                    <a:pt x="464" y="0"/>
                  </a:lnTo>
                  <a:lnTo>
                    <a:pt x="0" y="4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05" name="Rectangle 272"/>
            <p:cNvSpPr>
              <a:spLocks noChangeArrowheads="1"/>
            </p:cNvSpPr>
            <p:nvPr/>
          </p:nvSpPr>
          <p:spPr bwMode="auto">
            <a:xfrm>
              <a:off x="2296" y="826"/>
              <a:ext cx="546" cy="646"/>
            </a:xfrm>
            <a:prstGeom prst="rect">
              <a:avLst/>
            </a:prstGeom>
            <a:solidFill>
              <a:srgbClr val="FFCCCC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/>
                <a:t>HSP</a:t>
              </a:r>
            </a:p>
          </p:txBody>
        </p:sp>
        <p:sp>
          <p:nvSpPr>
            <p:cNvPr id="35906" name="Rectangle 273"/>
            <p:cNvSpPr>
              <a:spLocks noChangeArrowheads="1"/>
            </p:cNvSpPr>
            <p:nvPr/>
          </p:nvSpPr>
          <p:spPr bwMode="auto">
            <a:xfrm>
              <a:off x="2296" y="2000"/>
              <a:ext cx="546" cy="644"/>
            </a:xfrm>
            <a:prstGeom prst="rect">
              <a:avLst/>
            </a:prstGeom>
            <a:solidFill>
              <a:srgbClr val="CCCC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07" name="Rectangle 274"/>
            <p:cNvSpPr>
              <a:spLocks noChangeArrowheads="1"/>
            </p:cNvSpPr>
            <p:nvPr/>
          </p:nvSpPr>
          <p:spPr bwMode="auto">
            <a:xfrm>
              <a:off x="2352" y="2256"/>
              <a:ext cx="35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CLIENT</a:t>
              </a:r>
              <a:endParaRPr lang="en-US" sz="1600"/>
            </a:p>
          </p:txBody>
        </p:sp>
        <p:grpSp>
          <p:nvGrpSpPr>
            <p:cNvPr id="35908" name="Group 275"/>
            <p:cNvGrpSpPr>
              <a:grpSpLocks/>
            </p:cNvGrpSpPr>
            <p:nvPr/>
          </p:nvGrpSpPr>
          <p:grpSpPr bwMode="auto">
            <a:xfrm>
              <a:off x="3168" y="2788"/>
              <a:ext cx="2309" cy="317"/>
              <a:chOff x="2082" y="3072"/>
              <a:chExt cx="3269" cy="358"/>
            </a:xfrm>
          </p:grpSpPr>
          <p:sp>
            <p:nvSpPr>
              <p:cNvPr id="36051" name="Rectangle 276"/>
              <p:cNvSpPr>
                <a:spLocks noChangeArrowheads="1"/>
              </p:cNvSpPr>
              <p:nvPr/>
            </p:nvSpPr>
            <p:spPr bwMode="auto">
              <a:xfrm>
                <a:off x="2082" y="3079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52" name="Rectangle 277"/>
              <p:cNvSpPr>
                <a:spLocks noChangeArrowheads="1"/>
              </p:cNvSpPr>
              <p:nvPr/>
            </p:nvSpPr>
            <p:spPr bwMode="auto">
              <a:xfrm>
                <a:off x="2082" y="3191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53" name="Rectangle 278"/>
              <p:cNvSpPr>
                <a:spLocks noChangeArrowheads="1"/>
              </p:cNvSpPr>
              <p:nvPr/>
            </p:nvSpPr>
            <p:spPr bwMode="auto">
              <a:xfrm>
                <a:off x="2082" y="3304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54" name="Freeform 279"/>
              <p:cNvSpPr>
                <a:spLocks/>
              </p:cNvSpPr>
              <p:nvPr/>
            </p:nvSpPr>
            <p:spPr bwMode="auto">
              <a:xfrm>
                <a:off x="2082" y="3414"/>
                <a:ext cx="66" cy="16"/>
              </a:xfrm>
              <a:custGeom>
                <a:avLst/>
                <a:gdLst>
                  <a:gd name="T0" fmla="*/ 17 w 66"/>
                  <a:gd name="T1" fmla="*/ 2 h 16"/>
                  <a:gd name="T2" fmla="*/ 0 w 66"/>
                  <a:gd name="T3" fmla="*/ 2 h 16"/>
                  <a:gd name="T4" fmla="*/ 0 w 66"/>
                  <a:gd name="T5" fmla="*/ 7 h 16"/>
                  <a:gd name="T6" fmla="*/ 0 w 66"/>
                  <a:gd name="T7" fmla="*/ 16 h 16"/>
                  <a:gd name="T8" fmla="*/ 8 w 66"/>
                  <a:gd name="T9" fmla="*/ 16 h 16"/>
                  <a:gd name="T10" fmla="*/ 66 w 66"/>
                  <a:gd name="T11" fmla="*/ 16 h 16"/>
                  <a:gd name="T12" fmla="*/ 66 w 66"/>
                  <a:gd name="T13" fmla="*/ 0 h 16"/>
                  <a:gd name="T14" fmla="*/ 8 w 66"/>
                  <a:gd name="T15" fmla="*/ 0 h 16"/>
                  <a:gd name="T16" fmla="*/ 8 w 66"/>
                  <a:gd name="T17" fmla="*/ 7 h 16"/>
                  <a:gd name="T18" fmla="*/ 17 w 66"/>
                  <a:gd name="T19" fmla="*/ 7 h 16"/>
                  <a:gd name="T20" fmla="*/ 17 w 66"/>
                  <a:gd name="T21" fmla="*/ 2 h 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6" h="16">
                    <a:moveTo>
                      <a:pt x="17" y="2"/>
                    </a:moveTo>
                    <a:lnTo>
                      <a:pt x="0" y="2"/>
                    </a:lnTo>
                    <a:lnTo>
                      <a:pt x="0" y="7"/>
                    </a:lnTo>
                    <a:lnTo>
                      <a:pt x="0" y="16"/>
                    </a:lnTo>
                    <a:lnTo>
                      <a:pt x="8" y="16"/>
                    </a:lnTo>
                    <a:lnTo>
                      <a:pt x="66" y="16"/>
                    </a:lnTo>
                    <a:lnTo>
                      <a:pt x="66" y="0"/>
                    </a:lnTo>
                    <a:lnTo>
                      <a:pt x="8" y="0"/>
                    </a:lnTo>
                    <a:lnTo>
                      <a:pt x="8" y="7"/>
                    </a:lnTo>
                    <a:lnTo>
                      <a:pt x="17" y="7"/>
                    </a:lnTo>
                    <a:lnTo>
                      <a:pt x="17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55" name="Rectangle 280"/>
              <p:cNvSpPr>
                <a:spLocks noChangeArrowheads="1"/>
              </p:cNvSpPr>
              <p:nvPr/>
            </p:nvSpPr>
            <p:spPr bwMode="auto">
              <a:xfrm>
                <a:off x="2197" y="341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56" name="Rectangle 281"/>
              <p:cNvSpPr>
                <a:spLocks noChangeArrowheads="1"/>
              </p:cNvSpPr>
              <p:nvPr/>
            </p:nvSpPr>
            <p:spPr bwMode="auto">
              <a:xfrm>
                <a:off x="2309" y="341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57" name="Rectangle 282"/>
              <p:cNvSpPr>
                <a:spLocks noChangeArrowheads="1"/>
              </p:cNvSpPr>
              <p:nvPr/>
            </p:nvSpPr>
            <p:spPr bwMode="auto">
              <a:xfrm>
                <a:off x="2421" y="3414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58" name="Rectangle 283"/>
              <p:cNvSpPr>
                <a:spLocks noChangeArrowheads="1"/>
              </p:cNvSpPr>
              <p:nvPr/>
            </p:nvSpPr>
            <p:spPr bwMode="auto">
              <a:xfrm>
                <a:off x="2534" y="341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59" name="Rectangle 284"/>
              <p:cNvSpPr>
                <a:spLocks noChangeArrowheads="1"/>
              </p:cNvSpPr>
              <p:nvPr/>
            </p:nvSpPr>
            <p:spPr bwMode="auto">
              <a:xfrm>
                <a:off x="2646" y="341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60" name="Rectangle 285"/>
              <p:cNvSpPr>
                <a:spLocks noChangeArrowheads="1"/>
              </p:cNvSpPr>
              <p:nvPr/>
            </p:nvSpPr>
            <p:spPr bwMode="auto">
              <a:xfrm>
                <a:off x="2758" y="3414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61" name="Rectangle 286"/>
              <p:cNvSpPr>
                <a:spLocks noChangeArrowheads="1"/>
              </p:cNvSpPr>
              <p:nvPr/>
            </p:nvSpPr>
            <p:spPr bwMode="auto">
              <a:xfrm>
                <a:off x="2871" y="341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62" name="Rectangle 287"/>
              <p:cNvSpPr>
                <a:spLocks noChangeArrowheads="1"/>
              </p:cNvSpPr>
              <p:nvPr/>
            </p:nvSpPr>
            <p:spPr bwMode="auto">
              <a:xfrm>
                <a:off x="2983" y="341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63" name="Rectangle 288"/>
              <p:cNvSpPr>
                <a:spLocks noChangeArrowheads="1"/>
              </p:cNvSpPr>
              <p:nvPr/>
            </p:nvSpPr>
            <p:spPr bwMode="auto">
              <a:xfrm>
                <a:off x="3095" y="3414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64" name="Rectangle 289"/>
              <p:cNvSpPr>
                <a:spLocks noChangeArrowheads="1"/>
              </p:cNvSpPr>
              <p:nvPr/>
            </p:nvSpPr>
            <p:spPr bwMode="auto">
              <a:xfrm>
                <a:off x="3208" y="341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65" name="Rectangle 290"/>
              <p:cNvSpPr>
                <a:spLocks noChangeArrowheads="1"/>
              </p:cNvSpPr>
              <p:nvPr/>
            </p:nvSpPr>
            <p:spPr bwMode="auto">
              <a:xfrm>
                <a:off x="3320" y="341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66" name="Rectangle 291"/>
              <p:cNvSpPr>
                <a:spLocks noChangeArrowheads="1"/>
              </p:cNvSpPr>
              <p:nvPr/>
            </p:nvSpPr>
            <p:spPr bwMode="auto">
              <a:xfrm>
                <a:off x="3432" y="3414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67" name="Rectangle 292"/>
              <p:cNvSpPr>
                <a:spLocks noChangeArrowheads="1"/>
              </p:cNvSpPr>
              <p:nvPr/>
            </p:nvSpPr>
            <p:spPr bwMode="auto">
              <a:xfrm>
                <a:off x="3545" y="341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68" name="Rectangle 293"/>
              <p:cNvSpPr>
                <a:spLocks noChangeArrowheads="1"/>
              </p:cNvSpPr>
              <p:nvPr/>
            </p:nvSpPr>
            <p:spPr bwMode="auto">
              <a:xfrm>
                <a:off x="3657" y="341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69" name="Rectangle 294"/>
              <p:cNvSpPr>
                <a:spLocks noChangeArrowheads="1"/>
              </p:cNvSpPr>
              <p:nvPr/>
            </p:nvSpPr>
            <p:spPr bwMode="auto">
              <a:xfrm>
                <a:off x="3770" y="341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70" name="Rectangle 295"/>
              <p:cNvSpPr>
                <a:spLocks noChangeArrowheads="1"/>
              </p:cNvSpPr>
              <p:nvPr/>
            </p:nvSpPr>
            <p:spPr bwMode="auto">
              <a:xfrm>
                <a:off x="3882" y="341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71" name="Rectangle 296"/>
              <p:cNvSpPr>
                <a:spLocks noChangeArrowheads="1"/>
              </p:cNvSpPr>
              <p:nvPr/>
            </p:nvSpPr>
            <p:spPr bwMode="auto">
              <a:xfrm>
                <a:off x="3994" y="341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72" name="Rectangle 297"/>
              <p:cNvSpPr>
                <a:spLocks noChangeArrowheads="1"/>
              </p:cNvSpPr>
              <p:nvPr/>
            </p:nvSpPr>
            <p:spPr bwMode="auto">
              <a:xfrm>
                <a:off x="4107" y="341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73" name="Rectangle 298"/>
              <p:cNvSpPr>
                <a:spLocks noChangeArrowheads="1"/>
              </p:cNvSpPr>
              <p:nvPr/>
            </p:nvSpPr>
            <p:spPr bwMode="auto">
              <a:xfrm>
                <a:off x="4219" y="341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74" name="Rectangle 299"/>
              <p:cNvSpPr>
                <a:spLocks noChangeArrowheads="1"/>
              </p:cNvSpPr>
              <p:nvPr/>
            </p:nvSpPr>
            <p:spPr bwMode="auto">
              <a:xfrm>
                <a:off x="4331" y="341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75" name="Rectangle 300"/>
              <p:cNvSpPr>
                <a:spLocks noChangeArrowheads="1"/>
              </p:cNvSpPr>
              <p:nvPr/>
            </p:nvSpPr>
            <p:spPr bwMode="auto">
              <a:xfrm>
                <a:off x="4444" y="341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76" name="Rectangle 301"/>
              <p:cNvSpPr>
                <a:spLocks noChangeArrowheads="1"/>
              </p:cNvSpPr>
              <p:nvPr/>
            </p:nvSpPr>
            <p:spPr bwMode="auto">
              <a:xfrm>
                <a:off x="4556" y="341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77" name="Rectangle 302"/>
              <p:cNvSpPr>
                <a:spLocks noChangeArrowheads="1"/>
              </p:cNvSpPr>
              <p:nvPr/>
            </p:nvSpPr>
            <p:spPr bwMode="auto">
              <a:xfrm>
                <a:off x="4668" y="3414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78" name="Rectangle 303"/>
              <p:cNvSpPr>
                <a:spLocks noChangeArrowheads="1"/>
              </p:cNvSpPr>
              <p:nvPr/>
            </p:nvSpPr>
            <p:spPr bwMode="auto">
              <a:xfrm>
                <a:off x="4781" y="341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79" name="Rectangle 304"/>
              <p:cNvSpPr>
                <a:spLocks noChangeArrowheads="1"/>
              </p:cNvSpPr>
              <p:nvPr/>
            </p:nvSpPr>
            <p:spPr bwMode="auto">
              <a:xfrm>
                <a:off x="4893" y="341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80" name="Rectangle 305"/>
              <p:cNvSpPr>
                <a:spLocks noChangeArrowheads="1"/>
              </p:cNvSpPr>
              <p:nvPr/>
            </p:nvSpPr>
            <p:spPr bwMode="auto">
              <a:xfrm>
                <a:off x="5005" y="3414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81" name="Rectangle 306"/>
              <p:cNvSpPr>
                <a:spLocks noChangeArrowheads="1"/>
              </p:cNvSpPr>
              <p:nvPr/>
            </p:nvSpPr>
            <p:spPr bwMode="auto">
              <a:xfrm>
                <a:off x="5118" y="341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82" name="Rectangle 307"/>
              <p:cNvSpPr>
                <a:spLocks noChangeArrowheads="1"/>
              </p:cNvSpPr>
              <p:nvPr/>
            </p:nvSpPr>
            <p:spPr bwMode="auto">
              <a:xfrm>
                <a:off x="5230" y="341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83" name="Rectangle 308"/>
              <p:cNvSpPr>
                <a:spLocks noChangeArrowheads="1"/>
              </p:cNvSpPr>
              <p:nvPr/>
            </p:nvSpPr>
            <p:spPr bwMode="auto">
              <a:xfrm>
                <a:off x="5335" y="3357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84" name="Rectangle 309"/>
              <p:cNvSpPr>
                <a:spLocks noChangeArrowheads="1"/>
              </p:cNvSpPr>
              <p:nvPr/>
            </p:nvSpPr>
            <p:spPr bwMode="auto">
              <a:xfrm>
                <a:off x="5335" y="3245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85" name="Rectangle 310"/>
              <p:cNvSpPr>
                <a:spLocks noChangeArrowheads="1"/>
              </p:cNvSpPr>
              <p:nvPr/>
            </p:nvSpPr>
            <p:spPr bwMode="auto">
              <a:xfrm>
                <a:off x="5335" y="3132"/>
                <a:ext cx="16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86" name="Freeform 311"/>
              <p:cNvSpPr>
                <a:spLocks/>
              </p:cNvSpPr>
              <p:nvPr/>
            </p:nvSpPr>
            <p:spPr bwMode="auto">
              <a:xfrm>
                <a:off x="5284" y="3072"/>
                <a:ext cx="67" cy="16"/>
              </a:xfrm>
              <a:custGeom>
                <a:avLst/>
                <a:gdLst>
                  <a:gd name="T0" fmla="*/ 51 w 67"/>
                  <a:gd name="T1" fmla="*/ 12 h 16"/>
                  <a:gd name="T2" fmla="*/ 67 w 67"/>
                  <a:gd name="T3" fmla="*/ 12 h 16"/>
                  <a:gd name="T4" fmla="*/ 67 w 67"/>
                  <a:gd name="T5" fmla="*/ 7 h 16"/>
                  <a:gd name="T6" fmla="*/ 67 w 67"/>
                  <a:gd name="T7" fmla="*/ 0 h 16"/>
                  <a:gd name="T8" fmla="*/ 58 w 67"/>
                  <a:gd name="T9" fmla="*/ 0 h 16"/>
                  <a:gd name="T10" fmla="*/ 0 w 67"/>
                  <a:gd name="T11" fmla="*/ 0 h 16"/>
                  <a:gd name="T12" fmla="*/ 0 w 67"/>
                  <a:gd name="T13" fmla="*/ 16 h 16"/>
                  <a:gd name="T14" fmla="*/ 58 w 67"/>
                  <a:gd name="T15" fmla="*/ 16 h 16"/>
                  <a:gd name="T16" fmla="*/ 58 w 67"/>
                  <a:gd name="T17" fmla="*/ 7 h 16"/>
                  <a:gd name="T18" fmla="*/ 51 w 67"/>
                  <a:gd name="T19" fmla="*/ 7 h 16"/>
                  <a:gd name="T20" fmla="*/ 51 w 67"/>
                  <a:gd name="T21" fmla="*/ 12 h 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7" h="16">
                    <a:moveTo>
                      <a:pt x="51" y="12"/>
                    </a:moveTo>
                    <a:lnTo>
                      <a:pt x="67" y="12"/>
                    </a:lnTo>
                    <a:lnTo>
                      <a:pt x="67" y="7"/>
                    </a:lnTo>
                    <a:lnTo>
                      <a:pt x="67" y="0"/>
                    </a:lnTo>
                    <a:lnTo>
                      <a:pt x="58" y="0"/>
                    </a:lnTo>
                    <a:lnTo>
                      <a:pt x="0" y="0"/>
                    </a:lnTo>
                    <a:lnTo>
                      <a:pt x="0" y="16"/>
                    </a:lnTo>
                    <a:lnTo>
                      <a:pt x="58" y="16"/>
                    </a:lnTo>
                    <a:lnTo>
                      <a:pt x="58" y="7"/>
                    </a:lnTo>
                    <a:lnTo>
                      <a:pt x="51" y="7"/>
                    </a:lnTo>
                    <a:lnTo>
                      <a:pt x="51" y="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87" name="Rectangle 312"/>
              <p:cNvSpPr>
                <a:spLocks noChangeArrowheads="1"/>
              </p:cNvSpPr>
              <p:nvPr/>
            </p:nvSpPr>
            <p:spPr bwMode="auto">
              <a:xfrm>
                <a:off x="5171" y="307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88" name="Rectangle 313"/>
              <p:cNvSpPr>
                <a:spLocks noChangeArrowheads="1"/>
              </p:cNvSpPr>
              <p:nvPr/>
            </p:nvSpPr>
            <p:spPr bwMode="auto">
              <a:xfrm>
                <a:off x="5059" y="307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89" name="Rectangle 314"/>
              <p:cNvSpPr>
                <a:spLocks noChangeArrowheads="1"/>
              </p:cNvSpPr>
              <p:nvPr/>
            </p:nvSpPr>
            <p:spPr bwMode="auto">
              <a:xfrm>
                <a:off x="4947" y="307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90" name="Rectangle 315"/>
              <p:cNvSpPr>
                <a:spLocks noChangeArrowheads="1"/>
              </p:cNvSpPr>
              <p:nvPr/>
            </p:nvSpPr>
            <p:spPr bwMode="auto">
              <a:xfrm>
                <a:off x="4834" y="307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91" name="Rectangle 316"/>
              <p:cNvSpPr>
                <a:spLocks noChangeArrowheads="1"/>
              </p:cNvSpPr>
              <p:nvPr/>
            </p:nvSpPr>
            <p:spPr bwMode="auto">
              <a:xfrm>
                <a:off x="4722" y="307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92" name="Rectangle 317"/>
              <p:cNvSpPr>
                <a:spLocks noChangeArrowheads="1"/>
              </p:cNvSpPr>
              <p:nvPr/>
            </p:nvSpPr>
            <p:spPr bwMode="auto">
              <a:xfrm>
                <a:off x="4609" y="3072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93" name="Rectangle 318"/>
              <p:cNvSpPr>
                <a:spLocks noChangeArrowheads="1"/>
              </p:cNvSpPr>
              <p:nvPr/>
            </p:nvSpPr>
            <p:spPr bwMode="auto">
              <a:xfrm>
                <a:off x="4497" y="307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94" name="Rectangle 319"/>
              <p:cNvSpPr>
                <a:spLocks noChangeArrowheads="1"/>
              </p:cNvSpPr>
              <p:nvPr/>
            </p:nvSpPr>
            <p:spPr bwMode="auto">
              <a:xfrm>
                <a:off x="4385" y="307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95" name="Rectangle 320"/>
              <p:cNvSpPr>
                <a:spLocks noChangeArrowheads="1"/>
              </p:cNvSpPr>
              <p:nvPr/>
            </p:nvSpPr>
            <p:spPr bwMode="auto">
              <a:xfrm>
                <a:off x="4272" y="3072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96" name="Rectangle 321"/>
              <p:cNvSpPr>
                <a:spLocks noChangeArrowheads="1"/>
              </p:cNvSpPr>
              <p:nvPr/>
            </p:nvSpPr>
            <p:spPr bwMode="auto">
              <a:xfrm>
                <a:off x="4160" y="307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97" name="Rectangle 322"/>
              <p:cNvSpPr>
                <a:spLocks noChangeArrowheads="1"/>
              </p:cNvSpPr>
              <p:nvPr/>
            </p:nvSpPr>
            <p:spPr bwMode="auto">
              <a:xfrm>
                <a:off x="4048" y="307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98" name="Rectangle 323"/>
              <p:cNvSpPr>
                <a:spLocks noChangeArrowheads="1"/>
              </p:cNvSpPr>
              <p:nvPr/>
            </p:nvSpPr>
            <p:spPr bwMode="auto">
              <a:xfrm>
                <a:off x="3935" y="3072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99" name="Rectangle 324"/>
              <p:cNvSpPr>
                <a:spLocks noChangeArrowheads="1"/>
              </p:cNvSpPr>
              <p:nvPr/>
            </p:nvSpPr>
            <p:spPr bwMode="auto">
              <a:xfrm>
                <a:off x="3823" y="307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00" name="Rectangle 325"/>
              <p:cNvSpPr>
                <a:spLocks noChangeArrowheads="1"/>
              </p:cNvSpPr>
              <p:nvPr/>
            </p:nvSpPr>
            <p:spPr bwMode="auto">
              <a:xfrm>
                <a:off x="3711" y="307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01" name="Rectangle 326"/>
              <p:cNvSpPr>
                <a:spLocks noChangeArrowheads="1"/>
              </p:cNvSpPr>
              <p:nvPr/>
            </p:nvSpPr>
            <p:spPr bwMode="auto">
              <a:xfrm>
                <a:off x="3598" y="3072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02" name="Rectangle 327"/>
              <p:cNvSpPr>
                <a:spLocks noChangeArrowheads="1"/>
              </p:cNvSpPr>
              <p:nvPr/>
            </p:nvSpPr>
            <p:spPr bwMode="auto">
              <a:xfrm>
                <a:off x="3486" y="307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03" name="Rectangle 328"/>
              <p:cNvSpPr>
                <a:spLocks noChangeArrowheads="1"/>
              </p:cNvSpPr>
              <p:nvPr/>
            </p:nvSpPr>
            <p:spPr bwMode="auto">
              <a:xfrm>
                <a:off x="3374" y="307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04" name="Rectangle 329"/>
              <p:cNvSpPr>
                <a:spLocks noChangeArrowheads="1"/>
              </p:cNvSpPr>
              <p:nvPr/>
            </p:nvSpPr>
            <p:spPr bwMode="auto">
              <a:xfrm>
                <a:off x="3261" y="307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05" name="Rectangle 330"/>
              <p:cNvSpPr>
                <a:spLocks noChangeArrowheads="1"/>
              </p:cNvSpPr>
              <p:nvPr/>
            </p:nvSpPr>
            <p:spPr bwMode="auto">
              <a:xfrm>
                <a:off x="3149" y="307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06" name="Rectangle 331"/>
              <p:cNvSpPr>
                <a:spLocks noChangeArrowheads="1"/>
              </p:cNvSpPr>
              <p:nvPr/>
            </p:nvSpPr>
            <p:spPr bwMode="auto">
              <a:xfrm>
                <a:off x="3037" y="307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07" name="Rectangle 332"/>
              <p:cNvSpPr>
                <a:spLocks noChangeArrowheads="1"/>
              </p:cNvSpPr>
              <p:nvPr/>
            </p:nvSpPr>
            <p:spPr bwMode="auto">
              <a:xfrm>
                <a:off x="2924" y="307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08" name="Rectangle 333"/>
              <p:cNvSpPr>
                <a:spLocks noChangeArrowheads="1"/>
              </p:cNvSpPr>
              <p:nvPr/>
            </p:nvSpPr>
            <p:spPr bwMode="auto">
              <a:xfrm>
                <a:off x="2812" y="307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09" name="Rectangle 334"/>
              <p:cNvSpPr>
                <a:spLocks noChangeArrowheads="1"/>
              </p:cNvSpPr>
              <p:nvPr/>
            </p:nvSpPr>
            <p:spPr bwMode="auto">
              <a:xfrm>
                <a:off x="2700" y="307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10" name="Rectangle 335"/>
              <p:cNvSpPr>
                <a:spLocks noChangeArrowheads="1"/>
              </p:cNvSpPr>
              <p:nvPr/>
            </p:nvSpPr>
            <p:spPr bwMode="auto">
              <a:xfrm>
                <a:off x="2587" y="307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11" name="Rectangle 336"/>
              <p:cNvSpPr>
                <a:spLocks noChangeArrowheads="1"/>
              </p:cNvSpPr>
              <p:nvPr/>
            </p:nvSpPr>
            <p:spPr bwMode="auto">
              <a:xfrm>
                <a:off x="2475" y="307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12" name="Rectangle 337"/>
              <p:cNvSpPr>
                <a:spLocks noChangeArrowheads="1"/>
              </p:cNvSpPr>
              <p:nvPr/>
            </p:nvSpPr>
            <p:spPr bwMode="auto">
              <a:xfrm>
                <a:off x="2362" y="3072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13" name="Rectangle 338"/>
              <p:cNvSpPr>
                <a:spLocks noChangeArrowheads="1"/>
              </p:cNvSpPr>
              <p:nvPr/>
            </p:nvSpPr>
            <p:spPr bwMode="auto">
              <a:xfrm>
                <a:off x="2250" y="307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14" name="Rectangle 339"/>
              <p:cNvSpPr>
                <a:spLocks noChangeArrowheads="1"/>
              </p:cNvSpPr>
              <p:nvPr/>
            </p:nvSpPr>
            <p:spPr bwMode="auto">
              <a:xfrm>
                <a:off x="2138" y="307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5909" name="Group 340"/>
            <p:cNvGrpSpPr>
              <a:grpSpLocks/>
            </p:cNvGrpSpPr>
            <p:nvPr/>
          </p:nvGrpSpPr>
          <p:grpSpPr bwMode="auto">
            <a:xfrm>
              <a:off x="3198" y="1842"/>
              <a:ext cx="2309" cy="317"/>
              <a:chOff x="2125" y="2002"/>
              <a:chExt cx="3269" cy="358"/>
            </a:xfrm>
          </p:grpSpPr>
          <p:sp>
            <p:nvSpPr>
              <p:cNvPr id="35987" name="Rectangle 341"/>
              <p:cNvSpPr>
                <a:spLocks noChangeArrowheads="1"/>
              </p:cNvSpPr>
              <p:nvPr/>
            </p:nvSpPr>
            <p:spPr bwMode="auto">
              <a:xfrm>
                <a:off x="2125" y="2009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88" name="Rectangle 342"/>
              <p:cNvSpPr>
                <a:spLocks noChangeArrowheads="1"/>
              </p:cNvSpPr>
              <p:nvPr/>
            </p:nvSpPr>
            <p:spPr bwMode="auto">
              <a:xfrm>
                <a:off x="2125" y="2121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89" name="Rectangle 343"/>
              <p:cNvSpPr>
                <a:spLocks noChangeArrowheads="1"/>
              </p:cNvSpPr>
              <p:nvPr/>
            </p:nvSpPr>
            <p:spPr bwMode="auto">
              <a:xfrm>
                <a:off x="2125" y="2234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90" name="Freeform 344"/>
              <p:cNvSpPr>
                <a:spLocks/>
              </p:cNvSpPr>
              <p:nvPr/>
            </p:nvSpPr>
            <p:spPr bwMode="auto">
              <a:xfrm>
                <a:off x="2125" y="2344"/>
                <a:ext cx="66" cy="16"/>
              </a:xfrm>
              <a:custGeom>
                <a:avLst/>
                <a:gdLst>
                  <a:gd name="T0" fmla="*/ 16 w 66"/>
                  <a:gd name="T1" fmla="*/ 2 h 16"/>
                  <a:gd name="T2" fmla="*/ 0 w 66"/>
                  <a:gd name="T3" fmla="*/ 2 h 16"/>
                  <a:gd name="T4" fmla="*/ 0 w 66"/>
                  <a:gd name="T5" fmla="*/ 7 h 16"/>
                  <a:gd name="T6" fmla="*/ 0 w 66"/>
                  <a:gd name="T7" fmla="*/ 16 h 16"/>
                  <a:gd name="T8" fmla="*/ 7 w 66"/>
                  <a:gd name="T9" fmla="*/ 16 h 16"/>
                  <a:gd name="T10" fmla="*/ 66 w 66"/>
                  <a:gd name="T11" fmla="*/ 16 h 16"/>
                  <a:gd name="T12" fmla="*/ 66 w 66"/>
                  <a:gd name="T13" fmla="*/ 0 h 16"/>
                  <a:gd name="T14" fmla="*/ 7 w 66"/>
                  <a:gd name="T15" fmla="*/ 0 h 16"/>
                  <a:gd name="T16" fmla="*/ 7 w 66"/>
                  <a:gd name="T17" fmla="*/ 7 h 16"/>
                  <a:gd name="T18" fmla="*/ 16 w 66"/>
                  <a:gd name="T19" fmla="*/ 7 h 16"/>
                  <a:gd name="T20" fmla="*/ 16 w 66"/>
                  <a:gd name="T21" fmla="*/ 2 h 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6" h="16">
                    <a:moveTo>
                      <a:pt x="16" y="2"/>
                    </a:moveTo>
                    <a:lnTo>
                      <a:pt x="0" y="2"/>
                    </a:lnTo>
                    <a:lnTo>
                      <a:pt x="0" y="7"/>
                    </a:lnTo>
                    <a:lnTo>
                      <a:pt x="0" y="16"/>
                    </a:lnTo>
                    <a:lnTo>
                      <a:pt x="7" y="16"/>
                    </a:lnTo>
                    <a:lnTo>
                      <a:pt x="66" y="16"/>
                    </a:lnTo>
                    <a:lnTo>
                      <a:pt x="66" y="0"/>
                    </a:lnTo>
                    <a:lnTo>
                      <a:pt x="7" y="0"/>
                    </a:lnTo>
                    <a:lnTo>
                      <a:pt x="7" y="7"/>
                    </a:lnTo>
                    <a:lnTo>
                      <a:pt x="16" y="7"/>
                    </a:lnTo>
                    <a:lnTo>
                      <a:pt x="16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91" name="Rectangle 345"/>
              <p:cNvSpPr>
                <a:spLocks noChangeArrowheads="1"/>
              </p:cNvSpPr>
              <p:nvPr/>
            </p:nvSpPr>
            <p:spPr bwMode="auto">
              <a:xfrm>
                <a:off x="2239" y="2344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92" name="Rectangle 346"/>
              <p:cNvSpPr>
                <a:spLocks noChangeArrowheads="1"/>
              </p:cNvSpPr>
              <p:nvPr/>
            </p:nvSpPr>
            <p:spPr bwMode="auto">
              <a:xfrm>
                <a:off x="2352" y="234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93" name="Rectangle 347"/>
              <p:cNvSpPr>
                <a:spLocks noChangeArrowheads="1"/>
              </p:cNvSpPr>
              <p:nvPr/>
            </p:nvSpPr>
            <p:spPr bwMode="auto">
              <a:xfrm>
                <a:off x="2464" y="234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94" name="Rectangle 348"/>
              <p:cNvSpPr>
                <a:spLocks noChangeArrowheads="1"/>
              </p:cNvSpPr>
              <p:nvPr/>
            </p:nvSpPr>
            <p:spPr bwMode="auto">
              <a:xfrm>
                <a:off x="2576" y="2344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95" name="Rectangle 349"/>
              <p:cNvSpPr>
                <a:spLocks noChangeArrowheads="1"/>
              </p:cNvSpPr>
              <p:nvPr/>
            </p:nvSpPr>
            <p:spPr bwMode="auto">
              <a:xfrm>
                <a:off x="2689" y="234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96" name="Rectangle 350"/>
              <p:cNvSpPr>
                <a:spLocks noChangeArrowheads="1"/>
              </p:cNvSpPr>
              <p:nvPr/>
            </p:nvSpPr>
            <p:spPr bwMode="auto">
              <a:xfrm>
                <a:off x="2801" y="234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97" name="Rectangle 351"/>
              <p:cNvSpPr>
                <a:spLocks noChangeArrowheads="1"/>
              </p:cNvSpPr>
              <p:nvPr/>
            </p:nvSpPr>
            <p:spPr bwMode="auto">
              <a:xfrm>
                <a:off x="2914" y="234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98" name="Rectangle 352"/>
              <p:cNvSpPr>
                <a:spLocks noChangeArrowheads="1"/>
              </p:cNvSpPr>
              <p:nvPr/>
            </p:nvSpPr>
            <p:spPr bwMode="auto">
              <a:xfrm>
                <a:off x="3026" y="234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99" name="Rectangle 353"/>
              <p:cNvSpPr>
                <a:spLocks noChangeArrowheads="1"/>
              </p:cNvSpPr>
              <p:nvPr/>
            </p:nvSpPr>
            <p:spPr bwMode="auto">
              <a:xfrm>
                <a:off x="3138" y="234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00" name="Rectangle 354"/>
              <p:cNvSpPr>
                <a:spLocks noChangeArrowheads="1"/>
              </p:cNvSpPr>
              <p:nvPr/>
            </p:nvSpPr>
            <p:spPr bwMode="auto">
              <a:xfrm>
                <a:off x="3251" y="234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01" name="Rectangle 355"/>
              <p:cNvSpPr>
                <a:spLocks noChangeArrowheads="1"/>
              </p:cNvSpPr>
              <p:nvPr/>
            </p:nvSpPr>
            <p:spPr bwMode="auto">
              <a:xfrm>
                <a:off x="3363" y="234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02" name="Rectangle 356"/>
              <p:cNvSpPr>
                <a:spLocks noChangeArrowheads="1"/>
              </p:cNvSpPr>
              <p:nvPr/>
            </p:nvSpPr>
            <p:spPr bwMode="auto">
              <a:xfrm>
                <a:off x="3475" y="234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03" name="Rectangle 357"/>
              <p:cNvSpPr>
                <a:spLocks noChangeArrowheads="1"/>
              </p:cNvSpPr>
              <p:nvPr/>
            </p:nvSpPr>
            <p:spPr bwMode="auto">
              <a:xfrm>
                <a:off x="3588" y="234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04" name="Rectangle 358"/>
              <p:cNvSpPr>
                <a:spLocks noChangeArrowheads="1"/>
              </p:cNvSpPr>
              <p:nvPr/>
            </p:nvSpPr>
            <p:spPr bwMode="auto">
              <a:xfrm>
                <a:off x="3700" y="234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05" name="Rectangle 359"/>
              <p:cNvSpPr>
                <a:spLocks noChangeArrowheads="1"/>
              </p:cNvSpPr>
              <p:nvPr/>
            </p:nvSpPr>
            <p:spPr bwMode="auto">
              <a:xfrm>
                <a:off x="3812" y="2344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06" name="Rectangle 360"/>
              <p:cNvSpPr>
                <a:spLocks noChangeArrowheads="1"/>
              </p:cNvSpPr>
              <p:nvPr/>
            </p:nvSpPr>
            <p:spPr bwMode="auto">
              <a:xfrm>
                <a:off x="3925" y="234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07" name="Rectangle 361"/>
              <p:cNvSpPr>
                <a:spLocks noChangeArrowheads="1"/>
              </p:cNvSpPr>
              <p:nvPr/>
            </p:nvSpPr>
            <p:spPr bwMode="auto">
              <a:xfrm>
                <a:off x="4037" y="234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08" name="Rectangle 362"/>
              <p:cNvSpPr>
                <a:spLocks noChangeArrowheads="1"/>
              </p:cNvSpPr>
              <p:nvPr/>
            </p:nvSpPr>
            <p:spPr bwMode="auto">
              <a:xfrm>
                <a:off x="4149" y="2344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09" name="Rectangle 363"/>
              <p:cNvSpPr>
                <a:spLocks noChangeArrowheads="1"/>
              </p:cNvSpPr>
              <p:nvPr/>
            </p:nvSpPr>
            <p:spPr bwMode="auto">
              <a:xfrm>
                <a:off x="4262" y="234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10" name="Rectangle 364"/>
              <p:cNvSpPr>
                <a:spLocks noChangeArrowheads="1"/>
              </p:cNvSpPr>
              <p:nvPr/>
            </p:nvSpPr>
            <p:spPr bwMode="auto">
              <a:xfrm>
                <a:off x="4374" y="234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11" name="Rectangle 365"/>
              <p:cNvSpPr>
                <a:spLocks noChangeArrowheads="1"/>
              </p:cNvSpPr>
              <p:nvPr/>
            </p:nvSpPr>
            <p:spPr bwMode="auto">
              <a:xfrm>
                <a:off x="4486" y="2344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12" name="Rectangle 366"/>
              <p:cNvSpPr>
                <a:spLocks noChangeArrowheads="1"/>
              </p:cNvSpPr>
              <p:nvPr/>
            </p:nvSpPr>
            <p:spPr bwMode="auto">
              <a:xfrm>
                <a:off x="4599" y="234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13" name="Rectangle 367"/>
              <p:cNvSpPr>
                <a:spLocks noChangeArrowheads="1"/>
              </p:cNvSpPr>
              <p:nvPr/>
            </p:nvSpPr>
            <p:spPr bwMode="auto">
              <a:xfrm>
                <a:off x="4711" y="234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14" name="Rectangle 368"/>
              <p:cNvSpPr>
                <a:spLocks noChangeArrowheads="1"/>
              </p:cNvSpPr>
              <p:nvPr/>
            </p:nvSpPr>
            <p:spPr bwMode="auto">
              <a:xfrm>
                <a:off x="4823" y="2344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15" name="Rectangle 369"/>
              <p:cNvSpPr>
                <a:spLocks noChangeArrowheads="1"/>
              </p:cNvSpPr>
              <p:nvPr/>
            </p:nvSpPr>
            <p:spPr bwMode="auto">
              <a:xfrm>
                <a:off x="4936" y="234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16" name="Rectangle 370"/>
              <p:cNvSpPr>
                <a:spLocks noChangeArrowheads="1"/>
              </p:cNvSpPr>
              <p:nvPr/>
            </p:nvSpPr>
            <p:spPr bwMode="auto">
              <a:xfrm>
                <a:off x="5048" y="234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17" name="Rectangle 371"/>
              <p:cNvSpPr>
                <a:spLocks noChangeArrowheads="1"/>
              </p:cNvSpPr>
              <p:nvPr/>
            </p:nvSpPr>
            <p:spPr bwMode="auto">
              <a:xfrm>
                <a:off x="5161" y="234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18" name="Rectangle 372"/>
              <p:cNvSpPr>
                <a:spLocks noChangeArrowheads="1"/>
              </p:cNvSpPr>
              <p:nvPr/>
            </p:nvSpPr>
            <p:spPr bwMode="auto">
              <a:xfrm>
                <a:off x="5273" y="234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19" name="Rectangle 373"/>
              <p:cNvSpPr>
                <a:spLocks noChangeArrowheads="1"/>
              </p:cNvSpPr>
              <p:nvPr/>
            </p:nvSpPr>
            <p:spPr bwMode="auto">
              <a:xfrm>
                <a:off x="5378" y="2287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20" name="Rectangle 374"/>
              <p:cNvSpPr>
                <a:spLocks noChangeArrowheads="1"/>
              </p:cNvSpPr>
              <p:nvPr/>
            </p:nvSpPr>
            <p:spPr bwMode="auto">
              <a:xfrm>
                <a:off x="5378" y="2175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21" name="Rectangle 375"/>
              <p:cNvSpPr>
                <a:spLocks noChangeArrowheads="1"/>
              </p:cNvSpPr>
              <p:nvPr/>
            </p:nvSpPr>
            <p:spPr bwMode="auto">
              <a:xfrm>
                <a:off x="5378" y="2062"/>
                <a:ext cx="16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22" name="Freeform 376"/>
              <p:cNvSpPr>
                <a:spLocks/>
              </p:cNvSpPr>
              <p:nvPr/>
            </p:nvSpPr>
            <p:spPr bwMode="auto">
              <a:xfrm>
                <a:off x="5326" y="2002"/>
                <a:ext cx="68" cy="16"/>
              </a:xfrm>
              <a:custGeom>
                <a:avLst/>
                <a:gdLst>
                  <a:gd name="T0" fmla="*/ 52 w 68"/>
                  <a:gd name="T1" fmla="*/ 12 h 16"/>
                  <a:gd name="T2" fmla="*/ 68 w 68"/>
                  <a:gd name="T3" fmla="*/ 12 h 16"/>
                  <a:gd name="T4" fmla="*/ 68 w 68"/>
                  <a:gd name="T5" fmla="*/ 7 h 16"/>
                  <a:gd name="T6" fmla="*/ 68 w 68"/>
                  <a:gd name="T7" fmla="*/ 0 h 16"/>
                  <a:gd name="T8" fmla="*/ 59 w 68"/>
                  <a:gd name="T9" fmla="*/ 0 h 16"/>
                  <a:gd name="T10" fmla="*/ 0 w 68"/>
                  <a:gd name="T11" fmla="*/ 0 h 16"/>
                  <a:gd name="T12" fmla="*/ 0 w 68"/>
                  <a:gd name="T13" fmla="*/ 16 h 16"/>
                  <a:gd name="T14" fmla="*/ 59 w 68"/>
                  <a:gd name="T15" fmla="*/ 16 h 16"/>
                  <a:gd name="T16" fmla="*/ 59 w 68"/>
                  <a:gd name="T17" fmla="*/ 7 h 16"/>
                  <a:gd name="T18" fmla="*/ 52 w 68"/>
                  <a:gd name="T19" fmla="*/ 7 h 16"/>
                  <a:gd name="T20" fmla="*/ 52 w 68"/>
                  <a:gd name="T21" fmla="*/ 12 h 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8" h="16">
                    <a:moveTo>
                      <a:pt x="52" y="12"/>
                    </a:moveTo>
                    <a:lnTo>
                      <a:pt x="68" y="12"/>
                    </a:lnTo>
                    <a:lnTo>
                      <a:pt x="68" y="7"/>
                    </a:lnTo>
                    <a:lnTo>
                      <a:pt x="68" y="0"/>
                    </a:lnTo>
                    <a:lnTo>
                      <a:pt x="59" y="0"/>
                    </a:lnTo>
                    <a:lnTo>
                      <a:pt x="0" y="0"/>
                    </a:lnTo>
                    <a:lnTo>
                      <a:pt x="0" y="16"/>
                    </a:lnTo>
                    <a:lnTo>
                      <a:pt x="59" y="16"/>
                    </a:lnTo>
                    <a:lnTo>
                      <a:pt x="59" y="7"/>
                    </a:lnTo>
                    <a:lnTo>
                      <a:pt x="52" y="7"/>
                    </a:lnTo>
                    <a:lnTo>
                      <a:pt x="52" y="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23" name="Rectangle 377"/>
              <p:cNvSpPr>
                <a:spLocks noChangeArrowheads="1"/>
              </p:cNvSpPr>
              <p:nvPr/>
            </p:nvSpPr>
            <p:spPr bwMode="auto">
              <a:xfrm>
                <a:off x="5214" y="200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24" name="Rectangle 378"/>
              <p:cNvSpPr>
                <a:spLocks noChangeArrowheads="1"/>
              </p:cNvSpPr>
              <p:nvPr/>
            </p:nvSpPr>
            <p:spPr bwMode="auto">
              <a:xfrm>
                <a:off x="5102" y="200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25" name="Rectangle 379"/>
              <p:cNvSpPr>
                <a:spLocks noChangeArrowheads="1"/>
              </p:cNvSpPr>
              <p:nvPr/>
            </p:nvSpPr>
            <p:spPr bwMode="auto">
              <a:xfrm>
                <a:off x="4989" y="2002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26" name="Rectangle 380"/>
              <p:cNvSpPr>
                <a:spLocks noChangeArrowheads="1"/>
              </p:cNvSpPr>
              <p:nvPr/>
            </p:nvSpPr>
            <p:spPr bwMode="auto">
              <a:xfrm>
                <a:off x="4877" y="200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27" name="Rectangle 381"/>
              <p:cNvSpPr>
                <a:spLocks noChangeArrowheads="1"/>
              </p:cNvSpPr>
              <p:nvPr/>
            </p:nvSpPr>
            <p:spPr bwMode="auto">
              <a:xfrm>
                <a:off x="4765" y="200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28" name="Rectangle 382"/>
              <p:cNvSpPr>
                <a:spLocks noChangeArrowheads="1"/>
              </p:cNvSpPr>
              <p:nvPr/>
            </p:nvSpPr>
            <p:spPr bwMode="auto">
              <a:xfrm>
                <a:off x="4652" y="200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29" name="Rectangle 383"/>
              <p:cNvSpPr>
                <a:spLocks noChangeArrowheads="1"/>
              </p:cNvSpPr>
              <p:nvPr/>
            </p:nvSpPr>
            <p:spPr bwMode="auto">
              <a:xfrm>
                <a:off x="4540" y="200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30" name="Rectangle 384"/>
              <p:cNvSpPr>
                <a:spLocks noChangeArrowheads="1"/>
              </p:cNvSpPr>
              <p:nvPr/>
            </p:nvSpPr>
            <p:spPr bwMode="auto">
              <a:xfrm>
                <a:off x="4428" y="200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31" name="Rectangle 385"/>
              <p:cNvSpPr>
                <a:spLocks noChangeArrowheads="1"/>
              </p:cNvSpPr>
              <p:nvPr/>
            </p:nvSpPr>
            <p:spPr bwMode="auto">
              <a:xfrm>
                <a:off x="4315" y="200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32" name="Rectangle 386"/>
              <p:cNvSpPr>
                <a:spLocks noChangeArrowheads="1"/>
              </p:cNvSpPr>
              <p:nvPr/>
            </p:nvSpPr>
            <p:spPr bwMode="auto">
              <a:xfrm>
                <a:off x="4203" y="200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33" name="Rectangle 387"/>
              <p:cNvSpPr>
                <a:spLocks noChangeArrowheads="1"/>
              </p:cNvSpPr>
              <p:nvPr/>
            </p:nvSpPr>
            <p:spPr bwMode="auto">
              <a:xfrm>
                <a:off x="4091" y="200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34" name="Rectangle 388"/>
              <p:cNvSpPr>
                <a:spLocks noChangeArrowheads="1"/>
              </p:cNvSpPr>
              <p:nvPr/>
            </p:nvSpPr>
            <p:spPr bwMode="auto">
              <a:xfrm>
                <a:off x="3978" y="200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35" name="Rectangle 389"/>
              <p:cNvSpPr>
                <a:spLocks noChangeArrowheads="1"/>
              </p:cNvSpPr>
              <p:nvPr/>
            </p:nvSpPr>
            <p:spPr bwMode="auto">
              <a:xfrm>
                <a:off x="3866" y="200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36" name="Rectangle 390"/>
              <p:cNvSpPr>
                <a:spLocks noChangeArrowheads="1"/>
              </p:cNvSpPr>
              <p:nvPr/>
            </p:nvSpPr>
            <p:spPr bwMode="auto">
              <a:xfrm>
                <a:off x="3753" y="2002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37" name="Rectangle 391"/>
              <p:cNvSpPr>
                <a:spLocks noChangeArrowheads="1"/>
              </p:cNvSpPr>
              <p:nvPr/>
            </p:nvSpPr>
            <p:spPr bwMode="auto">
              <a:xfrm>
                <a:off x="3641" y="200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38" name="Rectangle 392"/>
              <p:cNvSpPr>
                <a:spLocks noChangeArrowheads="1"/>
              </p:cNvSpPr>
              <p:nvPr/>
            </p:nvSpPr>
            <p:spPr bwMode="auto">
              <a:xfrm>
                <a:off x="3529" y="200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39" name="Rectangle 393"/>
              <p:cNvSpPr>
                <a:spLocks noChangeArrowheads="1"/>
              </p:cNvSpPr>
              <p:nvPr/>
            </p:nvSpPr>
            <p:spPr bwMode="auto">
              <a:xfrm>
                <a:off x="3416" y="2002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40" name="Rectangle 394"/>
              <p:cNvSpPr>
                <a:spLocks noChangeArrowheads="1"/>
              </p:cNvSpPr>
              <p:nvPr/>
            </p:nvSpPr>
            <p:spPr bwMode="auto">
              <a:xfrm>
                <a:off x="3304" y="200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41" name="Rectangle 395"/>
              <p:cNvSpPr>
                <a:spLocks noChangeArrowheads="1"/>
              </p:cNvSpPr>
              <p:nvPr/>
            </p:nvSpPr>
            <p:spPr bwMode="auto">
              <a:xfrm>
                <a:off x="3192" y="200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42" name="Rectangle 396"/>
              <p:cNvSpPr>
                <a:spLocks noChangeArrowheads="1"/>
              </p:cNvSpPr>
              <p:nvPr/>
            </p:nvSpPr>
            <p:spPr bwMode="auto">
              <a:xfrm>
                <a:off x="3079" y="2002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43" name="Rectangle 397"/>
              <p:cNvSpPr>
                <a:spLocks noChangeArrowheads="1"/>
              </p:cNvSpPr>
              <p:nvPr/>
            </p:nvSpPr>
            <p:spPr bwMode="auto">
              <a:xfrm>
                <a:off x="2967" y="200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44" name="Rectangle 398"/>
              <p:cNvSpPr>
                <a:spLocks noChangeArrowheads="1"/>
              </p:cNvSpPr>
              <p:nvPr/>
            </p:nvSpPr>
            <p:spPr bwMode="auto">
              <a:xfrm>
                <a:off x="2855" y="200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45" name="Rectangle 399"/>
              <p:cNvSpPr>
                <a:spLocks noChangeArrowheads="1"/>
              </p:cNvSpPr>
              <p:nvPr/>
            </p:nvSpPr>
            <p:spPr bwMode="auto">
              <a:xfrm>
                <a:off x="2742" y="2002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46" name="Rectangle 400"/>
              <p:cNvSpPr>
                <a:spLocks noChangeArrowheads="1"/>
              </p:cNvSpPr>
              <p:nvPr/>
            </p:nvSpPr>
            <p:spPr bwMode="auto">
              <a:xfrm>
                <a:off x="2630" y="200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47" name="Rectangle 401"/>
              <p:cNvSpPr>
                <a:spLocks noChangeArrowheads="1"/>
              </p:cNvSpPr>
              <p:nvPr/>
            </p:nvSpPr>
            <p:spPr bwMode="auto">
              <a:xfrm>
                <a:off x="2518" y="200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48" name="Rectangle 402"/>
              <p:cNvSpPr>
                <a:spLocks noChangeArrowheads="1"/>
              </p:cNvSpPr>
              <p:nvPr/>
            </p:nvSpPr>
            <p:spPr bwMode="auto">
              <a:xfrm>
                <a:off x="2405" y="200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49" name="Rectangle 403"/>
              <p:cNvSpPr>
                <a:spLocks noChangeArrowheads="1"/>
              </p:cNvSpPr>
              <p:nvPr/>
            </p:nvSpPr>
            <p:spPr bwMode="auto">
              <a:xfrm>
                <a:off x="2293" y="200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50" name="Rectangle 404"/>
              <p:cNvSpPr>
                <a:spLocks noChangeArrowheads="1"/>
              </p:cNvSpPr>
              <p:nvPr/>
            </p:nvSpPr>
            <p:spPr bwMode="auto">
              <a:xfrm>
                <a:off x="2181" y="200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5910" name="Group 405"/>
            <p:cNvGrpSpPr>
              <a:grpSpLocks/>
            </p:cNvGrpSpPr>
            <p:nvPr/>
          </p:nvGrpSpPr>
          <p:grpSpPr bwMode="auto">
            <a:xfrm>
              <a:off x="3198" y="896"/>
              <a:ext cx="2309" cy="317"/>
              <a:chOff x="2125" y="932"/>
              <a:chExt cx="3269" cy="358"/>
            </a:xfrm>
          </p:grpSpPr>
          <p:sp>
            <p:nvSpPr>
              <p:cNvPr id="35923" name="Rectangle 406"/>
              <p:cNvSpPr>
                <a:spLocks noChangeArrowheads="1"/>
              </p:cNvSpPr>
              <p:nvPr/>
            </p:nvSpPr>
            <p:spPr bwMode="auto">
              <a:xfrm>
                <a:off x="2125" y="939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24" name="Rectangle 407"/>
              <p:cNvSpPr>
                <a:spLocks noChangeArrowheads="1"/>
              </p:cNvSpPr>
              <p:nvPr/>
            </p:nvSpPr>
            <p:spPr bwMode="auto">
              <a:xfrm>
                <a:off x="2125" y="1051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25" name="Rectangle 408"/>
              <p:cNvSpPr>
                <a:spLocks noChangeArrowheads="1"/>
              </p:cNvSpPr>
              <p:nvPr/>
            </p:nvSpPr>
            <p:spPr bwMode="auto">
              <a:xfrm>
                <a:off x="2125" y="1164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26" name="Freeform 409"/>
              <p:cNvSpPr>
                <a:spLocks/>
              </p:cNvSpPr>
              <p:nvPr/>
            </p:nvSpPr>
            <p:spPr bwMode="auto">
              <a:xfrm>
                <a:off x="2125" y="1274"/>
                <a:ext cx="66" cy="16"/>
              </a:xfrm>
              <a:custGeom>
                <a:avLst/>
                <a:gdLst>
                  <a:gd name="T0" fmla="*/ 16 w 66"/>
                  <a:gd name="T1" fmla="*/ 2 h 16"/>
                  <a:gd name="T2" fmla="*/ 0 w 66"/>
                  <a:gd name="T3" fmla="*/ 2 h 16"/>
                  <a:gd name="T4" fmla="*/ 0 w 66"/>
                  <a:gd name="T5" fmla="*/ 7 h 16"/>
                  <a:gd name="T6" fmla="*/ 0 w 66"/>
                  <a:gd name="T7" fmla="*/ 16 h 16"/>
                  <a:gd name="T8" fmla="*/ 7 w 66"/>
                  <a:gd name="T9" fmla="*/ 16 h 16"/>
                  <a:gd name="T10" fmla="*/ 66 w 66"/>
                  <a:gd name="T11" fmla="*/ 16 h 16"/>
                  <a:gd name="T12" fmla="*/ 66 w 66"/>
                  <a:gd name="T13" fmla="*/ 0 h 16"/>
                  <a:gd name="T14" fmla="*/ 7 w 66"/>
                  <a:gd name="T15" fmla="*/ 0 h 16"/>
                  <a:gd name="T16" fmla="*/ 7 w 66"/>
                  <a:gd name="T17" fmla="*/ 7 h 16"/>
                  <a:gd name="T18" fmla="*/ 16 w 66"/>
                  <a:gd name="T19" fmla="*/ 7 h 16"/>
                  <a:gd name="T20" fmla="*/ 16 w 66"/>
                  <a:gd name="T21" fmla="*/ 2 h 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6" h="16">
                    <a:moveTo>
                      <a:pt x="16" y="2"/>
                    </a:moveTo>
                    <a:lnTo>
                      <a:pt x="0" y="2"/>
                    </a:lnTo>
                    <a:lnTo>
                      <a:pt x="0" y="7"/>
                    </a:lnTo>
                    <a:lnTo>
                      <a:pt x="0" y="16"/>
                    </a:lnTo>
                    <a:lnTo>
                      <a:pt x="7" y="16"/>
                    </a:lnTo>
                    <a:lnTo>
                      <a:pt x="66" y="16"/>
                    </a:lnTo>
                    <a:lnTo>
                      <a:pt x="66" y="0"/>
                    </a:lnTo>
                    <a:lnTo>
                      <a:pt x="7" y="0"/>
                    </a:lnTo>
                    <a:lnTo>
                      <a:pt x="7" y="7"/>
                    </a:lnTo>
                    <a:lnTo>
                      <a:pt x="16" y="7"/>
                    </a:lnTo>
                    <a:lnTo>
                      <a:pt x="16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27" name="Rectangle 410"/>
              <p:cNvSpPr>
                <a:spLocks noChangeArrowheads="1"/>
              </p:cNvSpPr>
              <p:nvPr/>
            </p:nvSpPr>
            <p:spPr bwMode="auto">
              <a:xfrm>
                <a:off x="2239" y="1274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28" name="Rectangle 411"/>
              <p:cNvSpPr>
                <a:spLocks noChangeArrowheads="1"/>
              </p:cNvSpPr>
              <p:nvPr/>
            </p:nvSpPr>
            <p:spPr bwMode="auto">
              <a:xfrm>
                <a:off x="2352" y="127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29" name="Rectangle 412"/>
              <p:cNvSpPr>
                <a:spLocks noChangeArrowheads="1"/>
              </p:cNvSpPr>
              <p:nvPr/>
            </p:nvSpPr>
            <p:spPr bwMode="auto">
              <a:xfrm>
                <a:off x="2464" y="127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30" name="Rectangle 413"/>
              <p:cNvSpPr>
                <a:spLocks noChangeArrowheads="1"/>
              </p:cNvSpPr>
              <p:nvPr/>
            </p:nvSpPr>
            <p:spPr bwMode="auto">
              <a:xfrm>
                <a:off x="2576" y="1274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31" name="Rectangle 414"/>
              <p:cNvSpPr>
                <a:spLocks noChangeArrowheads="1"/>
              </p:cNvSpPr>
              <p:nvPr/>
            </p:nvSpPr>
            <p:spPr bwMode="auto">
              <a:xfrm>
                <a:off x="2689" y="127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32" name="Rectangle 415"/>
              <p:cNvSpPr>
                <a:spLocks noChangeArrowheads="1"/>
              </p:cNvSpPr>
              <p:nvPr/>
            </p:nvSpPr>
            <p:spPr bwMode="auto">
              <a:xfrm>
                <a:off x="2801" y="127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33" name="Rectangle 416"/>
              <p:cNvSpPr>
                <a:spLocks noChangeArrowheads="1"/>
              </p:cNvSpPr>
              <p:nvPr/>
            </p:nvSpPr>
            <p:spPr bwMode="auto">
              <a:xfrm>
                <a:off x="2914" y="127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34" name="Rectangle 417"/>
              <p:cNvSpPr>
                <a:spLocks noChangeArrowheads="1"/>
              </p:cNvSpPr>
              <p:nvPr/>
            </p:nvSpPr>
            <p:spPr bwMode="auto">
              <a:xfrm>
                <a:off x="3026" y="127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35" name="Rectangle 418"/>
              <p:cNvSpPr>
                <a:spLocks noChangeArrowheads="1"/>
              </p:cNvSpPr>
              <p:nvPr/>
            </p:nvSpPr>
            <p:spPr bwMode="auto">
              <a:xfrm>
                <a:off x="3138" y="127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36" name="Rectangle 419"/>
              <p:cNvSpPr>
                <a:spLocks noChangeArrowheads="1"/>
              </p:cNvSpPr>
              <p:nvPr/>
            </p:nvSpPr>
            <p:spPr bwMode="auto">
              <a:xfrm>
                <a:off x="3251" y="127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37" name="Rectangle 420"/>
              <p:cNvSpPr>
                <a:spLocks noChangeArrowheads="1"/>
              </p:cNvSpPr>
              <p:nvPr/>
            </p:nvSpPr>
            <p:spPr bwMode="auto">
              <a:xfrm>
                <a:off x="3363" y="127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38" name="Rectangle 421"/>
              <p:cNvSpPr>
                <a:spLocks noChangeArrowheads="1"/>
              </p:cNvSpPr>
              <p:nvPr/>
            </p:nvSpPr>
            <p:spPr bwMode="auto">
              <a:xfrm>
                <a:off x="3475" y="127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39" name="Rectangle 422"/>
              <p:cNvSpPr>
                <a:spLocks noChangeArrowheads="1"/>
              </p:cNvSpPr>
              <p:nvPr/>
            </p:nvSpPr>
            <p:spPr bwMode="auto">
              <a:xfrm>
                <a:off x="3588" y="127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40" name="Rectangle 423"/>
              <p:cNvSpPr>
                <a:spLocks noChangeArrowheads="1"/>
              </p:cNvSpPr>
              <p:nvPr/>
            </p:nvSpPr>
            <p:spPr bwMode="auto">
              <a:xfrm>
                <a:off x="3700" y="127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41" name="Rectangle 424"/>
              <p:cNvSpPr>
                <a:spLocks noChangeArrowheads="1"/>
              </p:cNvSpPr>
              <p:nvPr/>
            </p:nvSpPr>
            <p:spPr bwMode="auto">
              <a:xfrm>
                <a:off x="3812" y="1274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42" name="Rectangle 425"/>
              <p:cNvSpPr>
                <a:spLocks noChangeArrowheads="1"/>
              </p:cNvSpPr>
              <p:nvPr/>
            </p:nvSpPr>
            <p:spPr bwMode="auto">
              <a:xfrm>
                <a:off x="3925" y="127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43" name="Rectangle 426"/>
              <p:cNvSpPr>
                <a:spLocks noChangeArrowheads="1"/>
              </p:cNvSpPr>
              <p:nvPr/>
            </p:nvSpPr>
            <p:spPr bwMode="auto">
              <a:xfrm>
                <a:off x="4037" y="127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44" name="Rectangle 427"/>
              <p:cNvSpPr>
                <a:spLocks noChangeArrowheads="1"/>
              </p:cNvSpPr>
              <p:nvPr/>
            </p:nvSpPr>
            <p:spPr bwMode="auto">
              <a:xfrm>
                <a:off x="4149" y="1274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45" name="Rectangle 428"/>
              <p:cNvSpPr>
                <a:spLocks noChangeArrowheads="1"/>
              </p:cNvSpPr>
              <p:nvPr/>
            </p:nvSpPr>
            <p:spPr bwMode="auto">
              <a:xfrm>
                <a:off x="4262" y="127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46" name="Rectangle 429"/>
              <p:cNvSpPr>
                <a:spLocks noChangeArrowheads="1"/>
              </p:cNvSpPr>
              <p:nvPr/>
            </p:nvSpPr>
            <p:spPr bwMode="auto">
              <a:xfrm>
                <a:off x="4374" y="127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47" name="Rectangle 430"/>
              <p:cNvSpPr>
                <a:spLocks noChangeArrowheads="1"/>
              </p:cNvSpPr>
              <p:nvPr/>
            </p:nvSpPr>
            <p:spPr bwMode="auto">
              <a:xfrm>
                <a:off x="4486" y="1274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48" name="Rectangle 431"/>
              <p:cNvSpPr>
                <a:spLocks noChangeArrowheads="1"/>
              </p:cNvSpPr>
              <p:nvPr/>
            </p:nvSpPr>
            <p:spPr bwMode="auto">
              <a:xfrm>
                <a:off x="4599" y="127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49" name="Rectangle 432"/>
              <p:cNvSpPr>
                <a:spLocks noChangeArrowheads="1"/>
              </p:cNvSpPr>
              <p:nvPr/>
            </p:nvSpPr>
            <p:spPr bwMode="auto">
              <a:xfrm>
                <a:off x="4711" y="127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50" name="Rectangle 433"/>
              <p:cNvSpPr>
                <a:spLocks noChangeArrowheads="1"/>
              </p:cNvSpPr>
              <p:nvPr/>
            </p:nvSpPr>
            <p:spPr bwMode="auto">
              <a:xfrm>
                <a:off x="4823" y="1274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51" name="Rectangle 434"/>
              <p:cNvSpPr>
                <a:spLocks noChangeArrowheads="1"/>
              </p:cNvSpPr>
              <p:nvPr/>
            </p:nvSpPr>
            <p:spPr bwMode="auto">
              <a:xfrm>
                <a:off x="4936" y="127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52" name="Rectangle 435"/>
              <p:cNvSpPr>
                <a:spLocks noChangeArrowheads="1"/>
              </p:cNvSpPr>
              <p:nvPr/>
            </p:nvSpPr>
            <p:spPr bwMode="auto">
              <a:xfrm>
                <a:off x="5048" y="127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53" name="Rectangle 436"/>
              <p:cNvSpPr>
                <a:spLocks noChangeArrowheads="1"/>
              </p:cNvSpPr>
              <p:nvPr/>
            </p:nvSpPr>
            <p:spPr bwMode="auto">
              <a:xfrm>
                <a:off x="5161" y="127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54" name="Rectangle 437"/>
              <p:cNvSpPr>
                <a:spLocks noChangeArrowheads="1"/>
              </p:cNvSpPr>
              <p:nvPr/>
            </p:nvSpPr>
            <p:spPr bwMode="auto">
              <a:xfrm>
                <a:off x="5273" y="127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55" name="Rectangle 438"/>
              <p:cNvSpPr>
                <a:spLocks noChangeArrowheads="1"/>
              </p:cNvSpPr>
              <p:nvPr/>
            </p:nvSpPr>
            <p:spPr bwMode="auto">
              <a:xfrm>
                <a:off x="5378" y="1217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56" name="Rectangle 439"/>
              <p:cNvSpPr>
                <a:spLocks noChangeArrowheads="1"/>
              </p:cNvSpPr>
              <p:nvPr/>
            </p:nvSpPr>
            <p:spPr bwMode="auto">
              <a:xfrm>
                <a:off x="5378" y="1105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57" name="Rectangle 440"/>
              <p:cNvSpPr>
                <a:spLocks noChangeArrowheads="1"/>
              </p:cNvSpPr>
              <p:nvPr/>
            </p:nvSpPr>
            <p:spPr bwMode="auto">
              <a:xfrm>
                <a:off x="5378" y="992"/>
                <a:ext cx="16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58" name="Freeform 441"/>
              <p:cNvSpPr>
                <a:spLocks/>
              </p:cNvSpPr>
              <p:nvPr/>
            </p:nvSpPr>
            <p:spPr bwMode="auto">
              <a:xfrm>
                <a:off x="5326" y="932"/>
                <a:ext cx="68" cy="16"/>
              </a:xfrm>
              <a:custGeom>
                <a:avLst/>
                <a:gdLst>
                  <a:gd name="T0" fmla="*/ 52 w 68"/>
                  <a:gd name="T1" fmla="*/ 12 h 16"/>
                  <a:gd name="T2" fmla="*/ 68 w 68"/>
                  <a:gd name="T3" fmla="*/ 12 h 16"/>
                  <a:gd name="T4" fmla="*/ 68 w 68"/>
                  <a:gd name="T5" fmla="*/ 7 h 16"/>
                  <a:gd name="T6" fmla="*/ 68 w 68"/>
                  <a:gd name="T7" fmla="*/ 0 h 16"/>
                  <a:gd name="T8" fmla="*/ 59 w 68"/>
                  <a:gd name="T9" fmla="*/ 0 h 16"/>
                  <a:gd name="T10" fmla="*/ 0 w 68"/>
                  <a:gd name="T11" fmla="*/ 0 h 16"/>
                  <a:gd name="T12" fmla="*/ 0 w 68"/>
                  <a:gd name="T13" fmla="*/ 16 h 16"/>
                  <a:gd name="T14" fmla="*/ 59 w 68"/>
                  <a:gd name="T15" fmla="*/ 16 h 16"/>
                  <a:gd name="T16" fmla="*/ 59 w 68"/>
                  <a:gd name="T17" fmla="*/ 7 h 16"/>
                  <a:gd name="T18" fmla="*/ 52 w 68"/>
                  <a:gd name="T19" fmla="*/ 7 h 16"/>
                  <a:gd name="T20" fmla="*/ 52 w 68"/>
                  <a:gd name="T21" fmla="*/ 12 h 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8" h="16">
                    <a:moveTo>
                      <a:pt x="52" y="12"/>
                    </a:moveTo>
                    <a:lnTo>
                      <a:pt x="68" y="12"/>
                    </a:lnTo>
                    <a:lnTo>
                      <a:pt x="68" y="7"/>
                    </a:lnTo>
                    <a:lnTo>
                      <a:pt x="68" y="0"/>
                    </a:lnTo>
                    <a:lnTo>
                      <a:pt x="59" y="0"/>
                    </a:lnTo>
                    <a:lnTo>
                      <a:pt x="0" y="0"/>
                    </a:lnTo>
                    <a:lnTo>
                      <a:pt x="0" y="16"/>
                    </a:lnTo>
                    <a:lnTo>
                      <a:pt x="59" y="16"/>
                    </a:lnTo>
                    <a:lnTo>
                      <a:pt x="59" y="7"/>
                    </a:lnTo>
                    <a:lnTo>
                      <a:pt x="52" y="7"/>
                    </a:lnTo>
                    <a:lnTo>
                      <a:pt x="52" y="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59" name="Rectangle 442"/>
              <p:cNvSpPr>
                <a:spLocks noChangeArrowheads="1"/>
              </p:cNvSpPr>
              <p:nvPr/>
            </p:nvSpPr>
            <p:spPr bwMode="auto">
              <a:xfrm>
                <a:off x="5214" y="93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60" name="Rectangle 443"/>
              <p:cNvSpPr>
                <a:spLocks noChangeArrowheads="1"/>
              </p:cNvSpPr>
              <p:nvPr/>
            </p:nvSpPr>
            <p:spPr bwMode="auto">
              <a:xfrm>
                <a:off x="5102" y="93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61" name="Rectangle 444"/>
              <p:cNvSpPr>
                <a:spLocks noChangeArrowheads="1"/>
              </p:cNvSpPr>
              <p:nvPr/>
            </p:nvSpPr>
            <p:spPr bwMode="auto">
              <a:xfrm>
                <a:off x="4989" y="932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62" name="Rectangle 445"/>
              <p:cNvSpPr>
                <a:spLocks noChangeArrowheads="1"/>
              </p:cNvSpPr>
              <p:nvPr/>
            </p:nvSpPr>
            <p:spPr bwMode="auto">
              <a:xfrm>
                <a:off x="4877" y="93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63" name="Rectangle 446"/>
              <p:cNvSpPr>
                <a:spLocks noChangeArrowheads="1"/>
              </p:cNvSpPr>
              <p:nvPr/>
            </p:nvSpPr>
            <p:spPr bwMode="auto">
              <a:xfrm>
                <a:off x="4765" y="93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64" name="Rectangle 447"/>
              <p:cNvSpPr>
                <a:spLocks noChangeArrowheads="1"/>
              </p:cNvSpPr>
              <p:nvPr/>
            </p:nvSpPr>
            <p:spPr bwMode="auto">
              <a:xfrm>
                <a:off x="4652" y="93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65" name="Rectangle 448"/>
              <p:cNvSpPr>
                <a:spLocks noChangeArrowheads="1"/>
              </p:cNvSpPr>
              <p:nvPr/>
            </p:nvSpPr>
            <p:spPr bwMode="auto">
              <a:xfrm>
                <a:off x="4540" y="93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66" name="Rectangle 449"/>
              <p:cNvSpPr>
                <a:spLocks noChangeArrowheads="1"/>
              </p:cNvSpPr>
              <p:nvPr/>
            </p:nvSpPr>
            <p:spPr bwMode="auto">
              <a:xfrm>
                <a:off x="4428" y="93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67" name="Rectangle 450"/>
              <p:cNvSpPr>
                <a:spLocks noChangeArrowheads="1"/>
              </p:cNvSpPr>
              <p:nvPr/>
            </p:nvSpPr>
            <p:spPr bwMode="auto">
              <a:xfrm>
                <a:off x="4315" y="93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68" name="Rectangle 451"/>
              <p:cNvSpPr>
                <a:spLocks noChangeArrowheads="1"/>
              </p:cNvSpPr>
              <p:nvPr/>
            </p:nvSpPr>
            <p:spPr bwMode="auto">
              <a:xfrm>
                <a:off x="4203" y="93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69" name="Rectangle 452"/>
              <p:cNvSpPr>
                <a:spLocks noChangeArrowheads="1"/>
              </p:cNvSpPr>
              <p:nvPr/>
            </p:nvSpPr>
            <p:spPr bwMode="auto">
              <a:xfrm>
                <a:off x="4091" y="93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70" name="Rectangle 453"/>
              <p:cNvSpPr>
                <a:spLocks noChangeArrowheads="1"/>
              </p:cNvSpPr>
              <p:nvPr/>
            </p:nvSpPr>
            <p:spPr bwMode="auto">
              <a:xfrm>
                <a:off x="3978" y="93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71" name="Rectangle 454"/>
              <p:cNvSpPr>
                <a:spLocks noChangeArrowheads="1"/>
              </p:cNvSpPr>
              <p:nvPr/>
            </p:nvSpPr>
            <p:spPr bwMode="auto">
              <a:xfrm>
                <a:off x="3866" y="93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72" name="Rectangle 455"/>
              <p:cNvSpPr>
                <a:spLocks noChangeArrowheads="1"/>
              </p:cNvSpPr>
              <p:nvPr/>
            </p:nvSpPr>
            <p:spPr bwMode="auto">
              <a:xfrm>
                <a:off x="3753" y="932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73" name="Rectangle 456"/>
              <p:cNvSpPr>
                <a:spLocks noChangeArrowheads="1"/>
              </p:cNvSpPr>
              <p:nvPr/>
            </p:nvSpPr>
            <p:spPr bwMode="auto">
              <a:xfrm>
                <a:off x="3641" y="93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74" name="Rectangle 457"/>
              <p:cNvSpPr>
                <a:spLocks noChangeArrowheads="1"/>
              </p:cNvSpPr>
              <p:nvPr/>
            </p:nvSpPr>
            <p:spPr bwMode="auto">
              <a:xfrm>
                <a:off x="3529" y="93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75" name="Rectangle 458"/>
              <p:cNvSpPr>
                <a:spLocks noChangeArrowheads="1"/>
              </p:cNvSpPr>
              <p:nvPr/>
            </p:nvSpPr>
            <p:spPr bwMode="auto">
              <a:xfrm>
                <a:off x="3416" y="932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76" name="Rectangle 459"/>
              <p:cNvSpPr>
                <a:spLocks noChangeArrowheads="1"/>
              </p:cNvSpPr>
              <p:nvPr/>
            </p:nvSpPr>
            <p:spPr bwMode="auto">
              <a:xfrm>
                <a:off x="3304" y="93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77" name="Rectangle 460"/>
              <p:cNvSpPr>
                <a:spLocks noChangeArrowheads="1"/>
              </p:cNvSpPr>
              <p:nvPr/>
            </p:nvSpPr>
            <p:spPr bwMode="auto">
              <a:xfrm>
                <a:off x="3192" y="93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78" name="Rectangle 461"/>
              <p:cNvSpPr>
                <a:spLocks noChangeArrowheads="1"/>
              </p:cNvSpPr>
              <p:nvPr/>
            </p:nvSpPr>
            <p:spPr bwMode="auto">
              <a:xfrm>
                <a:off x="3079" y="932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79" name="Rectangle 462"/>
              <p:cNvSpPr>
                <a:spLocks noChangeArrowheads="1"/>
              </p:cNvSpPr>
              <p:nvPr/>
            </p:nvSpPr>
            <p:spPr bwMode="auto">
              <a:xfrm>
                <a:off x="2967" y="93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80" name="Rectangle 463"/>
              <p:cNvSpPr>
                <a:spLocks noChangeArrowheads="1"/>
              </p:cNvSpPr>
              <p:nvPr/>
            </p:nvSpPr>
            <p:spPr bwMode="auto">
              <a:xfrm>
                <a:off x="2855" y="93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81" name="Rectangle 464"/>
              <p:cNvSpPr>
                <a:spLocks noChangeArrowheads="1"/>
              </p:cNvSpPr>
              <p:nvPr/>
            </p:nvSpPr>
            <p:spPr bwMode="auto">
              <a:xfrm>
                <a:off x="2742" y="932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82" name="Rectangle 465"/>
              <p:cNvSpPr>
                <a:spLocks noChangeArrowheads="1"/>
              </p:cNvSpPr>
              <p:nvPr/>
            </p:nvSpPr>
            <p:spPr bwMode="auto">
              <a:xfrm>
                <a:off x="2630" y="93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83" name="Rectangle 466"/>
              <p:cNvSpPr>
                <a:spLocks noChangeArrowheads="1"/>
              </p:cNvSpPr>
              <p:nvPr/>
            </p:nvSpPr>
            <p:spPr bwMode="auto">
              <a:xfrm>
                <a:off x="2518" y="93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84" name="Rectangle 467"/>
              <p:cNvSpPr>
                <a:spLocks noChangeArrowheads="1"/>
              </p:cNvSpPr>
              <p:nvPr/>
            </p:nvSpPr>
            <p:spPr bwMode="auto">
              <a:xfrm>
                <a:off x="2405" y="93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85" name="Rectangle 468"/>
              <p:cNvSpPr>
                <a:spLocks noChangeArrowheads="1"/>
              </p:cNvSpPr>
              <p:nvPr/>
            </p:nvSpPr>
            <p:spPr bwMode="auto">
              <a:xfrm>
                <a:off x="2293" y="93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86" name="Rectangle 469"/>
              <p:cNvSpPr>
                <a:spLocks noChangeArrowheads="1"/>
              </p:cNvSpPr>
              <p:nvPr/>
            </p:nvSpPr>
            <p:spPr bwMode="auto">
              <a:xfrm>
                <a:off x="2181" y="93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5911" name="Oval 470"/>
            <p:cNvSpPr>
              <a:spLocks noChangeArrowheads="1"/>
            </p:cNvSpPr>
            <p:nvPr/>
          </p:nvSpPr>
          <p:spPr bwMode="auto">
            <a:xfrm>
              <a:off x="3423" y="1092"/>
              <a:ext cx="210" cy="252"/>
            </a:xfrm>
            <a:prstGeom prst="ellipse">
              <a:avLst/>
            </a:prstGeom>
            <a:solidFill>
              <a:srgbClr val="CCFFCC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12" name="Oval 471"/>
            <p:cNvSpPr>
              <a:spLocks noChangeArrowheads="1"/>
            </p:cNvSpPr>
            <p:nvPr/>
          </p:nvSpPr>
          <p:spPr bwMode="auto">
            <a:xfrm>
              <a:off x="4209" y="1092"/>
              <a:ext cx="210" cy="252"/>
            </a:xfrm>
            <a:prstGeom prst="ellipse">
              <a:avLst/>
            </a:prstGeom>
            <a:solidFill>
              <a:srgbClr val="CCFFCC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13" name="Oval 472"/>
            <p:cNvSpPr>
              <a:spLocks noChangeArrowheads="1"/>
            </p:cNvSpPr>
            <p:nvPr/>
          </p:nvSpPr>
          <p:spPr bwMode="auto">
            <a:xfrm>
              <a:off x="5026" y="1092"/>
              <a:ext cx="209" cy="252"/>
            </a:xfrm>
            <a:prstGeom prst="ellipse">
              <a:avLst/>
            </a:prstGeom>
            <a:solidFill>
              <a:srgbClr val="CCFFCC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14" name="Oval 473"/>
            <p:cNvSpPr>
              <a:spLocks noChangeArrowheads="1"/>
            </p:cNvSpPr>
            <p:nvPr/>
          </p:nvSpPr>
          <p:spPr bwMode="auto">
            <a:xfrm>
              <a:off x="3423" y="2038"/>
              <a:ext cx="210" cy="252"/>
            </a:xfrm>
            <a:prstGeom prst="ellipse">
              <a:avLst/>
            </a:prstGeom>
            <a:solidFill>
              <a:srgbClr val="CCFFCC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15" name="Oval 474"/>
            <p:cNvSpPr>
              <a:spLocks noChangeArrowheads="1"/>
            </p:cNvSpPr>
            <p:nvPr/>
          </p:nvSpPr>
          <p:spPr bwMode="auto">
            <a:xfrm>
              <a:off x="4209" y="2038"/>
              <a:ext cx="210" cy="252"/>
            </a:xfrm>
            <a:prstGeom prst="ellipse">
              <a:avLst/>
            </a:prstGeom>
            <a:solidFill>
              <a:srgbClr val="CCFFCC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16" name="Oval 475"/>
            <p:cNvSpPr>
              <a:spLocks noChangeArrowheads="1"/>
            </p:cNvSpPr>
            <p:nvPr/>
          </p:nvSpPr>
          <p:spPr bwMode="auto">
            <a:xfrm>
              <a:off x="5026" y="2038"/>
              <a:ext cx="209" cy="252"/>
            </a:xfrm>
            <a:prstGeom prst="ellipse">
              <a:avLst/>
            </a:prstGeom>
            <a:solidFill>
              <a:srgbClr val="CCFFCC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17" name="Oval 476"/>
            <p:cNvSpPr>
              <a:spLocks noChangeArrowheads="1"/>
            </p:cNvSpPr>
            <p:nvPr/>
          </p:nvSpPr>
          <p:spPr bwMode="auto">
            <a:xfrm>
              <a:off x="3423" y="2984"/>
              <a:ext cx="210" cy="252"/>
            </a:xfrm>
            <a:prstGeom prst="ellipse">
              <a:avLst/>
            </a:prstGeom>
            <a:solidFill>
              <a:srgbClr val="CCFFCC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18" name="Oval 477"/>
            <p:cNvSpPr>
              <a:spLocks noChangeArrowheads="1"/>
            </p:cNvSpPr>
            <p:nvPr/>
          </p:nvSpPr>
          <p:spPr bwMode="auto">
            <a:xfrm>
              <a:off x="4209" y="2984"/>
              <a:ext cx="210" cy="252"/>
            </a:xfrm>
            <a:prstGeom prst="ellipse">
              <a:avLst/>
            </a:prstGeom>
            <a:solidFill>
              <a:srgbClr val="CCFFCC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19" name="Oval 478"/>
            <p:cNvSpPr>
              <a:spLocks noChangeArrowheads="1"/>
            </p:cNvSpPr>
            <p:nvPr/>
          </p:nvSpPr>
          <p:spPr bwMode="auto">
            <a:xfrm>
              <a:off x="5026" y="2984"/>
              <a:ext cx="209" cy="252"/>
            </a:xfrm>
            <a:prstGeom prst="ellipse">
              <a:avLst/>
            </a:prstGeom>
            <a:solidFill>
              <a:srgbClr val="CCFFCC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20" name="Oval 479"/>
            <p:cNvSpPr>
              <a:spLocks noChangeArrowheads="1"/>
            </p:cNvSpPr>
            <p:nvPr/>
          </p:nvSpPr>
          <p:spPr bwMode="auto">
            <a:xfrm>
              <a:off x="3354" y="3256"/>
              <a:ext cx="53" cy="7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21" name="Oval 480"/>
            <p:cNvSpPr>
              <a:spLocks noChangeArrowheads="1"/>
            </p:cNvSpPr>
            <p:nvPr/>
          </p:nvSpPr>
          <p:spPr bwMode="auto">
            <a:xfrm>
              <a:off x="3666" y="2870"/>
              <a:ext cx="53" cy="69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22" name="Rectangle 481"/>
            <p:cNvSpPr>
              <a:spLocks noChangeArrowheads="1"/>
            </p:cNvSpPr>
            <p:nvPr/>
          </p:nvSpPr>
          <p:spPr bwMode="auto">
            <a:xfrm>
              <a:off x="1968" y="624"/>
              <a:ext cx="1933" cy="9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0CCC496-410A-4B93-845A-20719AD2CC6F}" type="slidenum">
              <a:rPr lang="en-US" sz="1400"/>
              <a:pPr eaLnBrk="1" hangingPunct="1"/>
              <a:t>35</a:t>
            </a:fld>
            <a:endParaRPr lang="en-US" sz="1400"/>
          </a:p>
        </p:txBody>
      </p:sp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000">
                <a:solidFill>
                  <a:srgbClr val="A80000"/>
                </a:solidFill>
                <a:latin typeface="Arial" charset="0"/>
              </a:rPr>
              <a:t>Architecture …</a:t>
            </a:r>
          </a:p>
        </p:txBody>
      </p:sp>
      <p:sp>
        <p:nvSpPr>
          <p:cNvPr id="36868" name="Rectangle 3"/>
          <p:cNvSpPr>
            <a:spLocks noChangeArrowheads="1"/>
          </p:cNvSpPr>
          <p:nvPr/>
        </p:nvSpPr>
        <p:spPr bwMode="auto">
          <a:xfrm>
            <a:off x="228600" y="1447800"/>
            <a:ext cx="46482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>
                <a:solidFill>
                  <a:srgbClr val="00009F"/>
                </a:solidFill>
                <a:latin typeface="Arial" charset="0"/>
              </a:rPr>
              <a:t>Tolerates faulty Hosts</a:t>
            </a:r>
          </a:p>
        </p:txBody>
      </p:sp>
      <p:grpSp>
        <p:nvGrpSpPr>
          <p:cNvPr id="36869" name="Group 481"/>
          <p:cNvGrpSpPr>
            <a:grpSpLocks/>
          </p:cNvGrpSpPr>
          <p:nvPr/>
        </p:nvGrpSpPr>
        <p:grpSpPr bwMode="auto">
          <a:xfrm>
            <a:off x="1219200" y="1981200"/>
            <a:ext cx="7467600" cy="4648200"/>
            <a:chOff x="1968" y="624"/>
            <a:chExt cx="3696" cy="2928"/>
          </a:xfrm>
        </p:grpSpPr>
        <p:sp>
          <p:nvSpPr>
            <p:cNvPr id="36870" name="Rectangle 482"/>
            <p:cNvSpPr>
              <a:spLocks noChangeArrowheads="1"/>
            </p:cNvSpPr>
            <p:nvPr/>
          </p:nvSpPr>
          <p:spPr bwMode="auto">
            <a:xfrm>
              <a:off x="2104" y="624"/>
              <a:ext cx="1119" cy="976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1" name="Rectangle 483"/>
            <p:cNvSpPr>
              <a:spLocks noChangeArrowheads="1"/>
            </p:cNvSpPr>
            <p:nvPr/>
          </p:nvSpPr>
          <p:spPr bwMode="auto">
            <a:xfrm>
              <a:off x="2951" y="624"/>
              <a:ext cx="2713" cy="2928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2" name="Rectangle 484"/>
            <p:cNvSpPr>
              <a:spLocks noChangeArrowheads="1"/>
            </p:cNvSpPr>
            <p:nvPr/>
          </p:nvSpPr>
          <p:spPr bwMode="auto">
            <a:xfrm>
              <a:off x="2810" y="1237"/>
              <a:ext cx="695" cy="1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3" name="Rectangle 485"/>
            <p:cNvSpPr>
              <a:spLocks noChangeArrowheads="1"/>
            </p:cNvSpPr>
            <p:nvPr/>
          </p:nvSpPr>
          <p:spPr bwMode="auto">
            <a:xfrm>
              <a:off x="2563" y="1432"/>
              <a:ext cx="12" cy="56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6874" name="Group 486"/>
            <p:cNvGrpSpPr>
              <a:grpSpLocks/>
            </p:cNvGrpSpPr>
            <p:nvPr/>
          </p:nvGrpSpPr>
          <p:grpSpPr bwMode="auto">
            <a:xfrm>
              <a:off x="4619" y="707"/>
              <a:ext cx="526" cy="2776"/>
              <a:chOff x="4137" y="718"/>
              <a:chExt cx="744" cy="3140"/>
            </a:xfrm>
          </p:grpSpPr>
          <p:sp>
            <p:nvSpPr>
              <p:cNvPr id="37277" name="Rectangle 487"/>
              <p:cNvSpPr>
                <a:spLocks noChangeArrowheads="1"/>
              </p:cNvSpPr>
              <p:nvPr/>
            </p:nvSpPr>
            <p:spPr bwMode="auto">
              <a:xfrm>
                <a:off x="4137" y="725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78" name="Rectangle 488"/>
              <p:cNvSpPr>
                <a:spLocks noChangeArrowheads="1"/>
              </p:cNvSpPr>
              <p:nvPr/>
            </p:nvSpPr>
            <p:spPr bwMode="auto">
              <a:xfrm>
                <a:off x="4137" y="837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79" name="Rectangle 489"/>
              <p:cNvSpPr>
                <a:spLocks noChangeArrowheads="1"/>
              </p:cNvSpPr>
              <p:nvPr/>
            </p:nvSpPr>
            <p:spPr bwMode="auto">
              <a:xfrm>
                <a:off x="4137" y="950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80" name="Rectangle 490"/>
              <p:cNvSpPr>
                <a:spLocks noChangeArrowheads="1"/>
              </p:cNvSpPr>
              <p:nvPr/>
            </p:nvSpPr>
            <p:spPr bwMode="auto">
              <a:xfrm>
                <a:off x="4137" y="1062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81" name="Rectangle 491"/>
              <p:cNvSpPr>
                <a:spLocks noChangeArrowheads="1"/>
              </p:cNvSpPr>
              <p:nvPr/>
            </p:nvSpPr>
            <p:spPr bwMode="auto">
              <a:xfrm>
                <a:off x="4137" y="1174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82" name="Rectangle 492"/>
              <p:cNvSpPr>
                <a:spLocks noChangeArrowheads="1"/>
              </p:cNvSpPr>
              <p:nvPr/>
            </p:nvSpPr>
            <p:spPr bwMode="auto">
              <a:xfrm>
                <a:off x="4137" y="1287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83" name="Rectangle 493"/>
              <p:cNvSpPr>
                <a:spLocks noChangeArrowheads="1"/>
              </p:cNvSpPr>
              <p:nvPr/>
            </p:nvSpPr>
            <p:spPr bwMode="auto">
              <a:xfrm>
                <a:off x="4137" y="1399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84" name="Rectangle 494"/>
              <p:cNvSpPr>
                <a:spLocks noChangeArrowheads="1"/>
              </p:cNvSpPr>
              <p:nvPr/>
            </p:nvSpPr>
            <p:spPr bwMode="auto">
              <a:xfrm>
                <a:off x="4137" y="1511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85" name="Rectangle 495"/>
              <p:cNvSpPr>
                <a:spLocks noChangeArrowheads="1"/>
              </p:cNvSpPr>
              <p:nvPr/>
            </p:nvSpPr>
            <p:spPr bwMode="auto">
              <a:xfrm>
                <a:off x="4137" y="1624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86" name="Rectangle 496"/>
              <p:cNvSpPr>
                <a:spLocks noChangeArrowheads="1"/>
              </p:cNvSpPr>
              <p:nvPr/>
            </p:nvSpPr>
            <p:spPr bwMode="auto">
              <a:xfrm>
                <a:off x="4137" y="1736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87" name="Rectangle 497"/>
              <p:cNvSpPr>
                <a:spLocks noChangeArrowheads="1"/>
              </p:cNvSpPr>
              <p:nvPr/>
            </p:nvSpPr>
            <p:spPr bwMode="auto">
              <a:xfrm>
                <a:off x="4137" y="1848"/>
                <a:ext cx="16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88" name="Rectangle 498"/>
              <p:cNvSpPr>
                <a:spLocks noChangeArrowheads="1"/>
              </p:cNvSpPr>
              <p:nvPr/>
            </p:nvSpPr>
            <p:spPr bwMode="auto">
              <a:xfrm>
                <a:off x="4137" y="1961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89" name="Rectangle 499"/>
              <p:cNvSpPr>
                <a:spLocks noChangeArrowheads="1"/>
              </p:cNvSpPr>
              <p:nvPr/>
            </p:nvSpPr>
            <p:spPr bwMode="auto">
              <a:xfrm>
                <a:off x="4137" y="2073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90" name="Rectangle 500"/>
              <p:cNvSpPr>
                <a:spLocks noChangeArrowheads="1"/>
              </p:cNvSpPr>
              <p:nvPr/>
            </p:nvSpPr>
            <p:spPr bwMode="auto">
              <a:xfrm>
                <a:off x="4137" y="2185"/>
                <a:ext cx="16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91" name="Rectangle 501"/>
              <p:cNvSpPr>
                <a:spLocks noChangeArrowheads="1"/>
              </p:cNvSpPr>
              <p:nvPr/>
            </p:nvSpPr>
            <p:spPr bwMode="auto">
              <a:xfrm>
                <a:off x="4137" y="2298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92" name="Rectangle 502"/>
              <p:cNvSpPr>
                <a:spLocks noChangeArrowheads="1"/>
              </p:cNvSpPr>
              <p:nvPr/>
            </p:nvSpPr>
            <p:spPr bwMode="auto">
              <a:xfrm>
                <a:off x="4137" y="2410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93" name="Rectangle 503"/>
              <p:cNvSpPr>
                <a:spLocks noChangeArrowheads="1"/>
              </p:cNvSpPr>
              <p:nvPr/>
            </p:nvSpPr>
            <p:spPr bwMode="auto">
              <a:xfrm>
                <a:off x="4137" y="2522"/>
                <a:ext cx="16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94" name="Rectangle 504"/>
              <p:cNvSpPr>
                <a:spLocks noChangeArrowheads="1"/>
              </p:cNvSpPr>
              <p:nvPr/>
            </p:nvSpPr>
            <p:spPr bwMode="auto">
              <a:xfrm>
                <a:off x="4137" y="2635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95" name="Rectangle 505"/>
              <p:cNvSpPr>
                <a:spLocks noChangeArrowheads="1"/>
              </p:cNvSpPr>
              <p:nvPr/>
            </p:nvSpPr>
            <p:spPr bwMode="auto">
              <a:xfrm>
                <a:off x="4137" y="2747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96" name="Rectangle 506"/>
              <p:cNvSpPr>
                <a:spLocks noChangeArrowheads="1"/>
              </p:cNvSpPr>
              <p:nvPr/>
            </p:nvSpPr>
            <p:spPr bwMode="auto">
              <a:xfrm>
                <a:off x="4137" y="2859"/>
                <a:ext cx="16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97" name="Rectangle 507"/>
              <p:cNvSpPr>
                <a:spLocks noChangeArrowheads="1"/>
              </p:cNvSpPr>
              <p:nvPr/>
            </p:nvSpPr>
            <p:spPr bwMode="auto">
              <a:xfrm>
                <a:off x="4137" y="2972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98" name="Rectangle 508"/>
              <p:cNvSpPr>
                <a:spLocks noChangeArrowheads="1"/>
              </p:cNvSpPr>
              <p:nvPr/>
            </p:nvSpPr>
            <p:spPr bwMode="auto">
              <a:xfrm>
                <a:off x="4137" y="3084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99" name="Rectangle 509"/>
              <p:cNvSpPr>
                <a:spLocks noChangeArrowheads="1"/>
              </p:cNvSpPr>
              <p:nvPr/>
            </p:nvSpPr>
            <p:spPr bwMode="auto">
              <a:xfrm>
                <a:off x="4137" y="3197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00" name="Rectangle 510"/>
              <p:cNvSpPr>
                <a:spLocks noChangeArrowheads="1"/>
              </p:cNvSpPr>
              <p:nvPr/>
            </p:nvSpPr>
            <p:spPr bwMode="auto">
              <a:xfrm>
                <a:off x="4137" y="3309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01" name="Rectangle 511"/>
              <p:cNvSpPr>
                <a:spLocks noChangeArrowheads="1"/>
              </p:cNvSpPr>
              <p:nvPr/>
            </p:nvSpPr>
            <p:spPr bwMode="auto">
              <a:xfrm>
                <a:off x="4137" y="3421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02" name="Rectangle 512"/>
              <p:cNvSpPr>
                <a:spLocks noChangeArrowheads="1"/>
              </p:cNvSpPr>
              <p:nvPr/>
            </p:nvSpPr>
            <p:spPr bwMode="auto">
              <a:xfrm>
                <a:off x="4137" y="3534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03" name="Rectangle 513"/>
              <p:cNvSpPr>
                <a:spLocks noChangeArrowheads="1"/>
              </p:cNvSpPr>
              <p:nvPr/>
            </p:nvSpPr>
            <p:spPr bwMode="auto">
              <a:xfrm>
                <a:off x="4137" y="3646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04" name="Rectangle 514"/>
              <p:cNvSpPr>
                <a:spLocks noChangeArrowheads="1"/>
              </p:cNvSpPr>
              <p:nvPr/>
            </p:nvSpPr>
            <p:spPr bwMode="auto">
              <a:xfrm>
                <a:off x="4137" y="3758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05" name="Rectangle 515"/>
              <p:cNvSpPr>
                <a:spLocks noChangeArrowheads="1"/>
              </p:cNvSpPr>
              <p:nvPr/>
            </p:nvSpPr>
            <p:spPr bwMode="auto">
              <a:xfrm>
                <a:off x="4165" y="3842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06" name="Rectangle 516"/>
              <p:cNvSpPr>
                <a:spLocks noChangeArrowheads="1"/>
              </p:cNvSpPr>
              <p:nvPr/>
            </p:nvSpPr>
            <p:spPr bwMode="auto">
              <a:xfrm>
                <a:off x="4278" y="384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07" name="Rectangle 517"/>
              <p:cNvSpPr>
                <a:spLocks noChangeArrowheads="1"/>
              </p:cNvSpPr>
              <p:nvPr/>
            </p:nvSpPr>
            <p:spPr bwMode="auto">
              <a:xfrm>
                <a:off x="4390" y="384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08" name="Rectangle 518"/>
              <p:cNvSpPr>
                <a:spLocks noChangeArrowheads="1"/>
              </p:cNvSpPr>
              <p:nvPr/>
            </p:nvSpPr>
            <p:spPr bwMode="auto">
              <a:xfrm>
                <a:off x="4502" y="3842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09" name="Rectangle 519"/>
              <p:cNvSpPr>
                <a:spLocks noChangeArrowheads="1"/>
              </p:cNvSpPr>
              <p:nvPr/>
            </p:nvSpPr>
            <p:spPr bwMode="auto">
              <a:xfrm>
                <a:off x="4615" y="384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10" name="Rectangle 520"/>
              <p:cNvSpPr>
                <a:spLocks noChangeArrowheads="1"/>
              </p:cNvSpPr>
              <p:nvPr/>
            </p:nvSpPr>
            <p:spPr bwMode="auto">
              <a:xfrm>
                <a:off x="4727" y="384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11" name="Freeform 521"/>
              <p:cNvSpPr>
                <a:spLocks/>
              </p:cNvSpPr>
              <p:nvPr/>
            </p:nvSpPr>
            <p:spPr bwMode="auto">
              <a:xfrm>
                <a:off x="4840" y="3817"/>
                <a:ext cx="41" cy="41"/>
              </a:xfrm>
              <a:custGeom>
                <a:avLst/>
                <a:gdLst>
                  <a:gd name="T0" fmla="*/ 0 w 41"/>
                  <a:gd name="T1" fmla="*/ 25 h 41"/>
                  <a:gd name="T2" fmla="*/ 0 w 41"/>
                  <a:gd name="T3" fmla="*/ 41 h 41"/>
                  <a:gd name="T4" fmla="*/ 32 w 41"/>
                  <a:gd name="T5" fmla="*/ 41 h 41"/>
                  <a:gd name="T6" fmla="*/ 39 w 41"/>
                  <a:gd name="T7" fmla="*/ 41 h 41"/>
                  <a:gd name="T8" fmla="*/ 41 w 41"/>
                  <a:gd name="T9" fmla="*/ 32 h 41"/>
                  <a:gd name="T10" fmla="*/ 41 w 41"/>
                  <a:gd name="T11" fmla="*/ 0 h 41"/>
                  <a:gd name="T12" fmla="*/ 24 w 41"/>
                  <a:gd name="T13" fmla="*/ 0 h 41"/>
                  <a:gd name="T14" fmla="*/ 24 w 41"/>
                  <a:gd name="T15" fmla="*/ 32 h 41"/>
                  <a:gd name="T16" fmla="*/ 32 w 41"/>
                  <a:gd name="T17" fmla="*/ 32 h 41"/>
                  <a:gd name="T18" fmla="*/ 32 w 41"/>
                  <a:gd name="T19" fmla="*/ 25 h 41"/>
                  <a:gd name="T20" fmla="*/ 0 w 41"/>
                  <a:gd name="T21" fmla="*/ 25 h 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41" h="41">
                    <a:moveTo>
                      <a:pt x="0" y="25"/>
                    </a:moveTo>
                    <a:lnTo>
                      <a:pt x="0" y="41"/>
                    </a:lnTo>
                    <a:lnTo>
                      <a:pt x="32" y="41"/>
                    </a:lnTo>
                    <a:lnTo>
                      <a:pt x="39" y="41"/>
                    </a:lnTo>
                    <a:lnTo>
                      <a:pt x="41" y="32"/>
                    </a:lnTo>
                    <a:lnTo>
                      <a:pt x="41" y="0"/>
                    </a:lnTo>
                    <a:lnTo>
                      <a:pt x="24" y="0"/>
                    </a:lnTo>
                    <a:lnTo>
                      <a:pt x="24" y="32"/>
                    </a:lnTo>
                    <a:lnTo>
                      <a:pt x="32" y="32"/>
                    </a:lnTo>
                    <a:lnTo>
                      <a:pt x="32" y="25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12" name="Rectangle 522"/>
              <p:cNvSpPr>
                <a:spLocks noChangeArrowheads="1"/>
              </p:cNvSpPr>
              <p:nvPr/>
            </p:nvSpPr>
            <p:spPr bwMode="auto">
              <a:xfrm>
                <a:off x="4864" y="3705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13" name="Rectangle 523"/>
              <p:cNvSpPr>
                <a:spLocks noChangeArrowheads="1"/>
              </p:cNvSpPr>
              <p:nvPr/>
            </p:nvSpPr>
            <p:spPr bwMode="auto">
              <a:xfrm>
                <a:off x="4864" y="3592"/>
                <a:ext cx="17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14" name="Rectangle 524"/>
              <p:cNvSpPr>
                <a:spLocks noChangeArrowheads="1"/>
              </p:cNvSpPr>
              <p:nvPr/>
            </p:nvSpPr>
            <p:spPr bwMode="auto">
              <a:xfrm>
                <a:off x="4864" y="3480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15" name="Rectangle 525"/>
              <p:cNvSpPr>
                <a:spLocks noChangeArrowheads="1"/>
              </p:cNvSpPr>
              <p:nvPr/>
            </p:nvSpPr>
            <p:spPr bwMode="auto">
              <a:xfrm>
                <a:off x="4864" y="3368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16" name="Rectangle 526"/>
              <p:cNvSpPr>
                <a:spLocks noChangeArrowheads="1"/>
              </p:cNvSpPr>
              <p:nvPr/>
            </p:nvSpPr>
            <p:spPr bwMode="auto">
              <a:xfrm>
                <a:off x="4864" y="3255"/>
                <a:ext cx="17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17" name="Rectangle 527"/>
              <p:cNvSpPr>
                <a:spLocks noChangeArrowheads="1"/>
              </p:cNvSpPr>
              <p:nvPr/>
            </p:nvSpPr>
            <p:spPr bwMode="auto">
              <a:xfrm>
                <a:off x="4864" y="3143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18" name="Rectangle 528"/>
              <p:cNvSpPr>
                <a:spLocks noChangeArrowheads="1"/>
              </p:cNvSpPr>
              <p:nvPr/>
            </p:nvSpPr>
            <p:spPr bwMode="auto">
              <a:xfrm>
                <a:off x="4864" y="3031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19" name="Rectangle 529"/>
              <p:cNvSpPr>
                <a:spLocks noChangeArrowheads="1"/>
              </p:cNvSpPr>
              <p:nvPr/>
            </p:nvSpPr>
            <p:spPr bwMode="auto">
              <a:xfrm>
                <a:off x="4864" y="2918"/>
                <a:ext cx="17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20" name="Rectangle 530"/>
              <p:cNvSpPr>
                <a:spLocks noChangeArrowheads="1"/>
              </p:cNvSpPr>
              <p:nvPr/>
            </p:nvSpPr>
            <p:spPr bwMode="auto">
              <a:xfrm>
                <a:off x="4864" y="2806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21" name="Rectangle 531"/>
              <p:cNvSpPr>
                <a:spLocks noChangeArrowheads="1"/>
              </p:cNvSpPr>
              <p:nvPr/>
            </p:nvSpPr>
            <p:spPr bwMode="auto">
              <a:xfrm>
                <a:off x="4864" y="2694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22" name="Rectangle 532"/>
              <p:cNvSpPr>
                <a:spLocks noChangeArrowheads="1"/>
              </p:cNvSpPr>
              <p:nvPr/>
            </p:nvSpPr>
            <p:spPr bwMode="auto">
              <a:xfrm>
                <a:off x="4864" y="2581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23" name="Rectangle 533"/>
              <p:cNvSpPr>
                <a:spLocks noChangeArrowheads="1"/>
              </p:cNvSpPr>
              <p:nvPr/>
            </p:nvSpPr>
            <p:spPr bwMode="auto">
              <a:xfrm>
                <a:off x="4864" y="2469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24" name="Rectangle 534"/>
              <p:cNvSpPr>
                <a:spLocks noChangeArrowheads="1"/>
              </p:cNvSpPr>
              <p:nvPr/>
            </p:nvSpPr>
            <p:spPr bwMode="auto">
              <a:xfrm>
                <a:off x="4864" y="2357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25" name="Rectangle 535"/>
              <p:cNvSpPr>
                <a:spLocks noChangeArrowheads="1"/>
              </p:cNvSpPr>
              <p:nvPr/>
            </p:nvSpPr>
            <p:spPr bwMode="auto">
              <a:xfrm>
                <a:off x="4864" y="2244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26" name="Rectangle 536"/>
              <p:cNvSpPr>
                <a:spLocks noChangeArrowheads="1"/>
              </p:cNvSpPr>
              <p:nvPr/>
            </p:nvSpPr>
            <p:spPr bwMode="auto">
              <a:xfrm>
                <a:off x="4864" y="2132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27" name="Rectangle 537"/>
              <p:cNvSpPr>
                <a:spLocks noChangeArrowheads="1"/>
              </p:cNvSpPr>
              <p:nvPr/>
            </p:nvSpPr>
            <p:spPr bwMode="auto">
              <a:xfrm>
                <a:off x="4864" y="2020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28" name="Rectangle 538"/>
              <p:cNvSpPr>
                <a:spLocks noChangeArrowheads="1"/>
              </p:cNvSpPr>
              <p:nvPr/>
            </p:nvSpPr>
            <p:spPr bwMode="auto">
              <a:xfrm>
                <a:off x="4864" y="1907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29" name="Rectangle 539"/>
              <p:cNvSpPr>
                <a:spLocks noChangeArrowheads="1"/>
              </p:cNvSpPr>
              <p:nvPr/>
            </p:nvSpPr>
            <p:spPr bwMode="auto">
              <a:xfrm>
                <a:off x="4864" y="1795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30" name="Rectangle 540"/>
              <p:cNvSpPr>
                <a:spLocks noChangeArrowheads="1"/>
              </p:cNvSpPr>
              <p:nvPr/>
            </p:nvSpPr>
            <p:spPr bwMode="auto">
              <a:xfrm>
                <a:off x="4864" y="1682"/>
                <a:ext cx="17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31" name="Rectangle 541"/>
              <p:cNvSpPr>
                <a:spLocks noChangeArrowheads="1"/>
              </p:cNvSpPr>
              <p:nvPr/>
            </p:nvSpPr>
            <p:spPr bwMode="auto">
              <a:xfrm>
                <a:off x="4864" y="1570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32" name="Rectangle 542"/>
              <p:cNvSpPr>
                <a:spLocks noChangeArrowheads="1"/>
              </p:cNvSpPr>
              <p:nvPr/>
            </p:nvSpPr>
            <p:spPr bwMode="auto">
              <a:xfrm>
                <a:off x="4864" y="1458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33" name="Rectangle 543"/>
              <p:cNvSpPr>
                <a:spLocks noChangeArrowheads="1"/>
              </p:cNvSpPr>
              <p:nvPr/>
            </p:nvSpPr>
            <p:spPr bwMode="auto">
              <a:xfrm>
                <a:off x="4864" y="1345"/>
                <a:ext cx="17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34" name="Rectangle 544"/>
              <p:cNvSpPr>
                <a:spLocks noChangeArrowheads="1"/>
              </p:cNvSpPr>
              <p:nvPr/>
            </p:nvSpPr>
            <p:spPr bwMode="auto">
              <a:xfrm>
                <a:off x="4864" y="1233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35" name="Rectangle 545"/>
              <p:cNvSpPr>
                <a:spLocks noChangeArrowheads="1"/>
              </p:cNvSpPr>
              <p:nvPr/>
            </p:nvSpPr>
            <p:spPr bwMode="auto">
              <a:xfrm>
                <a:off x="4864" y="1121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36" name="Rectangle 546"/>
              <p:cNvSpPr>
                <a:spLocks noChangeArrowheads="1"/>
              </p:cNvSpPr>
              <p:nvPr/>
            </p:nvSpPr>
            <p:spPr bwMode="auto">
              <a:xfrm>
                <a:off x="4864" y="1008"/>
                <a:ext cx="17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37" name="Rectangle 547"/>
              <p:cNvSpPr>
                <a:spLocks noChangeArrowheads="1"/>
              </p:cNvSpPr>
              <p:nvPr/>
            </p:nvSpPr>
            <p:spPr bwMode="auto">
              <a:xfrm>
                <a:off x="4864" y="896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38" name="Rectangle 548"/>
              <p:cNvSpPr>
                <a:spLocks noChangeArrowheads="1"/>
              </p:cNvSpPr>
              <p:nvPr/>
            </p:nvSpPr>
            <p:spPr bwMode="auto">
              <a:xfrm>
                <a:off x="4864" y="784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39" name="Freeform 549"/>
              <p:cNvSpPr>
                <a:spLocks/>
              </p:cNvSpPr>
              <p:nvPr/>
            </p:nvSpPr>
            <p:spPr bwMode="auto">
              <a:xfrm>
                <a:off x="4818" y="718"/>
                <a:ext cx="63" cy="18"/>
              </a:xfrm>
              <a:custGeom>
                <a:avLst/>
                <a:gdLst>
                  <a:gd name="T0" fmla="*/ 46 w 63"/>
                  <a:gd name="T1" fmla="*/ 18 h 18"/>
                  <a:gd name="T2" fmla="*/ 63 w 63"/>
                  <a:gd name="T3" fmla="*/ 18 h 18"/>
                  <a:gd name="T4" fmla="*/ 63 w 63"/>
                  <a:gd name="T5" fmla="*/ 7 h 18"/>
                  <a:gd name="T6" fmla="*/ 63 w 63"/>
                  <a:gd name="T7" fmla="*/ 0 h 18"/>
                  <a:gd name="T8" fmla="*/ 54 w 63"/>
                  <a:gd name="T9" fmla="*/ 0 h 18"/>
                  <a:gd name="T10" fmla="*/ 0 w 63"/>
                  <a:gd name="T11" fmla="*/ 0 h 18"/>
                  <a:gd name="T12" fmla="*/ 0 w 63"/>
                  <a:gd name="T13" fmla="*/ 16 h 18"/>
                  <a:gd name="T14" fmla="*/ 54 w 63"/>
                  <a:gd name="T15" fmla="*/ 16 h 18"/>
                  <a:gd name="T16" fmla="*/ 54 w 63"/>
                  <a:gd name="T17" fmla="*/ 7 h 18"/>
                  <a:gd name="T18" fmla="*/ 46 w 63"/>
                  <a:gd name="T19" fmla="*/ 7 h 18"/>
                  <a:gd name="T20" fmla="*/ 46 w 63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3" h="18">
                    <a:moveTo>
                      <a:pt x="46" y="18"/>
                    </a:moveTo>
                    <a:lnTo>
                      <a:pt x="63" y="18"/>
                    </a:lnTo>
                    <a:lnTo>
                      <a:pt x="63" y="7"/>
                    </a:lnTo>
                    <a:lnTo>
                      <a:pt x="63" y="0"/>
                    </a:lnTo>
                    <a:lnTo>
                      <a:pt x="54" y="0"/>
                    </a:lnTo>
                    <a:lnTo>
                      <a:pt x="0" y="0"/>
                    </a:lnTo>
                    <a:lnTo>
                      <a:pt x="0" y="16"/>
                    </a:lnTo>
                    <a:lnTo>
                      <a:pt x="54" y="16"/>
                    </a:lnTo>
                    <a:lnTo>
                      <a:pt x="54" y="7"/>
                    </a:lnTo>
                    <a:lnTo>
                      <a:pt x="46" y="7"/>
                    </a:lnTo>
                    <a:lnTo>
                      <a:pt x="46" y="1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40" name="Rectangle 550"/>
              <p:cNvSpPr>
                <a:spLocks noChangeArrowheads="1"/>
              </p:cNvSpPr>
              <p:nvPr/>
            </p:nvSpPr>
            <p:spPr bwMode="auto">
              <a:xfrm>
                <a:off x="4706" y="718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41" name="Rectangle 551"/>
              <p:cNvSpPr>
                <a:spLocks noChangeArrowheads="1"/>
              </p:cNvSpPr>
              <p:nvPr/>
            </p:nvSpPr>
            <p:spPr bwMode="auto">
              <a:xfrm>
                <a:off x="4593" y="718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42" name="Rectangle 552"/>
              <p:cNvSpPr>
                <a:spLocks noChangeArrowheads="1"/>
              </p:cNvSpPr>
              <p:nvPr/>
            </p:nvSpPr>
            <p:spPr bwMode="auto">
              <a:xfrm>
                <a:off x="4481" y="718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43" name="Rectangle 553"/>
              <p:cNvSpPr>
                <a:spLocks noChangeArrowheads="1"/>
              </p:cNvSpPr>
              <p:nvPr/>
            </p:nvSpPr>
            <p:spPr bwMode="auto">
              <a:xfrm>
                <a:off x="4369" y="718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44" name="Rectangle 554"/>
              <p:cNvSpPr>
                <a:spLocks noChangeArrowheads="1"/>
              </p:cNvSpPr>
              <p:nvPr/>
            </p:nvSpPr>
            <p:spPr bwMode="auto">
              <a:xfrm>
                <a:off x="4256" y="718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45" name="Rectangle 555"/>
              <p:cNvSpPr>
                <a:spLocks noChangeArrowheads="1"/>
              </p:cNvSpPr>
              <p:nvPr/>
            </p:nvSpPr>
            <p:spPr bwMode="auto">
              <a:xfrm>
                <a:off x="4144" y="718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6875" name="Group 556"/>
            <p:cNvGrpSpPr>
              <a:grpSpLocks/>
            </p:cNvGrpSpPr>
            <p:nvPr/>
          </p:nvGrpSpPr>
          <p:grpSpPr bwMode="auto">
            <a:xfrm>
              <a:off x="3772" y="707"/>
              <a:ext cx="526" cy="2776"/>
              <a:chOff x="2938" y="718"/>
              <a:chExt cx="744" cy="3140"/>
            </a:xfrm>
          </p:grpSpPr>
          <p:sp>
            <p:nvSpPr>
              <p:cNvPr id="37208" name="Rectangle 557"/>
              <p:cNvSpPr>
                <a:spLocks noChangeArrowheads="1"/>
              </p:cNvSpPr>
              <p:nvPr/>
            </p:nvSpPr>
            <p:spPr bwMode="auto">
              <a:xfrm>
                <a:off x="2938" y="725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09" name="Rectangle 558"/>
              <p:cNvSpPr>
                <a:spLocks noChangeArrowheads="1"/>
              </p:cNvSpPr>
              <p:nvPr/>
            </p:nvSpPr>
            <p:spPr bwMode="auto">
              <a:xfrm>
                <a:off x="2938" y="837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10" name="Rectangle 559"/>
              <p:cNvSpPr>
                <a:spLocks noChangeArrowheads="1"/>
              </p:cNvSpPr>
              <p:nvPr/>
            </p:nvSpPr>
            <p:spPr bwMode="auto">
              <a:xfrm>
                <a:off x="2938" y="950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11" name="Rectangle 560"/>
              <p:cNvSpPr>
                <a:spLocks noChangeArrowheads="1"/>
              </p:cNvSpPr>
              <p:nvPr/>
            </p:nvSpPr>
            <p:spPr bwMode="auto">
              <a:xfrm>
                <a:off x="2938" y="1062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12" name="Rectangle 561"/>
              <p:cNvSpPr>
                <a:spLocks noChangeArrowheads="1"/>
              </p:cNvSpPr>
              <p:nvPr/>
            </p:nvSpPr>
            <p:spPr bwMode="auto">
              <a:xfrm>
                <a:off x="2938" y="1174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13" name="Rectangle 562"/>
              <p:cNvSpPr>
                <a:spLocks noChangeArrowheads="1"/>
              </p:cNvSpPr>
              <p:nvPr/>
            </p:nvSpPr>
            <p:spPr bwMode="auto">
              <a:xfrm>
                <a:off x="2938" y="1287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14" name="Rectangle 563"/>
              <p:cNvSpPr>
                <a:spLocks noChangeArrowheads="1"/>
              </p:cNvSpPr>
              <p:nvPr/>
            </p:nvSpPr>
            <p:spPr bwMode="auto">
              <a:xfrm>
                <a:off x="2938" y="1399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15" name="Rectangle 564"/>
              <p:cNvSpPr>
                <a:spLocks noChangeArrowheads="1"/>
              </p:cNvSpPr>
              <p:nvPr/>
            </p:nvSpPr>
            <p:spPr bwMode="auto">
              <a:xfrm>
                <a:off x="2938" y="1511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16" name="Rectangle 565"/>
              <p:cNvSpPr>
                <a:spLocks noChangeArrowheads="1"/>
              </p:cNvSpPr>
              <p:nvPr/>
            </p:nvSpPr>
            <p:spPr bwMode="auto">
              <a:xfrm>
                <a:off x="2938" y="1624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17" name="Rectangle 566"/>
              <p:cNvSpPr>
                <a:spLocks noChangeArrowheads="1"/>
              </p:cNvSpPr>
              <p:nvPr/>
            </p:nvSpPr>
            <p:spPr bwMode="auto">
              <a:xfrm>
                <a:off x="2938" y="1736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18" name="Rectangle 567"/>
              <p:cNvSpPr>
                <a:spLocks noChangeArrowheads="1"/>
              </p:cNvSpPr>
              <p:nvPr/>
            </p:nvSpPr>
            <p:spPr bwMode="auto">
              <a:xfrm>
                <a:off x="2938" y="1848"/>
                <a:ext cx="17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19" name="Rectangle 568"/>
              <p:cNvSpPr>
                <a:spLocks noChangeArrowheads="1"/>
              </p:cNvSpPr>
              <p:nvPr/>
            </p:nvSpPr>
            <p:spPr bwMode="auto">
              <a:xfrm>
                <a:off x="2938" y="1961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20" name="Rectangle 569"/>
              <p:cNvSpPr>
                <a:spLocks noChangeArrowheads="1"/>
              </p:cNvSpPr>
              <p:nvPr/>
            </p:nvSpPr>
            <p:spPr bwMode="auto">
              <a:xfrm>
                <a:off x="2938" y="2073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21" name="Rectangle 570"/>
              <p:cNvSpPr>
                <a:spLocks noChangeArrowheads="1"/>
              </p:cNvSpPr>
              <p:nvPr/>
            </p:nvSpPr>
            <p:spPr bwMode="auto">
              <a:xfrm>
                <a:off x="2938" y="2185"/>
                <a:ext cx="17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22" name="Rectangle 571"/>
              <p:cNvSpPr>
                <a:spLocks noChangeArrowheads="1"/>
              </p:cNvSpPr>
              <p:nvPr/>
            </p:nvSpPr>
            <p:spPr bwMode="auto">
              <a:xfrm>
                <a:off x="2938" y="2298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23" name="Rectangle 572"/>
              <p:cNvSpPr>
                <a:spLocks noChangeArrowheads="1"/>
              </p:cNvSpPr>
              <p:nvPr/>
            </p:nvSpPr>
            <p:spPr bwMode="auto">
              <a:xfrm>
                <a:off x="2938" y="2410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24" name="Rectangle 573"/>
              <p:cNvSpPr>
                <a:spLocks noChangeArrowheads="1"/>
              </p:cNvSpPr>
              <p:nvPr/>
            </p:nvSpPr>
            <p:spPr bwMode="auto">
              <a:xfrm>
                <a:off x="2938" y="2522"/>
                <a:ext cx="17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25" name="Rectangle 574"/>
              <p:cNvSpPr>
                <a:spLocks noChangeArrowheads="1"/>
              </p:cNvSpPr>
              <p:nvPr/>
            </p:nvSpPr>
            <p:spPr bwMode="auto">
              <a:xfrm>
                <a:off x="2938" y="2635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26" name="Rectangle 575"/>
              <p:cNvSpPr>
                <a:spLocks noChangeArrowheads="1"/>
              </p:cNvSpPr>
              <p:nvPr/>
            </p:nvSpPr>
            <p:spPr bwMode="auto">
              <a:xfrm>
                <a:off x="2938" y="2747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27" name="Rectangle 576"/>
              <p:cNvSpPr>
                <a:spLocks noChangeArrowheads="1"/>
              </p:cNvSpPr>
              <p:nvPr/>
            </p:nvSpPr>
            <p:spPr bwMode="auto">
              <a:xfrm>
                <a:off x="2938" y="2859"/>
                <a:ext cx="17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28" name="Rectangle 577"/>
              <p:cNvSpPr>
                <a:spLocks noChangeArrowheads="1"/>
              </p:cNvSpPr>
              <p:nvPr/>
            </p:nvSpPr>
            <p:spPr bwMode="auto">
              <a:xfrm>
                <a:off x="2938" y="2972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29" name="Rectangle 578"/>
              <p:cNvSpPr>
                <a:spLocks noChangeArrowheads="1"/>
              </p:cNvSpPr>
              <p:nvPr/>
            </p:nvSpPr>
            <p:spPr bwMode="auto">
              <a:xfrm>
                <a:off x="2938" y="3084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30" name="Rectangle 579"/>
              <p:cNvSpPr>
                <a:spLocks noChangeArrowheads="1"/>
              </p:cNvSpPr>
              <p:nvPr/>
            </p:nvSpPr>
            <p:spPr bwMode="auto">
              <a:xfrm>
                <a:off x="2938" y="3197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31" name="Rectangle 580"/>
              <p:cNvSpPr>
                <a:spLocks noChangeArrowheads="1"/>
              </p:cNvSpPr>
              <p:nvPr/>
            </p:nvSpPr>
            <p:spPr bwMode="auto">
              <a:xfrm>
                <a:off x="2938" y="3309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32" name="Rectangle 581"/>
              <p:cNvSpPr>
                <a:spLocks noChangeArrowheads="1"/>
              </p:cNvSpPr>
              <p:nvPr/>
            </p:nvSpPr>
            <p:spPr bwMode="auto">
              <a:xfrm>
                <a:off x="2938" y="3421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33" name="Rectangle 582"/>
              <p:cNvSpPr>
                <a:spLocks noChangeArrowheads="1"/>
              </p:cNvSpPr>
              <p:nvPr/>
            </p:nvSpPr>
            <p:spPr bwMode="auto">
              <a:xfrm>
                <a:off x="2938" y="3534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34" name="Rectangle 583"/>
              <p:cNvSpPr>
                <a:spLocks noChangeArrowheads="1"/>
              </p:cNvSpPr>
              <p:nvPr/>
            </p:nvSpPr>
            <p:spPr bwMode="auto">
              <a:xfrm>
                <a:off x="2938" y="3646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35" name="Rectangle 584"/>
              <p:cNvSpPr>
                <a:spLocks noChangeArrowheads="1"/>
              </p:cNvSpPr>
              <p:nvPr/>
            </p:nvSpPr>
            <p:spPr bwMode="auto">
              <a:xfrm>
                <a:off x="2938" y="3758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36" name="Rectangle 585"/>
              <p:cNvSpPr>
                <a:spLocks noChangeArrowheads="1"/>
              </p:cNvSpPr>
              <p:nvPr/>
            </p:nvSpPr>
            <p:spPr bwMode="auto">
              <a:xfrm>
                <a:off x="2967" y="384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37" name="Rectangle 586"/>
              <p:cNvSpPr>
                <a:spLocks noChangeArrowheads="1"/>
              </p:cNvSpPr>
              <p:nvPr/>
            </p:nvSpPr>
            <p:spPr bwMode="auto">
              <a:xfrm>
                <a:off x="3079" y="3842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38" name="Rectangle 587"/>
              <p:cNvSpPr>
                <a:spLocks noChangeArrowheads="1"/>
              </p:cNvSpPr>
              <p:nvPr/>
            </p:nvSpPr>
            <p:spPr bwMode="auto">
              <a:xfrm>
                <a:off x="3192" y="384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39" name="Rectangle 588"/>
              <p:cNvSpPr>
                <a:spLocks noChangeArrowheads="1"/>
              </p:cNvSpPr>
              <p:nvPr/>
            </p:nvSpPr>
            <p:spPr bwMode="auto">
              <a:xfrm>
                <a:off x="3304" y="384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40" name="Rectangle 589"/>
              <p:cNvSpPr>
                <a:spLocks noChangeArrowheads="1"/>
              </p:cNvSpPr>
              <p:nvPr/>
            </p:nvSpPr>
            <p:spPr bwMode="auto">
              <a:xfrm>
                <a:off x="3416" y="3842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41" name="Rectangle 590"/>
              <p:cNvSpPr>
                <a:spLocks noChangeArrowheads="1"/>
              </p:cNvSpPr>
              <p:nvPr/>
            </p:nvSpPr>
            <p:spPr bwMode="auto">
              <a:xfrm>
                <a:off x="3529" y="384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42" name="Freeform 591"/>
              <p:cNvSpPr>
                <a:spLocks/>
              </p:cNvSpPr>
              <p:nvPr/>
            </p:nvSpPr>
            <p:spPr bwMode="auto">
              <a:xfrm>
                <a:off x="3641" y="3817"/>
                <a:ext cx="41" cy="41"/>
              </a:xfrm>
              <a:custGeom>
                <a:avLst/>
                <a:gdLst>
                  <a:gd name="T0" fmla="*/ 0 w 41"/>
                  <a:gd name="T1" fmla="*/ 25 h 41"/>
                  <a:gd name="T2" fmla="*/ 0 w 41"/>
                  <a:gd name="T3" fmla="*/ 41 h 41"/>
                  <a:gd name="T4" fmla="*/ 32 w 41"/>
                  <a:gd name="T5" fmla="*/ 41 h 41"/>
                  <a:gd name="T6" fmla="*/ 39 w 41"/>
                  <a:gd name="T7" fmla="*/ 41 h 41"/>
                  <a:gd name="T8" fmla="*/ 41 w 41"/>
                  <a:gd name="T9" fmla="*/ 32 h 41"/>
                  <a:gd name="T10" fmla="*/ 41 w 41"/>
                  <a:gd name="T11" fmla="*/ 0 h 41"/>
                  <a:gd name="T12" fmla="*/ 25 w 41"/>
                  <a:gd name="T13" fmla="*/ 0 h 41"/>
                  <a:gd name="T14" fmla="*/ 25 w 41"/>
                  <a:gd name="T15" fmla="*/ 32 h 41"/>
                  <a:gd name="T16" fmla="*/ 32 w 41"/>
                  <a:gd name="T17" fmla="*/ 32 h 41"/>
                  <a:gd name="T18" fmla="*/ 32 w 41"/>
                  <a:gd name="T19" fmla="*/ 25 h 41"/>
                  <a:gd name="T20" fmla="*/ 0 w 41"/>
                  <a:gd name="T21" fmla="*/ 25 h 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41" h="41">
                    <a:moveTo>
                      <a:pt x="0" y="25"/>
                    </a:moveTo>
                    <a:lnTo>
                      <a:pt x="0" y="41"/>
                    </a:lnTo>
                    <a:lnTo>
                      <a:pt x="32" y="41"/>
                    </a:lnTo>
                    <a:lnTo>
                      <a:pt x="39" y="41"/>
                    </a:lnTo>
                    <a:lnTo>
                      <a:pt x="41" y="32"/>
                    </a:lnTo>
                    <a:lnTo>
                      <a:pt x="41" y="0"/>
                    </a:lnTo>
                    <a:lnTo>
                      <a:pt x="25" y="0"/>
                    </a:lnTo>
                    <a:lnTo>
                      <a:pt x="25" y="32"/>
                    </a:lnTo>
                    <a:lnTo>
                      <a:pt x="32" y="32"/>
                    </a:lnTo>
                    <a:lnTo>
                      <a:pt x="32" y="25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43" name="Rectangle 592"/>
              <p:cNvSpPr>
                <a:spLocks noChangeArrowheads="1"/>
              </p:cNvSpPr>
              <p:nvPr/>
            </p:nvSpPr>
            <p:spPr bwMode="auto">
              <a:xfrm>
                <a:off x="3666" y="3705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44" name="Rectangle 593"/>
              <p:cNvSpPr>
                <a:spLocks noChangeArrowheads="1"/>
              </p:cNvSpPr>
              <p:nvPr/>
            </p:nvSpPr>
            <p:spPr bwMode="auto">
              <a:xfrm>
                <a:off x="3666" y="3592"/>
                <a:ext cx="16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45" name="Rectangle 594"/>
              <p:cNvSpPr>
                <a:spLocks noChangeArrowheads="1"/>
              </p:cNvSpPr>
              <p:nvPr/>
            </p:nvSpPr>
            <p:spPr bwMode="auto">
              <a:xfrm>
                <a:off x="3666" y="3480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46" name="Rectangle 595"/>
              <p:cNvSpPr>
                <a:spLocks noChangeArrowheads="1"/>
              </p:cNvSpPr>
              <p:nvPr/>
            </p:nvSpPr>
            <p:spPr bwMode="auto">
              <a:xfrm>
                <a:off x="3666" y="3368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47" name="Rectangle 596"/>
              <p:cNvSpPr>
                <a:spLocks noChangeArrowheads="1"/>
              </p:cNvSpPr>
              <p:nvPr/>
            </p:nvSpPr>
            <p:spPr bwMode="auto">
              <a:xfrm>
                <a:off x="3666" y="3255"/>
                <a:ext cx="16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48" name="Rectangle 597"/>
              <p:cNvSpPr>
                <a:spLocks noChangeArrowheads="1"/>
              </p:cNvSpPr>
              <p:nvPr/>
            </p:nvSpPr>
            <p:spPr bwMode="auto">
              <a:xfrm>
                <a:off x="3666" y="3143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49" name="Rectangle 598"/>
              <p:cNvSpPr>
                <a:spLocks noChangeArrowheads="1"/>
              </p:cNvSpPr>
              <p:nvPr/>
            </p:nvSpPr>
            <p:spPr bwMode="auto">
              <a:xfrm>
                <a:off x="3666" y="3031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50" name="Rectangle 599"/>
              <p:cNvSpPr>
                <a:spLocks noChangeArrowheads="1"/>
              </p:cNvSpPr>
              <p:nvPr/>
            </p:nvSpPr>
            <p:spPr bwMode="auto">
              <a:xfrm>
                <a:off x="3666" y="2918"/>
                <a:ext cx="16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51" name="Rectangle 600"/>
              <p:cNvSpPr>
                <a:spLocks noChangeArrowheads="1"/>
              </p:cNvSpPr>
              <p:nvPr/>
            </p:nvSpPr>
            <p:spPr bwMode="auto">
              <a:xfrm>
                <a:off x="3666" y="2806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52" name="Rectangle 601"/>
              <p:cNvSpPr>
                <a:spLocks noChangeArrowheads="1"/>
              </p:cNvSpPr>
              <p:nvPr/>
            </p:nvSpPr>
            <p:spPr bwMode="auto">
              <a:xfrm>
                <a:off x="3666" y="2694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53" name="Rectangle 602"/>
              <p:cNvSpPr>
                <a:spLocks noChangeArrowheads="1"/>
              </p:cNvSpPr>
              <p:nvPr/>
            </p:nvSpPr>
            <p:spPr bwMode="auto">
              <a:xfrm>
                <a:off x="3666" y="2581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54" name="Rectangle 603"/>
              <p:cNvSpPr>
                <a:spLocks noChangeArrowheads="1"/>
              </p:cNvSpPr>
              <p:nvPr/>
            </p:nvSpPr>
            <p:spPr bwMode="auto">
              <a:xfrm>
                <a:off x="3666" y="2469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55" name="Rectangle 604"/>
              <p:cNvSpPr>
                <a:spLocks noChangeArrowheads="1"/>
              </p:cNvSpPr>
              <p:nvPr/>
            </p:nvSpPr>
            <p:spPr bwMode="auto">
              <a:xfrm>
                <a:off x="3666" y="2357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56" name="Rectangle 605"/>
              <p:cNvSpPr>
                <a:spLocks noChangeArrowheads="1"/>
              </p:cNvSpPr>
              <p:nvPr/>
            </p:nvSpPr>
            <p:spPr bwMode="auto">
              <a:xfrm>
                <a:off x="3666" y="2244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57" name="Rectangle 606"/>
              <p:cNvSpPr>
                <a:spLocks noChangeArrowheads="1"/>
              </p:cNvSpPr>
              <p:nvPr/>
            </p:nvSpPr>
            <p:spPr bwMode="auto">
              <a:xfrm>
                <a:off x="3666" y="2132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58" name="Rectangle 607"/>
              <p:cNvSpPr>
                <a:spLocks noChangeArrowheads="1"/>
              </p:cNvSpPr>
              <p:nvPr/>
            </p:nvSpPr>
            <p:spPr bwMode="auto">
              <a:xfrm>
                <a:off x="3666" y="2020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59" name="Rectangle 608"/>
              <p:cNvSpPr>
                <a:spLocks noChangeArrowheads="1"/>
              </p:cNvSpPr>
              <p:nvPr/>
            </p:nvSpPr>
            <p:spPr bwMode="auto">
              <a:xfrm>
                <a:off x="3666" y="1907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60" name="Rectangle 609"/>
              <p:cNvSpPr>
                <a:spLocks noChangeArrowheads="1"/>
              </p:cNvSpPr>
              <p:nvPr/>
            </p:nvSpPr>
            <p:spPr bwMode="auto">
              <a:xfrm>
                <a:off x="3666" y="1795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61" name="Rectangle 610"/>
              <p:cNvSpPr>
                <a:spLocks noChangeArrowheads="1"/>
              </p:cNvSpPr>
              <p:nvPr/>
            </p:nvSpPr>
            <p:spPr bwMode="auto">
              <a:xfrm>
                <a:off x="3666" y="1682"/>
                <a:ext cx="16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62" name="Rectangle 611"/>
              <p:cNvSpPr>
                <a:spLocks noChangeArrowheads="1"/>
              </p:cNvSpPr>
              <p:nvPr/>
            </p:nvSpPr>
            <p:spPr bwMode="auto">
              <a:xfrm>
                <a:off x="3666" y="1570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63" name="Rectangle 612"/>
              <p:cNvSpPr>
                <a:spLocks noChangeArrowheads="1"/>
              </p:cNvSpPr>
              <p:nvPr/>
            </p:nvSpPr>
            <p:spPr bwMode="auto">
              <a:xfrm>
                <a:off x="3666" y="1458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64" name="Rectangle 613"/>
              <p:cNvSpPr>
                <a:spLocks noChangeArrowheads="1"/>
              </p:cNvSpPr>
              <p:nvPr/>
            </p:nvSpPr>
            <p:spPr bwMode="auto">
              <a:xfrm>
                <a:off x="3666" y="1345"/>
                <a:ext cx="16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65" name="Rectangle 614"/>
              <p:cNvSpPr>
                <a:spLocks noChangeArrowheads="1"/>
              </p:cNvSpPr>
              <p:nvPr/>
            </p:nvSpPr>
            <p:spPr bwMode="auto">
              <a:xfrm>
                <a:off x="3666" y="1233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66" name="Rectangle 615"/>
              <p:cNvSpPr>
                <a:spLocks noChangeArrowheads="1"/>
              </p:cNvSpPr>
              <p:nvPr/>
            </p:nvSpPr>
            <p:spPr bwMode="auto">
              <a:xfrm>
                <a:off x="3666" y="1121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67" name="Rectangle 616"/>
              <p:cNvSpPr>
                <a:spLocks noChangeArrowheads="1"/>
              </p:cNvSpPr>
              <p:nvPr/>
            </p:nvSpPr>
            <p:spPr bwMode="auto">
              <a:xfrm>
                <a:off x="3666" y="1008"/>
                <a:ext cx="16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68" name="Rectangle 617"/>
              <p:cNvSpPr>
                <a:spLocks noChangeArrowheads="1"/>
              </p:cNvSpPr>
              <p:nvPr/>
            </p:nvSpPr>
            <p:spPr bwMode="auto">
              <a:xfrm>
                <a:off x="3666" y="896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69" name="Rectangle 618"/>
              <p:cNvSpPr>
                <a:spLocks noChangeArrowheads="1"/>
              </p:cNvSpPr>
              <p:nvPr/>
            </p:nvSpPr>
            <p:spPr bwMode="auto">
              <a:xfrm>
                <a:off x="3666" y="784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70" name="Freeform 619"/>
              <p:cNvSpPr>
                <a:spLocks/>
              </p:cNvSpPr>
              <p:nvPr/>
            </p:nvSpPr>
            <p:spPr bwMode="auto">
              <a:xfrm>
                <a:off x="3620" y="718"/>
                <a:ext cx="62" cy="18"/>
              </a:xfrm>
              <a:custGeom>
                <a:avLst/>
                <a:gdLst>
                  <a:gd name="T0" fmla="*/ 46 w 62"/>
                  <a:gd name="T1" fmla="*/ 18 h 18"/>
                  <a:gd name="T2" fmla="*/ 62 w 62"/>
                  <a:gd name="T3" fmla="*/ 18 h 18"/>
                  <a:gd name="T4" fmla="*/ 62 w 62"/>
                  <a:gd name="T5" fmla="*/ 7 h 18"/>
                  <a:gd name="T6" fmla="*/ 62 w 62"/>
                  <a:gd name="T7" fmla="*/ 0 h 18"/>
                  <a:gd name="T8" fmla="*/ 53 w 62"/>
                  <a:gd name="T9" fmla="*/ 0 h 18"/>
                  <a:gd name="T10" fmla="*/ 0 w 62"/>
                  <a:gd name="T11" fmla="*/ 0 h 18"/>
                  <a:gd name="T12" fmla="*/ 0 w 62"/>
                  <a:gd name="T13" fmla="*/ 16 h 18"/>
                  <a:gd name="T14" fmla="*/ 53 w 62"/>
                  <a:gd name="T15" fmla="*/ 16 h 18"/>
                  <a:gd name="T16" fmla="*/ 53 w 62"/>
                  <a:gd name="T17" fmla="*/ 7 h 18"/>
                  <a:gd name="T18" fmla="*/ 46 w 62"/>
                  <a:gd name="T19" fmla="*/ 7 h 18"/>
                  <a:gd name="T20" fmla="*/ 46 w 62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2" h="18">
                    <a:moveTo>
                      <a:pt x="46" y="18"/>
                    </a:moveTo>
                    <a:lnTo>
                      <a:pt x="62" y="18"/>
                    </a:lnTo>
                    <a:lnTo>
                      <a:pt x="62" y="7"/>
                    </a:lnTo>
                    <a:lnTo>
                      <a:pt x="62" y="0"/>
                    </a:lnTo>
                    <a:lnTo>
                      <a:pt x="53" y="0"/>
                    </a:lnTo>
                    <a:lnTo>
                      <a:pt x="0" y="0"/>
                    </a:lnTo>
                    <a:lnTo>
                      <a:pt x="0" y="16"/>
                    </a:lnTo>
                    <a:lnTo>
                      <a:pt x="53" y="16"/>
                    </a:lnTo>
                    <a:lnTo>
                      <a:pt x="53" y="7"/>
                    </a:lnTo>
                    <a:lnTo>
                      <a:pt x="46" y="7"/>
                    </a:lnTo>
                    <a:lnTo>
                      <a:pt x="46" y="1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71" name="Rectangle 620"/>
              <p:cNvSpPr>
                <a:spLocks noChangeArrowheads="1"/>
              </p:cNvSpPr>
              <p:nvPr/>
            </p:nvSpPr>
            <p:spPr bwMode="auto">
              <a:xfrm>
                <a:off x="3507" y="718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72" name="Rectangle 621"/>
              <p:cNvSpPr>
                <a:spLocks noChangeArrowheads="1"/>
              </p:cNvSpPr>
              <p:nvPr/>
            </p:nvSpPr>
            <p:spPr bwMode="auto">
              <a:xfrm>
                <a:off x="3395" y="718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73" name="Rectangle 622"/>
              <p:cNvSpPr>
                <a:spLocks noChangeArrowheads="1"/>
              </p:cNvSpPr>
              <p:nvPr/>
            </p:nvSpPr>
            <p:spPr bwMode="auto">
              <a:xfrm>
                <a:off x="3283" y="718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74" name="Rectangle 623"/>
              <p:cNvSpPr>
                <a:spLocks noChangeArrowheads="1"/>
              </p:cNvSpPr>
              <p:nvPr/>
            </p:nvSpPr>
            <p:spPr bwMode="auto">
              <a:xfrm>
                <a:off x="3170" y="718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75" name="Rectangle 624"/>
              <p:cNvSpPr>
                <a:spLocks noChangeArrowheads="1"/>
              </p:cNvSpPr>
              <p:nvPr/>
            </p:nvSpPr>
            <p:spPr bwMode="auto">
              <a:xfrm>
                <a:off x="3058" y="718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76" name="Rectangle 625"/>
              <p:cNvSpPr>
                <a:spLocks noChangeArrowheads="1"/>
              </p:cNvSpPr>
              <p:nvPr/>
            </p:nvSpPr>
            <p:spPr bwMode="auto">
              <a:xfrm>
                <a:off x="2946" y="718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6876" name="Group 626"/>
            <p:cNvGrpSpPr>
              <a:grpSpLocks/>
            </p:cNvGrpSpPr>
            <p:nvPr/>
          </p:nvGrpSpPr>
          <p:grpSpPr bwMode="auto">
            <a:xfrm>
              <a:off x="3016" y="707"/>
              <a:ext cx="526" cy="2776"/>
              <a:chOff x="1868" y="718"/>
              <a:chExt cx="744" cy="3140"/>
            </a:xfrm>
          </p:grpSpPr>
          <p:sp>
            <p:nvSpPr>
              <p:cNvPr id="37139" name="Rectangle 627"/>
              <p:cNvSpPr>
                <a:spLocks noChangeArrowheads="1"/>
              </p:cNvSpPr>
              <p:nvPr/>
            </p:nvSpPr>
            <p:spPr bwMode="auto">
              <a:xfrm>
                <a:off x="1868" y="725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40" name="Rectangle 628"/>
              <p:cNvSpPr>
                <a:spLocks noChangeArrowheads="1"/>
              </p:cNvSpPr>
              <p:nvPr/>
            </p:nvSpPr>
            <p:spPr bwMode="auto">
              <a:xfrm>
                <a:off x="1868" y="837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41" name="Rectangle 629"/>
              <p:cNvSpPr>
                <a:spLocks noChangeArrowheads="1"/>
              </p:cNvSpPr>
              <p:nvPr/>
            </p:nvSpPr>
            <p:spPr bwMode="auto">
              <a:xfrm>
                <a:off x="1868" y="950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42" name="Rectangle 630"/>
              <p:cNvSpPr>
                <a:spLocks noChangeArrowheads="1"/>
              </p:cNvSpPr>
              <p:nvPr/>
            </p:nvSpPr>
            <p:spPr bwMode="auto">
              <a:xfrm>
                <a:off x="1868" y="1062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43" name="Rectangle 631"/>
              <p:cNvSpPr>
                <a:spLocks noChangeArrowheads="1"/>
              </p:cNvSpPr>
              <p:nvPr/>
            </p:nvSpPr>
            <p:spPr bwMode="auto">
              <a:xfrm>
                <a:off x="1868" y="1174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44" name="Rectangle 632"/>
              <p:cNvSpPr>
                <a:spLocks noChangeArrowheads="1"/>
              </p:cNvSpPr>
              <p:nvPr/>
            </p:nvSpPr>
            <p:spPr bwMode="auto">
              <a:xfrm>
                <a:off x="1868" y="1287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45" name="Rectangle 633"/>
              <p:cNvSpPr>
                <a:spLocks noChangeArrowheads="1"/>
              </p:cNvSpPr>
              <p:nvPr/>
            </p:nvSpPr>
            <p:spPr bwMode="auto">
              <a:xfrm>
                <a:off x="1868" y="1399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46" name="Rectangle 634"/>
              <p:cNvSpPr>
                <a:spLocks noChangeArrowheads="1"/>
              </p:cNvSpPr>
              <p:nvPr/>
            </p:nvSpPr>
            <p:spPr bwMode="auto">
              <a:xfrm>
                <a:off x="1868" y="1511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47" name="Rectangle 635"/>
              <p:cNvSpPr>
                <a:spLocks noChangeArrowheads="1"/>
              </p:cNvSpPr>
              <p:nvPr/>
            </p:nvSpPr>
            <p:spPr bwMode="auto">
              <a:xfrm>
                <a:off x="1868" y="1624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48" name="Rectangle 636"/>
              <p:cNvSpPr>
                <a:spLocks noChangeArrowheads="1"/>
              </p:cNvSpPr>
              <p:nvPr/>
            </p:nvSpPr>
            <p:spPr bwMode="auto">
              <a:xfrm>
                <a:off x="1868" y="1736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49" name="Rectangle 637"/>
              <p:cNvSpPr>
                <a:spLocks noChangeArrowheads="1"/>
              </p:cNvSpPr>
              <p:nvPr/>
            </p:nvSpPr>
            <p:spPr bwMode="auto">
              <a:xfrm>
                <a:off x="1868" y="1848"/>
                <a:ext cx="17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50" name="Rectangle 638"/>
              <p:cNvSpPr>
                <a:spLocks noChangeArrowheads="1"/>
              </p:cNvSpPr>
              <p:nvPr/>
            </p:nvSpPr>
            <p:spPr bwMode="auto">
              <a:xfrm>
                <a:off x="1868" y="1961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51" name="Rectangle 639"/>
              <p:cNvSpPr>
                <a:spLocks noChangeArrowheads="1"/>
              </p:cNvSpPr>
              <p:nvPr/>
            </p:nvSpPr>
            <p:spPr bwMode="auto">
              <a:xfrm>
                <a:off x="1868" y="2073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52" name="Rectangle 640"/>
              <p:cNvSpPr>
                <a:spLocks noChangeArrowheads="1"/>
              </p:cNvSpPr>
              <p:nvPr/>
            </p:nvSpPr>
            <p:spPr bwMode="auto">
              <a:xfrm>
                <a:off x="1868" y="2185"/>
                <a:ext cx="17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53" name="Rectangle 641"/>
              <p:cNvSpPr>
                <a:spLocks noChangeArrowheads="1"/>
              </p:cNvSpPr>
              <p:nvPr/>
            </p:nvSpPr>
            <p:spPr bwMode="auto">
              <a:xfrm>
                <a:off x="1868" y="2298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54" name="Rectangle 642"/>
              <p:cNvSpPr>
                <a:spLocks noChangeArrowheads="1"/>
              </p:cNvSpPr>
              <p:nvPr/>
            </p:nvSpPr>
            <p:spPr bwMode="auto">
              <a:xfrm>
                <a:off x="1868" y="2410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55" name="Rectangle 643"/>
              <p:cNvSpPr>
                <a:spLocks noChangeArrowheads="1"/>
              </p:cNvSpPr>
              <p:nvPr/>
            </p:nvSpPr>
            <p:spPr bwMode="auto">
              <a:xfrm>
                <a:off x="1868" y="2522"/>
                <a:ext cx="17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56" name="Rectangle 644"/>
              <p:cNvSpPr>
                <a:spLocks noChangeArrowheads="1"/>
              </p:cNvSpPr>
              <p:nvPr/>
            </p:nvSpPr>
            <p:spPr bwMode="auto">
              <a:xfrm>
                <a:off x="1868" y="2635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57" name="Rectangle 645"/>
              <p:cNvSpPr>
                <a:spLocks noChangeArrowheads="1"/>
              </p:cNvSpPr>
              <p:nvPr/>
            </p:nvSpPr>
            <p:spPr bwMode="auto">
              <a:xfrm>
                <a:off x="1868" y="2747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58" name="Rectangle 646"/>
              <p:cNvSpPr>
                <a:spLocks noChangeArrowheads="1"/>
              </p:cNvSpPr>
              <p:nvPr/>
            </p:nvSpPr>
            <p:spPr bwMode="auto">
              <a:xfrm>
                <a:off x="1868" y="2859"/>
                <a:ext cx="17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59" name="Rectangle 647"/>
              <p:cNvSpPr>
                <a:spLocks noChangeArrowheads="1"/>
              </p:cNvSpPr>
              <p:nvPr/>
            </p:nvSpPr>
            <p:spPr bwMode="auto">
              <a:xfrm>
                <a:off x="1868" y="2972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60" name="Rectangle 648"/>
              <p:cNvSpPr>
                <a:spLocks noChangeArrowheads="1"/>
              </p:cNvSpPr>
              <p:nvPr/>
            </p:nvSpPr>
            <p:spPr bwMode="auto">
              <a:xfrm>
                <a:off x="1868" y="3084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61" name="Rectangle 649"/>
              <p:cNvSpPr>
                <a:spLocks noChangeArrowheads="1"/>
              </p:cNvSpPr>
              <p:nvPr/>
            </p:nvSpPr>
            <p:spPr bwMode="auto">
              <a:xfrm>
                <a:off x="1868" y="3197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62" name="Rectangle 650"/>
              <p:cNvSpPr>
                <a:spLocks noChangeArrowheads="1"/>
              </p:cNvSpPr>
              <p:nvPr/>
            </p:nvSpPr>
            <p:spPr bwMode="auto">
              <a:xfrm>
                <a:off x="1868" y="3309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63" name="Rectangle 651"/>
              <p:cNvSpPr>
                <a:spLocks noChangeArrowheads="1"/>
              </p:cNvSpPr>
              <p:nvPr/>
            </p:nvSpPr>
            <p:spPr bwMode="auto">
              <a:xfrm>
                <a:off x="1868" y="3421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64" name="Rectangle 652"/>
              <p:cNvSpPr>
                <a:spLocks noChangeArrowheads="1"/>
              </p:cNvSpPr>
              <p:nvPr/>
            </p:nvSpPr>
            <p:spPr bwMode="auto">
              <a:xfrm>
                <a:off x="1868" y="3534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65" name="Rectangle 653"/>
              <p:cNvSpPr>
                <a:spLocks noChangeArrowheads="1"/>
              </p:cNvSpPr>
              <p:nvPr/>
            </p:nvSpPr>
            <p:spPr bwMode="auto">
              <a:xfrm>
                <a:off x="1868" y="3646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66" name="Rectangle 654"/>
              <p:cNvSpPr>
                <a:spLocks noChangeArrowheads="1"/>
              </p:cNvSpPr>
              <p:nvPr/>
            </p:nvSpPr>
            <p:spPr bwMode="auto">
              <a:xfrm>
                <a:off x="1868" y="3758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67" name="Rectangle 655"/>
              <p:cNvSpPr>
                <a:spLocks noChangeArrowheads="1"/>
              </p:cNvSpPr>
              <p:nvPr/>
            </p:nvSpPr>
            <p:spPr bwMode="auto">
              <a:xfrm>
                <a:off x="1897" y="384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68" name="Rectangle 656"/>
              <p:cNvSpPr>
                <a:spLocks noChangeArrowheads="1"/>
              </p:cNvSpPr>
              <p:nvPr/>
            </p:nvSpPr>
            <p:spPr bwMode="auto">
              <a:xfrm>
                <a:off x="2009" y="3842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69" name="Rectangle 657"/>
              <p:cNvSpPr>
                <a:spLocks noChangeArrowheads="1"/>
              </p:cNvSpPr>
              <p:nvPr/>
            </p:nvSpPr>
            <p:spPr bwMode="auto">
              <a:xfrm>
                <a:off x="2122" y="384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70" name="Rectangle 658"/>
              <p:cNvSpPr>
                <a:spLocks noChangeArrowheads="1"/>
              </p:cNvSpPr>
              <p:nvPr/>
            </p:nvSpPr>
            <p:spPr bwMode="auto">
              <a:xfrm>
                <a:off x="2234" y="384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71" name="Rectangle 659"/>
              <p:cNvSpPr>
                <a:spLocks noChangeArrowheads="1"/>
              </p:cNvSpPr>
              <p:nvPr/>
            </p:nvSpPr>
            <p:spPr bwMode="auto">
              <a:xfrm>
                <a:off x="2346" y="3842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72" name="Rectangle 660"/>
              <p:cNvSpPr>
                <a:spLocks noChangeArrowheads="1"/>
              </p:cNvSpPr>
              <p:nvPr/>
            </p:nvSpPr>
            <p:spPr bwMode="auto">
              <a:xfrm>
                <a:off x="2459" y="384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73" name="Freeform 661"/>
              <p:cNvSpPr>
                <a:spLocks/>
              </p:cNvSpPr>
              <p:nvPr/>
            </p:nvSpPr>
            <p:spPr bwMode="auto">
              <a:xfrm>
                <a:off x="2571" y="3817"/>
                <a:ext cx="41" cy="41"/>
              </a:xfrm>
              <a:custGeom>
                <a:avLst/>
                <a:gdLst>
                  <a:gd name="T0" fmla="*/ 0 w 41"/>
                  <a:gd name="T1" fmla="*/ 25 h 41"/>
                  <a:gd name="T2" fmla="*/ 0 w 41"/>
                  <a:gd name="T3" fmla="*/ 41 h 41"/>
                  <a:gd name="T4" fmla="*/ 32 w 41"/>
                  <a:gd name="T5" fmla="*/ 41 h 41"/>
                  <a:gd name="T6" fmla="*/ 39 w 41"/>
                  <a:gd name="T7" fmla="*/ 41 h 41"/>
                  <a:gd name="T8" fmla="*/ 41 w 41"/>
                  <a:gd name="T9" fmla="*/ 32 h 41"/>
                  <a:gd name="T10" fmla="*/ 41 w 41"/>
                  <a:gd name="T11" fmla="*/ 0 h 41"/>
                  <a:gd name="T12" fmla="*/ 25 w 41"/>
                  <a:gd name="T13" fmla="*/ 0 h 41"/>
                  <a:gd name="T14" fmla="*/ 25 w 41"/>
                  <a:gd name="T15" fmla="*/ 32 h 41"/>
                  <a:gd name="T16" fmla="*/ 32 w 41"/>
                  <a:gd name="T17" fmla="*/ 32 h 41"/>
                  <a:gd name="T18" fmla="*/ 32 w 41"/>
                  <a:gd name="T19" fmla="*/ 25 h 41"/>
                  <a:gd name="T20" fmla="*/ 0 w 41"/>
                  <a:gd name="T21" fmla="*/ 25 h 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41" h="41">
                    <a:moveTo>
                      <a:pt x="0" y="25"/>
                    </a:moveTo>
                    <a:lnTo>
                      <a:pt x="0" y="41"/>
                    </a:lnTo>
                    <a:lnTo>
                      <a:pt x="32" y="41"/>
                    </a:lnTo>
                    <a:lnTo>
                      <a:pt x="39" y="41"/>
                    </a:lnTo>
                    <a:lnTo>
                      <a:pt x="41" y="32"/>
                    </a:lnTo>
                    <a:lnTo>
                      <a:pt x="41" y="0"/>
                    </a:lnTo>
                    <a:lnTo>
                      <a:pt x="25" y="0"/>
                    </a:lnTo>
                    <a:lnTo>
                      <a:pt x="25" y="32"/>
                    </a:lnTo>
                    <a:lnTo>
                      <a:pt x="32" y="32"/>
                    </a:lnTo>
                    <a:lnTo>
                      <a:pt x="32" y="25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74" name="Rectangle 662"/>
              <p:cNvSpPr>
                <a:spLocks noChangeArrowheads="1"/>
              </p:cNvSpPr>
              <p:nvPr/>
            </p:nvSpPr>
            <p:spPr bwMode="auto">
              <a:xfrm>
                <a:off x="2596" y="3705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75" name="Rectangle 663"/>
              <p:cNvSpPr>
                <a:spLocks noChangeArrowheads="1"/>
              </p:cNvSpPr>
              <p:nvPr/>
            </p:nvSpPr>
            <p:spPr bwMode="auto">
              <a:xfrm>
                <a:off x="2596" y="3592"/>
                <a:ext cx="16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76" name="Rectangle 664"/>
              <p:cNvSpPr>
                <a:spLocks noChangeArrowheads="1"/>
              </p:cNvSpPr>
              <p:nvPr/>
            </p:nvSpPr>
            <p:spPr bwMode="auto">
              <a:xfrm>
                <a:off x="2596" y="3480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77" name="Rectangle 665"/>
              <p:cNvSpPr>
                <a:spLocks noChangeArrowheads="1"/>
              </p:cNvSpPr>
              <p:nvPr/>
            </p:nvSpPr>
            <p:spPr bwMode="auto">
              <a:xfrm>
                <a:off x="2596" y="3368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78" name="Rectangle 666"/>
              <p:cNvSpPr>
                <a:spLocks noChangeArrowheads="1"/>
              </p:cNvSpPr>
              <p:nvPr/>
            </p:nvSpPr>
            <p:spPr bwMode="auto">
              <a:xfrm>
                <a:off x="2596" y="3255"/>
                <a:ext cx="16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79" name="Rectangle 667"/>
              <p:cNvSpPr>
                <a:spLocks noChangeArrowheads="1"/>
              </p:cNvSpPr>
              <p:nvPr/>
            </p:nvSpPr>
            <p:spPr bwMode="auto">
              <a:xfrm>
                <a:off x="2596" y="3143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80" name="Rectangle 668"/>
              <p:cNvSpPr>
                <a:spLocks noChangeArrowheads="1"/>
              </p:cNvSpPr>
              <p:nvPr/>
            </p:nvSpPr>
            <p:spPr bwMode="auto">
              <a:xfrm>
                <a:off x="2596" y="3031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81" name="Rectangle 669"/>
              <p:cNvSpPr>
                <a:spLocks noChangeArrowheads="1"/>
              </p:cNvSpPr>
              <p:nvPr/>
            </p:nvSpPr>
            <p:spPr bwMode="auto">
              <a:xfrm>
                <a:off x="2596" y="2918"/>
                <a:ext cx="16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82" name="Rectangle 670"/>
              <p:cNvSpPr>
                <a:spLocks noChangeArrowheads="1"/>
              </p:cNvSpPr>
              <p:nvPr/>
            </p:nvSpPr>
            <p:spPr bwMode="auto">
              <a:xfrm>
                <a:off x="2596" y="2806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83" name="Rectangle 671"/>
              <p:cNvSpPr>
                <a:spLocks noChangeArrowheads="1"/>
              </p:cNvSpPr>
              <p:nvPr/>
            </p:nvSpPr>
            <p:spPr bwMode="auto">
              <a:xfrm>
                <a:off x="2596" y="2694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84" name="Rectangle 672"/>
              <p:cNvSpPr>
                <a:spLocks noChangeArrowheads="1"/>
              </p:cNvSpPr>
              <p:nvPr/>
            </p:nvSpPr>
            <p:spPr bwMode="auto">
              <a:xfrm>
                <a:off x="2596" y="2581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85" name="Rectangle 673"/>
              <p:cNvSpPr>
                <a:spLocks noChangeArrowheads="1"/>
              </p:cNvSpPr>
              <p:nvPr/>
            </p:nvSpPr>
            <p:spPr bwMode="auto">
              <a:xfrm>
                <a:off x="2596" y="2469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86" name="Rectangle 674"/>
              <p:cNvSpPr>
                <a:spLocks noChangeArrowheads="1"/>
              </p:cNvSpPr>
              <p:nvPr/>
            </p:nvSpPr>
            <p:spPr bwMode="auto">
              <a:xfrm>
                <a:off x="2596" y="2357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87" name="Rectangle 675"/>
              <p:cNvSpPr>
                <a:spLocks noChangeArrowheads="1"/>
              </p:cNvSpPr>
              <p:nvPr/>
            </p:nvSpPr>
            <p:spPr bwMode="auto">
              <a:xfrm>
                <a:off x="2596" y="2244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88" name="Rectangle 676"/>
              <p:cNvSpPr>
                <a:spLocks noChangeArrowheads="1"/>
              </p:cNvSpPr>
              <p:nvPr/>
            </p:nvSpPr>
            <p:spPr bwMode="auto">
              <a:xfrm>
                <a:off x="2596" y="2132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89" name="Rectangle 677"/>
              <p:cNvSpPr>
                <a:spLocks noChangeArrowheads="1"/>
              </p:cNvSpPr>
              <p:nvPr/>
            </p:nvSpPr>
            <p:spPr bwMode="auto">
              <a:xfrm>
                <a:off x="2596" y="2020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90" name="Rectangle 678"/>
              <p:cNvSpPr>
                <a:spLocks noChangeArrowheads="1"/>
              </p:cNvSpPr>
              <p:nvPr/>
            </p:nvSpPr>
            <p:spPr bwMode="auto">
              <a:xfrm>
                <a:off x="2596" y="1907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91" name="Rectangle 679"/>
              <p:cNvSpPr>
                <a:spLocks noChangeArrowheads="1"/>
              </p:cNvSpPr>
              <p:nvPr/>
            </p:nvSpPr>
            <p:spPr bwMode="auto">
              <a:xfrm>
                <a:off x="2596" y="1795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92" name="Rectangle 680"/>
              <p:cNvSpPr>
                <a:spLocks noChangeArrowheads="1"/>
              </p:cNvSpPr>
              <p:nvPr/>
            </p:nvSpPr>
            <p:spPr bwMode="auto">
              <a:xfrm>
                <a:off x="2596" y="1682"/>
                <a:ext cx="16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93" name="Rectangle 681"/>
              <p:cNvSpPr>
                <a:spLocks noChangeArrowheads="1"/>
              </p:cNvSpPr>
              <p:nvPr/>
            </p:nvSpPr>
            <p:spPr bwMode="auto">
              <a:xfrm>
                <a:off x="2596" y="1570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94" name="Rectangle 682"/>
              <p:cNvSpPr>
                <a:spLocks noChangeArrowheads="1"/>
              </p:cNvSpPr>
              <p:nvPr/>
            </p:nvSpPr>
            <p:spPr bwMode="auto">
              <a:xfrm>
                <a:off x="2596" y="1458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95" name="Rectangle 683"/>
              <p:cNvSpPr>
                <a:spLocks noChangeArrowheads="1"/>
              </p:cNvSpPr>
              <p:nvPr/>
            </p:nvSpPr>
            <p:spPr bwMode="auto">
              <a:xfrm>
                <a:off x="2596" y="1345"/>
                <a:ext cx="16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96" name="Rectangle 684"/>
              <p:cNvSpPr>
                <a:spLocks noChangeArrowheads="1"/>
              </p:cNvSpPr>
              <p:nvPr/>
            </p:nvSpPr>
            <p:spPr bwMode="auto">
              <a:xfrm>
                <a:off x="2596" y="1233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97" name="Rectangle 685"/>
              <p:cNvSpPr>
                <a:spLocks noChangeArrowheads="1"/>
              </p:cNvSpPr>
              <p:nvPr/>
            </p:nvSpPr>
            <p:spPr bwMode="auto">
              <a:xfrm>
                <a:off x="2596" y="1121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98" name="Rectangle 686"/>
              <p:cNvSpPr>
                <a:spLocks noChangeArrowheads="1"/>
              </p:cNvSpPr>
              <p:nvPr/>
            </p:nvSpPr>
            <p:spPr bwMode="auto">
              <a:xfrm>
                <a:off x="2596" y="1008"/>
                <a:ext cx="16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99" name="Rectangle 687"/>
              <p:cNvSpPr>
                <a:spLocks noChangeArrowheads="1"/>
              </p:cNvSpPr>
              <p:nvPr/>
            </p:nvSpPr>
            <p:spPr bwMode="auto">
              <a:xfrm>
                <a:off x="2596" y="896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00" name="Rectangle 688"/>
              <p:cNvSpPr>
                <a:spLocks noChangeArrowheads="1"/>
              </p:cNvSpPr>
              <p:nvPr/>
            </p:nvSpPr>
            <p:spPr bwMode="auto">
              <a:xfrm>
                <a:off x="2596" y="784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01" name="Freeform 689"/>
              <p:cNvSpPr>
                <a:spLocks/>
              </p:cNvSpPr>
              <p:nvPr/>
            </p:nvSpPr>
            <p:spPr bwMode="auto">
              <a:xfrm>
                <a:off x="2550" y="718"/>
                <a:ext cx="62" cy="18"/>
              </a:xfrm>
              <a:custGeom>
                <a:avLst/>
                <a:gdLst>
                  <a:gd name="T0" fmla="*/ 46 w 62"/>
                  <a:gd name="T1" fmla="*/ 18 h 18"/>
                  <a:gd name="T2" fmla="*/ 62 w 62"/>
                  <a:gd name="T3" fmla="*/ 18 h 18"/>
                  <a:gd name="T4" fmla="*/ 62 w 62"/>
                  <a:gd name="T5" fmla="*/ 7 h 18"/>
                  <a:gd name="T6" fmla="*/ 62 w 62"/>
                  <a:gd name="T7" fmla="*/ 0 h 18"/>
                  <a:gd name="T8" fmla="*/ 53 w 62"/>
                  <a:gd name="T9" fmla="*/ 0 h 18"/>
                  <a:gd name="T10" fmla="*/ 0 w 62"/>
                  <a:gd name="T11" fmla="*/ 0 h 18"/>
                  <a:gd name="T12" fmla="*/ 0 w 62"/>
                  <a:gd name="T13" fmla="*/ 16 h 18"/>
                  <a:gd name="T14" fmla="*/ 53 w 62"/>
                  <a:gd name="T15" fmla="*/ 16 h 18"/>
                  <a:gd name="T16" fmla="*/ 53 w 62"/>
                  <a:gd name="T17" fmla="*/ 7 h 18"/>
                  <a:gd name="T18" fmla="*/ 46 w 62"/>
                  <a:gd name="T19" fmla="*/ 7 h 18"/>
                  <a:gd name="T20" fmla="*/ 46 w 62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2" h="18">
                    <a:moveTo>
                      <a:pt x="46" y="18"/>
                    </a:moveTo>
                    <a:lnTo>
                      <a:pt x="62" y="18"/>
                    </a:lnTo>
                    <a:lnTo>
                      <a:pt x="62" y="7"/>
                    </a:lnTo>
                    <a:lnTo>
                      <a:pt x="62" y="0"/>
                    </a:lnTo>
                    <a:lnTo>
                      <a:pt x="53" y="0"/>
                    </a:lnTo>
                    <a:lnTo>
                      <a:pt x="0" y="0"/>
                    </a:lnTo>
                    <a:lnTo>
                      <a:pt x="0" y="16"/>
                    </a:lnTo>
                    <a:lnTo>
                      <a:pt x="53" y="16"/>
                    </a:lnTo>
                    <a:lnTo>
                      <a:pt x="53" y="7"/>
                    </a:lnTo>
                    <a:lnTo>
                      <a:pt x="46" y="7"/>
                    </a:lnTo>
                    <a:lnTo>
                      <a:pt x="46" y="1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02" name="Rectangle 690"/>
              <p:cNvSpPr>
                <a:spLocks noChangeArrowheads="1"/>
              </p:cNvSpPr>
              <p:nvPr/>
            </p:nvSpPr>
            <p:spPr bwMode="auto">
              <a:xfrm>
                <a:off x="2437" y="718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03" name="Rectangle 691"/>
              <p:cNvSpPr>
                <a:spLocks noChangeArrowheads="1"/>
              </p:cNvSpPr>
              <p:nvPr/>
            </p:nvSpPr>
            <p:spPr bwMode="auto">
              <a:xfrm>
                <a:off x="2325" y="718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04" name="Rectangle 692"/>
              <p:cNvSpPr>
                <a:spLocks noChangeArrowheads="1"/>
              </p:cNvSpPr>
              <p:nvPr/>
            </p:nvSpPr>
            <p:spPr bwMode="auto">
              <a:xfrm>
                <a:off x="2213" y="718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05" name="Rectangle 693"/>
              <p:cNvSpPr>
                <a:spLocks noChangeArrowheads="1"/>
              </p:cNvSpPr>
              <p:nvPr/>
            </p:nvSpPr>
            <p:spPr bwMode="auto">
              <a:xfrm>
                <a:off x="2100" y="718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06" name="Rectangle 694"/>
              <p:cNvSpPr>
                <a:spLocks noChangeArrowheads="1"/>
              </p:cNvSpPr>
              <p:nvPr/>
            </p:nvSpPr>
            <p:spPr bwMode="auto">
              <a:xfrm>
                <a:off x="1988" y="718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07" name="Rectangle 695"/>
              <p:cNvSpPr>
                <a:spLocks noChangeArrowheads="1"/>
              </p:cNvSpPr>
              <p:nvPr/>
            </p:nvSpPr>
            <p:spPr bwMode="auto">
              <a:xfrm>
                <a:off x="1876" y="718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6877" name="Freeform 696"/>
            <p:cNvSpPr>
              <a:spLocks/>
            </p:cNvSpPr>
            <p:nvPr/>
          </p:nvSpPr>
          <p:spPr bwMode="auto">
            <a:xfrm>
              <a:off x="3368" y="997"/>
              <a:ext cx="317" cy="416"/>
            </a:xfrm>
            <a:custGeom>
              <a:avLst/>
              <a:gdLst>
                <a:gd name="T0" fmla="*/ 8 w 449"/>
                <a:gd name="T1" fmla="*/ 0 h 471"/>
                <a:gd name="T2" fmla="*/ 0 w 449"/>
                <a:gd name="T3" fmla="*/ 10 h 471"/>
                <a:gd name="T4" fmla="*/ 310 w 449"/>
                <a:gd name="T5" fmla="*/ 416 h 471"/>
                <a:gd name="T6" fmla="*/ 317 w 449"/>
                <a:gd name="T7" fmla="*/ 406 h 471"/>
                <a:gd name="T8" fmla="*/ 8 w 449"/>
                <a:gd name="T9" fmla="*/ 0 h 4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49" h="471">
                  <a:moveTo>
                    <a:pt x="11" y="0"/>
                  </a:moveTo>
                  <a:lnTo>
                    <a:pt x="0" y="11"/>
                  </a:lnTo>
                  <a:lnTo>
                    <a:pt x="439" y="471"/>
                  </a:lnTo>
                  <a:lnTo>
                    <a:pt x="449" y="46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8" name="Oval 697"/>
            <p:cNvSpPr>
              <a:spLocks noChangeArrowheads="1"/>
            </p:cNvSpPr>
            <p:nvPr/>
          </p:nvSpPr>
          <p:spPr bwMode="auto">
            <a:xfrm>
              <a:off x="3666" y="978"/>
              <a:ext cx="53" cy="69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79" name="Oval 698"/>
            <p:cNvSpPr>
              <a:spLocks noChangeArrowheads="1"/>
            </p:cNvSpPr>
            <p:nvPr/>
          </p:nvSpPr>
          <p:spPr bwMode="auto">
            <a:xfrm>
              <a:off x="3354" y="978"/>
              <a:ext cx="53" cy="69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80" name="Oval 699"/>
            <p:cNvSpPr>
              <a:spLocks noChangeArrowheads="1"/>
            </p:cNvSpPr>
            <p:nvPr/>
          </p:nvSpPr>
          <p:spPr bwMode="auto">
            <a:xfrm>
              <a:off x="3666" y="1364"/>
              <a:ext cx="53" cy="70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81" name="Oval 700"/>
            <p:cNvSpPr>
              <a:spLocks noChangeArrowheads="1"/>
            </p:cNvSpPr>
            <p:nvPr/>
          </p:nvSpPr>
          <p:spPr bwMode="auto">
            <a:xfrm>
              <a:off x="3354" y="1364"/>
              <a:ext cx="53" cy="70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82" name="Freeform 701"/>
            <p:cNvSpPr>
              <a:spLocks/>
            </p:cNvSpPr>
            <p:nvPr/>
          </p:nvSpPr>
          <p:spPr bwMode="auto">
            <a:xfrm>
              <a:off x="3368" y="995"/>
              <a:ext cx="335" cy="418"/>
            </a:xfrm>
            <a:custGeom>
              <a:avLst/>
              <a:gdLst>
                <a:gd name="T0" fmla="*/ 0 w 474"/>
                <a:gd name="T1" fmla="*/ 408 h 473"/>
                <a:gd name="T2" fmla="*/ 8 w 474"/>
                <a:gd name="T3" fmla="*/ 418 h 473"/>
                <a:gd name="T4" fmla="*/ 335 w 474"/>
                <a:gd name="T5" fmla="*/ 10 h 473"/>
                <a:gd name="T6" fmla="*/ 328 w 474"/>
                <a:gd name="T7" fmla="*/ 0 h 473"/>
                <a:gd name="T8" fmla="*/ 0 w 474"/>
                <a:gd name="T9" fmla="*/ 408 h 4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4" h="473">
                  <a:moveTo>
                    <a:pt x="0" y="462"/>
                  </a:moveTo>
                  <a:lnTo>
                    <a:pt x="11" y="473"/>
                  </a:lnTo>
                  <a:lnTo>
                    <a:pt x="474" y="11"/>
                  </a:lnTo>
                  <a:lnTo>
                    <a:pt x="464" y="0"/>
                  </a:lnTo>
                  <a:lnTo>
                    <a:pt x="0" y="4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3" name="Freeform 702"/>
            <p:cNvSpPr>
              <a:spLocks/>
            </p:cNvSpPr>
            <p:nvPr/>
          </p:nvSpPr>
          <p:spPr bwMode="auto">
            <a:xfrm>
              <a:off x="4154" y="997"/>
              <a:ext cx="318" cy="416"/>
            </a:xfrm>
            <a:custGeom>
              <a:avLst/>
              <a:gdLst>
                <a:gd name="T0" fmla="*/ 8 w 449"/>
                <a:gd name="T1" fmla="*/ 0 h 471"/>
                <a:gd name="T2" fmla="*/ 0 w 449"/>
                <a:gd name="T3" fmla="*/ 10 h 471"/>
                <a:gd name="T4" fmla="*/ 311 w 449"/>
                <a:gd name="T5" fmla="*/ 416 h 471"/>
                <a:gd name="T6" fmla="*/ 318 w 449"/>
                <a:gd name="T7" fmla="*/ 406 h 471"/>
                <a:gd name="T8" fmla="*/ 8 w 449"/>
                <a:gd name="T9" fmla="*/ 0 h 4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49" h="471">
                  <a:moveTo>
                    <a:pt x="11" y="0"/>
                  </a:moveTo>
                  <a:lnTo>
                    <a:pt x="0" y="11"/>
                  </a:lnTo>
                  <a:lnTo>
                    <a:pt x="439" y="471"/>
                  </a:lnTo>
                  <a:lnTo>
                    <a:pt x="449" y="46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4" name="Oval 703"/>
            <p:cNvSpPr>
              <a:spLocks noChangeArrowheads="1"/>
            </p:cNvSpPr>
            <p:nvPr/>
          </p:nvSpPr>
          <p:spPr bwMode="auto">
            <a:xfrm>
              <a:off x="4452" y="978"/>
              <a:ext cx="53" cy="69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85" name="Oval 704"/>
            <p:cNvSpPr>
              <a:spLocks noChangeArrowheads="1"/>
            </p:cNvSpPr>
            <p:nvPr/>
          </p:nvSpPr>
          <p:spPr bwMode="auto">
            <a:xfrm>
              <a:off x="4140" y="978"/>
              <a:ext cx="53" cy="69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86" name="Oval 705"/>
            <p:cNvSpPr>
              <a:spLocks noChangeArrowheads="1"/>
            </p:cNvSpPr>
            <p:nvPr/>
          </p:nvSpPr>
          <p:spPr bwMode="auto">
            <a:xfrm>
              <a:off x="4452" y="1364"/>
              <a:ext cx="53" cy="70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87" name="Oval 706"/>
            <p:cNvSpPr>
              <a:spLocks noChangeArrowheads="1"/>
            </p:cNvSpPr>
            <p:nvPr/>
          </p:nvSpPr>
          <p:spPr bwMode="auto">
            <a:xfrm>
              <a:off x="4140" y="1364"/>
              <a:ext cx="53" cy="70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88" name="Freeform 707"/>
            <p:cNvSpPr>
              <a:spLocks/>
            </p:cNvSpPr>
            <p:nvPr/>
          </p:nvSpPr>
          <p:spPr bwMode="auto">
            <a:xfrm>
              <a:off x="4154" y="995"/>
              <a:ext cx="335" cy="418"/>
            </a:xfrm>
            <a:custGeom>
              <a:avLst/>
              <a:gdLst>
                <a:gd name="T0" fmla="*/ 0 w 474"/>
                <a:gd name="T1" fmla="*/ 408 h 473"/>
                <a:gd name="T2" fmla="*/ 8 w 474"/>
                <a:gd name="T3" fmla="*/ 418 h 473"/>
                <a:gd name="T4" fmla="*/ 335 w 474"/>
                <a:gd name="T5" fmla="*/ 10 h 473"/>
                <a:gd name="T6" fmla="*/ 327 w 474"/>
                <a:gd name="T7" fmla="*/ 0 h 473"/>
                <a:gd name="T8" fmla="*/ 0 w 474"/>
                <a:gd name="T9" fmla="*/ 408 h 4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4" h="473">
                  <a:moveTo>
                    <a:pt x="0" y="462"/>
                  </a:moveTo>
                  <a:lnTo>
                    <a:pt x="11" y="473"/>
                  </a:lnTo>
                  <a:lnTo>
                    <a:pt x="474" y="11"/>
                  </a:lnTo>
                  <a:lnTo>
                    <a:pt x="463" y="0"/>
                  </a:lnTo>
                  <a:lnTo>
                    <a:pt x="0" y="4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9" name="Freeform 708"/>
            <p:cNvSpPr>
              <a:spLocks/>
            </p:cNvSpPr>
            <p:nvPr/>
          </p:nvSpPr>
          <p:spPr bwMode="auto">
            <a:xfrm>
              <a:off x="4970" y="997"/>
              <a:ext cx="318" cy="416"/>
            </a:xfrm>
            <a:custGeom>
              <a:avLst/>
              <a:gdLst>
                <a:gd name="T0" fmla="*/ 8 w 450"/>
                <a:gd name="T1" fmla="*/ 0 h 471"/>
                <a:gd name="T2" fmla="*/ 0 w 450"/>
                <a:gd name="T3" fmla="*/ 10 h 471"/>
                <a:gd name="T4" fmla="*/ 310 w 450"/>
                <a:gd name="T5" fmla="*/ 416 h 471"/>
                <a:gd name="T6" fmla="*/ 318 w 450"/>
                <a:gd name="T7" fmla="*/ 406 h 471"/>
                <a:gd name="T8" fmla="*/ 8 w 450"/>
                <a:gd name="T9" fmla="*/ 0 h 4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0" h="471">
                  <a:moveTo>
                    <a:pt x="11" y="0"/>
                  </a:moveTo>
                  <a:lnTo>
                    <a:pt x="0" y="11"/>
                  </a:lnTo>
                  <a:lnTo>
                    <a:pt x="439" y="471"/>
                  </a:lnTo>
                  <a:lnTo>
                    <a:pt x="450" y="46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90" name="Oval 709"/>
            <p:cNvSpPr>
              <a:spLocks noChangeArrowheads="1"/>
            </p:cNvSpPr>
            <p:nvPr/>
          </p:nvSpPr>
          <p:spPr bwMode="auto">
            <a:xfrm>
              <a:off x="5268" y="978"/>
              <a:ext cx="53" cy="69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91" name="Oval 710"/>
            <p:cNvSpPr>
              <a:spLocks noChangeArrowheads="1"/>
            </p:cNvSpPr>
            <p:nvPr/>
          </p:nvSpPr>
          <p:spPr bwMode="auto">
            <a:xfrm>
              <a:off x="4957" y="978"/>
              <a:ext cx="53" cy="69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92" name="Oval 711"/>
            <p:cNvSpPr>
              <a:spLocks noChangeArrowheads="1"/>
            </p:cNvSpPr>
            <p:nvPr/>
          </p:nvSpPr>
          <p:spPr bwMode="auto">
            <a:xfrm>
              <a:off x="5268" y="1364"/>
              <a:ext cx="53" cy="70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93" name="Oval 712"/>
            <p:cNvSpPr>
              <a:spLocks noChangeArrowheads="1"/>
            </p:cNvSpPr>
            <p:nvPr/>
          </p:nvSpPr>
          <p:spPr bwMode="auto">
            <a:xfrm>
              <a:off x="4957" y="1364"/>
              <a:ext cx="53" cy="70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94" name="Freeform 713"/>
            <p:cNvSpPr>
              <a:spLocks/>
            </p:cNvSpPr>
            <p:nvPr/>
          </p:nvSpPr>
          <p:spPr bwMode="auto">
            <a:xfrm>
              <a:off x="4970" y="995"/>
              <a:ext cx="336" cy="418"/>
            </a:xfrm>
            <a:custGeom>
              <a:avLst/>
              <a:gdLst>
                <a:gd name="T0" fmla="*/ 0 w 475"/>
                <a:gd name="T1" fmla="*/ 408 h 473"/>
                <a:gd name="T2" fmla="*/ 8 w 475"/>
                <a:gd name="T3" fmla="*/ 418 h 473"/>
                <a:gd name="T4" fmla="*/ 336 w 475"/>
                <a:gd name="T5" fmla="*/ 10 h 473"/>
                <a:gd name="T6" fmla="*/ 328 w 475"/>
                <a:gd name="T7" fmla="*/ 0 h 473"/>
                <a:gd name="T8" fmla="*/ 0 w 475"/>
                <a:gd name="T9" fmla="*/ 408 h 4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5" h="473">
                  <a:moveTo>
                    <a:pt x="0" y="462"/>
                  </a:moveTo>
                  <a:lnTo>
                    <a:pt x="11" y="473"/>
                  </a:lnTo>
                  <a:lnTo>
                    <a:pt x="475" y="11"/>
                  </a:lnTo>
                  <a:lnTo>
                    <a:pt x="464" y="0"/>
                  </a:lnTo>
                  <a:lnTo>
                    <a:pt x="0" y="4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95" name="Freeform 714"/>
            <p:cNvSpPr>
              <a:spLocks/>
            </p:cNvSpPr>
            <p:nvPr/>
          </p:nvSpPr>
          <p:spPr bwMode="auto">
            <a:xfrm>
              <a:off x="3368" y="1943"/>
              <a:ext cx="317" cy="416"/>
            </a:xfrm>
            <a:custGeom>
              <a:avLst/>
              <a:gdLst>
                <a:gd name="T0" fmla="*/ 8 w 449"/>
                <a:gd name="T1" fmla="*/ 0 h 471"/>
                <a:gd name="T2" fmla="*/ 0 w 449"/>
                <a:gd name="T3" fmla="*/ 10 h 471"/>
                <a:gd name="T4" fmla="*/ 310 w 449"/>
                <a:gd name="T5" fmla="*/ 416 h 471"/>
                <a:gd name="T6" fmla="*/ 317 w 449"/>
                <a:gd name="T7" fmla="*/ 406 h 471"/>
                <a:gd name="T8" fmla="*/ 8 w 449"/>
                <a:gd name="T9" fmla="*/ 0 h 4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49" h="471">
                  <a:moveTo>
                    <a:pt x="11" y="0"/>
                  </a:moveTo>
                  <a:lnTo>
                    <a:pt x="0" y="11"/>
                  </a:lnTo>
                  <a:lnTo>
                    <a:pt x="439" y="471"/>
                  </a:lnTo>
                  <a:lnTo>
                    <a:pt x="449" y="46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96" name="Oval 715"/>
            <p:cNvSpPr>
              <a:spLocks noChangeArrowheads="1"/>
            </p:cNvSpPr>
            <p:nvPr/>
          </p:nvSpPr>
          <p:spPr bwMode="auto">
            <a:xfrm>
              <a:off x="3666" y="1924"/>
              <a:ext cx="53" cy="69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97" name="Oval 716"/>
            <p:cNvSpPr>
              <a:spLocks noChangeArrowheads="1"/>
            </p:cNvSpPr>
            <p:nvPr/>
          </p:nvSpPr>
          <p:spPr bwMode="auto">
            <a:xfrm>
              <a:off x="3354" y="1924"/>
              <a:ext cx="53" cy="69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98" name="Oval 717"/>
            <p:cNvSpPr>
              <a:spLocks noChangeArrowheads="1"/>
            </p:cNvSpPr>
            <p:nvPr/>
          </p:nvSpPr>
          <p:spPr bwMode="auto">
            <a:xfrm>
              <a:off x="3666" y="2310"/>
              <a:ext cx="53" cy="70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99" name="Oval 718"/>
            <p:cNvSpPr>
              <a:spLocks noChangeArrowheads="1"/>
            </p:cNvSpPr>
            <p:nvPr/>
          </p:nvSpPr>
          <p:spPr bwMode="auto">
            <a:xfrm>
              <a:off x="3354" y="2310"/>
              <a:ext cx="53" cy="70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00" name="Freeform 719"/>
            <p:cNvSpPr>
              <a:spLocks/>
            </p:cNvSpPr>
            <p:nvPr/>
          </p:nvSpPr>
          <p:spPr bwMode="auto">
            <a:xfrm>
              <a:off x="3368" y="1941"/>
              <a:ext cx="335" cy="418"/>
            </a:xfrm>
            <a:custGeom>
              <a:avLst/>
              <a:gdLst>
                <a:gd name="T0" fmla="*/ 0 w 474"/>
                <a:gd name="T1" fmla="*/ 408 h 473"/>
                <a:gd name="T2" fmla="*/ 8 w 474"/>
                <a:gd name="T3" fmla="*/ 418 h 473"/>
                <a:gd name="T4" fmla="*/ 335 w 474"/>
                <a:gd name="T5" fmla="*/ 10 h 473"/>
                <a:gd name="T6" fmla="*/ 328 w 474"/>
                <a:gd name="T7" fmla="*/ 0 h 473"/>
                <a:gd name="T8" fmla="*/ 0 w 474"/>
                <a:gd name="T9" fmla="*/ 408 h 4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4" h="473">
                  <a:moveTo>
                    <a:pt x="0" y="462"/>
                  </a:moveTo>
                  <a:lnTo>
                    <a:pt x="11" y="473"/>
                  </a:lnTo>
                  <a:lnTo>
                    <a:pt x="474" y="11"/>
                  </a:lnTo>
                  <a:lnTo>
                    <a:pt x="464" y="0"/>
                  </a:lnTo>
                  <a:lnTo>
                    <a:pt x="0" y="4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01" name="Freeform 720"/>
            <p:cNvSpPr>
              <a:spLocks/>
            </p:cNvSpPr>
            <p:nvPr/>
          </p:nvSpPr>
          <p:spPr bwMode="auto">
            <a:xfrm>
              <a:off x="4154" y="1943"/>
              <a:ext cx="318" cy="416"/>
            </a:xfrm>
            <a:custGeom>
              <a:avLst/>
              <a:gdLst>
                <a:gd name="T0" fmla="*/ 8 w 449"/>
                <a:gd name="T1" fmla="*/ 0 h 471"/>
                <a:gd name="T2" fmla="*/ 0 w 449"/>
                <a:gd name="T3" fmla="*/ 10 h 471"/>
                <a:gd name="T4" fmla="*/ 311 w 449"/>
                <a:gd name="T5" fmla="*/ 416 h 471"/>
                <a:gd name="T6" fmla="*/ 318 w 449"/>
                <a:gd name="T7" fmla="*/ 406 h 471"/>
                <a:gd name="T8" fmla="*/ 8 w 449"/>
                <a:gd name="T9" fmla="*/ 0 h 4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49" h="471">
                  <a:moveTo>
                    <a:pt x="11" y="0"/>
                  </a:moveTo>
                  <a:lnTo>
                    <a:pt x="0" y="11"/>
                  </a:lnTo>
                  <a:lnTo>
                    <a:pt x="439" y="471"/>
                  </a:lnTo>
                  <a:lnTo>
                    <a:pt x="449" y="46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02" name="Oval 721"/>
            <p:cNvSpPr>
              <a:spLocks noChangeArrowheads="1"/>
            </p:cNvSpPr>
            <p:nvPr/>
          </p:nvSpPr>
          <p:spPr bwMode="auto">
            <a:xfrm>
              <a:off x="4452" y="1924"/>
              <a:ext cx="53" cy="69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03" name="Oval 722"/>
            <p:cNvSpPr>
              <a:spLocks noChangeArrowheads="1"/>
            </p:cNvSpPr>
            <p:nvPr/>
          </p:nvSpPr>
          <p:spPr bwMode="auto">
            <a:xfrm>
              <a:off x="4140" y="1924"/>
              <a:ext cx="53" cy="69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04" name="Oval 723"/>
            <p:cNvSpPr>
              <a:spLocks noChangeArrowheads="1"/>
            </p:cNvSpPr>
            <p:nvPr/>
          </p:nvSpPr>
          <p:spPr bwMode="auto">
            <a:xfrm>
              <a:off x="4452" y="2310"/>
              <a:ext cx="53" cy="70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05" name="Oval 724"/>
            <p:cNvSpPr>
              <a:spLocks noChangeArrowheads="1"/>
            </p:cNvSpPr>
            <p:nvPr/>
          </p:nvSpPr>
          <p:spPr bwMode="auto">
            <a:xfrm>
              <a:off x="4140" y="2310"/>
              <a:ext cx="53" cy="70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06" name="Freeform 725"/>
            <p:cNvSpPr>
              <a:spLocks/>
            </p:cNvSpPr>
            <p:nvPr/>
          </p:nvSpPr>
          <p:spPr bwMode="auto">
            <a:xfrm>
              <a:off x="4154" y="1941"/>
              <a:ext cx="335" cy="418"/>
            </a:xfrm>
            <a:custGeom>
              <a:avLst/>
              <a:gdLst>
                <a:gd name="T0" fmla="*/ 0 w 474"/>
                <a:gd name="T1" fmla="*/ 408 h 473"/>
                <a:gd name="T2" fmla="*/ 8 w 474"/>
                <a:gd name="T3" fmla="*/ 418 h 473"/>
                <a:gd name="T4" fmla="*/ 335 w 474"/>
                <a:gd name="T5" fmla="*/ 10 h 473"/>
                <a:gd name="T6" fmla="*/ 327 w 474"/>
                <a:gd name="T7" fmla="*/ 0 h 473"/>
                <a:gd name="T8" fmla="*/ 0 w 474"/>
                <a:gd name="T9" fmla="*/ 408 h 4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4" h="473">
                  <a:moveTo>
                    <a:pt x="0" y="462"/>
                  </a:moveTo>
                  <a:lnTo>
                    <a:pt x="11" y="473"/>
                  </a:lnTo>
                  <a:lnTo>
                    <a:pt x="474" y="11"/>
                  </a:lnTo>
                  <a:lnTo>
                    <a:pt x="463" y="0"/>
                  </a:lnTo>
                  <a:lnTo>
                    <a:pt x="0" y="4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07" name="Freeform 726"/>
            <p:cNvSpPr>
              <a:spLocks/>
            </p:cNvSpPr>
            <p:nvPr/>
          </p:nvSpPr>
          <p:spPr bwMode="auto">
            <a:xfrm>
              <a:off x="4970" y="1943"/>
              <a:ext cx="318" cy="416"/>
            </a:xfrm>
            <a:custGeom>
              <a:avLst/>
              <a:gdLst>
                <a:gd name="T0" fmla="*/ 8 w 450"/>
                <a:gd name="T1" fmla="*/ 0 h 471"/>
                <a:gd name="T2" fmla="*/ 0 w 450"/>
                <a:gd name="T3" fmla="*/ 10 h 471"/>
                <a:gd name="T4" fmla="*/ 310 w 450"/>
                <a:gd name="T5" fmla="*/ 416 h 471"/>
                <a:gd name="T6" fmla="*/ 318 w 450"/>
                <a:gd name="T7" fmla="*/ 406 h 471"/>
                <a:gd name="T8" fmla="*/ 8 w 450"/>
                <a:gd name="T9" fmla="*/ 0 h 4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0" h="471">
                  <a:moveTo>
                    <a:pt x="11" y="0"/>
                  </a:moveTo>
                  <a:lnTo>
                    <a:pt x="0" y="11"/>
                  </a:lnTo>
                  <a:lnTo>
                    <a:pt x="439" y="471"/>
                  </a:lnTo>
                  <a:lnTo>
                    <a:pt x="450" y="46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08" name="Oval 727"/>
            <p:cNvSpPr>
              <a:spLocks noChangeArrowheads="1"/>
            </p:cNvSpPr>
            <p:nvPr/>
          </p:nvSpPr>
          <p:spPr bwMode="auto">
            <a:xfrm>
              <a:off x="5268" y="1924"/>
              <a:ext cx="53" cy="69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09" name="Oval 728"/>
            <p:cNvSpPr>
              <a:spLocks noChangeArrowheads="1"/>
            </p:cNvSpPr>
            <p:nvPr/>
          </p:nvSpPr>
          <p:spPr bwMode="auto">
            <a:xfrm>
              <a:off x="4957" y="1924"/>
              <a:ext cx="53" cy="69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10" name="Oval 729"/>
            <p:cNvSpPr>
              <a:spLocks noChangeArrowheads="1"/>
            </p:cNvSpPr>
            <p:nvPr/>
          </p:nvSpPr>
          <p:spPr bwMode="auto">
            <a:xfrm>
              <a:off x="5268" y="2310"/>
              <a:ext cx="53" cy="70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11" name="Oval 730"/>
            <p:cNvSpPr>
              <a:spLocks noChangeArrowheads="1"/>
            </p:cNvSpPr>
            <p:nvPr/>
          </p:nvSpPr>
          <p:spPr bwMode="auto">
            <a:xfrm>
              <a:off x="4957" y="2310"/>
              <a:ext cx="53" cy="70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12" name="Freeform 731"/>
            <p:cNvSpPr>
              <a:spLocks/>
            </p:cNvSpPr>
            <p:nvPr/>
          </p:nvSpPr>
          <p:spPr bwMode="auto">
            <a:xfrm>
              <a:off x="4970" y="1941"/>
              <a:ext cx="336" cy="418"/>
            </a:xfrm>
            <a:custGeom>
              <a:avLst/>
              <a:gdLst>
                <a:gd name="T0" fmla="*/ 0 w 475"/>
                <a:gd name="T1" fmla="*/ 408 h 473"/>
                <a:gd name="T2" fmla="*/ 8 w 475"/>
                <a:gd name="T3" fmla="*/ 418 h 473"/>
                <a:gd name="T4" fmla="*/ 336 w 475"/>
                <a:gd name="T5" fmla="*/ 10 h 473"/>
                <a:gd name="T6" fmla="*/ 328 w 475"/>
                <a:gd name="T7" fmla="*/ 0 h 473"/>
                <a:gd name="T8" fmla="*/ 0 w 475"/>
                <a:gd name="T9" fmla="*/ 408 h 4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5" h="473">
                  <a:moveTo>
                    <a:pt x="0" y="462"/>
                  </a:moveTo>
                  <a:lnTo>
                    <a:pt x="11" y="473"/>
                  </a:lnTo>
                  <a:lnTo>
                    <a:pt x="475" y="11"/>
                  </a:lnTo>
                  <a:lnTo>
                    <a:pt x="464" y="0"/>
                  </a:lnTo>
                  <a:lnTo>
                    <a:pt x="0" y="4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13" name="Freeform 732"/>
            <p:cNvSpPr>
              <a:spLocks/>
            </p:cNvSpPr>
            <p:nvPr/>
          </p:nvSpPr>
          <p:spPr bwMode="auto">
            <a:xfrm>
              <a:off x="3368" y="2889"/>
              <a:ext cx="317" cy="416"/>
            </a:xfrm>
            <a:custGeom>
              <a:avLst/>
              <a:gdLst>
                <a:gd name="T0" fmla="*/ 8 w 449"/>
                <a:gd name="T1" fmla="*/ 0 h 471"/>
                <a:gd name="T2" fmla="*/ 0 w 449"/>
                <a:gd name="T3" fmla="*/ 10 h 471"/>
                <a:gd name="T4" fmla="*/ 310 w 449"/>
                <a:gd name="T5" fmla="*/ 416 h 471"/>
                <a:gd name="T6" fmla="*/ 317 w 449"/>
                <a:gd name="T7" fmla="*/ 406 h 471"/>
                <a:gd name="T8" fmla="*/ 8 w 449"/>
                <a:gd name="T9" fmla="*/ 0 h 4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49" h="471">
                  <a:moveTo>
                    <a:pt x="11" y="0"/>
                  </a:moveTo>
                  <a:lnTo>
                    <a:pt x="0" y="11"/>
                  </a:lnTo>
                  <a:lnTo>
                    <a:pt x="439" y="471"/>
                  </a:lnTo>
                  <a:lnTo>
                    <a:pt x="449" y="46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14" name="Oval 733"/>
            <p:cNvSpPr>
              <a:spLocks noChangeArrowheads="1"/>
            </p:cNvSpPr>
            <p:nvPr/>
          </p:nvSpPr>
          <p:spPr bwMode="auto">
            <a:xfrm>
              <a:off x="3354" y="2870"/>
              <a:ext cx="53" cy="69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15" name="Oval 734"/>
            <p:cNvSpPr>
              <a:spLocks noChangeArrowheads="1"/>
            </p:cNvSpPr>
            <p:nvPr/>
          </p:nvSpPr>
          <p:spPr bwMode="auto">
            <a:xfrm>
              <a:off x="3666" y="3256"/>
              <a:ext cx="53" cy="7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16" name="Freeform 735"/>
            <p:cNvSpPr>
              <a:spLocks/>
            </p:cNvSpPr>
            <p:nvPr/>
          </p:nvSpPr>
          <p:spPr bwMode="auto">
            <a:xfrm>
              <a:off x="3368" y="2887"/>
              <a:ext cx="335" cy="418"/>
            </a:xfrm>
            <a:custGeom>
              <a:avLst/>
              <a:gdLst>
                <a:gd name="T0" fmla="*/ 0 w 474"/>
                <a:gd name="T1" fmla="*/ 408 h 473"/>
                <a:gd name="T2" fmla="*/ 8 w 474"/>
                <a:gd name="T3" fmla="*/ 418 h 473"/>
                <a:gd name="T4" fmla="*/ 335 w 474"/>
                <a:gd name="T5" fmla="*/ 10 h 473"/>
                <a:gd name="T6" fmla="*/ 328 w 474"/>
                <a:gd name="T7" fmla="*/ 0 h 473"/>
                <a:gd name="T8" fmla="*/ 0 w 474"/>
                <a:gd name="T9" fmla="*/ 408 h 4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4" h="473">
                  <a:moveTo>
                    <a:pt x="0" y="462"/>
                  </a:moveTo>
                  <a:lnTo>
                    <a:pt x="11" y="473"/>
                  </a:lnTo>
                  <a:lnTo>
                    <a:pt x="474" y="11"/>
                  </a:lnTo>
                  <a:lnTo>
                    <a:pt x="464" y="0"/>
                  </a:lnTo>
                  <a:lnTo>
                    <a:pt x="0" y="4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17" name="Freeform 736"/>
            <p:cNvSpPr>
              <a:spLocks/>
            </p:cNvSpPr>
            <p:nvPr/>
          </p:nvSpPr>
          <p:spPr bwMode="auto">
            <a:xfrm>
              <a:off x="4154" y="2889"/>
              <a:ext cx="318" cy="416"/>
            </a:xfrm>
            <a:custGeom>
              <a:avLst/>
              <a:gdLst>
                <a:gd name="T0" fmla="*/ 8 w 449"/>
                <a:gd name="T1" fmla="*/ 0 h 471"/>
                <a:gd name="T2" fmla="*/ 0 w 449"/>
                <a:gd name="T3" fmla="*/ 10 h 471"/>
                <a:gd name="T4" fmla="*/ 311 w 449"/>
                <a:gd name="T5" fmla="*/ 416 h 471"/>
                <a:gd name="T6" fmla="*/ 318 w 449"/>
                <a:gd name="T7" fmla="*/ 406 h 471"/>
                <a:gd name="T8" fmla="*/ 8 w 449"/>
                <a:gd name="T9" fmla="*/ 0 h 4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49" h="471">
                  <a:moveTo>
                    <a:pt x="11" y="0"/>
                  </a:moveTo>
                  <a:lnTo>
                    <a:pt x="0" y="11"/>
                  </a:lnTo>
                  <a:lnTo>
                    <a:pt x="439" y="471"/>
                  </a:lnTo>
                  <a:lnTo>
                    <a:pt x="449" y="46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18" name="Oval 737"/>
            <p:cNvSpPr>
              <a:spLocks noChangeArrowheads="1"/>
            </p:cNvSpPr>
            <p:nvPr/>
          </p:nvSpPr>
          <p:spPr bwMode="auto">
            <a:xfrm>
              <a:off x="4452" y="2870"/>
              <a:ext cx="53" cy="69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19" name="Oval 738"/>
            <p:cNvSpPr>
              <a:spLocks noChangeArrowheads="1"/>
            </p:cNvSpPr>
            <p:nvPr/>
          </p:nvSpPr>
          <p:spPr bwMode="auto">
            <a:xfrm>
              <a:off x="4140" y="2870"/>
              <a:ext cx="53" cy="69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20" name="Oval 739"/>
            <p:cNvSpPr>
              <a:spLocks noChangeArrowheads="1"/>
            </p:cNvSpPr>
            <p:nvPr/>
          </p:nvSpPr>
          <p:spPr bwMode="auto">
            <a:xfrm>
              <a:off x="4452" y="3256"/>
              <a:ext cx="53" cy="70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21" name="Oval 740"/>
            <p:cNvSpPr>
              <a:spLocks noChangeArrowheads="1"/>
            </p:cNvSpPr>
            <p:nvPr/>
          </p:nvSpPr>
          <p:spPr bwMode="auto">
            <a:xfrm>
              <a:off x="4140" y="3256"/>
              <a:ext cx="53" cy="70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22" name="Freeform 741"/>
            <p:cNvSpPr>
              <a:spLocks/>
            </p:cNvSpPr>
            <p:nvPr/>
          </p:nvSpPr>
          <p:spPr bwMode="auto">
            <a:xfrm>
              <a:off x="4154" y="2887"/>
              <a:ext cx="335" cy="418"/>
            </a:xfrm>
            <a:custGeom>
              <a:avLst/>
              <a:gdLst>
                <a:gd name="T0" fmla="*/ 0 w 474"/>
                <a:gd name="T1" fmla="*/ 408 h 473"/>
                <a:gd name="T2" fmla="*/ 8 w 474"/>
                <a:gd name="T3" fmla="*/ 418 h 473"/>
                <a:gd name="T4" fmla="*/ 335 w 474"/>
                <a:gd name="T5" fmla="*/ 10 h 473"/>
                <a:gd name="T6" fmla="*/ 327 w 474"/>
                <a:gd name="T7" fmla="*/ 0 h 473"/>
                <a:gd name="T8" fmla="*/ 0 w 474"/>
                <a:gd name="T9" fmla="*/ 408 h 4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4" h="473">
                  <a:moveTo>
                    <a:pt x="0" y="462"/>
                  </a:moveTo>
                  <a:lnTo>
                    <a:pt x="11" y="473"/>
                  </a:lnTo>
                  <a:lnTo>
                    <a:pt x="474" y="11"/>
                  </a:lnTo>
                  <a:lnTo>
                    <a:pt x="463" y="0"/>
                  </a:lnTo>
                  <a:lnTo>
                    <a:pt x="0" y="4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23" name="Freeform 742"/>
            <p:cNvSpPr>
              <a:spLocks/>
            </p:cNvSpPr>
            <p:nvPr/>
          </p:nvSpPr>
          <p:spPr bwMode="auto">
            <a:xfrm>
              <a:off x="4970" y="2889"/>
              <a:ext cx="318" cy="416"/>
            </a:xfrm>
            <a:custGeom>
              <a:avLst/>
              <a:gdLst>
                <a:gd name="T0" fmla="*/ 8 w 450"/>
                <a:gd name="T1" fmla="*/ 0 h 471"/>
                <a:gd name="T2" fmla="*/ 0 w 450"/>
                <a:gd name="T3" fmla="*/ 10 h 471"/>
                <a:gd name="T4" fmla="*/ 310 w 450"/>
                <a:gd name="T5" fmla="*/ 416 h 471"/>
                <a:gd name="T6" fmla="*/ 318 w 450"/>
                <a:gd name="T7" fmla="*/ 406 h 471"/>
                <a:gd name="T8" fmla="*/ 8 w 450"/>
                <a:gd name="T9" fmla="*/ 0 h 4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0" h="471">
                  <a:moveTo>
                    <a:pt x="11" y="0"/>
                  </a:moveTo>
                  <a:lnTo>
                    <a:pt x="0" y="11"/>
                  </a:lnTo>
                  <a:lnTo>
                    <a:pt x="439" y="471"/>
                  </a:lnTo>
                  <a:lnTo>
                    <a:pt x="450" y="46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24" name="Oval 743"/>
            <p:cNvSpPr>
              <a:spLocks noChangeArrowheads="1"/>
            </p:cNvSpPr>
            <p:nvPr/>
          </p:nvSpPr>
          <p:spPr bwMode="auto">
            <a:xfrm>
              <a:off x="5268" y="2870"/>
              <a:ext cx="53" cy="69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25" name="Oval 744"/>
            <p:cNvSpPr>
              <a:spLocks noChangeArrowheads="1"/>
            </p:cNvSpPr>
            <p:nvPr/>
          </p:nvSpPr>
          <p:spPr bwMode="auto">
            <a:xfrm>
              <a:off x="4957" y="2870"/>
              <a:ext cx="53" cy="69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26" name="Oval 745"/>
            <p:cNvSpPr>
              <a:spLocks noChangeArrowheads="1"/>
            </p:cNvSpPr>
            <p:nvPr/>
          </p:nvSpPr>
          <p:spPr bwMode="auto">
            <a:xfrm>
              <a:off x="5268" y="3256"/>
              <a:ext cx="53" cy="70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27" name="Oval 746"/>
            <p:cNvSpPr>
              <a:spLocks noChangeArrowheads="1"/>
            </p:cNvSpPr>
            <p:nvPr/>
          </p:nvSpPr>
          <p:spPr bwMode="auto">
            <a:xfrm>
              <a:off x="4957" y="3256"/>
              <a:ext cx="53" cy="70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28" name="Freeform 747"/>
            <p:cNvSpPr>
              <a:spLocks/>
            </p:cNvSpPr>
            <p:nvPr/>
          </p:nvSpPr>
          <p:spPr bwMode="auto">
            <a:xfrm>
              <a:off x="4970" y="2887"/>
              <a:ext cx="336" cy="418"/>
            </a:xfrm>
            <a:custGeom>
              <a:avLst/>
              <a:gdLst>
                <a:gd name="T0" fmla="*/ 0 w 475"/>
                <a:gd name="T1" fmla="*/ 408 h 473"/>
                <a:gd name="T2" fmla="*/ 8 w 475"/>
                <a:gd name="T3" fmla="*/ 418 h 473"/>
                <a:gd name="T4" fmla="*/ 336 w 475"/>
                <a:gd name="T5" fmla="*/ 10 h 473"/>
                <a:gd name="T6" fmla="*/ 328 w 475"/>
                <a:gd name="T7" fmla="*/ 0 h 473"/>
                <a:gd name="T8" fmla="*/ 0 w 475"/>
                <a:gd name="T9" fmla="*/ 408 h 4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5" h="473">
                  <a:moveTo>
                    <a:pt x="0" y="462"/>
                  </a:moveTo>
                  <a:lnTo>
                    <a:pt x="11" y="473"/>
                  </a:lnTo>
                  <a:lnTo>
                    <a:pt x="475" y="11"/>
                  </a:lnTo>
                  <a:lnTo>
                    <a:pt x="464" y="0"/>
                  </a:lnTo>
                  <a:lnTo>
                    <a:pt x="0" y="4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29" name="Rectangle 748"/>
            <p:cNvSpPr>
              <a:spLocks noChangeArrowheads="1"/>
            </p:cNvSpPr>
            <p:nvPr/>
          </p:nvSpPr>
          <p:spPr bwMode="auto">
            <a:xfrm>
              <a:off x="2296" y="826"/>
              <a:ext cx="546" cy="646"/>
            </a:xfrm>
            <a:prstGeom prst="rect">
              <a:avLst/>
            </a:prstGeom>
            <a:solidFill>
              <a:srgbClr val="FFCCCC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/>
                <a:t>HSP</a:t>
              </a:r>
            </a:p>
          </p:txBody>
        </p:sp>
        <p:sp>
          <p:nvSpPr>
            <p:cNvPr id="36930" name="Rectangle 749"/>
            <p:cNvSpPr>
              <a:spLocks noChangeArrowheads="1"/>
            </p:cNvSpPr>
            <p:nvPr/>
          </p:nvSpPr>
          <p:spPr bwMode="auto">
            <a:xfrm>
              <a:off x="2296" y="2000"/>
              <a:ext cx="546" cy="644"/>
            </a:xfrm>
            <a:prstGeom prst="rect">
              <a:avLst/>
            </a:prstGeom>
            <a:solidFill>
              <a:srgbClr val="CCCC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31" name="Rectangle 750"/>
            <p:cNvSpPr>
              <a:spLocks noChangeArrowheads="1"/>
            </p:cNvSpPr>
            <p:nvPr/>
          </p:nvSpPr>
          <p:spPr bwMode="auto">
            <a:xfrm>
              <a:off x="2352" y="2256"/>
              <a:ext cx="35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CLIENT</a:t>
              </a:r>
              <a:endParaRPr lang="en-US" sz="1600"/>
            </a:p>
          </p:txBody>
        </p:sp>
        <p:grpSp>
          <p:nvGrpSpPr>
            <p:cNvPr id="36932" name="Group 751"/>
            <p:cNvGrpSpPr>
              <a:grpSpLocks/>
            </p:cNvGrpSpPr>
            <p:nvPr/>
          </p:nvGrpSpPr>
          <p:grpSpPr bwMode="auto">
            <a:xfrm>
              <a:off x="3168" y="2788"/>
              <a:ext cx="2309" cy="317"/>
              <a:chOff x="2082" y="3072"/>
              <a:chExt cx="3269" cy="358"/>
            </a:xfrm>
          </p:grpSpPr>
          <p:sp>
            <p:nvSpPr>
              <p:cNvPr id="37075" name="Rectangle 752"/>
              <p:cNvSpPr>
                <a:spLocks noChangeArrowheads="1"/>
              </p:cNvSpPr>
              <p:nvPr/>
            </p:nvSpPr>
            <p:spPr bwMode="auto">
              <a:xfrm>
                <a:off x="2082" y="3079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76" name="Rectangle 753"/>
              <p:cNvSpPr>
                <a:spLocks noChangeArrowheads="1"/>
              </p:cNvSpPr>
              <p:nvPr/>
            </p:nvSpPr>
            <p:spPr bwMode="auto">
              <a:xfrm>
                <a:off x="2082" y="3191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77" name="Rectangle 754"/>
              <p:cNvSpPr>
                <a:spLocks noChangeArrowheads="1"/>
              </p:cNvSpPr>
              <p:nvPr/>
            </p:nvSpPr>
            <p:spPr bwMode="auto">
              <a:xfrm>
                <a:off x="2082" y="3304"/>
                <a:ext cx="17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78" name="Freeform 755"/>
              <p:cNvSpPr>
                <a:spLocks/>
              </p:cNvSpPr>
              <p:nvPr/>
            </p:nvSpPr>
            <p:spPr bwMode="auto">
              <a:xfrm>
                <a:off x="2082" y="3414"/>
                <a:ext cx="66" cy="16"/>
              </a:xfrm>
              <a:custGeom>
                <a:avLst/>
                <a:gdLst>
                  <a:gd name="T0" fmla="*/ 17 w 66"/>
                  <a:gd name="T1" fmla="*/ 2 h 16"/>
                  <a:gd name="T2" fmla="*/ 0 w 66"/>
                  <a:gd name="T3" fmla="*/ 2 h 16"/>
                  <a:gd name="T4" fmla="*/ 0 w 66"/>
                  <a:gd name="T5" fmla="*/ 7 h 16"/>
                  <a:gd name="T6" fmla="*/ 0 w 66"/>
                  <a:gd name="T7" fmla="*/ 16 h 16"/>
                  <a:gd name="T8" fmla="*/ 8 w 66"/>
                  <a:gd name="T9" fmla="*/ 16 h 16"/>
                  <a:gd name="T10" fmla="*/ 66 w 66"/>
                  <a:gd name="T11" fmla="*/ 16 h 16"/>
                  <a:gd name="T12" fmla="*/ 66 w 66"/>
                  <a:gd name="T13" fmla="*/ 0 h 16"/>
                  <a:gd name="T14" fmla="*/ 8 w 66"/>
                  <a:gd name="T15" fmla="*/ 0 h 16"/>
                  <a:gd name="T16" fmla="*/ 8 w 66"/>
                  <a:gd name="T17" fmla="*/ 7 h 16"/>
                  <a:gd name="T18" fmla="*/ 17 w 66"/>
                  <a:gd name="T19" fmla="*/ 7 h 16"/>
                  <a:gd name="T20" fmla="*/ 17 w 66"/>
                  <a:gd name="T21" fmla="*/ 2 h 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6" h="16">
                    <a:moveTo>
                      <a:pt x="17" y="2"/>
                    </a:moveTo>
                    <a:lnTo>
                      <a:pt x="0" y="2"/>
                    </a:lnTo>
                    <a:lnTo>
                      <a:pt x="0" y="7"/>
                    </a:lnTo>
                    <a:lnTo>
                      <a:pt x="0" y="16"/>
                    </a:lnTo>
                    <a:lnTo>
                      <a:pt x="8" y="16"/>
                    </a:lnTo>
                    <a:lnTo>
                      <a:pt x="66" y="16"/>
                    </a:lnTo>
                    <a:lnTo>
                      <a:pt x="66" y="0"/>
                    </a:lnTo>
                    <a:lnTo>
                      <a:pt x="8" y="0"/>
                    </a:lnTo>
                    <a:lnTo>
                      <a:pt x="8" y="7"/>
                    </a:lnTo>
                    <a:lnTo>
                      <a:pt x="17" y="7"/>
                    </a:lnTo>
                    <a:lnTo>
                      <a:pt x="17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79" name="Rectangle 756"/>
              <p:cNvSpPr>
                <a:spLocks noChangeArrowheads="1"/>
              </p:cNvSpPr>
              <p:nvPr/>
            </p:nvSpPr>
            <p:spPr bwMode="auto">
              <a:xfrm>
                <a:off x="2197" y="341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80" name="Rectangle 757"/>
              <p:cNvSpPr>
                <a:spLocks noChangeArrowheads="1"/>
              </p:cNvSpPr>
              <p:nvPr/>
            </p:nvSpPr>
            <p:spPr bwMode="auto">
              <a:xfrm>
                <a:off x="2309" y="341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81" name="Rectangle 758"/>
              <p:cNvSpPr>
                <a:spLocks noChangeArrowheads="1"/>
              </p:cNvSpPr>
              <p:nvPr/>
            </p:nvSpPr>
            <p:spPr bwMode="auto">
              <a:xfrm>
                <a:off x="2421" y="3414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82" name="Rectangle 759"/>
              <p:cNvSpPr>
                <a:spLocks noChangeArrowheads="1"/>
              </p:cNvSpPr>
              <p:nvPr/>
            </p:nvSpPr>
            <p:spPr bwMode="auto">
              <a:xfrm>
                <a:off x="2534" y="341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83" name="Rectangle 760"/>
              <p:cNvSpPr>
                <a:spLocks noChangeArrowheads="1"/>
              </p:cNvSpPr>
              <p:nvPr/>
            </p:nvSpPr>
            <p:spPr bwMode="auto">
              <a:xfrm>
                <a:off x="2646" y="341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84" name="Rectangle 761"/>
              <p:cNvSpPr>
                <a:spLocks noChangeArrowheads="1"/>
              </p:cNvSpPr>
              <p:nvPr/>
            </p:nvSpPr>
            <p:spPr bwMode="auto">
              <a:xfrm>
                <a:off x="2758" y="3414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85" name="Rectangle 762"/>
              <p:cNvSpPr>
                <a:spLocks noChangeArrowheads="1"/>
              </p:cNvSpPr>
              <p:nvPr/>
            </p:nvSpPr>
            <p:spPr bwMode="auto">
              <a:xfrm>
                <a:off x="2871" y="341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86" name="Rectangle 763"/>
              <p:cNvSpPr>
                <a:spLocks noChangeArrowheads="1"/>
              </p:cNvSpPr>
              <p:nvPr/>
            </p:nvSpPr>
            <p:spPr bwMode="auto">
              <a:xfrm>
                <a:off x="2983" y="341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87" name="Rectangle 764"/>
              <p:cNvSpPr>
                <a:spLocks noChangeArrowheads="1"/>
              </p:cNvSpPr>
              <p:nvPr/>
            </p:nvSpPr>
            <p:spPr bwMode="auto">
              <a:xfrm>
                <a:off x="3095" y="3414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88" name="Rectangle 765"/>
              <p:cNvSpPr>
                <a:spLocks noChangeArrowheads="1"/>
              </p:cNvSpPr>
              <p:nvPr/>
            </p:nvSpPr>
            <p:spPr bwMode="auto">
              <a:xfrm>
                <a:off x="3208" y="341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89" name="Rectangle 766"/>
              <p:cNvSpPr>
                <a:spLocks noChangeArrowheads="1"/>
              </p:cNvSpPr>
              <p:nvPr/>
            </p:nvSpPr>
            <p:spPr bwMode="auto">
              <a:xfrm>
                <a:off x="3320" y="341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90" name="Rectangle 767"/>
              <p:cNvSpPr>
                <a:spLocks noChangeArrowheads="1"/>
              </p:cNvSpPr>
              <p:nvPr/>
            </p:nvSpPr>
            <p:spPr bwMode="auto">
              <a:xfrm>
                <a:off x="3432" y="3414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91" name="Rectangle 768"/>
              <p:cNvSpPr>
                <a:spLocks noChangeArrowheads="1"/>
              </p:cNvSpPr>
              <p:nvPr/>
            </p:nvSpPr>
            <p:spPr bwMode="auto">
              <a:xfrm>
                <a:off x="3545" y="341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92" name="Rectangle 769"/>
              <p:cNvSpPr>
                <a:spLocks noChangeArrowheads="1"/>
              </p:cNvSpPr>
              <p:nvPr/>
            </p:nvSpPr>
            <p:spPr bwMode="auto">
              <a:xfrm>
                <a:off x="3657" y="341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93" name="Rectangle 770"/>
              <p:cNvSpPr>
                <a:spLocks noChangeArrowheads="1"/>
              </p:cNvSpPr>
              <p:nvPr/>
            </p:nvSpPr>
            <p:spPr bwMode="auto">
              <a:xfrm>
                <a:off x="3770" y="341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94" name="Rectangle 771"/>
              <p:cNvSpPr>
                <a:spLocks noChangeArrowheads="1"/>
              </p:cNvSpPr>
              <p:nvPr/>
            </p:nvSpPr>
            <p:spPr bwMode="auto">
              <a:xfrm>
                <a:off x="3882" y="341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95" name="Rectangle 772"/>
              <p:cNvSpPr>
                <a:spLocks noChangeArrowheads="1"/>
              </p:cNvSpPr>
              <p:nvPr/>
            </p:nvSpPr>
            <p:spPr bwMode="auto">
              <a:xfrm>
                <a:off x="3994" y="341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96" name="Rectangle 773"/>
              <p:cNvSpPr>
                <a:spLocks noChangeArrowheads="1"/>
              </p:cNvSpPr>
              <p:nvPr/>
            </p:nvSpPr>
            <p:spPr bwMode="auto">
              <a:xfrm>
                <a:off x="4107" y="341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97" name="Rectangle 774"/>
              <p:cNvSpPr>
                <a:spLocks noChangeArrowheads="1"/>
              </p:cNvSpPr>
              <p:nvPr/>
            </p:nvSpPr>
            <p:spPr bwMode="auto">
              <a:xfrm>
                <a:off x="4219" y="341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98" name="Rectangle 775"/>
              <p:cNvSpPr>
                <a:spLocks noChangeArrowheads="1"/>
              </p:cNvSpPr>
              <p:nvPr/>
            </p:nvSpPr>
            <p:spPr bwMode="auto">
              <a:xfrm>
                <a:off x="4331" y="341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99" name="Rectangle 776"/>
              <p:cNvSpPr>
                <a:spLocks noChangeArrowheads="1"/>
              </p:cNvSpPr>
              <p:nvPr/>
            </p:nvSpPr>
            <p:spPr bwMode="auto">
              <a:xfrm>
                <a:off x="4444" y="341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00" name="Rectangle 777"/>
              <p:cNvSpPr>
                <a:spLocks noChangeArrowheads="1"/>
              </p:cNvSpPr>
              <p:nvPr/>
            </p:nvSpPr>
            <p:spPr bwMode="auto">
              <a:xfrm>
                <a:off x="4556" y="341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01" name="Rectangle 778"/>
              <p:cNvSpPr>
                <a:spLocks noChangeArrowheads="1"/>
              </p:cNvSpPr>
              <p:nvPr/>
            </p:nvSpPr>
            <p:spPr bwMode="auto">
              <a:xfrm>
                <a:off x="4668" y="3414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02" name="Rectangle 779"/>
              <p:cNvSpPr>
                <a:spLocks noChangeArrowheads="1"/>
              </p:cNvSpPr>
              <p:nvPr/>
            </p:nvSpPr>
            <p:spPr bwMode="auto">
              <a:xfrm>
                <a:off x="4781" y="341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03" name="Rectangle 780"/>
              <p:cNvSpPr>
                <a:spLocks noChangeArrowheads="1"/>
              </p:cNvSpPr>
              <p:nvPr/>
            </p:nvSpPr>
            <p:spPr bwMode="auto">
              <a:xfrm>
                <a:off x="4893" y="341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04" name="Rectangle 781"/>
              <p:cNvSpPr>
                <a:spLocks noChangeArrowheads="1"/>
              </p:cNvSpPr>
              <p:nvPr/>
            </p:nvSpPr>
            <p:spPr bwMode="auto">
              <a:xfrm>
                <a:off x="5005" y="3414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05" name="Rectangle 782"/>
              <p:cNvSpPr>
                <a:spLocks noChangeArrowheads="1"/>
              </p:cNvSpPr>
              <p:nvPr/>
            </p:nvSpPr>
            <p:spPr bwMode="auto">
              <a:xfrm>
                <a:off x="5118" y="341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06" name="Rectangle 783"/>
              <p:cNvSpPr>
                <a:spLocks noChangeArrowheads="1"/>
              </p:cNvSpPr>
              <p:nvPr/>
            </p:nvSpPr>
            <p:spPr bwMode="auto">
              <a:xfrm>
                <a:off x="5230" y="341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07" name="Rectangle 784"/>
              <p:cNvSpPr>
                <a:spLocks noChangeArrowheads="1"/>
              </p:cNvSpPr>
              <p:nvPr/>
            </p:nvSpPr>
            <p:spPr bwMode="auto">
              <a:xfrm>
                <a:off x="5335" y="3357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08" name="Rectangle 785"/>
              <p:cNvSpPr>
                <a:spLocks noChangeArrowheads="1"/>
              </p:cNvSpPr>
              <p:nvPr/>
            </p:nvSpPr>
            <p:spPr bwMode="auto">
              <a:xfrm>
                <a:off x="5335" y="3245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09" name="Rectangle 786"/>
              <p:cNvSpPr>
                <a:spLocks noChangeArrowheads="1"/>
              </p:cNvSpPr>
              <p:nvPr/>
            </p:nvSpPr>
            <p:spPr bwMode="auto">
              <a:xfrm>
                <a:off x="5335" y="3132"/>
                <a:ext cx="16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10" name="Freeform 787"/>
              <p:cNvSpPr>
                <a:spLocks/>
              </p:cNvSpPr>
              <p:nvPr/>
            </p:nvSpPr>
            <p:spPr bwMode="auto">
              <a:xfrm>
                <a:off x="5284" y="3072"/>
                <a:ext cx="67" cy="16"/>
              </a:xfrm>
              <a:custGeom>
                <a:avLst/>
                <a:gdLst>
                  <a:gd name="T0" fmla="*/ 51 w 67"/>
                  <a:gd name="T1" fmla="*/ 12 h 16"/>
                  <a:gd name="T2" fmla="*/ 67 w 67"/>
                  <a:gd name="T3" fmla="*/ 12 h 16"/>
                  <a:gd name="T4" fmla="*/ 67 w 67"/>
                  <a:gd name="T5" fmla="*/ 7 h 16"/>
                  <a:gd name="T6" fmla="*/ 67 w 67"/>
                  <a:gd name="T7" fmla="*/ 0 h 16"/>
                  <a:gd name="T8" fmla="*/ 58 w 67"/>
                  <a:gd name="T9" fmla="*/ 0 h 16"/>
                  <a:gd name="T10" fmla="*/ 0 w 67"/>
                  <a:gd name="T11" fmla="*/ 0 h 16"/>
                  <a:gd name="T12" fmla="*/ 0 w 67"/>
                  <a:gd name="T13" fmla="*/ 16 h 16"/>
                  <a:gd name="T14" fmla="*/ 58 w 67"/>
                  <a:gd name="T15" fmla="*/ 16 h 16"/>
                  <a:gd name="T16" fmla="*/ 58 w 67"/>
                  <a:gd name="T17" fmla="*/ 7 h 16"/>
                  <a:gd name="T18" fmla="*/ 51 w 67"/>
                  <a:gd name="T19" fmla="*/ 7 h 16"/>
                  <a:gd name="T20" fmla="*/ 51 w 67"/>
                  <a:gd name="T21" fmla="*/ 12 h 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7" h="16">
                    <a:moveTo>
                      <a:pt x="51" y="12"/>
                    </a:moveTo>
                    <a:lnTo>
                      <a:pt x="67" y="12"/>
                    </a:lnTo>
                    <a:lnTo>
                      <a:pt x="67" y="7"/>
                    </a:lnTo>
                    <a:lnTo>
                      <a:pt x="67" y="0"/>
                    </a:lnTo>
                    <a:lnTo>
                      <a:pt x="58" y="0"/>
                    </a:lnTo>
                    <a:lnTo>
                      <a:pt x="0" y="0"/>
                    </a:lnTo>
                    <a:lnTo>
                      <a:pt x="0" y="16"/>
                    </a:lnTo>
                    <a:lnTo>
                      <a:pt x="58" y="16"/>
                    </a:lnTo>
                    <a:lnTo>
                      <a:pt x="58" y="7"/>
                    </a:lnTo>
                    <a:lnTo>
                      <a:pt x="51" y="7"/>
                    </a:lnTo>
                    <a:lnTo>
                      <a:pt x="51" y="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11" name="Rectangle 788"/>
              <p:cNvSpPr>
                <a:spLocks noChangeArrowheads="1"/>
              </p:cNvSpPr>
              <p:nvPr/>
            </p:nvSpPr>
            <p:spPr bwMode="auto">
              <a:xfrm>
                <a:off x="5171" y="307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12" name="Rectangle 789"/>
              <p:cNvSpPr>
                <a:spLocks noChangeArrowheads="1"/>
              </p:cNvSpPr>
              <p:nvPr/>
            </p:nvSpPr>
            <p:spPr bwMode="auto">
              <a:xfrm>
                <a:off x="5059" y="307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13" name="Rectangle 790"/>
              <p:cNvSpPr>
                <a:spLocks noChangeArrowheads="1"/>
              </p:cNvSpPr>
              <p:nvPr/>
            </p:nvSpPr>
            <p:spPr bwMode="auto">
              <a:xfrm>
                <a:off x="4947" y="307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14" name="Rectangle 791"/>
              <p:cNvSpPr>
                <a:spLocks noChangeArrowheads="1"/>
              </p:cNvSpPr>
              <p:nvPr/>
            </p:nvSpPr>
            <p:spPr bwMode="auto">
              <a:xfrm>
                <a:off x="4834" y="307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15" name="Rectangle 792"/>
              <p:cNvSpPr>
                <a:spLocks noChangeArrowheads="1"/>
              </p:cNvSpPr>
              <p:nvPr/>
            </p:nvSpPr>
            <p:spPr bwMode="auto">
              <a:xfrm>
                <a:off x="4722" y="307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16" name="Rectangle 793"/>
              <p:cNvSpPr>
                <a:spLocks noChangeArrowheads="1"/>
              </p:cNvSpPr>
              <p:nvPr/>
            </p:nvSpPr>
            <p:spPr bwMode="auto">
              <a:xfrm>
                <a:off x="4609" y="3072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17" name="Rectangle 794"/>
              <p:cNvSpPr>
                <a:spLocks noChangeArrowheads="1"/>
              </p:cNvSpPr>
              <p:nvPr/>
            </p:nvSpPr>
            <p:spPr bwMode="auto">
              <a:xfrm>
                <a:off x="4497" y="307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18" name="Rectangle 795"/>
              <p:cNvSpPr>
                <a:spLocks noChangeArrowheads="1"/>
              </p:cNvSpPr>
              <p:nvPr/>
            </p:nvSpPr>
            <p:spPr bwMode="auto">
              <a:xfrm>
                <a:off x="4385" y="307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19" name="Rectangle 796"/>
              <p:cNvSpPr>
                <a:spLocks noChangeArrowheads="1"/>
              </p:cNvSpPr>
              <p:nvPr/>
            </p:nvSpPr>
            <p:spPr bwMode="auto">
              <a:xfrm>
                <a:off x="4272" y="3072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20" name="Rectangle 797"/>
              <p:cNvSpPr>
                <a:spLocks noChangeArrowheads="1"/>
              </p:cNvSpPr>
              <p:nvPr/>
            </p:nvSpPr>
            <p:spPr bwMode="auto">
              <a:xfrm>
                <a:off x="4160" y="307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21" name="Rectangle 798"/>
              <p:cNvSpPr>
                <a:spLocks noChangeArrowheads="1"/>
              </p:cNvSpPr>
              <p:nvPr/>
            </p:nvSpPr>
            <p:spPr bwMode="auto">
              <a:xfrm>
                <a:off x="4048" y="307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22" name="Rectangle 799"/>
              <p:cNvSpPr>
                <a:spLocks noChangeArrowheads="1"/>
              </p:cNvSpPr>
              <p:nvPr/>
            </p:nvSpPr>
            <p:spPr bwMode="auto">
              <a:xfrm>
                <a:off x="3935" y="3072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23" name="Rectangle 800"/>
              <p:cNvSpPr>
                <a:spLocks noChangeArrowheads="1"/>
              </p:cNvSpPr>
              <p:nvPr/>
            </p:nvSpPr>
            <p:spPr bwMode="auto">
              <a:xfrm>
                <a:off x="3823" y="307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24" name="Rectangle 801"/>
              <p:cNvSpPr>
                <a:spLocks noChangeArrowheads="1"/>
              </p:cNvSpPr>
              <p:nvPr/>
            </p:nvSpPr>
            <p:spPr bwMode="auto">
              <a:xfrm>
                <a:off x="3711" y="307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25" name="Rectangle 802"/>
              <p:cNvSpPr>
                <a:spLocks noChangeArrowheads="1"/>
              </p:cNvSpPr>
              <p:nvPr/>
            </p:nvSpPr>
            <p:spPr bwMode="auto">
              <a:xfrm>
                <a:off x="3598" y="3072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26" name="Rectangle 803"/>
              <p:cNvSpPr>
                <a:spLocks noChangeArrowheads="1"/>
              </p:cNvSpPr>
              <p:nvPr/>
            </p:nvSpPr>
            <p:spPr bwMode="auto">
              <a:xfrm>
                <a:off x="3486" y="307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27" name="Rectangle 804"/>
              <p:cNvSpPr>
                <a:spLocks noChangeArrowheads="1"/>
              </p:cNvSpPr>
              <p:nvPr/>
            </p:nvSpPr>
            <p:spPr bwMode="auto">
              <a:xfrm>
                <a:off x="3374" y="307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28" name="Rectangle 805"/>
              <p:cNvSpPr>
                <a:spLocks noChangeArrowheads="1"/>
              </p:cNvSpPr>
              <p:nvPr/>
            </p:nvSpPr>
            <p:spPr bwMode="auto">
              <a:xfrm>
                <a:off x="3261" y="307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29" name="Rectangle 806"/>
              <p:cNvSpPr>
                <a:spLocks noChangeArrowheads="1"/>
              </p:cNvSpPr>
              <p:nvPr/>
            </p:nvSpPr>
            <p:spPr bwMode="auto">
              <a:xfrm>
                <a:off x="3149" y="307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30" name="Rectangle 807"/>
              <p:cNvSpPr>
                <a:spLocks noChangeArrowheads="1"/>
              </p:cNvSpPr>
              <p:nvPr/>
            </p:nvSpPr>
            <p:spPr bwMode="auto">
              <a:xfrm>
                <a:off x="3037" y="307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31" name="Rectangle 808"/>
              <p:cNvSpPr>
                <a:spLocks noChangeArrowheads="1"/>
              </p:cNvSpPr>
              <p:nvPr/>
            </p:nvSpPr>
            <p:spPr bwMode="auto">
              <a:xfrm>
                <a:off x="2924" y="307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32" name="Rectangle 809"/>
              <p:cNvSpPr>
                <a:spLocks noChangeArrowheads="1"/>
              </p:cNvSpPr>
              <p:nvPr/>
            </p:nvSpPr>
            <p:spPr bwMode="auto">
              <a:xfrm>
                <a:off x="2812" y="307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33" name="Rectangle 810"/>
              <p:cNvSpPr>
                <a:spLocks noChangeArrowheads="1"/>
              </p:cNvSpPr>
              <p:nvPr/>
            </p:nvSpPr>
            <p:spPr bwMode="auto">
              <a:xfrm>
                <a:off x="2700" y="307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34" name="Rectangle 811"/>
              <p:cNvSpPr>
                <a:spLocks noChangeArrowheads="1"/>
              </p:cNvSpPr>
              <p:nvPr/>
            </p:nvSpPr>
            <p:spPr bwMode="auto">
              <a:xfrm>
                <a:off x="2587" y="307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35" name="Rectangle 812"/>
              <p:cNvSpPr>
                <a:spLocks noChangeArrowheads="1"/>
              </p:cNvSpPr>
              <p:nvPr/>
            </p:nvSpPr>
            <p:spPr bwMode="auto">
              <a:xfrm>
                <a:off x="2475" y="307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36" name="Rectangle 813"/>
              <p:cNvSpPr>
                <a:spLocks noChangeArrowheads="1"/>
              </p:cNvSpPr>
              <p:nvPr/>
            </p:nvSpPr>
            <p:spPr bwMode="auto">
              <a:xfrm>
                <a:off x="2362" y="3072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37" name="Rectangle 814"/>
              <p:cNvSpPr>
                <a:spLocks noChangeArrowheads="1"/>
              </p:cNvSpPr>
              <p:nvPr/>
            </p:nvSpPr>
            <p:spPr bwMode="auto">
              <a:xfrm>
                <a:off x="2250" y="307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38" name="Rectangle 815"/>
              <p:cNvSpPr>
                <a:spLocks noChangeArrowheads="1"/>
              </p:cNvSpPr>
              <p:nvPr/>
            </p:nvSpPr>
            <p:spPr bwMode="auto">
              <a:xfrm>
                <a:off x="2138" y="307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6933" name="Group 816"/>
            <p:cNvGrpSpPr>
              <a:grpSpLocks/>
            </p:cNvGrpSpPr>
            <p:nvPr/>
          </p:nvGrpSpPr>
          <p:grpSpPr bwMode="auto">
            <a:xfrm>
              <a:off x="3198" y="1842"/>
              <a:ext cx="2309" cy="317"/>
              <a:chOff x="2125" y="2002"/>
              <a:chExt cx="3269" cy="358"/>
            </a:xfrm>
          </p:grpSpPr>
          <p:sp>
            <p:nvSpPr>
              <p:cNvPr id="37011" name="Rectangle 817"/>
              <p:cNvSpPr>
                <a:spLocks noChangeArrowheads="1"/>
              </p:cNvSpPr>
              <p:nvPr/>
            </p:nvSpPr>
            <p:spPr bwMode="auto">
              <a:xfrm>
                <a:off x="2125" y="2009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12" name="Rectangle 818"/>
              <p:cNvSpPr>
                <a:spLocks noChangeArrowheads="1"/>
              </p:cNvSpPr>
              <p:nvPr/>
            </p:nvSpPr>
            <p:spPr bwMode="auto">
              <a:xfrm>
                <a:off x="2125" y="2121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13" name="Rectangle 819"/>
              <p:cNvSpPr>
                <a:spLocks noChangeArrowheads="1"/>
              </p:cNvSpPr>
              <p:nvPr/>
            </p:nvSpPr>
            <p:spPr bwMode="auto">
              <a:xfrm>
                <a:off x="2125" y="2234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14" name="Freeform 820"/>
              <p:cNvSpPr>
                <a:spLocks/>
              </p:cNvSpPr>
              <p:nvPr/>
            </p:nvSpPr>
            <p:spPr bwMode="auto">
              <a:xfrm>
                <a:off x="2125" y="2344"/>
                <a:ext cx="66" cy="16"/>
              </a:xfrm>
              <a:custGeom>
                <a:avLst/>
                <a:gdLst>
                  <a:gd name="T0" fmla="*/ 16 w 66"/>
                  <a:gd name="T1" fmla="*/ 2 h 16"/>
                  <a:gd name="T2" fmla="*/ 0 w 66"/>
                  <a:gd name="T3" fmla="*/ 2 h 16"/>
                  <a:gd name="T4" fmla="*/ 0 w 66"/>
                  <a:gd name="T5" fmla="*/ 7 h 16"/>
                  <a:gd name="T6" fmla="*/ 0 w 66"/>
                  <a:gd name="T7" fmla="*/ 16 h 16"/>
                  <a:gd name="T8" fmla="*/ 7 w 66"/>
                  <a:gd name="T9" fmla="*/ 16 h 16"/>
                  <a:gd name="T10" fmla="*/ 66 w 66"/>
                  <a:gd name="T11" fmla="*/ 16 h 16"/>
                  <a:gd name="T12" fmla="*/ 66 w 66"/>
                  <a:gd name="T13" fmla="*/ 0 h 16"/>
                  <a:gd name="T14" fmla="*/ 7 w 66"/>
                  <a:gd name="T15" fmla="*/ 0 h 16"/>
                  <a:gd name="T16" fmla="*/ 7 w 66"/>
                  <a:gd name="T17" fmla="*/ 7 h 16"/>
                  <a:gd name="T18" fmla="*/ 16 w 66"/>
                  <a:gd name="T19" fmla="*/ 7 h 16"/>
                  <a:gd name="T20" fmla="*/ 16 w 66"/>
                  <a:gd name="T21" fmla="*/ 2 h 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6" h="16">
                    <a:moveTo>
                      <a:pt x="16" y="2"/>
                    </a:moveTo>
                    <a:lnTo>
                      <a:pt x="0" y="2"/>
                    </a:lnTo>
                    <a:lnTo>
                      <a:pt x="0" y="7"/>
                    </a:lnTo>
                    <a:lnTo>
                      <a:pt x="0" y="16"/>
                    </a:lnTo>
                    <a:lnTo>
                      <a:pt x="7" y="16"/>
                    </a:lnTo>
                    <a:lnTo>
                      <a:pt x="66" y="16"/>
                    </a:lnTo>
                    <a:lnTo>
                      <a:pt x="66" y="0"/>
                    </a:lnTo>
                    <a:lnTo>
                      <a:pt x="7" y="0"/>
                    </a:lnTo>
                    <a:lnTo>
                      <a:pt x="7" y="7"/>
                    </a:lnTo>
                    <a:lnTo>
                      <a:pt x="16" y="7"/>
                    </a:lnTo>
                    <a:lnTo>
                      <a:pt x="16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15" name="Rectangle 821"/>
              <p:cNvSpPr>
                <a:spLocks noChangeArrowheads="1"/>
              </p:cNvSpPr>
              <p:nvPr/>
            </p:nvSpPr>
            <p:spPr bwMode="auto">
              <a:xfrm>
                <a:off x="2239" y="2344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16" name="Rectangle 822"/>
              <p:cNvSpPr>
                <a:spLocks noChangeArrowheads="1"/>
              </p:cNvSpPr>
              <p:nvPr/>
            </p:nvSpPr>
            <p:spPr bwMode="auto">
              <a:xfrm>
                <a:off x="2352" y="234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17" name="Rectangle 823"/>
              <p:cNvSpPr>
                <a:spLocks noChangeArrowheads="1"/>
              </p:cNvSpPr>
              <p:nvPr/>
            </p:nvSpPr>
            <p:spPr bwMode="auto">
              <a:xfrm>
                <a:off x="2464" y="234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18" name="Rectangle 824"/>
              <p:cNvSpPr>
                <a:spLocks noChangeArrowheads="1"/>
              </p:cNvSpPr>
              <p:nvPr/>
            </p:nvSpPr>
            <p:spPr bwMode="auto">
              <a:xfrm>
                <a:off x="2576" y="2344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19" name="Rectangle 825"/>
              <p:cNvSpPr>
                <a:spLocks noChangeArrowheads="1"/>
              </p:cNvSpPr>
              <p:nvPr/>
            </p:nvSpPr>
            <p:spPr bwMode="auto">
              <a:xfrm>
                <a:off x="2689" y="234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20" name="Rectangle 826"/>
              <p:cNvSpPr>
                <a:spLocks noChangeArrowheads="1"/>
              </p:cNvSpPr>
              <p:nvPr/>
            </p:nvSpPr>
            <p:spPr bwMode="auto">
              <a:xfrm>
                <a:off x="2801" y="234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21" name="Rectangle 827"/>
              <p:cNvSpPr>
                <a:spLocks noChangeArrowheads="1"/>
              </p:cNvSpPr>
              <p:nvPr/>
            </p:nvSpPr>
            <p:spPr bwMode="auto">
              <a:xfrm>
                <a:off x="2914" y="234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22" name="Rectangle 828"/>
              <p:cNvSpPr>
                <a:spLocks noChangeArrowheads="1"/>
              </p:cNvSpPr>
              <p:nvPr/>
            </p:nvSpPr>
            <p:spPr bwMode="auto">
              <a:xfrm>
                <a:off x="3026" y="234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23" name="Rectangle 829"/>
              <p:cNvSpPr>
                <a:spLocks noChangeArrowheads="1"/>
              </p:cNvSpPr>
              <p:nvPr/>
            </p:nvSpPr>
            <p:spPr bwMode="auto">
              <a:xfrm>
                <a:off x="3138" y="234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24" name="Rectangle 830"/>
              <p:cNvSpPr>
                <a:spLocks noChangeArrowheads="1"/>
              </p:cNvSpPr>
              <p:nvPr/>
            </p:nvSpPr>
            <p:spPr bwMode="auto">
              <a:xfrm>
                <a:off x="3251" y="234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25" name="Rectangle 831"/>
              <p:cNvSpPr>
                <a:spLocks noChangeArrowheads="1"/>
              </p:cNvSpPr>
              <p:nvPr/>
            </p:nvSpPr>
            <p:spPr bwMode="auto">
              <a:xfrm>
                <a:off x="3363" y="234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26" name="Rectangle 832"/>
              <p:cNvSpPr>
                <a:spLocks noChangeArrowheads="1"/>
              </p:cNvSpPr>
              <p:nvPr/>
            </p:nvSpPr>
            <p:spPr bwMode="auto">
              <a:xfrm>
                <a:off x="3475" y="234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27" name="Rectangle 833"/>
              <p:cNvSpPr>
                <a:spLocks noChangeArrowheads="1"/>
              </p:cNvSpPr>
              <p:nvPr/>
            </p:nvSpPr>
            <p:spPr bwMode="auto">
              <a:xfrm>
                <a:off x="3588" y="234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28" name="Rectangle 834"/>
              <p:cNvSpPr>
                <a:spLocks noChangeArrowheads="1"/>
              </p:cNvSpPr>
              <p:nvPr/>
            </p:nvSpPr>
            <p:spPr bwMode="auto">
              <a:xfrm>
                <a:off x="3700" y="234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29" name="Rectangle 835"/>
              <p:cNvSpPr>
                <a:spLocks noChangeArrowheads="1"/>
              </p:cNvSpPr>
              <p:nvPr/>
            </p:nvSpPr>
            <p:spPr bwMode="auto">
              <a:xfrm>
                <a:off x="3812" y="2344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30" name="Rectangle 836"/>
              <p:cNvSpPr>
                <a:spLocks noChangeArrowheads="1"/>
              </p:cNvSpPr>
              <p:nvPr/>
            </p:nvSpPr>
            <p:spPr bwMode="auto">
              <a:xfrm>
                <a:off x="3925" y="234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31" name="Rectangle 837"/>
              <p:cNvSpPr>
                <a:spLocks noChangeArrowheads="1"/>
              </p:cNvSpPr>
              <p:nvPr/>
            </p:nvSpPr>
            <p:spPr bwMode="auto">
              <a:xfrm>
                <a:off x="4037" y="234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32" name="Rectangle 838"/>
              <p:cNvSpPr>
                <a:spLocks noChangeArrowheads="1"/>
              </p:cNvSpPr>
              <p:nvPr/>
            </p:nvSpPr>
            <p:spPr bwMode="auto">
              <a:xfrm>
                <a:off x="4149" y="2344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33" name="Rectangle 839"/>
              <p:cNvSpPr>
                <a:spLocks noChangeArrowheads="1"/>
              </p:cNvSpPr>
              <p:nvPr/>
            </p:nvSpPr>
            <p:spPr bwMode="auto">
              <a:xfrm>
                <a:off x="4262" y="234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34" name="Rectangle 840"/>
              <p:cNvSpPr>
                <a:spLocks noChangeArrowheads="1"/>
              </p:cNvSpPr>
              <p:nvPr/>
            </p:nvSpPr>
            <p:spPr bwMode="auto">
              <a:xfrm>
                <a:off x="4374" y="234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35" name="Rectangle 841"/>
              <p:cNvSpPr>
                <a:spLocks noChangeArrowheads="1"/>
              </p:cNvSpPr>
              <p:nvPr/>
            </p:nvSpPr>
            <p:spPr bwMode="auto">
              <a:xfrm>
                <a:off x="4486" y="2344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36" name="Rectangle 842"/>
              <p:cNvSpPr>
                <a:spLocks noChangeArrowheads="1"/>
              </p:cNvSpPr>
              <p:nvPr/>
            </p:nvSpPr>
            <p:spPr bwMode="auto">
              <a:xfrm>
                <a:off x="4599" y="234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37" name="Rectangle 843"/>
              <p:cNvSpPr>
                <a:spLocks noChangeArrowheads="1"/>
              </p:cNvSpPr>
              <p:nvPr/>
            </p:nvSpPr>
            <p:spPr bwMode="auto">
              <a:xfrm>
                <a:off x="4711" y="234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38" name="Rectangle 844"/>
              <p:cNvSpPr>
                <a:spLocks noChangeArrowheads="1"/>
              </p:cNvSpPr>
              <p:nvPr/>
            </p:nvSpPr>
            <p:spPr bwMode="auto">
              <a:xfrm>
                <a:off x="4823" y="2344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39" name="Rectangle 845"/>
              <p:cNvSpPr>
                <a:spLocks noChangeArrowheads="1"/>
              </p:cNvSpPr>
              <p:nvPr/>
            </p:nvSpPr>
            <p:spPr bwMode="auto">
              <a:xfrm>
                <a:off x="4936" y="234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40" name="Rectangle 846"/>
              <p:cNvSpPr>
                <a:spLocks noChangeArrowheads="1"/>
              </p:cNvSpPr>
              <p:nvPr/>
            </p:nvSpPr>
            <p:spPr bwMode="auto">
              <a:xfrm>
                <a:off x="5048" y="234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41" name="Rectangle 847"/>
              <p:cNvSpPr>
                <a:spLocks noChangeArrowheads="1"/>
              </p:cNvSpPr>
              <p:nvPr/>
            </p:nvSpPr>
            <p:spPr bwMode="auto">
              <a:xfrm>
                <a:off x="5161" y="234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42" name="Rectangle 848"/>
              <p:cNvSpPr>
                <a:spLocks noChangeArrowheads="1"/>
              </p:cNvSpPr>
              <p:nvPr/>
            </p:nvSpPr>
            <p:spPr bwMode="auto">
              <a:xfrm>
                <a:off x="5273" y="234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43" name="Rectangle 849"/>
              <p:cNvSpPr>
                <a:spLocks noChangeArrowheads="1"/>
              </p:cNvSpPr>
              <p:nvPr/>
            </p:nvSpPr>
            <p:spPr bwMode="auto">
              <a:xfrm>
                <a:off x="5378" y="2287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44" name="Rectangle 850"/>
              <p:cNvSpPr>
                <a:spLocks noChangeArrowheads="1"/>
              </p:cNvSpPr>
              <p:nvPr/>
            </p:nvSpPr>
            <p:spPr bwMode="auto">
              <a:xfrm>
                <a:off x="5378" y="2175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45" name="Rectangle 851"/>
              <p:cNvSpPr>
                <a:spLocks noChangeArrowheads="1"/>
              </p:cNvSpPr>
              <p:nvPr/>
            </p:nvSpPr>
            <p:spPr bwMode="auto">
              <a:xfrm>
                <a:off x="5378" y="2062"/>
                <a:ext cx="16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46" name="Freeform 852"/>
              <p:cNvSpPr>
                <a:spLocks/>
              </p:cNvSpPr>
              <p:nvPr/>
            </p:nvSpPr>
            <p:spPr bwMode="auto">
              <a:xfrm>
                <a:off x="5326" y="2002"/>
                <a:ext cx="68" cy="16"/>
              </a:xfrm>
              <a:custGeom>
                <a:avLst/>
                <a:gdLst>
                  <a:gd name="T0" fmla="*/ 52 w 68"/>
                  <a:gd name="T1" fmla="*/ 12 h 16"/>
                  <a:gd name="T2" fmla="*/ 68 w 68"/>
                  <a:gd name="T3" fmla="*/ 12 h 16"/>
                  <a:gd name="T4" fmla="*/ 68 w 68"/>
                  <a:gd name="T5" fmla="*/ 7 h 16"/>
                  <a:gd name="T6" fmla="*/ 68 w 68"/>
                  <a:gd name="T7" fmla="*/ 0 h 16"/>
                  <a:gd name="T8" fmla="*/ 59 w 68"/>
                  <a:gd name="T9" fmla="*/ 0 h 16"/>
                  <a:gd name="T10" fmla="*/ 0 w 68"/>
                  <a:gd name="T11" fmla="*/ 0 h 16"/>
                  <a:gd name="T12" fmla="*/ 0 w 68"/>
                  <a:gd name="T13" fmla="*/ 16 h 16"/>
                  <a:gd name="T14" fmla="*/ 59 w 68"/>
                  <a:gd name="T15" fmla="*/ 16 h 16"/>
                  <a:gd name="T16" fmla="*/ 59 w 68"/>
                  <a:gd name="T17" fmla="*/ 7 h 16"/>
                  <a:gd name="T18" fmla="*/ 52 w 68"/>
                  <a:gd name="T19" fmla="*/ 7 h 16"/>
                  <a:gd name="T20" fmla="*/ 52 w 68"/>
                  <a:gd name="T21" fmla="*/ 12 h 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8" h="16">
                    <a:moveTo>
                      <a:pt x="52" y="12"/>
                    </a:moveTo>
                    <a:lnTo>
                      <a:pt x="68" y="12"/>
                    </a:lnTo>
                    <a:lnTo>
                      <a:pt x="68" y="7"/>
                    </a:lnTo>
                    <a:lnTo>
                      <a:pt x="68" y="0"/>
                    </a:lnTo>
                    <a:lnTo>
                      <a:pt x="59" y="0"/>
                    </a:lnTo>
                    <a:lnTo>
                      <a:pt x="0" y="0"/>
                    </a:lnTo>
                    <a:lnTo>
                      <a:pt x="0" y="16"/>
                    </a:lnTo>
                    <a:lnTo>
                      <a:pt x="59" y="16"/>
                    </a:lnTo>
                    <a:lnTo>
                      <a:pt x="59" y="7"/>
                    </a:lnTo>
                    <a:lnTo>
                      <a:pt x="52" y="7"/>
                    </a:lnTo>
                    <a:lnTo>
                      <a:pt x="52" y="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47" name="Rectangle 853"/>
              <p:cNvSpPr>
                <a:spLocks noChangeArrowheads="1"/>
              </p:cNvSpPr>
              <p:nvPr/>
            </p:nvSpPr>
            <p:spPr bwMode="auto">
              <a:xfrm>
                <a:off x="5214" y="200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48" name="Rectangle 854"/>
              <p:cNvSpPr>
                <a:spLocks noChangeArrowheads="1"/>
              </p:cNvSpPr>
              <p:nvPr/>
            </p:nvSpPr>
            <p:spPr bwMode="auto">
              <a:xfrm>
                <a:off x="5102" y="200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49" name="Rectangle 855"/>
              <p:cNvSpPr>
                <a:spLocks noChangeArrowheads="1"/>
              </p:cNvSpPr>
              <p:nvPr/>
            </p:nvSpPr>
            <p:spPr bwMode="auto">
              <a:xfrm>
                <a:off x="4989" y="2002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50" name="Rectangle 856"/>
              <p:cNvSpPr>
                <a:spLocks noChangeArrowheads="1"/>
              </p:cNvSpPr>
              <p:nvPr/>
            </p:nvSpPr>
            <p:spPr bwMode="auto">
              <a:xfrm>
                <a:off x="4877" y="200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51" name="Rectangle 857"/>
              <p:cNvSpPr>
                <a:spLocks noChangeArrowheads="1"/>
              </p:cNvSpPr>
              <p:nvPr/>
            </p:nvSpPr>
            <p:spPr bwMode="auto">
              <a:xfrm>
                <a:off x="4765" y="200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52" name="Rectangle 858"/>
              <p:cNvSpPr>
                <a:spLocks noChangeArrowheads="1"/>
              </p:cNvSpPr>
              <p:nvPr/>
            </p:nvSpPr>
            <p:spPr bwMode="auto">
              <a:xfrm>
                <a:off x="4652" y="200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53" name="Rectangle 859"/>
              <p:cNvSpPr>
                <a:spLocks noChangeArrowheads="1"/>
              </p:cNvSpPr>
              <p:nvPr/>
            </p:nvSpPr>
            <p:spPr bwMode="auto">
              <a:xfrm>
                <a:off x="4540" y="200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54" name="Rectangle 860"/>
              <p:cNvSpPr>
                <a:spLocks noChangeArrowheads="1"/>
              </p:cNvSpPr>
              <p:nvPr/>
            </p:nvSpPr>
            <p:spPr bwMode="auto">
              <a:xfrm>
                <a:off x="4428" y="200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55" name="Rectangle 861"/>
              <p:cNvSpPr>
                <a:spLocks noChangeArrowheads="1"/>
              </p:cNvSpPr>
              <p:nvPr/>
            </p:nvSpPr>
            <p:spPr bwMode="auto">
              <a:xfrm>
                <a:off x="4315" y="200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56" name="Rectangle 862"/>
              <p:cNvSpPr>
                <a:spLocks noChangeArrowheads="1"/>
              </p:cNvSpPr>
              <p:nvPr/>
            </p:nvSpPr>
            <p:spPr bwMode="auto">
              <a:xfrm>
                <a:off x="4203" y="200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57" name="Rectangle 863"/>
              <p:cNvSpPr>
                <a:spLocks noChangeArrowheads="1"/>
              </p:cNvSpPr>
              <p:nvPr/>
            </p:nvSpPr>
            <p:spPr bwMode="auto">
              <a:xfrm>
                <a:off x="4091" y="200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58" name="Rectangle 864"/>
              <p:cNvSpPr>
                <a:spLocks noChangeArrowheads="1"/>
              </p:cNvSpPr>
              <p:nvPr/>
            </p:nvSpPr>
            <p:spPr bwMode="auto">
              <a:xfrm>
                <a:off x="3978" y="200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59" name="Rectangle 865"/>
              <p:cNvSpPr>
                <a:spLocks noChangeArrowheads="1"/>
              </p:cNvSpPr>
              <p:nvPr/>
            </p:nvSpPr>
            <p:spPr bwMode="auto">
              <a:xfrm>
                <a:off x="3866" y="200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60" name="Rectangle 866"/>
              <p:cNvSpPr>
                <a:spLocks noChangeArrowheads="1"/>
              </p:cNvSpPr>
              <p:nvPr/>
            </p:nvSpPr>
            <p:spPr bwMode="auto">
              <a:xfrm>
                <a:off x="3753" y="2002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61" name="Rectangle 867"/>
              <p:cNvSpPr>
                <a:spLocks noChangeArrowheads="1"/>
              </p:cNvSpPr>
              <p:nvPr/>
            </p:nvSpPr>
            <p:spPr bwMode="auto">
              <a:xfrm>
                <a:off x="3641" y="200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62" name="Rectangle 868"/>
              <p:cNvSpPr>
                <a:spLocks noChangeArrowheads="1"/>
              </p:cNvSpPr>
              <p:nvPr/>
            </p:nvSpPr>
            <p:spPr bwMode="auto">
              <a:xfrm>
                <a:off x="3529" y="200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63" name="Rectangle 869"/>
              <p:cNvSpPr>
                <a:spLocks noChangeArrowheads="1"/>
              </p:cNvSpPr>
              <p:nvPr/>
            </p:nvSpPr>
            <p:spPr bwMode="auto">
              <a:xfrm>
                <a:off x="3416" y="2002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64" name="Rectangle 870"/>
              <p:cNvSpPr>
                <a:spLocks noChangeArrowheads="1"/>
              </p:cNvSpPr>
              <p:nvPr/>
            </p:nvSpPr>
            <p:spPr bwMode="auto">
              <a:xfrm>
                <a:off x="3304" y="200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65" name="Rectangle 871"/>
              <p:cNvSpPr>
                <a:spLocks noChangeArrowheads="1"/>
              </p:cNvSpPr>
              <p:nvPr/>
            </p:nvSpPr>
            <p:spPr bwMode="auto">
              <a:xfrm>
                <a:off x="3192" y="200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66" name="Rectangle 872"/>
              <p:cNvSpPr>
                <a:spLocks noChangeArrowheads="1"/>
              </p:cNvSpPr>
              <p:nvPr/>
            </p:nvSpPr>
            <p:spPr bwMode="auto">
              <a:xfrm>
                <a:off x="3079" y="2002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67" name="Rectangle 873"/>
              <p:cNvSpPr>
                <a:spLocks noChangeArrowheads="1"/>
              </p:cNvSpPr>
              <p:nvPr/>
            </p:nvSpPr>
            <p:spPr bwMode="auto">
              <a:xfrm>
                <a:off x="2967" y="200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68" name="Rectangle 874"/>
              <p:cNvSpPr>
                <a:spLocks noChangeArrowheads="1"/>
              </p:cNvSpPr>
              <p:nvPr/>
            </p:nvSpPr>
            <p:spPr bwMode="auto">
              <a:xfrm>
                <a:off x="2855" y="200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69" name="Rectangle 875"/>
              <p:cNvSpPr>
                <a:spLocks noChangeArrowheads="1"/>
              </p:cNvSpPr>
              <p:nvPr/>
            </p:nvSpPr>
            <p:spPr bwMode="auto">
              <a:xfrm>
                <a:off x="2742" y="2002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70" name="Rectangle 876"/>
              <p:cNvSpPr>
                <a:spLocks noChangeArrowheads="1"/>
              </p:cNvSpPr>
              <p:nvPr/>
            </p:nvSpPr>
            <p:spPr bwMode="auto">
              <a:xfrm>
                <a:off x="2630" y="200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71" name="Rectangle 877"/>
              <p:cNvSpPr>
                <a:spLocks noChangeArrowheads="1"/>
              </p:cNvSpPr>
              <p:nvPr/>
            </p:nvSpPr>
            <p:spPr bwMode="auto">
              <a:xfrm>
                <a:off x="2518" y="200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72" name="Rectangle 878"/>
              <p:cNvSpPr>
                <a:spLocks noChangeArrowheads="1"/>
              </p:cNvSpPr>
              <p:nvPr/>
            </p:nvSpPr>
            <p:spPr bwMode="auto">
              <a:xfrm>
                <a:off x="2405" y="200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73" name="Rectangle 879"/>
              <p:cNvSpPr>
                <a:spLocks noChangeArrowheads="1"/>
              </p:cNvSpPr>
              <p:nvPr/>
            </p:nvSpPr>
            <p:spPr bwMode="auto">
              <a:xfrm>
                <a:off x="2293" y="200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74" name="Rectangle 880"/>
              <p:cNvSpPr>
                <a:spLocks noChangeArrowheads="1"/>
              </p:cNvSpPr>
              <p:nvPr/>
            </p:nvSpPr>
            <p:spPr bwMode="auto">
              <a:xfrm>
                <a:off x="2181" y="200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6934" name="Group 881"/>
            <p:cNvGrpSpPr>
              <a:grpSpLocks/>
            </p:cNvGrpSpPr>
            <p:nvPr/>
          </p:nvGrpSpPr>
          <p:grpSpPr bwMode="auto">
            <a:xfrm>
              <a:off x="3198" y="896"/>
              <a:ext cx="2309" cy="317"/>
              <a:chOff x="2125" y="932"/>
              <a:chExt cx="3269" cy="358"/>
            </a:xfrm>
          </p:grpSpPr>
          <p:sp>
            <p:nvSpPr>
              <p:cNvPr id="36947" name="Rectangle 882"/>
              <p:cNvSpPr>
                <a:spLocks noChangeArrowheads="1"/>
              </p:cNvSpPr>
              <p:nvPr/>
            </p:nvSpPr>
            <p:spPr bwMode="auto">
              <a:xfrm>
                <a:off x="2125" y="939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48" name="Rectangle 883"/>
              <p:cNvSpPr>
                <a:spLocks noChangeArrowheads="1"/>
              </p:cNvSpPr>
              <p:nvPr/>
            </p:nvSpPr>
            <p:spPr bwMode="auto">
              <a:xfrm>
                <a:off x="2125" y="1051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49" name="Rectangle 884"/>
              <p:cNvSpPr>
                <a:spLocks noChangeArrowheads="1"/>
              </p:cNvSpPr>
              <p:nvPr/>
            </p:nvSpPr>
            <p:spPr bwMode="auto">
              <a:xfrm>
                <a:off x="2125" y="1164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50" name="Freeform 885"/>
              <p:cNvSpPr>
                <a:spLocks/>
              </p:cNvSpPr>
              <p:nvPr/>
            </p:nvSpPr>
            <p:spPr bwMode="auto">
              <a:xfrm>
                <a:off x="2125" y="1274"/>
                <a:ext cx="66" cy="16"/>
              </a:xfrm>
              <a:custGeom>
                <a:avLst/>
                <a:gdLst>
                  <a:gd name="T0" fmla="*/ 16 w 66"/>
                  <a:gd name="T1" fmla="*/ 2 h 16"/>
                  <a:gd name="T2" fmla="*/ 0 w 66"/>
                  <a:gd name="T3" fmla="*/ 2 h 16"/>
                  <a:gd name="T4" fmla="*/ 0 w 66"/>
                  <a:gd name="T5" fmla="*/ 7 h 16"/>
                  <a:gd name="T6" fmla="*/ 0 w 66"/>
                  <a:gd name="T7" fmla="*/ 16 h 16"/>
                  <a:gd name="T8" fmla="*/ 7 w 66"/>
                  <a:gd name="T9" fmla="*/ 16 h 16"/>
                  <a:gd name="T10" fmla="*/ 66 w 66"/>
                  <a:gd name="T11" fmla="*/ 16 h 16"/>
                  <a:gd name="T12" fmla="*/ 66 w 66"/>
                  <a:gd name="T13" fmla="*/ 0 h 16"/>
                  <a:gd name="T14" fmla="*/ 7 w 66"/>
                  <a:gd name="T15" fmla="*/ 0 h 16"/>
                  <a:gd name="T16" fmla="*/ 7 w 66"/>
                  <a:gd name="T17" fmla="*/ 7 h 16"/>
                  <a:gd name="T18" fmla="*/ 16 w 66"/>
                  <a:gd name="T19" fmla="*/ 7 h 16"/>
                  <a:gd name="T20" fmla="*/ 16 w 66"/>
                  <a:gd name="T21" fmla="*/ 2 h 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6" h="16">
                    <a:moveTo>
                      <a:pt x="16" y="2"/>
                    </a:moveTo>
                    <a:lnTo>
                      <a:pt x="0" y="2"/>
                    </a:lnTo>
                    <a:lnTo>
                      <a:pt x="0" y="7"/>
                    </a:lnTo>
                    <a:lnTo>
                      <a:pt x="0" y="16"/>
                    </a:lnTo>
                    <a:lnTo>
                      <a:pt x="7" y="16"/>
                    </a:lnTo>
                    <a:lnTo>
                      <a:pt x="66" y="16"/>
                    </a:lnTo>
                    <a:lnTo>
                      <a:pt x="66" y="0"/>
                    </a:lnTo>
                    <a:lnTo>
                      <a:pt x="7" y="0"/>
                    </a:lnTo>
                    <a:lnTo>
                      <a:pt x="7" y="7"/>
                    </a:lnTo>
                    <a:lnTo>
                      <a:pt x="16" y="7"/>
                    </a:lnTo>
                    <a:lnTo>
                      <a:pt x="16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51" name="Rectangle 886"/>
              <p:cNvSpPr>
                <a:spLocks noChangeArrowheads="1"/>
              </p:cNvSpPr>
              <p:nvPr/>
            </p:nvSpPr>
            <p:spPr bwMode="auto">
              <a:xfrm>
                <a:off x="2239" y="1274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52" name="Rectangle 887"/>
              <p:cNvSpPr>
                <a:spLocks noChangeArrowheads="1"/>
              </p:cNvSpPr>
              <p:nvPr/>
            </p:nvSpPr>
            <p:spPr bwMode="auto">
              <a:xfrm>
                <a:off x="2352" y="127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53" name="Rectangle 888"/>
              <p:cNvSpPr>
                <a:spLocks noChangeArrowheads="1"/>
              </p:cNvSpPr>
              <p:nvPr/>
            </p:nvSpPr>
            <p:spPr bwMode="auto">
              <a:xfrm>
                <a:off x="2464" y="127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54" name="Rectangle 889"/>
              <p:cNvSpPr>
                <a:spLocks noChangeArrowheads="1"/>
              </p:cNvSpPr>
              <p:nvPr/>
            </p:nvSpPr>
            <p:spPr bwMode="auto">
              <a:xfrm>
                <a:off x="2576" y="1274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55" name="Rectangle 890"/>
              <p:cNvSpPr>
                <a:spLocks noChangeArrowheads="1"/>
              </p:cNvSpPr>
              <p:nvPr/>
            </p:nvSpPr>
            <p:spPr bwMode="auto">
              <a:xfrm>
                <a:off x="2689" y="127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56" name="Rectangle 891"/>
              <p:cNvSpPr>
                <a:spLocks noChangeArrowheads="1"/>
              </p:cNvSpPr>
              <p:nvPr/>
            </p:nvSpPr>
            <p:spPr bwMode="auto">
              <a:xfrm>
                <a:off x="2801" y="127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57" name="Rectangle 892"/>
              <p:cNvSpPr>
                <a:spLocks noChangeArrowheads="1"/>
              </p:cNvSpPr>
              <p:nvPr/>
            </p:nvSpPr>
            <p:spPr bwMode="auto">
              <a:xfrm>
                <a:off x="2914" y="127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58" name="Rectangle 893"/>
              <p:cNvSpPr>
                <a:spLocks noChangeArrowheads="1"/>
              </p:cNvSpPr>
              <p:nvPr/>
            </p:nvSpPr>
            <p:spPr bwMode="auto">
              <a:xfrm>
                <a:off x="3026" y="127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59" name="Rectangle 894"/>
              <p:cNvSpPr>
                <a:spLocks noChangeArrowheads="1"/>
              </p:cNvSpPr>
              <p:nvPr/>
            </p:nvSpPr>
            <p:spPr bwMode="auto">
              <a:xfrm>
                <a:off x="3138" y="127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60" name="Rectangle 895"/>
              <p:cNvSpPr>
                <a:spLocks noChangeArrowheads="1"/>
              </p:cNvSpPr>
              <p:nvPr/>
            </p:nvSpPr>
            <p:spPr bwMode="auto">
              <a:xfrm>
                <a:off x="3251" y="127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61" name="Rectangle 896"/>
              <p:cNvSpPr>
                <a:spLocks noChangeArrowheads="1"/>
              </p:cNvSpPr>
              <p:nvPr/>
            </p:nvSpPr>
            <p:spPr bwMode="auto">
              <a:xfrm>
                <a:off x="3363" y="127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62" name="Rectangle 897"/>
              <p:cNvSpPr>
                <a:spLocks noChangeArrowheads="1"/>
              </p:cNvSpPr>
              <p:nvPr/>
            </p:nvSpPr>
            <p:spPr bwMode="auto">
              <a:xfrm>
                <a:off x="3475" y="127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63" name="Rectangle 898"/>
              <p:cNvSpPr>
                <a:spLocks noChangeArrowheads="1"/>
              </p:cNvSpPr>
              <p:nvPr/>
            </p:nvSpPr>
            <p:spPr bwMode="auto">
              <a:xfrm>
                <a:off x="3588" y="127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64" name="Rectangle 899"/>
              <p:cNvSpPr>
                <a:spLocks noChangeArrowheads="1"/>
              </p:cNvSpPr>
              <p:nvPr/>
            </p:nvSpPr>
            <p:spPr bwMode="auto">
              <a:xfrm>
                <a:off x="3700" y="127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65" name="Rectangle 900"/>
              <p:cNvSpPr>
                <a:spLocks noChangeArrowheads="1"/>
              </p:cNvSpPr>
              <p:nvPr/>
            </p:nvSpPr>
            <p:spPr bwMode="auto">
              <a:xfrm>
                <a:off x="3812" y="1274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66" name="Rectangle 901"/>
              <p:cNvSpPr>
                <a:spLocks noChangeArrowheads="1"/>
              </p:cNvSpPr>
              <p:nvPr/>
            </p:nvSpPr>
            <p:spPr bwMode="auto">
              <a:xfrm>
                <a:off x="3925" y="127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67" name="Rectangle 902"/>
              <p:cNvSpPr>
                <a:spLocks noChangeArrowheads="1"/>
              </p:cNvSpPr>
              <p:nvPr/>
            </p:nvSpPr>
            <p:spPr bwMode="auto">
              <a:xfrm>
                <a:off x="4037" y="127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68" name="Rectangle 903"/>
              <p:cNvSpPr>
                <a:spLocks noChangeArrowheads="1"/>
              </p:cNvSpPr>
              <p:nvPr/>
            </p:nvSpPr>
            <p:spPr bwMode="auto">
              <a:xfrm>
                <a:off x="4149" y="1274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69" name="Rectangle 904"/>
              <p:cNvSpPr>
                <a:spLocks noChangeArrowheads="1"/>
              </p:cNvSpPr>
              <p:nvPr/>
            </p:nvSpPr>
            <p:spPr bwMode="auto">
              <a:xfrm>
                <a:off x="4262" y="127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70" name="Rectangle 905"/>
              <p:cNvSpPr>
                <a:spLocks noChangeArrowheads="1"/>
              </p:cNvSpPr>
              <p:nvPr/>
            </p:nvSpPr>
            <p:spPr bwMode="auto">
              <a:xfrm>
                <a:off x="4374" y="127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71" name="Rectangle 906"/>
              <p:cNvSpPr>
                <a:spLocks noChangeArrowheads="1"/>
              </p:cNvSpPr>
              <p:nvPr/>
            </p:nvSpPr>
            <p:spPr bwMode="auto">
              <a:xfrm>
                <a:off x="4486" y="1274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72" name="Rectangle 907"/>
              <p:cNvSpPr>
                <a:spLocks noChangeArrowheads="1"/>
              </p:cNvSpPr>
              <p:nvPr/>
            </p:nvSpPr>
            <p:spPr bwMode="auto">
              <a:xfrm>
                <a:off x="4599" y="127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73" name="Rectangle 908"/>
              <p:cNvSpPr>
                <a:spLocks noChangeArrowheads="1"/>
              </p:cNvSpPr>
              <p:nvPr/>
            </p:nvSpPr>
            <p:spPr bwMode="auto">
              <a:xfrm>
                <a:off x="4711" y="127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74" name="Rectangle 909"/>
              <p:cNvSpPr>
                <a:spLocks noChangeArrowheads="1"/>
              </p:cNvSpPr>
              <p:nvPr/>
            </p:nvSpPr>
            <p:spPr bwMode="auto">
              <a:xfrm>
                <a:off x="4823" y="1274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75" name="Rectangle 910"/>
              <p:cNvSpPr>
                <a:spLocks noChangeArrowheads="1"/>
              </p:cNvSpPr>
              <p:nvPr/>
            </p:nvSpPr>
            <p:spPr bwMode="auto">
              <a:xfrm>
                <a:off x="4936" y="127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76" name="Rectangle 911"/>
              <p:cNvSpPr>
                <a:spLocks noChangeArrowheads="1"/>
              </p:cNvSpPr>
              <p:nvPr/>
            </p:nvSpPr>
            <p:spPr bwMode="auto">
              <a:xfrm>
                <a:off x="5048" y="127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77" name="Rectangle 912"/>
              <p:cNvSpPr>
                <a:spLocks noChangeArrowheads="1"/>
              </p:cNvSpPr>
              <p:nvPr/>
            </p:nvSpPr>
            <p:spPr bwMode="auto">
              <a:xfrm>
                <a:off x="5161" y="127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78" name="Rectangle 913"/>
              <p:cNvSpPr>
                <a:spLocks noChangeArrowheads="1"/>
              </p:cNvSpPr>
              <p:nvPr/>
            </p:nvSpPr>
            <p:spPr bwMode="auto">
              <a:xfrm>
                <a:off x="5273" y="1274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79" name="Rectangle 914"/>
              <p:cNvSpPr>
                <a:spLocks noChangeArrowheads="1"/>
              </p:cNvSpPr>
              <p:nvPr/>
            </p:nvSpPr>
            <p:spPr bwMode="auto">
              <a:xfrm>
                <a:off x="5378" y="1217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80" name="Rectangle 915"/>
              <p:cNvSpPr>
                <a:spLocks noChangeArrowheads="1"/>
              </p:cNvSpPr>
              <p:nvPr/>
            </p:nvSpPr>
            <p:spPr bwMode="auto">
              <a:xfrm>
                <a:off x="5378" y="1105"/>
                <a:ext cx="16" cy="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81" name="Rectangle 916"/>
              <p:cNvSpPr>
                <a:spLocks noChangeArrowheads="1"/>
              </p:cNvSpPr>
              <p:nvPr/>
            </p:nvSpPr>
            <p:spPr bwMode="auto">
              <a:xfrm>
                <a:off x="5378" y="992"/>
                <a:ext cx="16" cy="6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82" name="Freeform 917"/>
              <p:cNvSpPr>
                <a:spLocks/>
              </p:cNvSpPr>
              <p:nvPr/>
            </p:nvSpPr>
            <p:spPr bwMode="auto">
              <a:xfrm>
                <a:off x="5326" y="932"/>
                <a:ext cx="68" cy="16"/>
              </a:xfrm>
              <a:custGeom>
                <a:avLst/>
                <a:gdLst>
                  <a:gd name="T0" fmla="*/ 52 w 68"/>
                  <a:gd name="T1" fmla="*/ 12 h 16"/>
                  <a:gd name="T2" fmla="*/ 68 w 68"/>
                  <a:gd name="T3" fmla="*/ 12 h 16"/>
                  <a:gd name="T4" fmla="*/ 68 w 68"/>
                  <a:gd name="T5" fmla="*/ 7 h 16"/>
                  <a:gd name="T6" fmla="*/ 68 w 68"/>
                  <a:gd name="T7" fmla="*/ 0 h 16"/>
                  <a:gd name="T8" fmla="*/ 59 w 68"/>
                  <a:gd name="T9" fmla="*/ 0 h 16"/>
                  <a:gd name="T10" fmla="*/ 0 w 68"/>
                  <a:gd name="T11" fmla="*/ 0 h 16"/>
                  <a:gd name="T12" fmla="*/ 0 w 68"/>
                  <a:gd name="T13" fmla="*/ 16 h 16"/>
                  <a:gd name="T14" fmla="*/ 59 w 68"/>
                  <a:gd name="T15" fmla="*/ 16 h 16"/>
                  <a:gd name="T16" fmla="*/ 59 w 68"/>
                  <a:gd name="T17" fmla="*/ 7 h 16"/>
                  <a:gd name="T18" fmla="*/ 52 w 68"/>
                  <a:gd name="T19" fmla="*/ 7 h 16"/>
                  <a:gd name="T20" fmla="*/ 52 w 68"/>
                  <a:gd name="T21" fmla="*/ 12 h 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8" h="16">
                    <a:moveTo>
                      <a:pt x="52" y="12"/>
                    </a:moveTo>
                    <a:lnTo>
                      <a:pt x="68" y="12"/>
                    </a:lnTo>
                    <a:lnTo>
                      <a:pt x="68" y="7"/>
                    </a:lnTo>
                    <a:lnTo>
                      <a:pt x="68" y="0"/>
                    </a:lnTo>
                    <a:lnTo>
                      <a:pt x="59" y="0"/>
                    </a:lnTo>
                    <a:lnTo>
                      <a:pt x="0" y="0"/>
                    </a:lnTo>
                    <a:lnTo>
                      <a:pt x="0" y="16"/>
                    </a:lnTo>
                    <a:lnTo>
                      <a:pt x="59" y="16"/>
                    </a:lnTo>
                    <a:lnTo>
                      <a:pt x="59" y="7"/>
                    </a:lnTo>
                    <a:lnTo>
                      <a:pt x="52" y="7"/>
                    </a:lnTo>
                    <a:lnTo>
                      <a:pt x="52" y="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83" name="Rectangle 918"/>
              <p:cNvSpPr>
                <a:spLocks noChangeArrowheads="1"/>
              </p:cNvSpPr>
              <p:nvPr/>
            </p:nvSpPr>
            <p:spPr bwMode="auto">
              <a:xfrm>
                <a:off x="5214" y="93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84" name="Rectangle 919"/>
              <p:cNvSpPr>
                <a:spLocks noChangeArrowheads="1"/>
              </p:cNvSpPr>
              <p:nvPr/>
            </p:nvSpPr>
            <p:spPr bwMode="auto">
              <a:xfrm>
                <a:off x="5102" y="93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85" name="Rectangle 920"/>
              <p:cNvSpPr>
                <a:spLocks noChangeArrowheads="1"/>
              </p:cNvSpPr>
              <p:nvPr/>
            </p:nvSpPr>
            <p:spPr bwMode="auto">
              <a:xfrm>
                <a:off x="4989" y="932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86" name="Rectangle 921"/>
              <p:cNvSpPr>
                <a:spLocks noChangeArrowheads="1"/>
              </p:cNvSpPr>
              <p:nvPr/>
            </p:nvSpPr>
            <p:spPr bwMode="auto">
              <a:xfrm>
                <a:off x="4877" y="93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87" name="Rectangle 922"/>
              <p:cNvSpPr>
                <a:spLocks noChangeArrowheads="1"/>
              </p:cNvSpPr>
              <p:nvPr/>
            </p:nvSpPr>
            <p:spPr bwMode="auto">
              <a:xfrm>
                <a:off x="4765" y="93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88" name="Rectangle 923"/>
              <p:cNvSpPr>
                <a:spLocks noChangeArrowheads="1"/>
              </p:cNvSpPr>
              <p:nvPr/>
            </p:nvSpPr>
            <p:spPr bwMode="auto">
              <a:xfrm>
                <a:off x="4652" y="93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89" name="Rectangle 924"/>
              <p:cNvSpPr>
                <a:spLocks noChangeArrowheads="1"/>
              </p:cNvSpPr>
              <p:nvPr/>
            </p:nvSpPr>
            <p:spPr bwMode="auto">
              <a:xfrm>
                <a:off x="4540" y="93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90" name="Rectangle 925"/>
              <p:cNvSpPr>
                <a:spLocks noChangeArrowheads="1"/>
              </p:cNvSpPr>
              <p:nvPr/>
            </p:nvSpPr>
            <p:spPr bwMode="auto">
              <a:xfrm>
                <a:off x="4428" y="93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91" name="Rectangle 926"/>
              <p:cNvSpPr>
                <a:spLocks noChangeArrowheads="1"/>
              </p:cNvSpPr>
              <p:nvPr/>
            </p:nvSpPr>
            <p:spPr bwMode="auto">
              <a:xfrm>
                <a:off x="4315" y="93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92" name="Rectangle 927"/>
              <p:cNvSpPr>
                <a:spLocks noChangeArrowheads="1"/>
              </p:cNvSpPr>
              <p:nvPr/>
            </p:nvSpPr>
            <p:spPr bwMode="auto">
              <a:xfrm>
                <a:off x="4203" y="93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93" name="Rectangle 928"/>
              <p:cNvSpPr>
                <a:spLocks noChangeArrowheads="1"/>
              </p:cNvSpPr>
              <p:nvPr/>
            </p:nvSpPr>
            <p:spPr bwMode="auto">
              <a:xfrm>
                <a:off x="4091" y="93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94" name="Rectangle 929"/>
              <p:cNvSpPr>
                <a:spLocks noChangeArrowheads="1"/>
              </p:cNvSpPr>
              <p:nvPr/>
            </p:nvSpPr>
            <p:spPr bwMode="auto">
              <a:xfrm>
                <a:off x="3978" y="93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95" name="Rectangle 930"/>
              <p:cNvSpPr>
                <a:spLocks noChangeArrowheads="1"/>
              </p:cNvSpPr>
              <p:nvPr/>
            </p:nvSpPr>
            <p:spPr bwMode="auto">
              <a:xfrm>
                <a:off x="3866" y="93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96" name="Rectangle 931"/>
              <p:cNvSpPr>
                <a:spLocks noChangeArrowheads="1"/>
              </p:cNvSpPr>
              <p:nvPr/>
            </p:nvSpPr>
            <p:spPr bwMode="auto">
              <a:xfrm>
                <a:off x="3753" y="932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97" name="Rectangle 932"/>
              <p:cNvSpPr>
                <a:spLocks noChangeArrowheads="1"/>
              </p:cNvSpPr>
              <p:nvPr/>
            </p:nvSpPr>
            <p:spPr bwMode="auto">
              <a:xfrm>
                <a:off x="3641" y="93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98" name="Rectangle 933"/>
              <p:cNvSpPr>
                <a:spLocks noChangeArrowheads="1"/>
              </p:cNvSpPr>
              <p:nvPr/>
            </p:nvSpPr>
            <p:spPr bwMode="auto">
              <a:xfrm>
                <a:off x="3529" y="93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99" name="Rectangle 934"/>
              <p:cNvSpPr>
                <a:spLocks noChangeArrowheads="1"/>
              </p:cNvSpPr>
              <p:nvPr/>
            </p:nvSpPr>
            <p:spPr bwMode="auto">
              <a:xfrm>
                <a:off x="3416" y="932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00" name="Rectangle 935"/>
              <p:cNvSpPr>
                <a:spLocks noChangeArrowheads="1"/>
              </p:cNvSpPr>
              <p:nvPr/>
            </p:nvSpPr>
            <p:spPr bwMode="auto">
              <a:xfrm>
                <a:off x="3304" y="93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01" name="Rectangle 936"/>
              <p:cNvSpPr>
                <a:spLocks noChangeArrowheads="1"/>
              </p:cNvSpPr>
              <p:nvPr/>
            </p:nvSpPr>
            <p:spPr bwMode="auto">
              <a:xfrm>
                <a:off x="3192" y="93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02" name="Rectangle 937"/>
              <p:cNvSpPr>
                <a:spLocks noChangeArrowheads="1"/>
              </p:cNvSpPr>
              <p:nvPr/>
            </p:nvSpPr>
            <p:spPr bwMode="auto">
              <a:xfrm>
                <a:off x="3079" y="932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03" name="Rectangle 938"/>
              <p:cNvSpPr>
                <a:spLocks noChangeArrowheads="1"/>
              </p:cNvSpPr>
              <p:nvPr/>
            </p:nvSpPr>
            <p:spPr bwMode="auto">
              <a:xfrm>
                <a:off x="2967" y="93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04" name="Rectangle 939"/>
              <p:cNvSpPr>
                <a:spLocks noChangeArrowheads="1"/>
              </p:cNvSpPr>
              <p:nvPr/>
            </p:nvSpPr>
            <p:spPr bwMode="auto">
              <a:xfrm>
                <a:off x="2855" y="93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05" name="Rectangle 940"/>
              <p:cNvSpPr>
                <a:spLocks noChangeArrowheads="1"/>
              </p:cNvSpPr>
              <p:nvPr/>
            </p:nvSpPr>
            <p:spPr bwMode="auto">
              <a:xfrm>
                <a:off x="2742" y="932"/>
                <a:ext cx="6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06" name="Rectangle 941"/>
              <p:cNvSpPr>
                <a:spLocks noChangeArrowheads="1"/>
              </p:cNvSpPr>
              <p:nvPr/>
            </p:nvSpPr>
            <p:spPr bwMode="auto">
              <a:xfrm>
                <a:off x="2630" y="93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07" name="Rectangle 942"/>
              <p:cNvSpPr>
                <a:spLocks noChangeArrowheads="1"/>
              </p:cNvSpPr>
              <p:nvPr/>
            </p:nvSpPr>
            <p:spPr bwMode="auto">
              <a:xfrm>
                <a:off x="2518" y="93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08" name="Rectangle 943"/>
              <p:cNvSpPr>
                <a:spLocks noChangeArrowheads="1"/>
              </p:cNvSpPr>
              <p:nvPr/>
            </p:nvSpPr>
            <p:spPr bwMode="auto">
              <a:xfrm>
                <a:off x="2405" y="93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09" name="Rectangle 944"/>
              <p:cNvSpPr>
                <a:spLocks noChangeArrowheads="1"/>
              </p:cNvSpPr>
              <p:nvPr/>
            </p:nvSpPr>
            <p:spPr bwMode="auto">
              <a:xfrm>
                <a:off x="2293" y="93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10" name="Rectangle 945"/>
              <p:cNvSpPr>
                <a:spLocks noChangeArrowheads="1"/>
              </p:cNvSpPr>
              <p:nvPr/>
            </p:nvSpPr>
            <p:spPr bwMode="auto">
              <a:xfrm>
                <a:off x="2181" y="932"/>
                <a:ext cx="64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6935" name="Oval 946"/>
            <p:cNvSpPr>
              <a:spLocks noChangeArrowheads="1"/>
            </p:cNvSpPr>
            <p:nvPr/>
          </p:nvSpPr>
          <p:spPr bwMode="auto">
            <a:xfrm>
              <a:off x="3423" y="1092"/>
              <a:ext cx="210" cy="252"/>
            </a:xfrm>
            <a:prstGeom prst="ellipse">
              <a:avLst/>
            </a:prstGeom>
            <a:solidFill>
              <a:srgbClr val="CCFFCC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36" name="Oval 947"/>
            <p:cNvSpPr>
              <a:spLocks noChangeArrowheads="1"/>
            </p:cNvSpPr>
            <p:nvPr/>
          </p:nvSpPr>
          <p:spPr bwMode="auto">
            <a:xfrm>
              <a:off x="4209" y="1092"/>
              <a:ext cx="210" cy="252"/>
            </a:xfrm>
            <a:prstGeom prst="ellipse">
              <a:avLst/>
            </a:prstGeom>
            <a:solidFill>
              <a:srgbClr val="CCFFCC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37" name="Oval 948"/>
            <p:cNvSpPr>
              <a:spLocks noChangeArrowheads="1"/>
            </p:cNvSpPr>
            <p:nvPr/>
          </p:nvSpPr>
          <p:spPr bwMode="auto">
            <a:xfrm>
              <a:off x="5026" y="1092"/>
              <a:ext cx="209" cy="252"/>
            </a:xfrm>
            <a:prstGeom prst="ellipse">
              <a:avLst/>
            </a:prstGeom>
            <a:solidFill>
              <a:srgbClr val="CCFFCC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38" name="Oval 949"/>
            <p:cNvSpPr>
              <a:spLocks noChangeArrowheads="1"/>
            </p:cNvSpPr>
            <p:nvPr/>
          </p:nvSpPr>
          <p:spPr bwMode="auto">
            <a:xfrm>
              <a:off x="3423" y="2038"/>
              <a:ext cx="210" cy="252"/>
            </a:xfrm>
            <a:prstGeom prst="ellipse">
              <a:avLst/>
            </a:prstGeom>
            <a:solidFill>
              <a:srgbClr val="CCFFCC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39" name="Oval 950"/>
            <p:cNvSpPr>
              <a:spLocks noChangeArrowheads="1"/>
            </p:cNvSpPr>
            <p:nvPr/>
          </p:nvSpPr>
          <p:spPr bwMode="auto">
            <a:xfrm>
              <a:off x="4209" y="2038"/>
              <a:ext cx="210" cy="252"/>
            </a:xfrm>
            <a:prstGeom prst="ellipse">
              <a:avLst/>
            </a:prstGeom>
            <a:solidFill>
              <a:srgbClr val="CCFFCC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40" name="Oval 951"/>
            <p:cNvSpPr>
              <a:spLocks noChangeArrowheads="1"/>
            </p:cNvSpPr>
            <p:nvPr/>
          </p:nvSpPr>
          <p:spPr bwMode="auto">
            <a:xfrm>
              <a:off x="5026" y="2038"/>
              <a:ext cx="209" cy="252"/>
            </a:xfrm>
            <a:prstGeom prst="ellipse">
              <a:avLst/>
            </a:prstGeom>
            <a:solidFill>
              <a:srgbClr val="CCFFCC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41" name="Oval 952"/>
            <p:cNvSpPr>
              <a:spLocks noChangeArrowheads="1"/>
            </p:cNvSpPr>
            <p:nvPr/>
          </p:nvSpPr>
          <p:spPr bwMode="auto">
            <a:xfrm>
              <a:off x="3423" y="2984"/>
              <a:ext cx="210" cy="252"/>
            </a:xfrm>
            <a:prstGeom prst="ellipse">
              <a:avLst/>
            </a:prstGeom>
            <a:solidFill>
              <a:srgbClr val="CCFFCC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42" name="Oval 953"/>
            <p:cNvSpPr>
              <a:spLocks noChangeArrowheads="1"/>
            </p:cNvSpPr>
            <p:nvPr/>
          </p:nvSpPr>
          <p:spPr bwMode="auto">
            <a:xfrm>
              <a:off x="4209" y="2984"/>
              <a:ext cx="210" cy="252"/>
            </a:xfrm>
            <a:prstGeom prst="ellipse">
              <a:avLst/>
            </a:prstGeom>
            <a:solidFill>
              <a:srgbClr val="CCFFCC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43" name="Oval 954"/>
            <p:cNvSpPr>
              <a:spLocks noChangeArrowheads="1"/>
            </p:cNvSpPr>
            <p:nvPr/>
          </p:nvSpPr>
          <p:spPr bwMode="auto">
            <a:xfrm>
              <a:off x="5026" y="2984"/>
              <a:ext cx="209" cy="252"/>
            </a:xfrm>
            <a:prstGeom prst="ellipse">
              <a:avLst/>
            </a:prstGeom>
            <a:solidFill>
              <a:srgbClr val="CCFFCC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44" name="Oval 955"/>
            <p:cNvSpPr>
              <a:spLocks noChangeArrowheads="1"/>
            </p:cNvSpPr>
            <p:nvPr/>
          </p:nvSpPr>
          <p:spPr bwMode="auto">
            <a:xfrm>
              <a:off x="3354" y="3256"/>
              <a:ext cx="53" cy="7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45" name="Oval 956"/>
            <p:cNvSpPr>
              <a:spLocks noChangeArrowheads="1"/>
            </p:cNvSpPr>
            <p:nvPr/>
          </p:nvSpPr>
          <p:spPr bwMode="auto">
            <a:xfrm>
              <a:off x="3666" y="2870"/>
              <a:ext cx="53" cy="69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46" name="Rectangle 957"/>
            <p:cNvSpPr>
              <a:spLocks noChangeArrowheads="1"/>
            </p:cNvSpPr>
            <p:nvPr/>
          </p:nvSpPr>
          <p:spPr bwMode="auto">
            <a:xfrm>
              <a:off x="1968" y="624"/>
              <a:ext cx="1933" cy="9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FEAB133-2B3A-4A2C-B3DF-139683DE0F60}" type="slidenum">
              <a:rPr lang="en-US" sz="1400"/>
              <a:pPr eaLnBrk="1" hangingPunct="1"/>
              <a:t>36</a:t>
            </a:fld>
            <a:endParaRPr lang="en-US" sz="140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Architecture</a:t>
            </a:r>
            <a:br>
              <a:rPr lang="en-US" smtClean="0"/>
            </a:br>
            <a:r>
              <a:rPr lang="en-US" sz="3600" smtClean="0">
                <a:solidFill>
                  <a:srgbClr val="000099"/>
                </a:solidFill>
              </a:rPr>
              <a:t>Latency hiding/reduction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sz="half" idx="2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A8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A80000"/>
                </a:solidFill>
              </a:rPr>
              <a:t>Task caching</a:t>
            </a:r>
          </a:p>
          <a:p>
            <a:pPr eaLnBrk="1" hangingPunct="1"/>
            <a:r>
              <a:rPr lang="en-US" sz="2800" smtClean="0"/>
              <a:t>Task pre-fetch</a:t>
            </a:r>
          </a:p>
          <a:p>
            <a:pPr eaLnBrk="1" hangingPunct="1"/>
            <a:r>
              <a:rPr lang="en-US" sz="2800" smtClean="0">
                <a:solidFill>
                  <a:srgbClr val="00B686"/>
                </a:solidFill>
              </a:rPr>
              <a:t>Task server computation</a:t>
            </a:r>
          </a:p>
        </p:txBody>
      </p:sp>
      <p:sp>
        <p:nvSpPr>
          <p:cNvPr id="37893" name="Line 5"/>
          <p:cNvSpPr>
            <a:spLocks noChangeShapeType="1"/>
          </p:cNvSpPr>
          <p:nvPr/>
        </p:nvSpPr>
        <p:spPr bwMode="auto">
          <a:xfrm flipH="1">
            <a:off x="3792538" y="3556000"/>
            <a:ext cx="376237" cy="404813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4" name="Line 6"/>
          <p:cNvSpPr>
            <a:spLocks noChangeShapeType="1"/>
          </p:cNvSpPr>
          <p:nvPr/>
        </p:nvSpPr>
        <p:spPr bwMode="auto">
          <a:xfrm>
            <a:off x="3038475" y="3556000"/>
            <a:ext cx="250825" cy="404813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1344613" y="2341563"/>
            <a:ext cx="501650" cy="338137"/>
          </a:xfrm>
          <a:prstGeom prst="rect">
            <a:avLst/>
          </a:prstGeom>
          <a:solidFill>
            <a:srgbClr val="A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/>
              <a:t>2</a:t>
            </a:r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3289300" y="2341563"/>
            <a:ext cx="503238" cy="338137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2286000" y="5378450"/>
            <a:ext cx="501650" cy="3365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13</a:t>
            </a:r>
          </a:p>
        </p:txBody>
      </p:sp>
      <p:sp>
        <p:nvSpPr>
          <p:cNvPr id="37898" name="Line 10"/>
          <p:cNvSpPr>
            <a:spLocks noChangeShapeType="1"/>
          </p:cNvSpPr>
          <p:nvPr/>
        </p:nvSpPr>
        <p:spPr bwMode="auto">
          <a:xfrm>
            <a:off x="2536825" y="1870075"/>
            <a:ext cx="1588" cy="35083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9" name="Line 11"/>
          <p:cNvSpPr>
            <a:spLocks noChangeShapeType="1"/>
          </p:cNvSpPr>
          <p:nvPr/>
        </p:nvSpPr>
        <p:spPr bwMode="auto">
          <a:xfrm flipH="1">
            <a:off x="1784350" y="1870075"/>
            <a:ext cx="501650" cy="471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0" name="Line 12"/>
          <p:cNvSpPr>
            <a:spLocks noChangeShapeType="1"/>
          </p:cNvSpPr>
          <p:nvPr/>
        </p:nvSpPr>
        <p:spPr bwMode="auto">
          <a:xfrm>
            <a:off x="2635250" y="1870075"/>
            <a:ext cx="717550" cy="471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654050" y="3219450"/>
            <a:ext cx="501650" cy="336550"/>
          </a:xfrm>
          <a:prstGeom prst="rect">
            <a:avLst/>
          </a:prstGeom>
          <a:solidFill>
            <a:srgbClr val="A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/>
              <a:t>3</a:t>
            </a:r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1846263" y="3219450"/>
            <a:ext cx="503237" cy="33655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2787650" y="3219450"/>
            <a:ext cx="501650" cy="336550"/>
          </a:xfrm>
          <a:prstGeom prst="rect">
            <a:avLst/>
          </a:prstGeom>
          <a:solidFill>
            <a:srgbClr val="A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/>
              <a:t>6</a:t>
            </a:r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3917950" y="3219450"/>
            <a:ext cx="501650" cy="33655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37905" name="Rectangle 17"/>
          <p:cNvSpPr>
            <a:spLocks noChangeArrowheads="1"/>
          </p:cNvSpPr>
          <p:nvPr/>
        </p:nvSpPr>
        <p:spPr bwMode="auto">
          <a:xfrm>
            <a:off x="3289300" y="3960813"/>
            <a:ext cx="503238" cy="338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1344613" y="5108575"/>
            <a:ext cx="501650" cy="3365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12</a:t>
            </a:r>
          </a:p>
        </p:txBody>
      </p:sp>
      <p:sp>
        <p:nvSpPr>
          <p:cNvPr id="37907" name="Line 19"/>
          <p:cNvSpPr>
            <a:spLocks noChangeShapeType="1"/>
          </p:cNvSpPr>
          <p:nvPr/>
        </p:nvSpPr>
        <p:spPr bwMode="auto">
          <a:xfrm>
            <a:off x="1658938" y="2679700"/>
            <a:ext cx="1587" cy="2428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8" name="Line 20"/>
          <p:cNvSpPr>
            <a:spLocks noChangeShapeType="1"/>
          </p:cNvSpPr>
          <p:nvPr/>
        </p:nvSpPr>
        <p:spPr bwMode="auto">
          <a:xfrm>
            <a:off x="3541713" y="2679700"/>
            <a:ext cx="0" cy="12811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9" name="Line 21"/>
          <p:cNvSpPr>
            <a:spLocks noChangeShapeType="1"/>
          </p:cNvSpPr>
          <p:nvPr/>
        </p:nvSpPr>
        <p:spPr bwMode="auto">
          <a:xfrm flipH="1">
            <a:off x="1120775" y="2679700"/>
            <a:ext cx="287338" cy="539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0" name="Line 22"/>
          <p:cNvSpPr>
            <a:spLocks noChangeShapeType="1"/>
          </p:cNvSpPr>
          <p:nvPr/>
        </p:nvSpPr>
        <p:spPr bwMode="auto">
          <a:xfrm>
            <a:off x="1811338" y="2679700"/>
            <a:ext cx="285750" cy="539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1" name="Line 23"/>
          <p:cNvSpPr>
            <a:spLocks noChangeShapeType="1"/>
          </p:cNvSpPr>
          <p:nvPr/>
        </p:nvSpPr>
        <p:spPr bwMode="auto">
          <a:xfrm>
            <a:off x="3738563" y="2679700"/>
            <a:ext cx="430212" cy="539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2" name="Line 24"/>
          <p:cNvSpPr>
            <a:spLocks noChangeShapeType="1"/>
          </p:cNvSpPr>
          <p:nvPr/>
        </p:nvSpPr>
        <p:spPr bwMode="auto">
          <a:xfrm flipH="1">
            <a:off x="3067050" y="2679700"/>
            <a:ext cx="285750" cy="539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3" name="Line 25"/>
          <p:cNvSpPr>
            <a:spLocks noChangeShapeType="1"/>
          </p:cNvSpPr>
          <p:nvPr/>
        </p:nvSpPr>
        <p:spPr bwMode="auto">
          <a:xfrm flipH="1">
            <a:off x="1784350" y="3556000"/>
            <a:ext cx="312738" cy="155257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4" name="Line 26"/>
          <p:cNvSpPr>
            <a:spLocks noChangeShapeType="1"/>
          </p:cNvSpPr>
          <p:nvPr/>
        </p:nvSpPr>
        <p:spPr bwMode="auto">
          <a:xfrm>
            <a:off x="1846263" y="5243513"/>
            <a:ext cx="439737" cy="269875"/>
          </a:xfrm>
          <a:prstGeom prst="line">
            <a:avLst/>
          </a:prstGeom>
          <a:noFill/>
          <a:ln w="28575">
            <a:solidFill>
              <a:srgbClr val="A8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5" name="Line 27"/>
          <p:cNvSpPr>
            <a:spLocks noChangeShapeType="1"/>
          </p:cNvSpPr>
          <p:nvPr/>
        </p:nvSpPr>
        <p:spPr bwMode="auto">
          <a:xfrm flipH="1">
            <a:off x="2787650" y="4298950"/>
            <a:ext cx="754063" cy="1214438"/>
          </a:xfrm>
          <a:prstGeom prst="line">
            <a:avLst/>
          </a:prstGeom>
          <a:noFill/>
          <a:ln w="28575">
            <a:solidFill>
              <a:srgbClr val="A8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152400" y="3960813"/>
            <a:ext cx="501650" cy="338137"/>
          </a:xfrm>
          <a:prstGeom prst="rect">
            <a:avLst/>
          </a:prstGeom>
          <a:solidFill>
            <a:srgbClr val="A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/>
              <a:t>4</a:t>
            </a:r>
          </a:p>
        </p:txBody>
      </p:sp>
      <p:sp>
        <p:nvSpPr>
          <p:cNvPr id="37917" name="Rectangle 29"/>
          <p:cNvSpPr>
            <a:spLocks noChangeArrowheads="1"/>
          </p:cNvSpPr>
          <p:nvPr/>
        </p:nvSpPr>
        <p:spPr bwMode="auto">
          <a:xfrm>
            <a:off x="968375" y="3960813"/>
            <a:ext cx="501650" cy="338137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592138" y="4635500"/>
            <a:ext cx="501650" cy="338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11</a:t>
            </a:r>
          </a:p>
        </p:txBody>
      </p:sp>
      <p:sp>
        <p:nvSpPr>
          <p:cNvPr id="37919" name="Line 31"/>
          <p:cNvSpPr>
            <a:spLocks noChangeShapeType="1"/>
          </p:cNvSpPr>
          <p:nvPr/>
        </p:nvSpPr>
        <p:spPr bwMode="auto">
          <a:xfrm>
            <a:off x="842963" y="3556000"/>
            <a:ext cx="1587" cy="1079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20" name="Line 32"/>
          <p:cNvSpPr>
            <a:spLocks noChangeShapeType="1"/>
          </p:cNvSpPr>
          <p:nvPr/>
        </p:nvSpPr>
        <p:spPr bwMode="auto">
          <a:xfrm flipH="1">
            <a:off x="403225" y="3556000"/>
            <a:ext cx="250825" cy="4048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21" name="Line 33"/>
          <p:cNvSpPr>
            <a:spLocks noChangeShapeType="1"/>
          </p:cNvSpPr>
          <p:nvPr/>
        </p:nvSpPr>
        <p:spPr bwMode="auto">
          <a:xfrm>
            <a:off x="1003300" y="3556000"/>
            <a:ext cx="215900" cy="4048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22" name="Line 34"/>
          <p:cNvSpPr>
            <a:spLocks noChangeShapeType="1"/>
          </p:cNvSpPr>
          <p:nvPr/>
        </p:nvSpPr>
        <p:spPr bwMode="auto">
          <a:xfrm flipH="1">
            <a:off x="1074738" y="4298950"/>
            <a:ext cx="144462" cy="33655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23" name="Line 35"/>
          <p:cNvSpPr>
            <a:spLocks noChangeShapeType="1"/>
          </p:cNvSpPr>
          <p:nvPr/>
        </p:nvSpPr>
        <p:spPr bwMode="auto">
          <a:xfrm>
            <a:off x="368300" y="4298950"/>
            <a:ext cx="285750" cy="33655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24" name="Line 36"/>
          <p:cNvSpPr>
            <a:spLocks noChangeShapeType="1"/>
          </p:cNvSpPr>
          <p:nvPr/>
        </p:nvSpPr>
        <p:spPr bwMode="auto">
          <a:xfrm>
            <a:off x="852488" y="4973638"/>
            <a:ext cx="492125" cy="269875"/>
          </a:xfrm>
          <a:prstGeom prst="line">
            <a:avLst/>
          </a:prstGeom>
          <a:noFill/>
          <a:ln w="28575">
            <a:solidFill>
              <a:srgbClr val="A800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2222500" y="1600200"/>
            <a:ext cx="503238" cy="336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/>
              <a:t>1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1AA6183-A428-4C34-88FF-3FE101C5A1C1}" type="slidenum">
              <a:rPr lang="en-US" sz="1400"/>
              <a:pPr eaLnBrk="1" hangingPunct="1"/>
              <a:t>37</a:t>
            </a:fld>
            <a:endParaRPr lang="en-US" sz="1400"/>
          </a:p>
        </p:txBody>
      </p:sp>
      <p:sp>
        <p:nvSpPr>
          <p:cNvPr id="38915" name="Rectangle 2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000">
                <a:solidFill>
                  <a:srgbClr val="A80000"/>
                </a:solidFill>
                <a:latin typeface="Arial" charset="0"/>
              </a:rPr>
              <a:t>Architecture</a:t>
            </a:r>
            <a:br>
              <a:rPr lang="en-US" sz="4000">
                <a:solidFill>
                  <a:srgbClr val="A80000"/>
                </a:solidFill>
                <a:latin typeface="Arial" charset="0"/>
              </a:rPr>
            </a:br>
            <a:r>
              <a:rPr lang="en-US" sz="3600">
                <a:solidFill>
                  <a:srgbClr val="000099"/>
                </a:solidFill>
                <a:latin typeface="Arial" charset="0"/>
              </a:rPr>
              <a:t>Latency hiding/reduction</a:t>
            </a:r>
          </a:p>
        </p:txBody>
      </p:sp>
      <p:sp>
        <p:nvSpPr>
          <p:cNvPr id="38916" name="Rectangle 3"/>
          <p:cNvSpPr>
            <a:spLocks noChangeArrowheads="1"/>
          </p:cNvSpPr>
          <p:nvPr/>
        </p:nvSpPr>
        <p:spPr bwMode="auto">
          <a:xfrm>
            <a:off x="4648200" y="1676400"/>
            <a:ext cx="38100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A8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rgbClr val="A80000"/>
                </a:solidFill>
                <a:latin typeface="Arial" charset="0"/>
              </a:rPr>
              <a:t>Task caching</a:t>
            </a:r>
            <a:endParaRPr lang="en-US">
              <a:solidFill>
                <a:srgbClr val="00B686"/>
              </a:solidFill>
              <a:latin typeface="Arial" charset="0"/>
            </a:endParaRPr>
          </a:p>
        </p:txBody>
      </p:sp>
      <p:sp>
        <p:nvSpPr>
          <p:cNvPr id="38917" name="Line 4"/>
          <p:cNvSpPr>
            <a:spLocks noChangeShapeType="1"/>
          </p:cNvSpPr>
          <p:nvPr/>
        </p:nvSpPr>
        <p:spPr bwMode="auto">
          <a:xfrm flipH="1">
            <a:off x="3792538" y="3556000"/>
            <a:ext cx="376237" cy="404813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8" name="Line 5"/>
          <p:cNvSpPr>
            <a:spLocks noChangeShapeType="1"/>
          </p:cNvSpPr>
          <p:nvPr/>
        </p:nvSpPr>
        <p:spPr bwMode="auto">
          <a:xfrm>
            <a:off x="3038475" y="3556000"/>
            <a:ext cx="250825" cy="404813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9" name="Rectangle 6"/>
          <p:cNvSpPr>
            <a:spLocks noChangeArrowheads="1"/>
          </p:cNvSpPr>
          <p:nvPr/>
        </p:nvSpPr>
        <p:spPr bwMode="auto">
          <a:xfrm>
            <a:off x="1344613" y="2341563"/>
            <a:ext cx="501650" cy="338137"/>
          </a:xfrm>
          <a:prstGeom prst="rect">
            <a:avLst/>
          </a:prstGeom>
          <a:solidFill>
            <a:srgbClr val="A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/>
              <a:t>2</a:t>
            </a:r>
          </a:p>
        </p:txBody>
      </p:sp>
      <p:sp>
        <p:nvSpPr>
          <p:cNvPr id="38920" name="Rectangle 7"/>
          <p:cNvSpPr>
            <a:spLocks noChangeArrowheads="1"/>
          </p:cNvSpPr>
          <p:nvPr/>
        </p:nvSpPr>
        <p:spPr bwMode="auto">
          <a:xfrm>
            <a:off x="3289300" y="2341563"/>
            <a:ext cx="503238" cy="3381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/>
              <a:t>5</a:t>
            </a:r>
          </a:p>
        </p:txBody>
      </p:sp>
      <p:sp>
        <p:nvSpPr>
          <p:cNvPr id="38921" name="Rectangle 8"/>
          <p:cNvSpPr>
            <a:spLocks noChangeArrowheads="1"/>
          </p:cNvSpPr>
          <p:nvPr/>
        </p:nvSpPr>
        <p:spPr bwMode="auto">
          <a:xfrm>
            <a:off x="2286000" y="5378450"/>
            <a:ext cx="501650" cy="336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13</a:t>
            </a:r>
          </a:p>
        </p:txBody>
      </p:sp>
      <p:sp>
        <p:nvSpPr>
          <p:cNvPr id="38922" name="Line 9"/>
          <p:cNvSpPr>
            <a:spLocks noChangeShapeType="1"/>
          </p:cNvSpPr>
          <p:nvPr/>
        </p:nvSpPr>
        <p:spPr bwMode="auto">
          <a:xfrm>
            <a:off x="2536825" y="1870075"/>
            <a:ext cx="1588" cy="35083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3" name="Line 10"/>
          <p:cNvSpPr>
            <a:spLocks noChangeShapeType="1"/>
          </p:cNvSpPr>
          <p:nvPr/>
        </p:nvSpPr>
        <p:spPr bwMode="auto">
          <a:xfrm flipH="1">
            <a:off x="1784350" y="1870075"/>
            <a:ext cx="501650" cy="471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4" name="Line 11"/>
          <p:cNvSpPr>
            <a:spLocks noChangeShapeType="1"/>
          </p:cNvSpPr>
          <p:nvPr/>
        </p:nvSpPr>
        <p:spPr bwMode="auto">
          <a:xfrm>
            <a:off x="2635250" y="1870075"/>
            <a:ext cx="717550" cy="471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5" name="Rectangle 12"/>
          <p:cNvSpPr>
            <a:spLocks noChangeArrowheads="1"/>
          </p:cNvSpPr>
          <p:nvPr/>
        </p:nvSpPr>
        <p:spPr bwMode="auto">
          <a:xfrm>
            <a:off x="654050" y="3219450"/>
            <a:ext cx="501650" cy="336550"/>
          </a:xfrm>
          <a:prstGeom prst="rect">
            <a:avLst/>
          </a:prstGeom>
          <a:solidFill>
            <a:srgbClr val="A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/>
              <a:t>3</a:t>
            </a:r>
          </a:p>
        </p:txBody>
      </p:sp>
      <p:sp>
        <p:nvSpPr>
          <p:cNvPr id="38926" name="Rectangle 13"/>
          <p:cNvSpPr>
            <a:spLocks noChangeArrowheads="1"/>
          </p:cNvSpPr>
          <p:nvPr/>
        </p:nvSpPr>
        <p:spPr bwMode="auto">
          <a:xfrm>
            <a:off x="1846263" y="3219450"/>
            <a:ext cx="503237" cy="336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/>
              <a:t>8</a:t>
            </a:r>
          </a:p>
        </p:txBody>
      </p:sp>
      <p:sp>
        <p:nvSpPr>
          <p:cNvPr id="38927" name="Rectangle 14"/>
          <p:cNvSpPr>
            <a:spLocks noChangeArrowheads="1"/>
          </p:cNvSpPr>
          <p:nvPr/>
        </p:nvSpPr>
        <p:spPr bwMode="auto">
          <a:xfrm>
            <a:off x="2787650" y="3219450"/>
            <a:ext cx="501650" cy="336550"/>
          </a:xfrm>
          <a:prstGeom prst="rect">
            <a:avLst/>
          </a:prstGeom>
          <a:solidFill>
            <a:srgbClr val="A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/>
              <a:t>6</a:t>
            </a:r>
          </a:p>
        </p:txBody>
      </p:sp>
      <p:sp>
        <p:nvSpPr>
          <p:cNvPr id="38928" name="Rectangle 15"/>
          <p:cNvSpPr>
            <a:spLocks noChangeArrowheads="1"/>
          </p:cNvSpPr>
          <p:nvPr/>
        </p:nvSpPr>
        <p:spPr bwMode="auto">
          <a:xfrm>
            <a:off x="3917950" y="3219450"/>
            <a:ext cx="501650" cy="336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/>
              <a:t>7</a:t>
            </a:r>
          </a:p>
        </p:txBody>
      </p:sp>
      <p:sp>
        <p:nvSpPr>
          <p:cNvPr id="38929" name="Rectangle 16"/>
          <p:cNvSpPr>
            <a:spLocks noChangeArrowheads="1"/>
          </p:cNvSpPr>
          <p:nvPr/>
        </p:nvSpPr>
        <p:spPr bwMode="auto">
          <a:xfrm>
            <a:off x="3289300" y="3960813"/>
            <a:ext cx="503238" cy="3381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10</a:t>
            </a:r>
          </a:p>
        </p:txBody>
      </p:sp>
      <p:sp>
        <p:nvSpPr>
          <p:cNvPr id="38930" name="Rectangle 17"/>
          <p:cNvSpPr>
            <a:spLocks noChangeArrowheads="1"/>
          </p:cNvSpPr>
          <p:nvPr/>
        </p:nvSpPr>
        <p:spPr bwMode="auto">
          <a:xfrm>
            <a:off x="1344613" y="5108575"/>
            <a:ext cx="501650" cy="336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12</a:t>
            </a:r>
          </a:p>
        </p:txBody>
      </p:sp>
      <p:sp>
        <p:nvSpPr>
          <p:cNvPr id="38931" name="Line 18"/>
          <p:cNvSpPr>
            <a:spLocks noChangeShapeType="1"/>
          </p:cNvSpPr>
          <p:nvPr/>
        </p:nvSpPr>
        <p:spPr bwMode="auto">
          <a:xfrm>
            <a:off x="1658938" y="2679700"/>
            <a:ext cx="1587" cy="2428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32" name="Line 19"/>
          <p:cNvSpPr>
            <a:spLocks noChangeShapeType="1"/>
          </p:cNvSpPr>
          <p:nvPr/>
        </p:nvSpPr>
        <p:spPr bwMode="auto">
          <a:xfrm>
            <a:off x="3541713" y="2679700"/>
            <a:ext cx="0" cy="12811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33" name="Line 20"/>
          <p:cNvSpPr>
            <a:spLocks noChangeShapeType="1"/>
          </p:cNvSpPr>
          <p:nvPr/>
        </p:nvSpPr>
        <p:spPr bwMode="auto">
          <a:xfrm flipH="1">
            <a:off x="1120775" y="2679700"/>
            <a:ext cx="287338" cy="539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34" name="Line 21"/>
          <p:cNvSpPr>
            <a:spLocks noChangeShapeType="1"/>
          </p:cNvSpPr>
          <p:nvPr/>
        </p:nvSpPr>
        <p:spPr bwMode="auto">
          <a:xfrm>
            <a:off x="1811338" y="2679700"/>
            <a:ext cx="285750" cy="539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35" name="Line 22"/>
          <p:cNvSpPr>
            <a:spLocks noChangeShapeType="1"/>
          </p:cNvSpPr>
          <p:nvPr/>
        </p:nvSpPr>
        <p:spPr bwMode="auto">
          <a:xfrm>
            <a:off x="3738563" y="2679700"/>
            <a:ext cx="430212" cy="539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36" name="Line 23"/>
          <p:cNvSpPr>
            <a:spLocks noChangeShapeType="1"/>
          </p:cNvSpPr>
          <p:nvPr/>
        </p:nvSpPr>
        <p:spPr bwMode="auto">
          <a:xfrm flipH="1">
            <a:off x="3067050" y="2679700"/>
            <a:ext cx="285750" cy="539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37" name="Line 24"/>
          <p:cNvSpPr>
            <a:spLocks noChangeShapeType="1"/>
          </p:cNvSpPr>
          <p:nvPr/>
        </p:nvSpPr>
        <p:spPr bwMode="auto">
          <a:xfrm flipH="1">
            <a:off x="1784350" y="3556000"/>
            <a:ext cx="312738" cy="155257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38" name="Line 25"/>
          <p:cNvSpPr>
            <a:spLocks noChangeShapeType="1"/>
          </p:cNvSpPr>
          <p:nvPr/>
        </p:nvSpPr>
        <p:spPr bwMode="auto">
          <a:xfrm>
            <a:off x="1846263" y="5243513"/>
            <a:ext cx="439737" cy="269875"/>
          </a:xfrm>
          <a:prstGeom prst="line">
            <a:avLst/>
          </a:prstGeom>
          <a:noFill/>
          <a:ln w="28575">
            <a:solidFill>
              <a:srgbClr val="A8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39" name="Line 26"/>
          <p:cNvSpPr>
            <a:spLocks noChangeShapeType="1"/>
          </p:cNvSpPr>
          <p:nvPr/>
        </p:nvSpPr>
        <p:spPr bwMode="auto">
          <a:xfrm flipH="1">
            <a:off x="2787650" y="4298950"/>
            <a:ext cx="754063" cy="1214438"/>
          </a:xfrm>
          <a:prstGeom prst="line">
            <a:avLst/>
          </a:prstGeom>
          <a:noFill/>
          <a:ln w="28575">
            <a:solidFill>
              <a:srgbClr val="A8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40" name="Rectangle 27"/>
          <p:cNvSpPr>
            <a:spLocks noChangeArrowheads="1"/>
          </p:cNvSpPr>
          <p:nvPr/>
        </p:nvSpPr>
        <p:spPr bwMode="auto">
          <a:xfrm>
            <a:off x="152400" y="3960813"/>
            <a:ext cx="501650" cy="338137"/>
          </a:xfrm>
          <a:prstGeom prst="rect">
            <a:avLst/>
          </a:prstGeom>
          <a:solidFill>
            <a:srgbClr val="A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/>
              <a:t>4</a:t>
            </a:r>
          </a:p>
        </p:txBody>
      </p:sp>
      <p:sp>
        <p:nvSpPr>
          <p:cNvPr id="38941" name="Rectangle 28"/>
          <p:cNvSpPr>
            <a:spLocks noChangeArrowheads="1"/>
          </p:cNvSpPr>
          <p:nvPr/>
        </p:nvSpPr>
        <p:spPr bwMode="auto">
          <a:xfrm>
            <a:off x="968375" y="3960813"/>
            <a:ext cx="501650" cy="3381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/>
              <a:t>9</a:t>
            </a:r>
          </a:p>
        </p:txBody>
      </p:sp>
      <p:sp>
        <p:nvSpPr>
          <p:cNvPr id="38942" name="Rectangle 29"/>
          <p:cNvSpPr>
            <a:spLocks noChangeArrowheads="1"/>
          </p:cNvSpPr>
          <p:nvPr/>
        </p:nvSpPr>
        <p:spPr bwMode="auto">
          <a:xfrm>
            <a:off x="592138" y="4635500"/>
            <a:ext cx="501650" cy="3381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11</a:t>
            </a:r>
          </a:p>
        </p:txBody>
      </p:sp>
      <p:sp>
        <p:nvSpPr>
          <p:cNvPr id="38943" name="Line 30"/>
          <p:cNvSpPr>
            <a:spLocks noChangeShapeType="1"/>
          </p:cNvSpPr>
          <p:nvPr/>
        </p:nvSpPr>
        <p:spPr bwMode="auto">
          <a:xfrm>
            <a:off x="842963" y="3556000"/>
            <a:ext cx="1587" cy="1079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44" name="Line 31"/>
          <p:cNvSpPr>
            <a:spLocks noChangeShapeType="1"/>
          </p:cNvSpPr>
          <p:nvPr/>
        </p:nvSpPr>
        <p:spPr bwMode="auto">
          <a:xfrm flipH="1">
            <a:off x="403225" y="3556000"/>
            <a:ext cx="250825" cy="4048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45" name="Line 32"/>
          <p:cNvSpPr>
            <a:spLocks noChangeShapeType="1"/>
          </p:cNvSpPr>
          <p:nvPr/>
        </p:nvSpPr>
        <p:spPr bwMode="auto">
          <a:xfrm>
            <a:off x="1003300" y="3556000"/>
            <a:ext cx="215900" cy="4048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46" name="Line 33"/>
          <p:cNvSpPr>
            <a:spLocks noChangeShapeType="1"/>
          </p:cNvSpPr>
          <p:nvPr/>
        </p:nvSpPr>
        <p:spPr bwMode="auto">
          <a:xfrm flipH="1">
            <a:off x="1074738" y="4298950"/>
            <a:ext cx="144462" cy="33655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47" name="Line 34"/>
          <p:cNvSpPr>
            <a:spLocks noChangeShapeType="1"/>
          </p:cNvSpPr>
          <p:nvPr/>
        </p:nvSpPr>
        <p:spPr bwMode="auto">
          <a:xfrm>
            <a:off x="368300" y="4298950"/>
            <a:ext cx="285750" cy="33655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48" name="Line 35"/>
          <p:cNvSpPr>
            <a:spLocks noChangeShapeType="1"/>
          </p:cNvSpPr>
          <p:nvPr/>
        </p:nvSpPr>
        <p:spPr bwMode="auto">
          <a:xfrm>
            <a:off x="852488" y="4973638"/>
            <a:ext cx="492125" cy="269875"/>
          </a:xfrm>
          <a:prstGeom prst="line">
            <a:avLst/>
          </a:prstGeom>
          <a:noFill/>
          <a:ln w="28575">
            <a:solidFill>
              <a:srgbClr val="A800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49" name="Rectangle 36"/>
          <p:cNvSpPr>
            <a:spLocks noChangeArrowheads="1"/>
          </p:cNvSpPr>
          <p:nvPr/>
        </p:nvSpPr>
        <p:spPr bwMode="auto">
          <a:xfrm>
            <a:off x="2222500" y="1600200"/>
            <a:ext cx="503238" cy="336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/>
              <a:t>1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2064926-8968-47DD-AB0D-F9A797AD3CCA}" type="slidenum">
              <a:rPr lang="en-US" sz="1400"/>
              <a:pPr eaLnBrk="1" hangingPunct="1"/>
              <a:t>38</a:t>
            </a:fld>
            <a:endParaRPr lang="en-US" sz="1400"/>
          </a:p>
        </p:txBody>
      </p:sp>
      <p:sp>
        <p:nvSpPr>
          <p:cNvPr id="39939" name="Rectangle 2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000">
                <a:solidFill>
                  <a:srgbClr val="A80000"/>
                </a:solidFill>
                <a:latin typeface="Arial" charset="0"/>
              </a:rPr>
              <a:t>Architecture</a:t>
            </a:r>
            <a:br>
              <a:rPr lang="en-US" sz="4000">
                <a:solidFill>
                  <a:srgbClr val="A80000"/>
                </a:solidFill>
                <a:latin typeface="Arial" charset="0"/>
              </a:rPr>
            </a:br>
            <a:r>
              <a:rPr lang="en-US" sz="3600">
                <a:solidFill>
                  <a:srgbClr val="000099"/>
                </a:solidFill>
                <a:latin typeface="Arial" charset="0"/>
              </a:rPr>
              <a:t>Latency hiding/reduction</a:t>
            </a:r>
          </a:p>
        </p:txBody>
      </p:sp>
      <p:sp>
        <p:nvSpPr>
          <p:cNvPr id="39940" name="Rectangle 3"/>
          <p:cNvSpPr>
            <a:spLocks noChangeArrowheads="1"/>
          </p:cNvSpPr>
          <p:nvPr/>
        </p:nvSpPr>
        <p:spPr bwMode="auto">
          <a:xfrm>
            <a:off x="4648200" y="1676400"/>
            <a:ext cx="38100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A8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rgbClr val="A80000"/>
                </a:solidFill>
                <a:latin typeface="Arial" charset="0"/>
              </a:rPr>
              <a:t>Task caching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Arial" charset="0"/>
              </a:rPr>
              <a:t>Task pre-fetch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rgbClr val="00009F"/>
                </a:solidFill>
                <a:latin typeface="Arial" charset="0"/>
              </a:rPr>
              <a:t>Issues pre-fetch</a:t>
            </a:r>
          </a:p>
        </p:txBody>
      </p:sp>
      <p:sp>
        <p:nvSpPr>
          <p:cNvPr id="39941" name="Line 4"/>
          <p:cNvSpPr>
            <a:spLocks noChangeShapeType="1"/>
          </p:cNvSpPr>
          <p:nvPr/>
        </p:nvSpPr>
        <p:spPr bwMode="auto">
          <a:xfrm flipH="1">
            <a:off x="3792538" y="3556000"/>
            <a:ext cx="376237" cy="404813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2" name="Line 5"/>
          <p:cNvSpPr>
            <a:spLocks noChangeShapeType="1"/>
          </p:cNvSpPr>
          <p:nvPr/>
        </p:nvSpPr>
        <p:spPr bwMode="auto">
          <a:xfrm>
            <a:off x="3038475" y="3556000"/>
            <a:ext cx="250825" cy="404813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3" name="Rectangle 6"/>
          <p:cNvSpPr>
            <a:spLocks noChangeArrowheads="1"/>
          </p:cNvSpPr>
          <p:nvPr/>
        </p:nvSpPr>
        <p:spPr bwMode="auto">
          <a:xfrm>
            <a:off x="1344613" y="2341563"/>
            <a:ext cx="501650" cy="338137"/>
          </a:xfrm>
          <a:prstGeom prst="rect">
            <a:avLst/>
          </a:prstGeom>
          <a:solidFill>
            <a:srgbClr val="A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/>
              <a:t>2</a:t>
            </a:r>
          </a:p>
        </p:txBody>
      </p:sp>
      <p:sp>
        <p:nvSpPr>
          <p:cNvPr id="39944" name="Rectangle 7"/>
          <p:cNvSpPr>
            <a:spLocks noChangeArrowheads="1"/>
          </p:cNvSpPr>
          <p:nvPr/>
        </p:nvSpPr>
        <p:spPr bwMode="auto">
          <a:xfrm>
            <a:off x="3289300" y="2341563"/>
            <a:ext cx="503238" cy="3381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/>
              <a:t>5</a:t>
            </a:r>
          </a:p>
        </p:txBody>
      </p:sp>
      <p:sp>
        <p:nvSpPr>
          <p:cNvPr id="39945" name="Rectangle 8"/>
          <p:cNvSpPr>
            <a:spLocks noChangeArrowheads="1"/>
          </p:cNvSpPr>
          <p:nvPr/>
        </p:nvSpPr>
        <p:spPr bwMode="auto">
          <a:xfrm>
            <a:off x="2286000" y="5378450"/>
            <a:ext cx="501650" cy="336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13</a:t>
            </a:r>
          </a:p>
        </p:txBody>
      </p:sp>
      <p:sp>
        <p:nvSpPr>
          <p:cNvPr id="39946" name="Line 9"/>
          <p:cNvSpPr>
            <a:spLocks noChangeShapeType="1"/>
          </p:cNvSpPr>
          <p:nvPr/>
        </p:nvSpPr>
        <p:spPr bwMode="auto">
          <a:xfrm>
            <a:off x="2536825" y="1870075"/>
            <a:ext cx="1588" cy="35083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7" name="Line 10"/>
          <p:cNvSpPr>
            <a:spLocks noChangeShapeType="1"/>
          </p:cNvSpPr>
          <p:nvPr/>
        </p:nvSpPr>
        <p:spPr bwMode="auto">
          <a:xfrm flipH="1">
            <a:off x="1784350" y="1870075"/>
            <a:ext cx="501650" cy="471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8" name="Line 11"/>
          <p:cNvSpPr>
            <a:spLocks noChangeShapeType="1"/>
          </p:cNvSpPr>
          <p:nvPr/>
        </p:nvSpPr>
        <p:spPr bwMode="auto">
          <a:xfrm>
            <a:off x="2635250" y="1870075"/>
            <a:ext cx="717550" cy="471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9" name="Rectangle 12"/>
          <p:cNvSpPr>
            <a:spLocks noChangeArrowheads="1"/>
          </p:cNvSpPr>
          <p:nvPr/>
        </p:nvSpPr>
        <p:spPr bwMode="auto">
          <a:xfrm>
            <a:off x="654050" y="3219450"/>
            <a:ext cx="501650" cy="336550"/>
          </a:xfrm>
          <a:prstGeom prst="rect">
            <a:avLst/>
          </a:prstGeom>
          <a:solidFill>
            <a:srgbClr val="A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/>
              <a:t>3</a:t>
            </a:r>
          </a:p>
        </p:txBody>
      </p:sp>
      <p:sp>
        <p:nvSpPr>
          <p:cNvPr id="39950" name="Rectangle 13"/>
          <p:cNvSpPr>
            <a:spLocks noChangeArrowheads="1"/>
          </p:cNvSpPr>
          <p:nvPr/>
        </p:nvSpPr>
        <p:spPr bwMode="auto">
          <a:xfrm>
            <a:off x="1846263" y="3219450"/>
            <a:ext cx="503237" cy="33655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/>
              <a:t>8</a:t>
            </a:r>
          </a:p>
        </p:txBody>
      </p:sp>
      <p:sp>
        <p:nvSpPr>
          <p:cNvPr id="39951" name="Rectangle 14"/>
          <p:cNvSpPr>
            <a:spLocks noChangeArrowheads="1"/>
          </p:cNvSpPr>
          <p:nvPr/>
        </p:nvSpPr>
        <p:spPr bwMode="auto">
          <a:xfrm>
            <a:off x="2787650" y="3219450"/>
            <a:ext cx="501650" cy="33655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/>
              <a:t>6</a:t>
            </a:r>
          </a:p>
        </p:txBody>
      </p:sp>
      <p:sp>
        <p:nvSpPr>
          <p:cNvPr id="39952" name="Rectangle 15"/>
          <p:cNvSpPr>
            <a:spLocks noChangeArrowheads="1"/>
          </p:cNvSpPr>
          <p:nvPr/>
        </p:nvSpPr>
        <p:spPr bwMode="auto">
          <a:xfrm>
            <a:off x="3917950" y="3219450"/>
            <a:ext cx="501650" cy="33655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/>
              <a:t>7</a:t>
            </a:r>
          </a:p>
        </p:txBody>
      </p:sp>
      <p:sp>
        <p:nvSpPr>
          <p:cNvPr id="39953" name="Rectangle 16"/>
          <p:cNvSpPr>
            <a:spLocks noChangeArrowheads="1"/>
          </p:cNvSpPr>
          <p:nvPr/>
        </p:nvSpPr>
        <p:spPr bwMode="auto">
          <a:xfrm>
            <a:off x="3289300" y="3960813"/>
            <a:ext cx="503238" cy="3381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10</a:t>
            </a:r>
          </a:p>
        </p:txBody>
      </p:sp>
      <p:sp>
        <p:nvSpPr>
          <p:cNvPr id="39954" name="Rectangle 17"/>
          <p:cNvSpPr>
            <a:spLocks noChangeArrowheads="1"/>
          </p:cNvSpPr>
          <p:nvPr/>
        </p:nvSpPr>
        <p:spPr bwMode="auto">
          <a:xfrm>
            <a:off x="1344613" y="5108575"/>
            <a:ext cx="501650" cy="336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12</a:t>
            </a:r>
          </a:p>
        </p:txBody>
      </p:sp>
      <p:sp>
        <p:nvSpPr>
          <p:cNvPr id="39955" name="Line 18"/>
          <p:cNvSpPr>
            <a:spLocks noChangeShapeType="1"/>
          </p:cNvSpPr>
          <p:nvPr/>
        </p:nvSpPr>
        <p:spPr bwMode="auto">
          <a:xfrm>
            <a:off x="1658938" y="2679700"/>
            <a:ext cx="1587" cy="2428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6" name="Line 19"/>
          <p:cNvSpPr>
            <a:spLocks noChangeShapeType="1"/>
          </p:cNvSpPr>
          <p:nvPr/>
        </p:nvSpPr>
        <p:spPr bwMode="auto">
          <a:xfrm>
            <a:off x="3541713" y="2679700"/>
            <a:ext cx="0" cy="12811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7" name="Line 20"/>
          <p:cNvSpPr>
            <a:spLocks noChangeShapeType="1"/>
          </p:cNvSpPr>
          <p:nvPr/>
        </p:nvSpPr>
        <p:spPr bwMode="auto">
          <a:xfrm flipH="1">
            <a:off x="1120775" y="2679700"/>
            <a:ext cx="287338" cy="539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8" name="Line 21"/>
          <p:cNvSpPr>
            <a:spLocks noChangeShapeType="1"/>
          </p:cNvSpPr>
          <p:nvPr/>
        </p:nvSpPr>
        <p:spPr bwMode="auto">
          <a:xfrm>
            <a:off x="1811338" y="2679700"/>
            <a:ext cx="285750" cy="539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9" name="Line 22"/>
          <p:cNvSpPr>
            <a:spLocks noChangeShapeType="1"/>
          </p:cNvSpPr>
          <p:nvPr/>
        </p:nvSpPr>
        <p:spPr bwMode="auto">
          <a:xfrm>
            <a:off x="3738563" y="2679700"/>
            <a:ext cx="430212" cy="539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0" name="Line 23"/>
          <p:cNvSpPr>
            <a:spLocks noChangeShapeType="1"/>
          </p:cNvSpPr>
          <p:nvPr/>
        </p:nvSpPr>
        <p:spPr bwMode="auto">
          <a:xfrm flipH="1">
            <a:off x="3067050" y="2679700"/>
            <a:ext cx="285750" cy="539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1" name="Line 24"/>
          <p:cNvSpPr>
            <a:spLocks noChangeShapeType="1"/>
          </p:cNvSpPr>
          <p:nvPr/>
        </p:nvSpPr>
        <p:spPr bwMode="auto">
          <a:xfrm flipH="1">
            <a:off x="1784350" y="3556000"/>
            <a:ext cx="312738" cy="155257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2" name="Line 25"/>
          <p:cNvSpPr>
            <a:spLocks noChangeShapeType="1"/>
          </p:cNvSpPr>
          <p:nvPr/>
        </p:nvSpPr>
        <p:spPr bwMode="auto">
          <a:xfrm>
            <a:off x="1846263" y="5243513"/>
            <a:ext cx="439737" cy="269875"/>
          </a:xfrm>
          <a:prstGeom prst="line">
            <a:avLst/>
          </a:prstGeom>
          <a:noFill/>
          <a:ln w="28575">
            <a:solidFill>
              <a:srgbClr val="A8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3" name="Line 26"/>
          <p:cNvSpPr>
            <a:spLocks noChangeShapeType="1"/>
          </p:cNvSpPr>
          <p:nvPr/>
        </p:nvSpPr>
        <p:spPr bwMode="auto">
          <a:xfrm flipH="1">
            <a:off x="2787650" y="4298950"/>
            <a:ext cx="754063" cy="1214438"/>
          </a:xfrm>
          <a:prstGeom prst="line">
            <a:avLst/>
          </a:prstGeom>
          <a:noFill/>
          <a:ln w="28575">
            <a:solidFill>
              <a:srgbClr val="A8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4" name="Rectangle 27"/>
          <p:cNvSpPr>
            <a:spLocks noChangeArrowheads="1"/>
          </p:cNvSpPr>
          <p:nvPr/>
        </p:nvSpPr>
        <p:spPr bwMode="auto">
          <a:xfrm>
            <a:off x="152400" y="3960813"/>
            <a:ext cx="501650" cy="338137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/>
              <a:t>4</a:t>
            </a:r>
          </a:p>
        </p:txBody>
      </p:sp>
      <p:sp>
        <p:nvSpPr>
          <p:cNvPr id="39965" name="Rectangle 28"/>
          <p:cNvSpPr>
            <a:spLocks noChangeArrowheads="1"/>
          </p:cNvSpPr>
          <p:nvPr/>
        </p:nvSpPr>
        <p:spPr bwMode="auto">
          <a:xfrm>
            <a:off x="968375" y="3960813"/>
            <a:ext cx="501650" cy="338137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/>
              <a:t>9</a:t>
            </a:r>
          </a:p>
        </p:txBody>
      </p:sp>
      <p:sp>
        <p:nvSpPr>
          <p:cNvPr id="39966" name="Rectangle 29"/>
          <p:cNvSpPr>
            <a:spLocks noChangeArrowheads="1"/>
          </p:cNvSpPr>
          <p:nvPr/>
        </p:nvSpPr>
        <p:spPr bwMode="auto">
          <a:xfrm>
            <a:off x="592138" y="4635500"/>
            <a:ext cx="501650" cy="3381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11</a:t>
            </a:r>
          </a:p>
        </p:txBody>
      </p:sp>
      <p:sp>
        <p:nvSpPr>
          <p:cNvPr id="39967" name="Line 30"/>
          <p:cNvSpPr>
            <a:spLocks noChangeShapeType="1"/>
          </p:cNvSpPr>
          <p:nvPr/>
        </p:nvSpPr>
        <p:spPr bwMode="auto">
          <a:xfrm>
            <a:off x="842963" y="3556000"/>
            <a:ext cx="1587" cy="1079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8" name="Line 31"/>
          <p:cNvSpPr>
            <a:spLocks noChangeShapeType="1"/>
          </p:cNvSpPr>
          <p:nvPr/>
        </p:nvSpPr>
        <p:spPr bwMode="auto">
          <a:xfrm flipH="1">
            <a:off x="403225" y="3556000"/>
            <a:ext cx="250825" cy="4048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9" name="Line 32"/>
          <p:cNvSpPr>
            <a:spLocks noChangeShapeType="1"/>
          </p:cNvSpPr>
          <p:nvPr/>
        </p:nvSpPr>
        <p:spPr bwMode="auto">
          <a:xfrm>
            <a:off x="1003300" y="3556000"/>
            <a:ext cx="215900" cy="4048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70" name="Line 33"/>
          <p:cNvSpPr>
            <a:spLocks noChangeShapeType="1"/>
          </p:cNvSpPr>
          <p:nvPr/>
        </p:nvSpPr>
        <p:spPr bwMode="auto">
          <a:xfrm flipH="1">
            <a:off x="1074738" y="4298950"/>
            <a:ext cx="144462" cy="33655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71" name="Line 34"/>
          <p:cNvSpPr>
            <a:spLocks noChangeShapeType="1"/>
          </p:cNvSpPr>
          <p:nvPr/>
        </p:nvSpPr>
        <p:spPr bwMode="auto">
          <a:xfrm>
            <a:off x="368300" y="4298950"/>
            <a:ext cx="285750" cy="33655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72" name="Line 35"/>
          <p:cNvSpPr>
            <a:spLocks noChangeShapeType="1"/>
          </p:cNvSpPr>
          <p:nvPr/>
        </p:nvSpPr>
        <p:spPr bwMode="auto">
          <a:xfrm>
            <a:off x="852488" y="4973638"/>
            <a:ext cx="492125" cy="269875"/>
          </a:xfrm>
          <a:prstGeom prst="line">
            <a:avLst/>
          </a:prstGeom>
          <a:noFill/>
          <a:ln w="28575">
            <a:solidFill>
              <a:srgbClr val="A800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73" name="Rectangle 36"/>
          <p:cNvSpPr>
            <a:spLocks noChangeArrowheads="1"/>
          </p:cNvSpPr>
          <p:nvPr/>
        </p:nvSpPr>
        <p:spPr bwMode="auto">
          <a:xfrm>
            <a:off x="2222500" y="1600200"/>
            <a:ext cx="503238" cy="336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/>
              <a:t>1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270CFDA-E270-4C5F-82B5-4684D8F14237}" type="slidenum">
              <a:rPr lang="en-US" sz="1400"/>
              <a:pPr eaLnBrk="1" hangingPunct="1"/>
              <a:t>39</a:t>
            </a:fld>
            <a:endParaRPr lang="en-US" sz="1400"/>
          </a:p>
        </p:txBody>
      </p:sp>
      <p:sp>
        <p:nvSpPr>
          <p:cNvPr id="40963" name="Rectangle 2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000">
                <a:solidFill>
                  <a:srgbClr val="A80000"/>
                </a:solidFill>
                <a:latin typeface="Arial" charset="0"/>
              </a:rPr>
              <a:t>Architecture</a:t>
            </a:r>
            <a:br>
              <a:rPr lang="en-US" sz="4000">
                <a:solidFill>
                  <a:srgbClr val="A80000"/>
                </a:solidFill>
                <a:latin typeface="Arial" charset="0"/>
              </a:rPr>
            </a:br>
            <a:r>
              <a:rPr lang="en-US" sz="3600">
                <a:solidFill>
                  <a:srgbClr val="000099"/>
                </a:solidFill>
                <a:latin typeface="Arial" charset="0"/>
              </a:rPr>
              <a:t>Latency hiding/reduction</a:t>
            </a:r>
          </a:p>
        </p:txBody>
      </p:sp>
      <p:sp>
        <p:nvSpPr>
          <p:cNvPr id="40964" name="Rectangle 3"/>
          <p:cNvSpPr>
            <a:spLocks noChangeArrowheads="1"/>
          </p:cNvSpPr>
          <p:nvPr/>
        </p:nvSpPr>
        <p:spPr bwMode="auto">
          <a:xfrm>
            <a:off x="4648200" y="1676400"/>
            <a:ext cx="39624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A8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 smtClean="0">
                <a:solidFill>
                  <a:srgbClr val="008000"/>
                </a:solidFill>
                <a:latin typeface="Arial" charset="0"/>
              </a:rPr>
              <a:t>Root task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 smtClean="0">
                <a:solidFill>
                  <a:srgbClr val="A80000"/>
                </a:solidFill>
                <a:latin typeface="Arial" charset="0"/>
              </a:rPr>
              <a:t>Task is cached</a:t>
            </a:r>
            <a:endParaRPr lang="en-US" dirty="0">
              <a:solidFill>
                <a:srgbClr val="A80000"/>
              </a:solidFill>
              <a:latin typeface="Arial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latin typeface="Arial" charset="0"/>
              </a:rPr>
              <a:t>Task </a:t>
            </a:r>
            <a:r>
              <a:rPr lang="en-US" dirty="0" smtClean="0">
                <a:latin typeface="Arial" charset="0"/>
              </a:rPr>
              <a:t>issues pre</a:t>
            </a:r>
            <a:r>
              <a:rPr lang="en-US" dirty="0">
                <a:latin typeface="Arial" charset="0"/>
              </a:rPr>
              <a:t>-fetch</a:t>
            </a:r>
          </a:p>
          <a:p>
            <a:pPr marL="285750" indent="-285750">
              <a:spcBef>
                <a:spcPct val="20000"/>
              </a:spcBef>
              <a:buFontTx/>
              <a:buChar char="•"/>
            </a:pPr>
            <a:r>
              <a:rPr lang="en-US" dirty="0" smtClean="0">
                <a:solidFill>
                  <a:srgbClr val="00009F"/>
                </a:solidFill>
                <a:latin typeface="Arial" charset="0"/>
              </a:rPr>
              <a:t>Task is </a:t>
            </a:r>
            <a:r>
              <a:rPr lang="en-US" dirty="0">
                <a:solidFill>
                  <a:srgbClr val="00009F"/>
                </a:solidFill>
                <a:latin typeface="Arial" charset="0"/>
              </a:rPr>
              <a:t>pre-fetched</a:t>
            </a:r>
          </a:p>
        </p:txBody>
      </p:sp>
      <p:sp>
        <p:nvSpPr>
          <p:cNvPr id="40965" name="Line 4"/>
          <p:cNvSpPr>
            <a:spLocks noChangeShapeType="1"/>
          </p:cNvSpPr>
          <p:nvPr/>
        </p:nvSpPr>
        <p:spPr bwMode="auto">
          <a:xfrm flipH="1">
            <a:off x="3792538" y="3556000"/>
            <a:ext cx="376237" cy="404813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6" name="Line 5"/>
          <p:cNvSpPr>
            <a:spLocks noChangeShapeType="1"/>
          </p:cNvSpPr>
          <p:nvPr/>
        </p:nvSpPr>
        <p:spPr bwMode="auto">
          <a:xfrm>
            <a:off x="3038475" y="3556000"/>
            <a:ext cx="250825" cy="404813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7" name="Rectangle 6"/>
          <p:cNvSpPr>
            <a:spLocks noChangeArrowheads="1"/>
          </p:cNvSpPr>
          <p:nvPr/>
        </p:nvSpPr>
        <p:spPr bwMode="auto">
          <a:xfrm>
            <a:off x="1344613" y="2341563"/>
            <a:ext cx="501650" cy="338137"/>
          </a:xfrm>
          <a:prstGeom prst="rect">
            <a:avLst/>
          </a:prstGeom>
          <a:solidFill>
            <a:srgbClr val="A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/>
              <a:t>2</a:t>
            </a:r>
          </a:p>
        </p:txBody>
      </p:sp>
      <p:sp>
        <p:nvSpPr>
          <p:cNvPr id="40968" name="Rectangle 7"/>
          <p:cNvSpPr>
            <a:spLocks noChangeArrowheads="1"/>
          </p:cNvSpPr>
          <p:nvPr/>
        </p:nvSpPr>
        <p:spPr bwMode="auto">
          <a:xfrm>
            <a:off x="3289300" y="2341563"/>
            <a:ext cx="503238" cy="338137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/>
              <a:t>5</a:t>
            </a:r>
          </a:p>
        </p:txBody>
      </p:sp>
      <p:sp>
        <p:nvSpPr>
          <p:cNvPr id="40969" name="Rectangle 8"/>
          <p:cNvSpPr>
            <a:spLocks noChangeArrowheads="1"/>
          </p:cNvSpPr>
          <p:nvPr/>
        </p:nvSpPr>
        <p:spPr bwMode="auto">
          <a:xfrm>
            <a:off x="2286000" y="5378450"/>
            <a:ext cx="501650" cy="336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13</a:t>
            </a:r>
          </a:p>
        </p:txBody>
      </p:sp>
      <p:sp>
        <p:nvSpPr>
          <p:cNvPr id="40970" name="Line 9"/>
          <p:cNvSpPr>
            <a:spLocks noChangeShapeType="1"/>
          </p:cNvSpPr>
          <p:nvPr/>
        </p:nvSpPr>
        <p:spPr bwMode="auto">
          <a:xfrm>
            <a:off x="2536825" y="1870075"/>
            <a:ext cx="1588" cy="35083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1" name="Line 10"/>
          <p:cNvSpPr>
            <a:spLocks noChangeShapeType="1"/>
          </p:cNvSpPr>
          <p:nvPr/>
        </p:nvSpPr>
        <p:spPr bwMode="auto">
          <a:xfrm flipH="1">
            <a:off x="1784350" y="1870075"/>
            <a:ext cx="501650" cy="471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2" name="Line 11"/>
          <p:cNvSpPr>
            <a:spLocks noChangeShapeType="1"/>
          </p:cNvSpPr>
          <p:nvPr/>
        </p:nvSpPr>
        <p:spPr bwMode="auto">
          <a:xfrm>
            <a:off x="2635250" y="1870075"/>
            <a:ext cx="717550" cy="471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3" name="Rectangle 12"/>
          <p:cNvSpPr>
            <a:spLocks noChangeArrowheads="1"/>
          </p:cNvSpPr>
          <p:nvPr/>
        </p:nvSpPr>
        <p:spPr bwMode="auto">
          <a:xfrm>
            <a:off x="654050" y="3219450"/>
            <a:ext cx="501650" cy="336550"/>
          </a:xfrm>
          <a:prstGeom prst="rect">
            <a:avLst/>
          </a:prstGeom>
          <a:solidFill>
            <a:srgbClr val="A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/>
              <a:t>3</a:t>
            </a:r>
          </a:p>
        </p:txBody>
      </p:sp>
      <p:sp>
        <p:nvSpPr>
          <p:cNvPr id="40974" name="Rectangle 13"/>
          <p:cNvSpPr>
            <a:spLocks noChangeArrowheads="1"/>
          </p:cNvSpPr>
          <p:nvPr/>
        </p:nvSpPr>
        <p:spPr bwMode="auto">
          <a:xfrm>
            <a:off x="1846263" y="3219450"/>
            <a:ext cx="503237" cy="33655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/>
              <a:t>8</a:t>
            </a:r>
          </a:p>
        </p:txBody>
      </p:sp>
      <p:sp>
        <p:nvSpPr>
          <p:cNvPr id="40975" name="Rectangle 14"/>
          <p:cNvSpPr>
            <a:spLocks noChangeArrowheads="1"/>
          </p:cNvSpPr>
          <p:nvPr/>
        </p:nvSpPr>
        <p:spPr bwMode="auto">
          <a:xfrm>
            <a:off x="2787650" y="3219450"/>
            <a:ext cx="501650" cy="336550"/>
          </a:xfrm>
          <a:prstGeom prst="rect">
            <a:avLst/>
          </a:prstGeom>
          <a:solidFill>
            <a:srgbClr val="A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/>
              <a:t>6</a:t>
            </a:r>
          </a:p>
        </p:txBody>
      </p:sp>
      <p:sp>
        <p:nvSpPr>
          <p:cNvPr id="40976" name="Rectangle 15"/>
          <p:cNvSpPr>
            <a:spLocks noChangeArrowheads="1"/>
          </p:cNvSpPr>
          <p:nvPr/>
        </p:nvSpPr>
        <p:spPr bwMode="auto">
          <a:xfrm>
            <a:off x="3917950" y="3219450"/>
            <a:ext cx="501650" cy="33655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/>
              <a:t>7</a:t>
            </a:r>
          </a:p>
        </p:txBody>
      </p:sp>
      <p:sp>
        <p:nvSpPr>
          <p:cNvPr id="40977" name="Rectangle 16"/>
          <p:cNvSpPr>
            <a:spLocks noChangeArrowheads="1"/>
          </p:cNvSpPr>
          <p:nvPr/>
        </p:nvSpPr>
        <p:spPr bwMode="auto">
          <a:xfrm>
            <a:off x="3289300" y="3960813"/>
            <a:ext cx="503238" cy="3381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10</a:t>
            </a:r>
          </a:p>
        </p:txBody>
      </p:sp>
      <p:sp>
        <p:nvSpPr>
          <p:cNvPr id="40978" name="Rectangle 17"/>
          <p:cNvSpPr>
            <a:spLocks noChangeArrowheads="1"/>
          </p:cNvSpPr>
          <p:nvPr/>
        </p:nvSpPr>
        <p:spPr bwMode="auto">
          <a:xfrm>
            <a:off x="1344613" y="5108575"/>
            <a:ext cx="501650" cy="336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12</a:t>
            </a:r>
          </a:p>
        </p:txBody>
      </p:sp>
      <p:sp>
        <p:nvSpPr>
          <p:cNvPr id="40979" name="Line 18"/>
          <p:cNvSpPr>
            <a:spLocks noChangeShapeType="1"/>
          </p:cNvSpPr>
          <p:nvPr/>
        </p:nvSpPr>
        <p:spPr bwMode="auto">
          <a:xfrm>
            <a:off x="1658938" y="2679700"/>
            <a:ext cx="1587" cy="2428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0" name="Line 19"/>
          <p:cNvSpPr>
            <a:spLocks noChangeShapeType="1"/>
          </p:cNvSpPr>
          <p:nvPr/>
        </p:nvSpPr>
        <p:spPr bwMode="auto">
          <a:xfrm>
            <a:off x="3541713" y="2679700"/>
            <a:ext cx="0" cy="12811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1" name="Line 20"/>
          <p:cNvSpPr>
            <a:spLocks noChangeShapeType="1"/>
          </p:cNvSpPr>
          <p:nvPr/>
        </p:nvSpPr>
        <p:spPr bwMode="auto">
          <a:xfrm flipH="1">
            <a:off x="1120775" y="2679700"/>
            <a:ext cx="287338" cy="539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2" name="Line 21"/>
          <p:cNvSpPr>
            <a:spLocks noChangeShapeType="1"/>
          </p:cNvSpPr>
          <p:nvPr/>
        </p:nvSpPr>
        <p:spPr bwMode="auto">
          <a:xfrm>
            <a:off x="1811338" y="2679700"/>
            <a:ext cx="285750" cy="539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3" name="Line 22"/>
          <p:cNvSpPr>
            <a:spLocks noChangeShapeType="1"/>
          </p:cNvSpPr>
          <p:nvPr/>
        </p:nvSpPr>
        <p:spPr bwMode="auto">
          <a:xfrm>
            <a:off x="3738563" y="2679700"/>
            <a:ext cx="430212" cy="539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4" name="Line 23"/>
          <p:cNvSpPr>
            <a:spLocks noChangeShapeType="1"/>
          </p:cNvSpPr>
          <p:nvPr/>
        </p:nvSpPr>
        <p:spPr bwMode="auto">
          <a:xfrm flipH="1">
            <a:off x="3067050" y="2679700"/>
            <a:ext cx="285750" cy="539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5" name="Line 24"/>
          <p:cNvSpPr>
            <a:spLocks noChangeShapeType="1"/>
          </p:cNvSpPr>
          <p:nvPr/>
        </p:nvSpPr>
        <p:spPr bwMode="auto">
          <a:xfrm flipH="1">
            <a:off x="1784350" y="3556000"/>
            <a:ext cx="312738" cy="155257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6" name="Line 25"/>
          <p:cNvSpPr>
            <a:spLocks noChangeShapeType="1"/>
          </p:cNvSpPr>
          <p:nvPr/>
        </p:nvSpPr>
        <p:spPr bwMode="auto">
          <a:xfrm>
            <a:off x="1846263" y="5243513"/>
            <a:ext cx="439737" cy="269875"/>
          </a:xfrm>
          <a:prstGeom prst="line">
            <a:avLst/>
          </a:prstGeom>
          <a:noFill/>
          <a:ln w="28575">
            <a:solidFill>
              <a:srgbClr val="A8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7" name="Line 26"/>
          <p:cNvSpPr>
            <a:spLocks noChangeShapeType="1"/>
          </p:cNvSpPr>
          <p:nvPr/>
        </p:nvSpPr>
        <p:spPr bwMode="auto">
          <a:xfrm flipH="1">
            <a:off x="2787650" y="4298950"/>
            <a:ext cx="754063" cy="1214438"/>
          </a:xfrm>
          <a:prstGeom prst="line">
            <a:avLst/>
          </a:prstGeom>
          <a:noFill/>
          <a:ln w="28575">
            <a:solidFill>
              <a:srgbClr val="A8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8" name="Rectangle 27"/>
          <p:cNvSpPr>
            <a:spLocks noChangeArrowheads="1"/>
          </p:cNvSpPr>
          <p:nvPr/>
        </p:nvSpPr>
        <p:spPr bwMode="auto">
          <a:xfrm>
            <a:off x="152400" y="3960813"/>
            <a:ext cx="501650" cy="338137"/>
          </a:xfrm>
          <a:prstGeom prst="rect">
            <a:avLst/>
          </a:prstGeom>
          <a:solidFill>
            <a:srgbClr val="A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/>
              <a:t>4</a:t>
            </a:r>
          </a:p>
        </p:txBody>
      </p:sp>
      <p:sp>
        <p:nvSpPr>
          <p:cNvPr id="40989" name="Rectangle 28"/>
          <p:cNvSpPr>
            <a:spLocks noChangeArrowheads="1"/>
          </p:cNvSpPr>
          <p:nvPr/>
        </p:nvSpPr>
        <p:spPr bwMode="auto">
          <a:xfrm>
            <a:off x="968375" y="3960813"/>
            <a:ext cx="501650" cy="338137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/>
              <a:t>9</a:t>
            </a:r>
          </a:p>
        </p:txBody>
      </p:sp>
      <p:sp>
        <p:nvSpPr>
          <p:cNvPr id="40990" name="Rectangle 29"/>
          <p:cNvSpPr>
            <a:spLocks noChangeArrowheads="1"/>
          </p:cNvSpPr>
          <p:nvPr/>
        </p:nvSpPr>
        <p:spPr bwMode="auto">
          <a:xfrm>
            <a:off x="592138" y="4635500"/>
            <a:ext cx="501650" cy="3381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11</a:t>
            </a:r>
          </a:p>
        </p:txBody>
      </p:sp>
      <p:sp>
        <p:nvSpPr>
          <p:cNvPr id="40991" name="Line 30"/>
          <p:cNvSpPr>
            <a:spLocks noChangeShapeType="1"/>
          </p:cNvSpPr>
          <p:nvPr/>
        </p:nvSpPr>
        <p:spPr bwMode="auto">
          <a:xfrm>
            <a:off x="842963" y="3556000"/>
            <a:ext cx="1587" cy="1079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92" name="Line 31"/>
          <p:cNvSpPr>
            <a:spLocks noChangeShapeType="1"/>
          </p:cNvSpPr>
          <p:nvPr/>
        </p:nvSpPr>
        <p:spPr bwMode="auto">
          <a:xfrm flipH="1">
            <a:off x="403225" y="3556000"/>
            <a:ext cx="250825" cy="4048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93" name="Line 32"/>
          <p:cNvSpPr>
            <a:spLocks noChangeShapeType="1"/>
          </p:cNvSpPr>
          <p:nvPr/>
        </p:nvSpPr>
        <p:spPr bwMode="auto">
          <a:xfrm>
            <a:off x="1003300" y="3556000"/>
            <a:ext cx="215900" cy="4048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94" name="Line 33"/>
          <p:cNvSpPr>
            <a:spLocks noChangeShapeType="1"/>
          </p:cNvSpPr>
          <p:nvPr/>
        </p:nvSpPr>
        <p:spPr bwMode="auto">
          <a:xfrm flipH="1">
            <a:off x="1074738" y="4298950"/>
            <a:ext cx="144462" cy="33655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95" name="Line 34"/>
          <p:cNvSpPr>
            <a:spLocks noChangeShapeType="1"/>
          </p:cNvSpPr>
          <p:nvPr/>
        </p:nvSpPr>
        <p:spPr bwMode="auto">
          <a:xfrm>
            <a:off x="368300" y="4298950"/>
            <a:ext cx="285750" cy="33655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96" name="Line 35"/>
          <p:cNvSpPr>
            <a:spLocks noChangeShapeType="1"/>
          </p:cNvSpPr>
          <p:nvPr/>
        </p:nvSpPr>
        <p:spPr bwMode="auto">
          <a:xfrm>
            <a:off x="852488" y="4973638"/>
            <a:ext cx="492125" cy="269875"/>
          </a:xfrm>
          <a:prstGeom prst="line">
            <a:avLst/>
          </a:prstGeom>
          <a:noFill/>
          <a:ln w="28575">
            <a:solidFill>
              <a:srgbClr val="A800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97" name="Rectangle 36"/>
          <p:cNvSpPr>
            <a:spLocks noChangeArrowheads="1"/>
          </p:cNvSpPr>
          <p:nvPr/>
        </p:nvSpPr>
        <p:spPr bwMode="auto">
          <a:xfrm>
            <a:off x="2222500" y="1600200"/>
            <a:ext cx="503238" cy="33655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2400" b="1"/>
              <a:t>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085BE98-3A1C-4DA4-BBCF-E8551A92E2A2}" type="slidenum">
              <a:rPr lang="en-US" sz="1400"/>
              <a:pPr eaLnBrk="1" hangingPunct="1"/>
              <a:t>4</a:t>
            </a:fld>
            <a:endParaRPr lang="en-US" sz="1400"/>
          </a:p>
        </p:txBody>
      </p:sp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200">
                <a:solidFill>
                  <a:srgbClr val="C80000"/>
                </a:solidFill>
                <a:latin typeface="Arial" charset="0"/>
              </a:rPr>
              <a:t>Introduction</a:t>
            </a:r>
            <a:r>
              <a:rPr lang="en-US" sz="4000">
                <a:solidFill>
                  <a:srgbClr val="C80000"/>
                </a:solidFill>
                <a:latin typeface="Arial" charset="0"/>
              </a:rPr>
              <a:t/>
            </a:r>
            <a:br>
              <a:rPr lang="en-US" sz="4000">
                <a:solidFill>
                  <a:srgbClr val="C80000"/>
                </a:solidFill>
                <a:latin typeface="Arial" charset="0"/>
              </a:rPr>
            </a:br>
            <a:r>
              <a:rPr lang="en-US" sz="4000">
                <a:solidFill>
                  <a:srgbClr val="C80000"/>
                </a:solidFill>
                <a:latin typeface="Arial" charset="0"/>
              </a:rPr>
              <a:t>Project Goals</a:t>
            </a:r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685800" y="1676400"/>
            <a:ext cx="77724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>
              <a:lnSpc>
                <a:spcPct val="110000"/>
              </a:lnSpc>
              <a:spcBef>
                <a:spcPct val="20000"/>
              </a:spcBef>
              <a:buFontTx/>
              <a:buAutoNum type="arabicPeriod"/>
            </a:pPr>
            <a:r>
              <a:rPr lang="en-US" sz="3200">
                <a:solidFill>
                  <a:schemeClr val="accent2"/>
                </a:solidFill>
                <a:latin typeface="Arial" charset="0"/>
              </a:rPr>
              <a:t>Minimize job completion time</a:t>
            </a:r>
          </a:p>
          <a:p>
            <a:pPr marL="990600" lvl="1" indent="-533400">
              <a:lnSpc>
                <a:spcPct val="110000"/>
              </a:lnSpc>
              <a:spcBef>
                <a:spcPct val="20000"/>
              </a:spcBef>
            </a:pPr>
            <a:r>
              <a:rPr lang="en-US">
                <a:latin typeface="Arial" charset="0"/>
              </a:rPr>
              <a:t>despite large communication latency</a:t>
            </a:r>
          </a:p>
          <a:p>
            <a:pPr marL="609600" indent="-609600">
              <a:lnSpc>
                <a:spcPct val="110000"/>
              </a:lnSpc>
              <a:spcBef>
                <a:spcPct val="20000"/>
              </a:spcBef>
              <a:buFontTx/>
              <a:buAutoNum type="arabicPeriod"/>
            </a:pPr>
            <a:r>
              <a:rPr lang="en-US" sz="3200">
                <a:solidFill>
                  <a:schemeClr val="accent2"/>
                </a:solidFill>
                <a:latin typeface="Arial" charset="0"/>
              </a:rPr>
              <a:t>Jobs complete with high probability</a:t>
            </a:r>
          </a:p>
          <a:p>
            <a:pPr marL="990600" lvl="1" indent="-533400">
              <a:lnSpc>
                <a:spcPct val="110000"/>
              </a:lnSpc>
              <a:spcBef>
                <a:spcPct val="20000"/>
              </a:spcBef>
            </a:pPr>
            <a:r>
              <a:rPr lang="en-US">
                <a:latin typeface="Arial" charset="0"/>
              </a:rPr>
              <a:t>despite faulty components</a:t>
            </a:r>
          </a:p>
          <a:p>
            <a:pPr marL="609600" indent="-609600">
              <a:lnSpc>
                <a:spcPct val="110000"/>
              </a:lnSpc>
              <a:spcBef>
                <a:spcPct val="20000"/>
              </a:spcBef>
              <a:buFontTx/>
              <a:buAutoNum type="arabicPeriod"/>
            </a:pPr>
            <a:r>
              <a:rPr lang="en-US" sz="3200">
                <a:solidFill>
                  <a:srgbClr val="C80000"/>
                </a:solidFill>
                <a:latin typeface="Arial" charset="0"/>
              </a:rPr>
              <a:t>Application program is </a:t>
            </a:r>
            <a:r>
              <a:rPr lang="en-US" sz="3200">
                <a:solidFill>
                  <a:srgbClr val="0000C8"/>
                </a:solidFill>
                <a:latin typeface="Arial" charset="0"/>
              </a:rPr>
              <a:t>oblivious</a:t>
            </a:r>
            <a:r>
              <a:rPr lang="en-US" sz="3200">
                <a:solidFill>
                  <a:srgbClr val="C80000"/>
                </a:solidFill>
                <a:latin typeface="Arial" charset="0"/>
              </a:rPr>
              <a:t> to:</a:t>
            </a:r>
          </a:p>
          <a:p>
            <a:pPr marL="990600" lvl="1" indent="-5334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rgbClr val="0000C8"/>
                </a:solidFill>
                <a:latin typeface="Arial" charset="0"/>
              </a:rPr>
              <a:t>Number</a:t>
            </a:r>
            <a:r>
              <a:rPr lang="en-US">
                <a:latin typeface="Arial" charset="0"/>
              </a:rPr>
              <a:t> of processors</a:t>
            </a:r>
          </a:p>
          <a:p>
            <a:pPr marL="990600" lvl="1" indent="-5334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Arial" charset="0"/>
              </a:rPr>
              <a:t>Inter-process communication</a:t>
            </a:r>
          </a:p>
          <a:p>
            <a:pPr marL="990600" lvl="1" indent="-5334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Arial" charset="0"/>
              </a:rPr>
              <a:t>Hardware faults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A0BE15E-40DC-401F-A462-5E2C87C689B4}" type="slidenum">
              <a:rPr lang="en-US" sz="1400"/>
              <a:pPr eaLnBrk="1" hangingPunct="1"/>
              <a:t>40</a:t>
            </a:fld>
            <a:endParaRPr lang="en-US" sz="1400"/>
          </a:p>
        </p:txBody>
      </p:sp>
      <p:sp>
        <p:nvSpPr>
          <p:cNvPr id="41987" name="Rectangle 1026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000">
                <a:solidFill>
                  <a:srgbClr val="A80000"/>
                </a:solidFill>
                <a:latin typeface="Arial" charset="0"/>
              </a:rPr>
              <a:t>Architecture</a:t>
            </a:r>
            <a:br>
              <a:rPr lang="en-US" sz="4000">
                <a:solidFill>
                  <a:srgbClr val="A80000"/>
                </a:solidFill>
                <a:latin typeface="Arial" charset="0"/>
              </a:rPr>
            </a:br>
            <a:r>
              <a:rPr lang="en-US" sz="3600">
                <a:solidFill>
                  <a:srgbClr val="000099"/>
                </a:solidFill>
                <a:latin typeface="Arial" charset="0"/>
              </a:rPr>
              <a:t>Latency hiding/reduction</a:t>
            </a:r>
          </a:p>
        </p:txBody>
      </p:sp>
      <p:sp>
        <p:nvSpPr>
          <p:cNvPr id="41988" name="Rectangle 1027"/>
          <p:cNvSpPr>
            <a:spLocks noChangeArrowheads="1"/>
          </p:cNvSpPr>
          <p:nvPr/>
        </p:nvSpPr>
        <p:spPr bwMode="auto">
          <a:xfrm>
            <a:off x="4648200" y="1676400"/>
            <a:ext cx="44958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A8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rgbClr val="A80000"/>
                </a:solidFill>
                <a:latin typeface="Arial" charset="0"/>
              </a:rPr>
              <a:t>Task caching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Arial" charset="0"/>
              </a:rPr>
              <a:t>Task pre-fetch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>
                <a:latin typeface="Arial" charset="0"/>
              </a:rPr>
              <a:t>Issues pre-fetch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rgbClr val="00009F"/>
                </a:solidFill>
                <a:latin typeface="Arial" charset="0"/>
              </a:rPr>
              <a:t>Is pre-fetched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rgbClr val="00B686"/>
                </a:solidFill>
                <a:latin typeface="Arial" charset="0"/>
              </a:rPr>
              <a:t>Task server computation</a:t>
            </a:r>
          </a:p>
        </p:txBody>
      </p:sp>
      <p:sp>
        <p:nvSpPr>
          <p:cNvPr id="41989" name="Line 1028"/>
          <p:cNvSpPr>
            <a:spLocks noChangeShapeType="1"/>
          </p:cNvSpPr>
          <p:nvPr/>
        </p:nvSpPr>
        <p:spPr bwMode="auto">
          <a:xfrm flipH="1">
            <a:off x="3792538" y="3556000"/>
            <a:ext cx="376237" cy="404813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0" name="Line 1029"/>
          <p:cNvSpPr>
            <a:spLocks noChangeShapeType="1"/>
          </p:cNvSpPr>
          <p:nvPr/>
        </p:nvSpPr>
        <p:spPr bwMode="auto">
          <a:xfrm>
            <a:off x="3038475" y="3556000"/>
            <a:ext cx="250825" cy="404813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1" name="Rectangle 1030"/>
          <p:cNvSpPr>
            <a:spLocks noChangeArrowheads="1"/>
          </p:cNvSpPr>
          <p:nvPr/>
        </p:nvSpPr>
        <p:spPr bwMode="auto">
          <a:xfrm>
            <a:off x="1344613" y="2341563"/>
            <a:ext cx="501650" cy="338137"/>
          </a:xfrm>
          <a:prstGeom prst="rect">
            <a:avLst/>
          </a:prstGeom>
          <a:solidFill>
            <a:srgbClr val="A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/>
              <a:t>2</a:t>
            </a:r>
          </a:p>
        </p:txBody>
      </p:sp>
      <p:sp>
        <p:nvSpPr>
          <p:cNvPr id="41992" name="Rectangle 1031"/>
          <p:cNvSpPr>
            <a:spLocks noChangeArrowheads="1"/>
          </p:cNvSpPr>
          <p:nvPr/>
        </p:nvSpPr>
        <p:spPr bwMode="auto">
          <a:xfrm>
            <a:off x="3289300" y="2341563"/>
            <a:ext cx="503238" cy="338137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/>
              <a:t>5</a:t>
            </a:r>
          </a:p>
        </p:txBody>
      </p:sp>
      <p:sp>
        <p:nvSpPr>
          <p:cNvPr id="41993" name="Rectangle 1032"/>
          <p:cNvSpPr>
            <a:spLocks noChangeArrowheads="1"/>
          </p:cNvSpPr>
          <p:nvPr/>
        </p:nvSpPr>
        <p:spPr bwMode="auto">
          <a:xfrm>
            <a:off x="2286000" y="5378450"/>
            <a:ext cx="501650" cy="336550"/>
          </a:xfrm>
          <a:prstGeom prst="rect">
            <a:avLst/>
          </a:prstGeom>
          <a:solidFill>
            <a:srgbClr val="00B68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13</a:t>
            </a:r>
          </a:p>
        </p:txBody>
      </p:sp>
      <p:sp>
        <p:nvSpPr>
          <p:cNvPr id="41994" name="Line 1033"/>
          <p:cNvSpPr>
            <a:spLocks noChangeShapeType="1"/>
          </p:cNvSpPr>
          <p:nvPr/>
        </p:nvSpPr>
        <p:spPr bwMode="auto">
          <a:xfrm>
            <a:off x="2536825" y="1870075"/>
            <a:ext cx="1588" cy="35083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5" name="Line 1034"/>
          <p:cNvSpPr>
            <a:spLocks noChangeShapeType="1"/>
          </p:cNvSpPr>
          <p:nvPr/>
        </p:nvSpPr>
        <p:spPr bwMode="auto">
          <a:xfrm flipH="1">
            <a:off x="1784350" y="1870075"/>
            <a:ext cx="501650" cy="471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6" name="Line 1035"/>
          <p:cNvSpPr>
            <a:spLocks noChangeShapeType="1"/>
          </p:cNvSpPr>
          <p:nvPr/>
        </p:nvSpPr>
        <p:spPr bwMode="auto">
          <a:xfrm>
            <a:off x="2635250" y="1870075"/>
            <a:ext cx="717550" cy="471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7" name="Rectangle 1036"/>
          <p:cNvSpPr>
            <a:spLocks noChangeArrowheads="1"/>
          </p:cNvSpPr>
          <p:nvPr/>
        </p:nvSpPr>
        <p:spPr bwMode="auto">
          <a:xfrm>
            <a:off x="654050" y="3219450"/>
            <a:ext cx="501650" cy="336550"/>
          </a:xfrm>
          <a:prstGeom prst="rect">
            <a:avLst/>
          </a:prstGeom>
          <a:solidFill>
            <a:srgbClr val="A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/>
              <a:t>3</a:t>
            </a:r>
          </a:p>
        </p:txBody>
      </p:sp>
      <p:sp>
        <p:nvSpPr>
          <p:cNvPr id="41998" name="Rectangle 1037"/>
          <p:cNvSpPr>
            <a:spLocks noChangeArrowheads="1"/>
          </p:cNvSpPr>
          <p:nvPr/>
        </p:nvSpPr>
        <p:spPr bwMode="auto">
          <a:xfrm>
            <a:off x="1846263" y="3219450"/>
            <a:ext cx="503237" cy="33655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/>
              <a:t>8</a:t>
            </a:r>
          </a:p>
        </p:txBody>
      </p:sp>
      <p:sp>
        <p:nvSpPr>
          <p:cNvPr id="41999" name="Rectangle 1038"/>
          <p:cNvSpPr>
            <a:spLocks noChangeArrowheads="1"/>
          </p:cNvSpPr>
          <p:nvPr/>
        </p:nvSpPr>
        <p:spPr bwMode="auto">
          <a:xfrm>
            <a:off x="2787650" y="3219450"/>
            <a:ext cx="501650" cy="336550"/>
          </a:xfrm>
          <a:prstGeom prst="rect">
            <a:avLst/>
          </a:prstGeom>
          <a:solidFill>
            <a:srgbClr val="A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/>
              <a:t>6</a:t>
            </a:r>
          </a:p>
        </p:txBody>
      </p:sp>
      <p:sp>
        <p:nvSpPr>
          <p:cNvPr id="42000" name="Rectangle 1039"/>
          <p:cNvSpPr>
            <a:spLocks noChangeArrowheads="1"/>
          </p:cNvSpPr>
          <p:nvPr/>
        </p:nvSpPr>
        <p:spPr bwMode="auto">
          <a:xfrm>
            <a:off x="3917950" y="3219450"/>
            <a:ext cx="501650" cy="33655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/>
              <a:t>7</a:t>
            </a:r>
          </a:p>
        </p:txBody>
      </p:sp>
      <p:sp>
        <p:nvSpPr>
          <p:cNvPr id="42001" name="Rectangle 1040"/>
          <p:cNvSpPr>
            <a:spLocks noChangeArrowheads="1"/>
          </p:cNvSpPr>
          <p:nvPr/>
        </p:nvSpPr>
        <p:spPr bwMode="auto">
          <a:xfrm>
            <a:off x="3289300" y="3960813"/>
            <a:ext cx="503238" cy="338137"/>
          </a:xfrm>
          <a:prstGeom prst="rect">
            <a:avLst/>
          </a:prstGeom>
          <a:solidFill>
            <a:srgbClr val="00B68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10</a:t>
            </a:r>
          </a:p>
        </p:txBody>
      </p:sp>
      <p:sp>
        <p:nvSpPr>
          <p:cNvPr id="42002" name="Rectangle 1041"/>
          <p:cNvSpPr>
            <a:spLocks noChangeArrowheads="1"/>
          </p:cNvSpPr>
          <p:nvPr/>
        </p:nvSpPr>
        <p:spPr bwMode="auto">
          <a:xfrm>
            <a:off x="1344613" y="5108575"/>
            <a:ext cx="501650" cy="336550"/>
          </a:xfrm>
          <a:prstGeom prst="rect">
            <a:avLst/>
          </a:prstGeom>
          <a:solidFill>
            <a:srgbClr val="00B68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12</a:t>
            </a:r>
          </a:p>
        </p:txBody>
      </p:sp>
      <p:sp>
        <p:nvSpPr>
          <p:cNvPr id="42003" name="Line 1042"/>
          <p:cNvSpPr>
            <a:spLocks noChangeShapeType="1"/>
          </p:cNvSpPr>
          <p:nvPr/>
        </p:nvSpPr>
        <p:spPr bwMode="auto">
          <a:xfrm>
            <a:off x="1658938" y="2679700"/>
            <a:ext cx="1587" cy="2428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4" name="Line 1043"/>
          <p:cNvSpPr>
            <a:spLocks noChangeShapeType="1"/>
          </p:cNvSpPr>
          <p:nvPr/>
        </p:nvSpPr>
        <p:spPr bwMode="auto">
          <a:xfrm>
            <a:off x="3541713" y="2679700"/>
            <a:ext cx="0" cy="12811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5" name="Line 1044"/>
          <p:cNvSpPr>
            <a:spLocks noChangeShapeType="1"/>
          </p:cNvSpPr>
          <p:nvPr/>
        </p:nvSpPr>
        <p:spPr bwMode="auto">
          <a:xfrm flipH="1">
            <a:off x="1120775" y="2679700"/>
            <a:ext cx="287338" cy="539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6" name="Line 1045"/>
          <p:cNvSpPr>
            <a:spLocks noChangeShapeType="1"/>
          </p:cNvSpPr>
          <p:nvPr/>
        </p:nvSpPr>
        <p:spPr bwMode="auto">
          <a:xfrm>
            <a:off x="1811338" y="2679700"/>
            <a:ext cx="285750" cy="539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7" name="Line 1046"/>
          <p:cNvSpPr>
            <a:spLocks noChangeShapeType="1"/>
          </p:cNvSpPr>
          <p:nvPr/>
        </p:nvSpPr>
        <p:spPr bwMode="auto">
          <a:xfrm>
            <a:off x="3738563" y="2679700"/>
            <a:ext cx="430212" cy="539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8" name="Line 1047"/>
          <p:cNvSpPr>
            <a:spLocks noChangeShapeType="1"/>
          </p:cNvSpPr>
          <p:nvPr/>
        </p:nvSpPr>
        <p:spPr bwMode="auto">
          <a:xfrm flipH="1">
            <a:off x="3067050" y="2679700"/>
            <a:ext cx="285750" cy="539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9" name="Line 1048"/>
          <p:cNvSpPr>
            <a:spLocks noChangeShapeType="1"/>
          </p:cNvSpPr>
          <p:nvPr/>
        </p:nvSpPr>
        <p:spPr bwMode="auto">
          <a:xfrm flipH="1">
            <a:off x="1784350" y="3556000"/>
            <a:ext cx="312738" cy="155257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0" name="Line 1049"/>
          <p:cNvSpPr>
            <a:spLocks noChangeShapeType="1"/>
          </p:cNvSpPr>
          <p:nvPr/>
        </p:nvSpPr>
        <p:spPr bwMode="auto">
          <a:xfrm>
            <a:off x="1846263" y="5243513"/>
            <a:ext cx="439737" cy="269875"/>
          </a:xfrm>
          <a:prstGeom prst="line">
            <a:avLst/>
          </a:prstGeom>
          <a:noFill/>
          <a:ln w="28575">
            <a:solidFill>
              <a:srgbClr val="A8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1" name="Line 1050"/>
          <p:cNvSpPr>
            <a:spLocks noChangeShapeType="1"/>
          </p:cNvSpPr>
          <p:nvPr/>
        </p:nvSpPr>
        <p:spPr bwMode="auto">
          <a:xfrm flipH="1">
            <a:off x="2787650" y="4298950"/>
            <a:ext cx="754063" cy="1214438"/>
          </a:xfrm>
          <a:prstGeom prst="line">
            <a:avLst/>
          </a:prstGeom>
          <a:noFill/>
          <a:ln w="28575">
            <a:solidFill>
              <a:srgbClr val="A8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2" name="Rectangle 1051"/>
          <p:cNvSpPr>
            <a:spLocks noChangeArrowheads="1"/>
          </p:cNvSpPr>
          <p:nvPr/>
        </p:nvSpPr>
        <p:spPr bwMode="auto">
          <a:xfrm>
            <a:off x="152400" y="3960813"/>
            <a:ext cx="501650" cy="338137"/>
          </a:xfrm>
          <a:prstGeom prst="rect">
            <a:avLst/>
          </a:prstGeom>
          <a:solidFill>
            <a:srgbClr val="A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/>
              <a:t>4</a:t>
            </a:r>
          </a:p>
        </p:txBody>
      </p:sp>
      <p:sp>
        <p:nvSpPr>
          <p:cNvPr id="42013" name="Rectangle 1052"/>
          <p:cNvSpPr>
            <a:spLocks noChangeArrowheads="1"/>
          </p:cNvSpPr>
          <p:nvPr/>
        </p:nvSpPr>
        <p:spPr bwMode="auto">
          <a:xfrm>
            <a:off x="968375" y="3960813"/>
            <a:ext cx="501650" cy="338137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/>
              <a:t>9</a:t>
            </a:r>
          </a:p>
        </p:txBody>
      </p:sp>
      <p:sp>
        <p:nvSpPr>
          <p:cNvPr id="42014" name="Rectangle 1053"/>
          <p:cNvSpPr>
            <a:spLocks noChangeArrowheads="1"/>
          </p:cNvSpPr>
          <p:nvPr/>
        </p:nvSpPr>
        <p:spPr bwMode="auto">
          <a:xfrm>
            <a:off x="592138" y="4635500"/>
            <a:ext cx="501650" cy="338138"/>
          </a:xfrm>
          <a:prstGeom prst="rect">
            <a:avLst/>
          </a:prstGeom>
          <a:solidFill>
            <a:srgbClr val="00B68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11</a:t>
            </a:r>
          </a:p>
        </p:txBody>
      </p:sp>
      <p:sp>
        <p:nvSpPr>
          <p:cNvPr id="42015" name="Line 1054"/>
          <p:cNvSpPr>
            <a:spLocks noChangeShapeType="1"/>
          </p:cNvSpPr>
          <p:nvPr/>
        </p:nvSpPr>
        <p:spPr bwMode="auto">
          <a:xfrm>
            <a:off x="842963" y="3556000"/>
            <a:ext cx="1587" cy="1079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6" name="Line 1055"/>
          <p:cNvSpPr>
            <a:spLocks noChangeShapeType="1"/>
          </p:cNvSpPr>
          <p:nvPr/>
        </p:nvSpPr>
        <p:spPr bwMode="auto">
          <a:xfrm flipH="1">
            <a:off x="403225" y="3556000"/>
            <a:ext cx="250825" cy="4048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7" name="Line 1056"/>
          <p:cNvSpPr>
            <a:spLocks noChangeShapeType="1"/>
          </p:cNvSpPr>
          <p:nvPr/>
        </p:nvSpPr>
        <p:spPr bwMode="auto">
          <a:xfrm>
            <a:off x="1003300" y="3556000"/>
            <a:ext cx="215900" cy="4048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8" name="Line 1057"/>
          <p:cNvSpPr>
            <a:spLocks noChangeShapeType="1"/>
          </p:cNvSpPr>
          <p:nvPr/>
        </p:nvSpPr>
        <p:spPr bwMode="auto">
          <a:xfrm flipH="1">
            <a:off x="1074738" y="4298950"/>
            <a:ext cx="144462" cy="33655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9" name="Line 1058"/>
          <p:cNvSpPr>
            <a:spLocks noChangeShapeType="1"/>
          </p:cNvSpPr>
          <p:nvPr/>
        </p:nvSpPr>
        <p:spPr bwMode="auto">
          <a:xfrm>
            <a:off x="368300" y="4298950"/>
            <a:ext cx="285750" cy="33655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20" name="Line 1059"/>
          <p:cNvSpPr>
            <a:spLocks noChangeShapeType="1"/>
          </p:cNvSpPr>
          <p:nvPr/>
        </p:nvSpPr>
        <p:spPr bwMode="auto">
          <a:xfrm>
            <a:off x="852488" y="4973638"/>
            <a:ext cx="492125" cy="269875"/>
          </a:xfrm>
          <a:prstGeom prst="line">
            <a:avLst/>
          </a:prstGeom>
          <a:noFill/>
          <a:ln w="28575">
            <a:solidFill>
              <a:srgbClr val="A800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21" name="Rectangle 1060"/>
          <p:cNvSpPr>
            <a:spLocks noChangeArrowheads="1"/>
          </p:cNvSpPr>
          <p:nvPr/>
        </p:nvSpPr>
        <p:spPr bwMode="auto">
          <a:xfrm>
            <a:off x="2222500" y="1600200"/>
            <a:ext cx="503238" cy="336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/>
              <a:t>1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4136EEF-F6C4-4FE8-A5CD-AA9617BFCF18}" type="slidenum">
              <a:rPr lang="en-US" sz="1400"/>
              <a:pPr eaLnBrk="1" hangingPunct="1"/>
              <a:t>41</a:t>
            </a:fld>
            <a:endParaRPr lang="en-US" sz="1400"/>
          </a:p>
        </p:txBody>
      </p:sp>
      <p:sp>
        <p:nvSpPr>
          <p:cNvPr id="43011" name="Rectangle 2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000">
                <a:solidFill>
                  <a:srgbClr val="A80000"/>
                </a:solidFill>
                <a:latin typeface="Arial" charset="0"/>
              </a:rPr>
              <a:t>Overview</a:t>
            </a:r>
          </a:p>
        </p:txBody>
      </p:sp>
      <p:sp>
        <p:nvSpPr>
          <p:cNvPr id="43012" name="Rectangle 3"/>
          <p:cNvSpPr>
            <a:spLocks noChangeArrowheads="1"/>
          </p:cNvSpPr>
          <p:nvPr/>
        </p:nvSpPr>
        <p:spPr bwMode="auto">
          <a:xfrm>
            <a:off x="685800" y="1676400"/>
            <a:ext cx="77724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rgbClr val="00009F"/>
                </a:solidFill>
                <a:latin typeface="Arial" charset="0"/>
              </a:rPr>
              <a:t>Computational model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rgbClr val="00009F"/>
                </a:solidFill>
                <a:latin typeface="Arial" charset="0"/>
              </a:rPr>
              <a:t>API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rgbClr val="00009F"/>
                </a:solidFill>
                <a:latin typeface="Arial" charset="0"/>
              </a:rPr>
              <a:t>Architecture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rgbClr val="A80000"/>
                </a:solidFill>
                <a:latin typeface="Arial" charset="0"/>
              </a:rPr>
              <a:t>Performance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rgbClr val="00009F"/>
                </a:solidFill>
                <a:latin typeface="Arial" charset="0"/>
              </a:rPr>
              <a:t>Benefit summary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rgbClr val="00009F"/>
                </a:solidFill>
                <a:latin typeface="Arial" charset="0"/>
              </a:rPr>
              <a:t>Plans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1BF84D0-4661-48E4-8A08-FE39D23A65CC}" type="slidenum">
              <a:rPr lang="en-US" sz="1400"/>
              <a:pPr eaLnBrk="1" hangingPunct="1"/>
              <a:t>42</a:t>
            </a:fld>
            <a:endParaRPr lang="en-US" sz="1400"/>
          </a:p>
        </p:txBody>
      </p:sp>
      <p:sp>
        <p:nvSpPr>
          <p:cNvPr id="44035" name="Rectangle 4"/>
          <p:cNvSpPr>
            <a:spLocks noChangeArrowheads="1"/>
          </p:cNvSpPr>
          <p:nvPr/>
        </p:nvSpPr>
        <p:spPr bwMode="auto">
          <a:xfrm>
            <a:off x="1066800" y="152400"/>
            <a:ext cx="6767513" cy="185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000">
                <a:solidFill>
                  <a:srgbClr val="A80000"/>
                </a:solidFill>
                <a:latin typeface="Arial" charset="0"/>
              </a:rPr>
              <a:t>J</a:t>
            </a:r>
            <a:r>
              <a:rPr lang="en-US" sz="3200">
                <a:solidFill>
                  <a:srgbClr val="A80000"/>
                </a:solidFill>
                <a:latin typeface="Arial" charset="0"/>
              </a:rPr>
              <a:t>ICOS</a:t>
            </a:r>
            <a:r>
              <a:rPr lang="en-US" sz="4000">
                <a:solidFill>
                  <a:srgbClr val="A80000"/>
                </a:solidFill>
                <a:latin typeface="Arial" charset="0"/>
              </a:rPr>
              <a:t> Speedup:</a:t>
            </a:r>
            <a:r>
              <a:rPr lang="en-US" sz="4000">
                <a:solidFill>
                  <a:srgbClr val="000099"/>
                </a:solidFill>
                <a:latin typeface="Arial" charset="0"/>
              </a:rPr>
              <a:t>150-City TSP</a:t>
            </a:r>
          </a:p>
          <a:p>
            <a:r>
              <a:rPr lang="en-US">
                <a:solidFill>
                  <a:srgbClr val="000099"/>
                </a:solidFill>
                <a:latin typeface="Arial" charset="0"/>
              </a:rPr>
              <a:t>  </a:t>
            </a:r>
            <a:r>
              <a:rPr lang="en-US" sz="2400">
                <a:latin typeface="Arial" charset="0"/>
              </a:rPr>
              <a:t>1 processor:   6 hours, 18 minutes</a:t>
            </a:r>
          </a:p>
          <a:p>
            <a:r>
              <a:rPr lang="en-US" sz="2400">
                <a:latin typeface="Arial" charset="0"/>
              </a:rPr>
              <a:t>52 processors:  8 minutes</a:t>
            </a:r>
          </a:p>
          <a:p>
            <a:r>
              <a:rPr lang="en-US" sz="2400">
                <a:latin typeface="Arial" charset="0"/>
              </a:rPr>
              <a:t>16K Tasks, average task time: 1.5 seconds</a:t>
            </a:r>
          </a:p>
        </p:txBody>
      </p:sp>
      <p:graphicFrame>
        <p:nvGraphicFramePr>
          <p:cNvPr id="44036" name="Object 6"/>
          <p:cNvGraphicFramePr>
            <a:graphicFrameLocks noChangeAspect="1"/>
          </p:cNvGraphicFramePr>
          <p:nvPr/>
        </p:nvGraphicFramePr>
        <p:xfrm>
          <a:off x="762000" y="1981200"/>
          <a:ext cx="6781800" cy="471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0" name="Chart" r:id="rId3" imgW="5896356" imgH="4096106" progId="Excel.Chart.8">
                  <p:embed/>
                </p:oleObj>
              </mc:Choice>
              <mc:Fallback>
                <p:oleObj name="Chart" r:id="rId3" imgW="5896356" imgH="4096106" progId="Excel.Char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981200"/>
                        <a:ext cx="6781800" cy="471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5C4805A-ED47-4FEC-8806-76FA37296A51}" type="slidenum">
              <a:rPr lang="en-US" sz="1400"/>
              <a:pPr eaLnBrk="1" hangingPunct="1"/>
              <a:t>43</a:t>
            </a:fld>
            <a:endParaRPr lang="en-US" sz="1400"/>
          </a:p>
        </p:txBody>
      </p:sp>
      <p:sp>
        <p:nvSpPr>
          <p:cNvPr id="45059" name="Rectangle 479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000">
                <a:solidFill>
                  <a:srgbClr val="A80000"/>
                </a:solidFill>
                <a:latin typeface="Arial" charset="0"/>
              </a:rPr>
              <a:t>Overview</a:t>
            </a:r>
          </a:p>
        </p:txBody>
      </p:sp>
      <p:sp>
        <p:nvSpPr>
          <p:cNvPr id="45060" name="Rectangle 480"/>
          <p:cNvSpPr>
            <a:spLocks noChangeArrowheads="1"/>
          </p:cNvSpPr>
          <p:nvPr/>
        </p:nvSpPr>
        <p:spPr bwMode="auto">
          <a:xfrm>
            <a:off x="685800" y="1676400"/>
            <a:ext cx="77724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rgbClr val="00009F"/>
                </a:solidFill>
                <a:latin typeface="Arial" charset="0"/>
              </a:rPr>
              <a:t>Computational model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rgbClr val="00009F"/>
                </a:solidFill>
                <a:latin typeface="Arial" charset="0"/>
              </a:rPr>
              <a:t>API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rgbClr val="00009F"/>
                </a:solidFill>
                <a:latin typeface="Arial" charset="0"/>
              </a:rPr>
              <a:t>Architecture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rgbClr val="000099"/>
                </a:solidFill>
                <a:latin typeface="Arial" charset="0"/>
              </a:rPr>
              <a:t>Performance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rgbClr val="A80000"/>
                </a:solidFill>
                <a:latin typeface="Arial" charset="0"/>
              </a:rPr>
              <a:t>Benefit summary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rgbClr val="00009F"/>
                </a:solidFill>
                <a:latin typeface="Arial" charset="0"/>
              </a:rPr>
              <a:t>Plans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6EB7C76-2519-48CF-B4A6-E47ADB26C47E}" type="slidenum">
              <a:rPr lang="en-US" sz="1400"/>
              <a:pPr eaLnBrk="1" hangingPunct="1"/>
              <a:t>44</a:t>
            </a:fld>
            <a:endParaRPr lang="en-US" sz="1400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Benefit Summary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229600" cy="44196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en-US" smtClean="0">
                <a:solidFill>
                  <a:srgbClr val="000099"/>
                </a:solidFill>
              </a:rPr>
              <a:t>API is </a:t>
            </a:r>
            <a:r>
              <a:rPr lang="en-US" smtClean="0">
                <a:solidFill>
                  <a:srgbClr val="A80000"/>
                </a:solidFill>
              </a:rPr>
              <a:t>easy</a:t>
            </a:r>
            <a:r>
              <a:rPr lang="en-US" smtClean="0">
                <a:solidFill>
                  <a:srgbClr val="000099"/>
                </a:solidFill>
              </a:rPr>
              <a:t> to use</a:t>
            </a:r>
            <a:r>
              <a:rPr lang="en-US" smtClean="0">
                <a:solidFill>
                  <a:srgbClr val="A80000"/>
                </a:solidFill>
              </a:rPr>
              <a:t> </a:t>
            </a:r>
          </a:p>
          <a:p>
            <a:pPr eaLnBrk="1" hangingPunct="1">
              <a:lnSpc>
                <a:spcPct val="130000"/>
              </a:lnSpc>
            </a:pPr>
            <a:r>
              <a:rPr lang="en-US" smtClean="0">
                <a:solidFill>
                  <a:srgbClr val="A80000"/>
                </a:solidFill>
              </a:rPr>
              <a:t>Heterogeneous</a:t>
            </a:r>
            <a:r>
              <a:rPr lang="en-US" smtClean="0"/>
              <a:t> hardware &amp; OS</a:t>
            </a:r>
          </a:p>
          <a:p>
            <a:pPr eaLnBrk="1" hangingPunct="1">
              <a:lnSpc>
                <a:spcPct val="130000"/>
              </a:lnSpc>
            </a:pPr>
            <a:r>
              <a:rPr lang="en-US" smtClean="0">
                <a:solidFill>
                  <a:srgbClr val="A80000"/>
                </a:solidFill>
              </a:rPr>
              <a:t>Adaptive</a:t>
            </a:r>
            <a:r>
              <a:rPr lang="en-US" smtClean="0"/>
              <a:t> parallelism</a:t>
            </a:r>
          </a:p>
          <a:p>
            <a:pPr eaLnBrk="1" hangingPunct="1">
              <a:lnSpc>
                <a:spcPct val="130000"/>
              </a:lnSpc>
            </a:pPr>
            <a:r>
              <a:rPr lang="en-US" smtClean="0">
                <a:solidFill>
                  <a:srgbClr val="A80000"/>
                </a:solidFill>
              </a:rPr>
              <a:t>Tolerates</a:t>
            </a:r>
            <a:r>
              <a:rPr lang="en-US" smtClean="0"/>
              <a:t> faulty hosts</a:t>
            </a:r>
          </a:p>
          <a:p>
            <a:pPr eaLnBrk="1" hangingPunct="1">
              <a:lnSpc>
                <a:spcPct val="130000"/>
              </a:lnSpc>
            </a:pPr>
            <a:r>
              <a:rPr lang="en-US" smtClean="0">
                <a:solidFill>
                  <a:srgbClr val="A80000"/>
                </a:solidFill>
              </a:rPr>
              <a:t>Hides/reduces</a:t>
            </a:r>
            <a:r>
              <a:rPr lang="en-US" smtClean="0"/>
              <a:t> communication latency</a:t>
            </a:r>
          </a:p>
          <a:p>
            <a:pPr eaLnBrk="1" hangingPunct="1">
              <a:lnSpc>
                <a:spcPct val="130000"/>
              </a:lnSpc>
            </a:pPr>
            <a:r>
              <a:rPr lang="en-US" smtClean="0">
                <a:solidFill>
                  <a:srgbClr val="A80000"/>
                </a:solidFill>
              </a:rPr>
              <a:t>Small</a:t>
            </a:r>
            <a:r>
              <a:rPr lang="en-US" smtClean="0"/>
              <a:t>-grain parallel computation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D36F280-45C4-47BF-8C47-8E00FC21919B}" type="slidenum">
              <a:rPr lang="en-US" sz="1400"/>
              <a:pPr eaLnBrk="1" hangingPunct="1"/>
              <a:t>45</a:t>
            </a:fld>
            <a:endParaRPr lang="en-US" sz="1400"/>
          </a:p>
        </p:txBody>
      </p:sp>
      <p:sp>
        <p:nvSpPr>
          <p:cNvPr id="47107" name="Rectangle 2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000">
                <a:solidFill>
                  <a:srgbClr val="A80000"/>
                </a:solidFill>
                <a:latin typeface="Arial" charset="0"/>
              </a:rPr>
              <a:t>Overview</a:t>
            </a:r>
          </a:p>
        </p:txBody>
      </p:sp>
      <p:sp>
        <p:nvSpPr>
          <p:cNvPr id="47108" name="Rectangle 3"/>
          <p:cNvSpPr>
            <a:spLocks noChangeArrowheads="1"/>
          </p:cNvSpPr>
          <p:nvPr/>
        </p:nvSpPr>
        <p:spPr bwMode="auto">
          <a:xfrm>
            <a:off x="685800" y="1676400"/>
            <a:ext cx="77724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rgbClr val="00009F"/>
                </a:solidFill>
                <a:latin typeface="Arial" charset="0"/>
              </a:rPr>
              <a:t>Computational model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rgbClr val="00009F"/>
                </a:solidFill>
                <a:latin typeface="Arial" charset="0"/>
              </a:rPr>
              <a:t>API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rgbClr val="00009F"/>
                </a:solidFill>
                <a:latin typeface="Arial" charset="0"/>
              </a:rPr>
              <a:t>Architecture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rgbClr val="000099"/>
                </a:solidFill>
                <a:latin typeface="Arial" charset="0"/>
              </a:rPr>
              <a:t>Performance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rgbClr val="000099"/>
                </a:solidFill>
                <a:latin typeface="Arial" charset="0"/>
              </a:rPr>
              <a:t>Benefit summary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rgbClr val="A80000"/>
                </a:solidFill>
                <a:latin typeface="Arial" charset="0"/>
              </a:rPr>
              <a:t>Plans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5F13B6C-672D-4ED3-926D-F4C20394AF70}" type="slidenum">
              <a:rPr lang="en-US" sz="1400"/>
              <a:pPr eaLnBrk="1" hangingPunct="1"/>
              <a:t>46</a:t>
            </a:fld>
            <a:endParaRPr lang="en-US" sz="1400"/>
          </a:p>
        </p:txBody>
      </p:sp>
      <p:sp>
        <p:nvSpPr>
          <p:cNvPr id="48131" name="Line 12"/>
          <p:cNvSpPr>
            <a:spLocks noChangeShapeType="1"/>
          </p:cNvSpPr>
          <p:nvPr/>
        </p:nvSpPr>
        <p:spPr bwMode="auto">
          <a:xfrm>
            <a:off x="7243763" y="1981200"/>
            <a:ext cx="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2" name="Line 10"/>
          <p:cNvSpPr>
            <a:spLocks noChangeShapeType="1"/>
          </p:cNvSpPr>
          <p:nvPr/>
        </p:nvSpPr>
        <p:spPr bwMode="auto">
          <a:xfrm>
            <a:off x="7243763" y="38100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Possible Projects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/>
              <a:t>Application as a Service</a:t>
            </a:r>
            <a:br>
              <a:rPr lang="en-US" sz="3200" dirty="0"/>
            </a:br>
            <a:endParaRPr lang="en-US" sz="3200" dirty="0" smtClean="0">
              <a:solidFill>
                <a:srgbClr val="000099"/>
              </a:solidFill>
            </a:endParaRPr>
          </a:p>
        </p:txBody>
      </p:sp>
      <p:sp>
        <p:nvSpPr>
          <p:cNvPr id="4813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343400" cy="4038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dirty="0" smtClean="0">
                <a:solidFill>
                  <a:srgbClr val="000099"/>
                </a:solidFill>
              </a:rPr>
              <a:t>Non</a:t>
            </a:r>
            <a:r>
              <a:rPr lang="en-US" sz="2800" dirty="0">
                <a:solidFill>
                  <a:srgbClr val="000099"/>
                </a:solidFill>
              </a:rPr>
              <a:t>-Java </a:t>
            </a:r>
            <a:r>
              <a:rPr lang="en-US" sz="2800" dirty="0" smtClean="0">
                <a:solidFill>
                  <a:srgbClr val="000099"/>
                </a:solidFill>
              </a:rPr>
              <a:t>Interface</a:t>
            </a:r>
          </a:p>
          <a:p>
            <a:pPr eaLnBrk="1" hangingPunct="1">
              <a:buFontTx/>
              <a:buNone/>
            </a:pPr>
            <a:r>
              <a:rPr lang="en-US" sz="2800" dirty="0" err="1" smtClean="0"/>
              <a:t>Jicos</a:t>
            </a:r>
            <a:r>
              <a:rPr lang="en-US" sz="2800" dirty="0" smtClean="0"/>
              <a:t> </a:t>
            </a:r>
            <a:r>
              <a:rPr lang="en-US" sz="2800" dirty="0" smtClean="0"/>
              <a:t>application </a:t>
            </a:r>
          </a:p>
          <a:p>
            <a:pPr eaLnBrk="1" hangingPunct="1">
              <a:buFontTx/>
              <a:buNone/>
            </a:pPr>
            <a:r>
              <a:rPr lang="en-US" sz="2800" dirty="0" smtClean="0"/>
              <a:t>	as </a:t>
            </a:r>
            <a:r>
              <a:rPr lang="en-US" sz="2800" dirty="0" smtClean="0">
                <a:solidFill>
                  <a:srgbClr val="A80000"/>
                </a:solidFill>
              </a:rPr>
              <a:t>web service</a:t>
            </a:r>
            <a:r>
              <a:rPr lang="en-US" sz="2800" dirty="0" smtClean="0"/>
              <a:t>: </a:t>
            </a:r>
          </a:p>
          <a:p>
            <a:pPr lvl="1" eaLnBrk="1" hangingPunct="1">
              <a:buFontTx/>
              <a:buNone/>
            </a:pPr>
            <a:r>
              <a:rPr lang="en-US" sz="2400" dirty="0" smtClean="0"/>
              <a:t>allows </a:t>
            </a:r>
            <a:r>
              <a:rPr lang="en-US" sz="2400" dirty="0" smtClean="0">
                <a:solidFill>
                  <a:srgbClr val="A80000"/>
                </a:solidFill>
              </a:rPr>
              <a:t>non-Java programs to “use” </a:t>
            </a:r>
            <a:r>
              <a:rPr lang="en-US" sz="2400" dirty="0" err="1" smtClean="0">
                <a:solidFill>
                  <a:srgbClr val="A80000"/>
                </a:solidFill>
              </a:rPr>
              <a:t>Jicos</a:t>
            </a:r>
            <a:r>
              <a:rPr lang="en-US" sz="2400" dirty="0" smtClean="0">
                <a:solidFill>
                  <a:srgbClr val="A80000"/>
                </a:solidFill>
              </a:rPr>
              <a:t>.</a:t>
            </a:r>
          </a:p>
        </p:txBody>
      </p:sp>
      <p:sp>
        <p:nvSpPr>
          <p:cNvPr id="48135" name="Rectangle 5"/>
          <p:cNvSpPr>
            <a:spLocks noChangeArrowheads="1"/>
          </p:cNvSpPr>
          <p:nvPr/>
        </p:nvSpPr>
        <p:spPr bwMode="auto">
          <a:xfrm>
            <a:off x="6405563" y="5181600"/>
            <a:ext cx="17526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J</a:t>
            </a:r>
            <a:r>
              <a:rPr lang="en-US" sz="2400"/>
              <a:t>ICOS</a:t>
            </a:r>
          </a:p>
        </p:txBody>
      </p:sp>
      <p:sp>
        <p:nvSpPr>
          <p:cNvPr id="48136" name="Rectangle 6"/>
          <p:cNvSpPr>
            <a:spLocks noChangeArrowheads="1"/>
          </p:cNvSpPr>
          <p:nvPr/>
        </p:nvSpPr>
        <p:spPr bwMode="auto">
          <a:xfrm>
            <a:off x="6405563" y="4114800"/>
            <a:ext cx="1752600" cy="7620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TSP</a:t>
            </a:r>
          </a:p>
        </p:txBody>
      </p:sp>
      <p:sp>
        <p:nvSpPr>
          <p:cNvPr id="48137" name="Line 7"/>
          <p:cNvSpPr>
            <a:spLocks noChangeShapeType="1"/>
          </p:cNvSpPr>
          <p:nvPr/>
        </p:nvSpPr>
        <p:spPr bwMode="auto">
          <a:xfrm>
            <a:off x="7243763" y="4876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8" name="Rectangle 9"/>
          <p:cNvSpPr>
            <a:spLocks noChangeArrowheads="1"/>
          </p:cNvSpPr>
          <p:nvPr/>
        </p:nvSpPr>
        <p:spPr bwMode="auto">
          <a:xfrm>
            <a:off x="6405563" y="3048000"/>
            <a:ext cx="1752600" cy="8382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WEB</a:t>
            </a:r>
          </a:p>
          <a:p>
            <a:pPr algn="ctr"/>
            <a:r>
              <a:rPr lang="en-US"/>
              <a:t>SERVER</a:t>
            </a:r>
          </a:p>
        </p:txBody>
      </p:sp>
      <p:sp>
        <p:nvSpPr>
          <p:cNvPr id="48139" name="Rectangle 11"/>
          <p:cNvSpPr>
            <a:spLocks noChangeArrowheads="1"/>
          </p:cNvSpPr>
          <p:nvPr/>
        </p:nvSpPr>
        <p:spPr bwMode="auto">
          <a:xfrm>
            <a:off x="6405563" y="1066800"/>
            <a:ext cx="1752600" cy="9144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Non-Java</a:t>
            </a:r>
          </a:p>
          <a:p>
            <a:pPr algn="ctr"/>
            <a:r>
              <a:rPr lang="en-US"/>
              <a:t>Program</a:t>
            </a:r>
          </a:p>
        </p:txBody>
      </p:sp>
      <p:sp>
        <p:nvSpPr>
          <p:cNvPr id="48140" name="Line 13"/>
          <p:cNvSpPr>
            <a:spLocks noChangeShapeType="1"/>
          </p:cNvSpPr>
          <p:nvPr/>
        </p:nvSpPr>
        <p:spPr bwMode="auto">
          <a:xfrm>
            <a:off x="5186363" y="3962400"/>
            <a:ext cx="365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1" name="Line 15"/>
          <p:cNvSpPr>
            <a:spLocks noChangeShapeType="1"/>
          </p:cNvSpPr>
          <p:nvPr/>
        </p:nvSpPr>
        <p:spPr bwMode="auto">
          <a:xfrm>
            <a:off x="5186363" y="6705600"/>
            <a:ext cx="365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2" name="Text Box 16"/>
          <p:cNvSpPr txBox="1">
            <a:spLocks noChangeArrowheads="1"/>
          </p:cNvSpPr>
          <p:nvPr/>
        </p:nvSpPr>
        <p:spPr bwMode="auto">
          <a:xfrm>
            <a:off x="5110163" y="4953000"/>
            <a:ext cx="10937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JAVA</a:t>
            </a:r>
          </a:p>
        </p:txBody>
      </p:sp>
      <p:sp>
        <p:nvSpPr>
          <p:cNvPr id="48143" name="Line 17"/>
          <p:cNvSpPr>
            <a:spLocks noChangeShapeType="1"/>
          </p:cNvSpPr>
          <p:nvPr/>
        </p:nvSpPr>
        <p:spPr bwMode="auto">
          <a:xfrm flipV="1">
            <a:off x="5643563" y="39624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4" name="Line 18"/>
          <p:cNvSpPr>
            <a:spLocks noChangeShapeType="1"/>
          </p:cNvSpPr>
          <p:nvPr/>
        </p:nvSpPr>
        <p:spPr bwMode="auto">
          <a:xfrm flipV="1">
            <a:off x="5643563" y="54102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5" name="Text Box 19"/>
          <p:cNvSpPr txBox="1">
            <a:spLocks noChangeArrowheads="1"/>
          </p:cNvSpPr>
          <p:nvPr/>
        </p:nvSpPr>
        <p:spPr bwMode="auto">
          <a:xfrm>
            <a:off x="5491163" y="2209800"/>
            <a:ext cx="3652837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/>
              <a:t>XML-encoded TSP instance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BB0DDBD-D2DA-4E4A-BDD0-D7DCC7D5D4C7}" type="slidenum">
              <a:rPr lang="en-US" sz="1400"/>
              <a:pPr eaLnBrk="1" hangingPunct="1"/>
              <a:t>47</a:t>
            </a:fld>
            <a:endParaRPr lang="en-US" sz="1400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Possible </a:t>
            </a:r>
            <a:r>
              <a:rPr lang="en-US" dirty="0" smtClean="0"/>
              <a:t>Project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>
                <a:solidFill>
                  <a:srgbClr val="000099"/>
                </a:solidFill>
              </a:rPr>
              <a:t>Application Servers</a:t>
            </a:r>
          </a:p>
        </p:txBody>
      </p:sp>
      <p:sp>
        <p:nvSpPr>
          <p:cNvPr id="50180" name="Oval 3"/>
          <p:cNvSpPr>
            <a:spLocks noChangeArrowheads="1"/>
          </p:cNvSpPr>
          <p:nvPr/>
        </p:nvSpPr>
        <p:spPr bwMode="auto">
          <a:xfrm>
            <a:off x="3581400" y="3276600"/>
            <a:ext cx="2133600" cy="2057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J</a:t>
            </a:r>
            <a:r>
              <a:rPr lang="en-US" sz="2400"/>
              <a:t>ICOS</a:t>
            </a:r>
          </a:p>
        </p:txBody>
      </p:sp>
      <p:sp>
        <p:nvSpPr>
          <p:cNvPr id="50181" name="Oval 4"/>
          <p:cNvSpPr>
            <a:spLocks noChangeArrowheads="1"/>
          </p:cNvSpPr>
          <p:nvPr/>
        </p:nvSpPr>
        <p:spPr bwMode="auto">
          <a:xfrm>
            <a:off x="1600200" y="2514600"/>
            <a:ext cx="990600" cy="914400"/>
          </a:xfrm>
          <a:prstGeom prst="ellipse">
            <a:avLst/>
          </a:prstGeom>
          <a:solidFill>
            <a:srgbClr val="CC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TSP</a:t>
            </a:r>
            <a:endParaRPr lang="en-US" sz="2400"/>
          </a:p>
        </p:txBody>
      </p:sp>
      <p:sp>
        <p:nvSpPr>
          <p:cNvPr id="50182" name="Oval 6"/>
          <p:cNvSpPr>
            <a:spLocks noChangeArrowheads="1"/>
          </p:cNvSpPr>
          <p:nvPr/>
        </p:nvSpPr>
        <p:spPr bwMode="auto">
          <a:xfrm>
            <a:off x="6324600" y="2438400"/>
            <a:ext cx="990600" cy="914400"/>
          </a:xfrm>
          <a:prstGeom prst="ellipse">
            <a:avLst/>
          </a:prstGeom>
          <a:solidFill>
            <a:srgbClr val="CC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SAT</a:t>
            </a:r>
            <a:endParaRPr lang="en-US" sz="2400"/>
          </a:p>
        </p:txBody>
      </p:sp>
      <p:sp>
        <p:nvSpPr>
          <p:cNvPr id="50183" name="Line 7"/>
          <p:cNvSpPr>
            <a:spLocks noChangeShapeType="1"/>
          </p:cNvSpPr>
          <p:nvPr/>
        </p:nvSpPr>
        <p:spPr bwMode="auto">
          <a:xfrm>
            <a:off x="2514600" y="3200400"/>
            <a:ext cx="12192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4" name="Line 8"/>
          <p:cNvSpPr>
            <a:spLocks noChangeShapeType="1"/>
          </p:cNvSpPr>
          <p:nvPr/>
        </p:nvSpPr>
        <p:spPr bwMode="auto">
          <a:xfrm>
            <a:off x="5562600" y="4800600"/>
            <a:ext cx="12192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5" name="Oval 5"/>
          <p:cNvSpPr>
            <a:spLocks noChangeArrowheads="1"/>
          </p:cNvSpPr>
          <p:nvPr/>
        </p:nvSpPr>
        <p:spPr bwMode="auto">
          <a:xfrm>
            <a:off x="6629400" y="5257800"/>
            <a:ext cx="990600" cy="914400"/>
          </a:xfrm>
          <a:prstGeom prst="ellipse">
            <a:avLst/>
          </a:prstGeom>
          <a:solidFill>
            <a:srgbClr val="CC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ILP</a:t>
            </a:r>
            <a:endParaRPr lang="en-US" sz="2400"/>
          </a:p>
        </p:txBody>
      </p:sp>
      <p:sp>
        <p:nvSpPr>
          <p:cNvPr id="50186" name="Line 9"/>
          <p:cNvSpPr>
            <a:spLocks noChangeShapeType="1"/>
          </p:cNvSpPr>
          <p:nvPr/>
        </p:nvSpPr>
        <p:spPr bwMode="auto">
          <a:xfrm flipV="1">
            <a:off x="5562600" y="3124200"/>
            <a:ext cx="8382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7" name="Oval 10"/>
          <p:cNvSpPr>
            <a:spLocks noChangeArrowheads="1"/>
          </p:cNvSpPr>
          <p:nvPr/>
        </p:nvSpPr>
        <p:spPr bwMode="auto">
          <a:xfrm>
            <a:off x="1676400" y="5257800"/>
            <a:ext cx="990600" cy="914400"/>
          </a:xfrm>
          <a:prstGeom prst="ellipse">
            <a:avLst/>
          </a:prstGeom>
          <a:solidFill>
            <a:srgbClr val="CC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?</a:t>
            </a:r>
            <a:endParaRPr lang="en-US" sz="2400"/>
          </a:p>
        </p:txBody>
      </p:sp>
      <p:sp>
        <p:nvSpPr>
          <p:cNvPr id="50188" name="Line 11"/>
          <p:cNvSpPr>
            <a:spLocks noChangeShapeType="1"/>
          </p:cNvSpPr>
          <p:nvPr/>
        </p:nvSpPr>
        <p:spPr bwMode="auto">
          <a:xfrm flipV="1">
            <a:off x="2667000" y="4800600"/>
            <a:ext cx="106680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7C678DF-83A3-45DA-BCCD-2996703551CA}" type="slidenum">
              <a:rPr lang="en-US" sz="1400"/>
              <a:pPr eaLnBrk="1" hangingPunct="1"/>
              <a:t>48</a:t>
            </a:fld>
            <a:endParaRPr lang="en-US" sz="1400"/>
          </a:p>
        </p:txBody>
      </p:sp>
      <p:sp>
        <p:nvSpPr>
          <p:cNvPr id="51203" name="Line 23"/>
          <p:cNvSpPr>
            <a:spLocks noChangeShapeType="1"/>
          </p:cNvSpPr>
          <p:nvPr/>
        </p:nvSpPr>
        <p:spPr bwMode="auto">
          <a:xfrm>
            <a:off x="7239000" y="27432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04" name="Line 22"/>
          <p:cNvSpPr>
            <a:spLocks noChangeShapeType="1"/>
          </p:cNvSpPr>
          <p:nvPr/>
        </p:nvSpPr>
        <p:spPr bwMode="auto">
          <a:xfrm>
            <a:off x="3200400" y="27432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05" name="Line 21"/>
          <p:cNvSpPr>
            <a:spLocks noChangeShapeType="1"/>
          </p:cNvSpPr>
          <p:nvPr/>
        </p:nvSpPr>
        <p:spPr bwMode="auto">
          <a:xfrm>
            <a:off x="1600200" y="27432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Possible </a:t>
            </a:r>
            <a:r>
              <a:rPr lang="en-US" dirty="0" smtClean="0"/>
              <a:t>Project</a:t>
            </a:r>
            <a:endParaRPr lang="en-US" dirty="0" smtClean="0"/>
          </a:p>
        </p:txBody>
      </p:sp>
      <p:sp>
        <p:nvSpPr>
          <p:cNvPr id="51207" name="Rectangle 3"/>
          <p:cNvSpPr>
            <a:spLocks noChangeArrowheads="1"/>
          </p:cNvSpPr>
          <p:nvPr/>
        </p:nvSpPr>
        <p:spPr bwMode="auto">
          <a:xfrm>
            <a:off x="914400" y="1828800"/>
            <a:ext cx="1371600" cy="9144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Web</a:t>
            </a:r>
          </a:p>
          <a:p>
            <a:pPr algn="ctr"/>
            <a:r>
              <a:rPr lang="en-US"/>
              <a:t>Server</a:t>
            </a:r>
          </a:p>
        </p:txBody>
      </p:sp>
      <p:sp>
        <p:nvSpPr>
          <p:cNvPr id="51208" name="Rectangle 4"/>
          <p:cNvSpPr>
            <a:spLocks noChangeArrowheads="1"/>
          </p:cNvSpPr>
          <p:nvPr/>
        </p:nvSpPr>
        <p:spPr bwMode="auto">
          <a:xfrm>
            <a:off x="2590800" y="1828800"/>
            <a:ext cx="1371600" cy="9144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Web</a:t>
            </a:r>
          </a:p>
          <a:p>
            <a:pPr algn="ctr"/>
            <a:r>
              <a:rPr lang="en-US"/>
              <a:t>Server</a:t>
            </a:r>
          </a:p>
        </p:txBody>
      </p:sp>
      <p:sp>
        <p:nvSpPr>
          <p:cNvPr id="51209" name="Rectangle 5"/>
          <p:cNvSpPr>
            <a:spLocks noChangeArrowheads="1"/>
          </p:cNvSpPr>
          <p:nvPr/>
        </p:nvSpPr>
        <p:spPr bwMode="auto">
          <a:xfrm>
            <a:off x="6553200" y="1828800"/>
            <a:ext cx="1371600" cy="9144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Web</a:t>
            </a:r>
          </a:p>
          <a:p>
            <a:pPr algn="ctr"/>
            <a:r>
              <a:rPr lang="en-US"/>
              <a:t>Server</a:t>
            </a:r>
          </a:p>
        </p:txBody>
      </p:sp>
      <p:sp>
        <p:nvSpPr>
          <p:cNvPr id="51210" name="Oval 6"/>
          <p:cNvSpPr>
            <a:spLocks noChangeArrowheads="1"/>
          </p:cNvSpPr>
          <p:nvPr/>
        </p:nvSpPr>
        <p:spPr bwMode="auto">
          <a:xfrm>
            <a:off x="4495800" y="220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1" name="Oval 7"/>
          <p:cNvSpPr>
            <a:spLocks noChangeArrowheads="1"/>
          </p:cNvSpPr>
          <p:nvPr/>
        </p:nvSpPr>
        <p:spPr bwMode="auto">
          <a:xfrm>
            <a:off x="5181600" y="220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2" name="Oval 8"/>
          <p:cNvSpPr>
            <a:spLocks noChangeArrowheads="1"/>
          </p:cNvSpPr>
          <p:nvPr/>
        </p:nvSpPr>
        <p:spPr bwMode="auto">
          <a:xfrm>
            <a:off x="5943600" y="220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3" name="Rectangle 9"/>
          <p:cNvSpPr>
            <a:spLocks noChangeArrowheads="1"/>
          </p:cNvSpPr>
          <p:nvPr/>
        </p:nvSpPr>
        <p:spPr bwMode="auto">
          <a:xfrm>
            <a:off x="914400" y="3352800"/>
            <a:ext cx="1371600" cy="9144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TSP</a:t>
            </a:r>
          </a:p>
          <a:p>
            <a:pPr algn="ctr"/>
            <a:r>
              <a:rPr lang="en-US"/>
              <a:t>Server</a:t>
            </a:r>
          </a:p>
        </p:txBody>
      </p:sp>
      <p:sp>
        <p:nvSpPr>
          <p:cNvPr id="51214" name="Rectangle 10"/>
          <p:cNvSpPr>
            <a:spLocks noChangeArrowheads="1"/>
          </p:cNvSpPr>
          <p:nvPr/>
        </p:nvSpPr>
        <p:spPr bwMode="auto">
          <a:xfrm>
            <a:off x="2590800" y="3352800"/>
            <a:ext cx="1371600" cy="9144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IP</a:t>
            </a:r>
          </a:p>
          <a:p>
            <a:pPr algn="ctr"/>
            <a:r>
              <a:rPr lang="en-US"/>
              <a:t>Server</a:t>
            </a:r>
          </a:p>
        </p:txBody>
      </p:sp>
      <p:sp>
        <p:nvSpPr>
          <p:cNvPr id="51215" name="Rectangle 11"/>
          <p:cNvSpPr>
            <a:spLocks noChangeArrowheads="1"/>
          </p:cNvSpPr>
          <p:nvPr/>
        </p:nvSpPr>
        <p:spPr bwMode="auto">
          <a:xfrm>
            <a:off x="6553200" y="3352800"/>
            <a:ext cx="1371600" cy="9144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SAT</a:t>
            </a:r>
          </a:p>
          <a:p>
            <a:pPr algn="ctr"/>
            <a:r>
              <a:rPr lang="en-US"/>
              <a:t>Server</a:t>
            </a:r>
          </a:p>
        </p:txBody>
      </p:sp>
      <p:sp>
        <p:nvSpPr>
          <p:cNvPr id="51216" name="Oval 12"/>
          <p:cNvSpPr>
            <a:spLocks noChangeArrowheads="1"/>
          </p:cNvSpPr>
          <p:nvPr/>
        </p:nvSpPr>
        <p:spPr bwMode="auto">
          <a:xfrm>
            <a:off x="44958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7" name="Oval 13"/>
          <p:cNvSpPr>
            <a:spLocks noChangeArrowheads="1"/>
          </p:cNvSpPr>
          <p:nvPr/>
        </p:nvSpPr>
        <p:spPr bwMode="auto">
          <a:xfrm>
            <a:off x="51816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8" name="Oval 14"/>
          <p:cNvSpPr>
            <a:spLocks noChangeArrowheads="1"/>
          </p:cNvSpPr>
          <p:nvPr/>
        </p:nvSpPr>
        <p:spPr bwMode="auto">
          <a:xfrm>
            <a:off x="59436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9" name="Rectangle 15"/>
          <p:cNvSpPr>
            <a:spLocks noChangeArrowheads="1"/>
          </p:cNvSpPr>
          <p:nvPr/>
        </p:nvSpPr>
        <p:spPr bwMode="auto">
          <a:xfrm>
            <a:off x="914400" y="4876800"/>
            <a:ext cx="1371600" cy="914400"/>
          </a:xfrm>
          <a:prstGeom prst="rect">
            <a:avLst/>
          </a:prstGeom>
          <a:solidFill>
            <a:srgbClr val="00B68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J</a:t>
            </a:r>
            <a:r>
              <a:rPr lang="en-US" sz="2400"/>
              <a:t>ICOS</a:t>
            </a:r>
          </a:p>
        </p:txBody>
      </p:sp>
      <p:sp>
        <p:nvSpPr>
          <p:cNvPr id="51220" name="Rectangle 16"/>
          <p:cNvSpPr>
            <a:spLocks noChangeArrowheads="1"/>
          </p:cNvSpPr>
          <p:nvPr/>
        </p:nvSpPr>
        <p:spPr bwMode="auto">
          <a:xfrm>
            <a:off x="2590800" y="4876800"/>
            <a:ext cx="1371600" cy="914400"/>
          </a:xfrm>
          <a:prstGeom prst="rect">
            <a:avLst/>
          </a:prstGeom>
          <a:solidFill>
            <a:srgbClr val="00B68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/>
              <a:t>J</a:t>
            </a:r>
            <a:r>
              <a:rPr lang="en-US" sz="2400"/>
              <a:t>ICOS</a:t>
            </a:r>
          </a:p>
        </p:txBody>
      </p:sp>
      <p:sp>
        <p:nvSpPr>
          <p:cNvPr id="51221" name="Rectangle 17"/>
          <p:cNvSpPr>
            <a:spLocks noChangeArrowheads="1"/>
          </p:cNvSpPr>
          <p:nvPr/>
        </p:nvSpPr>
        <p:spPr bwMode="auto">
          <a:xfrm>
            <a:off x="6553200" y="4876800"/>
            <a:ext cx="1371600" cy="914400"/>
          </a:xfrm>
          <a:prstGeom prst="rect">
            <a:avLst/>
          </a:prstGeom>
          <a:solidFill>
            <a:srgbClr val="00B68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/>
              <a:t>J</a:t>
            </a:r>
            <a:r>
              <a:rPr lang="en-US" sz="2400"/>
              <a:t>ICOS</a:t>
            </a:r>
          </a:p>
        </p:txBody>
      </p:sp>
      <p:sp>
        <p:nvSpPr>
          <p:cNvPr id="51222" name="Oval 18"/>
          <p:cNvSpPr>
            <a:spLocks noChangeArrowheads="1"/>
          </p:cNvSpPr>
          <p:nvPr/>
        </p:nvSpPr>
        <p:spPr bwMode="auto">
          <a:xfrm>
            <a:off x="4495800" y="525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23" name="Oval 19"/>
          <p:cNvSpPr>
            <a:spLocks noChangeArrowheads="1"/>
          </p:cNvSpPr>
          <p:nvPr/>
        </p:nvSpPr>
        <p:spPr bwMode="auto">
          <a:xfrm>
            <a:off x="5181600" y="525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24" name="Oval 20"/>
          <p:cNvSpPr>
            <a:spLocks noChangeArrowheads="1"/>
          </p:cNvSpPr>
          <p:nvPr/>
        </p:nvSpPr>
        <p:spPr bwMode="auto">
          <a:xfrm>
            <a:off x="5943600" y="5257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25" name="Line 24"/>
          <p:cNvSpPr>
            <a:spLocks noChangeShapeType="1"/>
          </p:cNvSpPr>
          <p:nvPr/>
        </p:nvSpPr>
        <p:spPr bwMode="auto">
          <a:xfrm>
            <a:off x="1600200" y="27432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6" name="Line 25"/>
          <p:cNvSpPr>
            <a:spLocks noChangeShapeType="1"/>
          </p:cNvSpPr>
          <p:nvPr/>
        </p:nvSpPr>
        <p:spPr bwMode="auto">
          <a:xfrm>
            <a:off x="1600200" y="42672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7" name="Line 26"/>
          <p:cNvSpPr>
            <a:spLocks noChangeShapeType="1"/>
          </p:cNvSpPr>
          <p:nvPr/>
        </p:nvSpPr>
        <p:spPr bwMode="auto">
          <a:xfrm>
            <a:off x="3200400" y="27432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8" name="Line 27"/>
          <p:cNvSpPr>
            <a:spLocks noChangeShapeType="1"/>
          </p:cNvSpPr>
          <p:nvPr/>
        </p:nvSpPr>
        <p:spPr bwMode="auto">
          <a:xfrm>
            <a:off x="3200400" y="42672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9" name="Line 28"/>
          <p:cNvSpPr>
            <a:spLocks noChangeShapeType="1"/>
          </p:cNvSpPr>
          <p:nvPr/>
        </p:nvSpPr>
        <p:spPr bwMode="auto">
          <a:xfrm>
            <a:off x="5638800" y="27432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0" name="Line 29"/>
          <p:cNvSpPr>
            <a:spLocks noChangeShapeType="1"/>
          </p:cNvSpPr>
          <p:nvPr/>
        </p:nvSpPr>
        <p:spPr bwMode="auto">
          <a:xfrm>
            <a:off x="5638800" y="42672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1" name="Line 30"/>
          <p:cNvSpPr>
            <a:spLocks noChangeShapeType="1"/>
          </p:cNvSpPr>
          <p:nvPr/>
        </p:nvSpPr>
        <p:spPr bwMode="auto">
          <a:xfrm flipH="1">
            <a:off x="1600200" y="27432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2" name="Line 31"/>
          <p:cNvSpPr>
            <a:spLocks noChangeShapeType="1"/>
          </p:cNvSpPr>
          <p:nvPr/>
        </p:nvSpPr>
        <p:spPr bwMode="auto">
          <a:xfrm flipH="1">
            <a:off x="5638800" y="27432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3" name="Line 32"/>
          <p:cNvSpPr>
            <a:spLocks noChangeShapeType="1"/>
          </p:cNvSpPr>
          <p:nvPr/>
        </p:nvSpPr>
        <p:spPr bwMode="auto">
          <a:xfrm flipH="1">
            <a:off x="1600200" y="42672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4" name="Line 33"/>
          <p:cNvSpPr>
            <a:spLocks noChangeShapeType="1"/>
          </p:cNvSpPr>
          <p:nvPr/>
        </p:nvSpPr>
        <p:spPr bwMode="auto">
          <a:xfrm flipH="1">
            <a:off x="5638800" y="42672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5" name="Line 34"/>
          <p:cNvSpPr>
            <a:spLocks noChangeShapeType="1"/>
          </p:cNvSpPr>
          <p:nvPr/>
        </p:nvSpPr>
        <p:spPr bwMode="auto">
          <a:xfrm flipH="1">
            <a:off x="3124200" y="27432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6" name="Line 35"/>
          <p:cNvSpPr>
            <a:spLocks noChangeShapeType="1"/>
          </p:cNvSpPr>
          <p:nvPr/>
        </p:nvSpPr>
        <p:spPr bwMode="auto">
          <a:xfrm flipH="1">
            <a:off x="3124200" y="42672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D2765CE-7B4F-41F6-A623-AB8C3784A6BD}" type="slidenum">
              <a:rPr lang="en-US" sz="1400"/>
              <a:pPr eaLnBrk="1" hangingPunct="1"/>
              <a:t>49</a:t>
            </a:fld>
            <a:endParaRPr lang="en-US" sz="1400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6670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99"/>
                </a:solidFill>
              </a:rPr>
              <a:t>Thanks!</a:t>
            </a:r>
            <a:r>
              <a:rPr lang="en-US" smtClean="0"/>
              <a:t> 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>
                <a:solidFill>
                  <a:srgbClr val="000099"/>
                </a:solidFill>
              </a:rPr>
              <a:t>Questions?</a:t>
            </a:r>
            <a:br>
              <a:rPr lang="en-US" smtClean="0">
                <a:solidFill>
                  <a:srgbClr val="000099"/>
                </a:solidFill>
              </a:rPr>
            </a:br>
            <a:r>
              <a:rPr lang="en-US" sz="3600" smtClean="0">
                <a:solidFill>
                  <a:srgbClr val="00009F"/>
                </a:solidFill>
              </a:rPr>
              <a:t/>
            </a:r>
            <a:br>
              <a:rPr lang="en-US" sz="3600" smtClean="0">
                <a:solidFill>
                  <a:srgbClr val="00009F"/>
                </a:solidFill>
              </a:rPr>
            </a:br>
            <a:r>
              <a:rPr lang="en-US" sz="3600" smtClean="0">
                <a:solidFill>
                  <a:srgbClr val="00009F"/>
                </a:solidFill>
              </a:rPr>
              <a:t> </a:t>
            </a:r>
            <a:r>
              <a:rPr lang="en-US" sz="3600" smtClean="0"/>
              <a:t>http://cs.ucsb.edu/projects/jicos</a:t>
            </a:r>
            <a:r>
              <a:rPr lang="en-US" sz="3600" smtClean="0">
                <a:solidFill>
                  <a:srgbClr val="00009F"/>
                </a:solidFill>
              </a:rPr>
              <a:t/>
            </a:r>
            <a:br>
              <a:rPr lang="en-US" sz="3600" smtClean="0">
                <a:solidFill>
                  <a:srgbClr val="00009F"/>
                </a:solidFill>
              </a:rPr>
            </a:br>
            <a:endParaRPr lang="en-US" sz="320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6268C22-AE0B-4154-AC90-73758D32C86B}" type="slidenum">
              <a:rPr lang="en-US" sz="1400"/>
              <a:pPr eaLnBrk="1" hangingPunct="1"/>
              <a:t>5</a:t>
            </a:fld>
            <a:endParaRPr lang="en-US" sz="1400"/>
          </a:p>
        </p:txBody>
      </p:sp>
      <p:sp>
        <p:nvSpPr>
          <p:cNvPr id="6147" name="Oval 2"/>
          <p:cNvSpPr>
            <a:spLocks noChangeArrowheads="1"/>
          </p:cNvSpPr>
          <p:nvPr/>
        </p:nvSpPr>
        <p:spPr bwMode="auto">
          <a:xfrm>
            <a:off x="1447800" y="4495800"/>
            <a:ext cx="2209800" cy="2057400"/>
          </a:xfrm>
          <a:prstGeom prst="ellipse">
            <a:avLst/>
          </a:prstGeom>
          <a:noFill/>
          <a:ln w="28575">
            <a:solidFill>
              <a:srgbClr val="C8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Heterogeneous </a:t>
            </a:r>
          </a:p>
          <a:p>
            <a:pPr algn="ctr"/>
            <a:r>
              <a:rPr lang="en-US" sz="2400"/>
              <a:t>machine/OS</a:t>
            </a:r>
          </a:p>
        </p:txBody>
      </p:sp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381000" y="304800"/>
            <a:ext cx="8382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200">
                <a:solidFill>
                  <a:srgbClr val="C80000"/>
                </a:solidFill>
                <a:latin typeface="Arial" charset="0"/>
              </a:rPr>
              <a:t>Introduction</a:t>
            </a:r>
            <a:r>
              <a:rPr lang="en-US" sz="4000">
                <a:solidFill>
                  <a:srgbClr val="C80000"/>
                </a:solidFill>
                <a:latin typeface="Arial" charset="0"/>
              </a:rPr>
              <a:t/>
            </a:r>
            <a:br>
              <a:rPr lang="en-US" sz="4000">
                <a:solidFill>
                  <a:srgbClr val="C80000"/>
                </a:solidFill>
                <a:latin typeface="Arial" charset="0"/>
              </a:rPr>
            </a:br>
            <a:r>
              <a:rPr lang="en-US" sz="4000">
                <a:solidFill>
                  <a:srgbClr val="C80000"/>
                </a:solidFill>
                <a:latin typeface="Arial" charset="0"/>
              </a:rPr>
              <a:t>Fundamental Issue: </a:t>
            </a:r>
            <a:r>
              <a:rPr lang="en-US" sz="4000">
                <a:solidFill>
                  <a:srgbClr val="0000C8"/>
                </a:solidFill>
                <a:latin typeface="Arial" charset="0"/>
              </a:rPr>
              <a:t>Heterogeneity</a:t>
            </a: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914400" y="3657600"/>
            <a:ext cx="609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M1</a:t>
            </a: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914400" y="3200400"/>
            <a:ext cx="6096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OS1</a:t>
            </a:r>
          </a:p>
        </p:txBody>
      </p:sp>
      <p:sp>
        <p:nvSpPr>
          <p:cNvPr id="6151" name="Rectangle 6"/>
          <p:cNvSpPr>
            <a:spLocks noChangeArrowheads="1"/>
          </p:cNvSpPr>
          <p:nvPr/>
        </p:nvSpPr>
        <p:spPr bwMode="auto">
          <a:xfrm>
            <a:off x="2438400" y="3657600"/>
            <a:ext cx="609600" cy="457200"/>
          </a:xfrm>
          <a:prstGeom prst="rect">
            <a:avLst/>
          </a:prstGeom>
          <a:solidFill>
            <a:srgbClr val="0000C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M2</a:t>
            </a:r>
          </a:p>
        </p:txBody>
      </p:sp>
      <p:sp>
        <p:nvSpPr>
          <p:cNvPr id="6152" name="Rectangle 7"/>
          <p:cNvSpPr>
            <a:spLocks noChangeArrowheads="1"/>
          </p:cNvSpPr>
          <p:nvPr/>
        </p:nvSpPr>
        <p:spPr bwMode="auto">
          <a:xfrm>
            <a:off x="2438400" y="3200400"/>
            <a:ext cx="609600" cy="457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OS2</a:t>
            </a:r>
          </a:p>
        </p:txBody>
      </p:sp>
      <p:sp>
        <p:nvSpPr>
          <p:cNvPr id="6153" name="Rectangle 8"/>
          <p:cNvSpPr>
            <a:spLocks noChangeArrowheads="1"/>
          </p:cNvSpPr>
          <p:nvPr/>
        </p:nvSpPr>
        <p:spPr bwMode="auto">
          <a:xfrm>
            <a:off x="3962400" y="3657600"/>
            <a:ext cx="6096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M3</a:t>
            </a:r>
          </a:p>
        </p:txBody>
      </p:sp>
      <p:sp>
        <p:nvSpPr>
          <p:cNvPr id="6154" name="Rectangle 9"/>
          <p:cNvSpPr>
            <a:spLocks noChangeArrowheads="1"/>
          </p:cNvSpPr>
          <p:nvPr/>
        </p:nvSpPr>
        <p:spPr bwMode="auto">
          <a:xfrm>
            <a:off x="3962400" y="3200400"/>
            <a:ext cx="6096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OS3</a:t>
            </a:r>
          </a:p>
        </p:txBody>
      </p:sp>
      <p:sp>
        <p:nvSpPr>
          <p:cNvPr id="6155" name="Rectangle 10"/>
          <p:cNvSpPr>
            <a:spLocks noChangeArrowheads="1"/>
          </p:cNvSpPr>
          <p:nvPr/>
        </p:nvSpPr>
        <p:spPr bwMode="auto">
          <a:xfrm>
            <a:off x="5410200" y="3657600"/>
            <a:ext cx="609600" cy="457200"/>
          </a:xfrm>
          <a:prstGeom prst="rect">
            <a:avLst/>
          </a:prstGeom>
          <a:solidFill>
            <a:srgbClr val="0064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M4</a:t>
            </a:r>
          </a:p>
        </p:txBody>
      </p:sp>
      <p:sp>
        <p:nvSpPr>
          <p:cNvPr id="6156" name="Rectangle 11"/>
          <p:cNvSpPr>
            <a:spLocks noChangeArrowheads="1"/>
          </p:cNvSpPr>
          <p:nvPr/>
        </p:nvSpPr>
        <p:spPr bwMode="auto">
          <a:xfrm>
            <a:off x="5410200" y="3200400"/>
            <a:ext cx="609600" cy="457200"/>
          </a:xfrm>
          <a:prstGeom prst="rect">
            <a:avLst/>
          </a:prstGeom>
          <a:solidFill>
            <a:srgbClr val="C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OS4</a:t>
            </a:r>
          </a:p>
        </p:txBody>
      </p:sp>
      <p:sp>
        <p:nvSpPr>
          <p:cNvPr id="6157" name="Rectangle 12"/>
          <p:cNvSpPr>
            <a:spLocks noChangeArrowheads="1"/>
          </p:cNvSpPr>
          <p:nvPr/>
        </p:nvSpPr>
        <p:spPr bwMode="auto">
          <a:xfrm>
            <a:off x="8001000" y="3657600"/>
            <a:ext cx="6096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M5</a:t>
            </a:r>
          </a:p>
        </p:txBody>
      </p:sp>
      <p:sp>
        <p:nvSpPr>
          <p:cNvPr id="6158" name="Rectangle 13"/>
          <p:cNvSpPr>
            <a:spLocks noChangeArrowheads="1"/>
          </p:cNvSpPr>
          <p:nvPr/>
        </p:nvSpPr>
        <p:spPr bwMode="auto">
          <a:xfrm>
            <a:off x="8001000" y="3200400"/>
            <a:ext cx="6096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OS5</a:t>
            </a:r>
          </a:p>
        </p:txBody>
      </p:sp>
      <p:sp>
        <p:nvSpPr>
          <p:cNvPr id="6159" name="Text Box 14"/>
          <p:cNvSpPr txBox="1">
            <a:spLocks noChangeArrowheads="1"/>
          </p:cNvSpPr>
          <p:nvPr/>
        </p:nvSpPr>
        <p:spPr bwMode="auto">
          <a:xfrm>
            <a:off x="6248400" y="2971800"/>
            <a:ext cx="9461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6000"/>
              <a:t>…</a:t>
            </a:r>
          </a:p>
        </p:txBody>
      </p:sp>
      <p:sp>
        <p:nvSpPr>
          <p:cNvPr id="6160" name="Oval 15"/>
          <p:cNvSpPr>
            <a:spLocks noChangeArrowheads="1"/>
          </p:cNvSpPr>
          <p:nvPr/>
        </p:nvSpPr>
        <p:spPr bwMode="auto">
          <a:xfrm>
            <a:off x="5334000" y="4495800"/>
            <a:ext cx="2209800" cy="2057400"/>
          </a:xfrm>
          <a:prstGeom prst="ellipse">
            <a:avLst/>
          </a:prstGeom>
          <a:noFill/>
          <a:ln w="28575">
            <a:solidFill>
              <a:srgbClr val="C8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accent2"/>
                </a:solidFill>
              </a:rPr>
              <a:t>Functionally</a:t>
            </a:r>
            <a:r>
              <a:rPr lang="en-US" sz="2400"/>
              <a:t> </a:t>
            </a:r>
          </a:p>
          <a:p>
            <a:pPr algn="ctr"/>
            <a:r>
              <a:rPr lang="en-US" sz="2400"/>
              <a:t>Homogeneous</a:t>
            </a:r>
          </a:p>
          <a:p>
            <a:pPr algn="ctr"/>
            <a:r>
              <a:rPr lang="en-US" sz="2400"/>
              <a:t>JVM</a:t>
            </a:r>
          </a:p>
        </p:txBody>
      </p:sp>
      <p:sp>
        <p:nvSpPr>
          <p:cNvPr id="6161" name="Line 16"/>
          <p:cNvSpPr>
            <a:spLocks noChangeShapeType="1"/>
          </p:cNvSpPr>
          <p:nvPr/>
        </p:nvSpPr>
        <p:spPr bwMode="auto">
          <a:xfrm>
            <a:off x="1676400" y="4876800"/>
            <a:ext cx="1752600" cy="1295400"/>
          </a:xfrm>
          <a:prstGeom prst="line">
            <a:avLst/>
          </a:prstGeom>
          <a:noFill/>
          <a:ln w="28575">
            <a:solidFill>
              <a:srgbClr val="C8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2" name="Text Box 17"/>
          <p:cNvSpPr txBox="1">
            <a:spLocks noChangeArrowheads="1"/>
          </p:cNvSpPr>
          <p:nvPr/>
        </p:nvSpPr>
        <p:spPr bwMode="auto">
          <a:xfrm>
            <a:off x="4191000" y="5257800"/>
            <a:ext cx="509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>
                <a:sym typeface="Wingdings" pitchFamily="2" charset="2"/>
              </a:rPr>
              <a:t></a:t>
            </a:r>
            <a:endParaRPr lang="en-US" sz="2400"/>
          </a:p>
        </p:txBody>
      </p:sp>
      <p:pic>
        <p:nvPicPr>
          <p:cNvPr id="6163" name="Picture 18" descr="javalogo52x8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209800"/>
            <a:ext cx="593725" cy="1006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4" name="Picture 19" descr="javalogo52x8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209800"/>
            <a:ext cx="593725" cy="1006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5" name="Picture 20" descr="javalogo52x8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209800"/>
            <a:ext cx="593725" cy="1006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6" name="Picture 21" descr="javalogo52x8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209800"/>
            <a:ext cx="593725" cy="1006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7" name="Picture 22" descr="javalogo52x8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09800"/>
            <a:ext cx="593725" cy="1006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2DCA328-F045-4145-9BE3-789AE020AE2E}" type="slidenum">
              <a:rPr lang="en-US" sz="1400"/>
              <a:pPr eaLnBrk="1" hangingPunct="1"/>
              <a:t>50</a:t>
            </a:fld>
            <a:endParaRPr lang="en-US" sz="140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6316AF8-D14B-4FD5-A14A-9C8EE038D46B}" type="slidenum">
              <a:rPr lang="en-US" sz="1400"/>
              <a:pPr eaLnBrk="1" hangingPunct="1"/>
              <a:t>51</a:t>
            </a:fld>
            <a:endParaRPr lang="en-US" sz="140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B3D5699-2404-46B5-A08C-E64BA0263511}" type="slidenum">
              <a:rPr lang="en-US" sz="1400"/>
              <a:pPr eaLnBrk="1" hangingPunct="1"/>
              <a:t>52</a:t>
            </a:fld>
            <a:endParaRPr lang="en-US" sz="1400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en-US" smtClean="0"/>
              <a:t>“Listen to the technology!” Carver Mead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F9EA7F4-2CF0-4017-BEEF-BF10248FDF9F}" type="slidenum">
              <a:rPr lang="en-US" sz="1400"/>
              <a:pPr eaLnBrk="1" hangingPunct="1"/>
              <a:t>53</a:t>
            </a:fld>
            <a:endParaRPr lang="en-US" sz="1400"/>
          </a:p>
        </p:txBody>
      </p:sp>
      <p:sp>
        <p:nvSpPr>
          <p:cNvPr id="55299" name="Rectangle 2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000">
                <a:solidFill>
                  <a:srgbClr val="C80000"/>
                </a:solidFill>
                <a:latin typeface="Arial" charset="0"/>
              </a:rPr>
              <a:t>Introduction</a:t>
            </a:r>
          </a:p>
        </p:txBody>
      </p:sp>
      <p:sp>
        <p:nvSpPr>
          <p:cNvPr id="55300" name="Rectangle 3"/>
          <p:cNvSpPr>
            <a:spLocks noChangeArrowheads="1"/>
          </p:cNvSpPr>
          <p:nvPr/>
        </p:nvSpPr>
        <p:spPr bwMode="auto">
          <a:xfrm>
            <a:off x="685800" y="16764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" charset="0"/>
              </a:rPr>
              <a:t>“Listen to the technology!” Carver Mead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" charset="0"/>
              </a:rPr>
              <a:t>What is the technology telling us?</a:t>
            </a:r>
            <a:endParaRPr lang="en-US">
              <a:solidFill>
                <a:srgbClr val="0064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56DC50C-05C2-4541-BAA1-FFB3EB9DE3E8}" type="slidenum">
              <a:rPr lang="en-US" sz="1400"/>
              <a:pPr eaLnBrk="1" hangingPunct="1"/>
              <a:t>54</a:t>
            </a:fld>
            <a:endParaRPr lang="en-US" sz="1400"/>
          </a:p>
        </p:txBody>
      </p:sp>
      <p:sp>
        <p:nvSpPr>
          <p:cNvPr id="56323" name="Rectangle 2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000">
                <a:solidFill>
                  <a:srgbClr val="C80000"/>
                </a:solidFill>
                <a:latin typeface="Arial" charset="0"/>
              </a:rPr>
              <a:t>Introduction</a:t>
            </a:r>
          </a:p>
        </p:txBody>
      </p:sp>
      <p:sp>
        <p:nvSpPr>
          <p:cNvPr id="56324" name="Rectangle 3"/>
          <p:cNvSpPr>
            <a:spLocks noChangeArrowheads="1"/>
          </p:cNvSpPr>
          <p:nvPr/>
        </p:nvSpPr>
        <p:spPr bwMode="auto">
          <a:xfrm>
            <a:off x="685800" y="16764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" charset="0"/>
              </a:rPr>
              <a:t>“Listen to the technology!” Carver Mead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" charset="0"/>
              </a:rPr>
              <a:t>What is the technology telling us?</a:t>
            </a:r>
          </a:p>
          <a:p>
            <a:pPr marL="742950" lvl="1" indent="-285750">
              <a:lnSpc>
                <a:spcPct val="130000"/>
              </a:lnSpc>
              <a:spcBef>
                <a:spcPct val="20000"/>
              </a:spcBef>
              <a:buFontTx/>
              <a:buChar char="–"/>
            </a:pPr>
            <a:r>
              <a:rPr lang="en-US">
                <a:solidFill>
                  <a:srgbClr val="006400"/>
                </a:solidFill>
                <a:latin typeface="Arial" charset="0"/>
              </a:rPr>
              <a:t>Internet’s idle cycles/sec growing rapidly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3652281-FB88-48DB-BA0C-05E8A349219C}" type="slidenum">
              <a:rPr lang="en-US" sz="1400"/>
              <a:pPr eaLnBrk="1" hangingPunct="1"/>
              <a:t>55</a:t>
            </a:fld>
            <a:endParaRPr lang="en-US" sz="1400"/>
          </a:p>
        </p:txBody>
      </p:sp>
      <p:sp>
        <p:nvSpPr>
          <p:cNvPr id="57347" name="Rectangle 2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000">
                <a:solidFill>
                  <a:srgbClr val="C80000"/>
                </a:solidFill>
                <a:latin typeface="Arial" charset="0"/>
              </a:rPr>
              <a:t>Introduction</a:t>
            </a:r>
          </a:p>
        </p:txBody>
      </p:sp>
      <p:sp>
        <p:nvSpPr>
          <p:cNvPr id="57348" name="Rectangle 3"/>
          <p:cNvSpPr>
            <a:spLocks noChangeArrowheads="1"/>
          </p:cNvSpPr>
          <p:nvPr/>
        </p:nvSpPr>
        <p:spPr bwMode="auto">
          <a:xfrm>
            <a:off x="685800" y="16764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" charset="0"/>
              </a:rPr>
              <a:t>“Listen to the technology!” Carver Mead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" charset="0"/>
              </a:rPr>
              <a:t>What is the technology telling us?</a:t>
            </a:r>
          </a:p>
          <a:p>
            <a:pPr marL="742950" lvl="1" indent="-285750">
              <a:lnSpc>
                <a:spcPct val="130000"/>
              </a:lnSpc>
              <a:spcBef>
                <a:spcPct val="20000"/>
              </a:spcBef>
              <a:buFontTx/>
              <a:buChar char="–"/>
            </a:pPr>
            <a:r>
              <a:rPr lang="en-US">
                <a:solidFill>
                  <a:srgbClr val="006400"/>
                </a:solidFill>
                <a:latin typeface="Arial" charset="0"/>
              </a:rPr>
              <a:t>Internet’s idle cycles/sec growing rapidly</a:t>
            </a:r>
          </a:p>
          <a:p>
            <a:pPr marL="742950" lvl="1" indent="-285750">
              <a:lnSpc>
                <a:spcPct val="130000"/>
              </a:lnSpc>
              <a:spcBef>
                <a:spcPct val="20000"/>
              </a:spcBef>
              <a:buFontTx/>
              <a:buChar char="–"/>
            </a:pPr>
            <a:r>
              <a:rPr lang="en-US">
                <a:solidFill>
                  <a:srgbClr val="006400"/>
                </a:solidFill>
                <a:latin typeface="Arial" charset="0"/>
              </a:rPr>
              <a:t>Bandwidth is increasing &amp; getting cheaper</a:t>
            </a:r>
          </a:p>
          <a:p>
            <a:pPr marL="742950" lvl="1" indent="-285750">
              <a:lnSpc>
                <a:spcPct val="130000"/>
              </a:lnSpc>
              <a:spcBef>
                <a:spcPct val="20000"/>
              </a:spcBef>
              <a:buFontTx/>
              <a:buChar char="–"/>
            </a:pPr>
            <a:r>
              <a:rPr lang="en-US">
                <a:solidFill>
                  <a:srgbClr val="C80000"/>
                </a:solidFill>
                <a:latin typeface="Arial" charset="0"/>
              </a:rPr>
              <a:t>Communication latency is not decreasing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367A73D-06C1-47EB-8045-58C73FBDD5EF}" type="slidenum">
              <a:rPr lang="en-US" sz="1400"/>
              <a:pPr eaLnBrk="1" hangingPunct="1"/>
              <a:t>56</a:t>
            </a:fld>
            <a:endParaRPr lang="en-US" sz="1400"/>
          </a:p>
        </p:txBody>
      </p:sp>
      <p:sp>
        <p:nvSpPr>
          <p:cNvPr id="58371" name="Rectangle 2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000">
                <a:solidFill>
                  <a:srgbClr val="C80000"/>
                </a:solidFill>
                <a:latin typeface="Arial" charset="0"/>
              </a:rPr>
              <a:t>Introduction</a:t>
            </a:r>
          </a:p>
        </p:txBody>
      </p:sp>
      <p:sp>
        <p:nvSpPr>
          <p:cNvPr id="58372" name="Rectangle 3"/>
          <p:cNvSpPr>
            <a:spLocks noChangeArrowheads="1"/>
          </p:cNvSpPr>
          <p:nvPr/>
        </p:nvSpPr>
        <p:spPr bwMode="auto">
          <a:xfrm>
            <a:off x="685800" y="16764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" charset="0"/>
              </a:rPr>
              <a:t>“Listen to the technology!” Carver Mead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" charset="0"/>
              </a:rPr>
              <a:t>What is the technology telling us?</a:t>
            </a:r>
          </a:p>
          <a:p>
            <a:pPr marL="742950" lvl="1" indent="-285750">
              <a:lnSpc>
                <a:spcPct val="130000"/>
              </a:lnSpc>
              <a:spcBef>
                <a:spcPct val="20000"/>
              </a:spcBef>
              <a:buFontTx/>
              <a:buChar char="–"/>
            </a:pPr>
            <a:r>
              <a:rPr lang="en-US">
                <a:solidFill>
                  <a:srgbClr val="006400"/>
                </a:solidFill>
                <a:latin typeface="Arial" charset="0"/>
              </a:rPr>
              <a:t>Internet’s idle cycles/sec growing rapidly</a:t>
            </a:r>
          </a:p>
          <a:p>
            <a:pPr marL="742950" lvl="1" indent="-285750">
              <a:lnSpc>
                <a:spcPct val="130000"/>
              </a:lnSpc>
              <a:spcBef>
                <a:spcPct val="20000"/>
              </a:spcBef>
              <a:buFontTx/>
              <a:buChar char="–"/>
            </a:pPr>
            <a:r>
              <a:rPr lang="en-US">
                <a:solidFill>
                  <a:srgbClr val="006400"/>
                </a:solidFill>
                <a:latin typeface="Arial" charset="0"/>
              </a:rPr>
              <a:t>Bandwidth increasing &amp; getting cheaper</a:t>
            </a:r>
          </a:p>
          <a:p>
            <a:pPr marL="742950" lvl="1" indent="-285750">
              <a:lnSpc>
                <a:spcPct val="130000"/>
              </a:lnSpc>
              <a:spcBef>
                <a:spcPct val="20000"/>
              </a:spcBef>
              <a:buFontTx/>
              <a:buChar char="–"/>
            </a:pPr>
            <a:r>
              <a:rPr lang="en-US">
                <a:solidFill>
                  <a:srgbClr val="C80000"/>
                </a:solidFill>
                <a:latin typeface="Arial" charset="0"/>
              </a:rPr>
              <a:t>Communication latency is not decreasing</a:t>
            </a:r>
          </a:p>
          <a:p>
            <a:pPr marL="742950" lvl="1" indent="-285750">
              <a:lnSpc>
                <a:spcPct val="130000"/>
              </a:lnSpc>
              <a:spcBef>
                <a:spcPct val="20000"/>
              </a:spcBef>
              <a:buFontTx/>
              <a:buChar char="–"/>
            </a:pPr>
            <a:r>
              <a:rPr lang="en-US">
                <a:solidFill>
                  <a:srgbClr val="C80000"/>
                </a:solidFill>
                <a:latin typeface="Arial" charset="0"/>
              </a:rPr>
              <a:t>Human technology is getting neither cheaper nor faster.</a:t>
            </a:r>
            <a:r>
              <a:rPr lang="en-US">
                <a:latin typeface="Arial" charset="0"/>
              </a:rPr>
              <a:t> 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BDDB7D9-D581-4654-B8B3-D0014C52F0D5}" type="slidenum">
              <a:rPr lang="en-US" sz="1400"/>
              <a:pPr eaLnBrk="1" hangingPunct="1"/>
              <a:t>57</a:t>
            </a:fld>
            <a:endParaRPr lang="en-US" sz="1400"/>
          </a:p>
        </p:txBody>
      </p:sp>
      <p:sp>
        <p:nvSpPr>
          <p:cNvPr id="59395" name="Oval 2"/>
          <p:cNvSpPr>
            <a:spLocks noChangeArrowheads="1"/>
          </p:cNvSpPr>
          <p:nvPr/>
        </p:nvSpPr>
        <p:spPr bwMode="auto">
          <a:xfrm>
            <a:off x="1447800" y="4495800"/>
            <a:ext cx="2209800" cy="2057400"/>
          </a:xfrm>
          <a:prstGeom prst="ellipse">
            <a:avLst/>
          </a:prstGeom>
          <a:noFill/>
          <a:ln w="28575">
            <a:solidFill>
              <a:srgbClr val="C8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Heterogeneous </a:t>
            </a:r>
          </a:p>
          <a:p>
            <a:pPr algn="ctr"/>
            <a:r>
              <a:rPr lang="en-US" sz="2400"/>
              <a:t>machine/OS</a:t>
            </a:r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077200" cy="1143000"/>
          </a:xfrm>
        </p:spPr>
        <p:txBody>
          <a:bodyPr/>
          <a:lstStyle/>
          <a:p>
            <a:pPr eaLnBrk="1" hangingPunct="1"/>
            <a:r>
              <a:rPr lang="en-US" sz="3200" smtClean="0"/>
              <a:t>Introduction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Fundamental Issue: </a:t>
            </a:r>
            <a:r>
              <a:rPr lang="en-US" smtClean="0">
                <a:solidFill>
                  <a:srgbClr val="0000C8"/>
                </a:solidFill>
              </a:rPr>
              <a:t>Heterogeneity</a:t>
            </a:r>
          </a:p>
        </p:txBody>
      </p:sp>
      <p:sp>
        <p:nvSpPr>
          <p:cNvPr id="59397" name="Rectangle 4"/>
          <p:cNvSpPr>
            <a:spLocks noChangeArrowheads="1"/>
          </p:cNvSpPr>
          <p:nvPr/>
        </p:nvSpPr>
        <p:spPr bwMode="auto">
          <a:xfrm>
            <a:off x="228600" y="36576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M1</a:t>
            </a:r>
          </a:p>
        </p:txBody>
      </p:sp>
      <p:sp>
        <p:nvSpPr>
          <p:cNvPr id="59398" name="Rectangle 5"/>
          <p:cNvSpPr>
            <a:spLocks noChangeArrowheads="1"/>
          </p:cNvSpPr>
          <p:nvPr/>
        </p:nvSpPr>
        <p:spPr bwMode="auto">
          <a:xfrm>
            <a:off x="228600" y="3200400"/>
            <a:ext cx="12954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OS1</a:t>
            </a:r>
          </a:p>
        </p:txBody>
      </p:sp>
      <p:sp>
        <p:nvSpPr>
          <p:cNvPr id="59399" name="Rectangle 6"/>
          <p:cNvSpPr>
            <a:spLocks noChangeArrowheads="1"/>
          </p:cNvSpPr>
          <p:nvPr/>
        </p:nvSpPr>
        <p:spPr bwMode="auto">
          <a:xfrm>
            <a:off x="1752600" y="3657600"/>
            <a:ext cx="1295400" cy="457200"/>
          </a:xfrm>
          <a:prstGeom prst="rect">
            <a:avLst/>
          </a:prstGeom>
          <a:solidFill>
            <a:srgbClr val="0000C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M2</a:t>
            </a:r>
          </a:p>
        </p:txBody>
      </p:sp>
      <p:sp>
        <p:nvSpPr>
          <p:cNvPr id="59400" name="Rectangle 7"/>
          <p:cNvSpPr>
            <a:spLocks noChangeArrowheads="1"/>
          </p:cNvSpPr>
          <p:nvPr/>
        </p:nvSpPr>
        <p:spPr bwMode="auto">
          <a:xfrm>
            <a:off x="1752600" y="3200400"/>
            <a:ext cx="1295400" cy="457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OS2</a:t>
            </a:r>
          </a:p>
        </p:txBody>
      </p:sp>
      <p:sp>
        <p:nvSpPr>
          <p:cNvPr id="59401" name="Rectangle 8"/>
          <p:cNvSpPr>
            <a:spLocks noChangeArrowheads="1"/>
          </p:cNvSpPr>
          <p:nvPr/>
        </p:nvSpPr>
        <p:spPr bwMode="auto">
          <a:xfrm>
            <a:off x="3276600" y="3657600"/>
            <a:ext cx="12954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M3</a:t>
            </a:r>
          </a:p>
        </p:txBody>
      </p:sp>
      <p:sp>
        <p:nvSpPr>
          <p:cNvPr id="59402" name="Rectangle 9"/>
          <p:cNvSpPr>
            <a:spLocks noChangeArrowheads="1"/>
          </p:cNvSpPr>
          <p:nvPr/>
        </p:nvSpPr>
        <p:spPr bwMode="auto">
          <a:xfrm>
            <a:off x="3276600" y="3200400"/>
            <a:ext cx="12954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OS3</a:t>
            </a:r>
          </a:p>
        </p:txBody>
      </p:sp>
      <p:sp>
        <p:nvSpPr>
          <p:cNvPr id="59403" name="Rectangle 10"/>
          <p:cNvSpPr>
            <a:spLocks noChangeArrowheads="1"/>
          </p:cNvSpPr>
          <p:nvPr/>
        </p:nvSpPr>
        <p:spPr bwMode="auto">
          <a:xfrm>
            <a:off x="4724400" y="3657600"/>
            <a:ext cx="1295400" cy="457200"/>
          </a:xfrm>
          <a:prstGeom prst="rect">
            <a:avLst/>
          </a:prstGeom>
          <a:solidFill>
            <a:srgbClr val="0064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M4</a:t>
            </a:r>
          </a:p>
        </p:txBody>
      </p:sp>
      <p:sp>
        <p:nvSpPr>
          <p:cNvPr id="59404" name="Rectangle 11"/>
          <p:cNvSpPr>
            <a:spLocks noChangeArrowheads="1"/>
          </p:cNvSpPr>
          <p:nvPr/>
        </p:nvSpPr>
        <p:spPr bwMode="auto">
          <a:xfrm>
            <a:off x="4724400" y="3200400"/>
            <a:ext cx="1295400" cy="457200"/>
          </a:xfrm>
          <a:prstGeom prst="rect">
            <a:avLst/>
          </a:prstGeom>
          <a:solidFill>
            <a:srgbClr val="C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OS4</a:t>
            </a:r>
          </a:p>
        </p:txBody>
      </p:sp>
      <p:sp>
        <p:nvSpPr>
          <p:cNvPr id="59405" name="Rectangle 12"/>
          <p:cNvSpPr>
            <a:spLocks noChangeArrowheads="1"/>
          </p:cNvSpPr>
          <p:nvPr/>
        </p:nvSpPr>
        <p:spPr bwMode="auto">
          <a:xfrm>
            <a:off x="7315200" y="3657600"/>
            <a:ext cx="12954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M5</a:t>
            </a:r>
          </a:p>
        </p:txBody>
      </p:sp>
      <p:sp>
        <p:nvSpPr>
          <p:cNvPr id="59406" name="Rectangle 13"/>
          <p:cNvSpPr>
            <a:spLocks noChangeArrowheads="1"/>
          </p:cNvSpPr>
          <p:nvPr/>
        </p:nvSpPr>
        <p:spPr bwMode="auto">
          <a:xfrm>
            <a:off x="7315200" y="3200400"/>
            <a:ext cx="12954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OS5</a:t>
            </a:r>
          </a:p>
        </p:txBody>
      </p:sp>
      <p:sp>
        <p:nvSpPr>
          <p:cNvPr id="59407" name="Text Box 14"/>
          <p:cNvSpPr txBox="1">
            <a:spLocks noChangeArrowheads="1"/>
          </p:cNvSpPr>
          <p:nvPr/>
        </p:nvSpPr>
        <p:spPr bwMode="auto">
          <a:xfrm>
            <a:off x="6248400" y="2971800"/>
            <a:ext cx="9461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6000"/>
              <a:t>…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069A5E1-6C41-4DCD-B24F-C09FF72AAA8F}" type="slidenum">
              <a:rPr lang="en-US" sz="1400"/>
              <a:pPr eaLnBrk="1" hangingPunct="1"/>
              <a:t>58</a:t>
            </a:fld>
            <a:endParaRPr lang="en-US" sz="1400"/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Plans</a:t>
            </a:r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More performance experiments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Larger (SDSC Data Star 256 processor)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Heterogeneous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More NP-hard optimizations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Investigate upper &amp; lower bounds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Use Jini to enable: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Secure communication (SSL)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Dynamic service discovery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Task Servers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Fault-tolerant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Adaptive network topology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More programming models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CCD3CA4-E690-4E42-8D41-3A144EBEDC6E}" type="slidenum">
              <a:rPr lang="en-US" sz="1400"/>
              <a:pPr eaLnBrk="1" hangingPunct="1"/>
              <a:t>6</a:t>
            </a:fld>
            <a:endParaRPr lang="en-US" sz="140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</a:t>
            </a:r>
            <a:r>
              <a:rPr lang="en-US" sz="3600" smtClean="0"/>
              <a:t>ICOS Attributes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534400" cy="4419600"/>
          </a:xfrm>
        </p:spPr>
        <p:txBody>
          <a:bodyPr/>
          <a:lstStyle/>
          <a:p>
            <a:pPr eaLnBrk="1" hangingPunct="1">
              <a:lnSpc>
                <a:spcPct val="160000"/>
              </a:lnSpc>
            </a:pPr>
            <a:r>
              <a:rPr lang="en-US" smtClean="0">
                <a:solidFill>
                  <a:srgbClr val="A80000"/>
                </a:solidFill>
              </a:rPr>
              <a:t>Heterogeneous</a:t>
            </a:r>
            <a:r>
              <a:rPr lang="en-US" smtClean="0"/>
              <a:t> hardware &amp; OS</a:t>
            </a:r>
          </a:p>
          <a:p>
            <a:pPr eaLnBrk="1" hangingPunct="1">
              <a:lnSpc>
                <a:spcPct val="160000"/>
              </a:lnSpc>
            </a:pPr>
            <a:r>
              <a:rPr lang="en-US" smtClean="0">
                <a:solidFill>
                  <a:srgbClr val="A80000"/>
                </a:solidFill>
              </a:rPr>
              <a:t>Easy </a:t>
            </a:r>
            <a:r>
              <a:rPr lang="en-US" smtClean="0">
                <a:solidFill>
                  <a:srgbClr val="000099"/>
                </a:solidFill>
              </a:rPr>
              <a:t>to program</a:t>
            </a:r>
          </a:p>
          <a:p>
            <a:pPr eaLnBrk="1" hangingPunct="1">
              <a:lnSpc>
                <a:spcPct val="160000"/>
              </a:lnSpc>
            </a:pPr>
            <a:r>
              <a:rPr lang="en-US" smtClean="0">
                <a:solidFill>
                  <a:srgbClr val="A80000"/>
                </a:solidFill>
              </a:rPr>
              <a:t>Fault tolerant </a:t>
            </a:r>
            <a:r>
              <a:rPr lang="en-US" smtClean="0"/>
              <a:t>compute servers (hosts)</a:t>
            </a:r>
          </a:p>
          <a:p>
            <a:pPr eaLnBrk="1" hangingPunct="1">
              <a:lnSpc>
                <a:spcPct val="160000"/>
              </a:lnSpc>
            </a:pPr>
            <a:r>
              <a:rPr lang="en-US" smtClean="0">
                <a:solidFill>
                  <a:srgbClr val="A80000"/>
                </a:solidFill>
              </a:rPr>
              <a:t>Adaptively</a:t>
            </a:r>
            <a:r>
              <a:rPr lang="en-US" smtClean="0"/>
              <a:t> parallel</a:t>
            </a:r>
          </a:p>
          <a:p>
            <a:pPr eaLnBrk="1" hangingPunct="1">
              <a:lnSpc>
                <a:spcPct val="160000"/>
              </a:lnSpc>
            </a:pPr>
            <a:r>
              <a:rPr lang="en-US" smtClean="0">
                <a:solidFill>
                  <a:srgbClr val="A80000"/>
                </a:solidFill>
              </a:rPr>
              <a:t>Small</a:t>
            </a:r>
            <a:r>
              <a:rPr lang="en-US" smtClean="0"/>
              <a:t>-grain parallel computation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6391250-D3AF-4A23-8A57-66EA8EDA4418}" type="slidenum">
              <a:rPr lang="en-US" sz="1400"/>
              <a:pPr eaLnBrk="1" hangingPunct="1"/>
              <a:t>7</a:t>
            </a:fld>
            <a:endParaRPr lang="en-US" sz="140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en-US" smtClean="0"/>
              <a:t>Computational model</a:t>
            </a:r>
          </a:p>
          <a:p>
            <a:pPr eaLnBrk="1" hangingPunct="1">
              <a:lnSpc>
                <a:spcPct val="130000"/>
              </a:lnSpc>
            </a:pPr>
            <a:r>
              <a:rPr lang="en-US" smtClean="0"/>
              <a:t>API</a:t>
            </a:r>
          </a:p>
          <a:p>
            <a:pPr eaLnBrk="1" hangingPunct="1">
              <a:lnSpc>
                <a:spcPct val="130000"/>
              </a:lnSpc>
            </a:pPr>
            <a:r>
              <a:rPr lang="en-US" smtClean="0"/>
              <a:t>Architecture</a:t>
            </a:r>
          </a:p>
          <a:p>
            <a:pPr eaLnBrk="1" hangingPunct="1">
              <a:lnSpc>
                <a:spcPct val="130000"/>
              </a:lnSpc>
            </a:pPr>
            <a:r>
              <a:rPr lang="en-US" smtClean="0"/>
              <a:t>Performance</a:t>
            </a:r>
          </a:p>
          <a:p>
            <a:pPr eaLnBrk="1" hangingPunct="1">
              <a:lnSpc>
                <a:spcPct val="130000"/>
              </a:lnSpc>
            </a:pPr>
            <a:r>
              <a:rPr lang="en-US" smtClean="0"/>
              <a:t>Benefit summary</a:t>
            </a:r>
          </a:p>
          <a:p>
            <a:pPr eaLnBrk="1" hangingPunct="1">
              <a:lnSpc>
                <a:spcPct val="130000"/>
              </a:lnSpc>
            </a:pPr>
            <a:r>
              <a:rPr lang="en-US" smtClean="0"/>
              <a:t>Plans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B970B91-73F1-4497-A7BE-FE2483BEA4EA}" type="slidenum">
              <a:rPr lang="en-US" sz="1400"/>
              <a:pPr eaLnBrk="1" hangingPunct="1"/>
              <a:t>8</a:t>
            </a:fld>
            <a:endParaRPr lang="en-US" sz="140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000">
                <a:solidFill>
                  <a:srgbClr val="A80000"/>
                </a:solidFill>
                <a:latin typeface="Arial" charset="0"/>
              </a:rPr>
              <a:t>Computational Model</a:t>
            </a:r>
            <a:br>
              <a:rPr lang="en-US" sz="4000">
                <a:solidFill>
                  <a:srgbClr val="A80000"/>
                </a:solidFill>
                <a:latin typeface="Arial" charset="0"/>
              </a:rPr>
            </a:br>
            <a:r>
              <a:rPr lang="en-US" sz="3600">
                <a:latin typeface="Arial" charset="0"/>
              </a:rPr>
              <a:t>DAC task graph</a:t>
            </a: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 flipH="1">
            <a:off x="6400800" y="3810000"/>
            <a:ext cx="457200" cy="4572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5486400" y="3810000"/>
            <a:ext cx="304800" cy="4572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429000" y="2438400"/>
            <a:ext cx="609600" cy="38100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f(3)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5791200" y="2438400"/>
            <a:ext cx="609600" cy="38100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f(2)</a:t>
            </a: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4572000" y="5867400"/>
            <a:ext cx="609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4876800" y="1905000"/>
            <a:ext cx="1588" cy="396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 flipH="1">
            <a:off x="3962400" y="1905000"/>
            <a:ext cx="6096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4995863" y="1905000"/>
            <a:ext cx="871537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2590800" y="3429000"/>
            <a:ext cx="609600" cy="38100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f(2)</a:t>
            </a:r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4038600" y="3429000"/>
            <a:ext cx="609600" cy="381000"/>
          </a:xfrm>
          <a:prstGeom prst="rect">
            <a:avLst/>
          </a:prstGeom>
          <a:solidFill>
            <a:srgbClr val="A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f(1)</a:t>
            </a:r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5181600" y="3429000"/>
            <a:ext cx="609600" cy="381000"/>
          </a:xfrm>
          <a:prstGeom prst="rect">
            <a:avLst/>
          </a:prstGeom>
          <a:solidFill>
            <a:srgbClr val="A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f(1)</a:t>
            </a:r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6553200" y="3429000"/>
            <a:ext cx="609600" cy="381000"/>
          </a:xfrm>
          <a:prstGeom prst="rect">
            <a:avLst/>
          </a:prstGeom>
          <a:solidFill>
            <a:srgbClr val="A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f(0)</a:t>
            </a:r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5791200" y="4267200"/>
            <a:ext cx="609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3429000" y="5562600"/>
            <a:ext cx="609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>
            <a:off x="3810000" y="2819400"/>
            <a:ext cx="1588" cy="2743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5" name="Line 19"/>
          <p:cNvSpPr>
            <a:spLocks noChangeShapeType="1"/>
          </p:cNvSpPr>
          <p:nvPr/>
        </p:nvSpPr>
        <p:spPr bwMode="auto">
          <a:xfrm>
            <a:off x="6096000" y="2819400"/>
            <a:ext cx="1588" cy="1447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6" name="Line 20"/>
          <p:cNvSpPr>
            <a:spLocks noChangeShapeType="1"/>
          </p:cNvSpPr>
          <p:nvPr/>
        </p:nvSpPr>
        <p:spPr bwMode="auto">
          <a:xfrm flipH="1">
            <a:off x="3157538" y="2819400"/>
            <a:ext cx="347662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7" name="Line 21"/>
          <p:cNvSpPr>
            <a:spLocks noChangeShapeType="1"/>
          </p:cNvSpPr>
          <p:nvPr/>
        </p:nvSpPr>
        <p:spPr bwMode="auto">
          <a:xfrm>
            <a:off x="3995738" y="2819400"/>
            <a:ext cx="347662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8" name="Line 22"/>
          <p:cNvSpPr>
            <a:spLocks noChangeShapeType="1"/>
          </p:cNvSpPr>
          <p:nvPr/>
        </p:nvSpPr>
        <p:spPr bwMode="auto">
          <a:xfrm>
            <a:off x="6335713" y="2819400"/>
            <a:ext cx="522287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9" name="Line 23"/>
          <p:cNvSpPr>
            <a:spLocks noChangeShapeType="1"/>
          </p:cNvSpPr>
          <p:nvPr/>
        </p:nvSpPr>
        <p:spPr bwMode="auto">
          <a:xfrm flipH="1">
            <a:off x="5519738" y="2819400"/>
            <a:ext cx="347662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0" name="Line 24"/>
          <p:cNvSpPr>
            <a:spLocks noChangeShapeType="1"/>
          </p:cNvSpPr>
          <p:nvPr/>
        </p:nvSpPr>
        <p:spPr bwMode="auto">
          <a:xfrm flipH="1">
            <a:off x="3962400" y="3810000"/>
            <a:ext cx="381000" cy="17526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1" name="Line 25"/>
          <p:cNvSpPr>
            <a:spLocks noChangeShapeType="1"/>
          </p:cNvSpPr>
          <p:nvPr/>
        </p:nvSpPr>
        <p:spPr bwMode="auto">
          <a:xfrm>
            <a:off x="4038600" y="5715000"/>
            <a:ext cx="533400" cy="3048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2" name="Line 26"/>
          <p:cNvSpPr>
            <a:spLocks noChangeShapeType="1"/>
          </p:cNvSpPr>
          <p:nvPr/>
        </p:nvSpPr>
        <p:spPr bwMode="auto">
          <a:xfrm flipH="1">
            <a:off x="5181600" y="4648200"/>
            <a:ext cx="914400" cy="13716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3" name="Rectangle 27"/>
          <p:cNvSpPr>
            <a:spLocks noChangeArrowheads="1"/>
          </p:cNvSpPr>
          <p:nvPr/>
        </p:nvSpPr>
        <p:spPr bwMode="auto">
          <a:xfrm>
            <a:off x="1981200" y="4267200"/>
            <a:ext cx="609600" cy="381000"/>
          </a:xfrm>
          <a:prstGeom prst="rect">
            <a:avLst/>
          </a:prstGeom>
          <a:solidFill>
            <a:srgbClr val="A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f(1)</a:t>
            </a:r>
          </a:p>
        </p:txBody>
      </p:sp>
      <p:sp>
        <p:nvSpPr>
          <p:cNvPr id="9244" name="Rectangle 28"/>
          <p:cNvSpPr>
            <a:spLocks noChangeArrowheads="1"/>
          </p:cNvSpPr>
          <p:nvPr/>
        </p:nvSpPr>
        <p:spPr bwMode="auto">
          <a:xfrm>
            <a:off x="2971800" y="4267200"/>
            <a:ext cx="609600" cy="381000"/>
          </a:xfrm>
          <a:prstGeom prst="rect">
            <a:avLst/>
          </a:prstGeom>
          <a:solidFill>
            <a:srgbClr val="A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f(0)</a:t>
            </a:r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2514600" y="5029200"/>
            <a:ext cx="609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9246" name="Line 30"/>
          <p:cNvSpPr>
            <a:spLocks noChangeShapeType="1"/>
          </p:cNvSpPr>
          <p:nvPr/>
        </p:nvSpPr>
        <p:spPr bwMode="auto">
          <a:xfrm>
            <a:off x="2819400" y="3810000"/>
            <a:ext cx="1588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7" name="Line 31"/>
          <p:cNvSpPr>
            <a:spLocks noChangeShapeType="1"/>
          </p:cNvSpPr>
          <p:nvPr/>
        </p:nvSpPr>
        <p:spPr bwMode="auto">
          <a:xfrm flipH="1">
            <a:off x="2286000" y="3810000"/>
            <a:ext cx="3048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8" name="Line 32"/>
          <p:cNvSpPr>
            <a:spLocks noChangeShapeType="1"/>
          </p:cNvSpPr>
          <p:nvPr/>
        </p:nvSpPr>
        <p:spPr bwMode="auto">
          <a:xfrm>
            <a:off x="3014663" y="3810000"/>
            <a:ext cx="261937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9" name="Line 33"/>
          <p:cNvSpPr>
            <a:spLocks noChangeShapeType="1"/>
          </p:cNvSpPr>
          <p:nvPr/>
        </p:nvSpPr>
        <p:spPr bwMode="auto">
          <a:xfrm flipH="1">
            <a:off x="3101975" y="4648200"/>
            <a:ext cx="174625" cy="3810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0" name="Line 34"/>
          <p:cNvSpPr>
            <a:spLocks noChangeShapeType="1"/>
          </p:cNvSpPr>
          <p:nvPr/>
        </p:nvSpPr>
        <p:spPr bwMode="auto">
          <a:xfrm>
            <a:off x="2243138" y="4648200"/>
            <a:ext cx="347662" cy="3810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1" name="Line 35"/>
          <p:cNvSpPr>
            <a:spLocks noChangeShapeType="1"/>
          </p:cNvSpPr>
          <p:nvPr/>
        </p:nvSpPr>
        <p:spPr bwMode="auto">
          <a:xfrm>
            <a:off x="2830513" y="5410200"/>
            <a:ext cx="598487" cy="3048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2" name="Rectangle 36"/>
          <p:cNvSpPr>
            <a:spLocks noChangeArrowheads="1"/>
          </p:cNvSpPr>
          <p:nvPr/>
        </p:nvSpPr>
        <p:spPr bwMode="auto">
          <a:xfrm>
            <a:off x="4495800" y="1600200"/>
            <a:ext cx="609600" cy="38100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f(4)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8C628-451A-453A-A6FC-BB6B890611D8}" type="slidenum">
              <a:rPr lang="en-US" sz="1400"/>
              <a:pPr eaLnBrk="1" hangingPunct="1"/>
              <a:t>9</a:t>
            </a:fld>
            <a:endParaRPr lang="en-US" sz="1400"/>
          </a:p>
        </p:txBody>
      </p:sp>
      <p:sp>
        <p:nvSpPr>
          <p:cNvPr id="10243" name="Rectangle 36"/>
          <p:cNvSpPr>
            <a:spLocks noChangeArrowheads="1"/>
          </p:cNvSpPr>
          <p:nvPr/>
        </p:nvSpPr>
        <p:spPr bwMode="auto">
          <a:xfrm>
            <a:off x="152400" y="1447800"/>
            <a:ext cx="7315200" cy="51816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44" name="Rectangle 2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000">
                <a:solidFill>
                  <a:srgbClr val="A80000"/>
                </a:solidFill>
                <a:latin typeface="Arial" charset="0"/>
              </a:rPr>
              <a:t>Computational Model</a:t>
            </a:r>
            <a:br>
              <a:rPr lang="en-US" sz="4000">
                <a:solidFill>
                  <a:srgbClr val="A80000"/>
                </a:solidFill>
                <a:latin typeface="Arial" charset="0"/>
              </a:rPr>
            </a:br>
            <a:r>
              <a:rPr lang="en-US" sz="3600">
                <a:latin typeface="Arial" charset="0"/>
              </a:rPr>
              <a:t>Embedded in an Environment</a:t>
            </a:r>
          </a:p>
        </p:txBody>
      </p:sp>
      <p:sp>
        <p:nvSpPr>
          <p:cNvPr id="10245" name="Line 3"/>
          <p:cNvSpPr>
            <a:spLocks noChangeShapeType="1"/>
          </p:cNvSpPr>
          <p:nvPr/>
        </p:nvSpPr>
        <p:spPr bwMode="auto">
          <a:xfrm flipH="1">
            <a:off x="6400800" y="3810000"/>
            <a:ext cx="457200" cy="4572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6" name="Line 4"/>
          <p:cNvSpPr>
            <a:spLocks noChangeShapeType="1"/>
          </p:cNvSpPr>
          <p:nvPr/>
        </p:nvSpPr>
        <p:spPr bwMode="auto">
          <a:xfrm>
            <a:off x="5486400" y="3810000"/>
            <a:ext cx="304800" cy="4572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Rectangle 5"/>
          <p:cNvSpPr>
            <a:spLocks noChangeArrowheads="1"/>
          </p:cNvSpPr>
          <p:nvPr/>
        </p:nvSpPr>
        <p:spPr bwMode="auto">
          <a:xfrm>
            <a:off x="3429000" y="2438400"/>
            <a:ext cx="609600" cy="38100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f(3)</a:t>
            </a:r>
          </a:p>
        </p:txBody>
      </p:sp>
      <p:sp>
        <p:nvSpPr>
          <p:cNvPr id="10248" name="Rectangle 6"/>
          <p:cNvSpPr>
            <a:spLocks noChangeArrowheads="1"/>
          </p:cNvSpPr>
          <p:nvPr/>
        </p:nvSpPr>
        <p:spPr bwMode="auto">
          <a:xfrm>
            <a:off x="5791200" y="2438400"/>
            <a:ext cx="609600" cy="38100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f(2)</a:t>
            </a:r>
          </a:p>
        </p:txBody>
      </p:sp>
      <p:sp>
        <p:nvSpPr>
          <p:cNvPr id="10249" name="Rectangle 7"/>
          <p:cNvSpPr>
            <a:spLocks noChangeArrowheads="1"/>
          </p:cNvSpPr>
          <p:nvPr/>
        </p:nvSpPr>
        <p:spPr bwMode="auto">
          <a:xfrm>
            <a:off x="4572000" y="5867400"/>
            <a:ext cx="609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10250" name="Line 8"/>
          <p:cNvSpPr>
            <a:spLocks noChangeShapeType="1"/>
          </p:cNvSpPr>
          <p:nvPr/>
        </p:nvSpPr>
        <p:spPr bwMode="auto">
          <a:xfrm>
            <a:off x="4876800" y="1905000"/>
            <a:ext cx="1588" cy="396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1" name="Line 9"/>
          <p:cNvSpPr>
            <a:spLocks noChangeShapeType="1"/>
          </p:cNvSpPr>
          <p:nvPr/>
        </p:nvSpPr>
        <p:spPr bwMode="auto">
          <a:xfrm flipH="1">
            <a:off x="3962400" y="1905000"/>
            <a:ext cx="6096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2" name="Line 10"/>
          <p:cNvSpPr>
            <a:spLocks noChangeShapeType="1"/>
          </p:cNvSpPr>
          <p:nvPr/>
        </p:nvSpPr>
        <p:spPr bwMode="auto">
          <a:xfrm>
            <a:off x="4995863" y="1905000"/>
            <a:ext cx="871537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3" name="Rectangle 11"/>
          <p:cNvSpPr>
            <a:spLocks noChangeArrowheads="1"/>
          </p:cNvSpPr>
          <p:nvPr/>
        </p:nvSpPr>
        <p:spPr bwMode="auto">
          <a:xfrm>
            <a:off x="2590800" y="3429000"/>
            <a:ext cx="609600" cy="38100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f(2)</a:t>
            </a:r>
          </a:p>
        </p:txBody>
      </p:sp>
      <p:sp>
        <p:nvSpPr>
          <p:cNvPr id="10254" name="Rectangle 12"/>
          <p:cNvSpPr>
            <a:spLocks noChangeArrowheads="1"/>
          </p:cNvSpPr>
          <p:nvPr/>
        </p:nvSpPr>
        <p:spPr bwMode="auto">
          <a:xfrm>
            <a:off x="4038600" y="3429000"/>
            <a:ext cx="609600" cy="381000"/>
          </a:xfrm>
          <a:prstGeom prst="rect">
            <a:avLst/>
          </a:prstGeom>
          <a:solidFill>
            <a:srgbClr val="A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f(1)</a:t>
            </a:r>
          </a:p>
        </p:txBody>
      </p:sp>
      <p:sp>
        <p:nvSpPr>
          <p:cNvPr id="10255" name="Rectangle 13"/>
          <p:cNvSpPr>
            <a:spLocks noChangeArrowheads="1"/>
          </p:cNvSpPr>
          <p:nvPr/>
        </p:nvSpPr>
        <p:spPr bwMode="auto">
          <a:xfrm>
            <a:off x="5181600" y="3429000"/>
            <a:ext cx="609600" cy="381000"/>
          </a:xfrm>
          <a:prstGeom prst="rect">
            <a:avLst/>
          </a:prstGeom>
          <a:solidFill>
            <a:srgbClr val="A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f(1)</a:t>
            </a:r>
          </a:p>
        </p:txBody>
      </p:sp>
      <p:sp>
        <p:nvSpPr>
          <p:cNvPr id="10256" name="Rectangle 14"/>
          <p:cNvSpPr>
            <a:spLocks noChangeArrowheads="1"/>
          </p:cNvSpPr>
          <p:nvPr/>
        </p:nvSpPr>
        <p:spPr bwMode="auto">
          <a:xfrm>
            <a:off x="6553200" y="3429000"/>
            <a:ext cx="609600" cy="381000"/>
          </a:xfrm>
          <a:prstGeom prst="rect">
            <a:avLst/>
          </a:prstGeom>
          <a:solidFill>
            <a:srgbClr val="A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f(0)</a:t>
            </a:r>
          </a:p>
        </p:txBody>
      </p:sp>
      <p:sp>
        <p:nvSpPr>
          <p:cNvPr id="10257" name="Rectangle 15"/>
          <p:cNvSpPr>
            <a:spLocks noChangeArrowheads="1"/>
          </p:cNvSpPr>
          <p:nvPr/>
        </p:nvSpPr>
        <p:spPr bwMode="auto">
          <a:xfrm>
            <a:off x="5791200" y="4267200"/>
            <a:ext cx="609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10258" name="Rectangle 16"/>
          <p:cNvSpPr>
            <a:spLocks noChangeArrowheads="1"/>
          </p:cNvSpPr>
          <p:nvPr/>
        </p:nvSpPr>
        <p:spPr bwMode="auto">
          <a:xfrm>
            <a:off x="3429000" y="5562600"/>
            <a:ext cx="609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10259" name="Line 17"/>
          <p:cNvSpPr>
            <a:spLocks noChangeShapeType="1"/>
          </p:cNvSpPr>
          <p:nvPr/>
        </p:nvSpPr>
        <p:spPr bwMode="auto">
          <a:xfrm>
            <a:off x="3810000" y="2819400"/>
            <a:ext cx="1588" cy="2743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0" name="Line 18"/>
          <p:cNvSpPr>
            <a:spLocks noChangeShapeType="1"/>
          </p:cNvSpPr>
          <p:nvPr/>
        </p:nvSpPr>
        <p:spPr bwMode="auto">
          <a:xfrm>
            <a:off x="6096000" y="2819400"/>
            <a:ext cx="1588" cy="1447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1" name="Line 19"/>
          <p:cNvSpPr>
            <a:spLocks noChangeShapeType="1"/>
          </p:cNvSpPr>
          <p:nvPr/>
        </p:nvSpPr>
        <p:spPr bwMode="auto">
          <a:xfrm flipH="1">
            <a:off x="3157538" y="2819400"/>
            <a:ext cx="347662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2" name="Line 20"/>
          <p:cNvSpPr>
            <a:spLocks noChangeShapeType="1"/>
          </p:cNvSpPr>
          <p:nvPr/>
        </p:nvSpPr>
        <p:spPr bwMode="auto">
          <a:xfrm>
            <a:off x="3995738" y="2819400"/>
            <a:ext cx="347662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3" name="Line 21"/>
          <p:cNvSpPr>
            <a:spLocks noChangeShapeType="1"/>
          </p:cNvSpPr>
          <p:nvPr/>
        </p:nvSpPr>
        <p:spPr bwMode="auto">
          <a:xfrm>
            <a:off x="6335713" y="2819400"/>
            <a:ext cx="522287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4" name="Line 22"/>
          <p:cNvSpPr>
            <a:spLocks noChangeShapeType="1"/>
          </p:cNvSpPr>
          <p:nvPr/>
        </p:nvSpPr>
        <p:spPr bwMode="auto">
          <a:xfrm flipH="1">
            <a:off x="5519738" y="2819400"/>
            <a:ext cx="347662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5" name="Line 23"/>
          <p:cNvSpPr>
            <a:spLocks noChangeShapeType="1"/>
          </p:cNvSpPr>
          <p:nvPr/>
        </p:nvSpPr>
        <p:spPr bwMode="auto">
          <a:xfrm flipH="1">
            <a:off x="3962400" y="3810000"/>
            <a:ext cx="381000" cy="17526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6" name="Line 24"/>
          <p:cNvSpPr>
            <a:spLocks noChangeShapeType="1"/>
          </p:cNvSpPr>
          <p:nvPr/>
        </p:nvSpPr>
        <p:spPr bwMode="auto">
          <a:xfrm>
            <a:off x="4038600" y="5715000"/>
            <a:ext cx="533400" cy="3048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7" name="Line 25"/>
          <p:cNvSpPr>
            <a:spLocks noChangeShapeType="1"/>
          </p:cNvSpPr>
          <p:nvPr/>
        </p:nvSpPr>
        <p:spPr bwMode="auto">
          <a:xfrm flipH="1">
            <a:off x="5181600" y="4648200"/>
            <a:ext cx="914400" cy="13716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8" name="Rectangle 26"/>
          <p:cNvSpPr>
            <a:spLocks noChangeArrowheads="1"/>
          </p:cNvSpPr>
          <p:nvPr/>
        </p:nvSpPr>
        <p:spPr bwMode="auto">
          <a:xfrm>
            <a:off x="1981200" y="4267200"/>
            <a:ext cx="609600" cy="381000"/>
          </a:xfrm>
          <a:prstGeom prst="rect">
            <a:avLst/>
          </a:prstGeom>
          <a:solidFill>
            <a:srgbClr val="A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f(1)</a:t>
            </a:r>
          </a:p>
        </p:txBody>
      </p:sp>
      <p:sp>
        <p:nvSpPr>
          <p:cNvPr id="10269" name="Rectangle 27"/>
          <p:cNvSpPr>
            <a:spLocks noChangeArrowheads="1"/>
          </p:cNvSpPr>
          <p:nvPr/>
        </p:nvSpPr>
        <p:spPr bwMode="auto">
          <a:xfrm>
            <a:off x="2971800" y="4267200"/>
            <a:ext cx="609600" cy="381000"/>
          </a:xfrm>
          <a:prstGeom prst="rect">
            <a:avLst/>
          </a:prstGeom>
          <a:solidFill>
            <a:srgbClr val="A8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f(0)</a:t>
            </a:r>
          </a:p>
        </p:txBody>
      </p:sp>
      <p:sp>
        <p:nvSpPr>
          <p:cNvPr id="10270" name="Rectangle 28"/>
          <p:cNvSpPr>
            <a:spLocks noChangeArrowheads="1"/>
          </p:cNvSpPr>
          <p:nvPr/>
        </p:nvSpPr>
        <p:spPr bwMode="auto">
          <a:xfrm>
            <a:off x="2514600" y="5029200"/>
            <a:ext cx="609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10271" name="Line 29"/>
          <p:cNvSpPr>
            <a:spLocks noChangeShapeType="1"/>
          </p:cNvSpPr>
          <p:nvPr/>
        </p:nvSpPr>
        <p:spPr bwMode="auto">
          <a:xfrm>
            <a:off x="2819400" y="3810000"/>
            <a:ext cx="1588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2" name="Line 30"/>
          <p:cNvSpPr>
            <a:spLocks noChangeShapeType="1"/>
          </p:cNvSpPr>
          <p:nvPr/>
        </p:nvSpPr>
        <p:spPr bwMode="auto">
          <a:xfrm flipH="1">
            <a:off x="2286000" y="3810000"/>
            <a:ext cx="3048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3" name="Line 31"/>
          <p:cNvSpPr>
            <a:spLocks noChangeShapeType="1"/>
          </p:cNvSpPr>
          <p:nvPr/>
        </p:nvSpPr>
        <p:spPr bwMode="auto">
          <a:xfrm>
            <a:off x="3014663" y="3810000"/>
            <a:ext cx="261937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4" name="Line 32"/>
          <p:cNvSpPr>
            <a:spLocks noChangeShapeType="1"/>
          </p:cNvSpPr>
          <p:nvPr/>
        </p:nvSpPr>
        <p:spPr bwMode="auto">
          <a:xfrm flipH="1">
            <a:off x="3101975" y="4648200"/>
            <a:ext cx="174625" cy="3810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5" name="Line 33"/>
          <p:cNvSpPr>
            <a:spLocks noChangeShapeType="1"/>
          </p:cNvSpPr>
          <p:nvPr/>
        </p:nvSpPr>
        <p:spPr bwMode="auto">
          <a:xfrm>
            <a:off x="2243138" y="4648200"/>
            <a:ext cx="347662" cy="3810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6" name="Line 34"/>
          <p:cNvSpPr>
            <a:spLocks noChangeShapeType="1"/>
          </p:cNvSpPr>
          <p:nvPr/>
        </p:nvSpPr>
        <p:spPr bwMode="auto">
          <a:xfrm>
            <a:off x="2830513" y="5410200"/>
            <a:ext cx="598487" cy="3048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7" name="Rectangle 35"/>
          <p:cNvSpPr>
            <a:spLocks noChangeArrowheads="1"/>
          </p:cNvSpPr>
          <p:nvPr/>
        </p:nvSpPr>
        <p:spPr bwMode="auto">
          <a:xfrm>
            <a:off x="4495800" y="1600200"/>
            <a:ext cx="609600" cy="38100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f(4)</a:t>
            </a:r>
          </a:p>
        </p:txBody>
      </p:sp>
      <p:sp>
        <p:nvSpPr>
          <p:cNvPr id="10278" name="Text Box 38"/>
          <p:cNvSpPr txBox="1">
            <a:spLocks noChangeArrowheads="1"/>
          </p:cNvSpPr>
          <p:nvPr/>
        </p:nvSpPr>
        <p:spPr bwMode="auto">
          <a:xfrm>
            <a:off x="304800" y="2057400"/>
            <a:ext cx="2436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A80000"/>
                </a:solidFill>
              </a:rPr>
              <a:t>Read input object</a:t>
            </a:r>
          </a:p>
        </p:txBody>
      </p:sp>
      <p:sp>
        <p:nvSpPr>
          <p:cNvPr id="10279" name="Text Box 39"/>
          <p:cNvSpPr txBox="1">
            <a:spLocks noChangeArrowheads="1"/>
          </p:cNvSpPr>
          <p:nvPr/>
        </p:nvSpPr>
        <p:spPr bwMode="auto">
          <a:xfrm>
            <a:off x="304800" y="1524000"/>
            <a:ext cx="3382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A80000"/>
                </a:solidFill>
              </a:rPr>
              <a:t>Read/Write shared object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3300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14271</TotalTime>
  <Words>2654</Words>
  <Application>Microsoft Macintosh PowerPoint</Application>
  <PresentationFormat>On-screen Show (4:3)</PresentationFormat>
  <Paragraphs>766</Paragraphs>
  <Slides>58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0" baseType="lpstr">
      <vt:lpstr>Default Design</vt:lpstr>
      <vt:lpstr>Chart</vt:lpstr>
      <vt:lpstr>JICOS A Java-Centric Distributed Computing Service</vt:lpstr>
      <vt:lpstr>Introduction Project Goals</vt:lpstr>
      <vt:lpstr>PowerPoint Presentation</vt:lpstr>
      <vt:lpstr>PowerPoint Presentation</vt:lpstr>
      <vt:lpstr>PowerPoint Presentation</vt:lpstr>
      <vt:lpstr>JICOS Attributes</vt:lpstr>
      <vt:lpstr>Overview</vt:lpstr>
      <vt:lpstr>PowerPoint Presentation</vt:lpstr>
      <vt:lpstr>PowerPoint Presentation</vt:lpstr>
      <vt:lpstr>PowerPoint Presentation</vt:lpstr>
      <vt:lpstr>API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Architecture</vt:lpstr>
      <vt:lpstr>Architecture …</vt:lpstr>
      <vt:lpstr>PowerPoint Presentation</vt:lpstr>
      <vt:lpstr>Architecture …</vt:lpstr>
      <vt:lpstr>PowerPoint Presentation</vt:lpstr>
      <vt:lpstr>Architecture Latency hiding/reduction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Benefit Summary</vt:lpstr>
      <vt:lpstr>PowerPoint Presentation</vt:lpstr>
      <vt:lpstr>Possible Projects Application as a Service </vt:lpstr>
      <vt:lpstr>Possible Project Application Servers</vt:lpstr>
      <vt:lpstr>Possible Project</vt:lpstr>
      <vt:lpstr>Thanks!   Questions?   http://cs.ucsb.edu/projects/jicos </vt:lpstr>
      <vt:lpstr>PowerPoint Presentation</vt:lpstr>
      <vt:lpstr>PowerPoint Presentation</vt:lpstr>
      <vt:lpstr>Introduction</vt:lpstr>
      <vt:lpstr>PowerPoint Presentation</vt:lpstr>
      <vt:lpstr>PowerPoint Presentation</vt:lpstr>
      <vt:lpstr>PowerPoint Presentation</vt:lpstr>
      <vt:lpstr>PowerPoint Presentation</vt:lpstr>
      <vt:lpstr>Introduction Fundamental Issue: Heterogeneity</vt:lpstr>
      <vt:lpstr>Plans</vt:lpstr>
    </vt:vector>
  </TitlesOfParts>
  <Company>UCSB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Cappello</dc:creator>
  <cp:lastModifiedBy>Peter Cappello</cp:lastModifiedBy>
  <cp:revision>681</cp:revision>
  <dcterms:created xsi:type="dcterms:W3CDTF">2001-03-22T17:43:43Z</dcterms:created>
  <dcterms:modified xsi:type="dcterms:W3CDTF">2016-05-02T21:26:14Z</dcterms:modified>
</cp:coreProperties>
</file>