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8" r:id="rId3"/>
    <p:sldId id="260" r:id="rId4"/>
    <p:sldId id="261" r:id="rId5"/>
    <p:sldId id="263" r:id="rId6"/>
    <p:sldId id="266" r:id="rId7"/>
    <p:sldId id="264" r:id="rId8"/>
    <p:sldId id="265" r:id="rId9"/>
    <p:sldId id="269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CECFF"/>
    <a:srgbClr val="CCFFCC"/>
    <a:srgbClr val="000099"/>
    <a:srgbClr val="CCCCFF"/>
    <a:srgbClr val="A80000"/>
    <a:srgbClr val="C80000"/>
    <a:srgbClr val="00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28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2B66B8D7-0182-1C48-9E85-A55A7C016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17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53E29B5-58BA-634D-B399-99A94A78C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05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5B0CB-E9E3-A04B-A523-BE6332EFD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7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7B9B4-594F-794C-9ADF-849C632E6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7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F3BB-D41D-C141-B27D-A21AAE5DC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9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7399-403D-E947-AA8E-EC5203771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4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E2E5D-D637-F247-9C17-09F4FB98D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8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03FA-BAF1-C442-B383-C2D1643AB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2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966CA-6AA2-0142-89A4-354A809D2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0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0917A-FCEE-7546-B16C-47E0F5D71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8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39E5D-1B3B-6E40-BB63-28F27B8B9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7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635EB-CAE9-414E-948F-811E56DF6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3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D4A88-00BF-3F4C-9982-1F8B9455F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9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BE2D7EB1-4B8B-CF40-8CB8-3528B51C2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The Pigeonhole Principle:</a:t>
            </a:r>
            <a:br>
              <a:rPr lang="en-US">
                <a:latin typeface="Arial" charset="0"/>
                <a:cs typeface="+mj-cs"/>
              </a:rPr>
            </a:br>
            <a:r>
              <a:rPr lang="en-US">
                <a:latin typeface="Arial" charset="0"/>
                <a:cs typeface="+mj-cs"/>
              </a:rPr>
              <a:t> Selected Exercises</a:t>
            </a:r>
          </a:p>
        </p:txBody>
      </p:sp>
      <p:sp>
        <p:nvSpPr>
          <p:cNvPr id="205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4EEC5C0-459A-C34C-BCDF-367798B65C99}" type="slidenum">
              <a:rPr lang="en-US" sz="1400" smtClean="0"/>
              <a:pPr eaLnBrk="1" hangingPunct="1">
                <a:defRPr/>
              </a:pPr>
              <a:t>10</a:t>
            </a:fld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20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00600"/>
          </a:xfrm>
        </p:spPr>
        <p:txBody>
          <a:bodyPr/>
          <a:lstStyle/>
          <a:p>
            <a:pPr lvl="1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Find an increasing subsequence of maximal length and a decreasing subsequence of maximal length in the sequence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22, 5, 7, 2, 23, 10, 15, 21, 3, 17</a:t>
            </a:r>
            <a:r>
              <a:rPr lang="en-US" sz="2400">
                <a:latin typeface="Arial" charset="0"/>
              </a:rPr>
              <a:t>.</a:t>
            </a:r>
          </a:p>
          <a:p>
            <a:pPr lvl="1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400">
                <a:solidFill>
                  <a:srgbClr val="990000"/>
                </a:solidFill>
                <a:latin typeface="Arial" charset="0"/>
              </a:rPr>
              <a:t>Solution</a:t>
            </a:r>
            <a:r>
              <a:rPr lang="en-US" sz="2400">
                <a:latin typeface="Arial" charset="0"/>
              </a:rPr>
              <a:t>: Brute force.</a:t>
            </a:r>
          </a:p>
          <a:p>
            <a:pPr lvl="2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000">
                <a:solidFill>
                  <a:srgbClr val="990000"/>
                </a:solidFill>
                <a:latin typeface="Arial" charset="0"/>
              </a:rPr>
              <a:t>5, 7, 10, 15, 21</a:t>
            </a:r>
            <a:r>
              <a:rPr lang="en-US" sz="2000">
                <a:latin typeface="Arial" charset="0"/>
              </a:rPr>
              <a:t> is an increasing subsequence of length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5</a:t>
            </a:r>
            <a:r>
              <a:rPr lang="en-US" sz="2000">
                <a:latin typeface="Arial" charset="0"/>
              </a:rPr>
              <a:t>.</a:t>
            </a:r>
          </a:p>
          <a:p>
            <a:pPr lvl="2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000">
                <a:solidFill>
                  <a:srgbClr val="990000"/>
                </a:solidFill>
                <a:latin typeface="Arial" charset="0"/>
              </a:rPr>
              <a:t>22, 10, 3</a:t>
            </a:r>
            <a:r>
              <a:rPr lang="en-US" sz="2000">
                <a:latin typeface="Arial" charset="0"/>
              </a:rPr>
              <a:t> is a decreasing subsequence of length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(not unique).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CA5DAC41-C72A-E946-8268-3058AB76FC82}" type="slidenum">
              <a:rPr lang="en-US" sz="1400" smtClean="0"/>
              <a:pPr eaLnBrk="1" hangingPunct="1">
                <a:defRPr/>
              </a:pPr>
              <a:t>2</a:t>
            </a:fld>
            <a:endParaRPr lang="en-US" sz="14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The Pigeon-Hole Principle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24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Let </a:t>
            </a:r>
            <a:r>
              <a:rPr lang="en-US" sz="2400">
                <a:solidFill>
                  <a:srgbClr val="990000"/>
                </a:solidFill>
                <a:latin typeface="Arial" charset="0"/>
                <a:cs typeface="+mn-cs"/>
              </a:rPr>
              <a:t>k</a:t>
            </a:r>
            <a:r>
              <a:rPr lang="en-US" sz="2400">
                <a:latin typeface="Arial" charset="0"/>
                <a:cs typeface="+mn-cs"/>
              </a:rPr>
              <a:t> be a positive integer.</a:t>
            </a:r>
          </a:p>
          <a:p>
            <a:pPr eaLnBrk="1" hangingPunct="1">
              <a:lnSpc>
                <a:spcPct val="24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If </a:t>
            </a:r>
            <a:r>
              <a:rPr lang="en-US" sz="2400">
                <a:solidFill>
                  <a:srgbClr val="990000"/>
                </a:solidFill>
                <a:latin typeface="Arial" charset="0"/>
                <a:cs typeface="+mn-cs"/>
              </a:rPr>
              <a:t>k + 1</a:t>
            </a:r>
            <a:r>
              <a:rPr lang="en-US" sz="2400">
                <a:latin typeface="Arial" charset="0"/>
                <a:cs typeface="+mn-cs"/>
              </a:rPr>
              <a:t> or more objects are placed in </a:t>
            </a:r>
            <a:r>
              <a:rPr lang="en-US" sz="2400">
                <a:solidFill>
                  <a:srgbClr val="990000"/>
                </a:solidFill>
                <a:latin typeface="Arial" charset="0"/>
                <a:cs typeface="+mn-cs"/>
              </a:rPr>
              <a:t>k</a:t>
            </a:r>
            <a:r>
              <a:rPr lang="en-US" sz="2400">
                <a:latin typeface="Arial" charset="0"/>
                <a:cs typeface="+mn-cs"/>
              </a:rPr>
              <a:t> boxes, </a:t>
            </a:r>
          </a:p>
          <a:p>
            <a:pPr eaLnBrk="1" hangingPunct="1">
              <a:lnSpc>
                <a:spcPct val="24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Then </a:t>
            </a:r>
            <a:r>
              <a:rPr lang="en-US" sz="2400">
                <a:solidFill>
                  <a:srgbClr val="990000"/>
                </a:solidFill>
                <a:latin typeface="Arial" charset="0"/>
                <a:cs typeface="+mn-cs"/>
              </a:rPr>
              <a:t>at least 1 box</a:t>
            </a:r>
            <a:r>
              <a:rPr lang="en-US" sz="2400">
                <a:latin typeface="Arial" charset="0"/>
                <a:cs typeface="+mn-cs"/>
              </a:rPr>
              <a:t> contains </a:t>
            </a:r>
            <a:r>
              <a:rPr lang="en-US" sz="2400">
                <a:solidFill>
                  <a:srgbClr val="990000"/>
                </a:solidFill>
                <a:latin typeface="Arial" charset="0"/>
                <a:cs typeface="+mn-cs"/>
              </a:rPr>
              <a:t>2</a:t>
            </a:r>
            <a:r>
              <a:rPr lang="en-US" sz="2400">
                <a:latin typeface="Arial" charset="0"/>
                <a:cs typeface="+mn-cs"/>
              </a:rPr>
              <a:t> or more objects.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/>
              <a:t>Copyright © Peter Cappello 2011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19D11FD3-091E-4C4C-A58C-4A2932874FD9}" type="slidenum">
              <a:rPr lang="en-US" sz="1400" smtClean="0"/>
              <a:pPr eaLnBrk="1" hangingPunct="1">
                <a:defRPr/>
              </a:pPr>
              <a:t>3</a:t>
            </a:fld>
            <a:endParaRPr lang="en-US" sz="1400" smtClean="0"/>
          </a:p>
        </p:txBody>
      </p:sp>
      <p:sp>
        <p:nvSpPr>
          <p:cNvPr id="4100" name="Rectangle 16"/>
          <p:cNvSpPr>
            <a:spLocks noChangeArrowheads="1"/>
          </p:cNvSpPr>
          <p:nvPr/>
        </p:nvSpPr>
        <p:spPr bwMode="auto">
          <a:xfrm>
            <a:off x="1066800" y="3810000"/>
            <a:ext cx="6781800" cy="2743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01" name="Line 12"/>
          <p:cNvSpPr>
            <a:spLocks noChangeShapeType="1"/>
          </p:cNvSpPr>
          <p:nvPr/>
        </p:nvSpPr>
        <p:spPr bwMode="auto">
          <a:xfrm flipH="1">
            <a:off x="1752600" y="6019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02" name="Line 11"/>
          <p:cNvSpPr>
            <a:spLocks noChangeShapeType="1"/>
          </p:cNvSpPr>
          <p:nvPr/>
        </p:nvSpPr>
        <p:spPr bwMode="auto">
          <a:xfrm>
            <a:off x="1752600" y="4572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 flipH="1" flipV="1">
            <a:off x="1752600" y="4572000"/>
            <a:ext cx="25908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10</a:t>
            </a:r>
          </a:p>
        </p:txBody>
      </p:sp>
      <p:sp>
        <p:nvSpPr>
          <p:cNvPr id="41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lvl="1" eaLnBrk="1" hangingPunct="1">
              <a:lnSpc>
                <a:spcPct val="13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Let </a:t>
            </a:r>
            <a:r>
              <a:rPr lang="en-US" sz="2400" i="1">
                <a:solidFill>
                  <a:srgbClr val="000099"/>
                </a:solidFill>
                <a:latin typeface="Arial" charset="0"/>
              </a:rPr>
              <a:t>( </a:t>
            </a:r>
            <a:r>
              <a:rPr lang="en-US" sz="2400" i="1">
                <a:solidFill>
                  <a:srgbClr val="000099"/>
                </a:solidFill>
                <a:latin typeface="Times New Roman" charset="0"/>
              </a:rPr>
              <a:t>x</a:t>
            </a:r>
            <a:r>
              <a:rPr lang="en-US" sz="2400" i="1" baseline="-25000">
                <a:solidFill>
                  <a:srgbClr val="000099"/>
                </a:solidFill>
                <a:latin typeface="Arial" charset="0"/>
              </a:rPr>
              <a:t>i</a:t>
            </a:r>
            <a:r>
              <a:rPr lang="en-US" sz="2400" i="1">
                <a:solidFill>
                  <a:srgbClr val="000099"/>
                </a:solidFill>
                <a:latin typeface="Arial" charset="0"/>
              </a:rPr>
              <a:t>, </a:t>
            </a:r>
            <a:r>
              <a:rPr lang="en-US" sz="2400" i="1">
                <a:solidFill>
                  <a:srgbClr val="000099"/>
                </a:solidFill>
                <a:latin typeface="Times New Roman" charset="0"/>
              </a:rPr>
              <a:t>y</a:t>
            </a:r>
            <a:r>
              <a:rPr lang="en-US" sz="2400" i="1" baseline="-25000">
                <a:solidFill>
                  <a:srgbClr val="000099"/>
                </a:solidFill>
                <a:latin typeface="Times New Roman" charset="0"/>
              </a:rPr>
              <a:t>i</a:t>
            </a:r>
            <a:r>
              <a:rPr lang="en-US" sz="2400" i="1">
                <a:solidFill>
                  <a:srgbClr val="000099"/>
                </a:solidFill>
                <a:latin typeface="Arial" charset="0"/>
              </a:rPr>
              <a:t> ), i = 1, 2, 3, 4, 5</a:t>
            </a:r>
            <a:r>
              <a:rPr lang="en-US" sz="2400">
                <a:latin typeface="Arial" charset="0"/>
              </a:rPr>
              <a:t>, be a set of </a:t>
            </a:r>
            <a:r>
              <a:rPr lang="en-US" sz="2400">
                <a:solidFill>
                  <a:srgbClr val="000099"/>
                </a:solidFill>
                <a:latin typeface="Arial" charset="0"/>
              </a:rPr>
              <a:t>5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solidFill>
                  <a:srgbClr val="800000"/>
                </a:solidFill>
                <a:latin typeface="Arial" charset="0"/>
              </a:rPr>
              <a:t>distinct</a:t>
            </a:r>
            <a:r>
              <a:rPr lang="en-US" sz="2400">
                <a:solidFill>
                  <a:srgbClr val="800000"/>
                </a:solidFill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points with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integer</a:t>
            </a:r>
            <a:r>
              <a:rPr lang="en-US" sz="2400">
                <a:latin typeface="Arial" charset="0"/>
              </a:rPr>
              <a:t> coordinates in the </a:t>
            </a:r>
            <a:r>
              <a:rPr lang="en-US" sz="2400" i="1">
                <a:solidFill>
                  <a:srgbClr val="000099"/>
                </a:solidFill>
                <a:latin typeface="Times New Roman" charset="0"/>
              </a:rPr>
              <a:t>xy</a:t>
            </a:r>
            <a:r>
              <a:rPr lang="en-US" sz="2400">
                <a:latin typeface="Arial" charset="0"/>
              </a:rPr>
              <a:t> plane. </a:t>
            </a:r>
          </a:p>
          <a:p>
            <a:pPr lvl="1" eaLnBrk="1" hangingPunct="1">
              <a:lnSpc>
                <a:spcPct val="13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Show that the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midpoint</a:t>
            </a:r>
            <a:r>
              <a:rPr lang="en-US" sz="2400">
                <a:latin typeface="Arial" charset="0"/>
              </a:rPr>
              <a:t> of the line joining at least 1 pair of these points has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integer</a:t>
            </a:r>
            <a:r>
              <a:rPr lang="en-US" sz="2400">
                <a:latin typeface="Arial" charset="0"/>
              </a:rPr>
              <a:t> coordinates.</a:t>
            </a:r>
          </a:p>
        </p:txBody>
      </p:sp>
      <p:sp>
        <p:nvSpPr>
          <p:cNvPr id="4106" name="Oval 4"/>
          <p:cNvSpPr>
            <a:spLocks noChangeArrowheads="1"/>
          </p:cNvSpPr>
          <p:nvPr/>
        </p:nvSpPr>
        <p:spPr bwMode="auto">
          <a:xfrm>
            <a:off x="16764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4107" name="Text Box 7"/>
          <p:cNvSpPr txBox="1">
            <a:spLocks noChangeArrowheads="1"/>
          </p:cNvSpPr>
          <p:nvPr/>
        </p:nvSpPr>
        <p:spPr bwMode="auto">
          <a:xfrm>
            <a:off x="1143000" y="3886200"/>
            <a:ext cx="1155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cs typeface="+mn-cs"/>
              </a:rPr>
              <a:t>(</a:t>
            </a:r>
            <a:r>
              <a:rPr lang="en-US" i="1" smtClean="0">
                <a:cs typeface="+mn-cs"/>
              </a:rPr>
              <a:t>x</a:t>
            </a:r>
            <a:r>
              <a:rPr lang="en-US" i="1" baseline="-25000" smtClean="0">
                <a:cs typeface="+mn-cs"/>
              </a:rPr>
              <a:t>1</a:t>
            </a:r>
            <a:r>
              <a:rPr lang="en-US" smtClean="0">
                <a:cs typeface="+mn-cs"/>
              </a:rPr>
              <a:t>, </a:t>
            </a:r>
            <a:r>
              <a:rPr lang="en-US" i="1" smtClean="0">
                <a:cs typeface="+mn-cs"/>
              </a:rPr>
              <a:t>y</a:t>
            </a:r>
            <a:r>
              <a:rPr lang="en-US" i="1" baseline="-25000" smtClean="0">
                <a:cs typeface="+mn-cs"/>
              </a:rPr>
              <a:t>1</a:t>
            </a:r>
            <a:r>
              <a:rPr lang="en-US" smtClean="0">
                <a:cs typeface="+mn-cs"/>
              </a:rPr>
              <a:t>)</a:t>
            </a:r>
          </a:p>
        </p:txBody>
      </p:sp>
      <p:sp>
        <p:nvSpPr>
          <p:cNvPr id="4108" name="Text Box 8"/>
          <p:cNvSpPr txBox="1">
            <a:spLocks noChangeArrowheads="1"/>
          </p:cNvSpPr>
          <p:nvPr/>
        </p:nvSpPr>
        <p:spPr bwMode="auto">
          <a:xfrm>
            <a:off x="3733800" y="6019800"/>
            <a:ext cx="1155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cs typeface="+mn-cs"/>
              </a:rPr>
              <a:t>(</a:t>
            </a:r>
            <a:r>
              <a:rPr lang="en-US" i="1" smtClean="0">
                <a:cs typeface="+mn-cs"/>
              </a:rPr>
              <a:t>x</a:t>
            </a:r>
            <a:r>
              <a:rPr lang="en-US" i="1" baseline="-25000" smtClean="0">
                <a:cs typeface="+mn-cs"/>
              </a:rPr>
              <a:t>2</a:t>
            </a:r>
            <a:r>
              <a:rPr lang="en-US" smtClean="0">
                <a:cs typeface="+mn-cs"/>
              </a:rPr>
              <a:t>, </a:t>
            </a:r>
            <a:r>
              <a:rPr lang="en-US" i="1" smtClean="0">
                <a:cs typeface="+mn-cs"/>
              </a:rPr>
              <a:t>y</a:t>
            </a:r>
            <a:r>
              <a:rPr lang="en-US" i="1" baseline="-25000" smtClean="0">
                <a:cs typeface="+mn-cs"/>
              </a:rPr>
              <a:t>2</a:t>
            </a:r>
            <a:r>
              <a:rPr lang="en-US" smtClean="0">
                <a:cs typeface="+mn-cs"/>
              </a:rPr>
              <a:t>)</a:t>
            </a:r>
          </a:p>
        </p:txBody>
      </p:sp>
      <p:sp>
        <p:nvSpPr>
          <p:cNvPr id="4109" name="Oval 10"/>
          <p:cNvSpPr>
            <a:spLocks noChangeArrowheads="1"/>
          </p:cNvSpPr>
          <p:nvPr/>
        </p:nvSpPr>
        <p:spPr bwMode="auto">
          <a:xfrm>
            <a:off x="4267200" y="594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4110" name="Line 13"/>
          <p:cNvSpPr>
            <a:spLocks noChangeShapeType="1"/>
          </p:cNvSpPr>
          <p:nvPr/>
        </p:nvSpPr>
        <p:spPr bwMode="auto">
          <a:xfrm>
            <a:off x="17526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11" name="Line 14"/>
          <p:cNvSpPr>
            <a:spLocks noChangeShapeType="1"/>
          </p:cNvSpPr>
          <p:nvPr/>
        </p:nvSpPr>
        <p:spPr bwMode="auto">
          <a:xfrm>
            <a:off x="3048000" y="5334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3048000" y="4724400"/>
            <a:ext cx="3705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cs typeface="+mn-cs"/>
              </a:rPr>
              <a:t>( (</a:t>
            </a:r>
            <a:r>
              <a:rPr lang="en-US" i="1" smtClean="0">
                <a:cs typeface="+mn-cs"/>
              </a:rPr>
              <a:t>x</a:t>
            </a:r>
            <a:r>
              <a:rPr lang="en-US" i="1" baseline="-25000" smtClean="0">
                <a:cs typeface="+mn-cs"/>
              </a:rPr>
              <a:t>1</a:t>
            </a:r>
            <a:r>
              <a:rPr lang="en-US" smtClean="0">
                <a:cs typeface="+mn-cs"/>
              </a:rPr>
              <a:t>+ </a:t>
            </a:r>
            <a:r>
              <a:rPr lang="en-US" i="1" smtClean="0">
                <a:cs typeface="+mn-cs"/>
              </a:rPr>
              <a:t>x</a:t>
            </a:r>
            <a:r>
              <a:rPr lang="en-US" i="1" baseline="-25000" smtClean="0">
                <a:cs typeface="+mn-cs"/>
              </a:rPr>
              <a:t>2 </a:t>
            </a:r>
            <a:r>
              <a:rPr lang="en-US" i="1" smtClean="0">
                <a:cs typeface="+mn-cs"/>
              </a:rPr>
              <a:t>)/2</a:t>
            </a:r>
            <a:r>
              <a:rPr lang="en-US" smtClean="0">
                <a:cs typeface="+mn-cs"/>
              </a:rPr>
              <a:t> , (</a:t>
            </a:r>
            <a:r>
              <a:rPr lang="en-US" i="1" smtClean="0">
                <a:cs typeface="+mn-cs"/>
              </a:rPr>
              <a:t>y</a:t>
            </a:r>
            <a:r>
              <a:rPr lang="en-US" i="1" baseline="-25000" smtClean="0">
                <a:cs typeface="+mn-cs"/>
              </a:rPr>
              <a:t>1</a:t>
            </a:r>
            <a:r>
              <a:rPr lang="en-US" smtClean="0">
                <a:cs typeface="+mn-cs"/>
              </a:rPr>
              <a:t>+ </a:t>
            </a:r>
            <a:r>
              <a:rPr lang="en-US" i="1" smtClean="0">
                <a:cs typeface="+mn-cs"/>
              </a:rPr>
              <a:t>y</a:t>
            </a:r>
            <a:r>
              <a:rPr lang="en-US" i="1" baseline="-25000" smtClean="0">
                <a:cs typeface="+mn-cs"/>
              </a:rPr>
              <a:t>2 </a:t>
            </a:r>
            <a:r>
              <a:rPr lang="en-US" i="1" smtClean="0">
                <a:cs typeface="+mn-cs"/>
              </a:rPr>
              <a:t>)/2</a:t>
            </a:r>
            <a:r>
              <a:rPr lang="en-US" smtClean="0">
                <a:cs typeface="+mn-cs"/>
              </a:rPr>
              <a:t> )</a:t>
            </a:r>
          </a:p>
        </p:txBody>
      </p:sp>
      <p:sp>
        <p:nvSpPr>
          <p:cNvPr id="4113" name="Oval 18"/>
          <p:cNvSpPr>
            <a:spLocks noChangeArrowheads="1"/>
          </p:cNvSpPr>
          <p:nvPr/>
        </p:nvSpPr>
        <p:spPr bwMode="auto">
          <a:xfrm>
            <a:off x="2971800" y="5181600"/>
            <a:ext cx="152400" cy="152400"/>
          </a:xfrm>
          <a:prstGeom prst="ellipse">
            <a:avLst/>
          </a:prstGeom>
          <a:solidFill>
            <a:srgbClr val="A8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9B2BCD94-CE1E-8D44-B2D7-F067C9349F1B}" type="slidenum">
              <a:rPr lang="en-US" sz="1400" smtClean="0"/>
              <a:pPr eaLnBrk="1" hangingPunct="1">
                <a:defRPr/>
              </a:pPr>
              <a:t>4</a:t>
            </a:fld>
            <a:endParaRPr lang="en-US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10 Solution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00600"/>
          </a:xfrm>
        </p:spPr>
        <p:txBody>
          <a:bodyPr/>
          <a:lstStyle/>
          <a:p>
            <a:pPr marL="990600" lvl="1" indent="-533400" eaLnBrk="1" hangingPunct="1">
              <a:lnSpc>
                <a:spcPct val="130000"/>
              </a:lnSpc>
              <a:buFontTx/>
              <a:buAutoNum type="arabicPeriod"/>
              <a:defRPr/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(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x</a:t>
            </a:r>
            <a:r>
              <a:rPr lang="en-US" sz="2000" i="1" baseline="-25000">
                <a:solidFill>
                  <a:srgbClr val="990000"/>
                </a:solidFill>
                <a:latin typeface="Arial" charset="0"/>
              </a:rPr>
              <a:t>j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 +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x</a:t>
            </a:r>
            <a:r>
              <a:rPr lang="en-US" sz="2000" i="1" baseline="-25000">
                <a:solidFill>
                  <a:srgbClr val="990000"/>
                </a:solidFill>
                <a:latin typeface="Arial" charset="0"/>
              </a:rPr>
              <a:t>i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)/2</a:t>
            </a:r>
            <a:r>
              <a:rPr lang="en-US" sz="2000">
                <a:latin typeface="Arial" charset="0"/>
              </a:rPr>
              <a:t> is integer if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x</a:t>
            </a:r>
            <a:r>
              <a:rPr lang="en-US" sz="2000" i="1" baseline="-25000">
                <a:solidFill>
                  <a:srgbClr val="990000"/>
                </a:solidFill>
                <a:latin typeface="Arial" charset="0"/>
              </a:rPr>
              <a:t>j</a:t>
            </a:r>
            <a:r>
              <a:rPr lang="en-US" sz="2000">
                <a:latin typeface="Arial" charset="0"/>
              </a:rPr>
              <a:t> &amp;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x</a:t>
            </a:r>
            <a:r>
              <a:rPr lang="en-US" sz="2000" i="1" baseline="-25000">
                <a:solidFill>
                  <a:srgbClr val="990000"/>
                </a:solidFill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are both odd or both even.</a:t>
            </a:r>
          </a:p>
          <a:p>
            <a:pPr marL="990600" lvl="1" indent="-533400" eaLnBrk="1" hangingPunct="1">
              <a:lnSpc>
                <a:spcPct val="130000"/>
              </a:lnSpc>
              <a:buFontTx/>
              <a:buAutoNum type="arabicPeriod"/>
              <a:defRPr/>
            </a:pPr>
            <a:r>
              <a:rPr lang="en-US" sz="2000">
                <a:solidFill>
                  <a:srgbClr val="00007F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(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y</a:t>
            </a:r>
            <a:r>
              <a:rPr lang="en-US" sz="2000" i="1" baseline="-25000">
                <a:solidFill>
                  <a:srgbClr val="990000"/>
                </a:solidFill>
                <a:latin typeface="Arial" charset="0"/>
              </a:rPr>
              <a:t>j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 +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y</a:t>
            </a:r>
            <a:r>
              <a:rPr lang="en-US" sz="2000" i="1" baseline="-25000">
                <a:solidFill>
                  <a:srgbClr val="990000"/>
                </a:solidFill>
                <a:latin typeface="Arial" charset="0"/>
              </a:rPr>
              <a:t>i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)/2</a:t>
            </a:r>
            <a:r>
              <a:rPr lang="en-US" sz="2000">
                <a:latin typeface="Arial" charset="0"/>
              </a:rPr>
              <a:t> is integer if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y</a:t>
            </a:r>
            <a:r>
              <a:rPr lang="en-US" sz="2000" i="1" baseline="-25000">
                <a:solidFill>
                  <a:srgbClr val="990000"/>
                </a:solidFill>
                <a:latin typeface="Arial" charset="0"/>
              </a:rPr>
              <a:t>j</a:t>
            </a:r>
            <a:r>
              <a:rPr lang="en-US" sz="2000">
                <a:latin typeface="Arial" charset="0"/>
              </a:rPr>
              <a:t> &amp;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y</a:t>
            </a:r>
            <a:r>
              <a:rPr lang="en-US" sz="2000" i="1" baseline="-25000">
                <a:solidFill>
                  <a:srgbClr val="990000"/>
                </a:solidFill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are both odd or both even.</a:t>
            </a:r>
          </a:p>
          <a:p>
            <a:pPr marL="990600" lvl="1" indent="-533400" eaLnBrk="1" hangingPunct="1">
              <a:lnSpc>
                <a:spcPct val="130000"/>
              </a:lnSpc>
              <a:buFontTx/>
              <a:buAutoNum type="arabicPeriod"/>
              <a:defRPr/>
            </a:pPr>
            <a:r>
              <a:rPr lang="en-US" sz="2000">
                <a:latin typeface="Arial" charset="0"/>
              </a:rPr>
              <a:t>Put each ordered pair into 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2 x 2 = 4</a:t>
            </a:r>
            <a:r>
              <a:rPr lang="en-US" sz="2000">
                <a:latin typeface="Arial" charset="0"/>
              </a:rPr>
              <a:t> </a:t>
            </a:r>
            <a:r>
              <a:rPr lang="en-US" sz="2000" i="1">
                <a:solidFill>
                  <a:srgbClr val="7F0000"/>
                </a:solidFill>
                <a:latin typeface="Arial" charset="0"/>
              </a:rPr>
              <a:t>categories</a:t>
            </a:r>
            <a:r>
              <a:rPr lang="en-US" sz="2000">
                <a:latin typeface="Arial" charset="0"/>
              </a:rPr>
              <a:t>:</a:t>
            </a:r>
          </a:p>
          <a:p>
            <a:pPr marL="1371600" lvl="2" indent="-457200" eaLnBrk="1" hangingPunct="1">
              <a:lnSpc>
                <a:spcPct val="130000"/>
              </a:lnSpc>
              <a:buFontTx/>
              <a:buAutoNum type="arabicPeriod"/>
              <a:defRPr/>
            </a:pPr>
            <a:r>
              <a:rPr lang="en-US" sz="2000">
                <a:solidFill>
                  <a:srgbClr val="990000"/>
                </a:solidFill>
                <a:latin typeface="Arial" charset="0"/>
              </a:rPr>
              <a:t>x</a:t>
            </a:r>
            <a:r>
              <a:rPr lang="en-US" sz="2000">
                <a:latin typeface="Arial" charset="0"/>
              </a:rPr>
              <a:t> odd,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y</a:t>
            </a:r>
            <a:r>
              <a:rPr lang="en-US" sz="2000">
                <a:latin typeface="Arial" charset="0"/>
              </a:rPr>
              <a:t> odd</a:t>
            </a:r>
          </a:p>
          <a:p>
            <a:pPr marL="1371600" lvl="2" indent="-457200" eaLnBrk="1" hangingPunct="1">
              <a:lnSpc>
                <a:spcPct val="130000"/>
              </a:lnSpc>
              <a:buFontTx/>
              <a:buAutoNum type="arabicPeriod"/>
              <a:defRPr/>
            </a:pPr>
            <a:r>
              <a:rPr lang="en-US" sz="2000">
                <a:solidFill>
                  <a:srgbClr val="990000"/>
                </a:solidFill>
                <a:latin typeface="Arial" charset="0"/>
              </a:rPr>
              <a:t>x</a:t>
            </a:r>
            <a:r>
              <a:rPr lang="en-US" sz="2000">
                <a:latin typeface="Arial" charset="0"/>
              </a:rPr>
              <a:t> odd,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y</a:t>
            </a:r>
            <a:r>
              <a:rPr lang="en-US" sz="2000">
                <a:latin typeface="Arial" charset="0"/>
              </a:rPr>
              <a:t> even</a:t>
            </a:r>
          </a:p>
          <a:p>
            <a:pPr marL="1371600" lvl="2" indent="-457200" eaLnBrk="1" hangingPunct="1">
              <a:lnSpc>
                <a:spcPct val="130000"/>
              </a:lnSpc>
              <a:buFontTx/>
              <a:buAutoNum type="arabicPeriod"/>
              <a:defRPr/>
            </a:pPr>
            <a:r>
              <a:rPr lang="en-US" sz="2000">
                <a:solidFill>
                  <a:srgbClr val="990000"/>
                </a:solidFill>
                <a:latin typeface="Arial" charset="0"/>
              </a:rPr>
              <a:t>x</a:t>
            </a:r>
            <a:r>
              <a:rPr lang="en-US" sz="2000">
                <a:latin typeface="Arial" charset="0"/>
              </a:rPr>
              <a:t> even,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y</a:t>
            </a:r>
            <a:r>
              <a:rPr lang="en-US" sz="2000">
                <a:latin typeface="Arial" charset="0"/>
              </a:rPr>
              <a:t> odd</a:t>
            </a:r>
          </a:p>
          <a:p>
            <a:pPr marL="1371600" lvl="2" indent="-457200" eaLnBrk="1" hangingPunct="1">
              <a:lnSpc>
                <a:spcPct val="130000"/>
              </a:lnSpc>
              <a:buFontTx/>
              <a:buAutoNum type="arabicPeriod"/>
              <a:defRPr/>
            </a:pPr>
            <a:r>
              <a:rPr lang="en-US" sz="2000">
                <a:solidFill>
                  <a:srgbClr val="990000"/>
                </a:solidFill>
                <a:latin typeface="Arial" charset="0"/>
              </a:rPr>
              <a:t>x</a:t>
            </a:r>
            <a:r>
              <a:rPr lang="en-US" sz="2000">
                <a:latin typeface="Arial" charset="0"/>
              </a:rPr>
              <a:t> even,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y</a:t>
            </a:r>
            <a:r>
              <a:rPr lang="en-US" sz="2000">
                <a:latin typeface="Arial" charset="0"/>
              </a:rPr>
              <a:t> even</a:t>
            </a:r>
          </a:p>
          <a:p>
            <a:pPr marL="990600" lvl="1" indent="-533400" eaLnBrk="1" hangingPunct="1">
              <a:lnSpc>
                <a:spcPct val="130000"/>
              </a:lnSpc>
              <a:buFontTx/>
              <a:buAutoNum type="arabicPeriod"/>
              <a:defRPr/>
            </a:pPr>
            <a:r>
              <a:rPr lang="en-US" sz="2000">
                <a:latin typeface="Arial" charset="0"/>
              </a:rPr>
              <a:t>With 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5</a:t>
            </a:r>
            <a:r>
              <a:rPr lang="en-US" sz="2000">
                <a:latin typeface="Arial" charset="0"/>
              </a:rPr>
              <a:t> distinct ordered pairs, at least 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1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category</a:t>
            </a:r>
            <a:r>
              <a:rPr lang="en-US" sz="2000">
                <a:latin typeface="Arial" charset="0"/>
              </a:rPr>
              <a:t> has </a:t>
            </a:r>
            <a:r>
              <a:rPr lang="en-US" sz="2000">
                <a:solidFill>
                  <a:srgbClr val="000099"/>
                </a:solidFill>
                <a:latin typeface="Arial" charset="0"/>
                <a:cs typeface="Arial" charset="0"/>
              </a:rPr>
              <a:t>≥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2</a:t>
            </a:r>
            <a:r>
              <a:rPr lang="en-US" sz="2000">
                <a:latin typeface="Arial" charset="0"/>
              </a:rPr>
              <a:t> points. </a:t>
            </a:r>
          </a:p>
          <a:p>
            <a:pPr marL="990600" lvl="1" indent="-533400" eaLnBrk="1" hangingPunct="1">
              <a:lnSpc>
                <a:spcPct val="130000"/>
              </a:lnSpc>
              <a:buFontTx/>
              <a:buNone/>
              <a:defRPr/>
            </a:pPr>
            <a:r>
              <a:rPr lang="en-US" sz="2000">
                <a:latin typeface="Arial" charset="0"/>
              </a:rPr>
              <a:t>A line connecting 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 points in the same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category</a:t>
            </a:r>
            <a:r>
              <a:rPr lang="en-US" sz="2000">
                <a:latin typeface="Arial" charset="0"/>
              </a:rPr>
              <a:t> has a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midpoint</a:t>
            </a:r>
            <a:r>
              <a:rPr lang="en-US" sz="2000">
                <a:latin typeface="Arial" charset="0"/>
              </a:rPr>
              <a:t> with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integer</a:t>
            </a:r>
            <a:r>
              <a:rPr lang="en-US" sz="2000">
                <a:latin typeface="Arial" charset="0"/>
              </a:rPr>
              <a:t> coordinates.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67FAC687-DBC2-CC4A-8A26-E43E13BDE0A3}" type="slidenum">
              <a:rPr lang="en-US" sz="1400" smtClean="0"/>
              <a:pPr eaLnBrk="1" hangingPunct="1">
                <a:defRPr/>
              </a:pPr>
              <a:t>5</a:t>
            </a:fld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30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382000" cy="4419600"/>
          </a:xfrm>
        </p:spPr>
        <p:txBody>
          <a:bodyPr/>
          <a:lstStyle/>
          <a:p>
            <a:pPr marL="990600" lvl="1" indent="-533400" eaLnBrk="1" hangingPunct="1">
              <a:lnSpc>
                <a:spcPct val="17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Show: If there are </a:t>
            </a:r>
            <a:r>
              <a:rPr lang="en-US" sz="2400">
                <a:solidFill>
                  <a:srgbClr val="000099"/>
                </a:solidFill>
                <a:latin typeface="Arial" charset="0"/>
              </a:rPr>
              <a:t>100,000,000</a:t>
            </a:r>
            <a:r>
              <a:rPr lang="en-US" sz="2400">
                <a:latin typeface="Arial" charset="0"/>
              </a:rPr>
              <a:t> wage earners in the US who earn &lt;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$1,000,000</a:t>
            </a:r>
            <a:r>
              <a:rPr lang="en-US" sz="2400">
                <a:latin typeface="Arial" charset="0"/>
              </a:rPr>
              <a:t>, there are 2 with the same income, to the penny.</a:t>
            </a:r>
          </a:p>
          <a:p>
            <a:pPr marL="990600" lvl="1" indent="-533400" eaLnBrk="1" hangingPunct="1">
              <a:lnSpc>
                <a:spcPct val="17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	(Assume each wage earner</a:t>
            </a:r>
            <a:r>
              <a:rPr lang="ja-JP" altLang="en-US" sz="2400">
                <a:latin typeface="Arial" charset="0"/>
              </a:rPr>
              <a:t>’</a:t>
            </a:r>
            <a:r>
              <a:rPr lang="en-US" sz="2400">
                <a:latin typeface="Arial" charset="0"/>
              </a:rPr>
              <a:t>s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income &gt; 0</a:t>
            </a:r>
            <a:r>
              <a:rPr lang="en-US" sz="2400">
                <a:latin typeface="Arial" charset="0"/>
              </a:rPr>
              <a:t>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843000A7-D79B-F94E-81C9-1396FBA025F3}" type="slidenum">
              <a:rPr lang="en-US" sz="1400" smtClean="0"/>
              <a:pPr eaLnBrk="1" hangingPunct="1">
                <a:defRPr/>
              </a:pPr>
              <a:t>6</a:t>
            </a:fld>
            <a:endParaRPr lang="en-US" sz="140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4000">
                <a:solidFill>
                  <a:srgbClr val="7F0000"/>
                </a:solidFill>
                <a:latin typeface="Arial" charset="0"/>
                <a:cs typeface="+mn-cs"/>
              </a:rPr>
              <a:t>Exercise 30 Solution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1524000"/>
            <a:ext cx="8839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000">
                <a:latin typeface="Arial" charset="0"/>
                <a:cs typeface="+mn-cs"/>
              </a:rPr>
              <a:t>Show that if there are </a:t>
            </a:r>
            <a:r>
              <a:rPr lang="en-US" sz="2000">
                <a:solidFill>
                  <a:srgbClr val="000099"/>
                </a:solidFill>
                <a:latin typeface="Arial" charset="0"/>
                <a:cs typeface="+mn-cs"/>
              </a:rPr>
              <a:t>100,000,000</a:t>
            </a:r>
            <a:r>
              <a:rPr lang="en-US" sz="2000">
                <a:latin typeface="Arial" charset="0"/>
                <a:cs typeface="+mn-cs"/>
              </a:rPr>
              <a:t> wage earners in the US who earn         &lt; </a:t>
            </a:r>
            <a:r>
              <a:rPr lang="en-US" sz="2000">
                <a:solidFill>
                  <a:srgbClr val="990000"/>
                </a:solidFill>
                <a:latin typeface="Arial" charset="0"/>
                <a:cs typeface="+mn-cs"/>
              </a:rPr>
              <a:t>$1,000,000</a:t>
            </a:r>
            <a:r>
              <a:rPr lang="en-US" sz="2000">
                <a:latin typeface="Arial" charset="0"/>
                <a:cs typeface="+mn-cs"/>
              </a:rPr>
              <a:t>, there are 2 with the same income, to the penny.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rgbClr val="990000"/>
                </a:solidFill>
                <a:latin typeface="Arial" charset="0"/>
                <a:cs typeface="+mn-cs"/>
              </a:rPr>
              <a:t>Solution</a:t>
            </a:r>
            <a:r>
              <a:rPr lang="en-US" sz="2000">
                <a:latin typeface="Arial" charset="0"/>
                <a:cs typeface="+mn-cs"/>
              </a:rPr>
              <a:t>: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000">
                <a:latin typeface="Arial" charset="0"/>
                <a:cs typeface="+mn-cs"/>
              </a:rPr>
              <a:t>Assume that </a:t>
            </a:r>
            <a:r>
              <a:rPr lang="en-US" sz="2000" i="1">
                <a:solidFill>
                  <a:srgbClr val="990000"/>
                </a:solidFill>
                <a:latin typeface="Arial" charset="0"/>
                <a:cs typeface="+mn-cs"/>
              </a:rPr>
              <a:t>each income is &gt; 0</a:t>
            </a:r>
            <a:r>
              <a:rPr lang="en-US" sz="2000">
                <a:latin typeface="Arial" charset="0"/>
                <a:cs typeface="+mn-cs"/>
              </a:rPr>
              <a:t>.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000">
                <a:latin typeface="Arial" charset="0"/>
                <a:cs typeface="+mn-cs"/>
              </a:rPr>
              <a:t>Denominate the incomes in pennies.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000">
                <a:latin typeface="Arial" charset="0"/>
                <a:cs typeface="+mn-cs"/>
              </a:rPr>
              <a:t>The smallest possible income is </a:t>
            </a:r>
            <a:r>
              <a:rPr lang="en-US" sz="2000">
                <a:solidFill>
                  <a:srgbClr val="990000"/>
                </a:solidFill>
                <a:latin typeface="Arial" charset="0"/>
                <a:cs typeface="+mn-cs"/>
              </a:rPr>
              <a:t>1</a:t>
            </a:r>
            <a:r>
              <a:rPr lang="en-US" sz="2000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¢</a:t>
            </a:r>
            <a:r>
              <a:rPr lang="en-US" sz="2000">
                <a:latin typeface="Arial" charset="0"/>
                <a:cs typeface="+mn-cs"/>
              </a:rPr>
              <a:t>.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000">
                <a:latin typeface="Arial" charset="0"/>
                <a:cs typeface="+mn-cs"/>
              </a:rPr>
              <a:t>The largest possible income is </a:t>
            </a:r>
            <a:r>
              <a:rPr lang="en-US" sz="2000">
                <a:solidFill>
                  <a:srgbClr val="990000"/>
                </a:solidFill>
                <a:latin typeface="Arial" charset="0"/>
                <a:cs typeface="+mn-cs"/>
              </a:rPr>
              <a:t>$999,999.99 = 99,999,999</a:t>
            </a:r>
            <a:r>
              <a:rPr lang="en-US" sz="2000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¢</a:t>
            </a:r>
            <a:r>
              <a:rPr lang="en-US" sz="2000">
                <a:latin typeface="Arial" charset="0"/>
                <a:cs typeface="+mn-cs"/>
              </a:rPr>
              <a:t>.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000">
                <a:latin typeface="Arial" charset="0"/>
                <a:cs typeface="+mn-cs"/>
              </a:rPr>
              <a:t>Since there are more wage earners (</a:t>
            </a:r>
            <a:r>
              <a:rPr lang="en-US" sz="2000">
                <a:solidFill>
                  <a:srgbClr val="000099"/>
                </a:solidFill>
                <a:latin typeface="Arial" charset="0"/>
                <a:cs typeface="+mn-cs"/>
              </a:rPr>
              <a:t>100,000,000</a:t>
            </a:r>
            <a:r>
              <a:rPr lang="en-US" sz="2000">
                <a:latin typeface="Arial" charset="0"/>
                <a:cs typeface="+mn-cs"/>
              </a:rPr>
              <a:t>) than distinct income values (</a:t>
            </a:r>
            <a:r>
              <a:rPr lang="en-US" sz="2000">
                <a:solidFill>
                  <a:srgbClr val="990000"/>
                </a:solidFill>
                <a:latin typeface="Arial" charset="0"/>
                <a:cs typeface="+mn-cs"/>
              </a:rPr>
              <a:t>99,999,999</a:t>
            </a:r>
            <a:r>
              <a:rPr lang="en-US" sz="2000">
                <a:latin typeface="Arial" charset="0"/>
                <a:cs typeface="+mn-cs"/>
              </a:rPr>
              <a:t>), at least 2 must earn the same income.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E0CE29B-905A-5042-B947-14090592944F}" type="slidenum">
              <a:rPr lang="en-US" sz="1400" smtClean="0"/>
              <a:pPr eaLnBrk="1" hangingPunct="1">
                <a:defRPr/>
              </a:pPr>
              <a:t>7</a:t>
            </a:fld>
            <a:endParaRPr 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40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20000" cy="4800600"/>
          </a:xfrm>
        </p:spPr>
        <p:txBody>
          <a:bodyPr/>
          <a:lstStyle/>
          <a:p>
            <a:pPr marL="990600" lvl="1" indent="-533400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There are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51</a:t>
            </a:r>
            <a:r>
              <a:rPr lang="en-US" sz="2400">
                <a:latin typeface="Arial" charset="0"/>
              </a:rPr>
              <a:t> houses on a street. 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Each house has an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integer</a:t>
            </a:r>
            <a:r>
              <a:rPr lang="en-US" sz="2400">
                <a:latin typeface="Arial" charset="0"/>
              </a:rPr>
              <a:t> address between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1000</a:t>
            </a:r>
            <a:r>
              <a:rPr lang="en-US" sz="2400">
                <a:latin typeface="Arial" charset="0"/>
              </a:rPr>
              <a:t> and </a:t>
            </a:r>
            <a:r>
              <a:rPr lang="en-US" sz="2400">
                <a:solidFill>
                  <a:srgbClr val="990000"/>
                </a:solidFill>
                <a:latin typeface="Arial" charset="0"/>
              </a:rPr>
              <a:t>1099</a:t>
            </a:r>
            <a:r>
              <a:rPr lang="en-US" sz="2400">
                <a:latin typeface="Arial" charset="0"/>
              </a:rPr>
              <a:t>, inclusive. 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Show that at least 2 houses have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consecutive</a:t>
            </a:r>
            <a:r>
              <a:rPr lang="en-US" sz="2400">
                <a:latin typeface="Arial" charset="0"/>
              </a:rPr>
              <a:t> addresses.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3BCB848-2868-8942-A542-213967B054AD}" type="slidenum">
              <a:rPr lang="en-US" sz="1400" smtClean="0"/>
              <a:pPr eaLnBrk="1" hangingPunct="1">
                <a:defRPr/>
              </a:pPr>
              <a:t>8</a:t>
            </a:fld>
            <a:endParaRPr lang="en-US" sz="140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4000">
                <a:solidFill>
                  <a:srgbClr val="7F0000"/>
                </a:solidFill>
                <a:latin typeface="Arial" charset="0"/>
                <a:cs typeface="+mn-cs"/>
              </a:rPr>
              <a:t>Exercise 40 Solution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81000" y="1600200"/>
            <a:ext cx="8382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990600" lvl="1" indent="-53340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000">
                <a:latin typeface="Arial" charset="0"/>
                <a:cs typeface="+mn-cs"/>
              </a:rPr>
              <a:t>There are </a:t>
            </a:r>
            <a:r>
              <a:rPr lang="en-US" sz="2000">
                <a:solidFill>
                  <a:srgbClr val="990000"/>
                </a:solidFill>
                <a:latin typeface="Arial" charset="0"/>
                <a:cs typeface="+mn-cs"/>
              </a:rPr>
              <a:t>51</a:t>
            </a:r>
            <a:r>
              <a:rPr lang="en-US" sz="2000">
                <a:latin typeface="Arial" charset="0"/>
                <a:cs typeface="+mn-cs"/>
              </a:rPr>
              <a:t> houses on a street. Each house has an </a:t>
            </a:r>
            <a:r>
              <a:rPr lang="en-US" sz="2000" i="1">
                <a:solidFill>
                  <a:srgbClr val="990000"/>
                </a:solidFill>
                <a:latin typeface="Arial" charset="0"/>
                <a:cs typeface="+mn-cs"/>
              </a:rPr>
              <a:t>integer</a:t>
            </a:r>
            <a:r>
              <a:rPr lang="en-US" sz="2000">
                <a:latin typeface="Arial" charset="0"/>
                <a:cs typeface="+mn-cs"/>
              </a:rPr>
              <a:t> address between </a:t>
            </a:r>
            <a:r>
              <a:rPr lang="en-US" sz="2000">
                <a:solidFill>
                  <a:srgbClr val="990000"/>
                </a:solidFill>
                <a:latin typeface="Arial" charset="0"/>
                <a:cs typeface="+mn-cs"/>
              </a:rPr>
              <a:t>1000</a:t>
            </a:r>
            <a:r>
              <a:rPr lang="en-US" sz="2000">
                <a:latin typeface="Arial" charset="0"/>
                <a:cs typeface="+mn-cs"/>
              </a:rPr>
              <a:t> and </a:t>
            </a:r>
            <a:r>
              <a:rPr lang="en-US" sz="2000">
                <a:solidFill>
                  <a:srgbClr val="990000"/>
                </a:solidFill>
                <a:latin typeface="Arial" charset="0"/>
                <a:cs typeface="+mn-cs"/>
              </a:rPr>
              <a:t>1099</a:t>
            </a:r>
            <a:r>
              <a:rPr lang="en-US" sz="2000">
                <a:latin typeface="Arial" charset="0"/>
                <a:cs typeface="+mn-cs"/>
              </a:rPr>
              <a:t>, inclusive. 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000">
                <a:latin typeface="Arial" charset="0"/>
                <a:cs typeface="+mn-cs"/>
              </a:rPr>
              <a:t>Show that at least </a:t>
            </a:r>
            <a:r>
              <a:rPr lang="en-US" sz="2000">
                <a:solidFill>
                  <a:srgbClr val="7F0000"/>
                </a:solidFill>
                <a:latin typeface="Arial" charset="0"/>
                <a:cs typeface="+mn-cs"/>
              </a:rPr>
              <a:t>2</a:t>
            </a:r>
            <a:r>
              <a:rPr lang="en-US" sz="2000">
                <a:latin typeface="Arial" charset="0"/>
                <a:cs typeface="+mn-cs"/>
              </a:rPr>
              <a:t> houses have </a:t>
            </a:r>
            <a:r>
              <a:rPr lang="en-US" sz="2000" i="1">
                <a:solidFill>
                  <a:srgbClr val="990000"/>
                </a:solidFill>
                <a:latin typeface="Arial" charset="0"/>
                <a:cs typeface="+mn-cs"/>
              </a:rPr>
              <a:t>consecutive</a:t>
            </a:r>
            <a:r>
              <a:rPr lang="en-US" sz="2000">
                <a:latin typeface="Arial" charset="0"/>
                <a:cs typeface="+mn-cs"/>
              </a:rPr>
              <a:t> addresses.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rgbClr val="990000"/>
                </a:solidFill>
                <a:latin typeface="Arial" charset="0"/>
                <a:cs typeface="+mn-cs"/>
              </a:rPr>
              <a:t>Solution</a:t>
            </a:r>
            <a:r>
              <a:rPr lang="en-US" sz="2000">
                <a:latin typeface="Arial" charset="0"/>
                <a:cs typeface="+mn-cs"/>
              </a:rPr>
              <a:t>: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000">
                <a:solidFill>
                  <a:srgbClr val="990000"/>
                </a:solidFill>
                <a:latin typeface="Arial" charset="0"/>
                <a:cs typeface="+mn-cs"/>
              </a:rPr>
              <a:t>Partition</a:t>
            </a:r>
            <a:r>
              <a:rPr lang="en-US" sz="2000">
                <a:latin typeface="Arial" charset="0"/>
                <a:cs typeface="+mn-cs"/>
              </a:rPr>
              <a:t> the address space into </a:t>
            </a:r>
            <a:r>
              <a:rPr lang="en-US" sz="2000">
                <a:solidFill>
                  <a:srgbClr val="990000"/>
                </a:solidFill>
                <a:latin typeface="Arial" charset="0"/>
                <a:cs typeface="+mn-cs"/>
              </a:rPr>
              <a:t>50</a:t>
            </a:r>
            <a:r>
              <a:rPr lang="en-US" sz="2000">
                <a:latin typeface="Arial" charset="0"/>
                <a:cs typeface="+mn-cs"/>
              </a:rPr>
              <a:t> intervals:</a:t>
            </a:r>
          </a:p>
          <a:p>
            <a:pPr marL="1371600" lvl="2" indent="-45720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000">
                <a:solidFill>
                  <a:srgbClr val="00009F"/>
                </a:solidFill>
                <a:latin typeface="Arial" charset="0"/>
                <a:cs typeface="+mn-cs"/>
              </a:rPr>
              <a:t>[1000, 1001], [1002, 1003], …, [1098, 1099].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000">
                <a:latin typeface="Arial" charset="0"/>
                <a:cs typeface="+mn-cs"/>
              </a:rPr>
              <a:t>Associate each of the </a:t>
            </a:r>
            <a:r>
              <a:rPr lang="en-US" sz="2000">
                <a:solidFill>
                  <a:srgbClr val="7F0000"/>
                </a:solidFill>
                <a:latin typeface="Arial" charset="0"/>
                <a:cs typeface="+mn-cs"/>
              </a:rPr>
              <a:t>51</a:t>
            </a:r>
            <a:r>
              <a:rPr lang="en-US" sz="2000">
                <a:latin typeface="Arial" charset="0"/>
                <a:cs typeface="+mn-cs"/>
              </a:rPr>
              <a:t> addresses with </a:t>
            </a:r>
            <a:r>
              <a:rPr lang="en-US" sz="2000">
                <a:solidFill>
                  <a:srgbClr val="990000"/>
                </a:solidFill>
                <a:latin typeface="Arial" charset="0"/>
                <a:cs typeface="+mn-cs"/>
              </a:rPr>
              <a:t>an</a:t>
            </a:r>
            <a:r>
              <a:rPr lang="en-US" sz="2000">
                <a:latin typeface="Arial" charset="0"/>
                <a:cs typeface="+mn-cs"/>
              </a:rPr>
              <a:t> </a:t>
            </a:r>
            <a:r>
              <a:rPr lang="en-US" sz="2000">
                <a:solidFill>
                  <a:srgbClr val="990000"/>
                </a:solidFill>
                <a:latin typeface="Arial" charset="0"/>
                <a:cs typeface="+mn-cs"/>
              </a:rPr>
              <a:t>interval</a:t>
            </a:r>
            <a:r>
              <a:rPr lang="en-US" sz="2000">
                <a:latin typeface="Arial" charset="0"/>
                <a:cs typeface="+mn-cs"/>
              </a:rPr>
              <a:t>.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000">
                <a:latin typeface="Arial" charset="0"/>
                <a:cs typeface="+mn-cs"/>
              </a:rPr>
              <a:t>There are more addresses than intervals.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2000">
                <a:latin typeface="Arial" charset="0"/>
                <a:cs typeface="+mn-cs"/>
              </a:rPr>
              <a:t>At least </a:t>
            </a:r>
            <a:r>
              <a:rPr lang="en-US" sz="2000">
                <a:solidFill>
                  <a:srgbClr val="990000"/>
                </a:solidFill>
                <a:latin typeface="Arial" charset="0"/>
                <a:cs typeface="+mn-cs"/>
              </a:rPr>
              <a:t>1</a:t>
            </a:r>
            <a:r>
              <a:rPr lang="en-US" sz="2000">
                <a:latin typeface="Arial" charset="0"/>
                <a:cs typeface="+mn-cs"/>
              </a:rPr>
              <a:t> interval is associated with </a:t>
            </a:r>
            <a:r>
              <a:rPr lang="en-US" sz="2000">
                <a:solidFill>
                  <a:srgbClr val="990000"/>
                </a:solidFill>
                <a:latin typeface="Arial" charset="0"/>
                <a:cs typeface="+mn-cs"/>
              </a:rPr>
              <a:t>2</a:t>
            </a:r>
            <a:r>
              <a:rPr lang="en-US" sz="2000">
                <a:latin typeface="Arial" charset="0"/>
                <a:cs typeface="+mn-cs"/>
              </a:rPr>
              <a:t> distinct addresses.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51054E62-5893-1241-ACE2-B8407788A138}" type="slidenum">
              <a:rPr lang="en-US" sz="1400" smtClean="0"/>
              <a:pPr eaLnBrk="1" hangingPunct="1">
                <a:defRPr/>
              </a:pPr>
              <a:t>9</a:t>
            </a:fld>
            <a:endParaRPr 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End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34082</TotalTime>
  <Words>603</Words>
  <Application>Microsoft Macintosh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ＭＳ Ｐゴシック</vt:lpstr>
      <vt:lpstr>Arial</vt:lpstr>
      <vt:lpstr>Symbol</vt:lpstr>
      <vt:lpstr>Default Design</vt:lpstr>
      <vt:lpstr>The Pigeonhole Principle:  Selected Exercises</vt:lpstr>
      <vt:lpstr>The Pigeon-Hole Principle</vt:lpstr>
      <vt:lpstr>Exercise 10</vt:lpstr>
      <vt:lpstr>Exercise 10 Solution</vt:lpstr>
      <vt:lpstr>Exercise 30</vt:lpstr>
      <vt:lpstr>PowerPoint Presentation</vt:lpstr>
      <vt:lpstr>Exercise 40</vt:lpstr>
      <vt:lpstr>PowerPoint Presentation</vt:lpstr>
      <vt:lpstr>End</vt:lpstr>
      <vt:lpstr>20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1332</cp:revision>
  <dcterms:created xsi:type="dcterms:W3CDTF">2001-03-22T17:43:43Z</dcterms:created>
  <dcterms:modified xsi:type="dcterms:W3CDTF">2015-11-23T22:42:31Z</dcterms:modified>
</cp:coreProperties>
</file>