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0" r:id="rId3"/>
    <p:sldId id="262" r:id="rId4"/>
    <p:sldId id="263" r:id="rId5"/>
    <p:sldId id="264" r:id="rId6"/>
    <p:sldId id="265" r:id="rId7"/>
    <p:sldId id="261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5" r:id="rId16"/>
    <p:sldId id="276" r:id="rId17"/>
    <p:sldId id="274" r:id="rId18"/>
    <p:sldId id="277" r:id="rId19"/>
    <p:sldId id="288" r:id="rId20"/>
    <p:sldId id="287" r:id="rId21"/>
    <p:sldId id="289" r:id="rId22"/>
    <p:sldId id="279" r:id="rId23"/>
    <p:sldId id="281" r:id="rId24"/>
    <p:sldId id="280" r:id="rId25"/>
    <p:sldId id="278" r:id="rId26"/>
    <p:sldId id="282" r:id="rId27"/>
    <p:sldId id="283" r:id="rId28"/>
    <p:sldId id="284" r:id="rId29"/>
    <p:sldId id="26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CCECFF"/>
    <a:srgbClr val="CCFFCC"/>
    <a:srgbClr val="000099"/>
    <a:srgbClr val="CCCCFF"/>
    <a:srgbClr val="A80000"/>
    <a:srgbClr val="006F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6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C94A66D-4C42-AC49-99E4-C734E9199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5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6CFEB2-A441-5544-A82D-02224667D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41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B4008-5870-B743-A427-6B53DE4BF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5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F1EA-A05F-3445-8BCC-9558B88D8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35ED-8818-454A-B5A5-A1EF5668E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4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F977-FFA5-7C40-B2C6-2F937E9D4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2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7DD1-9640-7B41-B969-309E1D582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3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D551-8A66-BF47-8DB7-287ECFB8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448D-00FA-994D-8B25-935E93614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B353-6443-6E4B-A3D0-7CD423B06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5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EC82C-56D3-0049-8DF2-33D39F8CE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6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E3C0C-7013-DC41-8F4D-6EDA3BD6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C6FD-A676-A64B-8560-ACA0A823C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5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1A300-849E-C546-B56C-43851FEB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7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986F25A-C441-6440-9771-0EC6698F5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Recurrence Relations:</a:t>
            </a:r>
            <a:br>
              <a:rPr lang="en-US">
                <a:latin typeface="Arial" charset="0"/>
                <a:cs typeface="+mj-cs"/>
              </a:rPr>
            </a:br>
            <a:r>
              <a:rPr lang="en-US">
                <a:latin typeface="Arial" charset="0"/>
                <a:cs typeface="+mj-cs"/>
              </a:rPr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E1238AC-2D75-BA4A-B82C-65DB2674D547}" type="slidenum">
              <a:rPr lang="en-US" sz="1400" smtClean="0"/>
              <a:pPr eaLnBrk="1" hangingPunct="1">
                <a:defRPr/>
              </a:pPr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Exercise 20 Solution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49530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 smtClean="0">
                <a:latin typeface="Arial" charset="0"/>
              </a:rPr>
              <a:t>The </a:t>
            </a:r>
            <a:r>
              <a:rPr lang="en-US" sz="1800" dirty="0" smtClean="0">
                <a:solidFill>
                  <a:srgbClr val="00007F"/>
                </a:solidFill>
                <a:latin typeface="Arial" charset="0"/>
              </a:rPr>
              <a:t>sequences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that start w/ a 1 peso coin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 smtClean="0">
                <a:solidFill>
                  <a:srgbClr val="990000"/>
                </a:solidFill>
                <a:latin typeface="Arial" charset="0"/>
              </a:rPr>
              <a:t>differ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</a:rPr>
              <a:t>from</a:t>
            </a:r>
            <a:r>
              <a:rPr lang="en-US" sz="1800" dirty="0">
                <a:latin typeface="Arial" charset="0"/>
              </a:rPr>
              <a:t> the </a:t>
            </a:r>
            <a:r>
              <a:rPr lang="en-US" sz="1800" dirty="0" smtClean="0">
                <a:latin typeface="Arial" charset="0"/>
              </a:rPr>
              <a:t>sequences </a:t>
            </a:r>
            <a:r>
              <a:rPr lang="en-US" sz="1800" dirty="0">
                <a:latin typeface="Arial" charset="0"/>
              </a:rPr>
              <a:t>that </a:t>
            </a:r>
            <a:r>
              <a:rPr lang="en-US" sz="1800" dirty="0" smtClean="0">
                <a:latin typeface="Arial" charset="0"/>
              </a:rPr>
              <a:t>don’t</a:t>
            </a:r>
            <a:r>
              <a:rPr lang="en-US" sz="1800" dirty="0">
                <a:latin typeface="Arial" charset="0"/>
              </a:rPr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>
                <a:latin typeface="Arial" charset="0"/>
              </a:rPr>
              <a:t>Use the </a:t>
            </a:r>
            <a:r>
              <a:rPr lang="en-US" sz="1800" dirty="0">
                <a:solidFill>
                  <a:srgbClr val="7F0000"/>
                </a:solidFill>
                <a:latin typeface="Arial" charset="0"/>
              </a:rPr>
              <a:t>sum</a:t>
            </a:r>
            <a:r>
              <a:rPr lang="en-US" sz="1800" dirty="0">
                <a:solidFill>
                  <a:srgbClr val="00007F"/>
                </a:solidFill>
                <a:latin typeface="Arial" charset="0"/>
              </a:rPr>
              <a:t> rule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: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</a:rPr>
              <a:t>Partition</a:t>
            </a:r>
            <a:r>
              <a:rPr lang="en-US" sz="1800" dirty="0">
                <a:latin typeface="Arial" charset="0"/>
              </a:rPr>
              <a:t> the set of sequences, based on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which kind of </a:t>
            </a:r>
            <a:r>
              <a:rPr lang="en-US" sz="1800" i="1" dirty="0" smtClean="0">
                <a:solidFill>
                  <a:srgbClr val="990000"/>
                </a:solidFill>
                <a:latin typeface="Arial" charset="0"/>
              </a:rPr>
              <a:t>coin </a:t>
            </a:r>
            <a:r>
              <a:rPr lang="en-US" sz="1800" i="1" dirty="0" smtClean="0">
                <a:solidFill>
                  <a:srgbClr val="000099"/>
                </a:solidFill>
                <a:latin typeface="Arial" charset="0"/>
              </a:rPr>
              <a:t>starts</a:t>
            </a:r>
            <a:r>
              <a:rPr lang="en-US" sz="1800" i="1" dirty="0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the sequence</a:t>
            </a:r>
            <a:r>
              <a:rPr lang="en-US" sz="1800" dirty="0">
                <a:latin typeface="Arial" charset="0"/>
              </a:rPr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 smtClean="0">
                <a:latin typeface="Arial" charset="0"/>
              </a:rPr>
              <a:t>It </a:t>
            </a:r>
            <a:r>
              <a:rPr lang="en-US" sz="1800" dirty="0">
                <a:latin typeface="Arial" charset="0"/>
              </a:rPr>
              <a:t>could be a:</a:t>
            </a:r>
          </a:p>
          <a:p>
            <a:pPr marL="1371600" lvl="2" indent="-457200" eaLnBrk="1" hangingPunct="1">
              <a:lnSpc>
                <a:spcPct val="150000"/>
              </a:lnSpc>
              <a:defRPr/>
            </a:pPr>
            <a:r>
              <a:rPr lang="en-US" sz="1800" dirty="0">
                <a:latin typeface="Arial" charset="0"/>
              </a:rPr>
              <a:t>1 peso coin, in which case we have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1800" dirty="0">
                <a:latin typeface="Arial" charset="0"/>
              </a:rPr>
              <a:t> ways to finish the bill</a:t>
            </a:r>
          </a:p>
          <a:p>
            <a:pPr marL="1371600" lvl="2" indent="-457200" eaLnBrk="1" hangingPunct="1">
              <a:lnSpc>
                <a:spcPct val="150000"/>
              </a:lnSpc>
              <a:defRPr/>
            </a:pPr>
            <a:r>
              <a:rPr lang="en-US" sz="1800" dirty="0">
                <a:latin typeface="Arial" charset="0"/>
              </a:rPr>
              <a:t>2 peso coin, in which case we have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1800" dirty="0">
                <a:latin typeface="Arial" charset="0"/>
              </a:rPr>
              <a:t> ways to finish the bill</a:t>
            </a:r>
          </a:p>
          <a:p>
            <a:pPr marL="1371600" lvl="2" indent="-457200" eaLnBrk="1" hangingPunct="1">
              <a:lnSpc>
                <a:spcPct val="150000"/>
              </a:lnSpc>
              <a:defRPr/>
            </a:pPr>
            <a:r>
              <a:rPr lang="en-US" sz="1800" dirty="0">
                <a:latin typeface="Arial" charset="0"/>
              </a:rPr>
              <a:t>5 peso coin, in which case we have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n-5</a:t>
            </a:r>
            <a:r>
              <a:rPr lang="en-US" sz="1800" dirty="0">
                <a:latin typeface="Arial" charset="0"/>
              </a:rPr>
              <a:t> ways to finish the bill</a:t>
            </a:r>
          </a:p>
          <a:p>
            <a:pPr marL="1371600" lvl="2" indent="-457200" eaLnBrk="1" hangingPunct="1">
              <a:lnSpc>
                <a:spcPct val="150000"/>
              </a:lnSpc>
              <a:defRPr/>
            </a:pPr>
            <a:r>
              <a:rPr lang="en-US" sz="1800" dirty="0">
                <a:latin typeface="Arial" charset="0"/>
              </a:rPr>
              <a:t>10 peso coin, in which case we have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n-10</a:t>
            </a:r>
            <a:r>
              <a:rPr lang="en-US" sz="1800" dirty="0">
                <a:latin typeface="Arial" charset="0"/>
              </a:rPr>
              <a:t> ways to finish the bill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>
                <a:latin typeface="Arial" charset="0"/>
              </a:rPr>
              <a:t>T</a:t>
            </a:r>
            <a:r>
              <a:rPr lang="en-US" sz="1800" dirty="0" smtClean="0">
                <a:latin typeface="Arial" charset="0"/>
              </a:rPr>
              <a:t>he </a:t>
            </a:r>
            <a:r>
              <a:rPr lang="en-US" sz="1800" dirty="0">
                <a:latin typeface="Arial" charset="0"/>
              </a:rPr>
              <a:t>recurrence relation </a:t>
            </a:r>
            <a:r>
              <a:rPr lang="en-US" sz="1800" dirty="0" smtClean="0">
                <a:latin typeface="Arial" charset="0"/>
              </a:rPr>
              <a:t>is</a:t>
            </a:r>
            <a:endParaRPr lang="en-US" sz="1800" dirty="0">
              <a:latin typeface="Arial" charset="0"/>
            </a:endParaRP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=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n-5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n-10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with 10 initial conditions,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1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1,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2,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3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3,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4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5,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5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9,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6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15,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7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26,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8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44,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9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75, </a:t>
            </a:r>
            <a:r>
              <a:rPr lang="en-US" sz="1800" i="1" dirty="0">
                <a:solidFill>
                  <a:srgbClr val="006F00"/>
                </a:solidFill>
                <a:latin typeface="Arial" charset="0"/>
              </a:rPr>
              <a:t>a</a:t>
            </a:r>
            <a:r>
              <a:rPr lang="en-US" sz="1800" i="1" baseline="-25000" dirty="0">
                <a:solidFill>
                  <a:srgbClr val="006F00"/>
                </a:solidFill>
                <a:latin typeface="Arial" charset="0"/>
              </a:rPr>
              <a:t>10</a:t>
            </a:r>
            <a:r>
              <a:rPr lang="en-US" sz="1800" dirty="0">
                <a:solidFill>
                  <a:srgbClr val="006F00"/>
                </a:solidFill>
                <a:latin typeface="Arial" charset="0"/>
              </a:rPr>
              <a:t> = 125.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1316989-FA2C-D647-8A19-D190516024AC}" type="slidenum">
              <a:rPr lang="en-US" sz="1400" smtClean="0"/>
              <a:pPr eaLnBrk="1" hangingPunct="1">
                <a:defRPr/>
              </a:pPr>
              <a:t>11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(a)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A string that contains only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0</a:t>
            </a:r>
            <a:r>
              <a:rPr lang="en-US" sz="2400">
                <a:latin typeface="Arial" charset="0"/>
                <a:cs typeface="+mn-cs"/>
              </a:rPr>
              <a:t>s,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1</a:t>
            </a:r>
            <a:r>
              <a:rPr lang="en-US" sz="2400">
                <a:latin typeface="Arial" charset="0"/>
                <a:cs typeface="+mn-cs"/>
              </a:rPr>
              <a:t>s, &amp;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400">
                <a:latin typeface="Arial" charset="0"/>
                <a:cs typeface="+mn-cs"/>
              </a:rPr>
              <a:t>s is called a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ternary string</a:t>
            </a:r>
            <a:r>
              <a:rPr lang="en-US" sz="2400">
                <a:latin typeface="Arial" charset="0"/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Find a recurrence relation for the # of ternary strings of length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latin typeface="Arial" charset="0"/>
                <a:cs typeface="+mn-cs"/>
              </a:rPr>
              <a:t> that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do not contain</a:t>
            </a:r>
            <a:r>
              <a:rPr lang="en-US" sz="2400">
                <a:latin typeface="Arial" charset="0"/>
                <a:cs typeface="+mn-cs"/>
              </a:rPr>
              <a:t> 2 consecutive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0</a:t>
            </a:r>
            <a:r>
              <a:rPr lang="en-US" sz="2400">
                <a:latin typeface="Arial" charset="0"/>
                <a:cs typeface="+mn-cs"/>
              </a:rPr>
              <a:t>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E451E3D-C88A-B74E-BBC7-4D432C775FCB}" type="slidenum">
              <a:rPr lang="en-US" sz="1400" smtClean="0"/>
              <a:pPr eaLnBrk="1" hangingPunct="1">
                <a:defRPr/>
              </a:pPr>
              <a:t>12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(a) Solution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8486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S</a:t>
            </a:r>
            <a:r>
              <a:rPr lang="en-US" sz="1800" dirty="0" smtClean="0">
                <a:latin typeface="Arial" charset="0"/>
                <a:cs typeface="+mn-cs"/>
              </a:rPr>
              <a:t>ubtract </a:t>
            </a:r>
            <a:r>
              <a:rPr lang="en-US" sz="1800" dirty="0">
                <a:latin typeface="Arial" charset="0"/>
                <a:cs typeface="+mn-cs"/>
              </a:rPr>
              <a:t>the # of </a:t>
            </a:r>
            <a:r>
              <a:rPr lang="ja-JP" altLang="en-US" sz="1800" dirty="0">
                <a:latin typeface="Arial" charset="0"/>
                <a:cs typeface="+mn-cs"/>
              </a:rPr>
              <a:t>“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+mn-cs"/>
              </a:rPr>
              <a:t>bad</a:t>
            </a:r>
            <a:r>
              <a:rPr lang="ja-JP" altLang="en-US" sz="1800" dirty="0">
                <a:latin typeface="Arial" charset="0"/>
                <a:cs typeface="+mn-cs"/>
              </a:rPr>
              <a:t>”</a:t>
            </a:r>
            <a:r>
              <a:rPr lang="en-US" sz="1800" dirty="0">
                <a:latin typeface="Arial" charset="0"/>
                <a:cs typeface="+mn-cs"/>
              </a:rPr>
              <a:t> </a:t>
            </a:r>
            <a:r>
              <a:rPr lang="en-US" sz="1800" dirty="0" smtClean="0">
                <a:latin typeface="Arial" charset="0"/>
                <a:cs typeface="+mn-cs"/>
              </a:rPr>
              <a:t>strings (contain 2 consecutive 0s), </a:t>
            </a:r>
            <a:r>
              <a:rPr lang="en-US" sz="1800" i="1" dirty="0" err="1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 err="1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,</a:t>
            </a:r>
            <a:r>
              <a:rPr lang="en-US" sz="1800" dirty="0">
                <a:latin typeface="Arial" charset="0"/>
                <a:cs typeface="+mn-cs"/>
              </a:rPr>
              <a:t> , </a:t>
            </a:r>
            <a:r>
              <a:rPr lang="en-US" sz="1800" dirty="0" smtClean="0">
                <a:latin typeface="Arial" charset="0"/>
                <a:cs typeface="+mn-cs"/>
              </a:rPr>
              <a:t>              from </a:t>
            </a:r>
            <a:r>
              <a:rPr lang="en-US" sz="1800" dirty="0">
                <a:latin typeface="Arial" charset="0"/>
                <a:cs typeface="+mn-cs"/>
              </a:rPr>
              <a:t>the # of ternary strings, 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+mn-cs"/>
              </a:rPr>
              <a:t>3</a:t>
            </a:r>
            <a:r>
              <a:rPr lang="en-US" sz="18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1800" dirty="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 smtClean="0">
                <a:latin typeface="Arial" charset="0"/>
                <a:cs typeface="+mn-cs"/>
              </a:rPr>
              <a:t>To count </a:t>
            </a:r>
            <a:r>
              <a:rPr lang="en-US" sz="1800" i="1" dirty="0" err="1" smtClean="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1800" i="1" baseline="-25000" dirty="0" err="1" smtClean="0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</a:rPr>
              <a:t>,</a:t>
            </a:r>
            <a:r>
              <a:rPr lang="en-US" sz="1800" dirty="0">
                <a:latin typeface="Arial" charset="0"/>
              </a:rPr>
              <a:t> , </a:t>
            </a:r>
            <a:r>
              <a:rPr lang="en-US" sz="1800" dirty="0" smtClean="0">
                <a:latin typeface="Arial" charset="0"/>
              </a:rPr>
              <a:t>u</a:t>
            </a:r>
            <a:r>
              <a:rPr lang="en-US" sz="1800" dirty="0" smtClean="0">
                <a:latin typeface="Arial" charset="0"/>
                <a:cs typeface="+mn-cs"/>
              </a:rPr>
              <a:t>se </a:t>
            </a:r>
            <a:r>
              <a:rPr lang="en-US" sz="1800" dirty="0">
                <a:latin typeface="Arial" charset="0"/>
                <a:cs typeface="+mn-cs"/>
              </a:rPr>
              <a:t>the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+mn-cs"/>
              </a:rPr>
              <a:t>sum</a:t>
            </a:r>
            <a:r>
              <a:rPr lang="en-US" sz="1800" dirty="0">
                <a:latin typeface="Arial" charset="0"/>
                <a:cs typeface="+mn-cs"/>
              </a:rPr>
              <a:t> rule: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i="1" dirty="0">
                <a:solidFill>
                  <a:srgbClr val="7F0000"/>
                </a:solidFill>
                <a:latin typeface="Arial" charset="0"/>
                <a:cs typeface="+mn-cs"/>
              </a:rPr>
              <a:t>Partition</a:t>
            </a:r>
            <a:r>
              <a:rPr lang="en-US" sz="1800" dirty="0">
                <a:latin typeface="Arial" charset="0"/>
                <a:cs typeface="+mn-cs"/>
              </a:rPr>
              <a:t> the set of strings,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depending on what digit starts the string</a:t>
            </a:r>
            <a:r>
              <a:rPr lang="en-US" sz="1800" dirty="0">
                <a:latin typeface="Arial" charset="0"/>
                <a:cs typeface="+mn-cs"/>
              </a:rPr>
              <a:t>:</a:t>
            </a:r>
          </a:p>
          <a:p>
            <a:pPr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+mn-cs"/>
              </a:rPr>
              <a:t>The string starts with a </a:t>
            </a:r>
            <a:r>
              <a:rPr lang="en-US" sz="1800" dirty="0">
                <a:latin typeface="Arial" charset="0"/>
                <a:cs typeface="+mn-cs"/>
              </a:rPr>
              <a:t>1: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1800" dirty="0">
                <a:latin typeface="Arial" charset="0"/>
                <a:cs typeface="+mn-cs"/>
              </a:rPr>
              <a:t> ways to finish the string.</a:t>
            </a:r>
          </a:p>
          <a:p>
            <a:pPr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+mn-cs"/>
              </a:rPr>
              <a:t>The string starts with a </a:t>
            </a:r>
            <a:r>
              <a:rPr lang="en-US" sz="1800" dirty="0">
                <a:latin typeface="Arial" charset="0"/>
                <a:cs typeface="+mn-cs"/>
              </a:rPr>
              <a:t>2: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1800" dirty="0">
                <a:latin typeface="Arial" charset="0"/>
                <a:cs typeface="+mn-cs"/>
              </a:rPr>
              <a:t> ways to finish the string.</a:t>
            </a:r>
          </a:p>
          <a:p>
            <a:pPr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+mn-cs"/>
              </a:rPr>
              <a:t>The string starts with a </a:t>
            </a:r>
            <a:r>
              <a:rPr lang="en-US" sz="1800" dirty="0">
                <a:latin typeface="Arial" charset="0"/>
                <a:cs typeface="+mn-cs"/>
              </a:rPr>
              <a:t>0: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400" dirty="0">
                <a:latin typeface="Arial" charset="0"/>
              </a:rPr>
              <a:t>The remaining string starts with a </a:t>
            </a:r>
            <a:r>
              <a:rPr lang="en-US" sz="1400" dirty="0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1400" dirty="0">
                <a:latin typeface="Arial" charset="0"/>
              </a:rPr>
              <a:t>:</a:t>
            </a:r>
            <a:r>
              <a:rPr lang="en-US" sz="1400" i="1" dirty="0">
                <a:solidFill>
                  <a:srgbClr val="990000"/>
                </a:solidFill>
                <a:latin typeface="Arial" charset="0"/>
              </a:rPr>
              <a:t> 3</a:t>
            </a:r>
            <a:r>
              <a:rPr lang="en-US" sz="1400" i="1" baseline="30000" dirty="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1400" dirty="0">
                <a:latin typeface="Arial" charset="0"/>
              </a:rPr>
              <a:t> ways to finish the string.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400" dirty="0">
                <a:latin typeface="Arial" charset="0"/>
              </a:rPr>
              <a:t>The remaining string starts with a </a:t>
            </a:r>
            <a:r>
              <a:rPr lang="en-US" sz="1400" dirty="0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1400" dirty="0">
                <a:latin typeface="Arial" charset="0"/>
              </a:rPr>
              <a:t>:</a:t>
            </a:r>
            <a:r>
              <a:rPr lang="en-US" sz="1400" i="1" dirty="0">
                <a:solidFill>
                  <a:srgbClr val="990000"/>
                </a:solidFill>
                <a:latin typeface="Arial" charset="0"/>
              </a:rPr>
              <a:t> b</a:t>
            </a:r>
            <a:r>
              <a:rPr lang="en-US" sz="1400" i="1" baseline="-25000" dirty="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1400" dirty="0">
                <a:latin typeface="Arial" charset="0"/>
              </a:rPr>
              <a:t> ways to finish the string.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AutoNum type="arabicPeriod"/>
              <a:defRPr/>
            </a:pPr>
            <a:r>
              <a:rPr lang="en-US" sz="1400" dirty="0">
                <a:latin typeface="Arial" charset="0"/>
              </a:rPr>
              <a:t>The remaining string starts with a </a:t>
            </a:r>
            <a:r>
              <a:rPr lang="en-US" sz="1400" dirty="0">
                <a:solidFill>
                  <a:srgbClr val="00007F"/>
                </a:solidFill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:</a:t>
            </a:r>
            <a:r>
              <a:rPr lang="en-US" sz="1400" i="1" dirty="0">
                <a:solidFill>
                  <a:srgbClr val="990000"/>
                </a:solidFill>
                <a:latin typeface="Arial" charset="0"/>
              </a:rPr>
              <a:t> b</a:t>
            </a:r>
            <a:r>
              <a:rPr lang="en-US" sz="1400" i="1" baseline="-25000" dirty="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1400" dirty="0">
                <a:latin typeface="Arial" charset="0"/>
              </a:rPr>
              <a:t> ways to finish the string.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Summing, </a:t>
            </a:r>
            <a:r>
              <a:rPr lang="en-US" sz="1800" i="1" dirty="0" err="1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 err="1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+mn-cs"/>
              </a:rPr>
              <a:t> =</a:t>
            </a:r>
            <a:r>
              <a:rPr lang="en-US" sz="1800" dirty="0">
                <a:latin typeface="Arial" charset="0"/>
                <a:cs typeface="+mn-cs"/>
              </a:rPr>
              <a:t> 2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1800" dirty="0">
                <a:latin typeface="Arial" charset="0"/>
                <a:cs typeface="+mn-cs"/>
              </a:rPr>
              <a:t> 2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n-2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1800" dirty="0">
                <a:latin typeface="Arial" charset="0"/>
                <a:cs typeface="+mn-cs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3</a:t>
            </a:r>
            <a:r>
              <a:rPr lang="en-US" sz="18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n-2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5DB44CF-3D68-A742-95E3-BCB7A55B3058}" type="slidenum">
              <a:rPr lang="en-US" sz="1400" smtClean="0"/>
              <a:pPr eaLnBrk="1" hangingPunct="1">
                <a:defRPr/>
              </a:pPr>
              <a:t>13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(b)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What are the initial conditions?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529FC9C-334F-0241-9E54-F9981DEF96CC}" type="slidenum">
              <a:rPr lang="en-US" sz="1400" smtClean="0"/>
              <a:pPr eaLnBrk="1" hangingPunct="1">
                <a:defRPr/>
              </a:pPr>
              <a:t>14</a:t>
            </a:fld>
            <a:endParaRPr 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(b) Solution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What are the initial conditions?</a:t>
            </a:r>
            <a:endParaRPr lang="en-US" sz="2400" i="1">
              <a:solidFill>
                <a:srgbClr val="990000"/>
              </a:solidFill>
              <a:latin typeface="Arial" charset="0"/>
              <a:cs typeface="+mn-cs"/>
            </a:endParaRPr>
          </a:p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=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= 0. 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Why do we need 2 initial conditions?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3074F8B-FC84-DA4F-9DE3-31DACE84D895}" type="slidenum">
              <a:rPr lang="en-US" sz="1400" smtClean="0"/>
              <a:pPr eaLnBrk="1" hangingPunct="1">
                <a:defRPr/>
              </a:pPr>
              <a:t>15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(c)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4196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How many ternary strings of length 6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contain 2 consecutive 0s</a:t>
            </a:r>
            <a:r>
              <a:rPr lang="en-US" sz="2400">
                <a:latin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CB07188-CCE9-D243-9E6A-CD502D71A9FE}" type="slidenum">
              <a:rPr lang="en-US" sz="1400" smtClean="0"/>
              <a:pPr eaLnBrk="1" hangingPunct="1">
                <a:defRPr/>
              </a:pPr>
              <a:t>16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(c) Solution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The number of such strings is the value of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.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Using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n-2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, we compute: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. </a:t>
            </a:r>
            <a:r>
              <a:rPr lang="en-US" sz="2400">
                <a:solidFill>
                  <a:srgbClr val="006600"/>
                </a:solidFill>
                <a:latin typeface="Arial" charset="0"/>
              </a:rPr>
              <a:t>(Initial conditions)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0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   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0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1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   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5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4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5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   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21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5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4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2x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5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 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79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 i="1">
                <a:solidFill>
                  <a:srgbClr val="7F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6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5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4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4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79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21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+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4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281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0803EE5-D76C-2449-81DB-08E1D829296B}" type="slidenum">
              <a:rPr lang="en-US" sz="1400" smtClean="0"/>
              <a:pPr eaLnBrk="1" hangingPunct="1">
                <a:defRPr/>
              </a:pPr>
              <a:t>17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40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Find a recurrence relation,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e</a:t>
            </a:r>
            <a:r>
              <a:rPr lang="en-US" sz="2400" i="1" baseline="-2500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latin typeface="Arial" charset="0"/>
                <a:cs typeface="+mn-cs"/>
              </a:rPr>
              <a:t>, for the # of bit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strings</a:t>
            </a:r>
            <a:r>
              <a:rPr lang="en-US" sz="2400">
                <a:latin typeface="Arial" charset="0"/>
                <a:cs typeface="+mn-cs"/>
              </a:rPr>
              <a:t> of length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latin typeface="Arial" charset="0"/>
                <a:cs typeface="+mn-cs"/>
              </a:rPr>
              <a:t> with an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even # of 0s</a:t>
            </a:r>
            <a:r>
              <a:rPr lang="en-US" sz="2400">
                <a:latin typeface="Arial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C1C9719-6AF7-314A-9735-2298F5FB3DAF}" type="slidenum">
              <a:rPr lang="en-US" sz="1400" smtClean="0"/>
              <a:pPr eaLnBrk="1" hangingPunct="1">
                <a:defRPr/>
              </a:pPr>
              <a:t>18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Exercise 40 Solution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6482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Strings</a:t>
            </a:r>
            <a:r>
              <a:rPr lang="en-US" sz="2000" dirty="0">
                <a:latin typeface="Arial" charset="0"/>
                <a:cs typeface="+mn-cs"/>
              </a:rPr>
              <a:t> are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cs typeface="+mn-cs"/>
              </a:rPr>
              <a:t>sequences</a:t>
            </a:r>
            <a:r>
              <a:rPr lang="en-US" sz="2000" dirty="0">
                <a:latin typeface="Arial" charset="0"/>
                <a:cs typeface="+mn-cs"/>
              </a:rPr>
              <a:t>: Order matters: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There is a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  <a:cs typeface="+mn-cs"/>
              </a:rPr>
              <a:t>1</a:t>
            </a:r>
            <a:r>
              <a:rPr lang="en-US" sz="2000" i="1" baseline="30000" dirty="0">
                <a:solidFill>
                  <a:srgbClr val="000099"/>
                </a:solidFill>
                <a:latin typeface="Arial" charset="0"/>
                <a:cs typeface="+mn-cs"/>
              </a:rPr>
              <a:t>st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 bit.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Use the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sum</a:t>
            </a:r>
            <a:r>
              <a:rPr lang="en-US" sz="2000" dirty="0">
                <a:latin typeface="Arial" charset="0"/>
                <a:cs typeface="+mn-cs"/>
              </a:rPr>
              <a:t> rule: 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i="1" dirty="0">
                <a:solidFill>
                  <a:srgbClr val="7F0000"/>
                </a:solidFill>
                <a:latin typeface="Arial" charset="0"/>
                <a:cs typeface="+mn-cs"/>
              </a:rPr>
              <a:t>Partition</a:t>
            </a:r>
            <a:r>
              <a:rPr lang="en-US" sz="2000" dirty="0">
                <a:latin typeface="Arial" charset="0"/>
                <a:cs typeface="+mn-cs"/>
              </a:rPr>
              <a:t> the desired set of bit strings,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based on the string</a:t>
            </a:r>
            <a:r>
              <a:rPr lang="ja-JP" alt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’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s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  <a:cs typeface="+mn-cs"/>
              </a:rPr>
              <a:t>1</a:t>
            </a:r>
            <a:r>
              <a:rPr lang="en-US" sz="2000" i="1" baseline="30000" dirty="0">
                <a:solidFill>
                  <a:srgbClr val="000099"/>
                </a:solidFill>
                <a:latin typeface="Arial" charset="0"/>
                <a:cs typeface="+mn-cs"/>
              </a:rPr>
              <a:t>st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 bit</a:t>
            </a:r>
            <a:r>
              <a:rPr lang="en-US" sz="2000" dirty="0">
                <a:latin typeface="Arial" charset="0"/>
                <a:cs typeface="+mn-cs"/>
              </a:rPr>
              <a:t>:</a:t>
            </a:r>
          </a:p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Strings with an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even # of 0s</a:t>
            </a:r>
            <a:r>
              <a:rPr lang="en-US" sz="2000" dirty="0">
                <a:latin typeface="Arial" charset="0"/>
              </a:rPr>
              <a:t> that begin with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Strings with an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even # of 0s</a:t>
            </a:r>
            <a:r>
              <a:rPr lang="en-US" sz="2000" dirty="0">
                <a:latin typeface="Arial" charset="0"/>
              </a:rPr>
              <a:t> that begin with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-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 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Summing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,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2000" dirty="0">
                <a:latin typeface="Arial" charset="0"/>
                <a:cs typeface="+mn-cs"/>
              </a:rPr>
              <a:t> =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2000" dirty="0">
                <a:latin typeface="Arial" charset="0"/>
                <a:cs typeface="+mn-cs"/>
              </a:rPr>
              <a:t> +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-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2000" dirty="0">
                <a:latin typeface="Arial" charset="0"/>
                <a:cs typeface="+mn-cs"/>
              </a:rPr>
              <a:t> = 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endParaRPr lang="en-US" sz="2000" i="1" dirty="0">
              <a:solidFill>
                <a:srgbClr val="990000"/>
              </a:solidFill>
              <a:latin typeface="Arial" charset="0"/>
              <a:cs typeface="+mn-cs"/>
            </a:endParaRPr>
          </a:p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solidFill>
                  <a:srgbClr val="006F00"/>
                </a:solidFill>
                <a:latin typeface="Arial" charset="0"/>
              </a:rPr>
              <a:t>Does this answer suggest an alternate explanation?</a:t>
            </a:r>
          </a:p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Does this question relate to our study binomial coefficients?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E8605D3-C30F-4942-873F-5E05A202A1CE}" type="slidenum">
              <a:rPr lang="en-US" sz="1400" smtClean="0"/>
              <a:pPr eaLnBrk="1" hangingPunct="1">
                <a:defRPr/>
              </a:pPr>
              <a:t>19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Use the Binomial Theorem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( </a:t>
            </a:r>
            <a:r>
              <a:rPr lang="en-US" sz="1800" i="1" dirty="0">
                <a:latin typeface="Arial" charset="0"/>
                <a:cs typeface="+mn-cs"/>
              </a:rPr>
              <a:t>x</a:t>
            </a:r>
            <a:r>
              <a:rPr lang="en-US" sz="1800" dirty="0">
                <a:latin typeface="Arial" charset="0"/>
                <a:cs typeface="+mn-cs"/>
              </a:rPr>
              <a:t> + </a:t>
            </a:r>
            <a:r>
              <a:rPr lang="en-US" sz="1800" i="1" dirty="0">
                <a:latin typeface="Arial" charset="0"/>
                <a:cs typeface="+mn-cs"/>
              </a:rPr>
              <a:t>y </a:t>
            </a:r>
            <a:r>
              <a:rPr lang="en-US" sz="1800" dirty="0">
                <a:latin typeface="Arial" charset="0"/>
                <a:cs typeface="+mn-cs"/>
              </a:rPr>
              <a:t>)</a:t>
            </a:r>
            <a:r>
              <a:rPr lang="en-US" sz="1800" i="1" baseline="30000" dirty="0">
                <a:latin typeface="Arial" charset="0"/>
                <a:cs typeface="+mn-cs"/>
              </a:rPr>
              <a:t>n</a:t>
            </a:r>
            <a:r>
              <a:rPr lang="en-US" sz="1800" dirty="0">
                <a:latin typeface="Arial" charset="0"/>
                <a:cs typeface="+mn-cs"/>
              </a:rPr>
              <a:t> = </a:t>
            </a:r>
            <a:r>
              <a:rPr lang="el-GR" sz="1800" dirty="0">
                <a:latin typeface="Arial" charset="0"/>
                <a:cs typeface="Arial" charset="0"/>
                <a:sym typeface="Symbol" charset="0"/>
              </a:rPr>
              <a:t>Σ</a:t>
            </a:r>
            <a:r>
              <a:rPr lang="en-US" sz="1800" baseline="-25000" dirty="0">
                <a:latin typeface="Arial" charset="0"/>
                <a:cs typeface="Arial" charset="0"/>
                <a:sym typeface="Symbol" charset="0"/>
              </a:rPr>
              <a:t>j=0 to 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j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1800" i="1" dirty="0" err="1">
                <a:latin typeface="Arial" charset="0"/>
                <a:cs typeface="Arial" charset="0"/>
                <a:sym typeface="Symbol" charset="0"/>
              </a:rPr>
              <a:t>x</a:t>
            </a:r>
            <a:r>
              <a:rPr lang="en-US" sz="1800" i="1" baseline="30000" dirty="0" err="1">
                <a:latin typeface="Arial" charset="0"/>
                <a:cs typeface="Arial" charset="0"/>
                <a:sym typeface="Symbol" charset="0"/>
              </a:rPr>
              <a:t>n-j</a:t>
            </a:r>
            <a:r>
              <a:rPr lang="en-US" sz="1800" i="1" dirty="0" err="1">
                <a:latin typeface="Arial" charset="0"/>
                <a:cs typeface="Arial" charset="0"/>
                <a:sym typeface="Symbol" charset="0"/>
              </a:rPr>
              <a:t>y</a:t>
            </a:r>
            <a:r>
              <a:rPr lang="en-US" sz="1800" i="1" baseline="30000" dirty="0" err="1">
                <a:latin typeface="Arial" charset="0"/>
                <a:cs typeface="Arial" charset="0"/>
                <a:sym typeface="Symbol" charset="0"/>
              </a:rPr>
              <a:t>j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= 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0 )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x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y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0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,1 )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x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n-1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y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+ </a:t>
            </a:r>
            <a:r>
              <a:rPr lang="en-US" sz="1800" b="1" baseline="30000" dirty="0">
                <a:latin typeface="Arial" charset="0"/>
                <a:cs typeface="Arial" charset="0"/>
                <a:sym typeface="Symbol" charset="0"/>
              </a:rPr>
              <a:t>…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+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C(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,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j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1800" i="1" dirty="0" err="1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x</a:t>
            </a:r>
            <a:r>
              <a:rPr lang="en-US" sz="1800" i="1" baseline="30000" dirty="0" err="1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n-j</a:t>
            </a:r>
            <a:r>
              <a:rPr lang="en-US" sz="1800" i="1" dirty="0" err="1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y</a:t>
            </a:r>
            <a:r>
              <a:rPr lang="en-US" sz="1800" i="1" baseline="30000" dirty="0" err="1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j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+ </a:t>
            </a:r>
            <a:r>
              <a:rPr lang="en-US" sz="1800" b="1" baseline="30000" dirty="0">
                <a:latin typeface="Arial" charset="0"/>
                <a:cs typeface="Arial" charset="0"/>
                <a:sym typeface="Symbol" charset="0"/>
              </a:rPr>
              <a:t>…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x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0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y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Evaluate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at x =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y =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-1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: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(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+mn-cs"/>
              </a:rPr>
              <a:t>1 – 1</a:t>
            </a:r>
            <a:r>
              <a:rPr lang="en-US" sz="1800" dirty="0">
                <a:latin typeface="Arial" charset="0"/>
                <a:cs typeface="+mn-cs"/>
              </a:rPr>
              <a:t>)</a:t>
            </a:r>
            <a:r>
              <a:rPr lang="en-US" sz="1800" baseline="30000" dirty="0">
                <a:latin typeface="Arial" charset="0"/>
                <a:cs typeface="+mn-cs"/>
              </a:rPr>
              <a:t>n</a:t>
            </a:r>
            <a:r>
              <a:rPr lang="en-US" sz="1800" dirty="0">
                <a:latin typeface="Arial" charset="0"/>
                <a:cs typeface="+mn-cs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+mn-cs"/>
              </a:rPr>
              <a:t>=</a:t>
            </a:r>
            <a:r>
              <a:rPr lang="en-US" sz="1800" dirty="0">
                <a:latin typeface="Arial" charset="0"/>
                <a:cs typeface="+mn-cs"/>
              </a:rPr>
              <a:t> </a:t>
            </a:r>
            <a:r>
              <a:rPr lang="el-GR" sz="1800" dirty="0">
                <a:latin typeface="Arial" charset="0"/>
                <a:cs typeface="Arial" charset="0"/>
                <a:sym typeface="Symbol" charset="0"/>
              </a:rPr>
              <a:t>Σ</a:t>
            </a:r>
            <a:r>
              <a:rPr lang="en-US" sz="1800" baseline="-25000" dirty="0">
                <a:latin typeface="Arial" charset="0"/>
                <a:cs typeface="Arial" charset="0"/>
                <a:sym typeface="Symbol" charset="0"/>
              </a:rPr>
              <a:t>j=0 to 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j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n-j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(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-1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 )</a:t>
            </a:r>
            <a:r>
              <a:rPr lang="en-US" sz="1800" i="1" baseline="30000" dirty="0">
                <a:latin typeface="Arial" charset="0"/>
                <a:cs typeface="Arial" charset="0"/>
                <a:sym typeface="Symbol" charset="0"/>
              </a:rPr>
              <a:t>j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           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0 )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-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,1 )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+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,2 )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-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,3 )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+-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. . . (-1)</a:t>
            </a:r>
            <a:r>
              <a:rPr lang="en-US" sz="1800" baseline="30000" dirty="0" err="1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 err="1"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 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).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,1 )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,3 )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,5 ) . . . 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 0 )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,2 ) + C( </a:t>
            </a:r>
            <a:r>
              <a:rPr lang="en-US" sz="1800" i="1" dirty="0"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,4 ) . . . 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2</a:t>
            </a:r>
            <a:r>
              <a:rPr lang="en-US" sz="1800" baseline="30000" dirty="0">
                <a:latin typeface="Arial" charset="0"/>
                <a:cs typeface="Arial" charset="0"/>
                <a:sym typeface="Symbol" charset="0"/>
              </a:rPr>
              <a:t>n-1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Example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: C(4,0) + C(4,2) + C(4,4)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C(4,1) + C(4,3)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=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 sz="1800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3</a:t>
            </a:r>
            <a:r>
              <a:rPr lang="en-US" sz="1800" dirty="0">
                <a:latin typeface="Arial" charset="0"/>
                <a:cs typeface="Arial" charset="0"/>
                <a:sym typeface="Symbol" charset="0"/>
              </a:rPr>
              <a:t> 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1800" dirty="0">
                <a:solidFill>
                  <a:srgbClr val="006F00"/>
                </a:solidFill>
                <a:latin typeface="Arial" charset="0"/>
                <a:cs typeface="Arial" charset="0"/>
                <a:sym typeface="Symbol" charset="0"/>
              </a:rPr>
              <a:t>The # of bit strings of length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4</a:t>
            </a:r>
            <a:r>
              <a:rPr lang="en-US" sz="1800" dirty="0">
                <a:solidFill>
                  <a:srgbClr val="006F00"/>
                </a:solidFill>
                <a:latin typeface="Arial" charset="0"/>
                <a:cs typeface="Arial" charset="0"/>
                <a:sym typeface="Symbol" charset="0"/>
              </a:rPr>
              <a:t> that have an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 even</a:t>
            </a:r>
            <a:r>
              <a:rPr lang="en-US" sz="1800" dirty="0">
                <a:solidFill>
                  <a:srgbClr val="006F00"/>
                </a:solidFill>
                <a:latin typeface="Arial" charset="0"/>
                <a:cs typeface="Arial" charset="0"/>
                <a:sym typeface="Symbol" charset="0"/>
              </a:rPr>
              <a:t> number of 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0</a:t>
            </a:r>
            <a:r>
              <a:rPr lang="en-US" sz="1800" dirty="0">
                <a:solidFill>
                  <a:srgbClr val="006F00"/>
                </a:solidFill>
                <a:latin typeface="Arial" charset="0"/>
                <a:cs typeface="Arial" charset="0"/>
                <a:sym typeface="Symbol" charset="0"/>
              </a:rPr>
              <a:t>s is</a:t>
            </a:r>
            <a:r>
              <a:rPr lang="en-US" sz="18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 2</a:t>
            </a:r>
            <a:r>
              <a:rPr lang="en-US" sz="1800" baseline="30000" dirty="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3</a:t>
            </a:r>
            <a:r>
              <a:rPr lang="en-US" sz="1800" dirty="0">
                <a:solidFill>
                  <a:srgbClr val="006F00"/>
                </a:solidFill>
                <a:latin typeface="Arial" charset="0"/>
                <a:cs typeface="Arial" charset="0"/>
                <a:sym typeface="Symbol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81E6380-2CB6-8744-9DA4-AB44D9E0A0AC}" type="slidenum">
              <a:rPr lang="en-US" sz="1400" smtClean="0"/>
              <a:pPr eaLnBrk="1" hangingPunct="1">
                <a:defRPr/>
              </a:pPr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(a)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543800" cy="4419600"/>
          </a:xfrm>
        </p:spPr>
        <p:txBody>
          <a:bodyPr/>
          <a:lstStyle/>
          <a:p>
            <a:pPr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A person deposits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$1,000</a:t>
            </a:r>
            <a:r>
              <a:rPr lang="en-US" sz="2400">
                <a:latin typeface="Arial" charset="0"/>
                <a:cs typeface="+mn-cs"/>
              </a:rPr>
              <a:t> in an account that yields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9%</a:t>
            </a:r>
            <a:r>
              <a:rPr lang="en-US" sz="2400">
                <a:latin typeface="Arial" charset="0"/>
                <a:cs typeface="+mn-cs"/>
              </a:rPr>
              <a:t> interest compounded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annually</a:t>
            </a:r>
            <a:r>
              <a:rPr lang="en-US" sz="240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19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Set up a recurrence relation for the amount in the account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at the end of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latin typeface="Arial" charset="0"/>
                <a:cs typeface="+mn-cs"/>
              </a:rPr>
              <a:t> years.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6A0AC6F-FEFA-0C41-97F2-DAA0EF16C6AD}" type="slidenum">
              <a:rPr lang="en-US" sz="1400" smtClean="0"/>
              <a:pPr eaLnBrk="1" hangingPunct="1">
                <a:defRPr/>
              </a:pPr>
              <a:t>20</a:t>
            </a:fld>
            <a:endParaRPr lang="en-US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End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Exercise 40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solidFill>
                  <a:srgbClr val="7F0000"/>
                </a:solidFill>
                <a:latin typeface="Arial" charset="0"/>
              </a:rPr>
              <a:t>Strings</a:t>
            </a:r>
            <a:r>
              <a:rPr lang="en-US" sz="2000" dirty="0">
                <a:latin typeface="Arial" charset="0"/>
              </a:rPr>
              <a:t> are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sequences</a:t>
            </a:r>
            <a:r>
              <a:rPr lang="en-US" sz="2000" dirty="0">
                <a:latin typeface="Arial" charset="0"/>
              </a:rPr>
              <a:t>: Order matters: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There is a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</a:rPr>
              <a:t>1</a:t>
            </a:r>
            <a:r>
              <a:rPr lang="en-US" sz="2000" i="1" baseline="30000" dirty="0">
                <a:solidFill>
                  <a:srgbClr val="000099"/>
                </a:solidFill>
                <a:latin typeface="Arial" charset="0"/>
              </a:rPr>
              <a:t>st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bit.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Use the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sum</a:t>
            </a:r>
            <a:r>
              <a:rPr lang="en-US" sz="2000" dirty="0">
                <a:latin typeface="Arial" charset="0"/>
              </a:rPr>
              <a:t> rule: 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Partition</a:t>
            </a:r>
            <a:r>
              <a:rPr lang="en-US" sz="2000" dirty="0">
                <a:latin typeface="Arial" charset="0"/>
              </a:rPr>
              <a:t> the desired set of bit strings,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based on the string</a:t>
            </a:r>
            <a:r>
              <a:rPr lang="ja-JP" altLang="en-US" sz="2000" i="1" dirty="0">
                <a:solidFill>
                  <a:srgbClr val="990000"/>
                </a:solidFill>
                <a:latin typeface="Arial" charset="0"/>
              </a:rPr>
              <a:t>’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s </a:t>
            </a:r>
            <a:r>
              <a:rPr lang="en-US" sz="2000" i="1" dirty="0">
                <a:solidFill>
                  <a:srgbClr val="000099"/>
                </a:solidFill>
                <a:latin typeface="Arial" charset="0"/>
              </a:rPr>
              <a:t>1</a:t>
            </a:r>
            <a:r>
              <a:rPr lang="en-US" sz="2000" i="1" baseline="30000" dirty="0">
                <a:solidFill>
                  <a:srgbClr val="000099"/>
                </a:solidFill>
                <a:latin typeface="Arial" charset="0"/>
              </a:rPr>
              <a:t>st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bit</a:t>
            </a:r>
            <a:r>
              <a:rPr lang="en-US" sz="2000" dirty="0">
                <a:latin typeface="Arial" charset="0"/>
              </a:rPr>
              <a:t>:</a:t>
            </a:r>
          </a:p>
          <a:p>
            <a:pPr lvl="1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Strings with an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even # of 0s</a:t>
            </a:r>
            <a:r>
              <a:rPr lang="en-US" sz="2000" dirty="0">
                <a:latin typeface="Arial" charset="0"/>
              </a:rPr>
              <a:t> that begin with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Strings with an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even # of 0s</a:t>
            </a:r>
            <a:r>
              <a:rPr lang="en-US" sz="2000" dirty="0">
                <a:latin typeface="Arial" charset="0"/>
              </a:rPr>
              <a:t> that begin with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-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 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</a:rPr>
              <a:t>Summing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-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e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</a:t>
            </a:r>
            <a:r>
              <a:rPr lang="en-US" sz="2000" dirty="0">
                <a:latin typeface="Arial" charset="0"/>
              </a:rPr>
              <a:t> = 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</a:rPr>
              <a:t>n-</a:t>
            </a:r>
            <a:r>
              <a:rPr lang="en-US" sz="2000" i="1" baseline="30000" dirty="0" smtClean="0">
                <a:solidFill>
                  <a:srgbClr val="990000"/>
                </a:solidFill>
                <a:latin typeface="Arial" charset="0"/>
              </a:rPr>
              <a:t>1</a:t>
            </a:r>
            <a:endParaRPr lang="en-US" sz="2000" i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40E5A-C46E-9449-A8F7-57BA520ECF5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</a:t>
            </a:r>
            <a:r>
              <a:rPr lang="en-US" sz="1400" dirty="0" smtClean="0"/>
              <a:t>Cappello</a:t>
            </a:r>
            <a:endParaRPr lang="en-US" sz="1400" dirty="0" smtClean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A1AE2BD-B449-4745-A285-2E7E33C761DB}" type="slidenum">
              <a:rPr lang="en-US" sz="1400" smtClean="0"/>
              <a:pPr eaLnBrk="1" hangingPunct="1">
                <a:defRPr/>
              </a:pPr>
              <a:t>22</a:t>
            </a:fld>
            <a:endParaRPr 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49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The variation we consider begins with people numbered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1, …, n</a:t>
            </a:r>
            <a:r>
              <a:rPr lang="en-US">
                <a:latin typeface="Arial" charset="0"/>
              </a:rPr>
              <a:t>, standing around a circle. </a:t>
            </a: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In each stage, every 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baseline="30000">
                <a:solidFill>
                  <a:srgbClr val="000099"/>
                </a:solidFill>
                <a:latin typeface="Arial" charset="0"/>
              </a:rPr>
              <a:t>nd</a:t>
            </a:r>
            <a:r>
              <a:rPr lang="en-US">
                <a:latin typeface="Arial" charset="0"/>
              </a:rPr>
              <a:t> person still alive is killed until only 1 survives. </a:t>
            </a: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We denote the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number</a:t>
            </a:r>
            <a:r>
              <a:rPr lang="en-US">
                <a:latin typeface="Arial" charset="0"/>
              </a:rPr>
              <a:t> of the survivor by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J(n)</a:t>
            </a:r>
            <a:r>
              <a:rPr lang="en-US">
                <a:latin typeface="Arial" charset="0"/>
              </a:rPr>
              <a:t>.</a:t>
            </a: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Determine the value of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J(n)</a:t>
            </a:r>
            <a:r>
              <a:rPr lang="en-US">
                <a:latin typeface="Arial" charset="0"/>
              </a:rPr>
              <a:t> for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1 </a:t>
            </a:r>
            <a:r>
              <a:rPr lang="en-US" b="1">
                <a:solidFill>
                  <a:srgbClr val="990000"/>
                </a:solidFill>
                <a:latin typeface="Arial" charset="0"/>
                <a:sym typeface="Symbol" charset="0"/>
              </a:rPr>
              <a:t> </a:t>
            </a:r>
            <a:r>
              <a:rPr lang="en-US">
                <a:solidFill>
                  <a:srgbClr val="990000"/>
                </a:solidFill>
                <a:latin typeface="Arial" charset="0"/>
                <a:sym typeface="Symbol" charset="0"/>
              </a:rPr>
              <a:t>n</a:t>
            </a:r>
            <a:r>
              <a:rPr lang="en-US" b="1">
                <a:solidFill>
                  <a:srgbClr val="990000"/>
                </a:solidFill>
                <a:latin typeface="Arial" charset="0"/>
                <a:sym typeface="Symbol" charset="0"/>
              </a:rPr>
              <a:t>  </a:t>
            </a:r>
            <a:r>
              <a:rPr lang="en-US">
                <a:solidFill>
                  <a:srgbClr val="990000"/>
                </a:solidFill>
                <a:latin typeface="Arial" charset="0"/>
                <a:sym typeface="Symbol" charset="0"/>
              </a:rPr>
              <a:t>16</a:t>
            </a:r>
            <a:r>
              <a:rPr lang="en-US">
                <a:latin typeface="Arial" charset="0"/>
                <a:sym typeface="Symbol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</a:t>
            </a:r>
            <a:r>
              <a:rPr lang="en-US" sz="1400" dirty="0" smtClean="0"/>
              <a:t>Cappello</a:t>
            </a:r>
            <a:endParaRPr lang="en-US" sz="1400" dirty="0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3A3E313-6191-4C4B-B71C-19C60C1E3186}" type="slidenum">
              <a:rPr lang="en-US" sz="1400" smtClean="0"/>
              <a:pPr eaLnBrk="1" hangingPunct="1">
                <a:defRPr/>
              </a:pPr>
              <a:t>23</a:t>
            </a:fld>
            <a:endParaRPr lang="en-US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49 Solution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Put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5</a:t>
            </a:r>
            <a:r>
              <a:rPr lang="en-US" sz="2400">
                <a:latin typeface="Arial" charset="0"/>
              </a:rPr>
              <a:t> people, named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1, 2, 3, 4, &amp; 5</a:t>
            </a:r>
            <a:r>
              <a:rPr lang="en-US" sz="2400">
                <a:latin typeface="Arial" charset="0"/>
              </a:rPr>
              <a:t>, in a circle.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Starting with 1,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kill</a:t>
            </a:r>
            <a:r>
              <a:rPr lang="en-US" sz="2400">
                <a:latin typeface="Arial" charset="0"/>
              </a:rPr>
              <a:t> every 2</a:t>
            </a:r>
            <a:r>
              <a:rPr lang="en-US" sz="2400" baseline="30000">
                <a:latin typeface="Arial" charset="0"/>
              </a:rPr>
              <a:t>nd</a:t>
            </a:r>
            <a:r>
              <a:rPr lang="en-US" sz="2400">
                <a:latin typeface="Arial" charset="0"/>
              </a:rPr>
              <a:t> person until only 1 person is left.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The sequence of killings is: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1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3 4 5 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1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3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4</a:t>
            </a:r>
            <a:r>
              <a:rPr lang="en-US" sz="2000">
                <a:latin typeface="Arial" charset="0"/>
              </a:rPr>
              <a:t> 5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3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US" sz="2000">
                <a:latin typeface="Arial" charset="0"/>
              </a:rPr>
              <a:t> 5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5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5</a:t>
            </a:r>
          </a:p>
          <a:p>
            <a:pPr lvl="2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So,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J(5) = 3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Continuing, for each value of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, results in the following table.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</a:t>
            </a:r>
            <a:r>
              <a:rPr lang="en-US" sz="1400" dirty="0" smtClean="0"/>
              <a:t>Cappello</a:t>
            </a:r>
            <a:endParaRPr lang="en-US" sz="1400" dirty="0" smtClean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F4A4817-AEFD-8D4A-8A92-43E9CB02D587}" type="slidenum">
              <a:rPr lang="en-US" sz="1400" smtClean="0"/>
              <a:pPr eaLnBrk="1" hangingPunct="1">
                <a:defRPr/>
              </a:pPr>
              <a:t>24</a:t>
            </a:fld>
            <a:endParaRPr 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49 Solution</a:t>
            </a:r>
          </a:p>
        </p:txBody>
      </p:sp>
      <p:graphicFrame>
        <p:nvGraphicFramePr>
          <p:cNvPr id="582721" name="Group 65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6019800" cy="4664079"/>
        </p:xfrm>
        <a:graphic>
          <a:graphicData uri="http://schemas.openxmlformats.org/drawingml/2006/table">
            <a:tbl>
              <a:tblPr/>
              <a:tblGrid>
                <a:gridCol w="1943100"/>
                <a:gridCol w="952500"/>
                <a:gridCol w="2057400"/>
                <a:gridCol w="1066800"/>
              </a:tblGrid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</a:t>
            </a:r>
            <a:r>
              <a:rPr lang="en-US" sz="1400" dirty="0" smtClean="0"/>
              <a:t>Cappello</a:t>
            </a:r>
            <a:endParaRPr lang="en-US" sz="1400" dirty="0" smtClean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D038092-FC86-9C46-97FE-9C68AA9467A3}" type="slidenum">
              <a:rPr lang="en-US" sz="1400" smtClean="0"/>
              <a:pPr eaLnBrk="1" hangingPunct="1">
                <a:defRPr/>
              </a:pPr>
              <a:t>25</a:t>
            </a:fld>
            <a:endParaRPr 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50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Use the values you found in Exercise 49 to conjecture a formula for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J(n)</a:t>
            </a:r>
            <a:r>
              <a:rPr lang="en-US" i="1">
                <a:latin typeface="Arial" charset="0"/>
              </a:rPr>
              <a:t>.</a:t>
            </a:r>
          </a:p>
          <a:p>
            <a:pPr lvl="2" eaLnBrk="1" hangingPunct="1">
              <a:lnSpc>
                <a:spcPct val="150000"/>
              </a:lnSpc>
              <a:buFontTx/>
              <a:buNone/>
              <a:defRPr/>
            </a:pPr>
            <a:r>
              <a:rPr lang="en-US">
                <a:solidFill>
                  <a:srgbClr val="990000"/>
                </a:solidFill>
                <a:latin typeface="Arial" charset="0"/>
              </a:rPr>
              <a:t>Hint</a:t>
            </a:r>
            <a:r>
              <a:rPr lang="en-US">
                <a:latin typeface="Arial" charset="0"/>
              </a:rPr>
              <a:t>: Write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 = 2</a:t>
            </a:r>
            <a:r>
              <a:rPr lang="en-US" i="1" baseline="30000">
                <a:solidFill>
                  <a:srgbClr val="990000"/>
                </a:solidFill>
                <a:latin typeface="Arial" charset="0"/>
              </a:rPr>
              <a:t>m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+ k</a:t>
            </a:r>
            <a:r>
              <a:rPr lang="en-US">
                <a:latin typeface="Arial" charset="0"/>
              </a:rPr>
              <a:t>, where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m, k </a:t>
            </a:r>
            <a:r>
              <a:rPr lang="en-US" b="1">
                <a:solidFill>
                  <a:srgbClr val="990000"/>
                </a:solidFill>
                <a:latin typeface="Arial" charset="0"/>
                <a:sym typeface="Symbol" charset="0"/>
              </a:rPr>
              <a:t>N</a:t>
            </a:r>
            <a:r>
              <a:rPr lang="en-US">
                <a:latin typeface="Arial" charset="0"/>
              </a:rPr>
              <a:t> &amp;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k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&lt;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i="1" baseline="30000">
                <a:solidFill>
                  <a:srgbClr val="990000"/>
                </a:solidFill>
                <a:latin typeface="Arial" charset="0"/>
              </a:rPr>
              <a:t>m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Copyright © Peter Cappello 2011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3963B3C-6A12-2F45-B76B-F5A83191A72A}" type="slidenum">
              <a:rPr lang="en-US" sz="1400" smtClean="0"/>
              <a:pPr eaLnBrk="1" hangingPunct="1">
                <a:defRPr/>
              </a:pPr>
              <a:t>26</a:t>
            </a:fld>
            <a:endParaRPr lang="en-US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50 Solution</a:t>
            </a:r>
          </a:p>
        </p:txBody>
      </p:sp>
      <p:graphicFrame>
        <p:nvGraphicFramePr>
          <p:cNvPr id="585857" name="Group 129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664079"/>
        </p:xfrm>
        <a:graphic>
          <a:graphicData uri="http://schemas.openxmlformats.org/drawingml/2006/table">
            <a:tbl>
              <a:tblPr/>
              <a:tblGrid>
                <a:gridCol w="1981200"/>
                <a:gridCol w="1905000"/>
                <a:gridCol w="1981200"/>
                <a:gridCol w="1905000"/>
              </a:tblGrid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16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Copyright © Peter Cappello 2011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F7B1A05-F272-DC4D-B290-79BB1972E737}" type="slidenum">
              <a:rPr lang="en-US" sz="1400" smtClean="0"/>
              <a:pPr eaLnBrk="1" hangingPunct="1">
                <a:defRPr/>
              </a:pPr>
              <a:t>27</a:t>
            </a:fld>
            <a:endParaRPr lang="en-US" sz="1400" smtClean="0"/>
          </a:p>
        </p:txBody>
      </p:sp>
      <p:sp>
        <p:nvSpPr>
          <p:cNvPr id="28676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50 Solution continued</a:t>
            </a:r>
          </a:p>
        </p:txBody>
      </p:sp>
      <p:graphicFrame>
        <p:nvGraphicFramePr>
          <p:cNvPr id="587838" name="Group 62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10600" cy="4664079"/>
        </p:xfrm>
        <a:graphic>
          <a:graphicData uri="http://schemas.openxmlformats.org/drawingml/2006/table">
            <a:tbl>
              <a:tblPr/>
              <a:tblGrid>
                <a:gridCol w="2195513"/>
                <a:gridCol w="2109787"/>
                <a:gridCol w="2095500"/>
                <a:gridCol w="2209800"/>
              </a:tblGrid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J(n)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9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3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5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13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7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7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15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/>
                          <a:latin typeface="Arial" charset="0"/>
                        </a:rPr>
                        <a:t>16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= 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1 = 2*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</a:t>
            </a:r>
            <a:r>
              <a:rPr lang="en-US" sz="1400" dirty="0" smtClean="0"/>
              <a:t>Cappello</a:t>
            </a:r>
            <a:endParaRPr lang="en-US" sz="1400" dirty="0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4445054-B2A8-134C-BF0D-DB0CFE2CEF41}" type="slidenum">
              <a:rPr lang="en-US" sz="1400" smtClean="0"/>
              <a:pPr eaLnBrk="1" hangingPunct="1">
                <a:defRPr/>
              </a:pPr>
              <a:t>28</a:t>
            </a:fld>
            <a:endParaRPr lang="en-US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50 Solution continued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7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So, if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 = 2</a:t>
            </a:r>
            <a:r>
              <a:rPr lang="en-US" i="1" baseline="30000">
                <a:solidFill>
                  <a:srgbClr val="990000"/>
                </a:solidFill>
                <a:latin typeface="Arial" charset="0"/>
              </a:rPr>
              <a:t>m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+ k</a:t>
            </a:r>
            <a:r>
              <a:rPr lang="en-US">
                <a:latin typeface="Arial" charset="0"/>
              </a:rPr>
              <a:t>, where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m, k </a:t>
            </a:r>
            <a:r>
              <a:rPr lang="en-US" b="1">
                <a:solidFill>
                  <a:srgbClr val="990000"/>
                </a:solidFill>
                <a:latin typeface="Arial" charset="0"/>
                <a:sym typeface="Symbol" charset="0"/>
              </a:rPr>
              <a:t>N</a:t>
            </a:r>
            <a:r>
              <a:rPr lang="en-US">
                <a:latin typeface="Arial" charset="0"/>
              </a:rPr>
              <a:t> &amp;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k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&lt;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i="1" baseline="30000">
                <a:solidFill>
                  <a:srgbClr val="990000"/>
                </a:solidFill>
                <a:latin typeface="Arial" charset="0"/>
              </a:rPr>
              <a:t>m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, then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J(n) = 2k + 1</a:t>
            </a:r>
            <a:r>
              <a:rPr lang="en-US">
                <a:latin typeface="Arial" charset="0"/>
              </a:rPr>
              <a:t>.</a:t>
            </a:r>
          </a:p>
          <a:p>
            <a:pPr lvl="2" eaLnBrk="1" hangingPunct="1">
              <a:lnSpc>
                <a:spcPct val="17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Check this for J(17).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457122D-E94E-834F-BB79-A32204D6AFF7}" type="slidenum">
              <a:rPr lang="en-US" sz="1400" smtClean="0"/>
              <a:pPr eaLnBrk="1" hangingPunct="1">
                <a:defRPr/>
              </a:pPr>
              <a:t>29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20 Solution continued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4196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But, we also can use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cs typeface="+mn-cs"/>
              </a:rPr>
              <a:t>bills</a:t>
            </a:r>
            <a:r>
              <a:rPr lang="en-US" sz="2000" dirty="0">
                <a:latin typeface="Arial" charset="0"/>
                <a:cs typeface="+mn-cs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If the 1</a:t>
            </a:r>
            <a:r>
              <a:rPr lang="en-US" sz="2000" baseline="30000" dirty="0">
                <a:latin typeface="Arial" charset="0"/>
                <a:cs typeface="+mn-cs"/>
              </a:rPr>
              <a:t>st</a:t>
            </a:r>
            <a:r>
              <a:rPr lang="en-US" sz="2000" dirty="0">
                <a:latin typeface="Arial" charset="0"/>
                <a:cs typeface="+mn-cs"/>
              </a:rPr>
              <a:t>  currency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  <a:cs typeface="+mn-cs"/>
              </a:rPr>
              <a:t>object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</a:t>
            </a:r>
            <a:r>
              <a:rPr lang="en-US" sz="2000" dirty="0">
                <a:latin typeface="Arial" charset="0"/>
                <a:cs typeface="+mn-cs"/>
              </a:rPr>
              <a:t>is a bill, it could be a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>
                <a:latin typeface="Arial" charset="0"/>
              </a:rPr>
              <a:t>5 peso, in which case we have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n-5</a:t>
            </a:r>
            <a:r>
              <a:rPr lang="en-US" sz="2000" dirty="0">
                <a:latin typeface="Arial" charset="0"/>
              </a:rPr>
              <a:t> ways to finish the bill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>
                <a:latin typeface="Arial" charset="0"/>
              </a:rPr>
              <a:t>10 peso, in which case we have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n-10</a:t>
            </a:r>
            <a:r>
              <a:rPr lang="en-US" sz="2000" dirty="0">
                <a:latin typeface="Arial" charset="0"/>
              </a:rPr>
              <a:t> ways to finish the bill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>
                <a:latin typeface="Arial" charset="0"/>
              </a:rPr>
              <a:t>20 peso, in which case we have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n-20</a:t>
            </a:r>
            <a:r>
              <a:rPr lang="en-US" sz="2000" dirty="0">
                <a:latin typeface="Arial" charset="0"/>
              </a:rPr>
              <a:t> ways to finish the bill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>
                <a:latin typeface="Arial" charset="0"/>
              </a:rPr>
              <a:t>50 peso, in which case we have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n-50</a:t>
            </a:r>
            <a:r>
              <a:rPr lang="en-US" sz="2000" dirty="0">
                <a:latin typeface="Arial" charset="0"/>
              </a:rPr>
              <a:t> ways to finish the bill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z="2000" dirty="0">
                <a:latin typeface="Arial" charset="0"/>
              </a:rPr>
              <a:t>100 peso, in which case we have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</a:rPr>
              <a:t>n-100</a:t>
            </a:r>
            <a:r>
              <a:rPr lang="en-US" sz="2000" dirty="0">
                <a:latin typeface="Arial" charset="0"/>
              </a:rPr>
              <a:t> ways to finish the bill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Using both coins &amp; bills, we have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</a:t>
            </a:r>
            <a:r>
              <a:rPr lang="en-US" sz="2000" dirty="0">
                <a:latin typeface="Arial" charset="0"/>
                <a:cs typeface="+mn-cs"/>
              </a:rPr>
              <a:t>=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n-2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n-5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  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n-5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n-20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n-50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n-100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   </a:t>
            </a:r>
            <a:r>
              <a:rPr lang="en-US" sz="2000" dirty="0">
                <a:latin typeface="Arial" charset="0"/>
                <a:cs typeface="+mn-cs"/>
              </a:rPr>
              <a:t>=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n-2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+mn-cs"/>
              </a:rPr>
              <a:t>2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n-5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cs typeface="+mn-cs"/>
              </a:rPr>
              <a:t>2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n-20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n-50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+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n-100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+mn-cs"/>
              </a:rPr>
              <a:t> , 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2000" i="1" dirty="0">
                <a:solidFill>
                  <a:srgbClr val="006F00"/>
                </a:solidFill>
                <a:latin typeface="Arial" charset="0"/>
              </a:rPr>
              <a:t>with 100 initial conditions, which I will not produce.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099DB57-68FE-CB4E-82D8-BEE6E0E19B9D}" type="slidenum">
              <a:rPr lang="en-US" sz="1400" smtClean="0"/>
              <a:pPr eaLnBrk="1" hangingPunct="1">
                <a:defRPr/>
              </a:pPr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(a) Solution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4196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A person deposits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$1,000</a:t>
            </a:r>
            <a:r>
              <a:rPr lang="en-US" sz="2400" dirty="0">
                <a:latin typeface="Arial" charset="0"/>
                <a:cs typeface="+mn-cs"/>
              </a:rPr>
              <a:t> in an account that yields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9%</a:t>
            </a:r>
            <a:r>
              <a:rPr lang="en-US" sz="2400" dirty="0">
                <a:latin typeface="Arial" charset="0"/>
                <a:cs typeface="+mn-cs"/>
              </a:rPr>
              <a:t> interest compounded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  <a:cs typeface="+mn-cs"/>
              </a:rPr>
              <a:t>annually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Set up a recurrence relation for the amount in the account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+mn-cs"/>
              </a:rPr>
              <a:t>at the end of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+mn-cs"/>
              </a:rPr>
              <a:t>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 years.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Let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  <a:cs typeface="+mn-cs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 represent the amount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+mn-cs"/>
              </a:rPr>
              <a:t>after</a:t>
            </a:r>
            <a:r>
              <a:rPr lang="en-US" sz="2400" dirty="0">
                <a:latin typeface="Arial" charset="0"/>
                <a:cs typeface="+mn-cs"/>
              </a:rPr>
              <a:t>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 years.</a:t>
            </a:r>
          </a:p>
          <a:p>
            <a:pPr lvl="1" eaLnBrk="1" hangingPunct="1">
              <a:lnSpc>
                <a:spcPct val="160000"/>
              </a:lnSpc>
              <a:buFontTx/>
              <a:buNone/>
              <a:defRPr/>
            </a:pP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=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n-1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+ 0.09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n-1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= 1.09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n-1</a:t>
            </a:r>
          </a:p>
          <a:p>
            <a:pPr lvl="1" eaLnBrk="1" hangingPunct="1">
              <a:lnSpc>
                <a:spcPct val="160000"/>
              </a:lnSpc>
              <a:buFontTx/>
              <a:buNone/>
              <a:defRPr/>
            </a:pP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= 1000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408ED0E-0054-504B-89A1-B9C73C165233}" type="slidenum">
              <a:rPr lang="en-US" sz="1400" smtClean="0"/>
              <a:pPr eaLnBrk="1" hangingPunct="1">
                <a:defRPr/>
              </a:pPr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(b)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A person deposits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$1,000</a:t>
            </a:r>
            <a:r>
              <a:rPr lang="en-US" sz="2400">
                <a:latin typeface="Arial" charset="0"/>
                <a:cs typeface="+mn-cs"/>
              </a:rPr>
              <a:t> in an account that yields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9%</a:t>
            </a:r>
            <a:r>
              <a:rPr lang="en-US" sz="2400">
                <a:latin typeface="Arial" charset="0"/>
                <a:cs typeface="+mn-cs"/>
              </a:rPr>
              <a:t> interest compounded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annually</a:t>
            </a:r>
            <a:r>
              <a:rPr lang="en-US" sz="240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Find an explicit formula for the amount in the account </a:t>
            </a:r>
            <a:r>
              <a:rPr lang="en-US" sz="2400" i="1">
                <a:latin typeface="Arial" charset="0"/>
                <a:cs typeface="+mn-cs"/>
              </a:rPr>
              <a:t>at the end of</a:t>
            </a:r>
            <a:r>
              <a:rPr lang="en-US" sz="2400">
                <a:latin typeface="Arial" charset="0"/>
                <a:cs typeface="+mn-cs"/>
              </a:rPr>
              <a:t>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latin typeface="Arial" charset="0"/>
                <a:cs typeface="+mn-cs"/>
              </a:rPr>
              <a:t> years.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FA489FD-DCA0-2C44-ABBA-82AFBC8B0D19}" type="slidenum">
              <a:rPr lang="en-US" sz="1400" smtClean="0"/>
              <a:pPr eaLnBrk="1" hangingPunct="1">
                <a:defRPr/>
              </a:pPr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(b) Solution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720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After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year, </a:t>
            </a:r>
            <a:r>
              <a:rPr lang="en-US" sz="2400" i="1">
                <a:latin typeface="Arial" charset="0"/>
              </a:rPr>
              <a:t>a</a:t>
            </a:r>
            <a:r>
              <a:rPr lang="en-US" sz="2400" i="1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=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1.09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0</a:t>
            </a:r>
            <a:r>
              <a:rPr lang="en-US" sz="2400">
                <a:latin typeface="Arial" charset="0"/>
              </a:rPr>
              <a:t> = 1.09x1000 = 1000x1.09</a:t>
            </a:r>
            <a:r>
              <a:rPr lang="en-US" sz="2400" baseline="30000">
                <a:solidFill>
                  <a:srgbClr val="990000"/>
                </a:solidFill>
                <a:latin typeface="Arial" charset="0"/>
              </a:rPr>
              <a:t>1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After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 years,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1.09</a:t>
            </a:r>
            <a:r>
              <a:rPr lang="en-US" sz="2400" i="1">
                <a:solidFill>
                  <a:srgbClr val="00007F"/>
                </a:solidFill>
                <a:latin typeface="Arial" charset="0"/>
              </a:rPr>
              <a:t>a</a:t>
            </a:r>
            <a:r>
              <a:rPr lang="en-US" sz="2400" i="1" baseline="-25000">
                <a:solidFill>
                  <a:srgbClr val="00007F"/>
                </a:solidFill>
                <a:latin typeface="Arial" charset="0"/>
              </a:rPr>
              <a:t>1</a:t>
            </a: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i="1" baseline="-25000">
                <a:solidFill>
                  <a:srgbClr val="990000"/>
                </a:solidFill>
                <a:latin typeface="Arial" charset="0"/>
              </a:rPr>
              <a:t>                                       </a:t>
            </a:r>
            <a:r>
              <a:rPr lang="en-US" sz="2400">
                <a:latin typeface="Arial" charset="0"/>
              </a:rPr>
              <a:t>= 1.09( 1000x(1.09)</a:t>
            </a:r>
            <a:r>
              <a:rPr lang="en-US" sz="2400" baseline="30000">
                <a:solidFill>
                  <a:srgbClr val="7F0000"/>
                </a:solidFill>
                <a:latin typeface="Arial" charset="0"/>
              </a:rPr>
              <a:t>1 </a:t>
            </a:r>
            <a:r>
              <a:rPr lang="en-US" sz="2400">
                <a:latin typeface="Arial" charset="0"/>
              </a:rPr>
              <a:t>) 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                           = 1000x(1.09)</a:t>
            </a:r>
            <a:r>
              <a:rPr lang="en-US" sz="2400" baseline="30000">
                <a:solidFill>
                  <a:srgbClr val="7F0000"/>
                </a:solidFill>
                <a:latin typeface="Arial" charset="0"/>
              </a:rPr>
              <a:t>2</a:t>
            </a:r>
            <a:endParaRPr lang="en-US" sz="2400">
              <a:solidFill>
                <a:srgbClr val="7F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After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 years,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 = 1000x(1.09)</a:t>
            </a:r>
            <a:r>
              <a:rPr lang="en-US" sz="2400" i="1" baseline="30000">
                <a:solidFill>
                  <a:srgbClr val="7F0000"/>
                </a:solidFill>
                <a:latin typeface="Arial" charset="0"/>
              </a:rPr>
              <a:t>n</a:t>
            </a:r>
            <a:endParaRPr lang="en-US" sz="2400" i="1">
              <a:solidFill>
                <a:srgbClr val="7F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endParaRPr lang="en-US" sz="240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Since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is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recursively defined</a:t>
            </a:r>
            <a:r>
              <a:rPr lang="en-US" sz="2400">
                <a:latin typeface="Arial" charset="0"/>
              </a:rPr>
              <a:t>, we prove the formula,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for n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Arial" charset="0"/>
                <a:sym typeface="Symbol" charset="0"/>
              </a:rPr>
              <a:t>≥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400">
                <a:latin typeface="Arial" charset="0"/>
              </a:rPr>
              <a:t>, by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mathematical induction</a:t>
            </a:r>
            <a:r>
              <a:rPr lang="en-US" sz="2400">
                <a:latin typeface="Arial" charset="0"/>
              </a:rPr>
              <a:t> </a:t>
            </a:r>
          </a:p>
          <a:p>
            <a:pPr lvl="2" eaLnBrk="1" hangingPunct="1">
              <a:lnSpc>
                <a:spcPct val="120000"/>
              </a:lnSpc>
              <a:buFontTx/>
              <a:buNone/>
              <a:defRPr/>
            </a:pPr>
            <a:r>
              <a:rPr lang="en-US">
                <a:solidFill>
                  <a:srgbClr val="006F00"/>
                </a:solidFill>
                <a:latin typeface="Arial" charset="0"/>
              </a:rPr>
              <a:t>(The problem does not ask for proof).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1BF32DC-CB7F-9E40-8455-4FD4FB63BA58}" type="slidenum">
              <a:rPr lang="en-US" sz="1400" smtClean="0"/>
              <a:pPr eaLnBrk="1" hangingPunct="1">
                <a:defRPr/>
              </a:pPr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(b) Solution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876800"/>
          </a:xfrm>
        </p:spPr>
        <p:txBody>
          <a:bodyPr/>
          <a:lstStyle/>
          <a:p>
            <a:pPr marL="990600" lvl="1" indent="-5334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>
                <a:solidFill>
                  <a:srgbClr val="000099"/>
                </a:solidFill>
                <a:latin typeface="Arial" charset="0"/>
              </a:rPr>
              <a:t>Basis n =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i="1" dirty="0"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dirty="0">
                <a:latin typeface="Arial" charset="0"/>
              </a:rPr>
              <a:t> = 1000 = 1000x(1.09)</a:t>
            </a:r>
            <a:r>
              <a:rPr lang="en-US" sz="2000" i="1" baseline="30000" dirty="0">
                <a:solidFill>
                  <a:srgbClr val="7F0000"/>
                </a:solidFill>
                <a:latin typeface="Arial" charset="0"/>
              </a:rPr>
              <a:t>0</a:t>
            </a:r>
            <a:r>
              <a:rPr lang="en-US" sz="2000" i="1" dirty="0">
                <a:latin typeface="Arial" charset="0"/>
              </a:rPr>
              <a:t> .</a:t>
            </a:r>
          </a:p>
          <a:p>
            <a:pPr marL="1371600" lvl="2" indent="-4572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The 1</a:t>
            </a:r>
            <a:r>
              <a:rPr lang="en-US" sz="2000" baseline="30000" dirty="0">
                <a:solidFill>
                  <a:srgbClr val="006600"/>
                </a:solidFill>
                <a:latin typeface="Arial" charset="0"/>
              </a:rPr>
              <a:t>st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 equality is the recurrence relation</a:t>
            </a:r>
            <a:r>
              <a:rPr lang="ja-JP" altLang="en-US" sz="2000" dirty="0">
                <a:solidFill>
                  <a:srgbClr val="006600"/>
                </a:solidFill>
                <a:latin typeface="Arial" charset="0"/>
              </a:rPr>
              <a:t>’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s initial condition.</a:t>
            </a:r>
            <a:endParaRPr lang="en-US" sz="2000" i="1" baseline="-25000" dirty="0">
              <a:solidFill>
                <a:srgbClr val="990000"/>
              </a:solidFill>
              <a:latin typeface="Arial" charset="0"/>
            </a:endParaRPr>
          </a:p>
          <a:p>
            <a:pPr marL="990600" lvl="1" indent="-5334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Induction hypothesis: </a:t>
            </a:r>
            <a:r>
              <a:rPr lang="en-US" sz="2000" i="1" dirty="0" smtClean="0">
                <a:latin typeface="Arial" charset="0"/>
              </a:rPr>
              <a:t>a</a:t>
            </a:r>
            <a:r>
              <a:rPr lang="en-US" sz="2000" i="1" baseline="-25000" dirty="0" smtClean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 1000x1.09</a:t>
            </a:r>
            <a:r>
              <a:rPr lang="en-US" sz="2000" i="1" baseline="300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.</a:t>
            </a:r>
          </a:p>
          <a:p>
            <a:pPr marL="990600" lvl="1" indent="-5334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Induction step: Show</a:t>
            </a:r>
            <a:r>
              <a:rPr lang="en-US" sz="2000" dirty="0">
                <a:latin typeface="Arial" charset="0"/>
              </a:rPr>
              <a:t>:</a:t>
            </a:r>
            <a:r>
              <a:rPr lang="en-US" sz="2000" i="1" dirty="0">
                <a:latin typeface="Arial" charset="0"/>
              </a:rPr>
              <a:t>  a</a:t>
            </a:r>
            <a:r>
              <a:rPr lang="en-US" sz="2000" i="1" baseline="-25000" dirty="0">
                <a:solidFill>
                  <a:srgbClr val="7F0000"/>
                </a:solidFill>
                <a:latin typeface="Arial" charset="0"/>
              </a:rPr>
              <a:t>n+1</a:t>
            </a:r>
            <a:r>
              <a:rPr lang="en-US" sz="2000" dirty="0">
                <a:latin typeface="Arial" charset="0"/>
              </a:rPr>
              <a:t> = 1000x1.09</a:t>
            </a:r>
            <a:r>
              <a:rPr lang="en-US" sz="2000" i="1" baseline="30000" dirty="0">
                <a:solidFill>
                  <a:srgbClr val="7F0000"/>
                </a:solidFill>
                <a:latin typeface="Arial" charset="0"/>
              </a:rPr>
              <a:t>n+1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.</a:t>
            </a:r>
          </a:p>
          <a:p>
            <a:pPr marL="1371600" lvl="2" indent="-4572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7F0000"/>
                </a:solidFill>
                <a:latin typeface="Arial" charset="0"/>
              </a:rPr>
              <a:t>n+1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= 1.09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sz="2000" i="1" baseline="-250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i="1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= 1.09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1000x1.09</a:t>
            </a:r>
            <a:r>
              <a:rPr lang="en-US" sz="2000" i="1" baseline="30000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i="1" baseline="30000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1000x1.09</a:t>
            </a:r>
            <a:r>
              <a:rPr lang="en-US" sz="2000" i="1" baseline="30000" dirty="0">
                <a:solidFill>
                  <a:srgbClr val="7F0000"/>
                </a:solidFill>
                <a:latin typeface="Arial" charset="0"/>
              </a:rPr>
              <a:t>n+1</a:t>
            </a:r>
            <a:r>
              <a:rPr lang="en-US" sz="2000" i="1" dirty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en-US" sz="2000" i="1" dirty="0">
                <a:solidFill>
                  <a:srgbClr val="990000"/>
                </a:solidFill>
                <a:latin typeface="Arial" charset="0"/>
              </a:rPr>
              <a:t> </a:t>
            </a:r>
          </a:p>
          <a:p>
            <a:pPr marL="1371600" lvl="2" indent="-4572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The 1</a:t>
            </a:r>
            <a:r>
              <a:rPr lang="en-US" sz="2000" baseline="30000" dirty="0">
                <a:solidFill>
                  <a:srgbClr val="006600"/>
                </a:solidFill>
                <a:latin typeface="Arial" charset="0"/>
              </a:rPr>
              <a:t>st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 equality: the definition of the recurrence relation.</a:t>
            </a:r>
          </a:p>
          <a:p>
            <a:pPr marL="1371600" lvl="2" indent="-457200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</a:rPr>
              <a:t>The 2</a:t>
            </a:r>
            <a:r>
              <a:rPr lang="en-US" sz="2000" baseline="30000" dirty="0">
                <a:solidFill>
                  <a:srgbClr val="006600"/>
                </a:solidFill>
                <a:latin typeface="Arial" charset="0"/>
              </a:rPr>
              <a:t>nd</a:t>
            </a:r>
            <a:r>
              <a:rPr lang="en-US" sz="2000" dirty="0">
                <a:solidFill>
                  <a:srgbClr val="006600"/>
                </a:solidFill>
                <a:latin typeface="Arial" charset="0"/>
              </a:rPr>
              <a:t> equality: the induction hypothesis.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9638045-85EB-4C4D-88DD-521725369A55}" type="slidenum">
              <a:rPr lang="en-US" sz="1400" smtClean="0"/>
              <a:pPr eaLnBrk="1" hangingPunct="1">
                <a:defRPr/>
              </a:pPr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(c)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6200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A person deposits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$1,000</a:t>
            </a:r>
            <a:r>
              <a:rPr lang="en-US" sz="2400">
                <a:latin typeface="Arial" charset="0"/>
                <a:cs typeface="+mn-cs"/>
              </a:rPr>
              <a:t> in an account that yields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9%</a:t>
            </a:r>
            <a:r>
              <a:rPr lang="en-US" sz="2400">
                <a:latin typeface="Arial" charset="0"/>
                <a:cs typeface="+mn-cs"/>
              </a:rPr>
              <a:t> interest compounded </a:t>
            </a:r>
            <a:r>
              <a:rPr lang="en-US" sz="2400" i="1">
                <a:solidFill>
                  <a:srgbClr val="7F0000"/>
                </a:solidFill>
                <a:latin typeface="Arial" charset="0"/>
                <a:cs typeface="+mn-cs"/>
              </a:rPr>
              <a:t>annually</a:t>
            </a:r>
            <a:r>
              <a:rPr lang="en-US" sz="240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How much money will the account contain after </a:t>
            </a:r>
            <a:r>
              <a:rPr lang="en-US" sz="2400">
                <a:solidFill>
                  <a:srgbClr val="7F0000"/>
                </a:solidFill>
                <a:latin typeface="Arial" charset="0"/>
                <a:cs typeface="+mn-cs"/>
              </a:rPr>
              <a:t>100</a:t>
            </a:r>
            <a:r>
              <a:rPr lang="en-US" sz="2400">
                <a:latin typeface="Arial" charset="0"/>
                <a:cs typeface="+mn-cs"/>
              </a:rPr>
              <a:t> years?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AF41E28-B724-E44E-A36C-BAB10C1033C8}" type="slidenum">
              <a:rPr lang="en-US" sz="1400" smtClean="0"/>
              <a:pPr eaLnBrk="1" hangingPunct="1">
                <a:defRPr/>
              </a:pPr>
              <a:t>8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(c)  Solution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419600"/>
          </a:xfrm>
        </p:spPr>
        <p:txBody>
          <a:bodyPr/>
          <a:lstStyle/>
          <a:p>
            <a:pPr lvl="1"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latin typeface="Arial" charset="0"/>
              </a:rPr>
              <a:t>The account </a:t>
            </a:r>
            <a:r>
              <a:rPr lang="en-US" sz="2400" dirty="0" smtClean="0">
                <a:latin typeface="Arial" charset="0"/>
              </a:rPr>
              <a:t>contains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100</a:t>
            </a:r>
            <a:r>
              <a:rPr lang="en-US" sz="2400" dirty="0">
                <a:latin typeface="Arial" charset="0"/>
              </a:rPr>
              <a:t> dollars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after</a:t>
            </a:r>
            <a:r>
              <a:rPr lang="en-US" sz="2400" dirty="0">
                <a:latin typeface="Arial" charset="0"/>
              </a:rPr>
              <a:t> 100 years: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a</a:t>
            </a:r>
            <a:r>
              <a:rPr lang="en-US" sz="2400" i="1" baseline="-25000" dirty="0">
                <a:solidFill>
                  <a:srgbClr val="7F0000"/>
                </a:solidFill>
                <a:latin typeface="Arial" charset="0"/>
              </a:rPr>
              <a:t>100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 = 1000x1.09</a:t>
            </a:r>
            <a:r>
              <a:rPr lang="en-US" sz="2400" i="1" baseline="30000" dirty="0">
                <a:solidFill>
                  <a:srgbClr val="7F0000"/>
                </a:solidFill>
                <a:latin typeface="Arial" charset="0"/>
              </a:rPr>
              <a:t>100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 = $5,529,041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</a:rPr>
              <a:t>. </a:t>
            </a:r>
          </a:p>
          <a:p>
            <a:pPr lvl="2" eaLnBrk="1" hangingPunct="1">
              <a:lnSpc>
                <a:spcPct val="220000"/>
              </a:lnSpc>
              <a:buFontTx/>
              <a:buNone/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That is </a:t>
            </a:r>
            <a:r>
              <a:rPr lang="en-US" i="1" dirty="0">
                <a:solidFill>
                  <a:srgbClr val="006600"/>
                </a:solidFill>
                <a:latin typeface="Arial" charset="0"/>
              </a:rPr>
              <a:t>before</a:t>
            </a:r>
            <a:r>
              <a:rPr lang="en-US" dirty="0">
                <a:solidFill>
                  <a:srgbClr val="000099"/>
                </a:solidFill>
                <a:latin typeface="Arial" charset="0"/>
              </a:rPr>
              <a:t> taxes</a:t>
            </a:r>
            <a:r>
              <a:rPr lang="en-US" dirty="0">
                <a:solidFill>
                  <a:srgbClr val="000099"/>
                </a:solidFill>
                <a:latin typeface="Arial" charset="0"/>
                <a:sym typeface="Wingdings" charset="0"/>
              </a:rPr>
              <a:t>. </a:t>
            </a:r>
          </a:p>
          <a:p>
            <a:pPr lvl="1"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Arial" charset="0"/>
                <a:sym typeface="Wingdings" charset="0"/>
              </a:rPr>
              <a:t>With 30% federal + 10% CA on interest earned, it becomes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1000x1.05</a:t>
            </a:r>
            <a:r>
              <a:rPr lang="en-US" sz="2400" i="1" baseline="30000" dirty="0">
                <a:solidFill>
                  <a:srgbClr val="7F0000"/>
                </a:solidFill>
                <a:latin typeface="Arial" charset="0"/>
              </a:rPr>
              <a:t>100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 = $131,500</a:t>
            </a:r>
            <a:r>
              <a:rPr lang="en-US" sz="2400" dirty="0">
                <a:solidFill>
                  <a:srgbClr val="000099"/>
                </a:solidFill>
                <a:latin typeface="Arial" charset="0"/>
                <a:sym typeface="Wingdings" charset="0"/>
              </a:rPr>
              <a:t> </a:t>
            </a:r>
            <a:endParaRPr lang="en-US" sz="2400" dirty="0">
              <a:solidFill>
                <a:srgbClr val="00007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3FDF6AB-9ADD-0C49-8108-B4079058F9AE}" type="slidenum">
              <a:rPr lang="en-US" sz="1400" smtClean="0"/>
              <a:pPr eaLnBrk="1" hangingPunct="1">
                <a:defRPr/>
              </a:pPr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Exercise 20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724400"/>
          </a:xfrm>
        </p:spPr>
        <p:txBody>
          <a:bodyPr/>
          <a:lstStyle/>
          <a:p>
            <a:pPr marL="609600" indent="-609600" eaLnBrk="1" hangingPunct="1">
              <a:lnSpc>
                <a:spcPct val="20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A country uses as </a:t>
            </a:r>
            <a:r>
              <a:rPr lang="en-US" sz="1800" dirty="0" smtClean="0">
                <a:latin typeface="Arial" charset="0"/>
                <a:cs typeface="+mn-cs"/>
              </a:rPr>
              <a:t>currency </a:t>
            </a:r>
            <a:r>
              <a:rPr lang="en-US" sz="1800" dirty="0" smtClean="0">
                <a:solidFill>
                  <a:srgbClr val="000099"/>
                </a:solidFill>
                <a:latin typeface="Arial" charset="0"/>
                <a:cs typeface="+mn-cs"/>
              </a:rPr>
              <a:t>coins</a:t>
            </a:r>
            <a:r>
              <a:rPr lang="en-US" sz="1800" dirty="0" smtClean="0">
                <a:latin typeface="Arial" charset="0"/>
                <a:cs typeface="+mn-cs"/>
              </a:rPr>
              <a:t> </a:t>
            </a:r>
            <a:r>
              <a:rPr lang="en-US" sz="1800" dirty="0">
                <a:latin typeface="Arial" charset="0"/>
                <a:cs typeface="+mn-cs"/>
              </a:rPr>
              <a:t>with pesos values of 1, 2, 5, &amp; 10 pesos</a:t>
            </a:r>
          </a:p>
          <a:p>
            <a:pPr marL="609600" indent="-609600" eaLnBrk="1" hangingPunct="1">
              <a:lnSpc>
                <a:spcPct val="200000"/>
              </a:lnSpc>
              <a:buFontTx/>
              <a:buNone/>
              <a:defRPr/>
            </a:pPr>
            <a:r>
              <a:rPr lang="en-US" sz="1800" dirty="0" smtClean="0">
                <a:latin typeface="Arial" charset="0"/>
                <a:cs typeface="+mn-cs"/>
              </a:rPr>
              <a:t>Find </a:t>
            </a:r>
            <a:r>
              <a:rPr lang="en-US" sz="1800" dirty="0">
                <a:latin typeface="Arial" charset="0"/>
                <a:cs typeface="+mn-cs"/>
              </a:rPr>
              <a:t>a recurrence relation,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1800" i="1" baseline="-25000" dirty="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1800" dirty="0">
                <a:latin typeface="Arial" charset="0"/>
                <a:cs typeface="+mn-cs"/>
              </a:rPr>
              <a:t>, for the # of payment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+mn-cs"/>
              </a:rPr>
              <a:t>sequences</a:t>
            </a:r>
            <a:r>
              <a:rPr lang="en-US" sz="1800" dirty="0">
                <a:latin typeface="Arial" charset="0"/>
                <a:cs typeface="+mn-cs"/>
              </a:rPr>
              <a:t> for </a:t>
            </a:r>
            <a:r>
              <a:rPr lang="en-US" sz="1800" i="1" dirty="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1800" dirty="0">
                <a:latin typeface="Arial" charset="0"/>
                <a:cs typeface="+mn-cs"/>
              </a:rPr>
              <a:t> pesos.</a:t>
            </a:r>
          </a:p>
          <a:p>
            <a:pPr marL="609600" indent="-609600" eaLnBrk="1" hangingPunct="1">
              <a:lnSpc>
                <a:spcPct val="200000"/>
              </a:lnSpc>
              <a:buFontTx/>
              <a:buNone/>
              <a:defRPr/>
            </a:pPr>
            <a:r>
              <a:rPr lang="en-US" sz="1800" dirty="0">
                <a:latin typeface="Arial" charset="0"/>
                <a:cs typeface="+mn-cs"/>
              </a:rPr>
              <a:t>E.g., a bill of </a:t>
            </a:r>
            <a:r>
              <a:rPr lang="en-US" sz="1800" dirty="0">
                <a:solidFill>
                  <a:srgbClr val="990000"/>
                </a:solidFill>
                <a:latin typeface="Arial" charset="0"/>
                <a:cs typeface="+mn-cs"/>
              </a:rPr>
              <a:t>4</a:t>
            </a:r>
            <a:r>
              <a:rPr lang="en-US" sz="1800" dirty="0">
                <a:latin typeface="Arial" charset="0"/>
                <a:cs typeface="+mn-cs"/>
              </a:rPr>
              <a:t> pesos could be paid with any of the following </a:t>
            </a:r>
            <a:r>
              <a:rPr lang="en-US" sz="1800" i="1" dirty="0">
                <a:solidFill>
                  <a:srgbClr val="7F0000"/>
                </a:solidFill>
                <a:latin typeface="Arial" charset="0"/>
                <a:cs typeface="+mn-cs"/>
              </a:rPr>
              <a:t>sequences</a:t>
            </a:r>
            <a:r>
              <a:rPr lang="en-US" sz="1800" dirty="0">
                <a:latin typeface="Arial" charset="0"/>
                <a:cs typeface="+mn-cs"/>
              </a:rPr>
              <a:t>: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1, 1, 1, 1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1,1, 2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1, 2, 1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2, 1, 1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sz="1800" dirty="0">
                <a:solidFill>
                  <a:srgbClr val="000099"/>
                </a:solidFill>
                <a:latin typeface="Arial" charset="0"/>
              </a:rPr>
              <a:t>2, 2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61976</TotalTime>
  <Words>2422</Words>
  <Application>Microsoft Macintosh PowerPoint</Application>
  <PresentationFormat>On-screen Show (4:3)</PresentationFormat>
  <Paragraphs>317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Recurrence Relations:  Selected Exercises</vt:lpstr>
      <vt:lpstr>Exercise 10 (a)</vt:lpstr>
      <vt:lpstr>Exercise 10 (a) Solution</vt:lpstr>
      <vt:lpstr>Exercise 10 (b)</vt:lpstr>
      <vt:lpstr>Exercise 10 (b) Solution</vt:lpstr>
      <vt:lpstr>Exercise 10 (b) Solution</vt:lpstr>
      <vt:lpstr>Exercise 10 (c)</vt:lpstr>
      <vt:lpstr>Exercise 10 (c)  Solution</vt:lpstr>
      <vt:lpstr>Exercise 20</vt:lpstr>
      <vt:lpstr>Exercise 20 Solution</vt:lpstr>
      <vt:lpstr>Exercise 30 (a)</vt:lpstr>
      <vt:lpstr>Exercise 30 (a) Solution</vt:lpstr>
      <vt:lpstr>Exercise 30 (b)</vt:lpstr>
      <vt:lpstr>Exercise 30 (b) Solution</vt:lpstr>
      <vt:lpstr>Exercise 30 (c)</vt:lpstr>
      <vt:lpstr>Exercise 30 (c) Solution</vt:lpstr>
      <vt:lpstr>Exercise 40</vt:lpstr>
      <vt:lpstr>Exercise 40 Solution</vt:lpstr>
      <vt:lpstr>Use the Binomial Theorem</vt:lpstr>
      <vt:lpstr>End</vt:lpstr>
      <vt:lpstr>Exercise 40 Solution</vt:lpstr>
      <vt:lpstr>49</vt:lpstr>
      <vt:lpstr>49 Solution</vt:lpstr>
      <vt:lpstr>49 Solution</vt:lpstr>
      <vt:lpstr>50</vt:lpstr>
      <vt:lpstr>50 Solution</vt:lpstr>
      <vt:lpstr>50 Solution continued</vt:lpstr>
      <vt:lpstr>50 Solution continued</vt:lpstr>
      <vt:lpstr>Exercise 20 Solution continued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1614</cp:revision>
  <dcterms:created xsi:type="dcterms:W3CDTF">2001-03-22T17:43:43Z</dcterms:created>
  <dcterms:modified xsi:type="dcterms:W3CDTF">2016-09-06T16:41:44Z</dcterms:modified>
</cp:coreProperties>
</file>