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0" r:id="rId3"/>
    <p:sldId id="261" r:id="rId4"/>
    <p:sldId id="262" r:id="rId5"/>
    <p:sldId id="270" r:id="rId6"/>
    <p:sldId id="271" r:id="rId7"/>
    <p:sldId id="272" r:id="rId8"/>
    <p:sldId id="274" r:id="rId9"/>
    <p:sldId id="273" r:id="rId10"/>
    <p:sldId id="277" r:id="rId11"/>
    <p:sldId id="278" r:id="rId12"/>
    <p:sldId id="276" r:id="rId13"/>
    <p:sldId id="264" r:id="rId14"/>
    <p:sldId id="265" r:id="rId15"/>
    <p:sldId id="266" r:id="rId16"/>
    <p:sldId id="267" r:id="rId17"/>
    <p:sldId id="268" r:id="rId18"/>
    <p:sldId id="269" r:id="rId19"/>
    <p:sldId id="26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ECFF"/>
    <a:srgbClr val="CCFFCC"/>
    <a:srgbClr val="CCCCFF"/>
    <a:srgbClr val="A80000"/>
    <a:srgbClr val="006500"/>
    <a:srgbClr val="7F00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12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37BB63D-36EC-594D-AE0C-8004C418D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C1F9C8E-6D92-0441-BEBF-D638686A3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0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B9D5A-F31C-A644-BC61-6D584AB4F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0CE85-4644-C547-BE55-9B10B7501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B7158-26C7-3944-82DA-A174D1134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7FBC9-0946-E54F-BAC6-B55C2A3D3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CC118-8845-5E42-9075-7CCA526EF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AC8B2-FEEE-DE4F-B1E6-C0292A94B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1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3D114-8F10-1248-B56A-3937E6DE9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6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4F51-563F-1441-900F-723FADA2C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CDE58-5D1C-9042-BAB8-8CB9F3138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6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D515-383D-3843-8E00-CD7C7A3DC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60305-F3B7-134C-8D60-1864F05C7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2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1DF4774-F26E-7546-AADC-CDCECB583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trassen_algorith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>
                <a:latin typeface="Arial" charset="0"/>
                <a:cs typeface="+mj-cs"/>
              </a:rPr>
              <a:t>Divide-&amp;-Conquer Algorithms </a:t>
            </a:r>
            <a:br>
              <a:rPr lang="en-US" sz="3600">
                <a:latin typeface="Arial" charset="0"/>
                <a:cs typeface="+mj-cs"/>
              </a:rPr>
            </a:br>
            <a:r>
              <a:rPr lang="en-US" sz="3600">
                <a:latin typeface="Arial" charset="0"/>
                <a:cs typeface="+mj-cs"/>
              </a:rPr>
              <a:t>&amp; Recurrence Relations: </a:t>
            </a:r>
            <a:br>
              <a:rPr lang="en-US" sz="3600">
                <a:latin typeface="Arial" charset="0"/>
                <a:cs typeface="+mj-cs"/>
              </a:rPr>
            </a:br>
            <a:r>
              <a:rPr lang="en-US" sz="3600">
                <a:latin typeface="Arial" charset="0"/>
                <a:cs typeface="+mj-cs"/>
              </a:rPr>
              <a:t>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33A2840-CA99-3F43-8185-321FB6CD1225}" type="slidenum">
              <a:rPr lang="en-US" sz="1400" smtClean="0"/>
              <a:pPr eaLnBrk="1" hangingPunct="1">
                <a:defRPr/>
              </a:pPr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Arial" charset="0"/>
                <a:cs typeface="+mj-cs"/>
              </a:rPr>
              <a:t>Strassen</a:t>
            </a:r>
            <a:r>
              <a:rPr lang="ja-JP" altLang="en-US" sz="3600">
                <a:latin typeface="Arial" charset="0"/>
                <a:cs typeface="+mj-cs"/>
              </a:rPr>
              <a:t>’</a:t>
            </a:r>
            <a:r>
              <a:rPr lang="en-US" sz="3600">
                <a:latin typeface="Arial" charset="0"/>
                <a:cs typeface="+mj-cs"/>
              </a:rPr>
              <a:t>s Matrix Product Algorithm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2000" dirty="0">
                <a:latin typeface="Arial" charset="0"/>
                <a:cs typeface="+mn-cs"/>
              </a:rPr>
              <a:t>Let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C </a:t>
            </a:r>
            <a:r>
              <a:rPr lang="en-US" sz="2000" dirty="0">
                <a:latin typeface="Arial" charset="0"/>
                <a:cs typeface="+mn-cs"/>
              </a:rPr>
              <a:t>=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 A </a:t>
            </a:r>
            <a:r>
              <a:rPr lang="en-US" sz="2000" dirty="0">
                <a:latin typeface="Arial" charset="0"/>
                <a:cs typeface="+mn-cs"/>
              </a:rPr>
              <a:t>x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 B</a:t>
            </a:r>
            <a:r>
              <a:rPr lang="en-US" sz="2000" dirty="0">
                <a:latin typeface="Arial" charset="0"/>
                <a:cs typeface="+mn-cs"/>
              </a:rPr>
              <a:t>, where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A</a:t>
            </a:r>
            <a:r>
              <a:rPr lang="en-US" sz="2000" dirty="0">
                <a:latin typeface="Arial" charset="0"/>
                <a:cs typeface="+mn-cs"/>
              </a:rPr>
              <a:t>,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B</a:t>
            </a:r>
            <a:r>
              <a:rPr lang="en-US" sz="2000" dirty="0">
                <a:latin typeface="Arial" charset="0"/>
                <a:cs typeface="+mn-cs"/>
              </a:rPr>
              <a:t>, &amp;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C</a:t>
            </a:r>
            <a:r>
              <a:rPr lang="en-US" sz="2000" dirty="0">
                <a:latin typeface="Arial" charset="0"/>
                <a:cs typeface="+mn-cs"/>
              </a:rPr>
              <a:t> are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000" dirty="0">
                <a:latin typeface="Arial" charset="0"/>
                <a:cs typeface="+mn-cs"/>
              </a:rPr>
              <a:t> x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000" dirty="0">
                <a:latin typeface="Arial" charset="0"/>
                <a:cs typeface="+mn-cs"/>
              </a:rPr>
              <a:t> matrices.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2000" dirty="0">
                <a:latin typeface="Arial" charset="0"/>
                <a:cs typeface="+mn-cs"/>
              </a:rPr>
              <a:t>Do this recursively, in terms of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n/2</a:t>
            </a:r>
            <a:r>
              <a:rPr lang="en-US" sz="2000" dirty="0">
                <a:latin typeface="Arial" charset="0"/>
                <a:cs typeface="+mn-cs"/>
              </a:rPr>
              <a:t> x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n/2</a:t>
            </a:r>
            <a:r>
              <a:rPr lang="en-US" sz="2000" dirty="0">
                <a:latin typeface="Arial" charset="0"/>
                <a:cs typeface="+mn-cs"/>
              </a:rPr>
              <a:t> matrices.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	Done conventionally, this results in:</a:t>
            </a:r>
          </a:p>
          <a:p>
            <a:pPr marL="457200" lvl="1" indent="0" eaLnBrk="1" hangingPunct="1">
              <a:lnSpc>
                <a:spcPct val="130000"/>
              </a:lnSpc>
              <a:buFontTx/>
              <a:buNone/>
              <a:defRPr/>
            </a:pPr>
            <a:r>
              <a:rPr lang="en-US" sz="2000" dirty="0">
                <a:solidFill>
                  <a:srgbClr val="7F0000"/>
                </a:solidFill>
                <a:latin typeface="Arial" charset="0"/>
              </a:rPr>
              <a:t>8</a:t>
            </a:r>
            <a:r>
              <a:rPr lang="en-US" sz="2000" dirty="0">
                <a:latin typeface="Arial" charset="0"/>
              </a:rPr>
              <a:t> n/2 x n/2 matrix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products</a:t>
            </a:r>
            <a:r>
              <a:rPr lang="en-US" sz="2000" dirty="0">
                <a:latin typeface="Arial" charset="0"/>
              </a:rPr>
              <a:t> and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4</a:t>
            </a:r>
            <a:r>
              <a:rPr lang="en-US" sz="2000" dirty="0">
                <a:latin typeface="Arial" charset="0"/>
              </a:rPr>
              <a:t> n/2 x n/2 matrix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additions</a:t>
            </a:r>
            <a:r>
              <a:rPr lang="en-US" sz="2000" dirty="0">
                <a:latin typeface="Arial" charset="0"/>
              </a:rPr>
              <a:t>.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sz="2000" dirty="0">
                <a:solidFill>
                  <a:srgbClr val="006500"/>
                </a:solidFill>
                <a:latin typeface="Arial" charset="0"/>
                <a:cs typeface="+mn-cs"/>
              </a:rPr>
              <a:t>	(Show on board)</a:t>
            </a:r>
            <a:endParaRPr lang="en-US" sz="2000" dirty="0">
              <a:latin typeface="Arial" charset="0"/>
              <a:cs typeface="+mn-cs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sz="2000" dirty="0">
                <a:latin typeface="Arial" charset="0"/>
                <a:cs typeface="+mn-cs"/>
              </a:rPr>
              <a:t>The time to perform the arithmetic is modeled by the following recurrence equation:</a:t>
            </a:r>
          </a:p>
          <a:p>
            <a:pPr eaLnBrk="1" hangingPunct="1">
              <a:lnSpc>
                <a:spcPct val="130000"/>
              </a:lnSpc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	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T( n ) = 8T( n/2 ) + 4( n/2 )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000" dirty="0">
                <a:latin typeface="Arial" charset="0"/>
                <a:cs typeface="+mn-cs"/>
              </a:rPr>
              <a:t>  </a:t>
            </a:r>
            <a:r>
              <a:rPr lang="en-US" sz="2000" dirty="0">
                <a:solidFill>
                  <a:srgbClr val="006500"/>
                </a:solidFill>
                <a:latin typeface="Arial" charset="0"/>
                <a:cs typeface="+mn-cs"/>
              </a:rPr>
              <a:t>(explain)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2000" dirty="0">
                <a:latin typeface="Arial" charset="0"/>
                <a:cs typeface="+mn-cs"/>
              </a:rPr>
              <a:t>Applying the Master Theorem, where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a = 8, b = 2, d = 2</a:t>
            </a:r>
            <a:r>
              <a:rPr lang="en-US" sz="2000" dirty="0">
                <a:latin typeface="Arial" charset="0"/>
                <a:cs typeface="+mn-cs"/>
              </a:rPr>
              <a:t>, we obtain a big-O estimate: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O( </a:t>
            </a:r>
            <a:r>
              <a:rPr lang="en-US" sz="2000" dirty="0" err="1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000" baseline="30000" dirty="0" err="1">
                <a:solidFill>
                  <a:srgbClr val="7F0000"/>
                </a:solidFill>
                <a:latin typeface="Arial" charset="0"/>
                <a:cs typeface="+mn-cs"/>
              </a:rPr>
              <a:t>logb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(a)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) = O( n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log2(8)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 ) = O( n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3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 )</a:t>
            </a:r>
            <a:r>
              <a:rPr lang="en-US" sz="2000" dirty="0">
                <a:latin typeface="Arial" charset="0"/>
                <a:cs typeface="+mn-cs"/>
              </a:rPr>
              <a:t>.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965325" y="3267075"/>
            <a:ext cx="2301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274884D-A052-1447-8E6D-B8CCE82923FA}" type="slidenum">
              <a:rPr lang="en-US" sz="1400" smtClean="0"/>
              <a:pPr eaLnBrk="1" hangingPunct="1">
                <a:defRPr/>
              </a:pPr>
              <a:t>11</a:t>
            </a:fld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+mj-cs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en-US" sz="2000" dirty="0">
                <a:latin typeface="Arial" charset="0"/>
                <a:cs typeface="+mn-cs"/>
                <a:hlinkClick r:id="rId2"/>
              </a:rPr>
              <a:t>Strassen </a:t>
            </a:r>
            <a:r>
              <a:rPr lang="en-US" sz="2000" dirty="0">
                <a:latin typeface="Arial" charset="0"/>
                <a:cs typeface="+mn-cs"/>
              </a:rPr>
              <a:t>showed how to do this with:</a:t>
            </a:r>
          </a:p>
          <a:p>
            <a:pPr marL="457200" lvl="1" indent="0"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solidFill>
                  <a:srgbClr val="7F0000"/>
                </a:solidFill>
                <a:latin typeface="Arial" charset="0"/>
              </a:rPr>
              <a:t>7</a:t>
            </a:r>
            <a:r>
              <a:rPr lang="en-US" sz="2000" dirty="0">
                <a:latin typeface="Arial" charset="0"/>
              </a:rPr>
              <a:t> n/2 x n/2 matrix products and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18</a:t>
            </a:r>
            <a:r>
              <a:rPr lang="en-US" sz="2000" dirty="0">
                <a:latin typeface="Arial" charset="0"/>
              </a:rPr>
              <a:t> n/2 x n/2 matrix additions.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sz="2000" dirty="0">
                <a:latin typeface="Arial" charset="0"/>
                <a:cs typeface="+mn-cs"/>
              </a:rPr>
              <a:t>The time to </a:t>
            </a:r>
            <a:r>
              <a:rPr lang="en-US" sz="2000" dirty="0" smtClean="0">
                <a:latin typeface="Arial" charset="0"/>
                <a:cs typeface="+mn-cs"/>
              </a:rPr>
              <a:t>do the </a:t>
            </a:r>
            <a:r>
              <a:rPr lang="en-US" sz="2000" dirty="0">
                <a:latin typeface="Arial" charset="0"/>
                <a:cs typeface="+mn-cs"/>
              </a:rPr>
              <a:t>arithmetic is modeled by </a:t>
            </a:r>
            <a:r>
              <a:rPr lang="en-US" sz="2000" dirty="0" smtClean="0">
                <a:latin typeface="Arial" charset="0"/>
                <a:cs typeface="+mn-cs"/>
              </a:rPr>
              <a:t>recurrence:</a:t>
            </a:r>
            <a:endParaRPr lang="en-US" sz="2000" dirty="0">
              <a:latin typeface="Arial" charset="0"/>
              <a:cs typeface="+mn-cs"/>
            </a:endParaRPr>
          </a:p>
          <a:p>
            <a:pPr algn="ctr"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	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T( n ) = 7T( n/2 ) + 18( n/2 )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000" dirty="0">
                <a:latin typeface="Arial" charset="0"/>
                <a:cs typeface="+mn-cs"/>
              </a:rPr>
              <a:t> 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sz="2000" dirty="0" smtClean="0">
                <a:latin typeface="Arial" charset="0"/>
                <a:cs typeface="+mn-cs"/>
              </a:rPr>
              <a:t>Apply </a:t>
            </a:r>
            <a:r>
              <a:rPr lang="en-US" sz="2000" dirty="0">
                <a:latin typeface="Arial" charset="0"/>
                <a:cs typeface="+mn-cs"/>
              </a:rPr>
              <a:t>the Master Theorem, where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a = 7, b = 2, d = 2</a:t>
            </a:r>
            <a:r>
              <a:rPr lang="en-US" sz="2000" dirty="0">
                <a:latin typeface="Arial" charset="0"/>
                <a:cs typeface="+mn-cs"/>
              </a:rPr>
              <a:t>, </a:t>
            </a:r>
            <a:r>
              <a:rPr lang="en-US" sz="2000" dirty="0" smtClean="0">
                <a:latin typeface="Arial" charset="0"/>
                <a:cs typeface="+mn-cs"/>
              </a:rPr>
              <a:t> to obtain </a:t>
            </a:r>
            <a:r>
              <a:rPr lang="en-US" sz="2000" dirty="0">
                <a:latin typeface="Arial" charset="0"/>
                <a:cs typeface="+mn-cs"/>
              </a:rPr>
              <a:t>a big-O estimate: </a:t>
            </a:r>
          </a:p>
          <a:p>
            <a:pPr algn="ctr" eaLnBrk="1" hangingPunct="1">
              <a:lnSpc>
                <a:spcPct val="200000"/>
              </a:lnSpc>
              <a:buFontTx/>
              <a:buNone/>
              <a:defRPr/>
            </a:pPr>
            <a:r>
              <a:rPr lang="en-US" sz="2000" dirty="0">
                <a:latin typeface="Arial" charset="0"/>
                <a:cs typeface="+mn-cs"/>
              </a:rPr>
              <a:t>	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O( </a:t>
            </a:r>
            <a:r>
              <a:rPr lang="en-US" sz="2000" dirty="0" err="1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000" baseline="30000" dirty="0" err="1">
                <a:solidFill>
                  <a:srgbClr val="7F0000"/>
                </a:solidFill>
                <a:latin typeface="Arial" charset="0"/>
                <a:cs typeface="+mn-cs"/>
              </a:rPr>
              <a:t>logb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(a)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) = O( n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log2(7)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)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Arial" charset="0"/>
              </a:rPr>
              <a:t>≈ O(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 n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cs typeface="+mn-cs"/>
              </a:rPr>
              <a:t>2.81</a:t>
            </a:r>
            <a:r>
              <a:rPr lang="en-US" sz="2000" dirty="0">
                <a:solidFill>
                  <a:srgbClr val="7F0000"/>
                </a:solidFill>
                <a:latin typeface="Arial" charset="0"/>
                <a:cs typeface="+mn-cs"/>
              </a:rPr>
              <a:t>)</a:t>
            </a:r>
            <a:r>
              <a:rPr lang="en-US" sz="2000" dirty="0">
                <a:latin typeface="Arial" charset="0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AC01A4C-E013-F44B-A053-525C81C8CC29}" type="slidenum">
              <a:rPr lang="en-US" sz="1400" smtClean="0"/>
              <a:pPr eaLnBrk="1" hangingPunct="1">
                <a:defRPr/>
              </a:pPr>
              <a:t>12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End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E633B93-D3AB-AE4E-8603-E22853271884}" type="slidenum">
              <a:rPr lang="en-US" sz="1400" smtClean="0"/>
              <a:pPr eaLnBrk="1" hangingPunct="1">
                <a:defRPr/>
              </a:pPr>
              <a:t>13</a:t>
            </a:fld>
            <a:endParaRPr 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20 (a)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8486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>
                <a:latin typeface="Arial" charset="0"/>
                <a:cs typeface="+mn-cs"/>
              </a:rPr>
              <a:t>Set up a divide-&amp;-conquer recurrence relation for the # of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modular</a:t>
            </a:r>
            <a:r>
              <a:rPr lang="en-US" sz="2000">
                <a:latin typeface="Arial" charset="0"/>
                <a:cs typeface="+mn-cs"/>
              </a:rPr>
              <a:t>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multiplies</a:t>
            </a:r>
            <a:r>
              <a:rPr lang="en-US" sz="2000">
                <a:latin typeface="Arial" charset="0"/>
                <a:cs typeface="+mn-cs"/>
              </a:rPr>
              <a:t> (</a:t>
            </a:r>
            <a:r>
              <a:rPr lang="en-US" sz="2000">
                <a:solidFill>
                  <a:srgbClr val="990000"/>
                </a:solidFill>
                <a:latin typeface="Arial" charset="0"/>
                <a:cs typeface="+mn-cs"/>
              </a:rPr>
              <a:t>MM</a:t>
            </a:r>
            <a:r>
              <a:rPr lang="en-US" sz="2000">
                <a:latin typeface="Arial" charset="0"/>
                <a:cs typeface="+mn-cs"/>
              </a:rPr>
              <a:t>) required to compute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>
                <a:latin typeface="Arial" charset="0"/>
                <a:cs typeface="+mn-cs"/>
              </a:rPr>
              <a:t>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000" i="1" baseline="30000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2000">
                <a:latin typeface="Arial" charset="0"/>
                <a:cs typeface="+mn-cs"/>
              </a:rPr>
              <a:t> </a:t>
            </a:r>
            <a:r>
              <a:rPr lang="en-US" sz="2000" b="1">
                <a:solidFill>
                  <a:srgbClr val="990000"/>
                </a:solidFill>
                <a:latin typeface="Arial" charset="0"/>
                <a:cs typeface="+mn-cs"/>
              </a:rPr>
              <a:t>mod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 m</a:t>
            </a:r>
            <a:r>
              <a:rPr lang="en-US" sz="2000">
                <a:latin typeface="Arial" charset="0"/>
                <a:cs typeface="+mn-cs"/>
              </a:rPr>
              <a:t>, where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a, m</a:t>
            </a:r>
            <a:r>
              <a:rPr lang="en-US" sz="2000">
                <a:latin typeface="Arial" charset="0"/>
                <a:cs typeface="+mn-cs"/>
              </a:rPr>
              <a:t>, </a:t>
            </a:r>
            <a:r>
              <a:rPr lang="en-US" sz="2000" i="1">
                <a:solidFill>
                  <a:srgbClr val="990000"/>
                </a:solidFill>
                <a:latin typeface="Arial" charset="0"/>
                <a:cs typeface="+mn-cs"/>
              </a:rPr>
              <a:t>n</a:t>
            </a:r>
            <a:r>
              <a:rPr lang="en-US" sz="2000">
                <a:latin typeface="Arial" charset="0"/>
                <a:cs typeface="+mn-cs"/>
              </a:rPr>
              <a:t> </a:t>
            </a:r>
            <a:r>
              <a:rPr lang="en-US" sz="2000" b="1">
                <a:latin typeface="Arial" charset="0"/>
                <a:cs typeface="+mn-cs"/>
                <a:sym typeface="Symbol" charset="0"/>
              </a:rPr>
              <a:t> Z</a:t>
            </a:r>
            <a:r>
              <a:rPr lang="en-US" sz="2000" baseline="30000">
                <a:latin typeface="Arial" charset="0"/>
                <a:cs typeface="+mn-cs"/>
                <a:sym typeface="Symbol" charset="0"/>
              </a:rPr>
              <a:t>+</a:t>
            </a:r>
            <a:r>
              <a:rPr lang="en-US" sz="2000">
                <a:latin typeface="Arial" charset="0"/>
                <a:cs typeface="+mn-cs"/>
              </a:rPr>
              <a:t>, using the recursive algorithm from  Example 3 in Section 4.4.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>
                <a:latin typeface="Arial" charset="0"/>
                <a:cs typeface="+mn-cs"/>
              </a:rPr>
              <a:t>Let </a:t>
            </a:r>
            <a:r>
              <a:rPr lang="en-US" sz="2000" i="1">
                <a:solidFill>
                  <a:srgbClr val="000099"/>
                </a:solidFill>
                <a:latin typeface="Arial" charset="0"/>
                <a:cs typeface="+mn-cs"/>
              </a:rPr>
              <a:t>b = a </a:t>
            </a:r>
            <a:r>
              <a:rPr lang="en-US" sz="2000" b="1" i="1">
                <a:solidFill>
                  <a:srgbClr val="000099"/>
                </a:solidFill>
                <a:latin typeface="Arial" charset="0"/>
                <a:cs typeface="+mn-cs"/>
              </a:rPr>
              <a:t>mod</a:t>
            </a:r>
            <a:r>
              <a:rPr lang="en-US" sz="2000" i="1">
                <a:solidFill>
                  <a:srgbClr val="000099"/>
                </a:solidFill>
                <a:latin typeface="Arial" charset="0"/>
                <a:cs typeface="+mn-cs"/>
              </a:rPr>
              <a:t> m.</a:t>
            </a:r>
            <a:endParaRPr lang="en-US" sz="2000">
              <a:latin typeface="Arial" charset="0"/>
              <a:cs typeface="+mn-cs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000">
                <a:latin typeface="Arial" charset="0"/>
                <a:cs typeface="+mn-cs"/>
              </a:rPr>
              <a:t>The algorithm then is: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i="1">
                <a:solidFill>
                  <a:srgbClr val="000099"/>
                </a:solidFill>
                <a:latin typeface="Arial" charset="0"/>
              </a:rPr>
              <a:t>a</a:t>
            </a:r>
            <a:r>
              <a:rPr lang="en-US" sz="2000" i="1" baseline="30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= (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a</a:t>
            </a:r>
            <a:r>
              <a:rPr lang="en-US" sz="2000" i="1" baseline="30000">
                <a:solidFill>
                  <a:srgbClr val="000099"/>
                </a:solidFill>
                <a:latin typeface="Arial" charset="0"/>
              </a:rPr>
              <a:t>n/2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m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en-US" sz="2000" i="1" baseline="30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,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for even </a:t>
            </a:r>
            <a:r>
              <a:rPr lang="en-US" sz="2000" i="1">
                <a:solidFill>
                  <a:srgbClr val="006600"/>
                </a:solidFill>
                <a:latin typeface="Arial" charset="0"/>
              </a:rPr>
              <a:t>n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  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(1 MM)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i="1">
                <a:solidFill>
                  <a:srgbClr val="000099"/>
                </a:solidFill>
                <a:latin typeface="Arial" charset="0"/>
              </a:rPr>
              <a:t>a</a:t>
            </a:r>
            <a:r>
              <a:rPr lang="en-US" sz="2000" i="1" baseline="30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= ([(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a</a:t>
            </a:r>
            <a:r>
              <a:rPr lang="en-US" sz="2000" i="1" baseline="30000">
                <a:solidFill>
                  <a:srgbClr val="000099"/>
                </a:solidFill>
                <a:latin typeface="Arial" charset="0"/>
              </a:rPr>
              <a:t>(n-1)/2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en-US" sz="2000" i="1" baseline="30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]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 sz="2000" b="1" baseline="3000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 b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) 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,                         </a:t>
            </a:r>
            <a:r>
              <a:rPr lang="en-US" sz="2000">
                <a:solidFill>
                  <a:srgbClr val="006600"/>
                </a:solidFill>
                <a:latin typeface="Arial" charset="0"/>
              </a:rPr>
              <a:t>for odd </a:t>
            </a:r>
            <a:r>
              <a:rPr lang="en-US" sz="2000" i="1">
                <a:solidFill>
                  <a:srgbClr val="006600"/>
                </a:solidFill>
                <a:latin typeface="Arial" charset="0"/>
              </a:rPr>
              <a:t>n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 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(2 MMs)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6D1B4E9-9D80-F549-B541-E5F5D7CC3E7E}" type="slidenum">
              <a:rPr lang="en-US" sz="1400" smtClean="0"/>
              <a:pPr eaLnBrk="1" hangingPunct="1">
                <a:defRPr/>
              </a:pPr>
              <a:t>14</a:t>
            </a:fld>
            <a:endParaRPr 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20 (a) Solution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495800"/>
          </a:xfrm>
        </p:spPr>
        <p:txBody>
          <a:bodyPr/>
          <a:lstStyle/>
          <a:p>
            <a:pPr marL="609600" indent="-6096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The algorithm is: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 i="1">
                <a:solidFill>
                  <a:srgbClr val="000099"/>
                </a:solidFill>
                <a:latin typeface="Arial" charset="0"/>
              </a:rPr>
              <a:t>a</a:t>
            </a:r>
            <a:r>
              <a:rPr lang="en-US" sz="1800" i="1" baseline="30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= (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a</a:t>
            </a:r>
            <a:r>
              <a:rPr lang="en-US" sz="1800" i="1" baseline="30000">
                <a:solidFill>
                  <a:srgbClr val="000099"/>
                </a:solidFill>
                <a:latin typeface="Arial" charset="0"/>
              </a:rPr>
              <a:t>n/2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m 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en-US" sz="1800" i="1" baseline="30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,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for even </a:t>
            </a:r>
            <a:r>
              <a:rPr lang="en-US" sz="1800" i="1">
                <a:solidFill>
                  <a:srgbClr val="006600"/>
                </a:solidFill>
                <a:latin typeface="Arial" charset="0"/>
              </a:rPr>
              <a:t>n</a:t>
            </a:r>
            <a:r>
              <a:rPr lang="en-US" sz="1800" i="1">
                <a:solidFill>
                  <a:srgbClr val="990000"/>
                </a:solidFill>
                <a:latin typeface="Arial" charset="0"/>
              </a:rPr>
              <a:t>     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(1 MM)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 i="1">
                <a:solidFill>
                  <a:srgbClr val="000099"/>
                </a:solidFill>
                <a:latin typeface="Arial" charset="0"/>
              </a:rPr>
              <a:t>a</a:t>
            </a:r>
            <a:r>
              <a:rPr lang="en-US" sz="1800" i="1" baseline="30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= ([(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a</a:t>
            </a:r>
            <a:r>
              <a:rPr lang="en-US" sz="1800" i="1" baseline="30000">
                <a:solidFill>
                  <a:srgbClr val="000099"/>
                </a:solidFill>
                <a:latin typeface="Arial" charset="0"/>
              </a:rPr>
              <a:t>(n-1)/2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)</a:t>
            </a:r>
            <a:r>
              <a:rPr lang="en-US" sz="1800" i="1" baseline="30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m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]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 baseline="30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 sz="1800" b="1" baseline="3000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 b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) </a:t>
            </a:r>
            <a:r>
              <a:rPr lang="en-US" sz="1800" b="1">
                <a:solidFill>
                  <a:srgbClr val="000099"/>
                </a:solidFill>
                <a:latin typeface="Arial" charset="0"/>
              </a:rPr>
              <a:t>mod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i="1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1800">
                <a:solidFill>
                  <a:srgbClr val="000099"/>
                </a:solidFill>
                <a:latin typeface="Arial" charset="0"/>
              </a:rPr>
              <a:t>, </a:t>
            </a:r>
            <a:r>
              <a:rPr lang="en-US" sz="1800">
                <a:solidFill>
                  <a:srgbClr val="006600"/>
                </a:solidFill>
                <a:latin typeface="Arial" charset="0"/>
              </a:rPr>
              <a:t>for odd </a:t>
            </a:r>
            <a:r>
              <a:rPr lang="en-US" sz="1800" i="1">
                <a:solidFill>
                  <a:srgbClr val="006600"/>
                </a:solidFill>
                <a:latin typeface="Arial" charset="0"/>
              </a:rPr>
              <a:t>n</a:t>
            </a:r>
            <a:r>
              <a:rPr lang="en-US" sz="1800" i="1">
                <a:solidFill>
                  <a:srgbClr val="990000"/>
                </a:solidFill>
                <a:latin typeface="Arial" charset="0"/>
              </a:rPr>
              <a:t>   </a:t>
            </a:r>
            <a:r>
              <a:rPr lang="en-US" sz="1800">
                <a:solidFill>
                  <a:srgbClr val="990000"/>
                </a:solidFill>
                <a:latin typeface="Arial" charset="0"/>
              </a:rPr>
              <a:t>(2 MMs)</a:t>
            </a:r>
            <a:r>
              <a:rPr lang="en-US" sz="1800">
                <a:latin typeface="Arial" charset="0"/>
              </a:rPr>
              <a:t> </a:t>
            </a:r>
          </a:p>
          <a:p>
            <a:pPr marL="609600" indent="-6096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Let </a:t>
            </a:r>
            <a:r>
              <a:rPr lang="en-US" sz="1800" i="1">
                <a:solidFill>
                  <a:srgbClr val="990000"/>
                </a:solidFill>
                <a:latin typeface="Arial" charset="0"/>
                <a:cs typeface="+mn-cs"/>
              </a:rPr>
              <a:t>f( n )</a:t>
            </a:r>
            <a:r>
              <a:rPr lang="en-US" sz="1800">
                <a:latin typeface="Arial" charset="0"/>
                <a:cs typeface="+mn-cs"/>
              </a:rPr>
              <a:t> denote the # of multiplies. </a:t>
            </a:r>
          </a:p>
          <a:p>
            <a:pPr marL="609600" indent="-6096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For even </a:t>
            </a:r>
            <a:r>
              <a:rPr lang="en-US" sz="1800" i="1">
                <a:latin typeface="Arial" charset="0"/>
                <a:cs typeface="+mn-cs"/>
              </a:rPr>
              <a:t>n</a:t>
            </a:r>
            <a:r>
              <a:rPr lang="en-US" sz="1800">
                <a:latin typeface="Arial" charset="0"/>
                <a:cs typeface="+mn-cs"/>
              </a:rPr>
              <a:t>, </a:t>
            </a:r>
            <a:r>
              <a:rPr lang="en-US" sz="1800" i="1">
                <a:solidFill>
                  <a:srgbClr val="990000"/>
                </a:solidFill>
                <a:latin typeface="Arial" charset="0"/>
                <a:cs typeface="+mn-cs"/>
              </a:rPr>
              <a:t>f( n/2 ) + </a:t>
            </a:r>
            <a:r>
              <a:rPr lang="en-US" sz="1800">
                <a:solidFill>
                  <a:srgbClr val="990000"/>
                </a:solidFill>
                <a:latin typeface="Arial" charset="0"/>
                <a:cs typeface="+mn-cs"/>
              </a:rPr>
              <a:t>1</a:t>
            </a:r>
            <a:r>
              <a:rPr lang="en-US" sz="1800">
                <a:latin typeface="Arial" charset="0"/>
                <a:cs typeface="+mn-cs"/>
              </a:rPr>
              <a:t> MM is used.</a:t>
            </a:r>
          </a:p>
          <a:p>
            <a:pPr marL="609600" indent="-6096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For odd  </a:t>
            </a:r>
            <a:r>
              <a:rPr lang="en-US" sz="1800" i="1">
                <a:latin typeface="Arial" charset="0"/>
                <a:cs typeface="+mn-cs"/>
              </a:rPr>
              <a:t>n</a:t>
            </a:r>
            <a:r>
              <a:rPr lang="en-US" sz="1800">
                <a:latin typeface="Arial" charset="0"/>
                <a:cs typeface="+mn-cs"/>
              </a:rPr>
              <a:t>,  </a:t>
            </a:r>
            <a:r>
              <a:rPr lang="en-US" sz="1800" i="1">
                <a:solidFill>
                  <a:srgbClr val="990000"/>
                </a:solidFill>
                <a:latin typeface="Arial" charset="0"/>
                <a:cs typeface="+mn-cs"/>
              </a:rPr>
              <a:t>f( n/2 ) + </a:t>
            </a:r>
            <a:r>
              <a:rPr lang="en-US" sz="1800">
                <a:solidFill>
                  <a:srgbClr val="990000"/>
                </a:solidFill>
                <a:latin typeface="Arial" charset="0"/>
                <a:cs typeface="+mn-cs"/>
              </a:rPr>
              <a:t>2</a:t>
            </a:r>
            <a:r>
              <a:rPr lang="en-US" sz="1800">
                <a:latin typeface="Arial" charset="0"/>
                <a:cs typeface="+mn-cs"/>
              </a:rPr>
              <a:t> MMs are used.</a:t>
            </a:r>
          </a:p>
          <a:p>
            <a:pPr marL="609600" indent="-6096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>
                <a:latin typeface="Arial" charset="0"/>
                <a:cs typeface="+mn-cs"/>
              </a:rPr>
              <a:t>Worst case, </a:t>
            </a:r>
            <a:r>
              <a:rPr lang="en-US" sz="1800" i="1">
                <a:solidFill>
                  <a:srgbClr val="990000"/>
                </a:solidFill>
                <a:latin typeface="Arial" charset="0"/>
                <a:cs typeface="+mn-cs"/>
              </a:rPr>
              <a:t>f( n ) = f( n/2 )  + 2 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  <a:defRPr/>
            </a:pPr>
            <a:r>
              <a:rPr lang="en-US" sz="1800">
                <a:solidFill>
                  <a:srgbClr val="006F00"/>
                </a:solidFill>
                <a:latin typeface="Arial" charset="0"/>
              </a:rPr>
              <a:t>(The recurrence is used in a big-O estimate of run time. It suffices to know that the additive term is a constant.)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1AB67AA-0BE5-0B40-8DFD-6AC5D51441A4}" type="slidenum">
              <a:rPr lang="en-US" sz="1400" smtClean="0"/>
              <a:pPr eaLnBrk="1" hangingPunct="1">
                <a:defRPr/>
              </a:pPr>
              <a:t>15</a:t>
            </a:fld>
            <a:endParaRPr 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20 (b)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1960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Using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f( n ) = f( n/2 )  + 2</a:t>
            </a:r>
            <a:r>
              <a:rPr lang="en-US" sz="2400">
                <a:latin typeface="Arial" charset="0"/>
                <a:cs typeface="+mn-cs"/>
              </a:rPr>
              <a:t>, construct a big-O estimate for the # of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modular multiplies</a:t>
            </a:r>
            <a:r>
              <a:rPr lang="en-US" sz="2400">
                <a:latin typeface="Arial" charset="0"/>
                <a:cs typeface="+mn-cs"/>
              </a:rPr>
              <a:t> used to compute           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+mn-cs"/>
              </a:rPr>
              <a:t>a</a:t>
            </a:r>
            <a:r>
              <a:rPr lang="en-US" sz="2400" i="1" baseline="30000">
                <a:solidFill>
                  <a:srgbClr val="000099"/>
                </a:solidFill>
                <a:latin typeface="Arial" charset="0"/>
                <a:cs typeface="+mn-cs"/>
              </a:rPr>
              <a:t>n</a:t>
            </a:r>
            <a:r>
              <a:rPr lang="en-US" sz="2400">
                <a:solidFill>
                  <a:srgbClr val="000099"/>
                </a:solidFill>
                <a:latin typeface="Arial" charset="0"/>
                <a:cs typeface="+mn-cs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Arial" charset="0"/>
                <a:cs typeface="+mn-cs"/>
              </a:rPr>
              <a:t>mod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+mn-cs"/>
              </a:rPr>
              <a:t> m</a:t>
            </a:r>
            <a:r>
              <a:rPr lang="en-US" sz="2400">
                <a:solidFill>
                  <a:srgbClr val="000099"/>
                </a:solidFill>
                <a:latin typeface="Arial" charset="0"/>
                <a:cs typeface="+mn-cs"/>
              </a:rPr>
              <a:t> </a:t>
            </a:r>
            <a:r>
              <a:rPr lang="en-US" sz="2400">
                <a:latin typeface="Arial" charset="0"/>
                <a:cs typeface="+mn-cs"/>
              </a:rPr>
              <a:t>using the recursive algorithm.</a:t>
            </a:r>
            <a:endParaRPr lang="en-US" sz="2400" i="1">
              <a:solidFill>
                <a:srgbClr val="99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123F324-71D9-0E4B-B9FB-98685400AA0D}" type="slidenum">
              <a:rPr lang="en-US" sz="1400" smtClean="0"/>
              <a:pPr eaLnBrk="1" hangingPunct="1">
                <a:defRPr/>
              </a:pPr>
              <a:t>16</a:t>
            </a:fld>
            <a:endParaRPr 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20 (b) Solution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+mn-cs"/>
              </a:rPr>
              <a:t>Use the Master Theorem: </a:t>
            </a:r>
            <a:r>
              <a:rPr lang="en-US" sz="2400" i="1">
                <a:latin typeface="Arial" charset="0"/>
                <a:cs typeface="+mn-cs"/>
              </a:rPr>
              <a:t>f( n ) =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a</a:t>
            </a:r>
            <a:r>
              <a:rPr lang="en-US" sz="2400" b="1" baseline="30000"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 sz="2400" i="1">
                <a:latin typeface="Arial" charset="0"/>
                <a:cs typeface="+mn-cs"/>
              </a:rPr>
              <a:t>f( n/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b </a:t>
            </a:r>
            <a:r>
              <a:rPr lang="en-US" sz="2400" i="1">
                <a:latin typeface="Arial" charset="0"/>
                <a:cs typeface="+mn-cs"/>
              </a:rPr>
              <a:t>) + c</a:t>
            </a:r>
            <a:r>
              <a:rPr lang="en-US" sz="2400" b="1" baseline="30000"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 sz="2400" i="1">
                <a:latin typeface="Arial" charset="0"/>
                <a:cs typeface="+mn-cs"/>
              </a:rPr>
              <a:t>n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  <a:cs typeface="+mn-cs"/>
              </a:rPr>
              <a:t>d</a:t>
            </a:r>
            <a:endParaRPr lang="en-US" sz="2400">
              <a:latin typeface="Arial" charset="0"/>
              <a:cs typeface="+mn-cs"/>
            </a:endParaRP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	</a:t>
            </a:r>
            <a:r>
              <a:rPr lang="en-US" sz="2400" i="1">
                <a:solidFill>
                  <a:schemeClr val="tx1"/>
                </a:solidFill>
                <a:latin typeface="Arial" charset="0"/>
                <a:cs typeface="+mn-cs"/>
              </a:rPr>
              <a:t>f( n ) =  f( n/2 )  + 2 </a:t>
            </a: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en-US" sz="2400" i="1">
                <a:solidFill>
                  <a:schemeClr val="tx1"/>
                </a:solidFill>
                <a:latin typeface="Arial" charset="0"/>
                <a:cs typeface="+mn-cs"/>
              </a:rPr>
              <a:t>            =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1</a:t>
            </a:r>
            <a:r>
              <a:rPr lang="en-US" sz="2400" i="1">
                <a:solidFill>
                  <a:schemeClr val="tx1"/>
                </a:solidFill>
                <a:latin typeface="Arial" charset="0"/>
                <a:cs typeface="+mn-cs"/>
              </a:rPr>
              <a:t>f( n/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+mn-cs"/>
              </a:rPr>
              <a:t>2 </a:t>
            </a:r>
            <a:r>
              <a:rPr lang="en-US" sz="2400" i="1">
                <a:solidFill>
                  <a:schemeClr val="tx1"/>
                </a:solidFill>
                <a:latin typeface="Arial" charset="0"/>
                <a:cs typeface="+mn-cs"/>
              </a:rPr>
              <a:t>)  + 2n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  <a:cs typeface="+mn-cs"/>
              </a:rPr>
              <a:t>0</a:t>
            </a: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sz="2400" i="1">
                <a:solidFill>
                  <a:srgbClr val="990000"/>
                </a:solidFill>
                <a:latin typeface="Arial" charset="0"/>
              </a:rPr>
              <a:t>a = 1, b = 2, d = 0.</a:t>
            </a:r>
            <a:endParaRPr lang="en-US" sz="2400" i="1">
              <a:solidFill>
                <a:srgbClr val="990000"/>
              </a:solidFill>
              <a:latin typeface="Arial" charset="0"/>
              <a:cs typeface="Arial" charset="0"/>
              <a:sym typeface="Symbol" charset="0"/>
            </a:endParaRP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So,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a = b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d</a:t>
            </a:r>
          </a:p>
          <a:p>
            <a:pPr lvl="1" eaLnBrk="1" hangingPunct="1">
              <a:lnSpc>
                <a:spcPct val="18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So,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f( n )</a:t>
            </a:r>
            <a:r>
              <a:rPr lang="en-US" sz="2400">
                <a:latin typeface="Arial" charset="0"/>
              </a:rPr>
              <a:t> is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O( n</a:t>
            </a:r>
            <a:r>
              <a:rPr lang="en-US" sz="2400" i="1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log n ) 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=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O( log n )</a:t>
            </a:r>
            <a:r>
              <a:rPr lang="en-US" sz="2400" i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879E927-5535-C742-A055-28FC63972BC2}" type="slidenum">
              <a:rPr lang="en-US" sz="1400" smtClean="0"/>
              <a:pPr eaLnBrk="1" hangingPunct="1">
                <a:defRPr/>
              </a:pPr>
              <a:t>17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19600"/>
          </a:xfrm>
        </p:spPr>
        <p:txBody>
          <a:bodyPr/>
          <a:lstStyle/>
          <a:p>
            <a:pPr lvl="1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Exercise 30 assumes that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f</a:t>
            </a:r>
            <a:r>
              <a:rPr lang="en-US" sz="2000">
                <a:latin typeface="Arial" charset="0"/>
              </a:rPr>
              <a:t> satisfies the conditions of the Master Theorem.</a:t>
            </a:r>
          </a:p>
          <a:p>
            <a:pPr lvl="1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Use 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Exercise 29</a:t>
            </a:r>
            <a:r>
              <a:rPr lang="en-US" sz="2000">
                <a:latin typeface="Arial" charset="0"/>
              </a:rPr>
              <a:t> to show that, for </a:t>
            </a:r>
            <a:r>
              <a:rPr lang="en-US" sz="2000" i="1">
                <a:latin typeface="Arial" charset="0"/>
              </a:rPr>
              <a:t>f(n) =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sz="2000" b="1" baseline="30000"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 sz="2000" i="1">
                <a:latin typeface="Arial" charset="0"/>
              </a:rPr>
              <a:t>f(n/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000" i="1">
                <a:latin typeface="Arial" charset="0"/>
              </a:rPr>
              <a:t>) + c</a:t>
            </a:r>
            <a:r>
              <a:rPr lang="en-US" sz="2000" b="1" baseline="30000"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 sz="2000" i="1">
                <a:latin typeface="Arial" charset="0"/>
              </a:rPr>
              <a:t>n</a:t>
            </a:r>
            <a:r>
              <a:rPr lang="en-US" sz="2000" i="1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</a:t>
            </a:r>
          </a:p>
          <a:p>
            <a:pPr lvl="2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if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a = b</a:t>
            </a:r>
            <a:r>
              <a:rPr lang="en-US" sz="2000" i="1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, then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f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)</a:t>
            </a:r>
            <a:r>
              <a:rPr lang="en-US" sz="2000">
                <a:latin typeface="Arial" charset="0"/>
              </a:rPr>
              <a:t> is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O(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000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 log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 )</a:t>
            </a:r>
            <a:r>
              <a:rPr lang="en-US" sz="2000">
                <a:latin typeface="Arial" charset="0"/>
              </a:rPr>
              <a:t>.</a:t>
            </a:r>
          </a:p>
          <a:p>
            <a:pPr lvl="1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solidFill>
                  <a:srgbClr val="000099"/>
                </a:solidFill>
                <a:latin typeface="Arial" charset="0"/>
              </a:rPr>
              <a:t>Exercise 29</a:t>
            </a:r>
            <a:r>
              <a:rPr lang="en-US" sz="2000">
                <a:latin typeface="Arial" charset="0"/>
              </a:rPr>
              <a:t> gives us:</a:t>
            </a:r>
          </a:p>
          <a:p>
            <a:pPr lvl="2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If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a = b</a:t>
            </a:r>
            <a:r>
              <a:rPr lang="en-US" sz="2000" i="1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&amp;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 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=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000" baseline="30000">
                <a:solidFill>
                  <a:srgbClr val="990000"/>
                </a:solidFill>
                <a:latin typeface="Arial" charset="0"/>
              </a:rPr>
              <a:t>k</a:t>
            </a:r>
            <a:endParaRPr lang="en-US" sz="2000">
              <a:latin typeface="Arial" charset="0"/>
            </a:endParaRPr>
          </a:p>
          <a:p>
            <a:pPr lvl="2" eaLnBrk="1" hangingPunct="1">
              <a:lnSpc>
                <a:spcPct val="210000"/>
              </a:lnSpc>
              <a:buFontTx/>
              <a:buNone/>
              <a:defRPr/>
            </a:pPr>
            <a:r>
              <a:rPr lang="en-US" sz="2000">
                <a:latin typeface="Arial" charset="0"/>
              </a:rPr>
              <a:t>then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f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(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) =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f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(1)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000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 + 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cn</a:t>
            </a:r>
            <a:r>
              <a:rPr lang="en-US" sz="2000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000">
                <a:solidFill>
                  <a:srgbClr val="990000"/>
                </a:solidFill>
                <a:latin typeface="Arial" charset="0"/>
              </a:rPr>
              <a:t> log</a:t>
            </a:r>
            <a:r>
              <a:rPr lang="en-US" sz="2000" baseline="-25000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000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5540459-BBA3-7B48-845D-6B7EE139DD39}" type="slidenum">
              <a:rPr lang="en-US" sz="1400" smtClean="0"/>
              <a:pPr eaLnBrk="1" hangingPunct="1">
                <a:defRPr/>
              </a:pPr>
              <a:t>18</a:t>
            </a:fld>
            <a:endParaRPr 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30 Solution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648200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To show: 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  <a:defRPr/>
            </a:pPr>
            <a:r>
              <a:rPr lang="en-US" i="1">
                <a:solidFill>
                  <a:srgbClr val="990000"/>
                </a:solidFill>
                <a:latin typeface="Arial" charset="0"/>
              </a:rPr>
              <a:t>f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) =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f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(1)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+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cn</a:t>
            </a:r>
            <a:r>
              <a:rPr lang="en-US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log</a:t>
            </a:r>
            <a:r>
              <a:rPr lang="en-US" baseline="-25000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>
                <a:latin typeface="Arial" charset="0"/>
              </a:rPr>
              <a:t> is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O(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log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)</a:t>
            </a:r>
            <a:r>
              <a:rPr lang="en-US">
                <a:latin typeface="Arial" charset="0"/>
              </a:rPr>
              <a:t>.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  <a:defRPr/>
            </a:pPr>
            <a:r>
              <a:rPr lang="en-US">
                <a:latin typeface="Arial" charset="0"/>
              </a:rPr>
              <a:t>So: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en-US" i="1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f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) </a:t>
            </a:r>
            <a:r>
              <a:rPr lang="en-US">
                <a:latin typeface="Arial" charset="0"/>
              </a:rPr>
              <a:t>growth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clearly is </a:t>
            </a:r>
            <a:r>
              <a:rPr lang="en-US" i="1">
                <a:latin typeface="Arial" charset="0"/>
              </a:rPr>
              <a:t>dominated</a:t>
            </a:r>
            <a:r>
              <a:rPr lang="en-US">
                <a:latin typeface="Arial" charset="0"/>
              </a:rPr>
              <a:t> by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cn</a:t>
            </a:r>
            <a:r>
              <a:rPr lang="en-US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log</a:t>
            </a:r>
            <a:r>
              <a:rPr lang="en-US" baseline="-25000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i="1">
                <a:latin typeface="Arial" charset="0"/>
              </a:rPr>
              <a:t>.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en-US" i="1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c</a:t>
            </a:r>
            <a:r>
              <a:rPr lang="en-US" i="1">
                <a:latin typeface="Arial" charset="0"/>
              </a:rPr>
              <a:t> </a:t>
            </a:r>
            <a:r>
              <a:rPr lang="en-US">
                <a:latin typeface="Arial" charset="0"/>
              </a:rPr>
              <a:t>is a constant.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en-US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log</a:t>
            </a:r>
            <a:r>
              <a:rPr lang="en-US" baseline="-25000">
                <a:solidFill>
                  <a:srgbClr val="006600"/>
                </a:solidFill>
                <a:latin typeface="Arial" charset="0"/>
              </a:rPr>
              <a:t>b</a:t>
            </a:r>
            <a:r>
              <a:rPr lang="en-US" i="1">
                <a:solidFill>
                  <a:srgbClr val="006600"/>
                </a:solidFill>
                <a:latin typeface="Arial" charset="0"/>
              </a:rPr>
              <a:t>n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differs from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log</a:t>
            </a:r>
            <a:r>
              <a:rPr lang="en-US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by only a constant factor.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  <a:defRPr/>
            </a:pPr>
            <a:r>
              <a:rPr lang="en-US">
                <a:solidFill>
                  <a:srgbClr val="000099"/>
                </a:solidFill>
                <a:latin typeface="Arial" charset="0"/>
              </a:rPr>
              <a:t>(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log</a:t>
            </a:r>
            <a:r>
              <a:rPr lang="en-US" baseline="-25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 ) </a:t>
            </a:r>
            <a:r>
              <a:rPr lang="en-US" b="1" baseline="30000"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>
                <a:solidFill>
                  <a:srgbClr val="006600"/>
                </a:solidFill>
                <a:latin typeface="Arial" charset="0"/>
              </a:rPr>
              <a:t>log</a:t>
            </a:r>
            <a:r>
              <a:rPr lang="en-US" baseline="-25000">
                <a:solidFill>
                  <a:srgbClr val="006600"/>
                </a:solidFill>
                <a:latin typeface="Arial" charset="0"/>
              </a:rPr>
              <a:t>b</a:t>
            </a:r>
            <a:r>
              <a:rPr lang="en-US" i="1">
                <a:solidFill>
                  <a:srgbClr val="006600"/>
                </a:solidFill>
                <a:latin typeface="Arial" charset="0"/>
              </a:rPr>
              <a:t>n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  <a:sym typeface="Symbol" charset="0"/>
              </a:rPr>
              <a:t>=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log</a:t>
            </a:r>
            <a:r>
              <a:rPr lang="en-US" baseline="-25000">
                <a:solidFill>
                  <a:srgbClr val="990000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( b</a:t>
            </a:r>
            <a:r>
              <a:rPr lang="en-US" b="1">
                <a:latin typeface="Arial" charset="0"/>
                <a:sym typeface="Symbol" charset="0"/>
              </a:rPr>
              <a:t> </a:t>
            </a:r>
            <a:r>
              <a:rPr lang="en-US" baseline="30000">
                <a:solidFill>
                  <a:srgbClr val="006600"/>
                </a:solidFill>
                <a:latin typeface="Arial" charset="0"/>
              </a:rPr>
              <a:t>log</a:t>
            </a:r>
            <a:r>
              <a:rPr lang="en-US" sz="2000" baseline="-25000">
                <a:solidFill>
                  <a:srgbClr val="006600"/>
                </a:solidFill>
                <a:latin typeface="Arial" charset="0"/>
              </a:rPr>
              <a:t>b</a:t>
            </a:r>
            <a:r>
              <a:rPr lang="en-US" i="1" baseline="30000">
                <a:solidFill>
                  <a:srgbClr val="006600"/>
                </a:solidFill>
                <a:latin typeface="Arial" charset="0"/>
              </a:rPr>
              <a:t>n</a:t>
            </a:r>
            <a:r>
              <a:rPr lang="en-US" i="1" baseline="300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) = log</a:t>
            </a:r>
            <a:r>
              <a:rPr lang="en-US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.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en-US" i="1">
                <a:solidFill>
                  <a:srgbClr val="00007F"/>
                </a:solidFill>
                <a:latin typeface="Arial" charset="0"/>
              </a:rPr>
              <a:t>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cn</a:t>
            </a:r>
            <a:r>
              <a:rPr lang="en-US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log</a:t>
            </a:r>
            <a:r>
              <a:rPr lang="en-US" baseline="-25000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i="1">
                <a:latin typeface="Arial" charset="0"/>
              </a:rPr>
              <a:t> </a:t>
            </a:r>
            <a:r>
              <a:rPr lang="en-US">
                <a:latin typeface="Arial" charset="0"/>
              </a:rPr>
              <a:t>therefore is</a:t>
            </a:r>
            <a:r>
              <a:rPr lang="en-US" i="1">
                <a:latin typeface="Arial" charset="0"/>
              </a:rPr>
              <a:t>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O(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baseline="3000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log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 )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E3B8569-55CE-C44A-9AB8-B7269A5CE152}" type="slidenum">
              <a:rPr lang="en-US" sz="1400" smtClean="0"/>
              <a:pPr eaLnBrk="1" hangingPunct="1">
                <a:defRPr/>
              </a:pPr>
              <a:t>19</a:t>
            </a:fld>
            <a:endParaRPr 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Theorem 1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pPr lvl="1" eaLnBrk="1" hangingPunct="1">
              <a:lnSpc>
                <a:spcPct val="14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Let 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f</a:t>
            </a:r>
            <a:r>
              <a:rPr lang="en-US" sz="2400">
                <a:latin typeface="Arial" charset="0"/>
              </a:rPr>
              <a:t> be an increasing function such that</a:t>
            </a:r>
          </a:p>
          <a:p>
            <a:pPr lvl="2" eaLnBrk="1" hangingPunct="1">
              <a:lnSpc>
                <a:spcPct val="140000"/>
              </a:lnSpc>
              <a:buFontTx/>
              <a:buNone/>
              <a:defRPr/>
            </a:pPr>
            <a:r>
              <a:rPr lang="en-US" i="1">
                <a:latin typeface="Arial" charset="0"/>
              </a:rPr>
              <a:t>f(n) =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a</a:t>
            </a:r>
            <a:r>
              <a:rPr lang="en-US" b="1" baseline="30000">
                <a:latin typeface="Arial" charset="0"/>
                <a:cs typeface="Arial" charset="0"/>
                <a:sym typeface="Symbol" charset="0"/>
              </a:rPr>
              <a:t>.</a:t>
            </a:r>
            <a:r>
              <a:rPr lang="en-US" i="1">
                <a:latin typeface="Arial" charset="0"/>
              </a:rPr>
              <a:t>f(n/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i="1">
                <a:latin typeface="Arial" charset="0"/>
              </a:rPr>
              <a:t>) + </a:t>
            </a:r>
            <a:r>
              <a:rPr lang="en-US" i="1">
                <a:solidFill>
                  <a:srgbClr val="990000"/>
                </a:solidFill>
                <a:latin typeface="Arial" charset="0"/>
              </a:rPr>
              <a:t>c</a:t>
            </a:r>
            <a:r>
              <a:rPr lang="en-US" sz="2000">
                <a:latin typeface="Arial" charset="0"/>
              </a:rPr>
              <a:t> </a:t>
            </a:r>
          </a:p>
          <a:p>
            <a:pPr lvl="1" eaLnBrk="1" hangingPunct="1">
              <a:lnSpc>
                <a:spcPct val="140000"/>
              </a:lnSpc>
              <a:buFontTx/>
              <a:buNone/>
              <a:defRPr/>
            </a:pPr>
            <a:r>
              <a:rPr lang="en-US" sz="2400">
                <a:latin typeface="Arial" charset="0"/>
              </a:rPr>
              <a:t>whenever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 </a:t>
            </a:r>
            <a:r>
              <a:rPr lang="en-US" sz="2400" i="1">
                <a:latin typeface="Arial" charset="0"/>
              </a:rPr>
              <a:t>|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2400">
                <a:latin typeface="Arial" charset="0"/>
              </a:rPr>
              <a:t>, where </a:t>
            </a:r>
            <a:r>
              <a:rPr lang="en-US" sz="2400" i="1">
                <a:solidFill>
                  <a:srgbClr val="990000"/>
                </a:solidFill>
                <a:latin typeface="Arial" charset="0"/>
                <a:sym typeface="Symbol" charset="0"/>
              </a:rPr>
              <a:t>a</a:t>
            </a:r>
            <a:r>
              <a:rPr lang="en-US" sz="2400" i="1">
                <a:solidFill>
                  <a:srgbClr val="000099"/>
                </a:solidFill>
                <a:latin typeface="Arial" charset="0"/>
                <a:sym typeface="Symbol" charset="0"/>
              </a:rPr>
              <a:t> 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≥ 1,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&gt;1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are integers, &amp;  </a:t>
            </a:r>
            <a:r>
              <a:rPr lang="en-US" sz="2400" i="1">
                <a:solidFill>
                  <a:srgbClr val="990000"/>
                </a:solidFill>
                <a:latin typeface="Arial" charset="0"/>
                <a:sym typeface="Symbol" charset="0"/>
              </a:rPr>
              <a:t>c</a:t>
            </a:r>
            <a:r>
              <a:rPr lang="en-US" sz="2400" i="1">
                <a:solidFill>
                  <a:srgbClr val="000099"/>
                </a:solidFill>
                <a:latin typeface="Arial" charset="0"/>
                <a:sym typeface="Symbol" charset="0"/>
              </a:rPr>
              <a:t> &gt; 0</a:t>
            </a:r>
            <a:r>
              <a:rPr lang="en-US" sz="2400">
                <a:latin typeface="Arial" charset="0"/>
                <a:sym typeface="Symbol" charset="0"/>
              </a:rPr>
              <a:t> is real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.</a:t>
            </a:r>
          </a:p>
          <a:p>
            <a:pPr lvl="2" eaLnBrk="1" hangingPunct="1">
              <a:lnSpc>
                <a:spcPct val="140000"/>
              </a:lnSpc>
              <a:buFontTx/>
              <a:buNone/>
              <a:defRPr/>
            </a:pPr>
            <a:r>
              <a:rPr lang="en-US">
                <a:latin typeface="Arial" charset="0"/>
                <a:cs typeface="Arial" charset="0"/>
                <a:sym typeface="Symbol" charset="0"/>
              </a:rPr>
              <a:t>If ( </a:t>
            </a:r>
            <a:r>
              <a:rPr lang="en-US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 &gt; 1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)   then 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f(n)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is 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O( n</a:t>
            </a:r>
            <a:r>
              <a:rPr lang="en-US" baseline="3000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log</a:t>
            </a:r>
            <a:r>
              <a:rPr lang="en-US" i="1" baseline="-25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i="1" baseline="30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 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)</a:t>
            </a:r>
          </a:p>
          <a:p>
            <a:pPr lvl="2" eaLnBrk="1" hangingPunct="1">
              <a:lnSpc>
                <a:spcPct val="140000"/>
              </a:lnSpc>
              <a:buFontTx/>
              <a:buNone/>
              <a:defRPr/>
            </a:pPr>
            <a:r>
              <a:rPr lang="en-US">
                <a:latin typeface="Arial" charset="0"/>
                <a:cs typeface="Arial" charset="0"/>
                <a:sym typeface="Symbol" charset="0"/>
              </a:rPr>
              <a:t>If ( </a:t>
            </a:r>
            <a:r>
              <a:rPr lang="en-US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 = 1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)  then 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f(n)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 is 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O( </a:t>
            </a:r>
            <a:r>
              <a:rPr lang="en-US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log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n )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.</a:t>
            </a:r>
            <a:endParaRPr lang="en-US" i="1">
              <a:solidFill>
                <a:srgbClr val="000099"/>
              </a:solidFill>
              <a:latin typeface="Arial" charset="0"/>
              <a:cs typeface="Arial" charset="0"/>
              <a:sym typeface="Symbol" charset="0"/>
            </a:endParaRPr>
          </a:p>
          <a:p>
            <a:pPr lvl="1" eaLnBrk="1" hangingPunct="1">
              <a:lnSpc>
                <a:spcPct val="14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When </a:t>
            </a:r>
            <a:r>
              <a:rPr lang="en-US" sz="2400" i="1">
                <a:solidFill>
                  <a:srgbClr val="000099"/>
                </a:solidFill>
                <a:latin typeface="Arial" charset="0"/>
              </a:rPr>
              <a:t>n = </a:t>
            </a:r>
            <a:r>
              <a:rPr lang="en-US" sz="2400" i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i="1" baseline="30000">
                <a:solidFill>
                  <a:srgbClr val="000099"/>
                </a:solidFill>
                <a:latin typeface="Arial" charset="0"/>
              </a:rPr>
              <a:t>k 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where 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k &gt; 0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is integer, and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 &gt; 1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,</a:t>
            </a:r>
          </a:p>
          <a:p>
            <a:pPr lvl="2" eaLnBrk="1" hangingPunct="1">
              <a:lnSpc>
                <a:spcPct val="140000"/>
              </a:lnSpc>
              <a:buFontTx/>
              <a:buNone/>
              <a:defRPr/>
            </a:pPr>
            <a:r>
              <a:rPr lang="en-US" sz="2000">
                <a:latin typeface="Arial" charset="0"/>
                <a:cs typeface="Arial" charset="0"/>
                <a:sym typeface="Symbol" charset="0"/>
              </a:rPr>
              <a:t>	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f(n) = C</a:t>
            </a:r>
            <a:r>
              <a:rPr lang="en-US" i="1" baseline="-2500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n</a:t>
            </a:r>
            <a:r>
              <a:rPr lang="en-US" baseline="3000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log</a:t>
            </a:r>
            <a:r>
              <a:rPr lang="en-US" i="1" baseline="-25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i="1" baseline="3000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+ C</a:t>
            </a:r>
            <a:r>
              <a:rPr lang="en-US" i="1" baseline="-2500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2</a:t>
            </a:r>
            <a:r>
              <a:rPr lang="en-US">
                <a:latin typeface="Arial" charset="0"/>
                <a:cs typeface="Arial" charset="0"/>
                <a:sym typeface="Symbol" charset="0"/>
              </a:rPr>
              <a:t>,</a:t>
            </a:r>
          </a:p>
          <a:p>
            <a:pPr lvl="1" eaLnBrk="1" hangingPunct="1">
              <a:lnSpc>
                <a:spcPct val="140000"/>
              </a:lnSpc>
              <a:buFontTx/>
              <a:buNone/>
              <a:defRPr/>
            </a:pPr>
            <a:r>
              <a:rPr lang="en-US" sz="2400">
                <a:latin typeface="Arial" charset="0"/>
                <a:cs typeface="Arial" charset="0"/>
                <a:sym typeface="Symbol" charset="0"/>
              </a:rPr>
              <a:t>	where 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C</a:t>
            </a:r>
            <a:r>
              <a:rPr lang="en-US" sz="2400" i="1" baseline="-2500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1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= f(1) +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c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/(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– 1)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and 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C</a:t>
            </a:r>
            <a:r>
              <a:rPr lang="en-US" sz="2400" i="1" baseline="-2500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2</a:t>
            </a:r>
            <a:r>
              <a:rPr lang="en-US" sz="240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= – 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c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/(</a:t>
            </a:r>
            <a:r>
              <a:rPr lang="en-US" sz="2400" i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 i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– 1).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AAE3BB-AD95-5641-9C31-B22F9B66BFDA}" type="slidenum">
              <a:rPr lang="en-US" sz="1400" smtClean="0"/>
              <a:pPr eaLnBrk="1" hangingPunct="1">
                <a:defRPr/>
              </a:pPr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Find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f( n )</a:t>
            </a:r>
            <a:r>
              <a:rPr lang="en-US" sz="2400" dirty="0">
                <a:latin typeface="Arial" charset="0"/>
                <a:cs typeface="+mn-cs"/>
              </a:rPr>
              <a:t> when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n = 2</a:t>
            </a:r>
            <a:r>
              <a:rPr lang="en-US" sz="24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k</a:t>
            </a:r>
            <a:r>
              <a:rPr lang="en-US" sz="2400" dirty="0">
                <a:latin typeface="Arial" charset="0"/>
                <a:cs typeface="+mn-cs"/>
              </a:rPr>
              <a:t>, where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</a:t>
            </a:r>
            <a:r>
              <a:rPr lang="en-US" sz="2400" dirty="0">
                <a:latin typeface="Arial" charset="0"/>
                <a:cs typeface="+mn-cs"/>
              </a:rPr>
              <a:t> satisfies the recurrence relation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f( n ) = f( </a:t>
            </a:r>
            <a:r>
              <a:rPr lang="en-US" sz="2400" i="1" dirty="0" smtClean="0">
                <a:solidFill>
                  <a:srgbClr val="990000"/>
                </a:solidFill>
                <a:latin typeface="Arial" charset="0"/>
                <a:cs typeface="+mn-cs"/>
              </a:rPr>
              <a:t>n / 2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) + 1</a:t>
            </a:r>
            <a:r>
              <a:rPr lang="en-US" sz="2400" dirty="0">
                <a:latin typeface="Arial" charset="0"/>
                <a:cs typeface="+mn-cs"/>
              </a:rPr>
              <a:t>, with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f( 1 ) = 1</a:t>
            </a:r>
            <a:r>
              <a:rPr lang="en-US" sz="2400" dirty="0">
                <a:latin typeface="Arial" charset="0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05A4038-7BE0-5546-BEE1-F986127C7DC0}" type="slidenum">
              <a:rPr lang="en-US" sz="1400" smtClean="0"/>
              <a:pPr eaLnBrk="1" hangingPunct="1">
                <a:defRPr/>
              </a:pPr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Solution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We are asked for the value of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</a:t>
            </a:r>
            <a:r>
              <a:rPr lang="en-US" sz="2400" dirty="0">
                <a:latin typeface="Arial" charset="0"/>
                <a:cs typeface="+mn-cs"/>
              </a:rPr>
              <a:t>. </a:t>
            </a:r>
          </a:p>
          <a:p>
            <a:pPr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We are given that</a:t>
            </a:r>
          </a:p>
          <a:p>
            <a:pPr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f( n ) = f( </a:t>
            </a:r>
            <a:r>
              <a:rPr lang="en-US" sz="2400" i="1" dirty="0" smtClean="0">
                <a:solidFill>
                  <a:srgbClr val="990000"/>
                </a:solidFill>
                <a:latin typeface="Arial" charset="0"/>
                <a:cs typeface="+mn-cs"/>
              </a:rPr>
              <a:t>n / 2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) + 1</a:t>
            </a:r>
            <a:r>
              <a:rPr lang="en-US" sz="2400" dirty="0">
                <a:latin typeface="Arial" charset="0"/>
                <a:cs typeface="+mn-cs"/>
              </a:rPr>
              <a:t>, with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f( 1 ) = 1</a:t>
            </a:r>
            <a:r>
              <a:rPr lang="en-US" sz="2400" dirty="0">
                <a:latin typeface="Arial" charset="0"/>
                <a:cs typeface="+mn-cs"/>
              </a:rPr>
              <a:t>, where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n = 2</a:t>
            </a:r>
            <a:r>
              <a:rPr lang="en-US" sz="24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k</a:t>
            </a:r>
            <a:r>
              <a:rPr lang="en-US" sz="2400" dirty="0">
                <a:latin typeface="Arial" charset="0"/>
                <a:cs typeface="+mn-cs"/>
              </a:rPr>
              <a:t>.</a:t>
            </a:r>
          </a:p>
          <a:p>
            <a:pPr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f( 2</a:t>
            </a:r>
            <a:r>
              <a:rPr lang="en-US" sz="24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k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) = f( </a:t>
            </a:r>
            <a:r>
              <a:rPr lang="en-US" sz="2400" i="1" dirty="0" smtClean="0">
                <a:solidFill>
                  <a:srgbClr val="990000"/>
                </a:solidFill>
                <a:latin typeface="Arial" charset="0"/>
                <a:cs typeface="+mn-cs"/>
              </a:rPr>
              <a:t>2</a:t>
            </a:r>
            <a:r>
              <a:rPr lang="en-US" sz="2400" i="1" baseline="30000" dirty="0" smtClean="0">
                <a:solidFill>
                  <a:srgbClr val="990000"/>
                </a:solidFill>
                <a:latin typeface="Arial" charset="0"/>
                <a:cs typeface="+mn-cs"/>
              </a:rPr>
              <a:t>k - 1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) + 1</a:t>
            </a:r>
            <a:r>
              <a:rPr lang="en-US" sz="2400" dirty="0">
                <a:latin typeface="Arial" charset="0"/>
                <a:cs typeface="+mn-cs"/>
              </a:rPr>
              <a:t>, with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f( 2</a:t>
            </a:r>
            <a:r>
              <a:rPr lang="en-US" sz="24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0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) = 1.</a:t>
            </a:r>
          </a:p>
          <a:p>
            <a:pPr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Arial" charset="0"/>
                <a:cs typeface="+mn-cs"/>
              </a:rPr>
              <a:t>Answer: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 f( 2</a:t>
            </a:r>
            <a:r>
              <a:rPr lang="en-US" sz="24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k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) = k + 1. </a:t>
            </a:r>
            <a:r>
              <a:rPr lang="en-US" sz="2400" dirty="0">
                <a:solidFill>
                  <a:srgbClr val="006500"/>
                </a:solidFill>
                <a:latin typeface="Arial" charset="0"/>
                <a:cs typeface="+mn-cs"/>
              </a:rPr>
              <a:t>(Proof would be inductive.)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E22812F-4EAE-EF47-915F-71CA27E656F7}" type="slidenum">
              <a:rPr lang="en-US" sz="1400" smtClean="0"/>
              <a:pPr eaLnBrk="1" hangingPunct="1">
                <a:defRPr/>
              </a:pPr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Master Theorem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Let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+mn-cs"/>
              </a:rPr>
              <a:t>f</a:t>
            </a:r>
            <a:r>
              <a:rPr lang="en-US" sz="2400" dirty="0">
                <a:latin typeface="Arial" charset="0"/>
                <a:cs typeface="+mn-cs"/>
              </a:rPr>
              <a:t> be an increasing function that such that</a:t>
            </a:r>
          </a:p>
          <a:p>
            <a:pPr lvl="1" eaLnBrk="1" hangingPunct="1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buFontTx/>
              <a:buNone/>
              <a:defRPr/>
            </a:pPr>
            <a:r>
              <a:rPr lang="en-US" sz="2400" i="1" dirty="0">
                <a:latin typeface="Arial" charset="0"/>
              </a:rPr>
              <a:t>f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 n </a:t>
            </a:r>
            <a:r>
              <a:rPr lang="en-US" sz="2400" dirty="0">
                <a:latin typeface="Arial" charset="0"/>
              </a:rPr>
              <a:t>)</a:t>
            </a:r>
            <a:r>
              <a:rPr lang="en-US" sz="2400" i="1" dirty="0">
                <a:latin typeface="Arial" charset="0"/>
              </a:rPr>
              <a:t> = </a:t>
            </a:r>
            <a:r>
              <a:rPr lang="en-US" sz="2400" i="1" dirty="0" smtClean="0">
                <a:solidFill>
                  <a:srgbClr val="990000"/>
                </a:solidFill>
                <a:latin typeface="Arial" charset="0"/>
              </a:rPr>
              <a:t>a </a:t>
            </a:r>
            <a:r>
              <a:rPr lang="en-US" sz="2400" b="1" baseline="30000" dirty="0" smtClean="0">
                <a:latin typeface="Arial" charset="0"/>
                <a:cs typeface="Arial" charset="0"/>
                <a:sym typeface="Symbol" charset="0"/>
              </a:rPr>
              <a:t>. </a:t>
            </a:r>
            <a:r>
              <a:rPr lang="en-US" sz="2400" i="1" dirty="0" smtClean="0">
                <a:latin typeface="Arial" charset="0"/>
              </a:rPr>
              <a:t>f</a:t>
            </a:r>
            <a:r>
              <a:rPr lang="en-US" sz="2400" dirty="0">
                <a:latin typeface="Arial" charset="0"/>
              </a:rPr>
              <a:t>(</a:t>
            </a:r>
            <a:r>
              <a:rPr lang="en-US" sz="2400" i="1" dirty="0">
                <a:latin typeface="Arial" charset="0"/>
              </a:rPr>
              <a:t> </a:t>
            </a:r>
            <a:r>
              <a:rPr lang="en-US" sz="2400" i="1" dirty="0" smtClean="0">
                <a:latin typeface="Arial" charset="0"/>
              </a:rPr>
              <a:t>n / </a:t>
            </a:r>
            <a:r>
              <a:rPr lang="en-US" sz="2400" i="1" dirty="0" smtClean="0">
                <a:solidFill>
                  <a:srgbClr val="990000"/>
                </a:solidFill>
                <a:latin typeface="Arial" charset="0"/>
              </a:rPr>
              <a:t>b </a:t>
            </a:r>
            <a:r>
              <a:rPr lang="en-US" sz="2400" dirty="0">
                <a:latin typeface="Arial" charset="0"/>
              </a:rPr>
              <a:t>)</a:t>
            </a:r>
            <a:r>
              <a:rPr lang="en-US" sz="2400" i="1" dirty="0">
                <a:latin typeface="Arial" charset="0"/>
              </a:rPr>
              <a:t> + </a:t>
            </a:r>
            <a:r>
              <a:rPr lang="en-US" sz="2400" i="1" dirty="0" smtClean="0">
                <a:latin typeface="Arial" charset="0"/>
              </a:rPr>
              <a:t>c </a:t>
            </a:r>
            <a:r>
              <a:rPr lang="en-US" sz="2400" b="1" baseline="30000" dirty="0" smtClean="0">
                <a:latin typeface="Arial" charset="0"/>
                <a:cs typeface="Arial" charset="0"/>
                <a:sym typeface="Symbol" charset="0"/>
              </a:rPr>
              <a:t>. </a:t>
            </a:r>
            <a:r>
              <a:rPr lang="en-US" sz="2400" i="1" dirty="0" err="1" smtClean="0">
                <a:latin typeface="Arial" charset="0"/>
              </a:rPr>
              <a:t>n</a:t>
            </a:r>
            <a:r>
              <a:rPr lang="en-US" sz="2400" i="1" baseline="30000" dirty="0" err="1" smtClean="0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whenever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+mn-cs"/>
              </a:rPr>
              <a:t>n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</a:rPr>
              <a:t> = </a:t>
            </a:r>
            <a:r>
              <a:rPr lang="en-US" sz="2400" i="1" dirty="0" err="1">
                <a:solidFill>
                  <a:srgbClr val="990000"/>
                </a:solidFill>
                <a:latin typeface="Arial" charset="0"/>
                <a:cs typeface="+mn-cs"/>
              </a:rPr>
              <a:t>b</a:t>
            </a:r>
            <a:r>
              <a:rPr lang="en-US" sz="2400" i="1" baseline="30000" dirty="0" err="1">
                <a:solidFill>
                  <a:srgbClr val="000099"/>
                </a:solidFill>
                <a:latin typeface="Arial" charset="0"/>
                <a:cs typeface="+mn-cs"/>
              </a:rPr>
              <a:t>k</a:t>
            </a:r>
            <a:r>
              <a:rPr lang="en-US" sz="2400" dirty="0">
                <a:latin typeface="Arial" charset="0"/>
                <a:cs typeface="+mn-cs"/>
              </a:rPr>
              <a:t>, where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  <a:sym typeface="Symbol" charset="0"/>
              </a:rPr>
              <a:t>a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,</a:t>
            </a:r>
            <a:r>
              <a:rPr lang="en-US" sz="2400" b="1" i="1" dirty="0">
                <a:solidFill>
                  <a:srgbClr val="990000"/>
                </a:solidFill>
                <a:latin typeface="Arial" charset="0"/>
                <a:cs typeface="+mn-cs"/>
                <a:sym typeface="Symbol" charset="0"/>
              </a:rPr>
              <a:t>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  <a:sym typeface="Symbol" charset="0"/>
              </a:rPr>
              <a:t>b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,</a:t>
            </a:r>
            <a:r>
              <a:rPr lang="en-US" sz="2400" dirty="0">
                <a:latin typeface="Arial" charset="0"/>
                <a:cs typeface="+mn-cs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</a:rPr>
              <a:t>k 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</a:t>
            </a:r>
            <a:r>
              <a:rPr lang="en-US" sz="2400" b="1" i="1" dirty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 Z</a:t>
            </a:r>
            <a:r>
              <a:rPr lang="en-US" sz="2400" i="1" baseline="30000" dirty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+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  <a:sym typeface="Symbol" charset="0"/>
              </a:rPr>
              <a:t>&amp; </a:t>
            </a:r>
            <a:r>
              <a:rPr lang="en-US" sz="2400" i="1" dirty="0" smtClean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c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&gt; 0</a:t>
            </a:r>
            <a:r>
              <a:rPr lang="en-US" sz="2400" dirty="0">
                <a:latin typeface="Arial" charset="0"/>
                <a:cs typeface="+mn-cs"/>
                <a:sym typeface="Symbol" charset="0"/>
              </a:rPr>
              <a:t> &amp;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  <a:sym typeface="Symbol" charset="0"/>
              </a:rPr>
              <a:t>d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  <a:sym typeface="Symbol" charset="0"/>
              </a:rPr>
              <a:t>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≥ 0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buFontTx/>
              <a:buNone/>
              <a:defRPr/>
            </a:pP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If (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 &lt; </a:t>
            </a:r>
            <a:r>
              <a:rPr lang="en-US" sz="2400" i="1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sz="2400" i="1" baseline="30000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d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 )  then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 n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 is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O( </a:t>
            </a:r>
            <a:r>
              <a:rPr lang="en-US" sz="2400" i="1" dirty="0" err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 i="1" baseline="30000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d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)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buFontTx/>
              <a:buNone/>
              <a:defRPr/>
            </a:pP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If (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 = </a:t>
            </a:r>
            <a:r>
              <a:rPr lang="en-US" sz="2400" i="1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sz="2400" i="1" baseline="30000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d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 )  then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 n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 is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O( </a:t>
            </a:r>
            <a:r>
              <a:rPr lang="en-US" sz="2400" i="1" dirty="0" err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 i="1" baseline="30000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d</a:t>
            </a:r>
            <a:r>
              <a:rPr lang="en-US" sz="2400" dirty="0" err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log</a:t>
            </a:r>
            <a:r>
              <a:rPr lang="en-US" sz="2400" i="1" dirty="0" err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)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buFontTx/>
              <a:buNone/>
              <a:defRPr/>
            </a:pP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If (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 &gt; </a:t>
            </a:r>
            <a:r>
              <a:rPr lang="en-US" sz="2400" i="1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sz="2400" i="1" baseline="30000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d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 )  then 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(</a:t>
            </a:r>
            <a:r>
              <a:rPr lang="en-US" sz="2400" i="1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 n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  <a:sym typeface="Symbol" charset="0"/>
              </a:rPr>
              <a:t>)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 is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O( </a:t>
            </a:r>
            <a:r>
              <a:rPr lang="en-US" sz="2400" i="1" dirty="0" err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n</a:t>
            </a:r>
            <a:r>
              <a:rPr lang="en-US" sz="2400" baseline="30000" dirty="0" err="1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log</a:t>
            </a:r>
            <a:r>
              <a:rPr lang="en-US" sz="2400" i="1" baseline="-25000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b</a:t>
            </a:r>
            <a:r>
              <a:rPr lang="en-US" sz="2400" i="1" baseline="30000" dirty="0" err="1">
                <a:solidFill>
                  <a:srgbClr val="990000"/>
                </a:solidFill>
                <a:latin typeface="Arial" charset="0"/>
                <a:cs typeface="Arial" charset="0"/>
                <a:sym typeface="Symbol" charset="0"/>
              </a:rPr>
              <a:t>a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Arial" charset="0"/>
                <a:sym typeface="Symbol" charset="0"/>
              </a:rPr>
              <a:t> )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2F4379A-961F-654F-9622-065915FB62BA}" type="slidenum">
              <a:rPr lang="en-US" sz="1400" smtClean="0"/>
              <a:pPr eaLnBrk="1" hangingPunct="1">
                <a:defRPr/>
              </a:pPr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Exercise 10 Solution (2)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400" dirty="0">
                <a:latin typeface="Arial" charset="0"/>
                <a:cs typeface="+mn-cs"/>
              </a:rPr>
              <a:t>If we are interested only in the </a:t>
            </a:r>
            <a:r>
              <a:rPr lang="en-US" sz="2400" dirty="0">
                <a:solidFill>
                  <a:srgbClr val="990000"/>
                </a:solidFill>
                <a:latin typeface="Arial" charset="0"/>
                <a:cs typeface="+mn-cs"/>
              </a:rPr>
              <a:t>asymptotic growth rate</a:t>
            </a:r>
            <a:r>
              <a:rPr lang="en-US" sz="2400" dirty="0">
                <a:latin typeface="Arial" charset="0"/>
                <a:cs typeface="+mn-cs"/>
              </a:rPr>
              <a:t>, use the Master Theorem.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>
                <a:latin typeface="Arial" charset="0"/>
                <a:cs typeface="+mn-cs"/>
              </a:rPr>
              <a:t>For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</a:rPr>
              <a:t>f( n )  =   f( </a:t>
            </a:r>
            <a:r>
              <a:rPr lang="en-US" sz="2400" i="1" dirty="0" smtClean="0">
                <a:solidFill>
                  <a:srgbClr val="000099"/>
                </a:solidFill>
                <a:latin typeface="Arial" charset="0"/>
                <a:cs typeface="+mn-cs"/>
              </a:rPr>
              <a:t>n / 2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</a:rPr>
              <a:t>) + 1  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</a:rPr>
              <a:t>                    = 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1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</a:rPr>
              <a:t>f( </a:t>
            </a:r>
            <a:r>
              <a:rPr lang="en-US" sz="2400" i="1" dirty="0" smtClean="0">
                <a:solidFill>
                  <a:srgbClr val="000099"/>
                </a:solidFill>
                <a:latin typeface="Arial" charset="0"/>
                <a:cs typeface="+mn-cs"/>
              </a:rPr>
              <a:t>n / </a:t>
            </a:r>
            <a:r>
              <a:rPr lang="en-US" sz="2400" i="1" dirty="0" smtClean="0">
                <a:solidFill>
                  <a:srgbClr val="990000"/>
                </a:solidFill>
                <a:latin typeface="Arial" charset="0"/>
                <a:cs typeface="+mn-cs"/>
              </a:rPr>
              <a:t>2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  <a:cs typeface="+mn-cs"/>
              </a:rPr>
              <a:t>) + 1</a:t>
            </a:r>
            <a:r>
              <a:rPr lang="en-US" sz="2400" i="1" dirty="0">
                <a:latin typeface="Arial" charset="0"/>
                <a:cs typeface="+mn-cs"/>
              </a:rPr>
              <a:t>n</a:t>
            </a:r>
            <a:r>
              <a:rPr lang="en-US" sz="2400" i="1" baseline="30000" dirty="0">
                <a:solidFill>
                  <a:srgbClr val="990000"/>
                </a:solidFill>
                <a:latin typeface="Arial" charset="0"/>
                <a:cs typeface="+mn-cs"/>
              </a:rPr>
              <a:t>0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  <a:cs typeface="+mn-cs"/>
              </a:rPr>
              <a:t> </a:t>
            </a:r>
            <a:endParaRPr lang="en-US" sz="2400" dirty="0">
              <a:latin typeface="Arial" charset="0"/>
              <a:cs typeface="+mn-cs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dirty="0">
                <a:solidFill>
                  <a:srgbClr val="990000"/>
                </a:solidFill>
                <a:latin typeface="Arial" charset="0"/>
              </a:rPr>
              <a:t>a = 1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dirty="0">
                <a:solidFill>
                  <a:srgbClr val="990000"/>
                </a:solidFill>
                <a:latin typeface="Arial" charset="0"/>
              </a:rPr>
              <a:t>b = 2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dirty="0">
                <a:solidFill>
                  <a:srgbClr val="990000"/>
                </a:solidFill>
                <a:latin typeface="Arial" charset="0"/>
              </a:rPr>
              <a:t>d = 0</a:t>
            </a: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dirty="0">
                <a:latin typeface="Arial" charset="0"/>
              </a:rPr>
              <a:t>So, 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a = </a:t>
            </a:r>
            <a:r>
              <a:rPr lang="en-US" sz="2400" dirty="0" err="1">
                <a:solidFill>
                  <a:srgbClr val="990000"/>
                </a:solidFill>
                <a:latin typeface="Arial" charset="0"/>
              </a:rPr>
              <a:t>b</a:t>
            </a:r>
            <a:r>
              <a:rPr lang="en-US" sz="2400" baseline="30000" dirty="0" err="1">
                <a:solidFill>
                  <a:srgbClr val="990000"/>
                </a:solidFill>
                <a:latin typeface="Arial" charset="0"/>
              </a:rPr>
              <a:t>d</a:t>
            </a:r>
            <a:endParaRPr lang="en-US" sz="2400" baseline="30000" dirty="0">
              <a:solidFill>
                <a:srgbClr val="990000"/>
              </a:solidFill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dirty="0">
                <a:latin typeface="Arial" charset="0"/>
              </a:rPr>
              <a:t>So</a:t>
            </a:r>
            <a:r>
              <a:rPr lang="en-US" sz="2400" i="1" dirty="0">
                <a:solidFill>
                  <a:srgbClr val="990000"/>
                </a:solidFill>
                <a:latin typeface="Arial" charset="0"/>
              </a:rPr>
              <a:t>, </a:t>
            </a:r>
            <a:r>
              <a:rPr lang="en-US" sz="2400" i="1" dirty="0">
                <a:solidFill>
                  <a:srgbClr val="000099"/>
                </a:solidFill>
                <a:latin typeface="Arial" charset="0"/>
              </a:rPr>
              <a:t>f(n)</a:t>
            </a:r>
            <a:r>
              <a:rPr lang="en-US" sz="2400" dirty="0">
                <a:latin typeface="Arial" charset="0"/>
              </a:rPr>
              <a:t> is 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O( </a:t>
            </a:r>
            <a:r>
              <a:rPr lang="en-US" sz="2400" dirty="0" err="1">
                <a:solidFill>
                  <a:srgbClr val="990000"/>
                </a:solidFill>
                <a:latin typeface="Arial" charset="0"/>
              </a:rPr>
              <a:t>n</a:t>
            </a:r>
            <a:r>
              <a:rPr lang="en-US" sz="2400" baseline="30000" dirty="0" err="1">
                <a:solidFill>
                  <a:srgbClr val="990000"/>
                </a:solidFill>
                <a:latin typeface="Arial" charset="0"/>
              </a:rPr>
              <a:t>d</a:t>
            </a:r>
            <a:r>
              <a:rPr lang="en-US" sz="2400" dirty="0" err="1">
                <a:solidFill>
                  <a:srgbClr val="990000"/>
                </a:solidFill>
                <a:latin typeface="Arial" charset="0"/>
              </a:rPr>
              <a:t>log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 n ) 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=</a:t>
            </a:r>
            <a:r>
              <a:rPr lang="en-US" sz="2400" dirty="0">
                <a:solidFill>
                  <a:srgbClr val="990000"/>
                </a:solidFill>
                <a:latin typeface="Arial" charset="0"/>
              </a:rPr>
              <a:t> O( log n )</a:t>
            </a:r>
            <a:r>
              <a:rPr lang="en-US" sz="2400" dirty="0">
                <a:latin typeface="Arial" charset="0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82AD12C-667E-1B45-86AD-096C4D8A5971}" type="slidenum">
              <a:rPr lang="en-US" sz="1400" smtClean="0"/>
              <a:pPr eaLnBrk="1" hangingPunct="1">
                <a:defRPr/>
              </a:pPr>
              <a:t>6</a:t>
            </a:fld>
            <a:endParaRPr lang="en-US" sz="140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Merge Sort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>
                <a:latin typeface="Arial" charset="0"/>
                <a:cs typeface="+mn-cs"/>
              </a:rPr>
              <a:t>Procedure </a:t>
            </a:r>
            <a:r>
              <a:rPr lang="en-US" dirty="0" err="1" smtClean="0">
                <a:latin typeface="Arial" charset="0"/>
                <a:cs typeface="+mn-cs"/>
              </a:rPr>
              <a:t>mergeSort</a:t>
            </a:r>
            <a:r>
              <a:rPr lang="en-US" dirty="0">
                <a:latin typeface="Arial" charset="0"/>
                <a:cs typeface="+mn-cs"/>
              </a:rPr>
              <a:t>( List a )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 charset="0"/>
                <a:cs typeface="+mn-cs"/>
              </a:rPr>
              <a:t>{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solidFill>
                  <a:srgbClr val="006F00"/>
                </a:solidFill>
                <a:latin typeface="Arial" charset="0"/>
              </a:rPr>
              <a:t>assert a != null &amp;&amp; !</a:t>
            </a:r>
            <a:r>
              <a:rPr lang="en-US" sz="2400" dirty="0" err="1">
                <a:solidFill>
                  <a:srgbClr val="006F00"/>
                </a:solidFill>
                <a:latin typeface="Arial" charset="0"/>
              </a:rPr>
              <a:t>a.isEmpty</a:t>
            </a:r>
            <a:r>
              <a:rPr lang="en-US" sz="2400" dirty="0">
                <a:solidFill>
                  <a:srgbClr val="006F00"/>
                </a:solidFill>
                <a:latin typeface="Arial" charset="0"/>
              </a:rPr>
              <a:t>();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err="1">
                <a:latin typeface="Arial" charset="0"/>
              </a:rPr>
              <a:t>int</a:t>
            </a:r>
            <a:r>
              <a:rPr lang="en-US" sz="2400" dirty="0">
                <a:latin typeface="Arial" charset="0"/>
              </a:rPr>
              <a:t> n = </a:t>
            </a:r>
            <a:r>
              <a:rPr lang="en-US" sz="2400" dirty="0" err="1">
                <a:latin typeface="Arial" charset="0"/>
              </a:rPr>
              <a:t>a.size</a:t>
            </a:r>
            <a:r>
              <a:rPr lang="en-US" sz="2400" dirty="0">
                <a:latin typeface="Arial" charset="0"/>
              </a:rPr>
              <a:t>();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latin typeface="Arial" charset="0"/>
              </a:rPr>
              <a:t>If ( n == 1 ) return a;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latin typeface="Arial" charset="0"/>
              </a:rPr>
              <a:t>List L1 = new List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containing</a:t>
            </a:r>
            <a:r>
              <a:rPr lang="en-US" sz="2400" dirty="0">
                <a:latin typeface="Arial" charset="0"/>
              </a:rPr>
              <a:t> a( 0 )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is-IS" sz="2400" dirty="0" smtClean="0">
                <a:latin typeface="Arial" charset="0"/>
              </a:rPr>
              <a:t>…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>
                <a:latin typeface="Arial" charset="0"/>
              </a:rPr>
              <a:t>a( n/2 );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latin typeface="Arial" charset="0"/>
              </a:rPr>
              <a:t>List L2 = new List </a:t>
            </a:r>
            <a:r>
              <a:rPr lang="en-US" sz="2400" i="1" dirty="0">
                <a:solidFill>
                  <a:srgbClr val="7F0000"/>
                </a:solidFill>
                <a:latin typeface="Arial" charset="0"/>
              </a:rPr>
              <a:t>containing</a:t>
            </a:r>
            <a:r>
              <a:rPr lang="en-US" sz="2400" dirty="0">
                <a:latin typeface="Arial" charset="0"/>
              </a:rPr>
              <a:t> a( n/2 + 1 ), …, a( n );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>
                <a:latin typeface="Arial" charset="0"/>
              </a:rPr>
              <a:t>return 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merge</a:t>
            </a:r>
            <a:r>
              <a:rPr lang="en-US" sz="2400" dirty="0">
                <a:latin typeface="Arial" charset="0"/>
              </a:rPr>
              <a:t>( </a:t>
            </a:r>
            <a:r>
              <a:rPr lang="en-US" sz="2400" dirty="0" err="1" smtClean="0">
                <a:latin typeface="Arial" charset="0"/>
              </a:rPr>
              <a:t>mergeSort</a:t>
            </a:r>
            <a:r>
              <a:rPr lang="en-US" sz="2400" dirty="0">
                <a:latin typeface="Arial" charset="0"/>
              </a:rPr>
              <a:t>( L1 ), </a:t>
            </a:r>
            <a:r>
              <a:rPr lang="en-US" sz="2400" dirty="0" err="1" smtClean="0">
                <a:latin typeface="Arial" charset="0"/>
              </a:rPr>
              <a:t>mergeSort</a:t>
            </a:r>
            <a:r>
              <a:rPr lang="en-US" sz="2400" dirty="0">
                <a:latin typeface="Arial" charset="0"/>
              </a:rPr>
              <a:t>( L2 </a:t>
            </a:r>
            <a:r>
              <a:rPr lang="en-US" sz="2400" dirty="0" smtClean="0">
                <a:latin typeface="Arial" charset="0"/>
              </a:rPr>
              <a:t>) );</a:t>
            </a:r>
            <a:endParaRPr lang="en-US" sz="24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latin typeface="Arial" charset="0"/>
                <a:cs typeface="+mn-cs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EC90411-3A8C-CD42-8DFE-9F1175C1AE3A}" type="slidenum">
              <a:rPr lang="en-US" sz="1400" smtClean="0"/>
              <a:pPr eaLnBrk="1" hangingPunct="1">
                <a:defRPr/>
              </a:pPr>
              <a:t>7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j-cs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Give a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recurrence relation</a:t>
            </a:r>
            <a:r>
              <a:rPr lang="en-US" sz="2400" dirty="0">
                <a:latin typeface="Arial" charset="0"/>
                <a:cs typeface="+mn-cs"/>
              </a:rPr>
              <a:t>,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f( n )</a:t>
            </a:r>
            <a:r>
              <a:rPr lang="en-US" sz="2400" dirty="0">
                <a:latin typeface="Arial" charset="0"/>
                <a:cs typeface="+mn-cs"/>
              </a:rPr>
              <a:t>, the time to run    </a:t>
            </a:r>
            <a:r>
              <a:rPr lang="en-US" sz="2400" i="1" dirty="0" err="1" smtClean="0">
                <a:solidFill>
                  <a:srgbClr val="7F0000"/>
                </a:solidFill>
                <a:latin typeface="Arial" charset="0"/>
                <a:cs typeface="+mn-cs"/>
              </a:rPr>
              <a:t>mergeSort</a:t>
            </a:r>
            <a:r>
              <a:rPr lang="en-US" sz="2400" dirty="0" smtClean="0">
                <a:latin typeface="Arial" charset="0"/>
                <a:cs typeface="+mn-cs"/>
              </a:rPr>
              <a:t> </a:t>
            </a:r>
            <a:r>
              <a:rPr lang="en-US" sz="2400" dirty="0">
                <a:latin typeface="Arial" charset="0"/>
                <a:cs typeface="+mn-cs"/>
              </a:rPr>
              <a:t>on a list of size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 dirty="0">
                <a:latin typeface="Arial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4542801-7573-264F-8E4A-9708923A239C}" type="slidenum">
              <a:rPr lang="en-US" sz="1400" smtClean="0"/>
              <a:pPr eaLnBrk="1" hangingPunct="1">
                <a:defRPr/>
              </a:pPr>
              <a:t>8</a:t>
            </a:fld>
            <a:endParaRPr lang="en-US" sz="14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Arial" charset="0"/>
                <a:cs typeface="+mj-cs"/>
              </a:rPr>
              <a:t>Solution</a:t>
            </a:r>
            <a:br>
              <a:rPr lang="en-US" sz="3600">
                <a:latin typeface="Arial" charset="0"/>
                <a:cs typeface="+mj-cs"/>
              </a:rPr>
            </a:br>
            <a:r>
              <a:rPr lang="en-US" sz="2800">
                <a:solidFill>
                  <a:srgbClr val="00007F"/>
                </a:solidFill>
                <a:latin typeface="Arial" charset="0"/>
                <a:cs typeface="+mj-cs"/>
              </a:rPr>
              <a:t>A Divide&amp;Conquer Recurrence Relation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f( n ) =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400" dirty="0">
                <a:latin typeface="Arial" charset="0"/>
                <a:cs typeface="+mn-cs"/>
              </a:rPr>
              <a:t> f( </a:t>
            </a:r>
            <a:r>
              <a:rPr lang="en-US" sz="2400" dirty="0" smtClean="0">
                <a:latin typeface="Arial" charset="0"/>
                <a:cs typeface="+mn-cs"/>
              </a:rPr>
              <a:t>n /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400" dirty="0" smtClean="0">
                <a:latin typeface="Arial" charset="0"/>
                <a:cs typeface="+mn-cs"/>
              </a:rPr>
              <a:t> </a:t>
            </a:r>
            <a:r>
              <a:rPr lang="en-US" sz="2400" dirty="0">
                <a:latin typeface="Arial" charset="0"/>
                <a:cs typeface="+mn-cs"/>
              </a:rPr>
              <a:t>) + </a:t>
            </a:r>
            <a:r>
              <a:rPr lang="en-US" sz="2400" i="1" dirty="0" smtClean="0">
                <a:latin typeface="Arial" charset="0"/>
                <a:cs typeface="+mn-cs"/>
              </a:rPr>
              <a:t>c</a:t>
            </a:r>
            <a:r>
              <a:rPr lang="en-US" sz="2400" dirty="0" smtClean="0">
                <a:latin typeface="Arial" charset="0"/>
                <a:cs typeface="+mn-cs"/>
              </a:rPr>
              <a:t>n</a:t>
            </a:r>
            <a:r>
              <a:rPr lang="en-US" sz="2400" baseline="30000" dirty="0" smtClean="0">
                <a:solidFill>
                  <a:srgbClr val="7F0000"/>
                </a:solidFill>
                <a:latin typeface="Arial" charset="0"/>
                <a:cs typeface="+mn-cs"/>
              </a:rPr>
              <a:t>1</a:t>
            </a:r>
            <a:r>
              <a:rPr lang="en-US" sz="2400" dirty="0" smtClean="0">
                <a:latin typeface="Arial" charset="0"/>
                <a:cs typeface="+mn-cs"/>
              </a:rPr>
              <a:t>, where </a:t>
            </a:r>
            <a:r>
              <a:rPr lang="en-US" sz="2400" i="1" dirty="0" smtClean="0">
                <a:latin typeface="Arial" charset="0"/>
                <a:cs typeface="+mn-cs"/>
              </a:rPr>
              <a:t>c</a:t>
            </a:r>
            <a:r>
              <a:rPr lang="en-US" sz="2400" dirty="0" smtClean="0">
                <a:latin typeface="Arial" charset="0"/>
                <a:cs typeface="+mn-cs"/>
              </a:rPr>
              <a:t> is some constant.</a:t>
            </a:r>
            <a:endParaRPr lang="en-US" sz="2400" dirty="0">
              <a:latin typeface="Arial" charset="0"/>
              <a:cs typeface="+mn-cs"/>
            </a:endParaRP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endParaRPr lang="en-US" sz="2400" dirty="0">
              <a:latin typeface="Arial" charset="0"/>
              <a:cs typeface="+mn-cs"/>
            </a:endParaRP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Give a big-O estimate of the time to run </a:t>
            </a:r>
            <a:r>
              <a:rPr lang="en-US" sz="2400" i="1" dirty="0" err="1" smtClean="0">
                <a:solidFill>
                  <a:srgbClr val="7F0000"/>
                </a:solidFill>
                <a:latin typeface="Arial" charset="0"/>
                <a:cs typeface="+mn-cs"/>
              </a:rPr>
              <a:t>mergeSort</a:t>
            </a:r>
            <a:r>
              <a:rPr lang="en-US" sz="2400" dirty="0" smtClean="0">
                <a:latin typeface="Arial" charset="0"/>
                <a:cs typeface="+mn-cs"/>
              </a:rPr>
              <a:t> </a:t>
            </a:r>
            <a:r>
              <a:rPr lang="en-US" sz="2400" dirty="0">
                <a:latin typeface="Arial" charset="0"/>
                <a:cs typeface="+mn-cs"/>
              </a:rPr>
              <a:t>on a List of size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 dirty="0">
                <a:latin typeface="Arial" charset="0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Copyright © Peter Cappello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804C743-58F5-304C-9E41-339FF4C2A5E4}" type="slidenum">
              <a:rPr lang="en-US" sz="1400" smtClean="0"/>
              <a:pPr eaLnBrk="1" hangingPunct="1">
                <a:defRPr/>
              </a:pPr>
              <a:t>9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j-cs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220000"/>
              </a:lnSpc>
              <a:buFontTx/>
              <a:buNone/>
              <a:defRPr/>
            </a:pPr>
            <a:r>
              <a:rPr lang="en-US" sz="2400" dirty="0">
                <a:latin typeface="Arial" charset="0"/>
                <a:cs typeface="+mn-cs"/>
              </a:rPr>
              <a:t>Give a big-O estimate of the time to run </a:t>
            </a:r>
            <a:r>
              <a:rPr lang="en-US" sz="2400" i="1" dirty="0" err="1" smtClean="0">
                <a:solidFill>
                  <a:srgbClr val="7F0000"/>
                </a:solidFill>
                <a:latin typeface="Arial" charset="0"/>
                <a:cs typeface="+mn-cs"/>
              </a:rPr>
              <a:t>mergeSort</a:t>
            </a:r>
            <a:r>
              <a:rPr lang="en-US" sz="2400" dirty="0" smtClean="0">
                <a:latin typeface="Arial" charset="0"/>
                <a:cs typeface="+mn-cs"/>
              </a:rPr>
              <a:t> </a:t>
            </a:r>
            <a:r>
              <a:rPr lang="en-US" sz="2400" dirty="0">
                <a:latin typeface="Arial" charset="0"/>
                <a:cs typeface="+mn-cs"/>
              </a:rPr>
              <a:t>on a List of size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n</a:t>
            </a:r>
            <a:r>
              <a:rPr lang="en-US" sz="2400" dirty="0">
                <a:latin typeface="Arial" charset="0"/>
                <a:cs typeface="+mn-cs"/>
              </a:rPr>
              <a:t>.</a:t>
            </a:r>
          </a:p>
          <a:p>
            <a:pPr marL="609600" indent="-609600" eaLnBrk="1" hangingPunct="1">
              <a:lnSpc>
                <a:spcPct val="220000"/>
              </a:lnSpc>
              <a:buFontTx/>
              <a:buAutoNum type="arabicPeriod"/>
              <a:defRPr/>
            </a:pPr>
            <a:r>
              <a:rPr lang="en-US" sz="2400" dirty="0">
                <a:latin typeface="Arial" charset="0"/>
                <a:cs typeface="+mn-cs"/>
              </a:rPr>
              <a:t>f( n ) =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400" dirty="0">
                <a:latin typeface="Arial" charset="0"/>
                <a:cs typeface="+mn-cs"/>
              </a:rPr>
              <a:t> f( </a:t>
            </a:r>
            <a:r>
              <a:rPr lang="en-US" sz="2400" dirty="0" smtClean="0">
                <a:latin typeface="Arial" charset="0"/>
                <a:cs typeface="+mn-cs"/>
              </a:rPr>
              <a:t>n / </a:t>
            </a:r>
            <a:r>
              <a:rPr lang="en-US" sz="2400" dirty="0" smtClean="0">
                <a:solidFill>
                  <a:srgbClr val="7F0000"/>
                </a:solidFill>
                <a:latin typeface="Arial" charset="0"/>
                <a:cs typeface="+mn-cs"/>
              </a:rPr>
              <a:t>2</a:t>
            </a:r>
            <a:r>
              <a:rPr lang="en-US" sz="2400" dirty="0" smtClean="0">
                <a:latin typeface="Arial" charset="0"/>
                <a:cs typeface="+mn-cs"/>
              </a:rPr>
              <a:t> </a:t>
            </a:r>
            <a:r>
              <a:rPr lang="en-US" sz="2400" dirty="0">
                <a:latin typeface="Arial" charset="0"/>
                <a:cs typeface="+mn-cs"/>
              </a:rPr>
              <a:t>) + cn</a:t>
            </a:r>
            <a:r>
              <a:rPr lang="en-US" sz="2400" baseline="30000" dirty="0">
                <a:solidFill>
                  <a:srgbClr val="7F0000"/>
                </a:solidFill>
                <a:latin typeface="Arial" charset="0"/>
                <a:cs typeface="+mn-cs"/>
              </a:rPr>
              <a:t>1</a:t>
            </a:r>
            <a:r>
              <a:rPr lang="en-US" sz="2400" dirty="0">
                <a:latin typeface="Arial" charset="0"/>
                <a:cs typeface="+mn-cs"/>
              </a:rPr>
              <a:t>.</a:t>
            </a:r>
          </a:p>
          <a:p>
            <a:pPr marL="609600" indent="-609600" eaLnBrk="1" hangingPunct="1">
              <a:lnSpc>
                <a:spcPct val="220000"/>
              </a:lnSpc>
              <a:buFontTx/>
              <a:buAutoNum type="arabicPeriod"/>
              <a:defRPr/>
            </a:pPr>
            <a:r>
              <a:rPr lang="en-US" sz="2400" dirty="0">
                <a:latin typeface="Arial" charset="0"/>
                <a:cs typeface="+mn-cs"/>
              </a:rPr>
              <a:t>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a = 2; b = 2; d = 1.</a:t>
            </a:r>
          </a:p>
          <a:p>
            <a:pPr marL="609600" indent="-609600" eaLnBrk="1" hangingPunct="1">
              <a:lnSpc>
                <a:spcPct val="220000"/>
              </a:lnSpc>
              <a:buFontTx/>
              <a:buAutoNum type="arabicPeriod"/>
              <a:defRPr/>
            </a:pPr>
            <a:r>
              <a:rPr lang="en-US" sz="2400" dirty="0">
                <a:latin typeface="Arial" charset="0"/>
                <a:cs typeface="+mn-cs"/>
              </a:rPr>
              <a:t>Since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2 = 2</a:t>
            </a:r>
            <a:r>
              <a:rPr lang="en-US" sz="2400" baseline="30000" dirty="0">
                <a:solidFill>
                  <a:srgbClr val="7F0000"/>
                </a:solidFill>
                <a:latin typeface="Arial" charset="0"/>
                <a:cs typeface="+mn-cs"/>
              </a:rPr>
              <a:t>1</a:t>
            </a:r>
            <a:r>
              <a:rPr lang="en-US" sz="2400" dirty="0">
                <a:latin typeface="Arial" charset="0"/>
                <a:cs typeface="+mn-cs"/>
              </a:rPr>
              <a:t>, f( n ) is 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O( n</a:t>
            </a:r>
            <a:r>
              <a:rPr lang="en-US" sz="2400" baseline="30000" dirty="0">
                <a:solidFill>
                  <a:srgbClr val="7F0000"/>
                </a:solidFill>
                <a:latin typeface="Arial" charset="0"/>
                <a:cs typeface="+mn-cs"/>
              </a:rPr>
              <a:t>1</a:t>
            </a:r>
            <a:r>
              <a:rPr lang="en-US" sz="2400" dirty="0">
                <a:solidFill>
                  <a:srgbClr val="7F0000"/>
                </a:solidFill>
                <a:latin typeface="Arial" charset="0"/>
                <a:cs typeface="+mn-cs"/>
              </a:rPr>
              <a:t> log n ).</a:t>
            </a:r>
            <a:endParaRPr lang="en-US" sz="2400" dirty="0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57108</TotalTime>
  <Words>1307</Words>
  <Application>Microsoft Macintosh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Divide-&amp;-Conquer Algorithms  &amp; Recurrence Relations:  Selected Exercises</vt:lpstr>
      <vt:lpstr>Exercise 10</vt:lpstr>
      <vt:lpstr>Exercise 10 Solution</vt:lpstr>
      <vt:lpstr>Master Theorem</vt:lpstr>
      <vt:lpstr>Exercise 10 Solution (2)</vt:lpstr>
      <vt:lpstr>Merge Sort</vt:lpstr>
      <vt:lpstr>PowerPoint Presentation</vt:lpstr>
      <vt:lpstr>Solution A Divide&amp;Conquer Recurrence Relation</vt:lpstr>
      <vt:lpstr>PowerPoint Presentation</vt:lpstr>
      <vt:lpstr>Strassen’s Matrix Product Algorithm</vt:lpstr>
      <vt:lpstr>PowerPoint Presentation</vt:lpstr>
      <vt:lpstr>End</vt:lpstr>
      <vt:lpstr>Exercise 20 (a)</vt:lpstr>
      <vt:lpstr>Exercise 20 (a) Solution</vt:lpstr>
      <vt:lpstr>Exercise 20 (b)</vt:lpstr>
      <vt:lpstr>Exercise 20 (b) Solution</vt:lpstr>
      <vt:lpstr>Exercise 30</vt:lpstr>
      <vt:lpstr>Exercise 30 Solution</vt:lpstr>
      <vt:lpstr>Theorem 1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1677</cp:revision>
  <dcterms:created xsi:type="dcterms:W3CDTF">2001-03-22T17:43:43Z</dcterms:created>
  <dcterms:modified xsi:type="dcterms:W3CDTF">2016-09-06T16:56:42Z</dcterms:modified>
</cp:coreProperties>
</file>