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7" r:id="rId2"/>
    <p:sldId id="263" r:id="rId3"/>
    <p:sldId id="266" r:id="rId4"/>
    <p:sldId id="260" r:id="rId5"/>
    <p:sldId id="271" r:id="rId6"/>
    <p:sldId id="281" r:id="rId7"/>
    <p:sldId id="261" r:id="rId8"/>
    <p:sldId id="272" r:id="rId9"/>
    <p:sldId id="262" r:id="rId10"/>
    <p:sldId id="273" r:id="rId11"/>
    <p:sldId id="264" r:id="rId12"/>
    <p:sldId id="282" r:id="rId13"/>
    <p:sldId id="265" r:id="rId14"/>
    <p:sldId id="275" r:id="rId15"/>
    <p:sldId id="277" r:id="rId16"/>
    <p:sldId id="279" r:id="rId17"/>
    <p:sldId id="280" r:id="rId18"/>
    <p:sldId id="267" r:id="rId19"/>
    <p:sldId id="268" r:id="rId20"/>
    <p:sldId id="269" r:id="rId21"/>
    <p:sldId id="270" r:id="rId22"/>
    <p:sldId id="274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0000"/>
    <a:srgbClr val="CCECFF"/>
    <a:srgbClr val="CCFFCC"/>
    <a:srgbClr val="000099"/>
    <a:srgbClr val="CCCCFF"/>
    <a:srgbClr val="A80000"/>
    <a:srgbClr val="007F00"/>
    <a:srgbClr val="0000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52" y="-2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9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6A14964-ABB5-4BCC-BFEC-ECCA8290E2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9843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4467E3E-E46B-4016-BF7F-5724172AA5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8003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018FDB-7EF4-42C2-B94E-AF712F7263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01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A75A7-A0EA-48F2-80E3-D71161F89A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856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945C4-F57C-445C-8A68-9DE150F122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524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2EEC34-B042-4792-96BA-4027051887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213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3B762B-6DD0-43BB-8E5B-5517959F89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935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764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B89F6-489E-4FC4-B32D-46404371DF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738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C48E4-BAFA-48E2-8146-CBD4E3125F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626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0EC34-1D51-4196-A322-BC95AF80C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910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1631C-E53D-4171-ACC9-9917998931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495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5147DC-BE48-45CD-95F4-E8F16A5A0C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684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325199-89C9-4C69-8CB1-E964B1BD74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328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76400"/>
            <a:ext cx="77724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C8F9FCDB-E78D-4447-9AC4-EBA4BAE8E4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7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9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9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The Growth of Functions:</a:t>
            </a:r>
            <a:br>
              <a:rPr lang="en-US" smtClean="0"/>
            </a:br>
            <a:r>
              <a:rPr lang="en-US" smtClean="0"/>
              <a:t> Selected Exercises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/>
            <a:r>
              <a:rPr lang="en-US" sz="2400" smtClean="0">
                <a:solidFill>
                  <a:srgbClr val="800000"/>
                </a:solidFill>
              </a:rPr>
              <a:t>Goals</a:t>
            </a:r>
            <a:r>
              <a:rPr lang="en-US" sz="2400" smtClean="0"/>
              <a:t> </a:t>
            </a:r>
            <a:endParaRPr lang="en-US" sz="2400" dirty="0" smtClean="0"/>
          </a:p>
          <a:p>
            <a:pPr marL="342900" indent="-342900" algn="l" eaLnBrk="1" hangingPunct="1">
              <a:buFont typeface="Arial"/>
              <a:buChar char="•"/>
            </a:pPr>
            <a:r>
              <a:rPr lang="en-US" sz="2400" dirty="0" smtClean="0"/>
              <a:t>Introduce </a:t>
            </a:r>
            <a:r>
              <a:rPr lang="en-US" sz="2400" dirty="0"/>
              <a:t>big-O </a:t>
            </a:r>
            <a:r>
              <a:rPr lang="en-US" sz="2400" dirty="0" smtClean="0"/>
              <a:t>&amp; big</a:t>
            </a:r>
            <a:r>
              <a:rPr lang="en-US" sz="2400" dirty="0"/>
              <a:t>-</a:t>
            </a:r>
            <a:r>
              <a:rPr lang="en-US" sz="2400" dirty="0" smtClean="0"/>
              <a:t>Omega</a:t>
            </a:r>
          </a:p>
          <a:p>
            <a:pPr marL="342900" indent="-342900" algn="l" eaLnBrk="1" hangingPunct="1">
              <a:buFont typeface="Arial"/>
              <a:buChar char="•"/>
            </a:pPr>
            <a:r>
              <a:rPr lang="en-US" sz="2400" dirty="0"/>
              <a:t>S</a:t>
            </a:r>
            <a:r>
              <a:rPr lang="en-US" sz="2400" dirty="0" smtClean="0"/>
              <a:t>how </a:t>
            </a:r>
            <a:r>
              <a:rPr lang="en-US" sz="2400" dirty="0"/>
              <a:t>how </a:t>
            </a:r>
            <a:r>
              <a:rPr lang="en-US" sz="2400" dirty="0" smtClean="0"/>
              <a:t>to estimate </a:t>
            </a:r>
            <a:r>
              <a:rPr lang="en-US" sz="2400" dirty="0"/>
              <a:t>the size of functions using this notation.</a:t>
            </a:r>
            <a:endParaRPr lang="en-US" sz="24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71B5C8A-8042-4FCB-9E94-1F0178D00AA0}" type="slidenum">
              <a:rPr lang="en-US" sz="1400"/>
              <a:pPr eaLnBrk="1" hangingPunct="1"/>
              <a:t>10</a:t>
            </a:fld>
            <a:endParaRPr lang="en-US" sz="1400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 20 b)  Solution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382000" cy="4572000"/>
          </a:xfrm>
        </p:spPr>
        <p:txBody>
          <a:bodyPr/>
          <a:lstStyle/>
          <a:p>
            <a:pPr eaLnBrk="1" hangingPunct="1">
              <a:lnSpc>
                <a:spcPct val="270000"/>
              </a:lnSpc>
              <a:buFontTx/>
              <a:buNone/>
            </a:pPr>
            <a:r>
              <a:rPr lang="en-US" sz="2400" i="1" smtClean="0">
                <a:solidFill>
                  <a:schemeClr val="tx1"/>
                </a:solidFill>
              </a:rPr>
              <a:t>b)</a:t>
            </a:r>
            <a:r>
              <a:rPr lang="en-US" sz="2400" i="1" smtClean="0">
                <a:solidFill>
                  <a:srgbClr val="A80000"/>
                </a:solidFill>
              </a:rPr>
              <a:t> </a:t>
            </a:r>
            <a:r>
              <a:rPr lang="en-US" sz="2400" i="1" smtClean="0">
                <a:solidFill>
                  <a:srgbClr val="7F0000"/>
                </a:solidFill>
              </a:rPr>
              <a:t>f( n )</a:t>
            </a:r>
            <a:r>
              <a:rPr lang="en-US" sz="2400" smtClean="0">
                <a:solidFill>
                  <a:srgbClr val="7F0000"/>
                </a:solidFill>
              </a:rPr>
              <a:t> = ( </a:t>
            </a:r>
            <a:r>
              <a:rPr lang="en-US" sz="2400" i="1" smtClean="0">
                <a:solidFill>
                  <a:srgbClr val="7F0000"/>
                </a:solidFill>
              </a:rPr>
              <a:t>2</a:t>
            </a:r>
            <a:r>
              <a:rPr lang="en-US" sz="2400" i="1" baseline="30000" smtClean="0">
                <a:solidFill>
                  <a:srgbClr val="7F0000"/>
                </a:solidFill>
              </a:rPr>
              <a:t>n</a:t>
            </a:r>
            <a:r>
              <a:rPr lang="en-US" sz="2400" i="1" smtClean="0">
                <a:solidFill>
                  <a:srgbClr val="7F0000"/>
                </a:solidFill>
              </a:rPr>
              <a:t> + n</a:t>
            </a:r>
            <a:r>
              <a:rPr lang="en-US" sz="2400" i="1" baseline="30000" smtClean="0">
                <a:solidFill>
                  <a:srgbClr val="7F0000"/>
                </a:solidFill>
              </a:rPr>
              <a:t>2 </a:t>
            </a:r>
            <a:r>
              <a:rPr lang="en-US" sz="2400" smtClean="0">
                <a:solidFill>
                  <a:srgbClr val="7F0000"/>
                </a:solidFill>
              </a:rPr>
              <a:t>)( </a:t>
            </a:r>
            <a:r>
              <a:rPr lang="en-US" sz="2400" i="1" smtClean="0">
                <a:solidFill>
                  <a:srgbClr val="7F0000"/>
                </a:solidFill>
              </a:rPr>
              <a:t>n</a:t>
            </a:r>
            <a:r>
              <a:rPr lang="en-US" sz="2400" i="1" baseline="30000" smtClean="0">
                <a:solidFill>
                  <a:srgbClr val="7F0000"/>
                </a:solidFill>
              </a:rPr>
              <a:t>3</a:t>
            </a:r>
            <a:r>
              <a:rPr lang="en-US" sz="2400" smtClean="0">
                <a:solidFill>
                  <a:srgbClr val="7F0000"/>
                </a:solidFill>
              </a:rPr>
              <a:t> </a:t>
            </a:r>
            <a:r>
              <a:rPr lang="en-US" sz="2400" i="1" smtClean="0">
                <a:solidFill>
                  <a:srgbClr val="7F0000"/>
                </a:solidFill>
              </a:rPr>
              <a:t>+ 3</a:t>
            </a:r>
            <a:r>
              <a:rPr lang="en-US" sz="2400" i="1" baseline="30000" smtClean="0">
                <a:solidFill>
                  <a:srgbClr val="7F0000"/>
                </a:solidFill>
              </a:rPr>
              <a:t>n </a:t>
            </a:r>
            <a:r>
              <a:rPr lang="en-US" sz="2400" smtClean="0">
                <a:solidFill>
                  <a:srgbClr val="7F0000"/>
                </a:solidFill>
              </a:rPr>
              <a:t>).</a:t>
            </a:r>
            <a:r>
              <a:rPr lang="en-US" sz="2400" smtClean="0">
                <a:solidFill>
                  <a:srgbClr val="A80000"/>
                </a:solidFill>
              </a:rPr>
              <a:t> </a:t>
            </a:r>
            <a:endParaRPr lang="en-US" sz="2400" b="1" smtClean="0">
              <a:sym typeface="Symbol" pitchFamily="18" charset="2"/>
            </a:endParaRPr>
          </a:p>
          <a:p>
            <a:pPr eaLnBrk="1" hangingPunct="1">
              <a:lnSpc>
                <a:spcPct val="270000"/>
              </a:lnSpc>
              <a:buFontTx/>
              <a:buNone/>
            </a:pPr>
            <a:r>
              <a:rPr lang="en-US" sz="2400" i="1" smtClean="0">
                <a:solidFill>
                  <a:srgbClr val="A80000"/>
                </a:solidFill>
              </a:rPr>
              <a:t>    </a:t>
            </a:r>
            <a:r>
              <a:rPr lang="en-US" sz="2400" smtClean="0">
                <a:solidFill>
                  <a:srgbClr val="007F00"/>
                </a:solidFill>
              </a:rPr>
              <a:t>Using our theorems,</a:t>
            </a:r>
          </a:p>
          <a:p>
            <a:pPr eaLnBrk="1" hangingPunct="1">
              <a:lnSpc>
                <a:spcPct val="270000"/>
              </a:lnSpc>
              <a:buFontTx/>
              <a:buNone/>
            </a:pPr>
            <a:r>
              <a:rPr lang="en-US" sz="2400" i="1" smtClean="0">
                <a:solidFill>
                  <a:srgbClr val="7F0000"/>
                </a:solidFill>
              </a:rPr>
              <a:t>	f( n )</a:t>
            </a:r>
            <a:r>
              <a:rPr lang="en-US" sz="2400" smtClean="0">
                <a:solidFill>
                  <a:srgbClr val="7F0000"/>
                </a:solidFill>
              </a:rPr>
              <a:t> = ( </a:t>
            </a:r>
            <a:r>
              <a:rPr lang="en-US" sz="2400" i="1" smtClean="0">
                <a:solidFill>
                  <a:srgbClr val="7F0000"/>
                </a:solidFill>
              </a:rPr>
              <a:t>2</a:t>
            </a:r>
            <a:r>
              <a:rPr lang="en-US" sz="2400" i="1" baseline="30000" smtClean="0">
                <a:solidFill>
                  <a:srgbClr val="7F0000"/>
                </a:solidFill>
              </a:rPr>
              <a:t>n</a:t>
            </a:r>
            <a:r>
              <a:rPr lang="en-US" sz="2400" i="1" smtClean="0">
                <a:solidFill>
                  <a:srgbClr val="7F0000"/>
                </a:solidFill>
              </a:rPr>
              <a:t> + n</a:t>
            </a:r>
            <a:r>
              <a:rPr lang="en-US" sz="2400" i="1" baseline="30000" smtClean="0">
                <a:solidFill>
                  <a:srgbClr val="7F0000"/>
                </a:solidFill>
              </a:rPr>
              <a:t>2 </a:t>
            </a:r>
            <a:r>
              <a:rPr lang="en-US" sz="2400" smtClean="0">
                <a:solidFill>
                  <a:srgbClr val="7F0000"/>
                </a:solidFill>
              </a:rPr>
              <a:t>)( </a:t>
            </a:r>
            <a:r>
              <a:rPr lang="en-US" sz="2400" i="1" smtClean="0">
                <a:solidFill>
                  <a:srgbClr val="7F0000"/>
                </a:solidFill>
              </a:rPr>
              <a:t>n</a:t>
            </a:r>
            <a:r>
              <a:rPr lang="en-US" sz="2400" i="1" baseline="30000" smtClean="0">
                <a:solidFill>
                  <a:srgbClr val="7F0000"/>
                </a:solidFill>
              </a:rPr>
              <a:t>3</a:t>
            </a:r>
            <a:r>
              <a:rPr lang="en-US" sz="2400" smtClean="0">
                <a:solidFill>
                  <a:srgbClr val="7F0000"/>
                </a:solidFill>
              </a:rPr>
              <a:t> </a:t>
            </a:r>
            <a:r>
              <a:rPr lang="en-US" sz="2400" i="1" smtClean="0">
                <a:solidFill>
                  <a:srgbClr val="7F0000"/>
                </a:solidFill>
              </a:rPr>
              <a:t>+ 3</a:t>
            </a:r>
            <a:r>
              <a:rPr lang="en-US" sz="2400" i="1" baseline="30000" smtClean="0">
                <a:solidFill>
                  <a:srgbClr val="7F0000"/>
                </a:solidFill>
              </a:rPr>
              <a:t>n </a:t>
            </a:r>
            <a:r>
              <a:rPr lang="en-US" sz="2400" smtClean="0">
                <a:solidFill>
                  <a:srgbClr val="7F0000"/>
                </a:solidFill>
              </a:rPr>
              <a:t>)</a:t>
            </a:r>
            <a:r>
              <a:rPr lang="en-US" sz="2400" smtClean="0">
                <a:solidFill>
                  <a:srgbClr val="A80000"/>
                </a:solidFill>
              </a:rPr>
              <a:t> </a:t>
            </a:r>
            <a:r>
              <a:rPr lang="en-US" sz="2400" smtClean="0">
                <a:sym typeface="Symbol" pitchFamily="18" charset="2"/>
              </a:rPr>
              <a:t>is O(</a:t>
            </a:r>
            <a:r>
              <a:rPr lang="en-US" sz="2400" b="1" smtClean="0">
                <a:sym typeface="Symbol" pitchFamily="18" charset="2"/>
              </a:rPr>
              <a:t> </a:t>
            </a:r>
            <a:r>
              <a:rPr lang="en-US" sz="2400" smtClean="0">
                <a:solidFill>
                  <a:srgbClr val="7F0000"/>
                </a:solidFill>
              </a:rPr>
              <a:t>( </a:t>
            </a:r>
            <a:r>
              <a:rPr lang="en-US" sz="2400" i="1" smtClean="0">
                <a:solidFill>
                  <a:srgbClr val="7F0000"/>
                </a:solidFill>
              </a:rPr>
              <a:t>2</a:t>
            </a:r>
            <a:r>
              <a:rPr lang="en-US" sz="2400" i="1" baseline="30000" smtClean="0">
                <a:solidFill>
                  <a:srgbClr val="7F0000"/>
                </a:solidFill>
              </a:rPr>
              <a:t>n </a:t>
            </a:r>
            <a:r>
              <a:rPr lang="en-US" sz="2400" smtClean="0">
                <a:solidFill>
                  <a:srgbClr val="7F0000"/>
                </a:solidFill>
              </a:rPr>
              <a:t>)(</a:t>
            </a:r>
            <a:r>
              <a:rPr lang="en-US" sz="2400" i="1" smtClean="0">
                <a:solidFill>
                  <a:srgbClr val="7F0000"/>
                </a:solidFill>
              </a:rPr>
              <a:t> 3</a:t>
            </a:r>
            <a:r>
              <a:rPr lang="en-US" sz="2400" i="1" baseline="30000" smtClean="0">
                <a:solidFill>
                  <a:srgbClr val="7F0000"/>
                </a:solidFill>
              </a:rPr>
              <a:t>n </a:t>
            </a:r>
            <a:r>
              <a:rPr lang="en-US" sz="2400" smtClean="0">
                <a:solidFill>
                  <a:srgbClr val="7F0000"/>
                </a:solidFill>
              </a:rPr>
              <a:t>)</a:t>
            </a:r>
            <a:r>
              <a:rPr lang="en-US" sz="2400" smtClean="0">
                <a:solidFill>
                  <a:srgbClr val="A80000"/>
                </a:solidFill>
              </a:rPr>
              <a:t> </a:t>
            </a:r>
            <a:r>
              <a:rPr lang="en-US" sz="2400" smtClean="0">
                <a:sym typeface="Symbol" pitchFamily="18" charset="2"/>
              </a:rPr>
              <a:t>)</a:t>
            </a:r>
            <a:r>
              <a:rPr lang="en-US" sz="2400" b="1" smtClean="0">
                <a:sym typeface="Symbol" pitchFamily="18" charset="2"/>
              </a:rPr>
              <a:t> </a:t>
            </a:r>
          </a:p>
          <a:p>
            <a:pPr eaLnBrk="1" hangingPunct="1">
              <a:lnSpc>
                <a:spcPct val="270000"/>
              </a:lnSpc>
              <a:buFontTx/>
              <a:buNone/>
            </a:pPr>
            <a:r>
              <a:rPr lang="en-US" sz="2400" smtClean="0">
                <a:solidFill>
                  <a:srgbClr val="000099"/>
                </a:solidFill>
              </a:rPr>
              <a:t>	which is</a:t>
            </a:r>
            <a:r>
              <a:rPr lang="en-US" sz="2400" smtClean="0">
                <a:solidFill>
                  <a:srgbClr val="A80000"/>
                </a:solidFill>
              </a:rPr>
              <a:t> </a:t>
            </a:r>
            <a:r>
              <a:rPr lang="en-US" sz="2400" i="1" smtClean="0">
                <a:solidFill>
                  <a:srgbClr val="7F0000"/>
                </a:solidFill>
              </a:rPr>
              <a:t>O( 2</a:t>
            </a:r>
            <a:r>
              <a:rPr lang="en-US" sz="2400" i="1" baseline="30000" smtClean="0">
                <a:solidFill>
                  <a:srgbClr val="7F0000"/>
                </a:solidFill>
              </a:rPr>
              <a:t>n</a:t>
            </a:r>
            <a:r>
              <a:rPr lang="en-US" sz="2400" i="1" smtClean="0">
                <a:solidFill>
                  <a:srgbClr val="7F0000"/>
                </a:solidFill>
              </a:rPr>
              <a:t>3</a:t>
            </a:r>
            <a:r>
              <a:rPr lang="en-US" sz="2400" i="1" baseline="30000" smtClean="0">
                <a:solidFill>
                  <a:srgbClr val="7F0000"/>
                </a:solidFill>
              </a:rPr>
              <a:t>n </a:t>
            </a:r>
            <a:r>
              <a:rPr lang="en-US" sz="2400" i="1" smtClean="0">
                <a:solidFill>
                  <a:srgbClr val="7F0000"/>
                </a:solidFill>
              </a:rPr>
              <a:t>)</a:t>
            </a:r>
            <a:r>
              <a:rPr lang="en-US" sz="2400" i="1" smtClean="0"/>
              <a:t> </a:t>
            </a:r>
            <a:r>
              <a:rPr lang="en-US" sz="2400" smtClean="0"/>
              <a:t>which is</a:t>
            </a:r>
            <a:r>
              <a:rPr lang="en-US" sz="2400" i="1" smtClean="0"/>
              <a:t> </a:t>
            </a:r>
            <a:r>
              <a:rPr lang="en-US" sz="2400" i="1" smtClean="0">
                <a:solidFill>
                  <a:srgbClr val="7F0000"/>
                </a:solidFill>
              </a:rPr>
              <a:t>O( 6</a:t>
            </a:r>
            <a:r>
              <a:rPr lang="en-US" sz="2400" i="1" baseline="30000" smtClean="0">
                <a:solidFill>
                  <a:srgbClr val="7F0000"/>
                </a:solidFill>
              </a:rPr>
              <a:t>n </a:t>
            </a:r>
            <a:r>
              <a:rPr lang="en-US" sz="2400" i="1" smtClean="0">
                <a:solidFill>
                  <a:srgbClr val="7F0000"/>
                </a:solidFill>
              </a:rPr>
              <a:t>)</a:t>
            </a:r>
            <a:r>
              <a:rPr lang="en-US" sz="2400" i="1" smtClean="0"/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2E1EE40-4BDE-491F-A894-E6DB20D6A70B}" type="slidenum">
              <a:rPr lang="en-US" sz="1400"/>
              <a:pPr eaLnBrk="1" hangingPunct="1"/>
              <a:t>11</a:t>
            </a:fld>
            <a:endParaRPr lang="en-US" sz="140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 20 c)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686800" cy="48006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2400" i="1" smtClean="0">
                <a:solidFill>
                  <a:schemeClr val="tx1"/>
                </a:solidFill>
              </a:rPr>
              <a:t>c)</a:t>
            </a:r>
            <a:r>
              <a:rPr lang="en-US" sz="2400" i="1" smtClean="0">
                <a:solidFill>
                  <a:srgbClr val="A80000"/>
                </a:solidFill>
              </a:rPr>
              <a:t> </a:t>
            </a:r>
            <a:r>
              <a:rPr lang="en-US" sz="2400" i="1" smtClean="0">
                <a:solidFill>
                  <a:srgbClr val="7F0000"/>
                </a:solidFill>
              </a:rPr>
              <a:t>f( n )</a:t>
            </a:r>
            <a:r>
              <a:rPr lang="en-US" sz="2400" smtClean="0">
                <a:solidFill>
                  <a:srgbClr val="7F0000"/>
                </a:solidFill>
              </a:rPr>
              <a:t> = ( </a:t>
            </a:r>
            <a:r>
              <a:rPr lang="en-US" sz="2400" i="1" smtClean="0">
                <a:solidFill>
                  <a:srgbClr val="7F0000"/>
                </a:solidFill>
              </a:rPr>
              <a:t>n</a:t>
            </a:r>
            <a:r>
              <a:rPr lang="en-US" sz="2400" i="1" baseline="30000" smtClean="0">
                <a:solidFill>
                  <a:srgbClr val="7F0000"/>
                </a:solidFill>
              </a:rPr>
              <a:t>n</a:t>
            </a:r>
            <a:r>
              <a:rPr lang="en-US" sz="2400" i="1" smtClean="0">
                <a:solidFill>
                  <a:srgbClr val="7F0000"/>
                </a:solidFill>
              </a:rPr>
              <a:t> + n2</a:t>
            </a:r>
            <a:r>
              <a:rPr lang="en-US" sz="2400" i="1" baseline="30000" smtClean="0">
                <a:solidFill>
                  <a:srgbClr val="7F0000"/>
                </a:solidFill>
              </a:rPr>
              <a:t>n</a:t>
            </a:r>
            <a:r>
              <a:rPr lang="en-US" sz="2400" smtClean="0">
                <a:solidFill>
                  <a:srgbClr val="7F0000"/>
                </a:solidFill>
              </a:rPr>
              <a:t> + </a:t>
            </a:r>
            <a:r>
              <a:rPr lang="en-US" sz="2400" i="1" smtClean="0">
                <a:solidFill>
                  <a:srgbClr val="7F0000"/>
                </a:solidFill>
              </a:rPr>
              <a:t>5</a:t>
            </a:r>
            <a:r>
              <a:rPr lang="en-US" sz="2400" i="1" baseline="30000" smtClean="0">
                <a:solidFill>
                  <a:srgbClr val="7F0000"/>
                </a:solidFill>
              </a:rPr>
              <a:t>n </a:t>
            </a:r>
            <a:r>
              <a:rPr lang="en-US" sz="2400" smtClean="0">
                <a:solidFill>
                  <a:srgbClr val="7F0000"/>
                </a:solidFill>
              </a:rPr>
              <a:t>)( </a:t>
            </a:r>
            <a:r>
              <a:rPr lang="en-US" sz="2400" i="1" smtClean="0">
                <a:solidFill>
                  <a:srgbClr val="7F0000"/>
                </a:solidFill>
              </a:rPr>
              <a:t>n!</a:t>
            </a:r>
            <a:r>
              <a:rPr lang="en-US" sz="2400" smtClean="0">
                <a:solidFill>
                  <a:srgbClr val="7F0000"/>
                </a:solidFill>
              </a:rPr>
              <a:t> </a:t>
            </a:r>
            <a:r>
              <a:rPr lang="en-US" sz="2400" i="1" smtClean="0">
                <a:solidFill>
                  <a:srgbClr val="7F0000"/>
                </a:solidFill>
              </a:rPr>
              <a:t>+ 5</a:t>
            </a:r>
            <a:r>
              <a:rPr lang="en-US" sz="2400" i="1" baseline="30000" smtClean="0">
                <a:solidFill>
                  <a:srgbClr val="7F0000"/>
                </a:solidFill>
              </a:rPr>
              <a:t>n </a:t>
            </a:r>
            <a:r>
              <a:rPr lang="en-US" sz="2400" smtClean="0">
                <a:solidFill>
                  <a:srgbClr val="7F0000"/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EEC34-B042-4792-96BA-40270518875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/>
            <a:fld id="{4290FFF4-838E-4035-8695-2CD913564587}" type="slidenum">
              <a:rPr lang="en-US" sz="1400" smtClean="0"/>
              <a:pPr eaLnBrk="1" hangingPunct="1"/>
              <a:t>12</a:t>
            </a:fld>
            <a:endParaRPr lang="en-US" sz="140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Exercise 20 c) Solution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81000" y="1524000"/>
            <a:ext cx="86106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007F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9F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009F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F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F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F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F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F"/>
                </a:solidFill>
                <a:latin typeface="+mn-lt"/>
              </a:defRPr>
            </a:lvl9pPr>
          </a:lstStyle>
          <a:p>
            <a:pPr marL="609600" indent="-609600" eaLnBrk="1" hangingPunct="1">
              <a:lnSpc>
                <a:spcPct val="190000"/>
              </a:lnSpc>
              <a:buFontTx/>
              <a:buNone/>
            </a:pPr>
            <a:r>
              <a:rPr lang="en-US" sz="2000" dirty="0" err="1" smtClean="0"/>
              <a:t>Defn</a:t>
            </a:r>
            <a:r>
              <a:rPr lang="en-US" sz="2000" dirty="0" smtClean="0"/>
              <a:t>: </a:t>
            </a:r>
            <a:r>
              <a:rPr lang="en-US" sz="2000" i="1" dirty="0" smtClean="0"/>
              <a:t>f( n )</a:t>
            </a:r>
            <a:r>
              <a:rPr lang="en-US" sz="2000" dirty="0" smtClean="0"/>
              <a:t> is </a:t>
            </a:r>
            <a:r>
              <a:rPr lang="en-US" sz="2000" dirty="0" smtClean="0">
                <a:solidFill>
                  <a:srgbClr val="7F0000"/>
                </a:solidFill>
              </a:rPr>
              <a:t>O( </a:t>
            </a:r>
            <a:r>
              <a:rPr lang="en-US" sz="2000" i="1" dirty="0" smtClean="0">
                <a:solidFill>
                  <a:srgbClr val="7F0000"/>
                </a:solidFill>
              </a:rPr>
              <a:t>g</a:t>
            </a:r>
            <a:r>
              <a:rPr lang="en-US" sz="2000" dirty="0" smtClean="0">
                <a:solidFill>
                  <a:srgbClr val="7F0000"/>
                </a:solidFill>
              </a:rPr>
              <a:t>( </a:t>
            </a:r>
            <a:r>
              <a:rPr lang="en-US" sz="2000" i="1" dirty="0" smtClean="0">
                <a:solidFill>
                  <a:srgbClr val="7F0000"/>
                </a:solidFill>
              </a:rPr>
              <a:t>n</a:t>
            </a:r>
            <a:r>
              <a:rPr lang="en-US" sz="2000" dirty="0" smtClean="0">
                <a:solidFill>
                  <a:srgbClr val="7F0000"/>
                </a:solidFill>
              </a:rPr>
              <a:t> ) )</a:t>
            </a:r>
            <a:r>
              <a:rPr lang="en-US" sz="2000" dirty="0" smtClean="0"/>
              <a:t> when </a:t>
            </a:r>
            <a:r>
              <a:rPr lang="en-US" sz="2000" b="1" dirty="0" smtClean="0">
                <a:sym typeface="Symbol" pitchFamily="18" charset="2"/>
              </a:rPr>
              <a:t></a:t>
            </a:r>
            <a:r>
              <a:rPr lang="en-US" sz="2000" i="1" dirty="0" smtClean="0">
                <a:solidFill>
                  <a:srgbClr val="7F0000"/>
                </a:solidFill>
                <a:sym typeface="Symbol" pitchFamily="18" charset="2"/>
              </a:rPr>
              <a:t>k</a:t>
            </a:r>
            <a:r>
              <a:rPr lang="en-US" sz="2000" b="1" dirty="0" smtClean="0">
                <a:sym typeface="Symbol" pitchFamily="18" charset="2"/>
              </a:rPr>
              <a:t> </a:t>
            </a:r>
            <a:r>
              <a:rPr lang="en-US" sz="2000" i="1" dirty="0" smtClean="0">
                <a:solidFill>
                  <a:srgbClr val="7F0000"/>
                </a:solidFill>
                <a:sym typeface="Symbol" pitchFamily="18" charset="2"/>
              </a:rPr>
              <a:t>c</a:t>
            </a:r>
            <a:r>
              <a:rPr lang="en-US" sz="2000" dirty="0" smtClean="0">
                <a:sym typeface="Symbol" pitchFamily="18" charset="2"/>
              </a:rPr>
              <a:t> </a:t>
            </a:r>
            <a:r>
              <a:rPr lang="en-US" sz="2000" b="1" dirty="0" smtClean="0">
                <a:sym typeface="Symbol" pitchFamily="18" charset="2"/>
              </a:rPr>
              <a:t></a:t>
            </a:r>
            <a:r>
              <a:rPr lang="en-US" sz="2000" i="1" dirty="0" smtClean="0">
                <a:solidFill>
                  <a:srgbClr val="7F0000"/>
                </a:solidFill>
                <a:sym typeface="Symbol" pitchFamily="18" charset="2"/>
              </a:rPr>
              <a:t>n</a:t>
            </a:r>
            <a:r>
              <a:rPr lang="en-US" sz="2000" i="1" dirty="0" smtClean="0"/>
              <a:t> &gt; </a:t>
            </a:r>
            <a:r>
              <a:rPr lang="en-US" sz="2000" i="1" dirty="0" smtClean="0">
                <a:solidFill>
                  <a:srgbClr val="7F0000"/>
                </a:solidFill>
              </a:rPr>
              <a:t>k</a:t>
            </a:r>
            <a:r>
              <a:rPr lang="en-US" sz="2000" i="1" dirty="0" smtClean="0">
                <a:solidFill>
                  <a:srgbClr val="A80000"/>
                </a:solidFill>
              </a:rPr>
              <a:t> </a:t>
            </a:r>
            <a:r>
              <a:rPr lang="en-US" sz="2000" i="1" dirty="0" smtClean="0">
                <a:sym typeface="Symbol" pitchFamily="18" charset="2"/>
              </a:rPr>
              <a:t>f</a:t>
            </a:r>
            <a:r>
              <a:rPr lang="en-US" sz="2000" dirty="0" smtClean="0">
                <a:sym typeface="Symbol" pitchFamily="18" charset="2"/>
              </a:rPr>
              <a:t>( </a:t>
            </a:r>
            <a:r>
              <a:rPr lang="en-US" sz="2000" i="1" dirty="0" smtClean="0">
                <a:solidFill>
                  <a:srgbClr val="7F0000"/>
                </a:solidFill>
                <a:sym typeface="Symbol" pitchFamily="18" charset="2"/>
              </a:rPr>
              <a:t>n</a:t>
            </a:r>
            <a:r>
              <a:rPr lang="en-US" sz="2000" dirty="0" smtClean="0">
                <a:sym typeface="Symbol" pitchFamily="18" charset="2"/>
              </a:rPr>
              <a:t> ) </a:t>
            </a:r>
            <a:r>
              <a:rPr lang="en-US" sz="2000" b="1" dirty="0" smtClean="0">
                <a:sym typeface="Symbol" pitchFamily="18" charset="2"/>
              </a:rPr>
              <a:t></a:t>
            </a:r>
            <a:r>
              <a:rPr lang="en-US" sz="2000" dirty="0" smtClean="0"/>
              <a:t> </a:t>
            </a:r>
            <a:r>
              <a:rPr lang="en-US" sz="2000" i="1" dirty="0" smtClean="0">
                <a:solidFill>
                  <a:srgbClr val="7F0000"/>
                </a:solidFill>
              </a:rPr>
              <a:t>c</a:t>
            </a:r>
            <a:r>
              <a:rPr lang="en-US" sz="2000" i="1" dirty="0" smtClean="0"/>
              <a:t>g</a:t>
            </a:r>
            <a:r>
              <a:rPr lang="en-US" sz="2000" dirty="0" smtClean="0"/>
              <a:t>( </a:t>
            </a:r>
            <a:r>
              <a:rPr lang="en-US" sz="2000" i="1" dirty="0" smtClean="0">
                <a:solidFill>
                  <a:srgbClr val="7F0000"/>
                </a:solidFill>
              </a:rPr>
              <a:t>n</a:t>
            </a:r>
            <a:r>
              <a:rPr lang="en-US" sz="2000" dirty="0" smtClean="0"/>
              <a:t> ).</a:t>
            </a:r>
            <a:endParaRPr lang="en-US" sz="2000" dirty="0" smtClean="0">
              <a:solidFill>
                <a:srgbClr val="A80000"/>
              </a:solidFill>
            </a:endParaRPr>
          </a:p>
          <a:p>
            <a:pPr marL="609600" indent="-609600" eaLnBrk="1" hangingPunct="1">
              <a:lnSpc>
                <a:spcPct val="190000"/>
              </a:lnSpc>
              <a:buFontTx/>
              <a:buNone/>
            </a:pPr>
            <a:r>
              <a:rPr lang="en-US" sz="2000" i="1" dirty="0" smtClean="0">
                <a:solidFill>
                  <a:schemeClr val="tx1"/>
                </a:solidFill>
              </a:rPr>
              <a:t>c)</a:t>
            </a:r>
            <a:r>
              <a:rPr lang="en-US" sz="2000" i="1" dirty="0" smtClean="0">
                <a:solidFill>
                  <a:srgbClr val="A80000"/>
                </a:solidFill>
              </a:rPr>
              <a:t> </a:t>
            </a:r>
            <a:r>
              <a:rPr lang="en-US" sz="2000" i="1" dirty="0" smtClean="0">
                <a:solidFill>
                  <a:srgbClr val="7F0000"/>
                </a:solidFill>
              </a:rPr>
              <a:t>f</a:t>
            </a:r>
            <a:r>
              <a:rPr lang="en-US" sz="2000" dirty="0" smtClean="0">
                <a:solidFill>
                  <a:srgbClr val="7F0000"/>
                </a:solidFill>
              </a:rPr>
              <a:t>(</a:t>
            </a:r>
            <a:r>
              <a:rPr lang="en-US" sz="2000" i="1" dirty="0" smtClean="0">
                <a:solidFill>
                  <a:srgbClr val="7F0000"/>
                </a:solidFill>
              </a:rPr>
              <a:t> n </a:t>
            </a:r>
            <a:r>
              <a:rPr lang="en-US" sz="2000" dirty="0" smtClean="0">
                <a:solidFill>
                  <a:srgbClr val="7F0000"/>
                </a:solidFill>
              </a:rPr>
              <a:t>) = ( </a:t>
            </a:r>
            <a:r>
              <a:rPr lang="en-US" sz="2000" i="1" dirty="0" err="1" smtClean="0">
                <a:solidFill>
                  <a:srgbClr val="7F0000"/>
                </a:solidFill>
              </a:rPr>
              <a:t>n</a:t>
            </a:r>
            <a:r>
              <a:rPr lang="en-US" sz="2000" i="1" baseline="30000" dirty="0" err="1" smtClean="0">
                <a:solidFill>
                  <a:srgbClr val="7F0000"/>
                </a:solidFill>
              </a:rPr>
              <a:t>n</a:t>
            </a:r>
            <a:r>
              <a:rPr lang="en-US" sz="2000" i="1" dirty="0" smtClean="0">
                <a:solidFill>
                  <a:srgbClr val="7F0000"/>
                </a:solidFill>
              </a:rPr>
              <a:t> + n2</a:t>
            </a:r>
            <a:r>
              <a:rPr lang="en-US" sz="2000" i="1" baseline="30000" dirty="0" smtClean="0">
                <a:solidFill>
                  <a:srgbClr val="7F0000"/>
                </a:solidFill>
              </a:rPr>
              <a:t>n</a:t>
            </a:r>
            <a:r>
              <a:rPr lang="en-US" sz="2000" dirty="0" smtClean="0">
                <a:solidFill>
                  <a:srgbClr val="7F0000"/>
                </a:solidFill>
              </a:rPr>
              <a:t> + </a:t>
            </a:r>
            <a:r>
              <a:rPr lang="en-US" sz="2000" i="1" dirty="0" smtClean="0">
                <a:solidFill>
                  <a:srgbClr val="7F0000"/>
                </a:solidFill>
              </a:rPr>
              <a:t>5</a:t>
            </a:r>
            <a:r>
              <a:rPr lang="en-US" sz="2000" i="1" baseline="30000" dirty="0" smtClean="0">
                <a:solidFill>
                  <a:srgbClr val="7F0000"/>
                </a:solidFill>
              </a:rPr>
              <a:t>n </a:t>
            </a:r>
            <a:r>
              <a:rPr lang="en-US" sz="2000" dirty="0" smtClean="0">
                <a:solidFill>
                  <a:srgbClr val="7F0000"/>
                </a:solidFill>
              </a:rPr>
              <a:t>)( </a:t>
            </a:r>
            <a:r>
              <a:rPr lang="en-US" sz="2000" i="1" dirty="0" smtClean="0">
                <a:solidFill>
                  <a:srgbClr val="7F0000"/>
                </a:solidFill>
              </a:rPr>
              <a:t>n!</a:t>
            </a:r>
            <a:r>
              <a:rPr lang="en-US" sz="2000" dirty="0" smtClean="0">
                <a:solidFill>
                  <a:srgbClr val="7F0000"/>
                </a:solidFill>
              </a:rPr>
              <a:t> </a:t>
            </a:r>
            <a:r>
              <a:rPr lang="en-US" sz="2000" i="1" dirty="0" smtClean="0">
                <a:solidFill>
                  <a:srgbClr val="7F0000"/>
                </a:solidFill>
              </a:rPr>
              <a:t>+ 5</a:t>
            </a:r>
            <a:r>
              <a:rPr lang="en-US" sz="2000" i="1" baseline="30000" dirty="0" smtClean="0">
                <a:solidFill>
                  <a:srgbClr val="7F0000"/>
                </a:solidFill>
              </a:rPr>
              <a:t>n </a:t>
            </a:r>
            <a:r>
              <a:rPr lang="en-US" sz="2000" dirty="0" smtClean="0">
                <a:solidFill>
                  <a:srgbClr val="7F0000"/>
                </a:solidFill>
              </a:rPr>
              <a:t>)</a:t>
            </a:r>
            <a:r>
              <a:rPr lang="en-US" sz="2000" dirty="0" smtClean="0">
                <a:solidFill>
                  <a:srgbClr val="A80000"/>
                </a:solidFill>
              </a:rPr>
              <a:t> </a:t>
            </a:r>
          </a:p>
          <a:p>
            <a:pPr marL="609600" indent="-609600" eaLnBrk="1" hangingPunct="1">
              <a:lnSpc>
                <a:spcPct val="190000"/>
              </a:lnSpc>
              <a:spcBef>
                <a:spcPct val="0"/>
              </a:spcBef>
              <a:buFontTx/>
              <a:buNone/>
            </a:pPr>
            <a:r>
              <a:rPr lang="en-US" sz="2000" i="1" dirty="0" smtClean="0"/>
              <a:t>Using our theorems, </a:t>
            </a:r>
            <a:r>
              <a:rPr lang="en-US" sz="2000" i="1" dirty="0" smtClean="0">
                <a:solidFill>
                  <a:srgbClr val="7F0000"/>
                </a:solidFill>
              </a:rPr>
              <a:t>f( n )</a:t>
            </a:r>
            <a:r>
              <a:rPr lang="en-US" sz="2000" dirty="0" smtClean="0">
                <a:solidFill>
                  <a:srgbClr val="7F0000"/>
                </a:solidFill>
              </a:rPr>
              <a:t> is O( ( </a:t>
            </a:r>
            <a:r>
              <a:rPr lang="en-US" sz="2000" i="1" dirty="0" err="1" smtClean="0">
                <a:solidFill>
                  <a:srgbClr val="7F0000"/>
                </a:solidFill>
              </a:rPr>
              <a:t>n</a:t>
            </a:r>
            <a:r>
              <a:rPr lang="en-US" sz="2000" i="1" baseline="30000" dirty="0" err="1" smtClean="0">
                <a:solidFill>
                  <a:srgbClr val="7F0000"/>
                </a:solidFill>
              </a:rPr>
              <a:t>n</a:t>
            </a:r>
            <a:r>
              <a:rPr lang="en-US" sz="2000" i="1" dirty="0" smtClean="0">
                <a:solidFill>
                  <a:srgbClr val="7F0000"/>
                </a:solidFill>
              </a:rPr>
              <a:t> + n2</a:t>
            </a:r>
            <a:r>
              <a:rPr lang="en-US" sz="2000" i="1" baseline="30000" dirty="0" smtClean="0">
                <a:solidFill>
                  <a:srgbClr val="7F0000"/>
                </a:solidFill>
              </a:rPr>
              <a:t>n</a:t>
            </a:r>
            <a:r>
              <a:rPr lang="en-US" sz="2000" dirty="0" smtClean="0">
                <a:solidFill>
                  <a:srgbClr val="7F0000"/>
                </a:solidFill>
              </a:rPr>
              <a:t> )( </a:t>
            </a:r>
            <a:r>
              <a:rPr lang="en-US" sz="2000" i="1" dirty="0" smtClean="0">
                <a:solidFill>
                  <a:srgbClr val="7F0000"/>
                </a:solidFill>
              </a:rPr>
              <a:t>n!</a:t>
            </a:r>
            <a:r>
              <a:rPr lang="en-US" sz="2000" dirty="0" smtClean="0">
                <a:solidFill>
                  <a:srgbClr val="7F0000"/>
                </a:solidFill>
              </a:rPr>
              <a:t> ) )</a:t>
            </a:r>
            <a:endParaRPr lang="en-US" sz="2000" i="1" dirty="0" smtClean="0">
              <a:solidFill>
                <a:srgbClr val="7F0000"/>
              </a:solidFill>
            </a:endParaRPr>
          </a:p>
          <a:p>
            <a:pPr marL="609600" indent="-609600" eaLnBrk="1" hangingPunct="1">
              <a:lnSpc>
                <a:spcPct val="190000"/>
              </a:lnSpc>
              <a:spcBef>
                <a:spcPct val="0"/>
              </a:spcBef>
              <a:buFontTx/>
              <a:buNone/>
            </a:pPr>
            <a:r>
              <a:rPr lang="en-US" sz="2000" i="1" dirty="0" smtClean="0"/>
              <a:t>In </a:t>
            </a:r>
            <a:r>
              <a:rPr lang="en-US" sz="2000" i="1" dirty="0" err="1" smtClean="0">
                <a:solidFill>
                  <a:srgbClr val="7F0000"/>
                </a:solidFill>
              </a:rPr>
              <a:t>n</a:t>
            </a:r>
            <a:r>
              <a:rPr lang="en-US" sz="2000" i="1" baseline="30000" dirty="0" err="1" smtClean="0">
                <a:solidFill>
                  <a:srgbClr val="7F0000"/>
                </a:solidFill>
              </a:rPr>
              <a:t>n</a:t>
            </a:r>
            <a:r>
              <a:rPr lang="en-US" sz="2000" i="1" dirty="0" smtClean="0">
                <a:solidFill>
                  <a:srgbClr val="7F0000"/>
                </a:solidFill>
              </a:rPr>
              <a:t> + n2</a:t>
            </a:r>
            <a:r>
              <a:rPr lang="en-US" sz="2000" i="1" baseline="30000" dirty="0" smtClean="0">
                <a:solidFill>
                  <a:srgbClr val="7F0000"/>
                </a:solidFill>
              </a:rPr>
              <a:t>n</a:t>
            </a:r>
            <a:r>
              <a:rPr lang="en-US" sz="2000" dirty="0" smtClean="0"/>
              <a:t>, which is the fastest growing term?</a:t>
            </a:r>
          </a:p>
          <a:p>
            <a:pPr marL="609600" indent="-609600" eaLnBrk="1" hangingPunct="1">
              <a:lnSpc>
                <a:spcPct val="190000"/>
              </a:lnSpc>
              <a:spcBef>
                <a:spcPct val="0"/>
              </a:spcBef>
              <a:buFontTx/>
              <a:buNone/>
            </a:pPr>
            <a:r>
              <a:rPr lang="en-US" sz="2000" dirty="0" smtClean="0"/>
              <a:t>Claim: </a:t>
            </a:r>
            <a:r>
              <a:rPr lang="en-US" sz="2000" i="1" dirty="0" smtClean="0">
                <a:solidFill>
                  <a:srgbClr val="7F0000"/>
                </a:solidFill>
              </a:rPr>
              <a:t>n2</a:t>
            </a:r>
            <a:r>
              <a:rPr lang="en-US" sz="2000" i="1" baseline="30000" dirty="0" smtClean="0">
                <a:solidFill>
                  <a:srgbClr val="7F0000"/>
                </a:solidFill>
              </a:rPr>
              <a:t>n</a:t>
            </a:r>
            <a:r>
              <a:rPr lang="en-US" sz="2000" dirty="0" smtClean="0"/>
              <a:t> is </a:t>
            </a:r>
            <a:r>
              <a:rPr lang="en-US" sz="2000" i="1" dirty="0" smtClean="0">
                <a:solidFill>
                  <a:srgbClr val="7F0000"/>
                </a:solidFill>
              </a:rPr>
              <a:t>O</a:t>
            </a:r>
            <a:r>
              <a:rPr lang="en-US" sz="2000" dirty="0" smtClean="0">
                <a:solidFill>
                  <a:srgbClr val="7F0000"/>
                </a:solidFill>
              </a:rPr>
              <a:t>( </a:t>
            </a:r>
            <a:r>
              <a:rPr lang="en-US" sz="2000" i="1" dirty="0" err="1" smtClean="0">
                <a:solidFill>
                  <a:srgbClr val="7F0000"/>
                </a:solidFill>
              </a:rPr>
              <a:t>n</a:t>
            </a:r>
            <a:r>
              <a:rPr lang="en-US" sz="2000" i="1" baseline="30000" dirty="0" err="1" smtClean="0">
                <a:solidFill>
                  <a:srgbClr val="7F0000"/>
                </a:solidFill>
              </a:rPr>
              <a:t>n</a:t>
            </a:r>
            <a:r>
              <a:rPr lang="en-US" sz="2000" i="1" baseline="30000" dirty="0" smtClean="0">
                <a:solidFill>
                  <a:srgbClr val="7F0000"/>
                </a:solidFill>
              </a:rPr>
              <a:t> </a:t>
            </a:r>
            <a:r>
              <a:rPr lang="en-US" sz="2000" i="1" dirty="0" smtClean="0">
                <a:solidFill>
                  <a:srgbClr val="7F0000"/>
                </a:solidFill>
              </a:rPr>
              <a:t>)</a:t>
            </a:r>
            <a:r>
              <a:rPr lang="en-US" sz="2000" i="1" dirty="0" smtClean="0"/>
              <a:t> :</a:t>
            </a:r>
          </a:p>
          <a:p>
            <a:pPr marL="990600" lvl="1" indent="-533400" eaLnBrk="1" hangingPunct="1">
              <a:lnSpc>
                <a:spcPct val="190000"/>
              </a:lnSpc>
              <a:spcBef>
                <a:spcPct val="0"/>
              </a:spcBef>
              <a:buFontTx/>
              <a:buAutoNum type="arabicPeriod"/>
            </a:pPr>
            <a:r>
              <a:rPr lang="en-US" sz="2000" i="1" dirty="0" smtClean="0"/>
              <a:t> </a:t>
            </a:r>
            <a:r>
              <a:rPr lang="en-US" sz="2000" i="1" dirty="0" smtClean="0">
                <a:solidFill>
                  <a:srgbClr val="7F0000"/>
                </a:solidFill>
              </a:rPr>
              <a:t>n</a:t>
            </a:r>
            <a:r>
              <a:rPr lang="en-US" sz="2000" dirty="0" smtClean="0">
                <a:cs typeface="Arial" charset="0"/>
                <a:sym typeface="Symbol" pitchFamily="18" charset="2"/>
              </a:rPr>
              <a:t> </a:t>
            </a:r>
            <a:r>
              <a:rPr lang="en-US" sz="2000" dirty="0"/>
              <a:t>is </a:t>
            </a:r>
            <a:r>
              <a:rPr lang="en-US" sz="2000" i="1" dirty="0">
                <a:solidFill>
                  <a:srgbClr val="7F0000"/>
                </a:solidFill>
              </a:rPr>
              <a:t>O</a:t>
            </a:r>
            <a:r>
              <a:rPr lang="en-US" sz="2000" dirty="0" smtClean="0">
                <a:solidFill>
                  <a:srgbClr val="7F0000"/>
                </a:solidFill>
              </a:rPr>
              <a:t>( </a:t>
            </a:r>
            <a:r>
              <a:rPr lang="en-US" sz="2000" i="1" dirty="0" smtClean="0">
                <a:solidFill>
                  <a:srgbClr val="7F0000"/>
                </a:solidFill>
              </a:rPr>
              <a:t>2</a:t>
            </a:r>
            <a:r>
              <a:rPr lang="en-US" sz="2000" i="1" baseline="30000" dirty="0" smtClean="0">
                <a:solidFill>
                  <a:srgbClr val="7F0000"/>
                </a:solidFill>
              </a:rPr>
              <a:t>n </a:t>
            </a:r>
            <a:r>
              <a:rPr lang="en-US" sz="2000" i="1" dirty="0">
                <a:solidFill>
                  <a:srgbClr val="7F0000"/>
                </a:solidFill>
              </a:rPr>
              <a:t>)</a:t>
            </a:r>
            <a:endParaRPr lang="en-US" sz="2000" i="1" dirty="0" smtClean="0"/>
          </a:p>
          <a:p>
            <a:pPr marL="990600" lvl="1" indent="-533400" eaLnBrk="1" hangingPunct="1">
              <a:lnSpc>
                <a:spcPct val="190000"/>
              </a:lnSpc>
              <a:spcBef>
                <a:spcPct val="0"/>
              </a:spcBef>
              <a:buFontTx/>
              <a:buAutoNum type="arabicPeriod"/>
            </a:pPr>
            <a:r>
              <a:rPr lang="en-US" sz="2000" i="1" dirty="0" smtClean="0"/>
              <a:t>n2</a:t>
            </a:r>
            <a:r>
              <a:rPr lang="en-US" sz="2000" i="1" baseline="30000" dirty="0" smtClean="0"/>
              <a:t>n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 pitchFamily="18" charset="2"/>
              </a:rPr>
              <a:t>is</a:t>
            </a:r>
            <a:r>
              <a:rPr lang="en-US" sz="2000" b="1" dirty="0" smtClean="0">
                <a:sym typeface="Symbol" pitchFamily="18" charset="2"/>
              </a:rPr>
              <a:t> </a:t>
            </a:r>
            <a:r>
              <a:rPr lang="en-US" sz="2000" i="1" dirty="0" smtClean="0">
                <a:solidFill>
                  <a:srgbClr val="7F0000"/>
                </a:solidFill>
              </a:rPr>
              <a:t>O </a:t>
            </a:r>
            <a:r>
              <a:rPr lang="en-US" sz="2000" dirty="0" smtClean="0">
                <a:solidFill>
                  <a:srgbClr val="7F0000"/>
                </a:solidFill>
              </a:rPr>
              <a:t>( </a:t>
            </a:r>
            <a:r>
              <a:rPr lang="en-US" sz="2000" i="1" dirty="0" smtClean="0">
                <a:solidFill>
                  <a:srgbClr val="7F0000"/>
                </a:solidFill>
              </a:rPr>
              <a:t>2</a:t>
            </a:r>
            <a:r>
              <a:rPr lang="en-US" sz="2000" i="1" baseline="30000" dirty="0" smtClean="0">
                <a:solidFill>
                  <a:srgbClr val="7F0000"/>
                </a:solidFill>
              </a:rPr>
              <a:t>n</a:t>
            </a:r>
            <a:r>
              <a:rPr lang="en-US" sz="2000" i="1" dirty="0" smtClean="0">
                <a:solidFill>
                  <a:srgbClr val="7F0000"/>
                </a:solidFill>
              </a:rPr>
              <a:t>2</a:t>
            </a:r>
            <a:r>
              <a:rPr lang="en-US" sz="2000" i="1" baseline="30000" dirty="0" smtClean="0">
                <a:solidFill>
                  <a:srgbClr val="7F0000"/>
                </a:solidFill>
              </a:rPr>
              <a:t>n </a:t>
            </a:r>
            <a:r>
              <a:rPr lang="en-US" sz="2000" i="1" baseline="-25000" dirty="0" smtClean="0">
                <a:solidFill>
                  <a:srgbClr val="7F0000"/>
                </a:solidFill>
              </a:rPr>
              <a:t> </a:t>
            </a:r>
            <a:r>
              <a:rPr lang="en-US" sz="2000" i="1" dirty="0" smtClean="0">
                <a:solidFill>
                  <a:srgbClr val="7F0000"/>
                </a:solidFill>
              </a:rPr>
              <a:t>) </a:t>
            </a:r>
            <a:r>
              <a:rPr lang="en-US" sz="2000" dirty="0" smtClean="0"/>
              <a:t> </a:t>
            </a:r>
            <a:r>
              <a:rPr lang="en-US" sz="2000" dirty="0">
                <a:sym typeface="Symbol" pitchFamily="18" charset="2"/>
              </a:rPr>
              <a:t>is</a:t>
            </a:r>
            <a:r>
              <a:rPr lang="en-US" sz="2000" b="1" dirty="0">
                <a:sym typeface="Symbol" pitchFamily="18" charset="2"/>
              </a:rPr>
              <a:t> </a:t>
            </a:r>
            <a:r>
              <a:rPr lang="en-US" sz="2000" i="1" dirty="0">
                <a:solidFill>
                  <a:srgbClr val="7F0000"/>
                </a:solidFill>
              </a:rPr>
              <a:t>O </a:t>
            </a:r>
            <a:r>
              <a:rPr lang="en-US" sz="2000" dirty="0" smtClean="0">
                <a:solidFill>
                  <a:srgbClr val="7F0000"/>
                </a:solidFill>
              </a:rPr>
              <a:t>(</a:t>
            </a:r>
            <a:r>
              <a:rPr lang="en-US" sz="2000" i="1" dirty="0">
                <a:solidFill>
                  <a:srgbClr val="7F0000"/>
                </a:solidFill>
              </a:rPr>
              <a:t> </a:t>
            </a:r>
            <a:r>
              <a:rPr lang="en-US" sz="2000" i="1" dirty="0" smtClean="0">
                <a:solidFill>
                  <a:srgbClr val="7F0000"/>
                </a:solidFill>
              </a:rPr>
              <a:t>4</a:t>
            </a:r>
            <a:r>
              <a:rPr lang="en-US" sz="2000" i="1" baseline="30000" dirty="0" smtClean="0">
                <a:solidFill>
                  <a:srgbClr val="7F0000"/>
                </a:solidFill>
              </a:rPr>
              <a:t>n </a:t>
            </a:r>
            <a:r>
              <a:rPr lang="en-US" sz="2000" i="1" baseline="-25000" dirty="0" smtClean="0">
                <a:solidFill>
                  <a:srgbClr val="7F0000"/>
                </a:solidFill>
              </a:rPr>
              <a:t> </a:t>
            </a:r>
            <a:r>
              <a:rPr lang="en-US" sz="2000" i="1" dirty="0" smtClean="0">
                <a:solidFill>
                  <a:srgbClr val="7F0000"/>
                </a:solidFill>
              </a:rPr>
              <a:t>) </a:t>
            </a:r>
            <a:r>
              <a:rPr lang="en-US" sz="2000" dirty="0" smtClean="0"/>
              <a:t>is</a:t>
            </a:r>
            <a:r>
              <a:rPr lang="en-US" sz="2000" i="1" dirty="0" smtClean="0"/>
              <a:t> </a:t>
            </a:r>
            <a:r>
              <a:rPr lang="en-US" sz="2000" i="1" dirty="0">
                <a:solidFill>
                  <a:srgbClr val="7F0000"/>
                </a:solidFill>
              </a:rPr>
              <a:t>O</a:t>
            </a:r>
            <a:r>
              <a:rPr lang="en-US" sz="2000" dirty="0">
                <a:solidFill>
                  <a:srgbClr val="7F0000"/>
                </a:solidFill>
              </a:rPr>
              <a:t>( </a:t>
            </a:r>
            <a:r>
              <a:rPr lang="en-US" sz="2000" i="1" dirty="0" err="1">
                <a:solidFill>
                  <a:srgbClr val="7F0000"/>
                </a:solidFill>
              </a:rPr>
              <a:t>n</a:t>
            </a:r>
            <a:r>
              <a:rPr lang="en-US" sz="2000" i="1" baseline="30000" dirty="0" err="1">
                <a:solidFill>
                  <a:srgbClr val="7F0000"/>
                </a:solidFill>
              </a:rPr>
              <a:t>n</a:t>
            </a:r>
            <a:r>
              <a:rPr lang="en-US" sz="2000" i="1" baseline="30000" dirty="0">
                <a:solidFill>
                  <a:srgbClr val="7F0000"/>
                </a:solidFill>
              </a:rPr>
              <a:t> </a:t>
            </a:r>
            <a:r>
              <a:rPr lang="en-US" sz="2000" i="1" dirty="0" smtClean="0">
                <a:solidFill>
                  <a:srgbClr val="7F0000"/>
                </a:solidFill>
              </a:rPr>
              <a:t>)</a:t>
            </a:r>
            <a:r>
              <a:rPr lang="en-US" sz="2000" i="1" dirty="0" smtClean="0"/>
              <a:t>.</a:t>
            </a:r>
            <a:endParaRPr lang="en-US" sz="2000" i="1" dirty="0" smtClean="0">
              <a:solidFill>
                <a:srgbClr val="006600"/>
              </a:solidFill>
            </a:endParaRPr>
          </a:p>
          <a:p>
            <a:pPr marL="609600" indent="-609600" eaLnBrk="1" hangingPunct="1">
              <a:lnSpc>
                <a:spcPct val="190000"/>
              </a:lnSpc>
              <a:spcBef>
                <a:spcPct val="0"/>
              </a:spcBef>
              <a:buFontTx/>
              <a:buNone/>
            </a:pPr>
            <a:r>
              <a:rPr lang="en-US" sz="2000" i="1" dirty="0" smtClean="0"/>
              <a:t>Thus, </a:t>
            </a:r>
            <a:r>
              <a:rPr lang="en-US" sz="2000" i="1" dirty="0" smtClean="0">
                <a:solidFill>
                  <a:srgbClr val="7F0000"/>
                </a:solidFill>
              </a:rPr>
              <a:t>f</a:t>
            </a:r>
            <a:r>
              <a:rPr lang="en-US" sz="2000" dirty="0" smtClean="0">
                <a:solidFill>
                  <a:srgbClr val="7F0000"/>
                </a:solidFill>
              </a:rPr>
              <a:t>(</a:t>
            </a:r>
            <a:r>
              <a:rPr lang="en-US" sz="2000" i="1" dirty="0" smtClean="0">
                <a:solidFill>
                  <a:srgbClr val="7F0000"/>
                </a:solidFill>
              </a:rPr>
              <a:t> n </a:t>
            </a:r>
            <a:r>
              <a:rPr lang="en-US" sz="2000" dirty="0" smtClean="0">
                <a:solidFill>
                  <a:srgbClr val="7F0000"/>
                </a:solidFill>
              </a:rPr>
              <a:t>)</a:t>
            </a:r>
            <a:r>
              <a:rPr lang="en-US" sz="2000" dirty="0" smtClean="0"/>
              <a:t> is </a:t>
            </a:r>
            <a:r>
              <a:rPr lang="en-US" sz="2000" i="1" dirty="0" smtClean="0">
                <a:solidFill>
                  <a:srgbClr val="7F0000"/>
                </a:solidFill>
              </a:rPr>
              <a:t>O</a:t>
            </a:r>
            <a:r>
              <a:rPr lang="en-US" sz="2000" dirty="0" smtClean="0">
                <a:solidFill>
                  <a:srgbClr val="7F0000"/>
                </a:solidFill>
              </a:rPr>
              <a:t>(</a:t>
            </a:r>
            <a:r>
              <a:rPr lang="en-US" sz="2000" i="1" dirty="0" smtClean="0">
                <a:solidFill>
                  <a:srgbClr val="7F0000"/>
                </a:solidFill>
              </a:rPr>
              <a:t> </a:t>
            </a:r>
            <a:r>
              <a:rPr lang="en-US" sz="2000" i="1" dirty="0" err="1" smtClean="0">
                <a:solidFill>
                  <a:srgbClr val="7F0000"/>
                </a:solidFill>
              </a:rPr>
              <a:t>n</a:t>
            </a:r>
            <a:r>
              <a:rPr lang="en-US" sz="2000" i="1" baseline="30000" dirty="0" err="1" smtClean="0">
                <a:solidFill>
                  <a:srgbClr val="7F0000"/>
                </a:solidFill>
              </a:rPr>
              <a:t>n</a:t>
            </a:r>
            <a:r>
              <a:rPr lang="en-US" sz="2000" i="1" dirty="0" err="1" smtClean="0">
                <a:solidFill>
                  <a:srgbClr val="7F0000"/>
                </a:solidFill>
              </a:rPr>
              <a:t>n</a:t>
            </a:r>
            <a:r>
              <a:rPr lang="en-US" sz="2000" i="1" dirty="0" smtClean="0">
                <a:solidFill>
                  <a:srgbClr val="7F0000"/>
                </a:solidFill>
              </a:rPr>
              <a:t>! </a:t>
            </a:r>
            <a:r>
              <a:rPr lang="en-US" sz="2000" dirty="0" smtClean="0">
                <a:solidFill>
                  <a:srgbClr val="7F0000"/>
                </a:solidFill>
              </a:rPr>
              <a:t>)</a:t>
            </a:r>
            <a:r>
              <a:rPr lang="en-US" sz="2000" i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41155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3454F33-2866-4FFB-AD41-9DA2AF430824}" type="slidenum">
              <a:rPr lang="en-US" sz="1400"/>
              <a:pPr eaLnBrk="1" hangingPunct="1"/>
              <a:t>13</a:t>
            </a:fld>
            <a:endParaRPr lang="en-US" sz="1400" dirty="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Exercise 30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001000" cy="4419600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</a:pPr>
            <a:r>
              <a:rPr lang="en-US" sz="2000" dirty="0" err="1" smtClean="0"/>
              <a:t>Defn</a:t>
            </a:r>
            <a:r>
              <a:rPr lang="en-US" sz="2000" dirty="0" smtClean="0"/>
              <a:t>: </a:t>
            </a:r>
            <a:r>
              <a:rPr lang="en-US" sz="2000" i="1" dirty="0" smtClean="0"/>
              <a:t>f</a:t>
            </a:r>
            <a:r>
              <a:rPr lang="en-US" sz="2000" dirty="0" smtClean="0"/>
              <a:t>(</a:t>
            </a:r>
            <a:r>
              <a:rPr lang="en-US" sz="2000" i="1" dirty="0" smtClean="0"/>
              <a:t> n </a:t>
            </a:r>
            <a:r>
              <a:rPr lang="en-US" sz="2000" dirty="0" smtClean="0"/>
              <a:t>) is </a:t>
            </a:r>
            <a:r>
              <a:rPr lang="en-US" sz="2000" i="1" dirty="0" smtClean="0">
                <a:solidFill>
                  <a:srgbClr val="7F0000"/>
                </a:solidFill>
              </a:rPr>
              <a:t>O</a:t>
            </a:r>
            <a:r>
              <a:rPr lang="en-US" sz="2000" dirty="0" smtClean="0">
                <a:solidFill>
                  <a:srgbClr val="7F0000"/>
                </a:solidFill>
              </a:rPr>
              <a:t>(</a:t>
            </a:r>
            <a:r>
              <a:rPr lang="en-US" sz="2000" i="1" dirty="0" smtClean="0">
                <a:solidFill>
                  <a:srgbClr val="7F0000"/>
                </a:solidFill>
              </a:rPr>
              <a:t> g</a:t>
            </a:r>
            <a:r>
              <a:rPr lang="en-US" sz="2000" dirty="0" smtClean="0">
                <a:solidFill>
                  <a:srgbClr val="7F0000"/>
                </a:solidFill>
              </a:rPr>
              <a:t>(</a:t>
            </a:r>
            <a:r>
              <a:rPr lang="en-US" sz="2000" i="1" dirty="0" smtClean="0">
                <a:solidFill>
                  <a:srgbClr val="7F0000"/>
                </a:solidFill>
              </a:rPr>
              <a:t> n </a:t>
            </a:r>
            <a:r>
              <a:rPr lang="en-US" sz="2000" dirty="0" smtClean="0">
                <a:solidFill>
                  <a:srgbClr val="7F0000"/>
                </a:solidFill>
              </a:rPr>
              <a:t>) )</a:t>
            </a:r>
            <a:r>
              <a:rPr lang="en-US" sz="2000" dirty="0" smtClean="0"/>
              <a:t> when </a:t>
            </a:r>
            <a:r>
              <a:rPr lang="en-US" sz="2000" b="1" dirty="0" smtClean="0">
                <a:sym typeface="Symbol" pitchFamily="18" charset="2"/>
              </a:rPr>
              <a:t></a:t>
            </a:r>
            <a:r>
              <a:rPr lang="en-US" sz="2000" i="1" dirty="0" smtClean="0">
                <a:solidFill>
                  <a:srgbClr val="7F0000"/>
                </a:solidFill>
                <a:sym typeface="Symbol" pitchFamily="18" charset="2"/>
              </a:rPr>
              <a:t>k</a:t>
            </a:r>
            <a:r>
              <a:rPr lang="en-US" sz="2000" b="1" dirty="0" smtClean="0">
                <a:sym typeface="Symbol" pitchFamily="18" charset="2"/>
              </a:rPr>
              <a:t> </a:t>
            </a:r>
            <a:r>
              <a:rPr lang="en-US" sz="2000" i="1" dirty="0" smtClean="0">
                <a:solidFill>
                  <a:srgbClr val="7F0000"/>
                </a:solidFill>
                <a:sym typeface="Symbol" pitchFamily="18" charset="2"/>
              </a:rPr>
              <a:t>c</a:t>
            </a:r>
            <a:r>
              <a:rPr lang="en-US" sz="2000" dirty="0" smtClean="0">
                <a:sym typeface="Symbol" pitchFamily="18" charset="2"/>
              </a:rPr>
              <a:t> </a:t>
            </a:r>
            <a:r>
              <a:rPr lang="en-US" sz="2000" b="1" dirty="0">
                <a:sym typeface="Symbol" pitchFamily="18" charset="2"/>
              </a:rPr>
              <a:t></a:t>
            </a:r>
            <a:r>
              <a:rPr lang="en-US" sz="2000" i="1" dirty="0" smtClean="0">
                <a:solidFill>
                  <a:srgbClr val="7F0000"/>
                </a:solidFill>
                <a:sym typeface="Symbol" pitchFamily="18" charset="2"/>
              </a:rPr>
              <a:t>n</a:t>
            </a:r>
            <a:r>
              <a:rPr lang="en-US" sz="2000" i="1" dirty="0" smtClean="0"/>
              <a:t> &gt; </a:t>
            </a:r>
            <a:r>
              <a:rPr lang="en-US" sz="2000" i="1" dirty="0" smtClean="0">
                <a:solidFill>
                  <a:srgbClr val="7F0000"/>
                </a:solidFill>
              </a:rPr>
              <a:t>k</a:t>
            </a:r>
            <a:r>
              <a:rPr lang="en-US" sz="2000" dirty="0" smtClean="0">
                <a:sym typeface="Symbol" pitchFamily="18" charset="2"/>
              </a:rPr>
              <a:t> </a:t>
            </a:r>
            <a:r>
              <a:rPr lang="en-US" sz="2000" i="1" dirty="0" smtClean="0">
                <a:sym typeface="Symbol" pitchFamily="18" charset="2"/>
              </a:rPr>
              <a:t>f</a:t>
            </a:r>
            <a:r>
              <a:rPr lang="en-US" sz="2000" dirty="0" smtClean="0">
                <a:sym typeface="Symbol" pitchFamily="18" charset="2"/>
              </a:rPr>
              <a:t>(</a:t>
            </a:r>
            <a:r>
              <a:rPr lang="en-US" sz="2000" i="1" dirty="0" smtClean="0">
                <a:sym typeface="Symbol" pitchFamily="18" charset="2"/>
              </a:rPr>
              <a:t> n </a:t>
            </a:r>
            <a:r>
              <a:rPr lang="en-US" sz="2000" dirty="0" smtClean="0">
                <a:sym typeface="Symbol" pitchFamily="18" charset="2"/>
              </a:rPr>
              <a:t>)</a:t>
            </a:r>
            <a:r>
              <a:rPr lang="en-US" sz="2000" i="1" dirty="0" smtClean="0">
                <a:sym typeface="Symbol" pitchFamily="18" charset="2"/>
              </a:rPr>
              <a:t> </a:t>
            </a:r>
            <a:r>
              <a:rPr lang="en-US" sz="2000" b="1" dirty="0" smtClean="0">
                <a:solidFill>
                  <a:srgbClr val="006600"/>
                </a:solidFill>
                <a:sym typeface="Symbol" pitchFamily="18" charset="2"/>
              </a:rPr>
              <a:t></a:t>
            </a:r>
            <a:r>
              <a:rPr lang="en-US" sz="2000" i="1" dirty="0" smtClean="0"/>
              <a:t> </a:t>
            </a:r>
            <a:r>
              <a:rPr lang="en-US" sz="2000" i="1" dirty="0" smtClean="0">
                <a:solidFill>
                  <a:srgbClr val="7F0000"/>
                </a:solidFill>
              </a:rPr>
              <a:t>c</a:t>
            </a:r>
            <a:r>
              <a:rPr lang="en-US" sz="2000" i="1" dirty="0" smtClean="0"/>
              <a:t>g( </a:t>
            </a:r>
            <a:r>
              <a:rPr lang="en-US" sz="2000" i="1" dirty="0" smtClean="0">
                <a:solidFill>
                  <a:srgbClr val="7F0000"/>
                </a:solidFill>
              </a:rPr>
              <a:t>n</a:t>
            </a:r>
            <a:r>
              <a:rPr lang="en-US" sz="2000" i="1" dirty="0" smtClean="0"/>
              <a:t> </a:t>
            </a:r>
            <a:r>
              <a:rPr lang="en-US" sz="2000" dirty="0" smtClean="0"/>
              <a:t>).</a:t>
            </a:r>
          </a:p>
          <a:p>
            <a:pPr eaLnBrk="1" hangingPunct="1">
              <a:lnSpc>
                <a:spcPct val="210000"/>
              </a:lnSpc>
              <a:buFontTx/>
              <a:buNone/>
            </a:pPr>
            <a:r>
              <a:rPr lang="en-US" sz="2000" dirty="0" err="1" smtClean="0"/>
              <a:t>Defn</a:t>
            </a:r>
            <a:r>
              <a:rPr lang="en-US" sz="2000" dirty="0" smtClean="0"/>
              <a:t>. </a:t>
            </a:r>
            <a:r>
              <a:rPr lang="en-US" sz="2000" i="1" dirty="0" smtClean="0"/>
              <a:t>f</a:t>
            </a:r>
            <a:r>
              <a:rPr lang="en-US" sz="2000" dirty="0" smtClean="0"/>
              <a:t>(</a:t>
            </a:r>
            <a:r>
              <a:rPr lang="en-US" sz="2000" i="1" dirty="0" smtClean="0"/>
              <a:t> n </a:t>
            </a:r>
            <a:r>
              <a:rPr lang="en-US" sz="2000" dirty="0" smtClean="0"/>
              <a:t>)</a:t>
            </a:r>
            <a:r>
              <a:rPr lang="en-US" sz="2000" i="1" dirty="0" smtClean="0"/>
              <a:t> </a:t>
            </a:r>
            <a:r>
              <a:rPr lang="en-US" sz="2000" dirty="0" smtClean="0"/>
              <a:t>is</a:t>
            </a:r>
            <a:r>
              <a:rPr lang="en-US" sz="2000" i="1" dirty="0" smtClean="0"/>
              <a:t> </a:t>
            </a:r>
            <a:r>
              <a:rPr lang="en-US" sz="2000" i="1" dirty="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Ω</a:t>
            </a:r>
            <a:r>
              <a:rPr lang="en-US" sz="2000" dirty="0" smtClean="0">
                <a:solidFill>
                  <a:srgbClr val="7F0000"/>
                </a:solidFill>
              </a:rPr>
              <a:t>(</a:t>
            </a:r>
            <a:r>
              <a:rPr lang="en-US" sz="2000" i="1" dirty="0" smtClean="0">
                <a:solidFill>
                  <a:srgbClr val="7F0000"/>
                </a:solidFill>
              </a:rPr>
              <a:t> g</a:t>
            </a:r>
            <a:r>
              <a:rPr lang="en-US" sz="2000" dirty="0" smtClean="0">
                <a:solidFill>
                  <a:srgbClr val="7F0000"/>
                </a:solidFill>
              </a:rPr>
              <a:t>(</a:t>
            </a:r>
            <a:r>
              <a:rPr lang="en-US" sz="2000" i="1" dirty="0" smtClean="0">
                <a:solidFill>
                  <a:srgbClr val="7F0000"/>
                </a:solidFill>
              </a:rPr>
              <a:t> n </a:t>
            </a:r>
            <a:r>
              <a:rPr lang="en-US" sz="2000" dirty="0" smtClean="0">
                <a:solidFill>
                  <a:srgbClr val="7F0000"/>
                </a:solidFill>
              </a:rPr>
              <a:t>) )</a:t>
            </a:r>
            <a:r>
              <a:rPr lang="en-US" sz="2000" i="1" dirty="0" smtClean="0"/>
              <a:t> </a:t>
            </a:r>
            <a:r>
              <a:rPr lang="en-US" sz="2000" dirty="0" smtClean="0"/>
              <a:t>when </a:t>
            </a:r>
            <a:r>
              <a:rPr lang="en-US" sz="2000" b="1" dirty="0" smtClean="0">
                <a:sym typeface="Symbol" pitchFamily="18" charset="2"/>
              </a:rPr>
              <a:t></a:t>
            </a:r>
            <a:r>
              <a:rPr lang="en-US" sz="2000" dirty="0" smtClean="0">
                <a:solidFill>
                  <a:srgbClr val="7F0000"/>
                </a:solidFill>
                <a:sym typeface="Symbol" pitchFamily="18" charset="2"/>
              </a:rPr>
              <a:t>k</a:t>
            </a:r>
            <a:r>
              <a:rPr lang="en-US" sz="2000" b="1" dirty="0" smtClean="0">
                <a:sym typeface="Symbol" pitchFamily="18" charset="2"/>
              </a:rPr>
              <a:t> </a:t>
            </a:r>
            <a:r>
              <a:rPr lang="en-US" sz="2000" dirty="0" smtClean="0">
                <a:solidFill>
                  <a:srgbClr val="7F0000"/>
                </a:solidFill>
                <a:sym typeface="Symbol" pitchFamily="18" charset="2"/>
              </a:rPr>
              <a:t>c</a:t>
            </a:r>
            <a:r>
              <a:rPr lang="en-US" sz="2000" dirty="0" smtClean="0">
                <a:solidFill>
                  <a:srgbClr val="A80000"/>
                </a:solidFill>
                <a:sym typeface="Symbol" pitchFamily="18" charset="2"/>
              </a:rPr>
              <a:t> </a:t>
            </a:r>
            <a:r>
              <a:rPr lang="en-US" sz="2000" dirty="0" smtClean="0">
                <a:solidFill>
                  <a:srgbClr val="007F00"/>
                </a:solidFill>
                <a:sym typeface="Symbol" pitchFamily="18" charset="2"/>
              </a:rPr>
              <a:t>&gt; 0</a:t>
            </a:r>
            <a:r>
              <a:rPr lang="en-US" sz="2000" dirty="0" smtClean="0">
                <a:sym typeface="Symbol" pitchFamily="18" charset="2"/>
              </a:rPr>
              <a:t> </a:t>
            </a:r>
            <a:r>
              <a:rPr lang="en-US" sz="2000" b="1" dirty="0">
                <a:sym typeface="Symbol" pitchFamily="18" charset="2"/>
              </a:rPr>
              <a:t></a:t>
            </a:r>
            <a:r>
              <a:rPr lang="en-US" sz="2000" i="1" dirty="0" smtClean="0">
                <a:solidFill>
                  <a:srgbClr val="7F0000"/>
                </a:solidFill>
                <a:sym typeface="Symbol" pitchFamily="18" charset="2"/>
              </a:rPr>
              <a:t>n</a:t>
            </a:r>
            <a:r>
              <a:rPr lang="en-US" sz="2000" i="1" dirty="0" smtClean="0">
                <a:sym typeface="Symbol" pitchFamily="18" charset="2"/>
              </a:rPr>
              <a:t> </a:t>
            </a:r>
            <a:r>
              <a:rPr lang="en-US" sz="2000" dirty="0" smtClean="0">
                <a:sym typeface="Symbol" pitchFamily="18" charset="2"/>
              </a:rPr>
              <a:t>&gt; </a:t>
            </a:r>
            <a:r>
              <a:rPr lang="en-US" sz="2000" i="1" dirty="0" smtClean="0">
                <a:solidFill>
                  <a:srgbClr val="7F0000"/>
                </a:solidFill>
                <a:sym typeface="Symbol" pitchFamily="18" charset="2"/>
              </a:rPr>
              <a:t>k</a:t>
            </a:r>
            <a:r>
              <a:rPr lang="en-US" sz="2000" b="1" dirty="0" smtClean="0">
                <a:sym typeface="Symbol" pitchFamily="18" charset="2"/>
              </a:rPr>
              <a:t> </a:t>
            </a:r>
            <a:r>
              <a:rPr lang="en-US" sz="2000" i="1" dirty="0" smtClean="0">
                <a:sym typeface="Symbol" pitchFamily="18" charset="2"/>
              </a:rPr>
              <a:t>f</a:t>
            </a:r>
            <a:r>
              <a:rPr lang="en-US" sz="2000" dirty="0" smtClean="0">
                <a:sym typeface="Symbol" pitchFamily="18" charset="2"/>
              </a:rPr>
              <a:t>(</a:t>
            </a:r>
            <a:r>
              <a:rPr lang="en-US" sz="2000" i="1" dirty="0" smtClean="0">
                <a:sym typeface="Symbol" pitchFamily="18" charset="2"/>
              </a:rPr>
              <a:t> </a:t>
            </a:r>
            <a:r>
              <a:rPr lang="en-US" sz="2000" i="1" dirty="0" smtClean="0">
                <a:solidFill>
                  <a:srgbClr val="7F0000"/>
                </a:solidFill>
                <a:sym typeface="Symbol" pitchFamily="18" charset="2"/>
              </a:rPr>
              <a:t>n</a:t>
            </a:r>
            <a:r>
              <a:rPr lang="en-US" sz="2000" i="1" dirty="0" smtClean="0">
                <a:sym typeface="Symbol" pitchFamily="18" charset="2"/>
              </a:rPr>
              <a:t> </a:t>
            </a:r>
            <a:r>
              <a:rPr lang="en-US" sz="2000" dirty="0" smtClean="0">
                <a:sym typeface="Symbol" pitchFamily="18" charset="2"/>
              </a:rPr>
              <a:t>)</a:t>
            </a:r>
            <a:r>
              <a:rPr lang="en-US" sz="2000" i="1" dirty="0" smtClean="0">
                <a:sym typeface="Symbol" pitchFamily="18" charset="2"/>
              </a:rPr>
              <a:t> </a:t>
            </a:r>
            <a:r>
              <a:rPr lang="en-US" sz="2000" i="1" dirty="0" smtClean="0">
                <a:solidFill>
                  <a:srgbClr val="006600"/>
                </a:solidFill>
                <a:cs typeface="Arial" charset="0"/>
                <a:sym typeface="Symbol" pitchFamily="18" charset="2"/>
              </a:rPr>
              <a:t>≥</a:t>
            </a:r>
            <a:r>
              <a:rPr lang="en-US" sz="2000" b="1" i="1" dirty="0" smtClean="0">
                <a:cs typeface="Arial" charset="0"/>
                <a:sym typeface="Symbol" pitchFamily="18" charset="2"/>
              </a:rPr>
              <a:t> </a:t>
            </a:r>
            <a:r>
              <a:rPr lang="en-US" sz="2000" i="1" dirty="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c</a:t>
            </a:r>
            <a:r>
              <a:rPr lang="en-US" sz="2000" i="1" dirty="0" smtClean="0">
                <a:cs typeface="Arial" charset="0"/>
                <a:sym typeface="Symbol" pitchFamily="18" charset="2"/>
              </a:rPr>
              <a:t>g</a:t>
            </a:r>
            <a:r>
              <a:rPr lang="en-US" sz="2000" dirty="0" smtClean="0">
                <a:cs typeface="Arial" charset="0"/>
                <a:sym typeface="Symbol" pitchFamily="18" charset="2"/>
              </a:rPr>
              <a:t>(</a:t>
            </a:r>
            <a:r>
              <a:rPr lang="en-US" sz="2000" i="1" dirty="0" smtClean="0">
                <a:cs typeface="Arial" charset="0"/>
                <a:sym typeface="Symbol" pitchFamily="18" charset="2"/>
              </a:rPr>
              <a:t> </a:t>
            </a:r>
            <a:r>
              <a:rPr lang="en-US" sz="2000" i="1" dirty="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n</a:t>
            </a:r>
            <a:r>
              <a:rPr lang="en-US" sz="2000" i="1" dirty="0" smtClean="0">
                <a:cs typeface="Arial" charset="0"/>
                <a:sym typeface="Symbol" pitchFamily="18" charset="2"/>
              </a:rPr>
              <a:t> </a:t>
            </a:r>
            <a:r>
              <a:rPr lang="en-US" sz="2000" dirty="0" smtClean="0">
                <a:cs typeface="Arial" charset="0"/>
                <a:sym typeface="Symbol" pitchFamily="18" charset="2"/>
              </a:rPr>
              <a:t>).</a:t>
            </a:r>
            <a:endParaRPr lang="en-US" sz="2000" dirty="0" smtClean="0"/>
          </a:p>
          <a:p>
            <a:pPr eaLnBrk="1" hangingPunct="1">
              <a:lnSpc>
                <a:spcPct val="210000"/>
              </a:lnSpc>
              <a:buFontTx/>
              <a:buNone/>
            </a:pPr>
            <a:r>
              <a:rPr lang="en-US" sz="2400" dirty="0" smtClean="0"/>
              <a:t>What does it mean for </a:t>
            </a:r>
            <a:r>
              <a:rPr lang="en-US" sz="2400" i="1" dirty="0" smtClean="0"/>
              <a:t>f</a:t>
            </a:r>
            <a:r>
              <a:rPr lang="en-US" sz="2400" dirty="0" smtClean="0"/>
              <a:t>(</a:t>
            </a:r>
            <a:r>
              <a:rPr lang="en-US" sz="2400" i="1" dirty="0" smtClean="0"/>
              <a:t> </a:t>
            </a:r>
            <a:r>
              <a:rPr lang="en-US" sz="2400" i="1" dirty="0"/>
              <a:t>n </a:t>
            </a:r>
            <a:r>
              <a:rPr lang="en-US" sz="2400" dirty="0"/>
              <a:t>)</a:t>
            </a:r>
            <a:r>
              <a:rPr lang="en-US" sz="2400" i="1" dirty="0"/>
              <a:t> </a:t>
            </a:r>
            <a:r>
              <a:rPr lang="en-US" sz="2400" dirty="0" smtClean="0"/>
              <a:t>to be </a:t>
            </a:r>
            <a:r>
              <a:rPr lang="en-US" sz="2400" dirty="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Ω</a:t>
            </a:r>
            <a:r>
              <a:rPr lang="en-US" sz="2400" dirty="0" smtClean="0">
                <a:solidFill>
                  <a:srgbClr val="7F0000"/>
                </a:solidFill>
              </a:rPr>
              <a:t>( 1 )</a:t>
            </a:r>
            <a:r>
              <a:rPr lang="en-US" sz="2400" dirty="0" smtClean="0"/>
              <a:t>?</a:t>
            </a:r>
          </a:p>
          <a:p>
            <a:pPr lvl="1" eaLnBrk="1" hangingPunct="1">
              <a:lnSpc>
                <a:spcPct val="210000"/>
              </a:lnSpc>
              <a:buFontTx/>
              <a:buNone/>
            </a:pPr>
            <a:r>
              <a:rPr lang="en-US" sz="2000" dirty="0" smtClean="0"/>
              <a:t>Hint: graph </a:t>
            </a:r>
            <a:r>
              <a:rPr lang="en-US" sz="2000" i="1" dirty="0" smtClean="0"/>
              <a:t>f</a:t>
            </a:r>
            <a:r>
              <a:rPr lang="en-US" sz="2000" dirty="0" smtClean="0"/>
              <a:t>( </a:t>
            </a:r>
            <a:r>
              <a:rPr lang="en-US" sz="2000" i="1" dirty="0" smtClean="0"/>
              <a:t>n</a:t>
            </a:r>
            <a:r>
              <a:rPr lang="en-US" sz="2000" dirty="0" smtClean="0"/>
              <a:t> ).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E992BFA-4226-4C80-8657-47F04BAFB023}" type="slidenum">
              <a:rPr lang="en-US" sz="1400"/>
              <a:pPr eaLnBrk="1" hangingPunct="1"/>
              <a:t>14</a:t>
            </a:fld>
            <a:endParaRPr lang="en-US" sz="140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 30 Solution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610600" cy="4419600"/>
          </a:xfrm>
        </p:spPr>
        <p:txBody>
          <a:bodyPr/>
          <a:lstStyle/>
          <a:p>
            <a:pPr eaLnBrk="1" hangingPunct="1">
              <a:lnSpc>
                <a:spcPct val="220000"/>
              </a:lnSpc>
              <a:buFontTx/>
              <a:buNone/>
            </a:pPr>
            <a:r>
              <a:rPr lang="en-US" sz="2000" dirty="0" err="1" smtClean="0"/>
              <a:t>Defn</a:t>
            </a:r>
            <a:r>
              <a:rPr lang="en-US" sz="2000" dirty="0" smtClean="0"/>
              <a:t>. </a:t>
            </a:r>
            <a:r>
              <a:rPr lang="en-US" sz="2000" i="1" dirty="0" smtClean="0"/>
              <a:t>f</a:t>
            </a:r>
            <a:r>
              <a:rPr lang="en-US" sz="2000" dirty="0" smtClean="0"/>
              <a:t>(</a:t>
            </a:r>
            <a:r>
              <a:rPr lang="en-US" sz="2000" i="1" dirty="0" smtClean="0"/>
              <a:t> n </a:t>
            </a:r>
            <a:r>
              <a:rPr lang="en-US" sz="2000" dirty="0" smtClean="0"/>
              <a:t>)</a:t>
            </a:r>
            <a:r>
              <a:rPr lang="en-US" sz="2000" i="1" dirty="0" smtClean="0"/>
              <a:t> </a:t>
            </a:r>
            <a:r>
              <a:rPr lang="en-US" sz="2000" dirty="0" smtClean="0"/>
              <a:t>is</a:t>
            </a:r>
            <a:r>
              <a:rPr lang="en-US" sz="2000" i="1" dirty="0" smtClean="0"/>
              <a:t> </a:t>
            </a:r>
            <a:r>
              <a:rPr lang="en-US" sz="2000" i="1" dirty="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Ω</a:t>
            </a:r>
            <a:r>
              <a:rPr lang="en-US" sz="2000" dirty="0" smtClean="0">
                <a:solidFill>
                  <a:srgbClr val="7F0000"/>
                </a:solidFill>
              </a:rPr>
              <a:t>(</a:t>
            </a:r>
            <a:r>
              <a:rPr lang="en-US" sz="2000" i="1" dirty="0" smtClean="0">
                <a:solidFill>
                  <a:srgbClr val="7F0000"/>
                </a:solidFill>
              </a:rPr>
              <a:t> g</a:t>
            </a:r>
            <a:r>
              <a:rPr lang="en-US" sz="2000" dirty="0" smtClean="0">
                <a:solidFill>
                  <a:srgbClr val="7F0000"/>
                </a:solidFill>
              </a:rPr>
              <a:t>(</a:t>
            </a:r>
            <a:r>
              <a:rPr lang="en-US" sz="2000" i="1" dirty="0" smtClean="0">
                <a:solidFill>
                  <a:srgbClr val="7F0000"/>
                </a:solidFill>
              </a:rPr>
              <a:t> n </a:t>
            </a:r>
            <a:r>
              <a:rPr lang="en-US" sz="2000" dirty="0" smtClean="0">
                <a:solidFill>
                  <a:srgbClr val="7F0000"/>
                </a:solidFill>
              </a:rPr>
              <a:t>) )</a:t>
            </a:r>
            <a:r>
              <a:rPr lang="en-US" sz="2000" i="1" dirty="0" smtClean="0"/>
              <a:t> </a:t>
            </a:r>
            <a:r>
              <a:rPr lang="en-US" sz="2000" dirty="0" smtClean="0"/>
              <a:t>when </a:t>
            </a:r>
            <a:r>
              <a:rPr lang="en-US" sz="2000" b="1" dirty="0" smtClean="0">
                <a:sym typeface="Symbol" pitchFamily="18" charset="2"/>
              </a:rPr>
              <a:t></a:t>
            </a:r>
            <a:r>
              <a:rPr lang="en-US" sz="2000" dirty="0" smtClean="0">
                <a:solidFill>
                  <a:srgbClr val="7F0000"/>
                </a:solidFill>
                <a:sym typeface="Symbol" pitchFamily="18" charset="2"/>
              </a:rPr>
              <a:t>k</a:t>
            </a:r>
            <a:r>
              <a:rPr lang="en-US" sz="2000" b="1" dirty="0" smtClean="0">
                <a:sym typeface="Symbol" pitchFamily="18" charset="2"/>
              </a:rPr>
              <a:t> </a:t>
            </a:r>
            <a:r>
              <a:rPr lang="en-US" sz="2000" dirty="0" smtClean="0">
                <a:solidFill>
                  <a:srgbClr val="7F0000"/>
                </a:solidFill>
                <a:sym typeface="Symbol" pitchFamily="18" charset="2"/>
              </a:rPr>
              <a:t>c &gt; 0</a:t>
            </a:r>
            <a:r>
              <a:rPr lang="en-US" sz="2000" dirty="0" smtClean="0">
                <a:sym typeface="Symbol" pitchFamily="18" charset="2"/>
              </a:rPr>
              <a:t> </a:t>
            </a:r>
            <a:r>
              <a:rPr lang="en-US" sz="2000" b="1" dirty="0">
                <a:sym typeface="Symbol" pitchFamily="18" charset="2"/>
              </a:rPr>
              <a:t></a:t>
            </a:r>
            <a:r>
              <a:rPr lang="en-US" sz="2000" i="1" dirty="0">
                <a:solidFill>
                  <a:srgbClr val="7F0000"/>
                </a:solidFill>
                <a:sym typeface="Symbol" pitchFamily="18" charset="2"/>
              </a:rPr>
              <a:t>n</a:t>
            </a:r>
            <a:r>
              <a:rPr lang="en-US" sz="2000" dirty="0">
                <a:solidFill>
                  <a:srgbClr val="7F0000"/>
                </a:solidFill>
                <a:sym typeface="Symbol" pitchFamily="18" charset="2"/>
              </a:rPr>
              <a:t> </a:t>
            </a:r>
            <a:r>
              <a:rPr lang="en-US" sz="2000" dirty="0" smtClean="0">
                <a:sym typeface="Symbol" pitchFamily="18" charset="2"/>
              </a:rPr>
              <a:t>&gt; </a:t>
            </a:r>
            <a:r>
              <a:rPr lang="en-US" sz="2000" i="1" dirty="0" smtClean="0">
                <a:solidFill>
                  <a:srgbClr val="7F0000"/>
                </a:solidFill>
                <a:sym typeface="Symbol" pitchFamily="18" charset="2"/>
              </a:rPr>
              <a:t>k</a:t>
            </a:r>
            <a:r>
              <a:rPr lang="en-US" sz="2000" b="1" dirty="0" smtClean="0">
                <a:sym typeface="Symbol" pitchFamily="18" charset="2"/>
              </a:rPr>
              <a:t> </a:t>
            </a:r>
            <a:r>
              <a:rPr lang="en-US" sz="2000" i="1" dirty="0" smtClean="0">
                <a:sym typeface="Symbol" pitchFamily="18" charset="2"/>
              </a:rPr>
              <a:t>f</a:t>
            </a:r>
            <a:r>
              <a:rPr lang="en-US" sz="2000" dirty="0" smtClean="0">
                <a:sym typeface="Symbol" pitchFamily="18" charset="2"/>
              </a:rPr>
              <a:t>(</a:t>
            </a:r>
            <a:r>
              <a:rPr lang="en-US" sz="2000" i="1" dirty="0" smtClean="0">
                <a:sym typeface="Symbol" pitchFamily="18" charset="2"/>
              </a:rPr>
              <a:t> </a:t>
            </a:r>
            <a:r>
              <a:rPr lang="en-US" sz="2000" i="1" dirty="0" smtClean="0">
                <a:solidFill>
                  <a:srgbClr val="7F0000"/>
                </a:solidFill>
                <a:sym typeface="Symbol" pitchFamily="18" charset="2"/>
              </a:rPr>
              <a:t>n</a:t>
            </a:r>
            <a:r>
              <a:rPr lang="en-US" sz="2000" i="1" dirty="0" smtClean="0">
                <a:sym typeface="Symbol" pitchFamily="18" charset="2"/>
              </a:rPr>
              <a:t> </a:t>
            </a:r>
            <a:r>
              <a:rPr lang="en-US" sz="2000" dirty="0" smtClean="0">
                <a:sym typeface="Symbol" pitchFamily="18" charset="2"/>
              </a:rPr>
              <a:t>)</a:t>
            </a:r>
            <a:r>
              <a:rPr lang="en-US" sz="2000" i="1" dirty="0" smtClean="0">
                <a:sym typeface="Symbol" pitchFamily="18" charset="2"/>
              </a:rPr>
              <a:t> </a:t>
            </a:r>
            <a:r>
              <a:rPr lang="en-US" sz="2000" i="1" dirty="0" smtClean="0">
                <a:solidFill>
                  <a:srgbClr val="006600"/>
                </a:solidFill>
                <a:cs typeface="Arial" charset="0"/>
                <a:sym typeface="Symbol" pitchFamily="18" charset="2"/>
              </a:rPr>
              <a:t>≥</a:t>
            </a:r>
            <a:r>
              <a:rPr lang="en-US" sz="2000" i="1" dirty="0" smtClean="0">
                <a:cs typeface="Arial" charset="0"/>
                <a:sym typeface="Symbol" pitchFamily="18" charset="2"/>
              </a:rPr>
              <a:t> </a:t>
            </a:r>
            <a:r>
              <a:rPr lang="en-US" sz="2000" i="1" dirty="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c</a:t>
            </a:r>
            <a:r>
              <a:rPr lang="en-US" sz="2000" i="1" dirty="0" smtClean="0">
                <a:solidFill>
                  <a:srgbClr val="A80000"/>
                </a:solidFill>
                <a:cs typeface="Arial" charset="0"/>
                <a:sym typeface="Symbol" pitchFamily="18" charset="2"/>
              </a:rPr>
              <a:t> </a:t>
            </a:r>
            <a:r>
              <a:rPr lang="en-US" sz="2000" i="1" dirty="0" smtClean="0">
                <a:cs typeface="Arial" charset="0"/>
                <a:sym typeface="Symbol" pitchFamily="18" charset="2"/>
              </a:rPr>
              <a:t>g</a:t>
            </a:r>
            <a:r>
              <a:rPr lang="en-US" sz="2000" dirty="0" smtClean="0">
                <a:cs typeface="Arial" charset="0"/>
                <a:sym typeface="Symbol" pitchFamily="18" charset="2"/>
              </a:rPr>
              <a:t>(</a:t>
            </a:r>
            <a:r>
              <a:rPr lang="en-US" sz="2000" i="1" dirty="0" smtClean="0">
                <a:cs typeface="Arial" charset="0"/>
                <a:sym typeface="Symbol" pitchFamily="18" charset="2"/>
              </a:rPr>
              <a:t> </a:t>
            </a:r>
            <a:r>
              <a:rPr lang="en-US" sz="2000" i="1" dirty="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n</a:t>
            </a:r>
            <a:r>
              <a:rPr lang="en-US" sz="2000" i="1" dirty="0" smtClean="0">
                <a:cs typeface="Arial" charset="0"/>
                <a:sym typeface="Symbol" pitchFamily="18" charset="2"/>
              </a:rPr>
              <a:t> </a:t>
            </a:r>
            <a:r>
              <a:rPr lang="en-US" sz="2000" dirty="0" smtClean="0">
                <a:cs typeface="Arial" charset="0"/>
                <a:sym typeface="Symbol" pitchFamily="18" charset="2"/>
              </a:rPr>
              <a:t>).</a:t>
            </a:r>
            <a:endParaRPr lang="en-US" sz="2000" dirty="0" smtClean="0"/>
          </a:p>
          <a:p>
            <a:pPr eaLnBrk="1" hangingPunct="1">
              <a:lnSpc>
                <a:spcPct val="220000"/>
              </a:lnSpc>
              <a:buFontTx/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What does it mean for a function to be </a:t>
            </a:r>
            <a:r>
              <a:rPr lang="en-US" sz="2000" dirty="0" smtClean="0">
                <a:solidFill>
                  <a:schemeClr val="tx1"/>
                </a:solidFill>
                <a:cs typeface="Arial" charset="0"/>
                <a:sym typeface="Symbol" pitchFamily="18" charset="2"/>
              </a:rPr>
              <a:t>Ω</a:t>
            </a:r>
            <a:r>
              <a:rPr lang="en-US" sz="2000" dirty="0" smtClean="0">
                <a:solidFill>
                  <a:schemeClr val="tx1"/>
                </a:solidFill>
              </a:rPr>
              <a:t>( 1 )?</a:t>
            </a:r>
          </a:p>
          <a:p>
            <a:pPr eaLnBrk="1" hangingPunct="1">
              <a:lnSpc>
                <a:spcPct val="220000"/>
              </a:lnSpc>
            </a:pPr>
            <a:r>
              <a:rPr lang="en-US" sz="2000" dirty="0" smtClean="0"/>
              <a:t>From the definition, </a:t>
            </a:r>
            <a:r>
              <a:rPr lang="en-US" sz="2000" i="1" dirty="0" smtClean="0">
                <a:solidFill>
                  <a:srgbClr val="7F0000"/>
                </a:solidFill>
              </a:rPr>
              <a:t>f</a:t>
            </a:r>
            <a:r>
              <a:rPr lang="en-US" sz="2000" dirty="0" smtClean="0">
                <a:solidFill>
                  <a:srgbClr val="7F0000"/>
                </a:solidFill>
              </a:rPr>
              <a:t>(</a:t>
            </a:r>
            <a:r>
              <a:rPr lang="en-US" sz="2000" i="1" dirty="0" smtClean="0">
                <a:solidFill>
                  <a:srgbClr val="7F0000"/>
                </a:solidFill>
              </a:rPr>
              <a:t> n </a:t>
            </a:r>
            <a:r>
              <a:rPr lang="en-US" sz="2000" dirty="0" smtClean="0">
                <a:solidFill>
                  <a:srgbClr val="7F0000"/>
                </a:solidFill>
              </a:rPr>
              <a:t>)</a:t>
            </a:r>
            <a:r>
              <a:rPr lang="en-US" sz="2000" i="1" dirty="0" smtClean="0"/>
              <a:t> </a:t>
            </a:r>
            <a:r>
              <a:rPr lang="en-US" sz="2000" dirty="0" smtClean="0"/>
              <a:t>is</a:t>
            </a:r>
            <a:r>
              <a:rPr lang="en-US" sz="2000" i="1" dirty="0" smtClean="0"/>
              <a:t> </a:t>
            </a:r>
            <a:r>
              <a:rPr lang="en-US" sz="2000" i="1" dirty="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Ω</a:t>
            </a:r>
            <a:r>
              <a:rPr lang="en-US" sz="2000" dirty="0" smtClean="0">
                <a:solidFill>
                  <a:srgbClr val="7F0000"/>
                </a:solidFill>
              </a:rPr>
              <a:t>(</a:t>
            </a:r>
            <a:r>
              <a:rPr lang="en-US" sz="2000" i="1" dirty="0" smtClean="0">
                <a:solidFill>
                  <a:srgbClr val="7F0000"/>
                </a:solidFill>
              </a:rPr>
              <a:t> 1 </a:t>
            </a:r>
            <a:r>
              <a:rPr lang="en-US" sz="2000" dirty="0" smtClean="0">
                <a:solidFill>
                  <a:srgbClr val="7F0000"/>
                </a:solidFill>
              </a:rPr>
              <a:t>)</a:t>
            </a:r>
            <a:r>
              <a:rPr lang="en-US" sz="2000" i="1" dirty="0" smtClean="0"/>
              <a:t> </a:t>
            </a:r>
            <a:r>
              <a:rPr lang="en-US" sz="2000" dirty="0" smtClean="0"/>
              <a:t>when</a:t>
            </a:r>
          </a:p>
          <a:p>
            <a:pPr lvl="1" eaLnBrk="1" hangingPunct="1">
              <a:lnSpc>
                <a:spcPct val="220000"/>
              </a:lnSpc>
              <a:buFontTx/>
              <a:buNone/>
            </a:pPr>
            <a:r>
              <a:rPr lang="en-US" sz="2000" b="1" dirty="0" smtClean="0">
                <a:solidFill>
                  <a:srgbClr val="000099"/>
                </a:solidFill>
                <a:sym typeface="Symbol" pitchFamily="18" charset="2"/>
              </a:rPr>
              <a:t>	</a:t>
            </a:r>
            <a:r>
              <a:rPr lang="en-US" sz="2000" b="1" dirty="0" smtClean="0">
                <a:solidFill>
                  <a:srgbClr val="7F0000"/>
                </a:solidFill>
                <a:sym typeface="Symbol" pitchFamily="18" charset="2"/>
              </a:rPr>
              <a:t></a:t>
            </a:r>
            <a:r>
              <a:rPr lang="en-US" sz="2000" dirty="0" smtClean="0">
                <a:solidFill>
                  <a:srgbClr val="7F0000"/>
                </a:solidFill>
                <a:sym typeface="Symbol" pitchFamily="18" charset="2"/>
              </a:rPr>
              <a:t>k</a:t>
            </a:r>
            <a:r>
              <a:rPr lang="en-US" sz="2000" b="1" dirty="0" smtClean="0">
                <a:solidFill>
                  <a:srgbClr val="7F0000"/>
                </a:solidFill>
                <a:sym typeface="Symbol" pitchFamily="18" charset="2"/>
              </a:rPr>
              <a:t> </a:t>
            </a:r>
            <a:r>
              <a:rPr lang="en-US" sz="2000" dirty="0" smtClean="0">
                <a:solidFill>
                  <a:srgbClr val="7F0000"/>
                </a:solidFill>
                <a:sym typeface="Symbol" pitchFamily="18" charset="2"/>
              </a:rPr>
              <a:t>c &gt; 0 </a:t>
            </a:r>
            <a:r>
              <a:rPr lang="en-US" sz="2000" b="1" dirty="0">
                <a:sym typeface="Symbol" pitchFamily="18" charset="2"/>
              </a:rPr>
              <a:t></a:t>
            </a:r>
            <a:r>
              <a:rPr lang="en-US" sz="2000" i="1" dirty="0">
                <a:solidFill>
                  <a:srgbClr val="7F0000"/>
                </a:solidFill>
                <a:sym typeface="Symbol" pitchFamily="18" charset="2"/>
              </a:rPr>
              <a:t>n</a:t>
            </a:r>
            <a:r>
              <a:rPr lang="en-US" sz="2000" dirty="0">
                <a:solidFill>
                  <a:srgbClr val="7F0000"/>
                </a:solidFill>
                <a:sym typeface="Symbol" pitchFamily="18" charset="2"/>
              </a:rPr>
              <a:t> </a:t>
            </a:r>
            <a:r>
              <a:rPr lang="en-US" sz="2000" dirty="0" smtClean="0">
                <a:solidFill>
                  <a:srgbClr val="7F0000"/>
                </a:solidFill>
                <a:sym typeface="Symbol" pitchFamily="18" charset="2"/>
              </a:rPr>
              <a:t>&gt; </a:t>
            </a:r>
            <a:r>
              <a:rPr lang="en-US" sz="2000" i="1" dirty="0" smtClean="0">
                <a:solidFill>
                  <a:srgbClr val="7F0000"/>
                </a:solidFill>
                <a:sym typeface="Symbol" pitchFamily="18" charset="2"/>
              </a:rPr>
              <a:t>k</a:t>
            </a:r>
            <a:r>
              <a:rPr lang="en-US" sz="2000" b="1" dirty="0" smtClean="0">
                <a:solidFill>
                  <a:srgbClr val="7F0000"/>
                </a:solidFill>
                <a:sym typeface="Symbol" pitchFamily="18" charset="2"/>
              </a:rPr>
              <a:t> </a:t>
            </a:r>
            <a:r>
              <a:rPr lang="en-US" sz="2000" dirty="0" smtClean="0">
                <a:solidFill>
                  <a:srgbClr val="7F0000"/>
                </a:solidFill>
                <a:sym typeface="Symbol" pitchFamily="18" charset="2"/>
              </a:rPr>
              <a:t>f( </a:t>
            </a:r>
            <a:r>
              <a:rPr lang="en-US" sz="2000" i="1" dirty="0" smtClean="0">
                <a:solidFill>
                  <a:srgbClr val="7F0000"/>
                </a:solidFill>
                <a:sym typeface="Symbol" pitchFamily="18" charset="2"/>
              </a:rPr>
              <a:t>n</a:t>
            </a:r>
            <a:r>
              <a:rPr lang="en-US" sz="2000" dirty="0" smtClean="0">
                <a:solidFill>
                  <a:srgbClr val="7F0000"/>
                </a:solidFill>
                <a:sym typeface="Symbol" pitchFamily="18" charset="2"/>
              </a:rPr>
              <a:t> ) </a:t>
            </a:r>
            <a:r>
              <a:rPr lang="en-US" sz="2000" dirty="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≥ </a:t>
            </a:r>
            <a:r>
              <a:rPr lang="en-US" sz="2000" i="1" dirty="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c</a:t>
            </a:r>
            <a:r>
              <a:rPr lang="en-US" sz="2000" dirty="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.</a:t>
            </a:r>
          </a:p>
          <a:p>
            <a:pPr eaLnBrk="1" hangingPunct="1">
              <a:lnSpc>
                <a:spcPct val="220000"/>
              </a:lnSpc>
            </a:pPr>
            <a:r>
              <a:rPr lang="en-US" sz="2000" i="1" dirty="0" smtClean="0"/>
              <a:t>f</a:t>
            </a:r>
            <a:r>
              <a:rPr lang="en-US" sz="2000" dirty="0" smtClean="0"/>
              <a:t>(</a:t>
            </a:r>
            <a:r>
              <a:rPr lang="en-US" sz="2000" i="1" dirty="0" smtClean="0"/>
              <a:t> n </a:t>
            </a:r>
            <a:r>
              <a:rPr lang="en-US" sz="2000" dirty="0" smtClean="0"/>
              <a:t>) </a:t>
            </a:r>
            <a:r>
              <a:rPr lang="en-US" sz="2000" dirty="0" smtClean="0">
                <a:solidFill>
                  <a:srgbClr val="000099"/>
                </a:solidFill>
                <a:cs typeface="Arial" charset="0"/>
                <a:sym typeface="Symbol" pitchFamily="18" charset="2"/>
              </a:rPr>
              <a:t>≥ </a:t>
            </a:r>
            <a:r>
              <a:rPr lang="en-US" sz="2000" i="1" dirty="0" smtClean="0">
                <a:solidFill>
                  <a:srgbClr val="7F0000"/>
                </a:solidFill>
              </a:rPr>
              <a:t>c</a:t>
            </a:r>
            <a:r>
              <a:rPr lang="en-US" sz="2000" dirty="0" smtClean="0">
                <a:solidFill>
                  <a:srgbClr val="7F0000"/>
                </a:solidFill>
              </a:rPr>
              <a:t> &gt; 0</a:t>
            </a:r>
            <a:r>
              <a:rPr lang="en-US" sz="2000" dirty="0" smtClean="0"/>
              <a:t>, for sufficiently large </a:t>
            </a:r>
            <a:r>
              <a:rPr lang="en-US" sz="2000" i="1" dirty="0" smtClean="0">
                <a:solidFill>
                  <a:srgbClr val="7F0000"/>
                </a:solidFill>
              </a:rPr>
              <a:t>n</a:t>
            </a:r>
            <a:r>
              <a:rPr lang="en-US" sz="2000" dirty="0" smtClean="0"/>
              <a:t>.</a:t>
            </a:r>
          </a:p>
          <a:p>
            <a:pPr lvl="1" eaLnBrk="1" hangingPunct="1">
              <a:lnSpc>
                <a:spcPct val="210000"/>
              </a:lnSpc>
              <a:buFontTx/>
              <a:buNone/>
            </a:pPr>
            <a:r>
              <a:rPr lang="en-US" sz="2000" i="1" dirty="0" smtClean="0"/>
              <a:t>f</a:t>
            </a:r>
            <a:r>
              <a:rPr lang="en-US" sz="2000" dirty="0" smtClean="0"/>
              <a:t>( </a:t>
            </a:r>
            <a:r>
              <a:rPr lang="en-US" sz="2000" i="1" dirty="0" smtClean="0"/>
              <a:t>n</a:t>
            </a:r>
            <a:r>
              <a:rPr lang="en-US" sz="2000" dirty="0" smtClean="0"/>
              <a:t> ) = 1/</a:t>
            </a:r>
            <a:r>
              <a:rPr lang="en-US" sz="2000" i="1" dirty="0" smtClean="0"/>
              <a:t>n</a:t>
            </a:r>
            <a:r>
              <a:rPr lang="en-US" sz="2000" dirty="0" smtClean="0"/>
              <a:t> is </a:t>
            </a:r>
            <a:r>
              <a:rPr lang="en-US" sz="2000" dirty="0" smtClean="0">
                <a:cs typeface="Arial" charset="0"/>
                <a:sym typeface="Symbol" pitchFamily="18" charset="2"/>
              </a:rPr>
              <a:t>Ω</a:t>
            </a:r>
            <a:r>
              <a:rPr lang="en-US" sz="2000" dirty="0" smtClean="0"/>
              <a:t>( 1 ). True or false?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05BAB87-122F-4096-AFC1-E5E53F063FC6}" type="slidenum">
              <a:rPr lang="en-US" sz="1400"/>
              <a:pPr eaLnBrk="1" hangingPunct="1"/>
              <a:t>15</a:t>
            </a:fld>
            <a:endParaRPr lang="en-US" sz="1400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Generalizing the definitions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305800" cy="4419600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</a:pPr>
            <a:r>
              <a:rPr lang="en-US" sz="2000" dirty="0" err="1" smtClean="0"/>
              <a:t>Defn</a:t>
            </a:r>
            <a:r>
              <a:rPr lang="en-US" sz="2000" dirty="0" smtClean="0"/>
              <a:t>: </a:t>
            </a:r>
            <a:r>
              <a:rPr lang="en-US" sz="2000" i="1" dirty="0" smtClean="0"/>
              <a:t>f</a:t>
            </a:r>
            <a:r>
              <a:rPr lang="en-US" sz="2000" dirty="0" smtClean="0"/>
              <a:t>(</a:t>
            </a:r>
            <a:r>
              <a:rPr lang="en-US" sz="2000" i="1" dirty="0" smtClean="0"/>
              <a:t> n </a:t>
            </a:r>
            <a:r>
              <a:rPr lang="en-US" sz="2000" dirty="0" smtClean="0"/>
              <a:t>) is </a:t>
            </a:r>
            <a:r>
              <a:rPr lang="en-US" sz="2000" i="1" dirty="0" smtClean="0">
                <a:solidFill>
                  <a:srgbClr val="7F0000"/>
                </a:solidFill>
              </a:rPr>
              <a:t>O</a:t>
            </a:r>
            <a:r>
              <a:rPr lang="en-US" sz="2000" dirty="0" smtClean="0">
                <a:solidFill>
                  <a:srgbClr val="7F0000"/>
                </a:solidFill>
              </a:rPr>
              <a:t>(</a:t>
            </a:r>
            <a:r>
              <a:rPr lang="en-US" sz="2000" i="1" dirty="0" smtClean="0">
                <a:solidFill>
                  <a:srgbClr val="7F0000"/>
                </a:solidFill>
              </a:rPr>
              <a:t> g</a:t>
            </a:r>
            <a:r>
              <a:rPr lang="en-US" sz="2000" dirty="0" smtClean="0">
                <a:solidFill>
                  <a:srgbClr val="7F0000"/>
                </a:solidFill>
              </a:rPr>
              <a:t>(</a:t>
            </a:r>
            <a:r>
              <a:rPr lang="en-US" sz="2000" i="1" dirty="0" smtClean="0">
                <a:solidFill>
                  <a:srgbClr val="7F0000"/>
                </a:solidFill>
              </a:rPr>
              <a:t> n </a:t>
            </a:r>
            <a:r>
              <a:rPr lang="en-US" sz="2000" dirty="0" smtClean="0">
                <a:solidFill>
                  <a:srgbClr val="7F0000"/>
                </a:solidFill>
              </a:rPr>
              <a:t>)</a:t>
            </a:r>
            <a:r>
              <a:rPr lang="en-US" sz="2000" i="1" dirty="0" smtClean="0">
                <a:solidFill>
                  <a:srgbClr val="7F0000"/>
                </a:solidFill>
              </a:rPr>
              <a:t> </a:t>
            </a:r>
            <a:r>
              <a:rPr lang="en-US" sz="2000" dirty="0" smtClean="0">
                <a:solidFill>
                  <a:srgbClr val="7F0000"/>
                </a:solidFill>
              </a:rPr>
              <a:t>)</a:t>
            </a:r>
            <a:r>
              <a:rPr lang="en-US" sz="2000" dirty="0" smtClean="0"/>
              <a:t> when </a:t>
            </a:r>
            <a:r>
              <a:rPr lang="en-US" sz="2000" b="1" dirty="0" smtClean="0">
                <a:sym typeface="Symbol" pitchFamily="18" charset="2"/>
              </a:rPr>
              <a:t></a:t>
            </a:r>
            <a:r>
              <a:rPr lang="en-US" sz="2000" i="1" dirty="0" smtClean="0">
                <a:solidFill>
                  <a:srgbClr val="7F0000"/>
                </a:solidFill>
                <a:sym typeface="Symbol" pitchFamily="18" charset="2"/>
              </a:rPr>
              <a:t>k</a:t>
            </a:r>
            <a:r>
              <a:rPr lang="en-US" sz="2000" b="1" dirty="0" smtClean="0">
                <a:sym typeface="Symbol" pitchFamily="18" charset="2"/>
              </a:rPr>
              <a:t> </a:t>
            </a:r>
            <a:r>
              <a:rPr lang="en-US" sz="2000" i="1" dirty="0" smtClean="0">
                <a:solidFill>
                  <a:srgbClr val="7F0000"/>
                </a:solidFill>
                <a:sym typeface="Symbol" pitchFamily="18" charset="2"/>
              </a:rPr>
              <a:t>c</a:t>
            </a:r>
            <a:r>
              <a:rPr lang="en-US" sz="2000" dirty="0" smtClean="0">
                <a:sym typeface="Symbol" pitchFamily="18" charset="2"/>
              </a:rPr>
              <a:t> </a:t>
            </a:r>
            <a:r>
              <a:rPr lang="en-US" sz="2000" b="1" dirty="0">
                <a:sym typeface="Symbol" pitchFamily="18" charset="2"/>
              </a:rPr>
              <a:t></a:t>
            </a:r>
            <a:r>
              <a:rPr lang="en-US" sz="2000" i="1" dirty="0" smtClean="0">
                <a:solidFill>
                  <a:srgbClr val="7F0000"/>
                </a:solidFill>
                <a:sym typeface="Symbol" pitchFamily="18" charset="2"/>
              </a:rPr>
              <a:t>n</a:t>
            </a:r>
            <a:r>
              <a:rPr lang="en-US" sz="2000" i="1" dirty="0" smtClean="0"/>
              <a:t> &gt; </a:t>
            </a:r>
            <a:r>
              <a:rPr lang="en-US" sz="2000" i="1" dirty="0" smtClean="0">
                <a:solidFill>
                  <a:srgbClr val="7F0000"/>
                </a:solidFill>
              </a:rPr>
              <a:t>k</a:t>
            </a:r>
            <a:r>
              <a:rPr lang="en-US" sz="2000" i="1" dirty="0" smtClean="0">
                <a:solidFill>
                  <a:srgbClr val="A80000"/>
                </a:solidFill>
              </a:rPr>
              <a:t> </a:t>
            </a:r>
            <a:r>
              <a:rPr lang="en-US" sz="2000" dirty="0" smtClean="0">
                <a:sym typeface="Symbol" pitchFamily="18" charset="2"/>
              </a:rPr>
              <a:t> </a:t>
            </a:r>
            <a:r>
              <a:rPr lang="en-US" sz="2000" i="1" dirty="0" smtClean="0">
                <a:sym typeface="Symbol" pitchFamily="18" charset="2"/>
              </a:rPr>
              <a:t>f</a:t>
            </a:r>
            <a:r>
              <a:rPr lang="en-US" sz="2000" dirty="0" smtClean="0">
                <a:sym typeface="Symbol" pitchFamily="18" charset="2"/>
              </a:rPr>
              <a:t>(</a:t>
            </a:r>
            <a:r>
              <a:rPr lang="en-US" sz="2000" i="1" dirty="0" smtClean="0">
                <a:sym typeface="Symbol" pitchFamily="18" charset="2"/>
              </a:rPr>
              <a:t> </a:t>
            </a:r>
            <a:r>
              <a:rPr lang="en-US" sz="2000" i="1" dirty="0" smtClean="0">
                <a:solidFill>
                  <a:srgbClr val="7F0000"/>
                </a:solidFill>
                <a:sym typeface="Symbol" pitchFamily="18" charset="2"/>
              </a:rPr>
              <a:t>n</a:t>
            </a:r>
            <a:r>
              <a:rPr lang="en-US" sz="2000" i="1" dirty="0" smtClean="0">
                <a:sym typeface="Symbol" pitchFamily="18" charset="2"/>
              </a:rPr>
              <a:t> </a:t>
            </a:r>
            <a:r>
              <a:rPr lang="en-US" sz="2000" dirty="0" smtClean="0">
                <a:sym typeface="Symbol" pitchFamily="18" charset="2"/>
              </a:rPr>
              <a:t>)</a:t>
            </a:r>
            <a:r>
              <a:rPr lang="en-US" sz="2000" i="1" dirty="0" smtClean="0">
                <a:sym typeface="Symbol" pitchFamily="18" charset="2"/>
              </a:rPr>
              <a:t> </a:t>
            </a:r>
            <a:r>
              <a:rPr lang="en-US" sz="2000" b="1" dirty="0" smtClean="0">
                <a:solidFill>
                  <a:srgbClr val="006600"/>
                </a:solidFill>
                <a:sym typeface="Symbol" pitchFamily="18" charset="2"/>
              </a:rPr>
              <a:t></a:t>
            </a:r>
            <a:r>
              <a:rPr lang="en-US" sz="2000" i="1" dirty="0" smtClean="0"/>
              <a:t> </a:t>
            </a:r>
            <a:r>
              <a:rPr lang="en-US" sz="2000" i="1" dirty="0" smtClean="0">
                <a:solidFill>
                  <a:srgbClr val="7F0000"/>
                </a:solidFill>
              </a:rPr>
              <a:t>c</a:t>
            </a:r>
            <a:r>
              <a:rPr lang="en-US" sz="2000" i="1" dirty="0" smtClean="0"/>
              <a:t>g</a:t>
            </a:r>
            <a:r>
              <a:rPr lang="en-US" sz="2000" dirty="0" smtClean="0"/>
              <a:t>(</a:t>
            </a:r>
            <a:r>
              <a:rPr lang="en-US" sz="2000" i="1" dirty="0" smtClean="0"/>
              <a:t> </a:t>
            </a:r>
            <a:r>
              <a:rPr lang="en-US" sz="2000" i="1" dirty="0" smtClean="0">
                <a:solidFill>
                  <a:srgbClr val="7F0000"/>
                </a:solidFill>
              </a:rPr>
              <a:t>n</a:t>
            </a:r>
            <a:r>
              <a:rPr lang="en-US" sz="2000" i="1" dirty="0" smtClean="0"/>
              <a:t> </a:t>
            </a:r>
            <a:r>
              <a:rPr lang="en-US" sz="2000" dirty="0" smtClean="0"/>
              <a:t>)</a:t>
            </a:r>
            <a:r>
              <a:rPr lang="en-US" sz="2000" i="1" dirty="0"/>
              <a:t>.</a:t>
            </a:r>
            <a:endParaRPr lang="en-US" sz="2000" dirty="0" smtClean="0"/>
          </a:p>
          <a:p>
            <a:pPr eaLnBrk="1" hangingPunct="1">
              <a:lnSpc>
                <a:spcPct val="170000"/>
              </a:lnSpc>
              <a:buFontTx/>
              <a:buNone/>
            </a:pPr>
            <a:r>
              <a:rPr lang="en-US" sz="2400" dirty="0" smtClean="0"/>
              <a:t>What is a good definition of </a:t>
            </a:r>
          </a:p>
          <a:p>
            <a:pPr lvl="1" eaLnBrk="1" hangingPunct="1">
              <a:lnSpc>
                <a:spcPct val="170000"/>
              </a:lnSpc>
              <a:buFontTx/>
              <a:buNone/>
            </a:pPr>
            <a:r>
              <a:rPr lang="en-US" sz="2400" i="1" dirty="0" smtClean="0"/>
              <a:t>f</a:t>
            </a:r>
            <a:r>
              <a:rPr lang="en-US" sz="2400" dirty="0" smtClean="0"/>
              <a:t>(</a:t>
            </a:r>
            <a:r>
              <a:rPr lang="en-US" sz="2400" i="1" dirty="0" smtClean="0"/>
              <a:t> n, m </a:t>
            </a:r>
            <a:r>
              <a:rPr lang="en-US" sz="2400" dirty="0" smtClean="0"/>
              <a:t>) is </a:t>
            </a:r>
            <a:r>
              <a:rPr lang="en-US" sz="2400" dirty="0" smtClean="0">
                <a:solidFill>
                  <a:srgbClr val="7F0000"/>
                </a:solidFill>
              </a:rPr>
              <a:t>O( </a:t>
            </a:r>
            <a:r>
              <a:rPr lang="en-US" sz="2400" i="1" dirty="0" smtClean="0">
                <a:solidFill>
                  <a:srgbClr val="7F0000"/>
                </a:solidFill>
              </a:rPr>
              <a:t>g</a:t>
            </a:r>
            <a:r>
              <a:rPr lang="en-US" sz="2400" dirty="0" smtClean="0">
                <a:solidFill>
                  <a:srgbClr val="7F0000"/>
                </a:solidFill>
              </a:rPr>
              <a:t>(</a:t>
            </a:r>
            <a:r>
              <a:rPr lang="en-US" sz="2400" i="1" dirty="0" smtClean="0">
                <a:solidFill>
                  <a:srgbClr val="7F0000"/>
                </a:solidFill>
              </a:rPr>
              <a:t> n, m </a:t>
            </a:r>
            <a:r>
              <a:rPr lang="en-US" sz="2400" dirty="0" smtClean="0">
                <a:solidFill>
                  <a:srgbClr val="7F0000"/>
                </a:solidFill>
              </a:rPr>
              <a:t>) )</a:t>
            </a:r>
            <a:r>
              <a:rPr lang="en-US" sz="2400" dirty="0" smtClean="0"/>
              <a:t>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1741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B3E2030-5D20-460B-9D7A-B1AF99E5EBA0}" type="slidenum">
              <a:rPr lang="en-US" sz="1400"/>
              <a:pPr eaLnBrk="1" hangingPunct="1"/>
              <a:t>16</a:t>
            </a:fld>
            <a:endParaRPr lang="en-US" sz="140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Time Complexity of Bubble Sort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676400"/>
            <a:ext cx="46482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void </a:t>
            </a:r>
            <a:r>
              <a:rPr lang="en-US" sz="2000" dirty="0" err="1" smtClean="0">
                <a:solidFill>
                  <a:schemeClr val="tx1"/>
                </a:solidFill>
              </a:rPr>
              <a:t>bubblesort</a:t>
            </a:r>
            <a:r>
              <a:rPr lang="en-US" sz="2000" dirty="0" smtClean="0">
                <a:solidFill>
                  <a:schemeClr val="tx1"/>
                </a:solidFill>
              </a:rPr>
              <a:t>( </a:t>
            </a:r>
            <a:r>
              <a:rPr lang="en-US" sz="2000" dirty="0" err="1" smtClean="0">
                <a:solidFill>
                  <a:schemeClr val="tx1"/>
                </a:solidFill>
              </a:rPr>
              <a:t>int</a:t>
            </a:r>
            <a:r>
              <a:rPr lang="en-US" sz="2000" dirty="0" smtClean="0">
                <a:solidFill>
                  <a:schemeClr val="tx1"/>
                </a:solidFill>
              </a:rPr>
              <a:t>[] a 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	for ( </a:t>
            </a:r>
            <a:r>
              <a:rPr lang="en-US" sz="2000" dirty="0" err="1" smtClean="0">
                <a:solidFill>
                  <a:schemeClr val="tx1"/>
                </a:solidFill>
              </a:rPr>
              <a:t>int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i</a:t>
            </a:r>
            <a:r>
              <a:rPr lang="en-US" sz="2000" dirty="0" smtClean="0">
                <a:solidFill>
                  <a:schemeClr val="tx1"/>
                </a:solidFill>
              </a:rPr>
              <a:t> = 0; </a:t>
            </a:r>
            <a:r>
              <a:rPr lang="en-US" sz="2000" dirty="0" err="1" smtClean="0">
                <a:solidFill>
                  <a:schemeClr val="tx1"/>
                </a:solidFill>
              </a:rPr>
              <a:t>i</a:t>
            </a:r>
            <a:r>
              <a:rPr lang="en-US" sz="2000" dirty="0" smtClean="0">
                <a:solidFill>
                  <a:schemeClr val="tx1"/>
                </a:solidFill>
              </a:rPr>
              <a:t> &lt; </a:t>
            </a:r>
            <a:r>
              <a:rPr lang="en-US" sz="2000" dirty="0" err="1" smtClean="0">
                <a:solidFill>
                  <a:schemeClr val="tx1"/>
                </a:solidFill>
              </a:rPr>
              <a:t>a.length</a:t>
            </a:r>
            <a:r>
              <a:rPr lang="en-US" sz="2000" dirty="0" smtClean="0">
                <a:solidFill>
                  <a:schemeClr val="tx1"/>
                </a:solidFill>
              </a:rPr>
              <a:t> – 1; </a:t>
            </a:r>
            <a:r>
              <a:rPr lang="en-US" sz="2000" dirty="0" err="1" smtClean="0">
                <a:solidFill>
                  <a:schemeClr val="tx1"/>
                </a:solidFill>
              </a:rPr>
              <a:t>i</a:t>
            </a:r>
            <a:r>
              <a:rPr lang="en-US" sz="2000" dirty="0" smtClean="0">
                <a:solidFill>
                  <a:schemeClr val="tx1"/>
                </a:solidFill>
              </a:rPr>
              <a:t>++ 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	for ( </a:t>
            </a:r>
            <a:r>
              <a:rPr lang="en-US" sz="2000" dirty="0" err="1" smtClean="0">
                <a:solidFill>
                  <a:schemeClr val="tx1"/>
                </a:solidFill>
              </a:rPr>
              <a:t>int</a:t>
            </a:r>
            <a:r>
              <a:rPr lang="en-US" sz="2000" dirty="0" smtClean="0">
                <a:solidFill>
                  <a:schemeClr val="tx1"/>
                </a:solidFill>
              </a:rPr>
              <a:t> j = 0; j &lt; </a:t>
            </a:r>
            <a:r>
              <a:rPr lang="en-US" sz="2000" dirty="0" err="1" smtClean="0">
                <a:solidFill>
                  <a:schemeClr val="tx1"/>
                </a:solidFill>
              </a:rPr>
              <a:t>a.length</a:t>
            </a:r>
            <a:r>
              <a:rPr lang="en-US" sz="2000" dirty="0" smtClean="0">
                <a:solidFill>
                  <a:schemeClr val="tx1"/>
                </a:solidFill>
              </a:rPr>
              <a:t> – 1 </a:t>
            </a:r>
            <a:r>
              <a:rPr lang="en-US" sz="2000" dirty="0">
                <a:solidFill>
                  <a:schemeClr val="tx1"/>
                </a:solidFill>
              </a:rPr>
              <a:t>– </a:t>
            </a:r>
            <a:r>
              <a:rPr lang="en-US" sz="2000" b="1" dirty="0" err="1">
                <a:solidFill>
                  <a:srgbClr val="7F0000"/>
                </a:solidFill>
              </a:rPr>
              <a:t>i</a:t>
            </a:r>
            <a:r>
              <a:rPr lang="en-US" sz="2000" dirty="0">
                <a:solidFill>
                  <a:schemeClr val="tx1"/>
                </a:solidFill>
              </a:rPr>
              <a:t>; </a:t>
            </a:r>
            <a:r>
              <a:rPr lang="en-US" sz="2000" dirty="0" smtClean="0">
                <a:solidFill>
                  <a:schemeClr val="tx1"/>
                </a:solidFill>
              </a:rPr>
              <a:t>j++ 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	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		if ( a[ j ] </a:t>
            </a:r>
            <a:r>
              <a:rPr lang="en-US" sz="2000" b="1" dirty="0" smtClean="0">
                <a:solidFill>
                  <a:srgbClr val="A80000"/>
                </a:solidFill>
              </a:rPr>
              <a:t>&lt;</a:t>
            </a:r>
            <a:r>
              <a:rPr lang="en-US" sz="2000" dirty="0" smtClean="0">
                <a:solidFill>
                  <a:schemeClr val="tx1"/>
                </a:solidFill>
              </a:rPr>
              <a:t> a[ j + 1 ] 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		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			</a:t>
            </a:r>
            <a:r>
              <a:rPr lang="en-US" sz="2000" dirty="0" err="1" smtClean="0">
                <a:solidFill>
                  <a:schemeClr val="tx1"/>
                </a:solidFill>
              </a:rPr>
              <a:t>int</a:t>
            </a:r>
            <a:r>
              <a:rPr lang="en-US" sz="2000" dirty="0" smtClean="0">
                <a:solidFill>
                  <a:schemeClr val="tx1"/>
                </a:solidFill>
              </a:rPr>
              <a:t> temp = a[ j ];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			a[ j ] = a[ j + 1 ];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			a[ j + 1 ] = temp;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		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	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17414" name="Rectangle 8"/>
          <p:cNvSpPr>
            <a:spLocks noGrp="1" noChangeArrowheads="1"/>
          </p:cNvSpPr>
          <p:nvPr>
            <p:ph type="body" sz="half" idx="2"/>
          </p:nvPr>
        </p:nvSpPr>
        <p:spPr>
          <a:xfrm>
            <a:off x="4876800" y="1676400"/>
            <a:ext cx="4114800" cy="4419600"/>
          </a:xfrm>
        </p:spPr>
        <p:txBody>
          <a:bodyPr/>
          <a:lstStyle/>
          <a:p>
            <a:pPr eaLnBrk="1" hangingPunct="1">
              <a:lnSpc>
                <a:spcPct val="190000"/>
              </a:lnSpc>
            </a:pPr>
            <a:r>
              <a:rPr lang="en-US" sz="2000" dirty="0" smtClean="0"/>
              <a:t>Let </a:t>
            </a:r>
            <a:r>
              <a:rPr lang="en-US" sz="2000" dirty="0" err="1" smtClean="0"/>
              <a:t>a.length</a:t>
            </a:r>
            <a:r>
              <a:rPr lang="en-US" sz="2000" dirty="0" smtClean="0"/>
              <a:t> = </a:t>
            </a:r>
            <a:r>
              <a:rPr lang="en-US" sz="2000" dirty="0" smtClean="0">
                <a:solidFill>
                  <a:srgbClr val="7F0000"/>
                </a:solidFill>
              </a:rPr>
              <a:t>n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190000"/>
              </a:lnSpc>
            </a:pPr>
            <a:r>
              <a:rPr lang="en-US" sz="2000" dirty="0" smtClean="0"/>
              <a:t>What is the total # of </a:t>
            </a:r>
            <a:r>
              <a:rPr lang="en-US" sz="2000" i="1" dirty="0" smtClean="0">
                <a:solidFill>
                  <a:srgbClr val="7F0000"/>
                </a:solidFill>
              </a:rPr>
              <a:t>comparisons</a:t>
            </a:r>
            <a:r>
              <a:rPr lang="en-US" sz="2000" dirty="0" smtClean="0">
                <a:solidFill>
                  <a:srgbClr val="000099"/>
                </a:solidFill>
              </a:rPr>
              <a:t> as a function of </a:t>
            </a:r>
            <a:r>
              <a:rPr lang="en-US" sz="2000" dirty="0" smtClean="0">
                <a:solidFill>
                  <a:srgbClr val="7F0000"/>
                </a:solidFill>
              </a:rPr>
              <a:t>n</a:t>
            </a:r>
            <a:r>
              <a:rPr lang="en-US" sz="2000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lnSpc>
                <a:spcPct val="190000"/>
              </a:lnSpc>
            </a:pPr>
            <a:r>
              <a:rPr lang="en-US" sz="2000" dirty="0" smtClean="0">
                <a:solidFill>
                  <a:srgbClr val="000099"/>
                </a:solidFill>
              </a:rPr>
              <a:t>This number is O( </a:t>
            </a:r>
            <a:r>
              <a:rPr lang="en-US" sz="2000" dirty="0" smtClean="0">
                <a:solidFill>
                  <a:srgbClr val="7F0000"/>
                </a:solidFill>
              </a:rPr>
              <a:t>?</a:t>
            </a:r>
            <a:r>
              <a:rPr lang="en-US" sz="2000" dirty="0" smtClean="0">
                <a:solidFill>
                  <a:srgbClr val="000099"/>
                </a:solidFill>
              </a:rPr>
              <a:t> 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1843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AD0CFBA-185F-4F2E-B8E6-6247651AB46D}" type="slidenum">
              <a:rPr lang="en-US" sz="1400"/>
              <a:pPr eaLnBrk="1" hangingPunct="1"/>
              <a:t>17</a:t>
            </a:fld>
            <a:endParaRPr lang="en-US" sz="140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End 3.2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/>
              <a:t>Copyright © Peter Cappello 2011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401E820-D987-43C9-806F-2A5AC5B23961}" type="slidenum">
              <a:rPr lang="en-US" sz="1400"/>
              <a:pPr eaLnBrk="1" hangingPunct="1"/>
              <a:t>18</a:t>
            </a:fld>
            <a:endParaRPr lang="en-US" sz="140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40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170000"/>
              </a:lnSpc>
              <a:buFontTx/>
              <a:buNone/>
            </a:pPr>
            <a:r>
              <a:rPr lang="en-US" sz="2400" smtClean="0"/>
              <a:t>Defn. </a:t>
            </a:r>
            <a:r>
              <a:rPr lang="en-US" sz="2400" i="1" smtClean="0"/>
              <a:t>f( n )</a:t>
            </a:r>
            <a:r>
              <a:rPr lang="en-US" sz="2400" smtClean="0"/>
              <a:t> is </a:t>
            </a:r>
            <a:r>
              <a:rPr lang="el-GR" sz="2400" smtClean="0">
                <a:solidFill>
                  <a:srgbClr val="A80000"/>
                </a:solidFill>
                <a:cs typeface="Arial" charset="0"/>
                <a:sym typeface="Symbol" pitchFamily="18" charset="2"/>
              </a:rPr>
              <a:t>Θ</a:t>
            </a:r>
            <a:r>
              <a:rPr lang="en-US" sz="2400" smtClean="0">
                <a:solidFill>
                  <a:srgbClr val="A80000"/>
                </a:solidFill>
                <a:cs typeface="Arial" charset="0"/>
                <a:sym typeface="Symbol" pitchFamily="18" charset="2"/>
              </a:rPr>
              <a:t>( </a:t>
            </a:r>
            <a:r>
              <a:rPr lang="en-US" sz="2400" i="1" smtClean="0">
                <a:solidFill>
                  <a:srgbClr val="A80000"/>
                </a:solidFill>
              </a:rPr>
              <a:t>g( n ) </a:t>
            </a:r>
            <a:r>
              <a:rPr lang="en-US" sz="2400" smtClean="0">
                <a:solidFill>
                  <a:srgbClr val="A80000"/>
                </a:solidFill>
                <a:cs typeface="Arial" charset="0"/>
                <a:sym typeface="Symbol" pitchFamily="18" charset="2"/>
              </a:rPr>
              <a:t>)</a:t>
            </a:r>
            <a:r>
              <a:rPr lang="en-US" sz="2400" smtClean="0">
                <a:cs typeface="Arial" charset="0"/>
                <a:sym typeface="Symbol" pitchFamily="18" charset="2"/>
              </a:rPr>
              <a:t> when </a:t>
            </a:r>
          </a:p>
          <a:p>
            <a:pPr lvl="1" eaLnBrk="1" hangingPunct="1">
              <a:lnSpc>
                <a:spcPct val="170000"/>
              </a:lnSpc>
              <a:buFontTx/>
              <a:buNone/>
            </a:pPr>
            <a:r>
              <a:rPr lang="en-US" sz="2400" i="1" smtClean="0"/>
              <a:t>f( n )</a:t>
            </a:r>
            <a:r>
              <a:rPr lang="en-US" sz="2400" smtClean="0"/>
              <a:t> is </a:t>
            </a:r>
            <a:r>
              <a:rPr lang="en-US" sz="2400" smtClean="0">
                <a:cs typeface="Arial" charset="0"/>
                <a:sym typeface="Symbol" pitchFamily="18" charset="2"/>
              </a:rPr>
              <a:t>O(</a:t>
            </a:r>
            <a:r>
              <a:rPr lang="en-US" sz="2400" i="1" smtClean="0">
                <a:cs typeface="Arial" charset="0"/>
                <a:sym typeface="Symbol" pitchFamily="18" charset="2"/>
              </a:rPr>
              <a:t> </a:t>
            </a:r>
            <a:r>
              <a:rPr lang="en-US" sz="2400" i="1" smtClean="0"/>
              <a:t>g</a:t>
            </a:r>
            <a:r>
              <a:rPr lang="en-US" sz="2400" i="1" baseline="-25000" smtClean="0"/>
              <a:t> </a:t>
            </a:r>
            <a:r>
              <a:rPr lang="en-US" sz="2400" i="1" smtClean="0"/>
              <a:t>( n ) </a:t>
            </a:r>
            <a:r>
              <a:rPr lang="en-US" sz="2400" smtClean="0">
                <a:cs typeface="Arial" charset="0"/>
                <a:sym typeface="Symbol" pitchFamily="18" charset="2"/>
              </a:rPr>
              <a:t>) </a:t>
            </a:r>
            <a:r>
              <a:rPr lang="en-US" sz="2400" i="1" smtClean="0">
                <a:solidFill>
                  <a:srgbClr val="000099"/>
                </a:solidFill>
                <a:cs typeface="Arial" charset="0"/>
                <a:sym typeface="Symbol" pitchFamily="18" charset="2"/>
              </a:rPr>
              <a:t>and</a:t>
            </a:r>
            <a:r>
              <a:rPr lang="en-US" sz="2400" smtClean="0">
                <a:cs typeface="Arial" charset="0"/>
                <a:sym typeface="Symbol" pitchFamily="18" charset="2"/>
              </a:rPr>
              <a:t> </a:t>
            </a:r>
            <a:r>
              <a:rPr lang="en-US" sz="2400" i="1" smtClean="0"/>
              <a:t>f( n )</a:t>
            </a:r>
            <a:r>
              <a:rPr lang="en-US" sz="2400" smtClean="0"/>
              <a:t> is </a:t>
            </a:r>
            <a:r>
              <a:rPr lang="en-US" sz="2400" smtClean="0">
                <a:cs typeface="Arial" charset="0"/>
                <a:sym typeface="Symbol" pitchFamily="18" charset="2"/>
              </a:rPr>
              <a:t>Ω( </a:t>
            </a:r>
            <a:r>
              <a:rPr lang="en-US" sz="2400" i="1" smtClean="0"/>
              <a:t>g( n ) </a:t>
            </a:r>
            <a:r>
              <a:rPr lang="en-US" sz="2400" smtClean="0">
                <a:cs typeface="Arial" charset="0"/>
                <a:sym typeface="Symbol" pitchFamily="18" charset="2"/>
              </a:rPr>
              <a:t>)</a:t>
            </a:r>
            <a:r>
              <a:rPr lang="en-US" sz="2400" i="1" smtClean="0">
                <a:cs typeface="Arial" charset="0"/>
                <a:sym typeface="Symbol" pitchFamily="18" charset="2"/>
              </a:rPr>
              <a:t>.</a:t>
            </a:r>
            <a:endParaRPr lang="en-US" sz="2400" smtClean="0"/>
          </a:p>
          <a:p>
            <a:pPr eaLnBrk="1" hangingPunct="1">
              <a:lnSpc>
                <a:spcPct val="170000"/>
              </a:lnSpc>
              <a:buFontTx/>
              <a:buNone/>
            </a:pPr>
            <a:r>
              <a:rPr lang="en-US" sz="2800" smtClean="0"/>
              <a:t>Show that: </a:t>
            </a:r>
          </a:p>
          <a:p>
            <a:pPr lvl="1" eaLnBrk="1" hangingPunct="1">
              <a:lnSpc>
                <a:spcPct val="170000"/>
              </a:lnSpc>
              <a:buFontTx/>
              <a:buNone/>
            </a:pPr>
            <a:r>
              <a:rPr lang="en-US" sz="2400" smtClean="0">
                <a:solidFill>
                  <a:srgbClr val="000099"/>
                </a:solidFill>
              </a:rPr>
              <a:t>if</a:t>
            </a:r>
            <a:r>
              <a:rPr lang="en-US" sz="2400" smtClean="0"/>
              <a:t> </a:t>
            </a:r>
            <a:r>
              <a:rPr lang="en-US" sz="2400" i="1" smtClean="0"/>
              <a:t>f</a:t>
            </a:r>
            <a:r>
              <a:rPr lang="en-US" sz="2400" i="1" baseline="-25000" smtClean="0"/>
              <a:t>1</a:t>
            </a:r>
            <a:r>
              <a:rPr lang="en-US" sz="2400" i="1" smtClean="0"/>
              <a:t>( x )</a:t>
            </a:r>
            <a:r>
              <a:rPr lang="en-US" sz="2400" smtClean="0"/>
              <a:t> &amp; </a:t>
            </a:r>
            <a:r>
              <a:rPr lang="en-US" sz="2400" i="1" smtClean="0"/>
              <a:t>f</a:t>
            </a:r>
            <a:r>
              <a:rPr lang="en-US" sz="2400" i="1" baseline="-25000" smtClean="0"/>
              <a:t>2</a:t>
            </a:r>
            <a:r>
              <a:rPr lang="en-US" sz="2400" i="1" smtClean="0"/>
              <a:t>( x )</a:t>
            </a:r>
            <a:r>
              <a:rPr lang="en-US" sz="2400" smtClean="0"/>
              <a:t> are functions from </a:t>
            </a:r>
            <a:r>
              <a:rPr lang="en-US" sz="2400" b="1" smtClean="0"/>
              <a:t>Z</a:t>
            </a:r>
            <a:r>
              <a:rPr lang="en-US" sz="2400" baseline="30000" smtClean="0"/>
              <a:t>+</a:t>
            </a:r>
            <a:r>
              <a:rPr lang="en-US" sz="2400" smtClean="0"/>
              <a:t> to </a:t>
            </a:r>
            <a:r>
              <a:rPr lang="en-US" sz="2400" b="1" smtClean="0"/>
              <a:t>R</a:t>
            </a:r>
            <a:r>
              <a:rPr lang="en-US" sz="2400" smtClean="0"/>
              <a:t> </a:t>
            </a:r>
            <a:r>
              <a:rPr lang="en-US" sz="2400" smtClean="0">
                <a:solidFill>
                  <a:srgbClr val="A80000"/>
                </a:solidFill>
              </a:rPr>
              <a:t>and</a:t>
            </a:r>
            <a:r>
              <a:rPr lang="en-US" sz="2400" smtClean="0"/>
              <a:t> </a:t>
            </a:r>
            <a:r>
              <a:rPr lang="en-US" sz="2400" i="1" smtClean="0"/>
              <a:t>f</a:t>
            </a:r>
            <a:r>
              <a:rPr lang="en-US" sz="2400" i="1" baseline="-25000" smtClean="0"/>
              <a:t>1</a:t>
            </a:r>
            <a:r>
              <a:rPr lang="en-US" sz="2400" i="1" smtClean="0"/>
              <a:t>( x )</a:t>
            </a:r>
            <a:r>
              <a:rPr lang="en-US" sz="2400" smtClean="0"/>
              <a:t> is </a:t>
            </a:r>
            <a:r>
              <a:rPr lang="el-GR" sz="2400" smtClean="0">
                <a:cs typeface="Arial" charset="0"/>
                <a:sym typeface="Symbol" pitchFamily="18" charset="2"/>
              </a:rPr>
              <a:t>Θ</a:t>
            </a:r>
            <a:r>
              <a:rPr lang="en-US" sz="2400" smtClean="0">
                <a:cs typeface="Arial" charset="0"/>
                <a:sym typeface="Symbol" pitchFamily="18" charset="2"/>
              </a:rPr>
              <a:t>( </a:t>
            </a:r>
            <a:r>
              <a:rPr lang="en-US" sz="2400" i="1" smtClean="0"/>
              <a:t>g</a:t>
            </a:r>
            <a:r>
              <a:rPr lang="en-US" sz="2400" i="1" baseline="-25000" smtClean="0"/>
              <a:t>1</a:t>
            </a:r>
            <a:r>
              <a:rPr lang="en-US" sz="2400" i="1" smtClean="0"/>
              <a:t>( x ) </a:t>
            </a:r>
            <a:r>
              <a:rPr lang="en-US" sz="2400" i="1" smtClean="0">
                <a:cs typeface="Arial" charset="0"/>
                <a:sym typeface="Symbol" pitchFamily="18" charset="2"/>
              </a:rPr>
              <a:t>)</a:t>
            </a:r>
            <a:r>
              <a:rPr lang="en-US" sz="2400" smtClean="0">
                <a:cs typeface="Arial" charset="0"/>
                <a:sym typeface="Symbol" pitchFamily="18" charset="2"/>
              </a:rPr>
              <a:t> </a:t>
            </a:r>
            <a:r>
              <a:rPr lang="en-US" sz="2400" smtClean="0">
                <a:solidFill>
                  <a:srgbClr val="A80000"/>
                </a:solidFill>
                <a:cs typeface="Arial" charset="0"/>
                <a:sym typeface="Symbol" pitchFamily="18" charset="2"/>
              </a:rPr>
              <a:t>and</a:t>
            </a:r>
            <a:r>
              <a:rPr lang="en-US" sz="2400" smtClean="0">
                <a:cs typeface="Arial" charset="0"/>
                <a:sym typeface="Symbol" pitchFamily="18" charset="2"/>
              </a:rPr>
              <a:t> </a:t>
            </a:r>
            <a:r>
              <a:rPr lang="en-US" sz="2400" i="1" smtClean="0"/>
              <a:t>f</a:t>
            </a:r>
            <a:r>
              <a:rPr lang="en-US" sz="2400" i="1" baseline="-25000" smtClean="0"/>
              <a:t>2</a:t>
            </a:r>
            <a:r>
              <a:rPr lang="en-US" sz="2400" i="1" smtClean="0"/>
              <a:t>( x )</a:t>
            </a:r>
            <a:r>
              <a:rPr lang="en-US" sz="2400" smtClean="0"/>
              <a:t> </a:t>
            </a:r>
            <a:r>
              <a:rPr lang="en-US" sz="2400" smtClean="0">
                <a:cs typeface="Arial" charset="0"/>
                <a:sym typeface="Symbol" pitchFamily="18" charset="2"/>
              </a:rPr>
              <a:t>is </a:t>
            </a:r>
            <a:r>
              <a:rPr lang="el-GR" sz="2400" smtClean="0">
                <a:cs typeface="Arial" charset="0"/>
                <a:sym typeface="Symbol" pitchFamily="18" charset="2"/>
              </a:rPr>
              <a:t>Θ</a:t>
            </a:r>
            <a:r>
              <a:rPr lang="en-US" sz="2400" smtClean="0">
                <a:cs typeface="Arial" charset="0"/>
                <a:sym typeface="Symbol" pitchFamily="18" charset="2"/>
              </a:rPr>
              <a:t>( </a:t>
            </a:r>
            <a:r>
              <a:rPr lang="en-US" sz="2400" i="1" smtClean="0"/>
              <a:t>g</a:t>
            </a:r>
            <a:r>
              <a:rPr lang="en-US" sz="2400" i="1" baseline="-25000" smtClean="0"/>
              <a:t>2</a:t>
            </a:r>
            <a:r>
              <a:rPr lang="en-US" sz="2400" i="1" smtClean="0"/>
              <a:t>( x ) </a:t>
            </a:r>
            <a:r>
              <a:rPr lang="en-US" sz="2400" i="1" smtClean="0">
                <a:cs typeface="Arial" charset="0"/>
                <a:sym typeface="Symbol" pitchFamily="18" charset="2"/>
              </a:rPr>
              <a:t>)</a:t>
            </a:r>
            <a:r>
              <a:rPr lang="en-US" sz="2400" smtClean="0">
                <a:cs typeface="Arial" charset="0"/>
                <a:sym typeface="Symbol" pitchFamily="18" charset="2"/>
              </a:rPr>
              <a:t>, </a:t>
            </a:r>
          </a:p>
          <a:p>
            <a:pPr lvl="1" eaLnBrk="1" hangingPunct="1">
              <a:lnSpc>
                <a:spcPct val="170000"/>
              </a:lnSpc>
              <a:buFontTx/>
              <a:buNone/>
            </a:pPr>
            <a:r>
              <a:rPr lang="en-US" sz="2400" smtClean="0">
                <a:solidFill>
                  <a:srgbClr val="000099"/>
                </a:solidFill>
                <a:cs typeface="Arial" charset="0"/>
                <a:sym typeface="Symbol" pitchFamily="18" charset="2"/>
              </a:rPr>
              <a:t>then</a:t>
            </a:r>
            <a:r>
              <a:rPr lang="en-US" sz="2400" smtClean="0">
                <a:cs typeface="Arial" charset="0"/>
                <a:sym typeface="Symbol" pitchFamily="18" charset="2"/>
              </a:rPr>
              <a:t> </a:t>
            </a:r>
            <a:r>
              <a:rPr lang="en-US" sz="2400" i="1" smtClean="0"/>
              <a:t>f</a:t>
            </a:r>
            <a:r>
              <a:rPr lang="en-US" sz="2400" i="1" baseline="-25000" smtClean="0"/>
              <a:t>1</a:t>
            </a:r>
            <a:r>
              <a:rPr lang="en-US" sz="2400" i="1" smtClean="0"/>
              <a:t>f</a:t>
            </a:r>
            <a:r>
              <a:rPr lang="en-US" sz="2400" i="1" baseline="-25000" smtClean="0"/>
              <a:t>2 </a:t>
            </a:r>
            <a:r>
              <a:rPr lang="en-US" sz="2400" i="1" smtClean="0"/>
              <a:t>( x )</a:t>
            </a:r>
            <a:r>
              <a:rPr lang="en-US" sz="2400" smtClean="0"/>
              <a:t> </a:t>
            </a:r>
            <a:r>
              <a:rPr lang="en-US" sz="2400" smtClean="0">
                <a:cs typeface="Arial" charset="0"/>
                <a:sym typeface="Symbol" pitchFamily="18" charset="2"/>
              </a:rPr>
              <a:t>is </a:t>
            </a:r>
            <a:r>
              <a:rPr lang="el-GR" sz="2400" smtClean="0">
                <a:cs typeface="Arial" charset="0"/>
                <a:sym typeface="Symbol" pitchFamily="18" charset="2"/>
              </a:rPr>
              <a:t>Θ</a:t>
            </a:r>
            <a:r>
              <a:rPr lang="en-US" sz="2400" smtClean="0">
                <a:cs typeface="Arial" charset="0"/>
                <a:sym typeface="Symbol" pitchFamily="18" charset="2"/>
              </a:rPr>
              <a:t>( </a:t>
            </a:r>
            <a:r>
              <a:rPr lang="en-US" sz="2400" i="1" smtClean="0"/>
              <a:t>g</a:t>
            </a:r>
            <a:r>
              <a:rPr lang="en-US" sz="2400" i="1" baseline="-25000" smtClean="0"/>
              <a:t>1</a:t>
            </a:r>
            <a:r>
              <a:rPr lang="en-US" sz="2400" i="1" smtClean="0"/>
              <a:t>g</a:t>
            </a:r>
            <a:r>
              <a:rPr lang="en-US" sz="2400" i="1" baseline="-25000" smtClean="0"/>
              <a:t>2</a:t>
            </a:r>
            <a:r>
              <a:rPr lang="en-US" sz="2400" i="1" smtClean="0"/>
              <a:t>( x ) </a:t>
            </a:r>
            <a:r>
              <a:rPr lang="en-US" sz="2400" i="1" smtClean="0">
                <a:cs typeface="Arial" charset="0"/>
                <a:sym typeface="Symbol" pitchFamily="18" charset="2"/>
              </a:rPr>
              <a:t>)</a:t>
            </a:r>
            <a:r>
              <a:rPr lang="en-US" sz="2400" smtClean="0">
                <a:cs typeface="Arial" charset="0"/>
                <a:sym typeface="Symbol" pitchFamily="18" charset="2"/>
              </a:rPr>
              <a:t>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/>
              <a:t>Copyright © Peter Cappello 2011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7C7ACF1-CF3D-4B1A-AD0D-0CED35346906}" type="slidenum">
              <a:rPr lang="en-US" sz="1400"/>
              <a:pPr eaLnBrk="1" hangingPunct="1"/>
              <a:t>19</a:t>
            </a:fld>
            <a:endParaRPr lang="en-US" sz="1400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40 Proof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915400" cy="5105400"/>
          </a:xfrm>
        </p:spPr>
        <p:txBody>
          <a:bodyPr/>
          <a:lstStyle/>
          <a:p>
            <a:pPr marL="990600" lvl="1" indent="-533400" eaLnBrk="1" hangingPunct="1">
              <a:lnSpc>
                <a:spcPct val="150000"/>
              </a:lnSpc>
              <a:buFontTx/>
              <a:buAutoNum type="arabicPeriod"/>
            </a:pPr>
            <a:r>
              <a:rPr lang="en-US" sz="2400" smtClean="0"/>
              <a:t>Assume </a:t>
            </a:r>
            <a:r>
              <a:rPr lang="en-US" sz="2400" i="1" smtClean="0"/>
              <a:t>f</a:t>
            </a:r>
            <a:r>
              <a:rPr lang="en-US" sz="2400" i="1" baseline="-25000" smtClean="0"/>
              <a:t>1</a:t>
            </a:r>
            <a:r>
              <a:rPr lang="en-US" sz="2400" i="1" smtClean="0"/>
              <a:t>( x )</a:t>
            </a:r>
            <a:r>
              <a:rPr lang="en-US" sz="2400" smtClean="0"/>
              <a:t> &amp; </a:t>
            </a:r>
            <a:r>
              <a:rPr lang="en-US" sz="2400" i="1" smtClean="0"/>
              <a:t>f</a:t>
            </a:r>
            <a:r>
              <a:rPr lang="en-US" sz="2400" i="1" baseline="-25000" smtClean="0"/>
              <a:t>2</a:t>
            </a:r>
            <a:r>
              <a:rPr lang="en-US" sz="2400" i="1" smtClean="0"/>
              <a:t>( x )</a:t>
            </a:r>
            <a:r>
              <a:rPr lang="en-US" sz="2400" smtClean="0"/>
              <a:t> are functions from </a:t>
            </a:r>
            <a:r>
              <a:rPr lang="en-US" sz="2400" b="1" smtClean="0"/>
              <a:t>Z</a:t>
            </a:r>
            <a:r>
              <a:rPr lang="en-US" sz="2400" baseline="30000" smtClean="0"/>
              <a:t>+</a:t>
            </a:r>
            <a:r>
              <a:rPr lang="en-US" sz="2400" smtClean="0"/>
              <a:t> to </a:t>
            </a:r>
            <a:r>
              <a:rPr lang="en-US" sz="2400" b="1" smtClean="0"/>
              <a:t>R</a:t>
            </a:r>
            <a:r>
              <a:rPr lang="en-US" sz="2400" smtClean="0"/>
              <a:t> </a:t>
            </a:r>
            <a:r>
              <a:rPr lang="en-US" sz="2400" smtClean="0">
                <a:solidFill>
                  <a:srgbClr val="A80000"/>
                </a:solidFill>
              </a:rPr>
              <a:t>and</a:t>
            </a:r>
            <a:r>
              <a:rPr lang="en-US" sz="2400" smtClean="0"/>
              <a:t>     </a:t>
            </a:r>
            <a:r>
              <a:rPr lang="en-US" sz="2400" i="1" smtClean="0"/>
              <a:t>f</a:t>
            </a:r>
            <a:r>
              <a:rPr lang="en-US" sz="2400" i="1" baseline="-25000" smtClean="0"/>
              <a:t>1</a:t>
            </a:r>
            <a:r>
              <a:rPr lang="en-US" sz="2400" i="1" smtClean="0"/>
              <a:t>( x )</a:t>
            </a:r>
            <a:r>
              <a:rPr lang="en-US" sz="2400" smtClean="0"/>
              <a:t> is </a:t>
            </a:r>
            <a:r>
              <a:rPr lang="el-GR" sz="2400" smtClean="0">
                <a:cs typeface="Arial" charset="0"/>
                <a:sym typeface="Symbol" pitchFamily="18" charset="2"/>
              </a:rPr>
              <a:t>Θ</a:t>
            </a:r>
            <a:r>
              <a:rPr lang="en-US" sz="2400" smtClean="0">
                <a:cs typeface="Arial" charset="0"/>
                <a:sym typeface="Symbol" pitchFamily="18" charset="2"/>
              </a:rPr>
              <a:t>( </a:t>
            </a:r>
            <a:r>
              <a:rPr lang="en-US" sz="2400" i="1" smtClean="0"/>
              <a:t>g</a:t>
            </a:r>
            <a:r>
              <a:rPr lang="en-US" sz="2400" i="1" baseline="-25000" smtClean="0"/>
              <a:t>1</a:t>
            </a:r>
            <a:r>
              <a:rPr lang="en-US" sz="2400" i="1" smtClean="0"/>
              <a:t>( x ) </a:t>
            </a:r>
            <a:r>
              <a:rPr lang="en-US" sz="2400" i="1" smtClean="0">
                <a:cs typeface="Arial" charset="0"/>
                <a:sym typeface="Symbol" pitchFamily="18" charset="2"/>
              </a:rPr>
              <a:t>)</a:t>
            </a:r>
            <a:r>
              <a:rPr lang="en-US" sz="2400" smtClean="0">
                <a:cs typeface="Arial" charset="0"/>
                <a:sym typeface="Symbol" pitchFamily="18" charset="2"/>
              </a:rPr>
              <a:t> </a:t>
            </a:r>
            <a:r>
              <a:rPr lang="en-US" sz="2400" smtClean="0">
                <a:solidFill>
                  <a:srgbClr val="A80000"/>
                </a:solidFill>
                <a:cs typeface="Arial" charset="0"/>
                <a:sym typeface="Symbol" pitchFamily="18" charset="2"/>
              </a:rPr>
              <a:t>and</a:t>
            </a:r>
            <a:r>
              <a:rPr lang="en-US" sz="2400" smtClean="0">
                <a:cs typeface="Arial" charset="0"/>
                <a:sym typeface="Symbol" pitchFamily="18" charset="2"/>
              </a:rPr>
              <a:t> </a:t>
            </a:r>
            <a:r>
              <a:rPr lang="en-US" sz="2400" i="1" smtClean="0"/>
              <a:t>f</a:t>
            </a:r>
            <a:r>
              <a:rPr lang="en-US" sz="2400" i="1" baseline="-25000" smtClean="0"/>
              <a:t>2</a:t>
            </a:r>
            <a:r>
              <a:rPr lang="en-US" sz="2400" i="1" smtClean="0"/>
              <a:t>( x )</a:t>
            </a:r>
            <a:r>
              <a:rPr lang="en-US" sz="2400" smtClean="0"/>
              <a:t> </a:t>
            </a:r>
            <a:r>
              <a:rPr lang="en-US" sz="2400" smtClean="0">
                <a:cs typeface="Arial" charset="0"/>
                <a:sym typeface="Symbol" pitchFamily="18" charset="2"/>
              </a:rPr>
              <a:t>is </a:t>
            </a:r>
            <a:r>
              <a:rPr lang="el-GR" sz="2400" smtClean="0">
                <a:cs typeface="Arial" charset="0"/>
                <a:sym typeface="Symbol" pitchFamily="18" charset="2"/>
              </a:rPr>
              <a:t>Θ</a:t>
            </a:r>
            <a:r>
              <a:rPr lang="en-US" sz="2400" smtClean="0">
                <a:cs typeface="Arial" charset="0"/>
                <a:sym typeface="Symbol" pitchFamily="18" charset="2"/>
              </a:rPr>
              <a:t>( </a:t>
            </a:r>
            <a:r>
              <a:rPr lang="en-US" sz="2400" i="1" smtClean="0"/>
              <a:t>g</a:t>
            </a:r>
            <a:r>
              <a:rPr lang="en-US" sz="2400" i="1" baseline="-25000" smtClean="0"/>
              <a:t>2</a:t>
            </a:r>
            <a:r>
              <a:rPr lang="en-US" sz="2400" i="1" smtClean="0"/>
              <a:t>( x ) </a:t>
            </a:r>
            <a:r>
              <a:rPr lang="en-US" sz="2400" i="1" smtClean="0">
                <a:cs typeface="Arial" charset="0"/>
                <a:sym typeface="Symbol" pitchFamily="18" charset="2"/>
              </a:rPr>
              <a:t>)</a:t>
            </a:r>
            <a:r>
              <a:rPr lang="en-US" sz="2400" smtClean="0">
                <a:cs typeface="Arial" charset="0"/>
                <a:sym typeface="Symbol" pitchFamily="18" charset="2"/>
              </a:rPr>
              <a:t>.</a:t>
            </a:r>
          </a:p>
          <a:p>
            <a:pPr marL="990600" lvl="1" indent="-533400" eaLnBrk="1" hangingPunct="1">
              <a:lnSpc>
                <a:spcPct val="150000"/>
              </a:lnSpc>
              <a:buFontTx/>
              <a:buAutoNum type="arabicPeriod"/>
            </a:pPr>
            <a:r>
              <a:rPr lang="en-US" sz="2400" i="1" smtClean="0"/>
              <a:t>f</a:t>
            </a:r>
            <a:r>
              <a:rPr lang="en-US" sz="2400" i="1" baseline="-25000" smtClean="0"/>
              <a:t>1</a:t>
            </a:r>
            <a:r>
              <a:rPr lang="en-US" sz="2400" i="1" smtClean="0"/>
              <a:t>( x )</a:t>
            </a:r>
            <a:r>
              <a:rPr lang="en-US" sz="2400" smtClean="0"/>
              <a:t> is </a:t>
            </a:r>
            <a:r>
              <a:rPr lang="en-US" sz="2400" smtClean="0">
                <a:cs typeface="Arial" charset="0"/>
                <a:sym typeface="Symbol" pitchFamily="18" charset="2"/>
              </a:rPr>
              <a:t>O( </a:t>
            </a:r>
            <a:r>
              <a:rPr lang="en-US" sz="2400" i="1" smtClean="0"/>
              <a:t>g</a:t>
            </a:r>
            <a:r>
              <a:rPr lang="en-US" sz="2400" i="1" baseline="-25000" smtClean="0"/>
              <a:t>1</a:t>
            </a:r>
            <a:r>
              <a:rPr lang="en-US" sz="2400" i="1" smtClean="0"/>
              <a:t>( x ) </a:t>
            </a:r>
            <a:r>
              <a:rPr lang="en-US" sz="2400" i="1" smtClean="0">
                <a:cs typeface="Arial" charset="0"/>
                <a:sym typeface="Symbol" pitchFamily="18" charset="2"/>
              </a:rPr>
              <a:t>).                               </a:t>
            </a:r>
            <a:r>
              <a:rPr lang="en-US" sz="2400" smtClean="0">
                <a:solidFill>
                  <a:srgbClr val="006600"/>
                </a:solidFill>
                <a:cs typeface="Arial" charset="0"/>
                <a:sym typeface="Symbol" pitchFamily="18" charset="2"/>
              </a:rPr>
              <a:t>(1. and defn of </a:t>
            </a:r>
            <a:r>
              <a:rPr lang="el-GR" sz="2400" smtClean="0">
                <a:solidFill>
                  <a:srgbClr val="006600"/>
                </a:solidFill>
                <a:cs typeface="Arial" charset="0"/>
                <a:sym typeface="Symbol" pitchFamily="18" charset="2"/>
              </a:rPr>
              <a:t>Θ</a:t>
            </a:r>
            <a:r>
              <a:rPr lang="en-US" sz="2400" smtClean="0">
                <a:solidFill>
                  <a:srgbClr val="006600"/>
                </a:solidFill>
                <a:cs typeface="Arial" charset="0"/>
                <a:sym typeface="Symbol" pitchFamily="18" charset="2"/>
              </a:rPr>
              <a:t>)</a:t>
            </a:r>
          </a:p>
          <a:p>
            <a:pPr marL="990600" lvl="1" indent="-533400" eaLnBrk="1" hangingPunct="1">
              <a:lnSpc>
                <a:spcPct val="150000"/>
              </a:lnSpc>
              <a:buFontTx/>
              <a:buAutoNum type="arabicPeriod"/>
            </a:pPr>
            <a:r>
              <a:rPr lang="en-US" sz="2400" smtClean="0">
                <a:sym typeface="Symbol" pitchFamily="18" charset="2"/>
              </a:rPr>
              <a:t> </a:t>
            </a:r>
            <a:r>
              <a:rPr lang="en-US" sz="2400" b="1" smtClean="0">
                <a:sym typeface="Symbol" pitchFamily="18" charset="2"/>
              </a:rPr>
              <a:t></a:t>
            </a:r>
            <a:r>
              <a:rPr lang="en-US" sz="2400" i="1" smtClean="0">
                <a:sym typeface="Symbol" pitchFamily="18" charset="2"/>
              </a:rPr>
              <a:t>k</a:t>
            </a:r>
            <a:r>
              <a:rPr lang="en-US" sz="2400" i="1" baseline="-25000" smtClean="0">
                <a:sym typeface="Symbol" pitchFamily="18" charset="2"/>
              </a:rPr>
              <a:t>1</a:t>
            </a:r>
            <a:r>
              <a:rPr lang="en-US" sz="2400" smtClean="0">
                <a:sym typeface="Symbol" pitchFamily="18" charset="2"/>
              </a:rPr>
              <a:t>, </a:t>
            </a:r>
            <a:r>
              <a:rPr lang="en-US" sz="2400" i="1" smtClean="0">
                <a:sym typeface="Symbol" pitchFamily="18" charset="2"/>
              </a:rPr>
              <a:t>C</a:t>
            </a:r>
            <a:r>
              <a:rPr lang="en-US" sz="2400" i="1" baseline="-25000" smtClean="0">
                <a:sym typeface="Symbol" pitchFamily="18" charset="2"/>
              </a:rPr>
              <a:t>1</a:t>
            </a:r>
            <a:r>
              <a:rPr lang="en-US" sz="2400" smtClean="0">
                <a:sym typeface="Symbol" pitchFamily="18" charset="2"/>
              </a:rPr>
              <a:t>, </a:t>
            </a:r>
            <a:r>
              <a:rPr lang="en-US" sz="2400" i="1" smtClean="0">
                <a:cs typeface="Arial" charset="0"/>
                <a:sym typeface="Symbol" pitchFamily="18" charset="2"/>
              </a:rPr>
              <a:t>x &gt; </a:t>
            </a:r>
            <a:r>
              <a:rPr lang="en-US" sz="2400" i="1" smtClean="0">
                <a:sym typeface="Symbol" pitchFamily="18" charset="2"/>
              </a:rPr>
              <a:t>k</a:t>
            </a:r>
            <a:r>
              <a:rPr lang="en-US" sz="2400" i="1" baseline="-25000" smtClean="0">
                <a:sym typeface="Symbol" pitchFamily="18" charset="2"/>
              </a:rPr>
              <a:t>1</a:t>
            </a:r>
            <a:r>
              <a:rPr lang="en-US" sz="2400" i="1" smtClean="0">
                <a:cs typeface="Arial" charset="0"/>
                <a:sym typeface="Symbol" pitchFamily="18" charset="2"/>
              </a:rPr>
              <a:t> </a:t>
            </a:r>
            <a:r>
              <a:rPr lang="en-US" sz="2400" b="1" smtClean="0">
                <a:sym typeface="Symbol" pitchFamily="18" charset="2"/>
              </a:rPr>
              <a:t></a:t>
            </a:r>
            <a:r>
              <a:rPr lang="en-US" sz="2400" i="1" smtClean="0">
                <a:cs typeface="Arial" charset="0"/>
                <a:sym typeface="Symbol" pitchFamily="18" charset="2"/>
              </a:rPr>
              <a:t> </a:t>
            </a:r>
            <a:r>
              <a:rPr lang="en-US" sz="2400" i="1" smtClean="0"/>
              <a:t>f</a:t>
            </a:r>
            <a:r>
              <a:rPr lang="en-US" sz="2400" i="1" baseline="-25000" smtClean="0"/>
              <a:t>1</a:t>
            </a:r>
            <a:r>
              <a:rPr lang="en-US" sz="2400" i="1" smtClean="0"/>
              <a:t>( x )</a:t>
            </a:r>
            <a:r>
              <a:rPr lang="en-US" sz="2400" smtClean="0"/>
              <a:t> </a:t>
            </a:r>
            <a:r>
              <a:rPr lang="en-US" sz="2400" b="1" smtClean="0">
                <a:sym typeface="Symbol" pitchFamily="18" charset="2"/>
              </a:rPr>
              <a:t> </a:t>
            </a:r>
            <a:r>
              <a:rPr lang="en-US" sz="2400" i="1" smtClean="0">
                <a:sym typeface="Symbol" pitchFamily="18" charset="2"/>
              </a:rPr>
              <a:t>C</a:t>
            </a:r>
            <a:r>
              <a:rPr lang="en-US" sz="2400" i="1" baseline="-25000" smtClean="0">
                <a:sym typeface="Symbol" pitchFamily="18" charset="2"/>
              </a:rPr>
              <a:t>1</a:t>
            </a:r>
            <a:r>
              <a:rPr lang="en-US" sz="2400" i="1" smtClean="0"/>
              <a:t>g</a:t>
            </a:r>
            <a:r>
              <a:rPr lang="en-US" sz="2400" i="1" baseline="-25000" smtClean="0"/>
              <a:t>1</a:t>
            </a:r>
            <a:r>
              <a:rPr lang="en-US" sz="2400" i="1" smtClean="0"/>
              <a:t>( x )</a:t>
            </a:r>
            <a:r>
              <a:rPr lang="en-US" sz="2400" smtClean="0">
                <a:cs typeface="Arial" charset="0"/>
                <a:sym typeface="Symbol" pitchFamily="18" charset="2"/>
              </a:rPr>
              <a:t>       </a:t>
            </a:r>
            <a:r>
              <a:rPr lang="en-US" sz="2400" smtClean="0">
                <a:solidFill>
                  <a:srgbClr val="006600"/>
                </a:solidFill>
                <a:cs typeface="Arial" charset="0"/>
                <a:sym typeface="Symbol" pitchFamily="18" charset="2"/>
              </a:rPr>
              <a:t>(2.,Defn of O)</a:t>
            </a:r>
            <a:endParaRPr lang="en-US" sz="2400" i="1" smtClean="0">
              <a:cs typeface="Arial" charset="0"/>
              <a:sym typeface="Symbol" pitchFamily="18" charset="2"/>
            </a:endParaRPr>
          </a:p>
          <a:p>
            <a:pPr marL="990600" lvl="1" indent="-533400" eaLnBrk="1" hangingPunct="1">
              <a:lnSpc>
                <a:spcPct val="150000"/>
              </a:lnSpc>
              <a:buFontTx/>
              <a:buAutoNum type="arabicPeriod"/>
            </a:pPr>
            <a:r>
              <a:rPr lang="en-US" sz="2400" i="1" smtClean="0"/>
              <a:t>f</a:t>
            </a:r>
            <a:r>
              <a:rPr lang="en-US" sz="2400" i="1" baseline="-25000" smtClean="0"/>
              <a:t>2</a:t>
            </a:r>
            <a:r>
              <a:rPr lang="en-US" sz="2400" i="1" smtClean="0"/>
              <a:t>( x )</a:t>
            </a:r>
            <a:r>
              <a:rPr lang="en-US" sz="2400" smtClean="0"/>
              <a:t> is </a:t>
            </a:r>
            <a:r>
              <a:rPr lang="en-US" sz="2400" smtClean="0">
                <a:cs typeface="Arial" charset="0"/>
                <a:sym typeface="Symbol" pitchFamily="18" charset="2"/>
              </a:rPr>
              <a:t>O( </a:t>
            </a:r>
            <a:r>
              <a:rPr lang="en-US" sz="2400" i="1" smtClean="0"/>
              <a:t>g</a:t>
            </a:r>
            <a:r>
              <a:rPr lang="en-US" sz="2400" i="1" baseline="-25000" smtClean="0"/>
              <a:t>2</a:t>
            </a:r>
            <a:r>
              <a:rPr lang="en-US" sz="2400" i="1" smtClean="0"/>
              <a:t>( x ) </a:t>
            </a:r>
            <a:r>
              <a:rPr lang="en-US" sz="2400" i="1" smtClean="0">
                <a:cs typeface="Arial" charset="0"/>
                <a:sym typeface="Symbol" pitchFamily="18" charset="2"/>
              </a:rPr>
              <a:t>).                               </a:t>
            </a:r>
            <a:r>
              <a:rPr lang="en-US" sz="2400" smtClean="0">
                <a:solidFill>
                  <a:srgbClr val="006600"/>
                </a:solidFill>
                <a:cs typeface="Arial" charset="0"/>
                <a:sym typeface="Symbol" pitchFamily="18" charset="2"/>
              </a:rPr>
              <a:t>(1. and defn of </a:t>
            </a:r>
            <a:r>
              <a:rPr lang="el-GR" sz="2400" smtClean="0">
                <a:solidFill>
                  <a:srgbClr val="006600"/>
                </a:solidFill>
                <a:cs typeface="Arial" charset="0"/>
                <a:sym typeface="Symbol" pitchFamily="18" charset="2"/>
              </a:rPr>
              <a:t>Θ</a:t>
            </a:r>
            <a:r>
              <a:rPr lang="en-US" sz="2400" smtClean="0">
                <a:solidFill>
                  <a:srgbClr val="006600"/>
                </a:solidFill>
                <a:cs typeface="Arial" charset="0"/>
                <a:sym typeface="Symbol" pitchFamily="18" charset="2"/>
              </a:rPr>
              <a:t>)</a:t>
            </a:r>
            <a:endParaRPr lang="en-US" sz="2400" smtClean="0">
              <a:cs typeface="Arial" charset="0"/>
              <a:sym typeface="Symbol" pitchFamily="18" charset="2"/>
            </a:endParaRPr>
          </a:p>
          <a:p>
            <a:pPr marL="990600" lvl="1" indent="-533400" eaLnBrk="1" hangingPunct="1">
              <a:lnSpc>
                <a:spcPct val="150000"/>
              </a:lnSpc>
              <a:buFontTx/>
              <a:buAutoNum type="arabicPeriod"/>
            </a:pPr>
            <a:r>
              <a:rPr lang="en-US" sz="2400" smtClean="0">
                <a:sym typeface="Symbol" pitchFamily="18" charset="2"/>
              </a:rPr>
              <a:t> </a:t>
            </a:r>
            <a:r>
              <a:rPr lang="en-US" sz="2400" b="1" smtClean="0">
                <a:sym typeface="Symbol" pitchFamily="18" charset="2"/>
              </a:rPr>
              <a:t></a:t>
            </a:r>
            <a:r>
              <a:rPr lang="en-US" sz="2400" i="1" smtClean="0">
                <a:sym typeface="Symbol" pitchFamily="18" charset="2"/>
              </a:rPr>
              <a:t>k</a:t>
            </a:r>
            <a:r>
              <a:rPr lang="en-US" sz="2400" i="1" baseline="-25000" smtClean="0">
                <a:sym typeface="Symbol" pitchFamily="18" charset="2"/>
              </a:rPr>
              <a:t>2</a:t>
            </a:r>
            <a:r>
              <a:rPr lang="en-US" sz="2400" smtClean="0">
                <a:sym typeface="Symbol" pitchFamily="18" charset="2"/>
              </a:rPr>
              <a:t>, </a:t>
            </a:r>
            <a:r>
              <a:rPr lang="en-US" sz="2400" i="1" smtClean="0">
                <a:sym typeface="Symbol" pitchFamily="18" charset="2"/>
              </a:rPr>
              <a:t>C</a:t>
            </a:r>
            <a:r>
              <a:rPr lang="en-US" sz="2400" i="1" baseline="-25000" smtClean="0">
                <a:sym typeface="Symbol" pitchFamily="18" charset="2"/>
              </a:rPr>
              <a:t>2</a:t>
            </a:r>
            <a:r>
              <a:rPr lang="en-US" sz="2400" smtClean="0">
                <a:sym typeface="Symbol" pitchFamily="18" charset="2"/>
              </a:rPr>
              <a:t>, </a:t>
            </a:r>
            <a:r>
              <a:rPr lang="en-US" sz="2400" i="1" smtClean="0">
                <a:cs typeface="Arial" charset="0"/>
                <a:sym typeface="Symbol" pitchFamily="18" charset="2"/>
              </a:rPr>
              <a:t>x &gt; </a:t>
            </a:r>
            <a:r>
              <a:rPr lang="en-US" sz="2400" i="1" smtClean="0">
                <a:sym typeface="Symbol" pitchFamily="18" charset="2"/>
              </a:rPr>
              <a:t>k</a:t>
            </a:r>
            <a:r>
              <a:rPr lang="en-US" sz="2400" i="1" baseline="-25000" smtClean="0">
                <a:sym typeface="Symbol" pitchFamily="18" charset="2"/>
              </a:rPr>
              <a:t>2</a:t>
            </a:r>
            <a:r>
              <a:rPr lang="en-US" sz="2400" i="1" smtClean="0">
                <a:cs typeface="Arial" charset="0"/>
                <a:sym typeface="Symbol" pitchFamily="18" charset="2"/>
              </a:rPr>
              <a:t> </a:t>
            </a:r>
            <a:r>
              <a:rPr lang="en-US" sz="2400" b="1" smtClean="0">
                <a:sym typeface="Symbol" pitchFamily="18" charset="2"/>
              </a:rPr>
              <a:t></a:t>
            </a:r>
            <a:r>
              <a:rPr lang="en-US" sz="2400" i="1" smtClean="0">
                <a:cs typeface="Arial" charset="0"/>
                <a:sym typeface="Symbol" pitchFamily="18" charset="2"/>
              </a:rPr>
              <a:t> </a:t>
            </a:r>
            <a:r>
              <a:rPr lang="en-US" sz="2400" i="1" smtClean="0"/>
              <a:t>f</a:t>
            </a:r>
            <a:r>
              <a:rPr lang="en-US" sz="2400" i="1" baseline="-25000" smtClean="0"/>
              <a:t>2</a:t>
            </a:r>
            <a:r>
              <a:rPr lang="en-US" sz="2400" i="1" smtClean="0"/>
              <a:t>( x )</a:t>
            </a:r>
            <a:r>
              <a:rPr lang="en-US" sz="2400" smtClean="0"/>
              <a:t> </a:t>
            </a:r>
            <a:r>
              <a:rPr lang="en-US" sz="2400" b="1" smtClean="0">
                <a:sym typeface="Symbol" pitchFamily="18" charset="2"/>
              </a:rPr>
              <a:t> </a:t>
            </a:r>
            <a:r>
              <a:rPr lang="en-US" sz="2400" i="1" smtClean="0">
                <a:sym typeface="Symbol" pitchFamily="18" charset="2"/>
              </a:rPr>
              <a:t>C</a:t>
            </a:r>
            <a:r>
              <a:rPr lang="en-US" sz="2400" i="1" baseline="-25000" smtClean="0">
                <a:sym typeface="Symbol" pitchFamily="18" charset="2"/>
              </a:rPr>
              <a:t>2</a:t>
            </a:r>
            <a:r>
              <a:rPr lang="en-US" sz="2400" i="1" smtClean="0"/>
              <a:t>g</a:t>
            </a:r>
            <a:r>
              <a:rPr lang="en-US" sz="2400" i="1" baseline="-25000" smtClean="0"/>
              <a:t>2</a:t>
            </a:r>
            <a:r>
              <a:rPr lang="en-US" sz="2400" i="1" smtClean="0"/>
              <a:t>( x )</a:t>
            </a:r>
            <a:r>
              <a:rPr lang="en-US" sz="2400" smtClean="0">
                <a:cs typeface="Arial" charset="0"/>
                <a:sym typeface="Symbol" pitchFamily="18" charset="2"/>
              </a:rPr>
              <a:t>       </a:t>
            </a:r>
            <a:r>
              <a:rPr lang="en-US" sz="2400" smtClean="0">
                <a:solidFill>
                  <a:srgbClr val="006600"/>
                </a:solidFill>
                <a:cs typeface="Arial" charset="0"/>
                <a:sym typeface="Symbol" pitchFamily="18" charset="2"/>
              </a:rPr>
              <a:t>(4., Defn of O)</a:t>
            </a:r>
            <a:endParaRPr lang="en-US" sz="2400" i="1" smtClean="0">
              <a:cs typeface="Arial" charset="0"/>
              <a:sym typeface="Symbol" pitchFamily="18" charset="2"/>
            </a:endParaRPr>
          </a:p>
          <a:p>
            <a:pPr marL="990600" lvl="1" indent="-533400" eaLnBrk="1" hangingPunct="1">
              <a:lnSpc>
                <a:spcPct val="150000"/>
              </a:lnSpc>
              <a:buFontTx/>
              <a:buAutoNum type="arabicPeriod"/>
            </a:pPr>
            <a:r>
              <a:rPr lang="en-US" sz="2400" i="1" smtClean="0">
                <a:cs typeface="Arial" charset="0"/>
                <a:sym typeface="Symbol" pitchFamily="18" charset="2"/>
              </a:rPr>
              <a:t>x &gt; </a:t>
            </a:r>
            <a:r>
              <a:rPr lang="en-US" sz="2400" i="1" smtClean="0">
                <a:solidFill>
                  <a:srgbClr val="A80000"/>
                </a:solidFill>
                <a:cs typeface="Arial" charset="0"/>
                <a:sym typeface="Symbol" pitchFamily="18" charset="2"/>
              </a:rPr>
              <a:t>max</a:t>
            </a:r>
            <a:r>
              <a:rPr lang="en-US" sz="2400" smtClean="0">
                <a:cs typeface="Arial" charset="0"/>
                <a:sym typeface="Symbol" pitchFamily="18" charset="2"/>
              </a:rPr>
              <a:t>{ </a:t>
            </a:r>
            <a:r>
              <a:rPr lang="en-US" sz="2400" i="1" smtClean="0">
                <a:sym typeface="Symbol" pitchFamily="18" charset="2"/>
              </a:rPr>
              <a:t>k</a:t>
            </a:r>
            <a:r>
              <a:rPr lang="en-US" sz="2400" i="1" baseline="-25000" smtClean="0">
                <a:sym typeface="Symbol" pitchFamily="18" charset="2"/>
              </a:rPr>
              <a:t>1</a:t>
            </a:r>
            <a:r>
              <a:rPr lang="en-US" sz="2400" i="1" smtClean="0">
                <a:cs typeface="Arial" charset="0"/>
                <a:sym typeface="Symbol" pitchFamily="18" charset="2"/>
              </a:rPr>
              <a:t>, </a:t>
            </a:r>
            <a:r>
              <a:rPr lang="en-US" sz="2400" i="1" smtClean="0">
                <a:sym typeface="Symbol" pitchFamily="18" charset="2"/>
              </a:rPr>
              <a:t>k</a:t>
            </a:r>
            <a:r>
              <a:rPr lang="en-US" sz="2400" i="1" baseline="-25000" smtClean="0">
                <a:sym typeface="Symbol" pitchFamily="18" charset="2"/>
              </a:rPr>
              <a:t>2  </a:t>
            </a:r>
            <a:r>
              <a:rPr lang="en-US" sz="2400" smtClean="0">
                <a:cs typeface="Arial" charset="0"/>
                <a:sym typeface="Symbol" pitchFamily="18" charset="2"/>
              </a:rPr>
              <a:t>}</a:t>
            </a:r>
            <a:r>
              <a:rPr lang="en-US" sz="2400" i="1" smtClean="0">
                <a:cs typeface="Arial" charset="0"/>
                <a:sym typeface="Symbol" pitchFamily="18" charset="2"/>
              </a:rPr>
              <a:t> </a:t>
            </a:r>
            <a:r>
              <a:rPr lang="en-US" sz="2400" b="1" smtClean="0">
                <a:sym typeface="Symbol" pitchFamily="18" charset="2"/>
              </a:rPr>
              <a:t></a:t>
            </a:r>
            <a:r>
              <a:rPr lang="en-US" sz="2400" i="1" smtClean="0"/>
              <a:t> f</a:t>
            </a:r>
            <a:r>
              <a:rPr lang="en-US" sz="2400" i="1" baseline="-25000" smtClean="0"/>
              <a:t>1</a:t>
            </a:r>
            <a:r>
              <a:rPr lang="en-US" sz="2400" smtClean="0"/>
              <a:t> </a:t>
            </a:r>
            <a:r>
              <a:rPr lang="en-US" sz="2400" i="1" smtClean="0"/>
              <a:t>f</a:t>
            </a:r>
            <a:r>
              <a:rPr lang="en-US" sz="2400" i="1" baseline="-25000" smtClean="0"/>
              <a:t>2</a:t>
            </a:r>
            <a:r>
              <a:rPr lang="en-US" sz="2400" i="1" smtClean="0"/>
              <a:t>( x )</a:t>
            </a:r>
            <a:r>
              <a:rPr lang="en-US" sz="2400" smtClean="0"/>
              <a:t> </a:t>
            </a:r>
            <a:r>
              <a:rPr lang="en-US" sz="2400" b="1" smtClean="0">
                <a:sym typeface="Symbol" pitchFamily="18" charset="2"/>
              </a:rPr>
              <a:t> </a:t>
            </a:r>
            <a:r>
              <a:rPr lang="en-US" sz="2400" i="1" smtClean="0">
                <a:sym typeface="Symbol" pitchFamily="18" charset="2"/>
              </a:rPr>
              <a:t>C</a:t>
            </a:r>
            <a:r>
              <a:rPr lang="en-US" sz="2400" i="1" baseline="-25000" smtClean="0">
                <a:sym typeface="Symbol" pitchFamily="18" charset="2"/>
              </a:rPr>
              <a:t>1</a:t>
            </a:r>
            <a:r>
              <a:rPr lang="en-US" sz="2400" i="1" smtClean="0">
                <a:sym typeface="Symbol" pitchFamily="18" charset="2"/>
              </a:rPr>
              <a:t>C</a:t>
            </a:r>
            <a:r>
              <a:rPr lang="en-US" sz="2400" i="1" baseline="-25000" smtClean="0">
                <a:sym typeface="Symbol" pitchFamily="18" charset="2"/>
              </a:rPr>
              <a:t>2</a:t>
            </a:r>
            <a:r>
              <a:rPr lang="en-US" sz="2400" i="1" smtClean="0"/>
              <a:t>g</a:t>
            </a:r>
            <a:r>
              <a:rPr lang="en-US" sz="2400" i="1" baseline="-25000" smtClean="0"/>
              <a:t>1</a:t>
            </a:r>
            <a:r>
              <a:rPr lang="en-US" sz="2400" i="1" smtClean="0"/>
              <a:t>g</a:t>
            </a:r>
            <a:r>
              <a:rPr lang="en-US" sz="2400" i="1" baseline="-25000" smtClean="0"/>
              <a:t>2</a:t>
            </a:r>
            <a:r>
              <a:rPr lang="en-US" sz="2400" i="1" smtClean="0"/>
              <a:t>( x )</a:t>
            </a:r>
            <a:r>
              <a:rPr lang="en-US" sz="2400" smtClean="0">
                <a:cs typeface="Arial" charset="0"/>
                <a:sym typeface="Symbol" pitchFamily="18" charset="2"/>
              </a:rPr>
              <a:t> </a:t>
            </a:r>
            <a:endParaRPr lang="en-US" sz="2400" i="1" smtClean="0">
              <a:cs typeface="Arial" charset="0"/>
              <a:sym typeface="Symbol" pitchFamily="18" charset="2"/>
            </a:endParaRPr>
          </a:p>
          <a:p>
            <a:pPr marL="990600" lvl="1" indent="-533400" eaLnBrk="1" hangingPunct="1">
              <a:lnSpc>
                <a:spcPct val="150000"/>
              </a:lnSpc>
              <a:buFontTx/>
              <a:buAutoNum type="arabicPeriod"/>
            </a:pPr>
            <a:r>
              <a:rPr lang="en-US" sz="2400" i="1" smtClean="0">
                <a:solidFill>
                  <a:srgbClr val="000099"/>
                </a:solidFill>
              </a:rPr>
              <a:t>f</a:t>
            </a:r>
            <a:r>
              <a:rPr lang="en-US" sz="2400" i="1" baseline="-25000" smtClean="0">
                <a:solidFill>
                  <a:srgbClr val="000099"/>
                </a:solidFill>
              </a:rPr>
              <a:t>1</a:t>
            </a:r>
            <a:r>
              <a:rPr lang="en-US" sz="2400" smtClean="0">
                <a:solidFill>
                  <a:srgbClr val="000099"/>
                </a:solidFill>
              </a:rPr>
              <a:t> </a:t>
            </a:r>
            <a:r>
              <a:rPr lang="en-US" sz="2400" i="1" smtClean="0">
                <a:solidFill>
                  <a:srgbClr val="000099"/>
                </a:solidFill>
              </a:rPr>
              <a:t>f</a:t>
            </a:r>
            <a:r>
              <a:rPr lang="en-US" sz="2400" i="1" baseline="-25000" smtClean="0">
                <a:solidFill>
                  <a:srgbClr val="000099"/>
                </a:solidFill>
              </a:rPr>
              <a:t>2</a:t>
            </a:r>
            <a:r>
              <a:rPr lang="en-US" sz="2400" i="1" smtClean="0">
                <a:solidFill>
                  <a:srgbClr val="000099"/>
                </a:solidFill>
              </a:rPr>
              <a:t>( x ) is O( g</a:t>
            </a:r>
            <a:r>
              <a:rPr lang="en-US" sz="2400" i="1" baseline="-25000" smtClean="0">
                <a:solidFill>
                  <a:srgbClr val="000099"/>
                </a:solidFill>
              </a:rPr>
              <a:t>1</a:t>
            </a:r>
            <a:r>
              <a:rPr lang="en-US" sz="2400" i="1" smtClean="0">
                <a:solidFill>
                  <a:srgbClr val="000099"/>
                </a:solidFill>
              </a:rPr>
              <a:t>g</a:t>
            </a:r>
            <a:r>
              <a:rPr lang="en-US" sz="2400" i="1" baseline="-25000" smtClean="0">
                <a:solidFill>
                  <a:srgbClr val="000099"/>
                </a:solidFill>
              </a:rPr>
              <a:t>2</a:t>
            </a:r>
            <a:r>
              <a:rPr lang="en-US" sz="2400" i="1" smtClean="0">
                <a:solidFill>
                  <a:srgbClr val="000099"/>
                </a:solidFill>
              </a:rPr>
              <a:t>( x )</a:t>
            </a:r>
            <a:r>
              <a:rPr lang="en-US" sz="2400" smtClean="0">
                <a:solidFill>
                  <a:srgbClr val="000099"/>
                </a:solidFill>
                <a:cs typeface="Arial" charset="0"/>
                <a:sym typeface="Symbol" pitchFamily="18" charset="2"/>
              </a:rPr>
              <a:t> </a:t>
            </a:r>
            <a:r>
              <a:rPr lang="en-US" sz="2400" i="1" smtClean="0">
                <a:solidFill>
                  <a:srgbClr val="000099"/>
                </a:solidFill>
                <a:cs typeface="Arial" charset="0"/>
                <a:sym typeface="Symbol" pitchFamily="18" charset="2"/>
              </a:rPr>
              <a:t>)</a:t>
            </a:r>
            <a:r>
              <a:rPr lang="en-US" sz="2400" smtClean="0">
                <a:solidFill>
                  <a:srgbClr val="000099"/>
                </a:solidFill>
                <a:cs typeface="Arial" charset="0"/>
                <a:sym typeface="Symbol" pitchFamily="18" charset="2"/>
              </a:rPr>
              <a:t>.                        </a:t>
            </a:r>
            <a:r>
              <a:rPr lang="en-US" sz="2400" smtClean="0">
                <a:solidFill>
                  <a:srgbClr val="006600"/>
                </a:solidFill>
                <a:cs typeface="Arial" charset="0"/>
                <a:sym typeface="Symbol" pitchFamily="18" charset="2"/>
              </a:rPr>
              <a:t>(6., Defn of O)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78B1A4C-FA6C-459C-AF6A-1AEA86563655}" type="slidenum">
              <a:rPr lang="en-US" sz="1400"/>
              <a:pPr eaLnBrk="1" hangingPunct="1"/>
              <a:t>2</a:t>
            </a:fld>
            <a:endParaRPr lang="en-US" sz="140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Preface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458200" cy="44958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2400" dirty="0" smtClean="0"/>
              <a:t>You may use </a:t>
            </a:r>
            <a:r>
              <a:rPr lang="en-US" sz="2400" i="1" dirty="0" smtClean="0">
                <a:solidFill>
                  <a:srgbClr val="7F0000"/>
                </a:solidFill>
              </a:rPr>
              <a:t>without proof</a:t>
            </a:r>
            <a:r>
              <a:rPr lang="en-US" sz="2400" dirty="0" smtClean="0"/>
              <a:t> that:  The functions below increase </a:t>
            </a:r>
            <a:r>
              <a:rPr lang="en-US" sz="2400" i="1" dirty="0" smtClean="0">
                <a:solidFill>
                  <a:srgbClr val="7F0000"/>
                </a:solidFill>
              </a:rPr>
              <a:t>asymptotically</a:t>
            </a:r>
            <a:r>
              <a:rPr lang="en-US" sz="2400" dirty="0" smtClean="0">
                <a:solidFill>
                  <a:srgbClr val="7F0000"/>
                </a:solidFill>
              </a:rPr>
              <a:t> </a:t>
            </a:r>
            <a:r>
              <a:rPr lang="en-US" sz="2400" dirty="0" smtClean="0"/>
              <a:t>from top to bottom: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i="1" dirty="0" smtClean="0"/>
              <a:t>f( </a:t>
            </a:r>
            <a:r>
              <a:rPr lang="en-US" sz="2400" i="1" dirty="0" smtClean="0">
                <a:solidFill>
                  <a:srgbClr val="7F0000"/>
                </a:solidFill>
              </a:rPr>
              <a:t>n</a:t>
            </a:r>
            <a:r>
              <a:rPr lang="en-US" sz="2400" i="1" dirty="0" smtClean="0"/>
              <a:t> ) = k, </a:t>
            </a:r>
            <a:r>
              <a:rPr lang="en-US" sz="2400" dirty="0" smtClean="0"/>
              <a:t>for some constant</a:t>
            </a:r>
            <a:r>
              <a:rPr lang="en-US" sz="2400" i="1" dirty="0" smtClean="0"/>
              <a:t> k.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i="1" dirty="0" smtClean="0"/>
              <a:t>f( </a:t>
            </a:r>
            <a:r>
              <a:rPr lang="en-US" sz="2400" i="1" dirty="0" smtClean="0">
                <a:solidFill>
                  <a:srgbClr val="7F0000"/>
                </a:solidFill>
              </a:rPr>
              <a:t>n</a:t>
            </a:r>
            <a:r>
              <a:rPr lang="en-US" sz="2400" i="1" dirty="0" smtClean="0"/>
              <a:t> )</a:t>
            </a:r>
            <a:r>
              <a:rPr lang="en-US" sz="2400" dirty="0" smtClean="0"/>
              <a:t> = </a:t>
            </a:r>
            <a:r>
              <a:rPr lang="en-US" sz="2400" dirty="0" err="1" smtClean="0"/>
              <a:t>log</a:t>
            </a:r>
            <a:r>
              <a:rPr lang="en-US" sz="2400" i="1" baseline="30000" dirty="0" err="1" smtClean="0"/>
              <a:t>k</a:t>
            </a:r>
            <a:r>
              <a:rPr lang="en-US" sz="2400" dirty="0" smtClean="0"/>
              <a:t> </a:t>
            </a:r>
            <a:r>
              <a:rPr lang="en-US" sz="2400" i="1" dirty="0" smtClean="0">
                <a:solidFill>
                  <a:srgbClr val="7F0000"/>
                </a:solidFill>
              </a:rPr>
              <a:t>n</a:t>
            </a:r>
            <a:r>
              <a:rPr lang="en-US" sz="2400" i="1" dirty="0" smtClean="0"/>
              <a:t>, for all k</a:t>
            </a:r>
            <a:r>
              <a:rPr lang="en-US" sz="2400" i="1" baseline="30000" dirty="0" smtClean="0"/>
              <a:t> </a:t>
            </a:r>
            <a:r>
              <a:rPr lang="en-US" sz="2400" b="1" dirty="0" smtClean="0">
                <a:sym typeface="Symbol" pitchFamily="18" charset="2"/>
              </a:rPr>
              <a:t> N </a:t>
            </a:r>
            <a:r>
              <a:rPr lang="en-US" sz="2400" dirty="0" smtClean="0">
                <a:sym typeface="Symbol" pitchFamily="18" charset="2"/>
              </a:rPr>
              <a:t>&amp; any constant log base </a:t>
            </a:r>
            <a:r>
              <a:rPr lang="en-US" sz="2400" dirty="0" smtClean="0">
                <a:cs typeface="Arial" charset="0"/>
                <a:sym typeface="Symbol" pitchFamily="18" charset="2"/>
              </a:rPr>
              <a:t>≥ 2</a:t>
            </a:r>
            <a:r>
              <a:rPr lang="en-US" sz="2400" dirty="0" smtClean="0">
                <a:sym typeface="Symbol" pitchFamily="18" charset="2"/>
              </a:rPr>
              <a:t>.</a:t>
            </a:r>
            <a:endParaRPr lang="en-US" sz="2400" i="1" dirty="0" smtClean="0"/>
          </a:p>
          <a:p>
            <a:pPr eaLnBrk="1" hangingPunct="1">
              <a:lnSpc>
                <a:spcPct val="150000"/>
              </a:lnSpc>
            </a:pPr>
            <a:r>
              <a:rPr lang="en-US" sz="2400" i="1" dirty="0" smtClean="0"/>
              <a:t>f( </a:t>
            </a:r>
            <a:r>
              <a:rPr lang="en-US" sz="2400" i="1" dirty="0" smtClean="0">
                <a:solidFill>
                  <a:srgbClr val="7F0000"/>
                </a:solidFill>
              </a:rPr>
              <a:t>n</a:t>
            </a:r>
            <a:r>
              <a:rPr lang="en-US" sz="2400" i="1" dirty="0" smtClean="0"/>
              <a:t> )</a:t>
            </a:r>
            <a:r>
              <a:rPr lang="en-US" sz="2400" dirty="0" smtClean="0"/>
              <a:t> = </a:t>
            </a:r>
            <a:r>
              <a:rPr lang="en-US" sz="2400" i="1" dirty="0" err="1" smtClean="0">
                <a:solidFill>
                  <a:srgbClr val="7F0000"/>
                </a:solidFill>
              </a:rPr>
              <a:t>n</a:t>
            </a:r>
            <a:r>
              <a:rPr lang="en-US" sz="2400" i="1" baseline="30000" dirty="0" err="1" smtClean="0"/>
              <a:t>q</a:t>
            </a:r>
            <a:r>
              <a:rPr lang="en-US" sz="2400" i="1" dirty="0" smtClean="0"/>
              <a:t>, for all q</a:t>
            </a:r>
            <a:r>
              <a:rPr lang="en-US" sz="2400" i="1" baseline="30000" dirty="0" smtClean="0"/>
              <a:t> </a:t>
            </a:r>
            <a:r>
              <a:rPr lang="en-US" sz="2400" b="1" dirty="0" smtClean="0">
                <a:sym typeface="Symbol" pitchFamily="18" charset="2"/>
              </a:rPr>
              <a:t> Q</a:t>
            </a:r>
            <a:r>
              <a:rPr lang="en-US" sz="2400" b="1" baseline="30000" dirty="0" smtClean="0">
                <a:sym typeface="Symbol" pitchFamily="18" charset="2"/>
              </a:rPr>
              <a:t>+</a:t>
            </a:r>
            <a:endParaRPr lang="en-US" sz="2400" b="1" baseline="30000" dirty="0" smtClean="0"/>
          </a:p>
          <a:p>
            <a:pPr eaLnBrk="1" hangingPunct="1">
              <a:lnSpc>
                <a:spcPct val="150000"/>
              </a:lnSpc>
            </a:pPr>
            <a:r>
              <a:rPr lang="en-US" sz="2400" i="1" dirty="0" smtClean="0"/>
              <a:t>f( </a:t>
            </a:r>
            <a:r>
              <a:rPr lang="en-US" sz="2400" i="1" dirty="0" smtClean="0">
                <a:solidFill>
                  <a:srgbClr val="7F0000"/>
                </a:solidFill>
              </a:rPr>
              <a:t>n</a:t>
            </a:r>
            <a:r>
              <a:rPr lang="en-US" sz="2400" i="1" dirty="0" smtClean="0"/>
              <a:t> )</a:t>
            </a:r>
            <a:r>
              <a:rPr lang="en-US" sz="2400" dirty="0" smtClean="0"/>
              <a:t> = </a:t>
            </a:r>
            <a:r>
              <a:rPr lang="en-US" sz="2400" i="1" dirty="0" err="1" smtClean="0"/>
              <a:t>k</a:t>
            </a:r>
            <a:r>
              <a:rPr lang="en-US" sz="2400" i="1" baseline="30000" dirty="0" err="1" smtClean="0">
                <a:solidFill>
                  <a:srgbClr val="7F0000"/>
                </a:solidFill>
              </a:rPr>
              <a:t>n</a:t>
            </a:r>
            <a:r>
              <a:rPr lang="en-US" sz="2400" i="1" baseline="30000" dirty="0" smtClean="0"/>
              <a:t> </a:t>
            </a:r>
            <a:r>
              <a:rPr lang="en-US" sz="2400" i="1" dirty="0" smtClean="0"/>
              <a:t>&lt; (k+1)</a:t>
            </a:r>
            <a:r>
              <a:rPr lang="en-US" sz="2400" i="1" baseline="30000" dirty="0" smtClean="0">
                <a:solidFill>
                  <a:srgbClr val="7F0000"/>
                </a:solidFill>
              </a:rPr>
              <a:t>n</a:t>
            </a:r>
            <a:r>
              <a:rPr lang="en-US" sz="2400" i="1" dirty="0" smtClean="0"/>
              <a:t>, for all k</a:t>
            </a:r>
            <a:r>
              <a:rPr lang="en-US" sz="2400" i="1" baseline="30000" dirty="0" smtClean="0"/>
              <a:t> </a:t>
            </a:r>
            <a:r>
              <a:rPr lang="en-US" sz="2400" b="1" dirty="0" smtClean="0">
                <a:sym typeface="Symbol" pitchFamily="18" charset="2"/>
              </a:rPr>
              <a:t> </a:t>
            </a:r>
            <a:r>
              <a:rPr lang="en-US" sz="2400" b="1" dirty="0" smtClean="0">
                <a:sym typeface="Symbol" pitchFamily="18" charset="2"/>
              </a:rPr>
              <a:t>Z</a:t>
            </a:r>
            <a:r>
              <a:rPr lang="en-US" sz="2400" b="1" baseline="30000" dirty="0" smtClean="0">
                <a:sym typeface="Symbol" pitchFamily="18" charset="2"/>
              </a:rPr>
              <a:t>+</a:t>
            </a:r>
            <a:r>
              <a:rPr lang="en-US" sz="2400" b="1" dirty="0" smtClean="0">
                <a:sym typeface="Symbol" pitchFamily="18" charset="2"/>
              </a:rPr>
              <a:t> </a:t>
            </a:r>
            <a:r>
              <a:rPr lang="en-US" sz="2400" dirty="0" smtClean="0">
                <a:sym typeface="Symbol" pitchFamily="18" charset="2"/>
              </a:rPr>
              <a:t>- {1}</a:t>
            </a:r>
            <a:endParaRPr lang="en-US" sz="2400" i="1" baseline="30000" dirty="0" smtClean="0"/>
          </a:p>
          <a:p>
            <a:pPr eaLnBrk="1" hangingPunct="1">
              <a:lnSpc>
                <a:spcPct val="150000"/>
              </a:lnSpc>
            </a:pPr>
            <a:r>
              <a:rPr lang="en-US" sz="2400" i="1" dirty="0" smtClean="0"/>
              <a:t>f( </a:t>
            </a:r>
            <a:r>
              <a:rPr lang="en-US" sz="2400" i="1" dirty="0" smtClean="0">
                <a:solidFill>
                  <a:srgbClr val="7F0000"/>
                </a:solidFill>
              </a:rPr>
              <a:t>n</a:t>
            </a:r>
            <a:r>
              <a:rPr lang="en-US" sz="2400" i="1" dirty="0" smtClean="0"/>
              <a:t> )</a:t>
            </a:r>
            <a:r>
              <a:rPr lang="en-US" sz="2400" dirty="0" smtClean="0"/>
              <a:t> = </a:t>
            </a:r>
            <a:r>
              <a:rPr lang="en-US" sz="2400" i="1" dirty="0" smtClean="0">
                <a:solidFill>
                  <a:srgbClr val="7F0000"/>
                </a:solidFill>
              </a:rPr>
              <a:t>n</a:t>
            </a:r>
            <a:r>
              <a:rPr lang="en-US" sz="2400" dirty="0" smtClean="0"/>
              <a:t>!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/>
              <a:t>Copyright © Peter Cappello 2011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D914DB4-389D-4CE1-8765-53E68A503BA2}" type="slidenum">
              <a:rPr lang="en-US" sz="1400"/>
              <a:pPr eaLnBrk="1" hangingPunct="1"/>
              <a:t>20</a:t>
            </a:fld>
            <a:endParaRPr lang="en-US" sz="140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40 Proof continued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458200" cy="4876800"/>
          </a:xfrm>
        </p:spPr>
        <p:txBody>
          <a:bodyPr/>
          <a:lstStyle/>
          <a:p>
            <a:pPr marL="990600" lvl="1" indent="-533400" eaLnBrk="1" hangingPunct="1">
              <a:lnSpc>
                <a:spcPct val="200000"/>
              </a:lnSpc>
              <a:buFontTx/>
              <a:buAutoNum type="arabicPeriod"/>
            </a:pPr>
            <a:r>
              <a:rPr lang="en-US" sz="2000" i="1" smtClean="0"/>
              <a:t>f</a:t>
            </a:r>
            <a:r>
              <a:rPr lang="en-US" sz="2000" i="1" baseline="-25000" smtClean="0"/>
              <a:t>1</a:t>
            </a:r>
            <a:r>
              <a:rPr lang="en-US" sz="2000" i="1" smtClean="0"/>
              <a:t>( x )</a:t>
            </a:r>
            <a:r>
              <a:rPr lang="en-US" sz="2000" smtClean="0"/>
              <a:t> is </a:t>
            </a:r>
            <a:r>
              <a:rPr lang="en-US" sz="2000" smtClean="0">
                <a:cs typeface="Arial" charset="0"/>
                <a:sym typeface="Symbol" pitchFamily="18" charset="2"/>
              </a:rPr>
              <a:t>Ω( </a:t>
            </a:r>
            <a:r>
              <a:rPr lang="en-US" sz="2000" i="1" smtClean="0"/>
              <a:t>g</a:t>
            </a:r>
            <a:r>
              <a:rPr lang="en-US" sz="2000" i="1" baseline="-25000" smtClean="0"/>
              <a:t>1</a:t>
            </a:r>
            <a:r>
              <a:rPr lang="en-US" sz="2000" i="1" smtClean="0"/>
              <a:t>( x ) </a:t>
            </a:r>
            <a:r>
              <a:rPr lang="en-US" sz="2000" i="1" smtClean="0">
                <a:cs typeface="Arial" charset="0"/>
                <a:sym typeface="Symbol" pitchFamily="18" charset="2"/>
              </a:rPr>
              <a:t>).                                 </a:t>
            </a:r>
            <a:r>
              <a:rPr lang="en-US" sz="2000" smtClean="0">
                <a:solidFill>
                  <a:srgbClr val="006600"/>
                </a:solidFill>
                <a:cs typeface="Arial" charset="0"/>
                <a:sym typeface="Symbol" pitchFamily="18" charset="2"/>
              </a:rPr>
              <a:t>(Previous 1. &amp; defn of </a:t>
            </a:r>
            <a:r>
              <a:rPr lang="el-GR" sz="2000" smtClean="0">
                <a:solidFill>
                  <a:srgbClr val="006600"/>
                </a:solidFill>
                <a:cs typeface="Arial" charset="0"/>
                <a:sym typeface="Symbol" pitchFamily="18" charset="2"/>
              </a:rPr>
              <a:t>Θ</a:t>
            </a:r>
            <a:r>
              <a:rPr lang="en-US" sz="2000" smtClean="0">
                <a:solidFill>
                  <a:srgbClr val="006600"/>
                </a:solidFill>
                <a:cs typeface="Arial" charset="0"/>
                <a:sym typeface="Symbol" pitchFamily="18" charset="2"/>
              </a:rPr>
              <a:t>)</a:t>
            </a:r>
            <a:endParaRPr lang="en-US" sz="2000" smtClean="0">
              <a:cs typeface="Arial" charset="0"/>
              <a:sym typeface="Symbol" pitchFamily="18" charset="2"/>
            </a:endParaRPr>
          </a:p>
          <a:p>
            <a:pPr marL="990600" lvl="1" indent="-533400" eaLnBrk="1" hangingPunct="1">
              <a:lnSpc>
                <a:spcPct val="200000"/>
              </a:lnSpc>
              <a:buFontTx/>
              <a:buAutoNum type="arabicPeriod"/>
            </a:pPr>
            <a:r>
              <a:rPr lang="en-US" sz="2000" smtClean="0">
                <a:sym typeface="Symbol" pitchFamily="18" charset="2"/>
              </a:rPr>
              <a:t> </a:t>
            </a:r>
            <a:r>
              <a:rPr lang="en-US" sz="2000" b="1" smtClean="0">
                <a:sym typeface="Symbol" pitchFamily="18" charset="2"/>
              </a:rPr>
              <a:t></a:t>
            </a:r>
            <a:r>
              <a:rPr lang="en-US" sz="2000" i="1" smtClean="0">
                <a:sym typeface="Symbol" pitchFamily="18" charset="2"/>
              </a:rPr>
              <a:t>k’</a:t>
            </a:r>
            <a:r>
              <a:rPr lang="en-US" sz="2000" i="1" baseline="-25000" smtClean="0">
                <a:sym typeface="Symbol" pitchFamily="18" charset="2"/>
              </a:rPr>
              <a:t>1</a:t>
            </a:r>
            <a:r>
              <a:rPr lang="en-US" sz="2000" smtClean="0">
                <a:sym typeface="Symbol" pitchFamily="18" charset="2"/>
              </a:rPr>
              <a:t>, </a:t>
            </a:r>
            <a:r>
              <a:rPr lang="en-US" sz="2000" i="1" smtClean="0">
                <a:sym typeface="Symbol" pitchFamily="18" charset="2"/>
              </a:rPr>
              <a:t>C’</a:t>
            </a:r>
            <a:r>
              <a:rPr lang="en-US" sz="2000" i="1" baseline="-25000" smtClean="0">
                <a:sym typeface="Symbol" pitchFamily="18" charset="2"/>
              </a:rPr>
              <a:t>1</a:t>
            </a:r>
            <a:r>
              <a:rPr lang="en-US" sz="2000" smtClean="0">
                <a:sym typeface="Symbol" pitchFamily="18" charset="2"/>
              </a:rPr>
              <a:t>, </a:t>
            </a:r>
            <a:r>
              <a:rPr lang="en-US" sz="2000" i="1" smtClean="0">
                <a:cs typeface="Arial" charset="0"/>
                <a:sym typeface="Symbol" pitchFamily="18" charset="2"/>
              </a:rPr>
              <a:t>x &gt; </a:t>
            </a:r>
            <a:r>
              <a:rPr lang="en-US" sz="2000" i="1" smtClean="0">
                <a:sym typeface="Symbol" pitchFamily="18" charset="2"/>
              </a:rPr>
              <a:t>k’</a:t>
            </a:r>
            <a:r>
              <a:rPr lang="en-US" sz="2000" i="1" baseline="-25000" smtClean="0">
                <a:sym typeface="Symbol" pitchFamily="18" charset="2"/>
              </a:rPr>
              <a:t>1</a:t>
            </a:r>
            <a:r>
              <a:rPr lang="en-US" sz="2000" i="1" smtClean="0">
                <a:cs typeface="Arial" charset="0"/>
                <a:sym typeface="Symbol" pitchFamily="18" charset="2"/>
              </a:rPr>
              <a:t> </a:t>
            </a:r>
            <a:r>
              <a:rPr lang="en-US" sz="2000" b="1" smtClean="0">
                <a:sym typeface="Symbol" pitchFamily="18" charset="2"/>
              </a:rPr>
              <a:t></a:t>
            </a:r>
            <a:r>
              <a:rPr lang="en-US" sz="2000" i="1" smtClean="0">
                <a:cs typeface="Arial" charset="0"/>
                <a:sym typeface="Symbol" pitchFamily="18" charset="2"/>
              </a:rPr>
              <a:t> </a:t>
            </a:r>
            <a:r>
              <a:rPr lang="en-US" sz="2000" i="1" smtClean="0"/>
              <a:t>f</a:t>
            </a:r>
            <a:r>
              <a:rPr lang="en-US" sz="2000" i="1" baseline="-25000" smtClean="0"/>
              <a:t>1</a:t>
            </a:r>
            <a:r>
              <a:rPr lang="en-US" sz="2000" i="1" smtClean="0"/>
              <a:t>( x )</a:t>
            </a:r>
            <a:r>
              <a:rPr lang="en-US" sz="2000" smtClean="0"/>
              <a:t> </a:t>
            </a:r>
            <a:r>
              <a:rPr lang="en-US" sz="2000" smtClean="0">
                <a:solidFill>
                  <a:srgbClr val="A80000"/>
                </a:solidFill>
                <a:cs typeface="Arial" charset="0"/>
                <a:sym typeface="Symbol" pitchFamily="18" charset="2"/>
              </a:rPr>
              <a:t>≥</a:t>
            </a:r>
            <a:r>
              <a:rPr lang="en-US" sz="2000" smtClean="0">
                <a:cs typeface="Arial" charset="0"/>
                <a:sym typeface="Symbol" pitchFamily="18" charset="2"/>
              </a:rPr>
              <a:t> </a:t>
            </a:r>
            <a:r>
              <a:rPr lang="en-US" sz="2000" i="1" smtClean="0">
                <a:sym typeface="Symbol" pitchFamily="18" charset="2"/>
              </a:rPr>
              <a:t>C’</a:t>
            </a:r>
            <a:r>
              <a:rPr lang="en-US" sz="2000" i="1" baseline="-25000" smtClean="0">
                <a:sym typeface="Symbol" pitchFamily="18" charset="2"/>
              </a:rPr>
              <a:t>1</a:t>
            </a:r>
            <a:r>
              <a:rPr lang="en-US" sz="2000" i="1" smtClean="0"/>
              <a:t>g</a:t>
            </a:r>
            <a:r>
              <a:rPr lang="en-US" sz="2000" i="1" baseline="-25000" smtClean="0"/>
              <a:t>1</a:t>
            </a:r>
            <a:r>
              <a:rPr lang="en-US" sz="2000" i="1" smtClean="0"/>
              <a:t>( x )</a:t>
            </a:r>
            <a:r>
              <a:rPr lang="en-US" sz="2000" smtClean="0">
                <a:cs typeface="Arial" charset="0"/>
                <a:sym typeface="Symbol" pitchFamily="18" charset="2"/>
              </a:rPr>
              <a:t>      </a:t>
            </a:r>
            <a:r>
              <a:rPr lang="en-US" sz="2000" smtClean="0">
                <a:solidFill>
                  <a:srgbClr val="006600"/>
                </a:solidFill>
                <a:cs typeface="Arial" charset="0"/>
                <a:sym typeface="Symbol" pitchFamily="18" charset="2"/>
              </a:rPr>
              <a:t>(1. &amp; Defn of Ω)</a:t>
            </a:r>
          </a:p>
          <a:p>
            <a:pPr marL="990600" lvl="1" indent="-533400" eaLnBrk="1" hangingPunct="1">
              <a:lnSpc>
                <a:spcPct val="200000"/>
              </a:lnSpc>
              <a:buFontTx/>
              <a:buAutoNum type="arabicPeriod"/>
            </a:pPr>
            <a:r>
              <a:rPr lang="en-US" sz="2000" i="1" smtClean="0"/>
              <a:t>f</a:t>
            </a:r>
            <a:r>
              <a:rPr lang="en-US" sz="2000" i="1" baseline="-25000" smtClean="0"/>
              <a:t>2</a:t>
            </a:r>
            <a:r>
              <a:rPr lang="en-US" sz="2000" i="1" smtClean="0"/>
              <a:t>( x )</a:t>
            </a:r>
            <a:r>
              <a:rPr lang="en-US" sz="2000" smtClean="0"/>
              <a:t> is </a:t>
            </a:r>
            <a:r>
              <a:rPr lang="en-US" sz="2000" smtClean="0">
                <a:cs typeface="Arial" charset="0"/>
                <a:sym typeface="Symbol" pitchFamily="18" charset="2"/>
              </a:rPr>
              <a:t>Ω( </a:t>
            </a:r>
            <a:r>
              <a:rPr lang="en-US" sz="2000" i="1" smtClean="0"/>
              <a:t>g</a:t>
            </a:r>
            <a:r>
              <a:rPr lang="en-US" sz="2000" i="1" baseline="-25000" smtClean="0"/>
              <a:t>2</a:t>
            </a:r>
            <a:r>
              <a:rPr lang="en-US" sz="2000" i="1" smtClean="0"/>
              <a:t>( x ) </a:t>
            </a:r>
            <a:r>
              <a:rPr lang="en-US" sz="2000" i="1" smtClean="0">
                <a:cs typeface="Arial" charset="0"/>
                <a:sym typeface="Symbol" pitchFamily="18" charset="2"/>
              </a:rPr>
              <a:t>).                                 </a:t>
            </a:r>
            <a:r>
              <a:rPr lang="en-US" sz="2000" smtClean="0">
                <a:solidFill>
                  <a:srgbClr val="006600"/>
                </a:solidFill>
                <a:cs typeface="Arial" charset="0"/>
                <a:sym typeface="Symbol" pitchFamily="18" charset="2"/>
              </a:rPr>
              <a:t>(Previous 1. &amp; defn of </a:t>
            </a:r>
            <a:r>
              <a:rPr lang="el-GR" sz="2000" smtClean="0">
                <a:solidFill>
                  <a:srgbClr val="006600"/>
                </a:solidFill>
                <a:cs typeface="Arial" charset="0"/>
                <a:sym typeface="Symbol" pitchFamily="18" charset="2"/>
              </a:rPr>
              <a:t>Θ</a:t>
            </a:r>
            <a:r>
              <a:rPr lang="en-US" sz="2000" smtClean="0">
                <a:solidFill>
                  <a:srgbClr val="006600"/>
                </a:solidFill>
                <a:cs typeface="Arial" charset="0"/>
                <a:sym typeface="Symbol" pitchFamily="18" charset="2"/>
              </a:rPr>
              <a:t>)</a:t>
            </a:r>
            <a:endParaRPr lang="en-US" sz="2000" smtClean="0">
              <a:cs typeface="Arial" charset="0"/>
              <a:sym typeface="Symbol" pitchFamily="18" charset="2"/>
            </a:endParaRPr>
          </a:p>
          <a:p>
            <a:pPr marL="990600" lvl="1" indent="-533400" eaLnBrk="1" hangingPunct="1">
              <a:lnSpc>
                <a:spcPct val="200000"/>
              </a:lnSpc>
              <a:buFontTx/>
              <a:buAutoNum type="arabicPeriod"/>
            </a:pPr>
            <a:r>
              <a:rPr lang="en-US" sz="2000" smtClean="0">
                <a:sym typeface="Symbol" pitchFamily="18" charset="2"/>
              </a:rPr>
              <a:t> </a:t>
            </a:r>
            <a:r>
              <a:rPr lang="en-US" sz="2000" b="1" smtClean="0">
                <a:sym typeface="Symbol" pitchFamily="18" charset="2"/>
              </a:rPr>
              <a:t></a:t>
            </a:r>
            <a:r>
              <a:rPr lang="en-US" sz="2000" i="1" smtClean="0">
                <a:sym typeface="Symbol" pitchFamily="18" charset="2"/>
              </a:rPr>
              <a:t>k’</a:t>
            </a:r>
            <a:r>
              <a:rPr lang="en-US" sz="2000" i="1" baseline="-25000" smtClean="0">
                <a:sym typeface="Symbol" pitchFamily="18" charset="2"/>
              </a:rPr>
              <a:t>2</a:t>
            </a:r>
            <a:r>
              <a:rPr lang="en-US" sz="2000" smtClean="0">
                <a:sym typeface="Symbol" pitchFamily="18" charset="2"/>
              </a:rPr>
              <a:t>, </a:t>
            </a:r>
            <a:r>
              <a:rPr lang="en-US" sz="2000" i="1" smtClean="0">
                <a:sym typeface="Symbol" pitchFamily="18" charset="2"/>
              </a:rPr>
              <a:t>C’</a:t>
            </a:r>
            <a:r>
              <a:rPr lang="en-US" sz="2000" i="1" baseline="-25000" smtClean="0">
                <a:sym typeface="Symbol" pitchFamily="18" charset="2"/>
              </a:rPr>
              <a:t>2</a:t>
            </a:r>
            <a:r>
              <a:rPr lang="en-US" sz="2000" smtClean="0">
                <a:sym typeface="Symbol" pitchFamily="18" charset="2"/>
              </a:rPr>
              <a:t>, </a:t>
            </a:r>
            <a:r>
              <a:rPr lang="en-US" sz="2000" i="1" smtClean="0">
                <a:cs typeface="Arial" charset="0"/>
                <a:sym typeface="Symbol" pitchFamily="18" charset="2"/>
              </a:rPr>
              <a:t>x &gt; </a:t>
            </a:r>
            <a:r>
              <a:rPr lang="en-US" sz="2000" i="1" smtClean="0">
                <a:sym typeface="Symbol" pitchFamily="18" charset="2"/>
              </a:rPr>
              <a:t>k’</a:t>
            </a:r>
            <a:r>
              <a:rPr lang="en-US" sz="2000" i="1" baseline="-25000" smtClean="0">
                <a:sym typeface="Symbol" pitchFamily="18" charset="2"/>
              </a:rPr>
              <a:t>2</a:t>
            </a:r>
            <a:r>
              <a:rPr lang="en-US" sz="2000" i="1" smtClean="0">
                <a:cs typeface="Arial" charset="0"/>
                <a:sym typeface="Symbol" pitchFamily="18" charset="2"/>
              </a:rPr>
              <a:t> </a:t>
            </a:r>
            <a:r>
              <a:rPr lang="en-US" sz="2000" b="1" smtClean="0">
                <a:sym typeface="Symbol" pitchFamily="18" charset="2"/>
              </a:rPr>
              <a:t></a:t>
            </a:r>
            <a:r>
              <a:rPr lang="en-US" sz="2000" i="1" smtClean="0">
                <a:cs typeface="Arial" charset="0"/>
                <a:sym typeface="Symbol" pitchFamily="18" charset="2"/>
              </a:rPr>
              <a:t> </a:t>
            </a:r>
            <a:r>
              <a:rPr lang="en-US" sz="2000" i="1" smtClean="0"/>
              <a:t>f</a:t>
            </a:r>
            <a:r>
              <a:rPr lang="en-US" sz="2000" i="1" baseline="-25000" smtClean="0"/>
              <a:t>2</a:t>
            </a:r>
            <a:r>
              <a:rPr lang="en-US" sz="2000" i="1" smtClean="0"/>
              <a:t>( x )</a:t>
            </a:r>
            <a:r>
              <a:rPr lang="en-US" sz="2000" smtClean="0"/>
              <a:t> </a:t>
            </a:r>
            <a:r>
              <a:rPr lang="en-US" sz="2000" smtClean="0">
                <a:solidFill>
                  <a:srgbClr val="A80000"/>
                </a:solidFill>
                <a:cs typeface="Arial" charset="0"/>
                <a:sym typeface="Symbol" pitchFamily="18" charset="2"/>
              </a:rPr>
              <a:t>≥</a:t>
            </a:r>
            <a:r>
              <a:rPr lang="en-US" sz="2000" smtClean="0">
                <a:cs typeface="Arial" charset="0"/>
                <a:sym typeface="Symbol" pitchFamily="18" charset="2"/>
              </a:rPr>
              <a:t> </a:t>
            </a:r>
            <a:r>
              <a:rPr lang="en-US" sz="2000" i="1" smtClean="0">
                <a:sym typeface="Symbol" pitchFamily="18" charset="2"/>
              </a:rPr>
              <a:t>C’</a:t>
            </a:r>
            <a:r>
              <a:rPr lang="en-US" sz="2000" i="1" baseline="-25000" smtClean="0">
                <a:sym typeface="Symbol" pitchFamily="18" charset="2"/>
              </a:rPr>
              <a:t>2</a:t>
            </a:r>
            <a:r>
              <a:rPr lang="en-US" sz="2000" i="1" smtClean="0"/>
              <a:t>g</a:t>
            </a:r>
            <a:r>
              <a:rPr lang="en-US" sz="2000" i="1" baseline="-25000" smtClean="0"/>
              <a:t>2</a:t>
            </a:r>
            <a:r>
              <a:rPr lang="en-US" sz="2000" i="1" smtClean="0"/>
              <a:t>( x )     </a:t>
            </a:r>
            <a:r>
              <a:rPr lang="en-US" sz="2000" smtClean="0">
                <a:cs typeface="Arial" charset="0"/>
                <a:sym typeface="Symbol" pitchFamily="18" charset="2"/>
              </a:rPr>
              <a:t> </a:t>
            </a:r>
            <a:r>
              <a:rPr lang="en-US" sz="2000" smtClean="0">
                <a:solidFill>
                  <a:srgbClr val="006600"/>
                </a:solidFill>
                <a:cs typeface="Arial" charset="0"/>
                <a:sym typeface="Symbol" pitchFamily="18" charset="2"/>
              </a:rPr>
              <a:t>(3. &amp; Defn of Ω)</a:t>
            </a:r>
            <a:endParaRPr lang="en-US" sz="2000" i="1" smtClean="0">
              <a:cs typeface="Arial" charset="0"/>
              <a:sym typeface="Symbol" pitchFamily="18" charset="2"/>
            </a:endParaRPr>
          </a:p>
          <a:p>
            <a:pPr marL="990600" lvl="1" indent="-533400" eaLnBrk="1" hangingPunct="1">
              <a:lnSpc>
                <a:spcPct val="200000"/>
              </a:lnSpc>
              <a:buFontTx/>
              <a:buAutoNum type="arabicPeriod"/>
            </a:pPr>
            <a:r>
              <a:rPr lang="en-US" sz="2000" i="1" smtClean="0">
                <a:cs typeface="Arial" charset="0"/>
                <a:sym typeface="Symbol" pitchFamily="18" charset="2"/>
              </a:rPr>
              <a:t>x &gt; max</a:t>
            </a:r>
            <a:r>
              <a:rPr lang="en-US" sz="2000" smtClean="0">
                <a:cs typeface="Arial" charset="0"/>
                <a:sym typeface="Symbol" pitchFamily="18" charset="2"/>
              </a:rPr>
              <a:t>{ </a:t>
            </a:r>
            <a:r>
              <a:rPr lang="en-US" sz="2000" i="1" smtClean="0">
                <a:sym typeface="Symbol" pitchFamily="18" charset="2"/>
              </a:rPr>
              <a:t>k’</a:t>
            </a:r>
            <a:r>
              <a:rPr lang="en-US" sz="2000" i="1" baseline="-25000" smtClean="0">
                <a:sym typeface="Symbol" pitchFamily="18" charset="2"/>
              </a:rPr>
              <a:t>1</a:t>
            </a:r>
            <a:r>
              <a:rPr lang="en-US" sz="2000" i="1" smtClean="0">
                <a:cs typeface="Arial" charset="0"/>
                <a:sym typeface="Symbol" pitchFamily="18" charset="2"/>
              </a:rPr>
              <a:t>, </a:t>
            </a:r>
            <a:r>
              <a:rPr lang="en-US" sz="2000" i="1" smtClean="0">
                <a:sym typeface="Symbol" pitchFamily="18" charset="2"/>
              </a:rPr>
              <a:t>k’</a:t>
            </a:r>
            <a:r>
              <a:rPr lang="en-US" sz="2000" i="1" baseline="-25000" smtClean="0">
                <a:sym typeface="Symbol" pitchFamily="18" charset="2"/>
              </a:rPr>
              <a:t>2 </a:t>
            </a:r>
            <a:r>
              <a:rPr lang="en-US" sz="2000" smtClean="0">
                <a:cs typeface="Arial" charset="0"/>
                <a:sym typeface="Symbol" pitchFamily="18" charset="2"/>
              </a:rPr>
              <a:t>}</a:t>
            </a:r>
            <a:r>
              <a:rPr lang="en-US" sz="2000" i="1" smtClean="0">
                <a:cs typeface="Arial" charset="0"/>
                <a:sym typeface="Symbol" pitchFamily="18" charset="2"/>
              </a:rPr>
              <a:t> </a:t>
            </a:r>
            <a:r>
              <a:rPr lang="en-US" sz="2000" b="1" smtClean="0">
                <a:sym typeface="Symbol" pitchFamily="18" charset="2"/>
              </a:rPr>
              <a:t></a:t>
            </a:r>
            <a:r>
              <a:rPr lang="en-US" sz="2000" i="1" smtClean="0"/>
              <a:t> f</a:t>
            </a:r>
            <a:r>
              <a:rPr lang="en-US" sz="2000" i="1" baseline="-25000" smtClean="0"/>
              <a:t>1</a:t>
            </a:r>
            <a:r>
              <a:rPr lang="en-US" sz="2000" smtClean="0"/>
              <a:t> </a:t>
            </a:r>
            <a:r>
              <a:rPr lang="en-US" sz="2000" i="1" smtClean="0"/>
              <a:t>f</a:t>
            </a:r>
            <a:r>
              <a:rPr lang="en-US" sz="2000" i="1" baseline="-25000" smtClean="0"/>
              <a:t>2</a:t>
            </a:r>
            <a:r>
              <a:rPr lang="en-US" sz="2000" i="1" smtClean="0"/>
              <a:t>( x )</a:t>
            </a:r>
            <a:r>
              <a:rPr lang="en-US" sz="2000" smtClean="0"/>
              <a:t> </a:t>
            </a:r>
            <a:r>
              <a:rPr lang="en-US" sz="2000" smtClean="0">
                <a:solidFill>
                  <a:srgbClr val="A80000"/>
                </a:solidFill>
                <a:cs typeface="Arial" charset="0"/>
                <a:sym typeface="Symbol" pitchFamily="18" charset="2"/>
              </a:rPr>
              <a:t>≥</a:t>
            </a:r>
            <a:r>
              <a:rPr lang="en-US" sz="2000" smtClean="0">
                <a:cs typeface="Arial" charset="0"/>
                <a:sym typeface="Symbol" pitchFamily="18" charset="2"/>
              </a:rPr>
              <a:t> </a:t>
            </a:r>
            <a:r>
              <a:rPr lang="en-US" sz="2000" i="1" smtClean="0">
                <a:sym typeface="Symbol" pitchFamily="18" charset="2"/>
              </a:rPr>
              <a:t>C’</a:t>
            </a:r>
            <a:r>
              <a:rPr lang="en-US" sz="2000" i="1" baseline="-25000" smtClean="0">
                <a:sym typeface="Symbol" pitchFamily="18" charset="2"/>
              </a:rPr>
              <a:t>1</a:t>
            </a:r>
            <a:r>
              <a:rPr lang="en-US" sz="2000" i="1" smtClean="0">
                <a:sym typeface="Symbol" pitchFamily="18" charset="2"/>
              </a:rPr>
              <a:t>C’</a:t>
            </a:r>
            <a:r>
              <a:rPr lang="en-US" sz="2000" i="1" baseline="-25000" smtClean="0">
                <a:sym typeface="Symbol" pitchFamily="18" charset="2"/>
              </a:rPr>
              <a:t>2</a:t>
            </a:r>
            <a:r>
              <a:rPr lang="en-US" sz="2000" i="1" smtClean="0"/>
              <a:t>g</a:t>
            </a:r>
            <a:r>
              <a:rPr lang="en-US" sz="2000" i="1" baseline="-25000" smtClean="0"/>
              <a:t>1</a:t>
            </a:r>
            <a:r>
              <a:rPr lang="en-US" sz="2000" i="1" smtClean="0"/>
              <a:t>g</a:t>
            </a:r>
            <a:r>
              <a:rPr lang="en-US" sz="2000" i="1" baseline="-25000" smtClean="0"/>
              <a:t>2</a:t>
            </a:r>
            <a:r>
              <a:rPr lang="en-US" sz="2000" i="1" smtClean="0"/>
              <a:t>( x )</a:t>
            </a:r>
            <a:endParaRPr lang="en-US" sz="2000" i="1" smtClean="0">
              <a:cs typeface="Arial" charset="0"/>
              <a:sym typeface="Symbol" pitchFamily="18" charset="2"/>
            </a:endParaRPr>
          </a:p>
          <a:p>
            <a:pPr marL="990600" lvl="1" indent="-533400" eaLnBrk="1" hangingPunct="1">
              <a:lnSpc>
                <a:spcPct val="200000"/>
              </a:lnSpc>
              <a:buFontTx/>
              <a:buAutoNum type="arabicPeriod"/>
            </a:pPr>
            <a:r>
              <a:rPr lang="en-US" sz="2000" i="1" smtClean="0">
                <a:solidFill>
                  <a:srgbClr val="000099"/>
                </a:solidFill>
              </a:rPr>
              <a:t>f</a:t>
            </a:r>
            <a:r>
              <a:rPr lang="en-US" sz="2000" i="1" baseline="-25000" smtClean="0">
                <a:solidFill>
                  <a:srgbClr val="000099"/>
                </a:solidFill>
              </a:rPr>
              <a:t>1</a:t>
            </a:r>
            <a:r>
              <a:rPr lang="en-US" sz="2000" smtClean="0">
                <a:solidFill>
                  <a:srgbClr val="000099"/>
                </a:solidFill>
              </a:rPr>
              <a:t> </a:t>
            </a:r>
            <a:r>
              <a:rPr lang="en-US" sz="2000" i="1" smtClean="0">
                <a:solidFill>
                  <a:srgbClr val="000099"/>
                </a:solidFill>
              </a:rPr>
              <a:t>f</a:t>
            </a:r>
            <a:r>
              <a:rPr lang="en-US" sz="2000" i="1" baseline="-25000" smtClean="0">
                <a:solidFill>
                  <a:srgbClr val="000099"/>
                </a:solidFill>
              </a:rPr>
              <a:t>2</a:t>
            </a:r>
            <a:r>
              <a:rPr lang="en-US" sz="2000" i="1" smtClean="0">
                <a:solidFill>
                  <a:srgbClr val="000099"/>
                </a:solidFill>
              </a:rPr>
              <a:t>( x ) is </a:t>
            </a:r>
            <a:r>
              <a:rPr lang="en-US" sz="2000" smtClean="0">
                <a:solidFill>
                  <a:srgbClr val="000099"/>
                </a:solidFill>
                <a:cs typeface="Arial" charset="0"/>
                <a:sym typeface="Symbol" pitchFamily="18" charset="2"/>
              </a:rPr>
              <a:t>Ω</a:t>
            </a:r>
            <a:r>
              <a:rPr lang="en-US" sz="2000" i="1" smtClean="0">
                <a:solidFill>
                  <a:srgbClr val="000099"/>
                </a:solidFill>
              </a:rPr>
              <a:t>( g</a:t>
            </a:r>
            <a:r>
              <a:rPr lang="en-US" sz="2000" i="1" baseline="-25000" smtClean="0">
                <a:solidFill>
                  <a:srgbClr val="000099"/>
                </a:solidFill>
              </a:rPr>
              <a:t>1</a:t>
            </a:r>
            <a:r>
              <a:rPr lang="en-US" sz="2000" i="1" smtClean="0">
                <a:solidFill>
                  <a:srgbClr val="000099"/>
                </a:solidFill>
              </a:rPr>
              <a:t>g</a:t>
            </a:r>
            <a:r>
              <a:rPr lang="en-US" sz="2000" i="1" baseline="-25000" smtClean="0">
                <a:solidFill>
                  <a:srgbClr val="000099"/>
                </a:solidFill>
              </a:rPr>
              <a:t>2</a:t>
            </a:r>
            <a:r>
              <a:rPr lang="en-US" sz="2000" i="1" smtClean="0">
                <a:solidFill>
                  <a:srgbClr val="000099"/>
                </a:solidFill>
              </a:rPr>
              <a:t>( x )</a:t>
            </a:r>
            <a:r>
              <a:rPr lang="en-US" sz="2000" smtClean="0">
                <a:solidFill>
                  <a:srgbClr val="000099"/>
                </a:solidFill>
                <a:cs typeface="Arial" charset="0"/>
                <a:sym typeface="Symbol" pitchFamily="18" charset="2"/>
              </a:rPr>
              <a:t> </a:t>
            </a:r>
            <a:r>
              <a:rPr lang="en-US" sz="2000" i="1" smtClean="0">
                <a:solidFill>
                  <a:srgbClr val="000099"/>
                </a:solidFill>
                <a:cs typeface="Arial" charset="0"/>
                <a:sym typeface="Symbol" pitchFamily="18" charset="2"/>
              </a:rPr>
              <a:t>)</a:t>
            </a:r>
            <a:r>
              <a:rPr lang="en-US" sz="2000" smtClean="0">
                <a:solidFill>
                  <a:srgbClr val="000099"/>
                </a:solidFill>
                <a:cs typeface="Arial" charset="0"/>
                <a:sym typeface="Symbol" pitchFamily="18" charset="2"/>
              </a:rPr>
              <a:t>.                           </a:t>
            </a:r>
            <a:r>
              <a:rPr lang="en-US" sz="2000" smtClean="0">
                <a:solidFill>
                  <a:srgbClr val="006600"/>
                </a:solidFill>
                <a:cs typeface="Arial" charset="0"/>
                <a:sym typeface="Symbol" pitchFamily="18" charset="2"/>
              </a:rPr>
              <a:t>(5. &amp; Defn of Ω)</a:t>
            </a:r>
            <a:endParaRPr lang="en-US" sz="2000" smtClean="0">
              <a:solidFill>
                <a:srgbClr val="000099"/>
              </a:solidFill>
              <a:cs typeface="Arial" charset="0"/>
              <a:sym typeface="Symbol" pitchFamily="18" charset="2"/>
            </a:endParaRPr>
          </a:p>
          <a:p>
            <a:pPr marL="990600" lvl="1" indent="-533400" eaLnBrk="1" hangingPunct="1">
              <a:lnSpc>
                <a:spcPct val="200000"/>
              </a:lnSpc>
              <a:buFontTx/>
              <a:buAutoNum type="arabicPeriod"/>
            </a:pPr>
            <a:r>
              <a:rPr lang="en-US" sz="2000" i="1" smtClean="0">
                <a:solidFill>
                  <a:srgbClr val="000099"/>
                </a:solidFill>
              </a:rPr>
              <a:t>f</a:t>
            </a:r>
            <a:r>
              <a:rPr lang="en-US" sz="2000" i="1" baseline="-25000" smtClean="0">
                <a:solidFill>
                  <a:srgbClr val="000099"/>
                </a:solidFill>
              </a:rPr>
              <a:t>1</a:t>
            </a:r>
            <a:r>
              <a:rPr lang="en-US" sz="2000" smtClean="0">
                <a:solidFill>
                  <a:srgbClr val="000099"/>
                </a:solidFill>
              </a:rPr>
              <a:t> </a:t>
            </a:r>
            <a:r>
              <a:rPr lang="en-US" sz="2000" i="1" smtClean="0">
                <a:solidFill>
                  <a:srgbClr val="000099"/>
                </a:solidFill>
              </a:rPr>
              <a:t>f</a:t>
            </a:r>
            <a:r>
              <a:rPr lang="en-US" sz="2000" i="1" baseline="-25000" smtClean="0">
                <a:solidFill>
                  <a:srgbClr val="000099"/>
                </a:solidFill>
              </a:rPr>
              <a:t>2</a:t>
            </a:r>
            <a:r>
              <a:rPr lang="en-US" sz="2000" i="1" smtClean="0">
                <a:solidFill>
                  <a:srgbClr val="000099"/>
                </a:solidFill>
              </a:rPr>
              <a:t>( x ) is </a:t>
            </a:r>
            <a:r>
              <a:rPr lang="el-GR" sz="2000" smtClean="0">
                <a:solidFill>
                  <a:srgbClr val="000099"/>
                </a:solidFill>
                <a:cs typeface="Arial" charset="0"/>
                <a:sym typeface="Symbol" pitchFamily="18" charset="2"/>
              </a:rPr>
              <a:t>Θ</a:t>
            </a:r>
            <a:r>
              <a:rPr lang="en-US" sz="2000" i="1" smtClean="0">
                <a:solidFill>
                  <a:srgbClr val="000099"/>
                </a:solidFill>
              </a:rPr>
              <a:t>( g</a:t>
            </a:r>
            <a:r>
              <a:rPr lang="en-US" sz="2000" i="1" baseline="-25000" smtClean="0">
                <a:solidFill>
                  <a:srgbClr val="000099"/>
                </a:solidFill>
              </a:rPr>
              <a:t>1</a:t>
            </a:r>
            <a:r>
              <a:rPr lang="en-US" sz="2000" i="1" smtClean="0">
                <a:solidFill>
                  <a:srgbClr val="000099"/>
                </a:solidFill>
              </a:rPr>
              <a:t>g</a:t>
            </a:r>
            <a:r>
              <a:rPr lang="en-US" sz="2000" i="1" baseline="-25000" smtClean="0">
                <a:solidFill>
                  <a:srgbClr val="000099"/>
                </a:solidFill>
              </a:rPr>
              <a:t>2</a:t>
            </a:r>
            <a:r>
              <a:rPr lang="en-US" sz="2000" i="1" smtClean="0">
                <a:solidFill>
                  <a:srgbClr val="000099"/>
                </a:solidFill>
              </a:rPr>
              <a:t>( x )</a:t>
            </a:r>
            <a:r>
              <a:rPr lang="en-US" sz="2000" smtClean="0">
                <a:solidFill>
                  <a:srgbClr val="000099"/>
                </a:solidFill>
                <a:cs typeface="Arial" charset="0"/>
                <a:sym typeface="Symbol" pitchFamily="18" charset="2"/>
              </a:rPr>
              <a:t> </a:t>
            </a:r>
            <a:r>
              <a:rPr lang="en-US" sz="2000" i="1" smtClean="0">
                <a:solidFill>
                  <a:srgbClr val="000099"/>
                </a:solidFill>
                <a:cs typeface="Arial" charset="0"/>
                <a:sym typeface="Symbol" pitchFamily="18" charset="2"/>
              </a:rPr>
              <a:t>)</a:t>
            </a:r>
            <a:r>
              <a:rPr lang="en-US" sz="2000" smtClean="0">
                <a:solidFill>
                  <a:srgbClr val="000099"/>
                </a:solidFill>
                <a:cs typeface="Arial" charset="0"/>
                <a:sym typeface="Symbol" pitchFamily="18" charset="2"/>
              </a:rPr>
              <a:t>.                           </a:t>
            </a:r>
            <a:r>
              <a:rPr lang="en-US" sz="2000" smtClean="0">
                <a:solidFill>
                  <a:srgbClr val="006600"/>
                </a:solidFill>
                <a:cs typeface="Arial" charset="0"/>
                <a:sym typeface="Symbol" pitchFamily="18" charset="2"/>
              </a:rPr>
              <a:t>(6., previous 7., defn </a:t>
            </a:r>
            <a:r>
              <a:rPr lang="el-GR" sz="2000" smtClean="0">
                <a:solidFill>
                  <a:srgbClr val="006600"/>
                </a:solidFill>
                <a:cs typeface="Arial" charset="0"/>
                <a:sym typeface="Symbol" pitchFamily="18" charset="2"/>
              </a:rPr>
              <a:t>Θ</a:t>
            </a:r>
            <a:r>
              <a:rPr lang="en-US" sz="2000" smtClean="0">
                <a:solidFill>
                  <a:srgbClr val="006600"/>
                </a:solidFill>
                <a:cs typeface="Arial" charset="0"/>
                <a:sym typeface="Symbol" pitchFamily="18" charset="2"/>
              </a:rPr>
              <a:t>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/>
              <a:t>Copyright © Peter Cappello 2011</a:t>
            </a:r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78005DD-439C-4DD7-B31D-CA6C858AEE08}" type="slidenum">
              <a:rPr lang="en-US" sz="1400"/>
              <a:pPr eaLnBrk="1" hangingPunct="1"/>
              <a:t>21</a:t>
            </a:fld>
            <a:endParaRPr lang="en-US" sz="140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50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170000"/>
              </a:lnSpc>
              <a:buFontTx/>
              <a:buNone/>
            </a:pPr>
            <a:r>
              <a:rPr lang="en-US" sz="2800" smtClean="0"/>
              <a:t>Show that </a:t>
            </a:r>
            <a:r>
              <a:rPr lang="en-US" sz="2800" baseline="30000" smtClean="0">
                <a:cs typeface="Arial" charset="0"/>
                <a:sym typeface="Symbol" pitchFamily="18" charset="2"/>
              </a:rPr>
              <a:t>┌</a:t>
            </a:r>
            <a:r>
              <a:rPr lang="en-US" sz="2800" smtClean="0">
                <a:cs typeface="Arial" charset="0"/>
                <a:sym typeface="Symbol" pitchFamily="18" charset="2"/>
              </a:rPr>
              <a:t> </a:t>
            </a:r>
            <a:r>
              <a:rPr lang="en-US" sz="2800" i="1" smtClean="0">
                <a:cs typeface="Arial" charset="0"/>
                <a:sym typeface="Symbol" pitchFamily="18" charset="2"/>
              </a:rPr>
              <a:t>xy</a:t>
            </a:r>
            <a:r>
              <a:rPr lang="en-US" sz="2800" smtClean="0">
                <a:cs typeface="Arial" charset="0"/>
                <a:sym typeface="Symbol" pitchFamily="18" charset="2"/>
              </a:rPr>
              <a:t> </a:t>
            </a:r>
            <a:r>
              <a:rPr lang="en-US" sz="2800" baseline="30000" smtClean="0">
                <a:cs typeface="Arial" charset="0"/>
                <a:sym typeface="Symbol" pitchFamily="18" charset="2"/>
              </a:rPr>
              <a:t>┐ </a:t>
            </a:r>
            <a:r>
              <a:rPr lang="en-US" sz="2800" smtClean="0">
                <a:cs typeface="Arial" charset="0"/>
                <a:sym typeface="Symbol" pitchFamily="18" charset="2"/>
              </a:rPr>
              <a:t>is Ω(</a:t>
            </a:r>
            <a:r>
              <a:rPr lang="en-US" sz="2800" i="1" smtClean="0">
                <a:cs typeface="Arial" charset="0"/>
                <a:sym typeface="Symbol" pitchFamily="18" charset="2"/>
              </a:rPr>
              <a:t>xy</a:t>
            </a:r>
            <a:r>
              <a:rPr lang="en-US" sz="2800" smtClean="0">
                <a:cs typeface="Arial" charset="0"/>
                <a:sym typeface="Symbol" pitchFamily="18" charset="2"/>
              </a:rPr>
              <a:t>). </a:t>
            </a:r>
          </a:p>
          <a:p>
            <a:pPr marL="990600" lvl="1" indent="-533400" eaLnBrk="1" hangingPunct="1">
              <a:lnSpc>
                <a:spcPct val="170000"/>
              </a:lnSpc>
              <a:buFontTx/>
              <a:buNone/>
            </a:pPr>
            <a:r>
              <a:rPr lang="en-US" sz="2400" smtClean="0">
                <a:cs typeface="Arial" charset="0"/>
                <a:sym typeface="Symbol" pitchFamily="18" charset="2"/>
              </a:rPr>
              <a:t>Proof:</a:t>
            </a:r>
          </a:p>
          <a:p>
            <a:pPr marL="990600" lvl="1" indent="-533400" eaLnBrk="1" hangingPunct="1">
              <a:lnSpc>
                <a:spcPct val="170000"/>
              </a:lnSpc>
              <a:buFontTx/>
              <a:buAutoNum type="arabicPeriod"/>
            </a:pPr>
            <a:r>
              <a:rPr lang="en-US" sz="2400" baseline="30000" smtClean="0">
                <a:cs typeface="Arial" charset="0"/>
                <a:sym typeface="Symbol" pitchFamily="18" charset="2"/>
              </a:rPr>
              <a:t>┌</a:t>
            </a:r>
            <a:r>
              <a:rPr lang="en-US" sz="2400" smtClean="0">
                <a:cs typeface="Arial" charset="0"/>
                <a:sym typeface="Symbol" pitchFamily="18" charset="2"/>
              </a:rPr>
              <a:t> </a:t>
            </a:r>
            <a:r>
              <a:rPr lang="en-US" sz="2400" i="1" smtClean="0">
                <a:cs typeface="Arial" charset="0"/>
                <a:sym typeface="Symbol" pitchFamily="18" charset="2"/>
              </a:rPr>
              <a:t>xy</a:t>
            </a:r>
            <a:r>
              <a:rPr lang="en-US" sz="2400" smtClean="0">
                <a:cs typeface="Arial" charset="0"/>
                <a:sym typeface="Symbol" pitchFamily="18" charset="2"/>
              </a:rPr>
              <a:t> </a:t>
            </a:r>
            <a:r>
              <a:rPr lang="en-US" sz="2400" baseline="30000" smtClean="0">
                <a:cs typeface="Arial" charset="0"/>
                <a:sym typeface="Symbol" pitchFamily="18" charset="2"/>
              </a:rPr>
              <a:t>┐ </a:t>
            </a:r>
            <a:r>
              <a:rPr lang="en-US" sz="2400" smtClean="0">
                <a:cs typeface="Arial" charset="0"/>
                <a:sym typeface="Symbol" pitchFamily="18" charset="2"/>
              </a:rPr>
              <a:t>≥ </a:t>
            </a:r>
            <a:r>
              <a:rPr lang="en-US" sz="2400" i="1" smtClean="0">
                <a:cs typeface="Arial" charset="0"/>
                <a:sym typeface="Symbol" pitchFamily="18" charset="2"/>
              </a:rPr>
              <a:t>xy.</a:t>
            </a:r>
            <a:r>
              <a:rPr lang="en-US" sz="2400" smtClean="0">
                <a:cs typeface="Arial" charset="0"/>
                <a:sym typeface="Symbol" pitchFamily="18" charset="2"/>
              </a:rPr>
              <a:t>                                   </a:t>
            </a:r>
            <a:r>
              <a:rPr lang="en-US" sz="2400" smtClean="0">
                <a:solidFill>
                  <a:srgbClr val="006600"/>
                </a:solidFill>
                <a:cs typeface="Arial" charset="0"/>
                <a:sym typeface="Symbol" pitchFamily="18" charset="2"/>
              </a:rPr>
              <a:t>(Defn of ceiling)</a:t>
            </a:r>
          </a:p>
          <a:p>
            <a:pPr marL="990600" lvl="1" indent="-533400" eaLnBrk="1" hangingPunct="1">
              <a:lnSpc>
                <a:spcPct val="170000"/>
              </a:lnSpc>
              <a:buFontTx/>
              <a:buAutoNum type="arabicPeriod"/>
            </a:pPr>
            <a:r>
              <a:rPr lang="en-US" sz="2400" smtClean="0">
                <a:cs typeface="Arial" charset="0"/>
                <a:sym typeface="Symbol" pitchFamily="18" charset="2"/>
              </a:rPr>
              <a:t>Let </a:t>
            </a:r>
            <a:r>
              <a:rPr lang="en-US" sz="2400" i="1" smtClean="0">
                <a:cs typeface="Arial" charset="0"/>
                <a:sym typeface="Symbol" pitchFamily="18" charset="2"/>
              </a:rPr>
              <a:t>c = 1.</a:t>
            </a:r>
          </a:p>
          <a:p>
            <a:pPr marL="990600" lvl="1" indent="-533400" eaLnBrk="1" hangingPunct="1">
              <a:lnSpc>
                <a:spcPct val="170000"/>
              </a:lnSpc>
              <a:buFontTx/>
              <a:buAutoNum type="arabicPeriod"/>
            </a:pPr>
            <a:r>
              <a:rPr lang="en-US" sz="2400" smtClean="0">
                <a:cs typeface="Arial" charset="0"/>
                <a:sym typeface="Symbol" pitchFamily="18" charset="2"/>
              </a:rPr>
              <a:t>For </a:t>
            </a:r>
            <a:r>
              <a:rPr lang="en-US" sz="2400" i="1" smtClean="0">
                <a:cs typeface="Arial" charset="0"/>
                <a:sym typeface="Symbol" pitchFamily="18" charset="2"/>
              </a:rPr>
              <a:t>x &gt; 0, y &gt; 0,</a:t>
            </a:r>
            <a:r>
              <a:rPr lang="en-US" sz="2400" smtClean="0">
                <a:cs typeface="Arial" charset="0"/>
                <a:sym typeface="Symbol" pitchFamily="18" charset="2"/>
              </a:rPr>
              <a:t> </a:t>
            </a:r>
            <a:r>
              <a:rPr lang="en-US" sz="2400" baseline="30000" smtClean="0">
                <a:cs typeface="Arial" charset="0"/>
                <a:sym typeface="Symbol" pitchFamily="18" charset="2"/>
              </a:rPr>
              <a:t>┌</a:t>
            </a:r>
            <a:r>
              <a:rPr lang="en-US" sz="2400" smtClean="0">
                <a:cs typeface="Arial" charset="0"/>
                <a:sym typeface="Symbol" pitchFamily="18" charset="2"/>
              </a:rPr>
              <a:t> </a:t>
            </a:r>
            <a:r>
              <a:rPr lang="en-US" sz="2400" i="1" smtClean="0">
                <a:cs typeface="Arial" charset="0"/>
                <a:sym typeface="Symbol" pitchFamily="18" charset="2"/>
              </a:rPr>
              <a:t>xy</a:t>
            </a:r>
            <a:r>
              <a:rPr lang="en-US" sz="2400" smtClean="0">
                <a:cs typeface="Arial" charset="0"/>
                <a:sym typeface="Symbol" pitchFamily="18" charset="2"/>
              </a:rPr>
              <a:t> </a:t>
            </a:r>
            <a:r>
              <a:rPr lang="en-US" sz="2400" baseline="30000" smtClean="0">
                <a:cs typeface="Arial" charset="0"/>
                <a:sym typeface="Symbol" pitchFamily="18" charset="2"/>
              </a:rPr>
              <a:t>┐ </a:t>
            </a:r>
            <a:r>
              <a:rPr lang="en-US" sz="2400" smtClean="0">
                <a:cs typeface="Arial" charset="0"/>
                <a:sym typeface="Symbol" pitchFamily="18" charset="2"/>
              </a:rPr>
              <a:t>≥ </a:t>
            </a:r>
            <a:r>
              <a:rPr lang="en-US" sz="2400" i="1" smtClean="0">
                <a:cs typeface="Arial" charset="0"/>
                <a:sym typeface="Symbol" pitchFamily="18" charset="2"/>
              </a:rPr>
              <a:t>cxy.</a:t>
            </a:r>
            <a:r>
              <a:rPr lang="en-US" sz="2400" smtClean="0">
                <a:cs typeface="Arial" charset="0"/>
                <a:sym typeface="Symbol" pitchFamily="18" charset="2"/>
              </a:rPr>
              <a:t> </a:t>
            </a:r>
          </a:p>
          <a:p>
            <a:pPr marL="990600" lvl="1" indent="-533400" eaLnBrk="1" hangingPunct="1">
              <a:lnSpc>
                <a:spcPct val="170000"/>
              </a:lnSpc>
              <a:buFontTx/>
              <a:buAutoNum type="arabicPeriod"/>
            </a:pPr>
            <a:r>
              <a:rPr lang="en-US" sz="2400" smtClean="0">
                <a:cs typeface="Arial" charset="0"/>
                <a:sym typeface="Symbol" pitchFamily="18" charset="2"/>
              </a:rPr>
              <a:t>Therefore,</a:t>
            </a:r>
            <a:r>
              <a:rPr lang="en-US" sz="2400" baseline="30000" smtClean="0">
                <a:cs typeface="Arial" charset="0"/>
                <a:sym typeface="Symbol" pitchFamily="18" charset="2"/>
              </a:rPr>
              <a:t>┌</a:t>
            </a:r>
            <a:r>
              <a:rPr lang="en-US" sz="2400" smtClean="0">
                <a:cs typeface="Arial" charset="0"/>
                <a:sym typeface="Symbol" pitchFamily="18" charset="2"/>
              </a:rPr>
              <a:t> </a:t>
            </a:r>
            <a:r>
              <a:rPr lang="en-US" sz="2400" i="1" smtClean="0">
                <a:cs typeface="Arial" charset="0"/>
                <a:sym typeface="Symbol" pitchFamily="18" charset="2"/>
              </a:rPr>
              <a:t>xy</a:t>
            </a:r>
            <a:r>
              <a:rPr lang="en-US" sz="2400" smtClean="0">
                <a:cs typeface="Arial" charset="0"/>
                <a:sym typeface="Symbol" pitchFamily="18" charset="2"/>
              </a:rPr>
              <a:t> </a:t>
            </a:r>
            <a:r>
              <a:rPr lang="en-US" sz="2400" baseline="30000" smtClean="0">
                <a:cs typeface="Arial" charset="0"/>
                <a:sym typeface="Symbol" pitchFamily="18" charset="2"/>
              </a:rPr>
              <a:t>┐ </a:t>
            </a:r>
            <a:r>
              <a:rPr lang="en-US" sz="2400" smtClean="0">
                <a:cs typeface="Arial" charset="0"/>
                <a:sym typeface="Symbol" pitchFamily="18" charset="2"/>
              </a:rPr>
              <a:t>is Ω(</a:t>
            </a:r>
            <a:r>
              <a:rPr lang="en-US" sz="2400" i="1" smtClean="0">
                <a:cs typeface="Arial" charset="0"/>
                <a:sym typeface="Symbol" pitchFamily="18" charset="2"/>
              </a:rPr>
              <a:t>xy</a:t>
            </a:r>
            <a:r>
              <a:rPr lang="en-US" sz="2400" smtClean="0">
                <a:cs typeface="Arial" charset="0"/>
                <a:sym typeface="Symbol" pitchFamily="18" charset="2"/>
              </a:rPr>
              <a:t>).             </a:t>
            </a:r>
            <a:r>
              <a:rPr lang="en-US" sz="2400" smtClean="0">
                <a:solidFill>
                  <a:srgbClr val="006600"/>
                </a:solidFill>
                <a:cs typeface="Arial" charset="0"/>
                <a:sym typeface="Symbol" pitchFamily="18" charset="2"/>
              </a:rPr>
              <a:t>(Defn of Ω)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290FFF4-838E-4035-8695-2CD913564587}" type="slidenum">
              <a:rPr lang="en-US" sz="1400"/>
              <a:pPr eaLnBrk="1" hangingPunct="1"/>
              <a:t>22</a:t>
            </a:fld>
            <a:endParaRPr lang="en-US" sz="1400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 20 c) Solution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610600" cy="4724400"/>
          </a:xfrm>
        </p:spPr>
        <p:txBody>
          <a:bodyPr/>
          <a:lstStyle/>
          <a:p>
            <a:pPr marL="609600" indent="-609600" eaLnBrk="1" hangingPunct="1">
              <a:lnSpc>
                <a:spcPct val="190000"/>
              </a:lnSpc>
              <a:buFontTx/>
              <a:buNone/>
            </a:pPr>
            <a:r>
              <a:rPr lang="en-US" sz="2000" dirty="0" err="1" smtClean="0"/>
              <a:t>Defn</a:t>
            </a:r>
            <a:r>
              <a:rPr lang="en-US" sz="2000" dirty="0" smtClean="0"/>
              <a:t>: </a:t>
            </a:r>
            <a:r>
              <a:rPr lang="en-US" sz="2000" i="1" dirty="0" smtClean="0"/>
              <a:t>f( n )</a:t>
            </a:r>
            <a:r>
              <a:rPr lang="en-US" sz="2000" dirty="0" smtClean="0"/>
              <a:t> is </a:t>
            </a:r>
            <a:r>
              <a:rPr lang="en-US" sz="2000" dirty="0" smtClean="0">
                <a:solidFill>
                  <a:srgbClr val="7F0000"/>
                </a:solidFill>
              </a:rPr>
              <a:t>O( </a:t>
            </a:r>
            <a:r>
              <a:rPr lang="en-US" sz="2000" i="1" dirty="0" smtClean="0">
                <a:solidFill>
                  <a:srgbClr val="7F0000"/>
                </a:solidFill>
              </a:rPr>
              <a:t>g</a:t>
            </a:r>
            <a:r>
              <a:rPr lang="en-US" sz="2000" dirty="0" smtClean="0">
                <a:solidFill>
                  <a:srgbClr val="7F0000"/>
                </a:solidFill>
              </a:rPr>
              <a:t>( </a:t>
            </a:r>
            <a:r>
              <a:rPr lang="en-US" sz="2000" i="1" dirty="0" smtClean="0">
                <a:solidFill>
                  <a:srgbClr val="7F0000"/>
                </a:solidFill>
              </a:rPr>
              <a:t>n</a:t>
            </a:r>
            <a:r>
              <a:rPr lang="en-US" sz="2000" dirty="0" smtClean="0">
                <a:solidFill>
                  <a:srgbClr val="7F0000"/>
                </a:solidFill>
              </a:rPr>
              <a:t> ) )</a:t>
            </a:r>
            <a:r>
              <a:rPr lang="en-US" sz="2000" dirty="0" smtClean="0"/>
              <a:t> when </a:t>
            </a:r>
            <a:r>
              <a:rPr lang="en-US" sz="2000" b="1" dirty="0" smtClean="0">
                <a:sym typeface="Symbol" pitchFamily="18" charset="2"/>
              </a:rPr>
              <a:t></a:t>
            </a:r>
            <a:r>
              <a:rPr lang="en-US" sz="2000" i="1" dirty="0" smtClean="0">
                <a:solidFill>
                  <a:srgbClr val="7F0000"/>
                </a:solidFill>
                <a:sym typeface="Symbol" pitchFamily="18" charset="2"/>
              </a:rPr>
              <a:t>k</a:t>
            </a:r>
            <a:r>
              <a:rPr lang="en-US" sz="2000" b="1" dirty="0" smtClean="0">
                <a:sym typeface="Symbol" pitchFamily="18" charset="2"/>
              </a:rPr>
              <a:t> </a:t>
            </a:r>
            <a:r>
              <a:rPr lang="en-US" sz="2000" i="1" dirty="0" smtClean="0">
                <a:solidFill>
                  <a:srgbClr val="7F0000"/>
                </a:solidFill>
                <a:sym typeface="Symbol" pitchFamily="18" charset="2"/>
              </a:rPr>
              <a:t>c</a:t>
            </a:r>
            <a:r>
              <a:rPr lang="en-US" sz="2000" dirty="0" smtClean="0">
                <a:sym typeface="Symbol" pitchFamily="18" charset="2"/>
              </a:rPr>
              <a:t> </a:t>
            </a:r>
            <a:r>
              <a:rPr lang="en-US" sz="2000" b="1" dirty="0">
                <a:sym typeface="Symbol" pitchFamily="18" charset="2"/>
              </a:rPr>
              <a:t></a:t>
            </a:r>
            <a:r>
              <a:rPr lang="en-US" sz="2000" i="1" dirty="0" smtClean="0">
                <a:solidFill>
                  <a:srgbClr val="7F0000"/>
                </a:solidFill>
                <a:sym typeface="Symbol" pitchFamily="18" charset="2"/>
              </a:rPr>
              <a:t>n</a:t>
            </a:r>
            <a:r>
              <a:rPr lang="en-US" sz="2000" i="1" dirty="0" smtClean="0"/>
              <a:t> &gt; </a:t>
            </a:r>
            <a:r>
              <a:rPr lang="en-US" sz="2000" i="1" dirty="0" smtClean="0">
                <a:solidFill>
                  <a:srgbClr val="7F0000"/>
                </a:solidFill>
              </a:rPr>
              <a:t>k</a:t>
            </a:r>
            <a:r>
              <a:rPr lang="en-US" sz="2000" i="1" dirty="0" smtClean="0">
                <a:solidFill>
                  <a:srgbClr val="A80000"/>
                </a:solidFill>
              </a:rPr>
              <a:t> </a:t>
            </a:r>
            <a:r>
              <a:rPr lang="en-US" sz="2000" i="1" dirty="0" smtClean="0">
                <a:sym typeface="Symbol" pitchFamily="18" charset="2"/>
              </a:rPr>
              <a:t>f</a:t>
            </a:r>
            <a:r>
              <a:rPr lang="en-US" sz="2000" dirty="0" smtClean="0">
                <a:sym typeface="Symbol" pitchFamily="18" charset="2"/>
              </a:rPr>
              <a:t>( </a:t>
            </a:r>
            <a:r>
              <a:rPr lang="en-US" sz="2000" i="1" dirty="0" smtClean="0">
                <a:solidFill>
                  <a:srgbClr val="7F0000"/>
                </a:solidFill>
                <a:sym typeface="Symbol" pitchFamily="18" charset="2"/>
              </a:rPr>
              <a:t>n</a:t>
            </a:r>
            <a:r>
              <a:rPr lang="en-US" sz="2000" dirty="0" smtClean="0">
                <a:sym typeface="Symbol" pitchFamily="18" charset="2"/>
              </a:rPr>
              <a:t> ) </a:t>
            </a:r>
            <a:r>
              <a:rPr lang="en-US" sz="2000" b="1" dirty="0" smtClean="0">
                <a:sym typeface="Symbol" pitchFamily="18" charset="2"/>
              </a:rPr>
              <a:t></a:t>
            </a:r>
            <a:r>
              <a:rPr lang="en-US" sz="2000" dirty="0" smtClean="0"/>
              <a:t> </a:t>
            </a:r>
            <a:r>
              <a:rPr lang="en-US" sz="2000" i="1" dirty="0" smtClean="0">
                <a:solidFill>
                  <a:srgbClr val="7F0000"/>
                </a:solidFill>
              </a:rPr>
              <a:t>c</a:t>
            </a:r>
            <a:r>
              <a:rPr lang="en-US" sz="2000" i="1" dirty="0" smtClean="0"/>
              <a:t>g</a:t>
            </a:r>
            <a:r>
              <a:rPr lang="en-US" sz="2000" dirty="0" smtClean="0"/>
              <a:t>( </a:t>
            </a:r>
            <a:r>
              <a:rPr lang="en-US" sz="2000" i="1" dirty="0" smtClean="0">
                <a:solidFill>
                  <a:srgbClr val="7F0000"/>
                </a:solidFill>
              </a:rPr>
              <a:t>n</a:t>
            </a:r>
            <a:r>
              <a:rPr lang="en-US" sz="2000" dirty="0" smtClean="0"/>
              <a:t> ).</a:t>
            </a:r>
            <a:endParaRPr lang="en-US" sz="2000" dirty="0" smtClean="0">
              <a:solidFill>
                <a:srgbClr val="A80000"/>
              </a:solidFill>
            </a:endParaRPr>
          </a:p>
          <a:p>
            <a:pPr marL="609600" indent="-609600" eaLnBrk="1" hangingPunct="1">
              <a:lnSpc>
                <a:spcPct val="190000"/>
              </a:lnSpc>
              <a:buFontTx/>
              <a:buNone/>
            </a:pPr>
            <a:r>
              <a:rPr lang="en-US" sz="2000" i="1" dirty="0" smtClean="0">
                <a:solidFill>
                  <a:schemeClr val="tx1"/>
                </a:solidFill>
              </a:rPr>
              <a:t>c)</a:t>
            </a:r>
            <a:r>
              <a:rPr lang="en-US" sz="2000" i="1" dirty="0" smtClean="0">
                <a:solidFill>
                  <a:srgbClr val="A80000"/>
                </a:solidFill>
              </a:rPr>
              <a:t> </a:t>
            </a:r>
            <a:r>
              <a:rPr lang="en-US" sz="2000" i="1" dirty="0" smtClean="0">
                <a:solidFill>
                  <a:srgbClr val="7F0000"/>
                </a:solidFill>
              </a:rPr>
              <a:t>f</a:t>
            </a:r>
            <a:r>
              <a:rPr lang="en-US" sz="2000" dirty="0" smtClean="0">
                <a:solidFill>
                  <a:srgbClr val="7F0000"/>
                </a:solidFill>
              </a:rPr>
              <a:t>(</a:t>
            </a:r>
            <a:r>
              <a:rPr lang="en-US" sz="2000" i="1" dirty="0" smtClean="0">
                <a:solidFill>
                  <a:srgbClr val="7F0000"/>
                </a:solidFill>
              </a:rPr>
              <a:t> n </a:t>
            </a:r>
            <a:r>
              <a:rPr lang="en-US" sz="2000" dirty="0" smtClean="0">
                <a:solidFill>
                  <a:srgbClr val="7F0000"/>
                </a:solidFill>
              </a:rPr>
              <a:t>) = ( </a:t>
            </a:r>
            <a:r>
              <a:rPr lang="en-US" sz="2000" i="1" dirty="0" err="1" smtClean="0">
                <a:solidFill>
                  <a:srgbClr val="7F0000"/>
                </a:solidFill>
              </a:rPr>
              <a:t>n</a:t>
            </a:r>
            <a:r>
              <a:rPr lang="en-US" sz="2000" i="1" baseline="30000" dirty="0" err="1" smtClean="0">
                <a:solidFill>
                  <a:srgbClr val="7F0000"/>
                </a:solidFill>
              </a:rPr>
              <a:t>n</a:t>
            </a:r>
            <a:r>
              <a:rPr lang="en-US" sz="2000" i="1" dirty="0" smtClean="0">
                <a:solidFill>
                  <a:srgbClr val="7F0000"/>
                </a:solidFill>
              </a:rPr>
              <a:t> + n2</a:t>
            </a:r>
            <a:r>
              <a:rPr lang="en-US" sz="2000" i="1" baseline="30000" dirty="0" smtClean="0">
                <a:solidFill>
                  <a:srgbClr val="7F0000"/>
                </a:solidFill>
              </a:rPr>
              <a:t>n</a:t>
            </a:r>
            <a:r>
              <a:rPr lang="en-US" sz="2000" dirty="0" smtClean="0">
                <a:solidFill>
                  <a:srgbClr val="7F0000"/>
                </a:solidFill>
              </a:rPr>
              <a:t> + </a:t>
            </a:r>
            <a:r>
              <a:rPr lang="en-US" sz="2000" i="1" dirty="0" smtClean="0">
                <a:solidFill>
                  <a:srgbClr val="7F0000"/>
                </a:solidFill>
              </a:rPr>
              <a:t>5</a:t>
            </a:r>
            <a:r>
              <a:rPr lang="en-US" sz="2000" i="1" baseline="30000" dirty="0" smtClean="0">
                <a:solidFill>
                  <a:srgbClr val="7F0000"/>
                </a:solidFill>
              </a:rPr>
              <a:t>n </a:t>
            </a:r>
            <a:r>
              <a:rPr lang="en-US" sz="2000" dirty="0" smtClean="0">
                <a:solidFill>
                  <a:srgbClr val="7F0000"/>
                </a:solidFill>
              </a:rPr>
              <a:t>)( </a:t>
            </a:r>
            <a:r>
              <a:rPr lang="en-US" sz="2000" i="1" dirty="0" smtClean="0">
                <a:solidFill>
                  <a:srgbClr val="7F0000"/>
                </a:solidFill>
              </a:rPr>
              <a:t>n!</a:t>
            </a:r>
            <a:r>
              <a:rPr lang="en-US" sz="2000" dirty="0" smtClean="0">
                <a:solidFill>
                  <a:srgbClr val="7F0000"/>
                </a:solidFill>
              </a:rPr>
              <a:t> </a:t>
            </a:r>
            <a:r>
              <a:rPr lang="en-US" sz="2000" i="1" dirty="0" smtClean="0">
                <a:solidFill>
                  <a:srgbClr val="7F0000"/>
                </a:solidFill>
              </a:rPr>
              <a:t>+ 5</a:t>
            </a:r>
            <a:r>
              <a:rPr lang="en-US" sz="2000" i="1" baseline="30000" dirty="0" smtClean="0">
                <a:solidFill>
                  <a:srgbClr val="7F0000"/>
                </a:solidFill>
              </a:rPr>
              <a:t>n </a:t>
            </a:r>
            <a:r>
              <a:rPr lang="en-US" sz="2000" dirty="0" smtClean="0">
                <a:solidFill>
                  <a:srgbClr val="7F0000"/>
                </a:solidFill>
              </a:rPr>
              <a:t>)</a:t>
            </a:r>
            <a:r>
              <a:rPr lang="en-US" sz="2000" dirty="0" smtClean="0">
                <a:solidFill>
                  <a:srgbClr val="A80000"/>
                </a:solidFill>
              </a:rPr>
              <a:t> </a:t>
            </a:r>
          </a:p>
          <a:p>
            <a:pPr marL="609600" indent="-609600" eaLnBrk="1" hangingPunct="1">
              <a:lnSpc>
                <a:spcPct val="190000"/>
              </a:lnSpc>
              <a:spcBef>
                <a:spcPct val="0"/>
              </a:spcBef>
              <a:buFontTx/>
              <a:buNone/>
            </a:pPr>
            <a:r>
              <a:rPr lang="en-US" sz="2000" i="1" dirty="0" smtClean="0"/>
              <a:t>Using our theorems, </a:t>
            </a:r>
            <a:r>
              <a:rPr lang="en-US" sz="2000" i="1" dirty="0" smtClean="0">
                <a:solidFill>
                  <a:srgbClr val="7F0000"/>
                </a:solidFill>
              </a:rPr>
              <a:t>f( n )</a:t>
            </a:r>
            <a:r>
              <a:rPr lang="en-US" sz="2000" dirty="0" smtClean="0">
                <a:solidFill>
                  <a:srgbClr val="7F0000"/>
                </a:solidFill>
              </a:rPr>
              <a:t> is O( ( </a:t>
            </a:r>
            <a:r>
              <a:rPr lang="en-US" sz="2000" i="1" dirty="0" err="1" smtClean="0">
                <a:solidFill>
                  <a:srgbClr val="7F0000"/>
                </a:solidFill>
              </a:rPr>
              <a:t>n</a:t>
            </a:r>
            <a:r>
              <a:rPr lang="en-US" sz="2000" i="1" baseline="30000" dirty="0" err="1" smtClean="0">
                <a:solidFill>
                  <a:srgbClr val="7F0000"/>
                </a:solidFill>
              </a:rPr>
              <a:t>n</a:t>
            </a:r>
            <a:r>
              <a:rPr lang="en-US" sz="2000" i="1" dirty="0" smtClean="0">
                <a:solidFill>
                  <a:srgbClr val="7F0000"/>
                </a:solidFill>
              </a:rPr>
              <a:t> + n2</a:t>
            </a:r>
            <a:r>
              <a:rPr lang="en-US" sz="2000" i="1" baseline="30000" dirty="0" smtClean="0">
                <a:solidFill>
                  <a:srgbClr val="7F0000"/>
                </a:solidFill>
              </a:rPr>
              <a:t>n</a:t>
            </a:r>
            <a:r>
              <a:rPr lang="en-US" sz="2000" dirty="0" smtClean="0">
                <a:solidFill>
                  <a:srgbClr val="7F0000"/>
                </a:solidFill>
              </a:rPr>
              <a:t> )( </a:t>
            </a:r>
            <a:r>
              <a:rPr lang="en-US" sz="2000" i="1" dirty="0" smtClean="0">
                <a:solidFill>
                  <a:srgbClr val="7F0000"/>
                </a:solidFill>
              </a:rPr>
              <a:t>n!</a:t>
            </a:r>
            <a:r>
              <a:rPr lang="en-US" sz="2000" dirty="0" smtClean="0">
                <a:solidFill>
                  <a:srgbClr val="7F0000"/>
                </a:solidFill>
              </a:rPr>
              <a:t> ) )</a:t>
            </a:r>
            <a:endParaRPr lang="en-US" sz="2000" i="1" dirty="0" smtClean="0">
              <a:solidFill>
                <a:srgbClr val="7F0000"/>
              </a:solidFill>
            </a:endParaRPr>
          </a:p>
          <a:p>
            <a:pPr marL="609600" indent="-609600" eaLnBrk="1" hangingPunct="1">
              <a:lnSpc>
                <a:spcPct val="190000"/>
              </a:lnSpc>
              <a:spcBef>
                <a:spcPct val="0"/>
              </a:spcBef>
              <a:buFontTx/>
              <a:buNone/>
            </a:pPr>
            <a:r>
              <a:rPr lang="en-US" sz="2000" i="1" dirty="0" smtClean="0"/>
              <a:t>In </a:t>
            </a:r>
            <a:r>
              <a:rPr lang="en-US" sz="2000" i="1" dirty="0" err="1" smtClean="0">
                <a:solidFill>
                  <a:srgbClr val="7F0000"/>
                </a:solidFill>
              </a:rPr>
              <a:t>n</a:t>
            </a:r>
            <a:r>
              <a:rPr lang="en-US" sz="2000" i="1" baseline="30000" dirty="0" err="1" smtClean="0">
                <a:solidFill>
                  <a:srgbClr val="7F0000"/>
                </a:solidFill>
              </a:rPr>
              <a:t>n</a:t>
            </a:r>
            <a:r>
              <a:rPr lang="en-US" sz="2000" i="1" dirty="0" smtClean="0">
                <a:solidFill>
                  <a:srgbClr val="7F0000"/>
                </a:solidFill>
              </a:rPr>
              <a:t> + n2</a:t>
            </a:r>
            <a:r>
              <a:rPr lang="en-US" sz="2000" i="1" baseline="30000" dirty="0" smtClean="0">
                <a:solidFill>
                  <a:srgbClr val="7F0000"/>
                </a:solidFill>
              </a:rPr>
              <a:t>n</a:t>
            </a:r>
            <a:r>
              <a:rPr lang="en-US" sz="2000" dirty="0" smtClean="0"/>
              <a:t>, which is the fastest growing term?</a:t>
            </a:r>
          </a:p>
          <a:p>
            <a:pPr marL="609600" indent="-609600" eaLnBrk="1" hangingPunct="1">
              <a:lnSpc>
                <a:spcPct val="190000"/>
              </a:lnSpc>
              <a:spcBef>
                <a:spcPct val="0"/>
              </a:spcBef>
              <a:buFontTx/>
              <a:buNone/>
            </a:pPr>
            <a:r>
              <a:rPr lang="en-US" sz="2000" dirty="0" smtClean="0"/>
              <a:t>Claim: </a:t>
            </a:r>
            <a:r>
              <a:rPr lang="en-US" sz="2000" i="1" dirty="0" smtClean="0">
                <a:solidFill>
                  <a:srgbClr val="7F0000"/>
                </a:solidFill>
              </a:rPr>
              <a:t>n2</a:t>
            </a:r>
            <a:r>
              <a:rPr lang="en-US" sz="2000" i="1" baseline="30000" dirty="0" smtClean="0">
                <a:solidFill>
                  <a:srgbClr val="7F0000"/>
                </a:solidFill>
              </a:rPr>
              <a:t>n</a:t>
            </a:r>
            <a:r>
              <a:rPr lang="en-US" sz="2000" dirty="0" smtClean="0"/>
              <a:t> is </a:t>
            </a:r>
            <a:r>
              <a:rPr lang="en-US" sz="2000" i="1" dirty="0" smtClean="0">
                <a:solidFill>
                  <a:srgbClr val="7F0000"/>
                </a:solidFill>
              </a:rPr>
              <a:t>O </a:t>
            </a:r>
            <a:r>
              <a:rPr lang="en-US" sz="2000" dirty="0" smtClean="0">
                <a:solidFill>
                  <a:srgbClr val="7F0000"/>
                </a:solidFill>
              </a:rPr>
              <a:t>( </a:t>
            </a:r>
            <a:r>
              <a:rPr lang="en-US" sz="2000" i="1" dirty="0" err="1" smtClean="0">
                <a:solidFill>
                  <a:srgbClr val="7F0000"/>
                </a:solidFill>
              </a:rPr>
              <a:t>n</a:t>
            </a:r>
            <a:r>
              <a:rPr lang="en-US" sz="2000" i="1" baseline="30000" dirty="0" err="1" smtClean="0">
                <a:solidFill>
                  <a:srgbClr val="7F0000"/>
                </a:solidFill>
              </a:rPr>
              <a:t>n</a:t>
            </a:r>
            <a:r>
              <a:rPr lang="en-US" sz="2000" i="1" baseline="30000" dirty="0" smtClean="0">
                <a:solidFill>
                  <a:srgbClr val="7F0000"/>
                </a:solidFill>
              </a:rPr>
              <a:t> </a:t>
            </a:r>
            <a:r>
              <a:rPr lang="en-US" sz="2000" i="1" dirty="0" smtClean="0">
                <a:solidFill>
                  <a:srgbClr val="7F0000"/>
                </a:solidFill>
              </a:rPr>
              <a:t>)</a:t>
            </a:r>
            <a:r>
              <a:rPr lang="en-US" sz="2000" i="1" dirty="0" smtClean="0"/>
              <a:t> :</a:t>
            </a:r>
          </a:p>
          <a:p>
            <a:pPr marL="990600" lvl="1" indent="-533400" eaLnBrk="1" hangingPunct="1">
              <a:lnSpc>
                <a:spcPct val="190000"/>
              </a:lnSpc>
              <a:spcBef>
                <a:spcPct val="0"/>
              </a:spcBef>
              <a:buFontTx/>
              <a:buAutoNum type="arabicPeriod"/>
            </a:pPr>
            <a:r>
              <a:rPr lang="en-US" sz="2000" i="1" dirty="0" smtClean="0"/>
              <a:t> </a:t>
            </a:r>
            <a:r>
              <a:rPr lang="en-US" sz="2000" i="1" dirty="0" smtClean="0">
                <a:solidFill>
                  <a:srgbClr val="7F0000"/>
                </a:solidFill>
              </a:rPr>
              <a:t>n</a:t>
            </a:r>
            <a:r>
              <a:rPr lang="en-US" sz="2000" i="1" dirty="0" smtClean="0"/>
              <a:t> </a:t>
            </a:r>
            <a:r>
              <a:rPr lang="en-US" sz="2000" dirty="0" smtClean="0">
                <a:cs typeface="Arial" charset="0"/>
                <a:sym typeface="Symbol" pitchFamily="18" charset="2"/>
              </a:rPr>
              <a:t>≥ </a:t>
            </a:r>
            <a:r>
              <a:rPr lang="en-US" sz="2000" dirty="0" smtClean="0">
                <a:solidFill>
                  <a:srgbClr val="000099"/>
                </a:solidFill>
                <a:cs typeface="Arial" charset="0"/>
                <a:sym typeface="Symbol" pitchFamily="18" charset="2"/>
              </a:rPr>
              <a:t>2</a:t>
            </a:r>
            <a:r>
              <a:rPr lang="en-US" sz="2000" i="1" dirty="0" smtClean="0"/>
              <a:t> </a:t>
            </a:r>
            <a:r>
              <a:rPr lang="en-US" sz="2000" b="1" dirty="0" smtClean="0">
                <a:sym typeface="Symbol" pitchFamily="18" charset="2"/>
              </a:rPr>
              <a:t></a:t>
            </a:r>
            <a:r>
              <a:rPr lang="en-US" sz="2000" dirty="0" smtClean="0">
                <a:sym typeface="Symbol" pitchFamily="18" charset="2"/>
              </a:rPr>
              <a:t> </a:t>
            </a:r>
            <a:r>
              <a:rPr lang="en-US" sz="2000" i="1" dirty="0" smtClean="0">
                <a:solidFill>
                  <a:srgbClr val="000099"/>
                </a:solidFill>
              </a:rPr>
              <a:t>2</a:t>
            </a:r>
            <a:r>
              <a:rPr lang="en-US" sz="2000" i="1" baseline="30000" dirty="0" smtClean="0"/>
              <a:t>n-1</a:t>
            </a:r>
            <a:r>
              <a:rPr lang="en-US" sz="2000" dirty="0" smtClean="0"/>
              <a:t> </a:t>
            </a:r>
            <a:r>
              <a:rPr lang="en-US" sz="2000" b="1" dirty="0" smtClean="0">
                <a:sym typeface="Symbol" pitchFamily="18" charset="2"/>
              </a:rPr>
              <a:t> </a:t>
            </a:r>
            <a:r>
              <a:rPr lang="en-US" sz="2000" i="1" dirty="0" smtClean="0">
                <a:solidFill>
                  <a:srgbClr val="7F0000"/>
                </a:solidFill>
              </a:rPr>
              <a:t>n</a:t>
            </a:r>
            <a:r>
              <a:rPr lang="en-US" sz="2000" i="1" baseline="30000" dirty="0" smtClean="0"/>
              <a:t>n-1</a:t>
            </a:r>
            <a:r>
              <a:rPr lang="en-US" sz="2000" dirty="0" smtClean="0">
                <a:cs typeface="Arial" charset="0"/>
                <a:sym typeface="Symbol" pitchFamily="18" charset="2"/>
              </a:rPr>
              <a:t>.</a:t>
            </a:r>
            <a:endParaRPr lang="en-US" sz="2000" i="1" dirty="0" smtClean="0"/>
          </a:p>
          <a:p>
            <a:pPr marL="990600" lvl="1" indent="-533400" eaLnBrk="1" hangingPunct="1">
              <a:lnSpc>
                <a:spcPct val="190000"/>
              </a:lnSpc>
              <a:spcBef>
                <a:spcPct val="0"/>
              </a:spcBef>
              <a:buFontTx/>
              <a:buAutoNum type="arabicPeriod"/>
            </a:pPr>
            <a:r>
              <a:rPr lang="en-US" sz="2000" i="1" dirty="0" smtClean="0"/>
              <a:t> n </a:t>
            </a:r>
            <a:r>
              <a:rPr lang="en-US" sz="2000" dirty="0" smtClean="0">
                <a:cs typeface="Arial" charset="0"/>
                <a:sym typeface="Symbol" pitchFamily="18" charset="2"/>
              </a:rPr>
              <a:t>≥ 2</a:t>
            </a:r>
            <a:r>
              <a:rPr lang="en-US" sz="2000" i="1" dirty="0" smtClean="0"/>
              <a:t> </a:t>
            </a:r>
            <a:r>
              <a:rPr lang="en-US" sz="2000" b="1" dirty="0" smtClean="0">
                <a:sym typeface="Symbol" pitchFamily="18" charset="2"/>
              </a:rPr>
              <a:t></a:t>
            </a:r>
            <a:r>
              <a:rPr lang="en-US" sz="2000" dirty="0" smtClean="0">
                <a:sym typeface="Symbol" pitchFamily="18" charset="2"/>
              </a:rPr>
              <a:t> </a:t>
            </a:r>
            <a:r>
              <a:rPr lang="en-US" sz="2000" i="1" dirty="0" smtClean="0"/>
              <a:t>n2</a:t>
            </a:r>
            <a:r>
              <a:rPr lang="en-US" sz="2000" i="1" baseline="30000" dirty="0" smtClean="0"/>
              <a:t>n</a:t>
            </a:r>
            <a:r>
              <a:rPr lang="en-US" sz="2000" dirty="0" smtClean="0"/>
              <a:t> </a:t>
            </a:r>
            <a:r>
              <a:rPr lang="en-US" sz="2000" b="1" dirty="0" smtClean="0">
                <a:sym typeface="Symbol" pitchFamily="18" charset="2"/>
              </a:rPr>
              <a:t> </a:t>
            </a:r>
            <a:r>
              <a:rPr lang="en-US" sz="2000" dirty="0" smtClean="0">
                <a:solidFill>
                  <a:srgbClr val="7F0000"/>
                </a:solidFill>
                <a:sym typeface="Symbol" pitchFamily="18" charset="2"/>
              </a:rPr>
              <a:t>2</a:t>
            </a:r>
            <a:r>
              <a:rPr lang="en-US" sz="2000" i="1" dirty="0" smtClean="0"/>
              <a:t>n</a:t>
            </a:r>
            <a:r>
              <a:rPr lang="en-US" sz="2000" i="1" baseline="30000" dirty="0" smtClean="0"/>
              <a:t>n</a:t>
            </a:r>
            <a:r>
              <a:rPr lang="en-US" sz="2000" dirty="0" smtClean="0">
                <a:cs typeface="Arial" charset="0"/>
                <a:sym typeface="Symbol" pitchFamily="18" charset="2"/>
              </a:rPr>
              <a:t>.  </a:t>
            </a:r>
            <a:r>
              <a:rPr lang="en-US" sz="2000" dirty="0" smtClean="0">
                <a:solidFill>
                  <a:srgbClr val="006600"/>
                </a:solidFill>
                <a:cs typeface="Arial" charset="0"/>
                <a:sym typeface="Symbol" pitchFamily="18" charset="2"/>
              </a:rPr>
              <a:t>(Multiply both sides of 1. by </a:t>
            </a:r>
            <a:r>
              <a:rPr lang="en-US" sz="2000" i="1" dirty="0" smtClean="0">
                <a:cs typeface="Arial" charset="0"/>
                <a:sym typeface="Symbol" pitchFamily="18" charset="2"/>
              </a:rPr>
              <a:t>2n</a:t>
            </a:r>
            <a:r>
              <a:rPr lang="en-US" sz="2000" dirty="0" smtClean="0">
                <a:solidFill>
                  <a:srgbClr val="006600"/>
                </a:solidFill>
                <a:cs typeface="Arial" charset="0"/>
                <a:sym typeface="Symbol" pitchFamily="18" charset="2"/>
              </a:rPr>
              <a:t>.)</a:t>
            </a:r>
            <a:endParaRPr lang="en-US" sz="2000" i="1" dirty="0" smtClean="0">
              <a:solidFill>
                <a:srgbClr val="006600"/>
              </a:solidFill>
            </a:endParaRPr>
          </a:p>
          <a:p>
            <a:pPr marL="609600" indent="-609600" eaLnBrk="1" hangingPunct="1">
              <a:lnSpc>
                <a:spcPct val="190000"/>
              </a:lnSpc>
              <a:spcBef>
                <a:spcPct val="0"/>
              </a:spcBef>
              <a:buFontTx/>
              <a:buNone/>
            </a:pPr>
            <a:r>
              <a:rPr lang="en-US" sz="2000" i="1" dirty="0" smtClean="0"/>
              <a:t>Thus, </a:t>
            </a:r>
            <a:r>
              <a:rPr lang="en-US" sz="2000" i="1" dirty="0" smtClean="0">
                <a:solidFill>
                  <a:srgbClr val="7F0000"/>
                </a:solidFill>
              </a:rPr>
              <a:t>f</a:t>
            </a:r>
            <a:r>
              <a:rPr lang="en-US" sz="2000" dirty="0" smtClean="0">
                <a:solidFill>
                  <a:srgbClr val="7F0000"/>
                </a:solidFill>
              </a:rPr>
              <a:t>(</a:t>
            </a:r>
            <a:r>
              <a:rPr lang="en-US" sz="2000" i="1" dirty="0" smtClean="0">
                <a:solidFill>
                  <a:srgbClr val="7F0000"/>
                </a:solidFill>
              </a:rPr>
              <a:t> n </a:t>
            </a:r>
            <a:r>
              <a:rPr lang="en-US" sz="2000" dirty="0" smtClean="0">
                <a:solidFill>
                  <a:srgbClr val="7F0000"/>
                </a:solidFill>
              </a:rPr>
              <a:t>)</a:t>
            </a:r>
            <a:r>
              <a:rPr lang="en-US" sz="2000" dirty="0" smtClean="0"/>
              <a:t> is </a:t>
            </a:r>
            <a:r>
              <a:rPr lang="en-US" sz="2000" i="1" dirty="0" smtClean="0">
                <a:solidFill>
                  <a:srgbClr val="7F0000"/>
                </a:solidFill>
              </a:rPr>
              <a:t>O</a:t>
            </a:r>
            <a:r>
              <a:rPr lang="en-US" sz="2000" dirty="0" smtClean="0">
                <a:solidFill>
                  <a:srgbClr val="7F0000"/>
                </a:solidFill>
              </a:rPr>
              <a:t>(</a:t>
            </a:r>
            <a:r>
              <a:rPr lang="en-US" sz="2000" i="1" dirty="0" smtClean="0">
                <a:solidFill>
                  <a:srgbClr val="7F0000"/>
                </a:solidFill>
              </a:rPr>
              <a:t> </a:t>
            </a:r>
            <a:r>
              <a:rPr lang="en-US" sz="2000" i="1" dirty="0" err="1" smtClean="0">
                <a:solidFill>
                  <a:srgbClr val="7F0000"/>
                </a:solidFill>
              </a:rPr>
              <a:t>n</a:t>
            </a:r>
            <a:r>
              <a:rPr lang="en-US" sz="2000" i="1" baseline="30000" dirty="0" err="1" smtClean="0">
                <a:solidFill>
                  <a:srgbClr val="7F0000"/>
                </a:solidFill>
              </a:rPr>
              <a:t>n</a:t>
            </a:r>
            <a:r>
              <a:rPr lang="en-US" sz="2000" i="1" dirty="0" err="1" smtClean="0">
                <a:solidFill>
                  <a:srgbClr val="7F0000"/>
                </a:solidFill>
              </a:rPr>
              <a:t>n</a:t>
            </a:r>
            <a:r>
              <a:rPr lang="en-US" sz="2000" i="1" dirty="0" smtClean="0">
                <a:solidFill>
                  <a:srgbClr val="7F0000"/>
                </a:solidFill>
              </a:rPr>
              <a:t>! </a:t>
            </a:r>
            <a:r>
              <a:rPr lang="en-US" sz="2000" dirty="0" smtClean="0">
                <a:solidFill>
                  <a:srgbClr val="7F0000"/>
                </a:solidFill>
              </a:rPr>
              <a:t>)</a:t>
            </a:r>
            <a:r>
              <a:rPr lang="en-US" sz="2000" i="1" dirty="0" smtClean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906541D-F32D-4836-A14E-E29758282586}" type="slidenum">
              <a:rPr lang="en-US" sz="1400"/>
              <a:pPr eaLnBrk="1" hangingPunct="1"/>
              <a:t>3</a:t>
            </a:fld>
            <a:endParaRPr lang="en-US" sz="140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Preface continued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en-US" sz="2400" dirty="0" smtClean="0"/>
              <a:t>The book says that </a:t>
            </a:r>
            <a:r>
              <a:rPr lang="en-US" sz="2400" i="1" dirty="0" smtClean="0">
                <a:solidFill>
                  <a:srgbClr val="7F0000"/>
                </a:solidFill>
              </a:rPr>
              <a:t>f(n)</a:t>
            </a:r>
            <a:r>
              <a:rPr lang="en-US" sz="2400" dirty="0" smtClean="0"/>
              <a:t> is </a:t>
            </a:r>
            <a:r>
              <a:rPr lang="en-US" sz="2400" dirty="0" smtClean="0">
                <a:solidFill>
                  <a:srgbClr val="7F0000"/>
                </a:solidFill>
              </a:rPr>
              <a:t>O( </a:t>
            </a:r>
            <a:r>
              <a:rPr lang="en-US" sz="2400" i="1" dirty="0" smtClean="0">
                <a:solidFill>
                  <a:srgbClr val="7F0000"/>
                </a:solidFill>
              </a:rPr>
              <a:t>g</a:t>
            </a:r>
            <a:r>
              <a:rPr lang="en-US" sz="2400" dirty="0" smtClean="0">
                <a:solidFill>
                  <a:srgbClr val="7F0000"/>
                </a:solidFill>
              </a:rPr>
              <a:t>( </a:t>
            </a:r>
            <a:r>
              <a:rPr lang="en-US" sz="2400" i="1" dirty="0" smtClean="0">
                <a:solidFill>
                  <a:srgbClr val="7F0000"/>
                </a:solidFill>
              </a:rPr>
              <a:t>n </a:t>
            </a:r>
            <a:r>
              <a:rPr lang="en-US" sz="2400" dirty="0" smtClean="0">
                <a:solidFill>
                  <a:srgbClr val="7F0000"/>
                </a:solidFill>
              </a:rPr>
              <a:t>) )</a:t>
            </a:r>
            <a:r>
              <a:rPr lang="en-US" sz="2400" dirty="0" smtClean="0"/>
              <a:t> when</a:t>
            </a:r>
          </a:p>
          <a:p>
            <a:pPr lvl="1" eaLnBrk="1" hangingPunct="1">
              <a:lnSpc>
                <a:spcPct val="130000"/>
              </a:lnSpc>
              <a:buFontTx/>
              <a:buNone/>
            </a:pPr>
            <a:r>
              <a:rPr lang="en-US" sz="2400" b="1" dirty="0" smtClean="0">
                <a:sym typeface="Symbol" pitchFamily="18" charset="2"/>
              </a:rPr>
              <a:t></a:t>
            </a:r>
            <a:r>
              <a:rPr lang="en-US" sz="2400" i="1" dirty="0" smtClean="0">
                <a:solidFill>
                  <a:srgbClr val="7F0000"/>
                </a:solidFill>
                <a:sym typeface="Symbol" pitchFamily="18" charset="2"/>
              </a:rPr>
              <a:t>k</a:t>
            </a:r>
            <a:r>
              <a:rPr lang="en-US" sz="2400" b="1" dirty="0" smtClean="0">
                <a:sym typeface="Symbol" pitchFamily="18" charset="2"/>
              </a:rPr>
              <a:t> </a:t>
            </a:r>
            <a:r>
              <a:rPr lang="en-US" sz="2400" i="1" dirty="0" smtClean="0">
                <a:solidFill>
                  <a:srgbClr val="7F0000"/>
                </a:solidFill>
                <a:sym typeface="Symbol" pitchFamily="18" charset="2"/>
              </a:rPr>
              <a:t>c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b="1" dirty="0" smtClean="0">
                <a:sym typeface="Symbol" pitchFamily="18" charset="2"/>
              </a:rPr>
              <a:t></a:t>
            </a:r>
            <a:r>
              <a:rPr lang="en-US" sz="2400" i="1" dirty="0" smtClean="0">
                <a:solidFill>
                  <a:srgbClr val="7F0000"/>
                </a:solidFill>
                <a:sym typeface="Symbol" pitchFamily="18" charset="2"/>
              </a:rPr>
              <a:t>n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 </a:t>
            </a:r>
            <a:r>
              <a:rPr lang="en-US" sz="2400" dirty="0" smtClean="0">
                <a:sym typeface="Symbol" pitchFamily="18" charset="2"/>
              </a:rPr>
              <a:t>( </a:t>
            </a:r>
            <a:r>
              <a:rPr lang="en-US" sz="2400" i="1" dirty="0" smtClean="0">
                <a:solidFill>
                  <a:srgbClr val="7F0000"/>
                </a:solidFill>
              </a:rPr>
              <a:t>n</a:t>
            </a:r>
            <a:r>
              <a:rPr lang="en-US" sz="2400" i="1" dirty="0" smtClean="0"/>
              <a:t> &gt; </a:t>
            </a:r>
            <a:r>
              <a:rPr lang="en-US" sz="2400" i="1" dirty="0" smtClean="0">
                <a:solidFill>
                  <a:srgbClr val="7F0000"/>
                </a:solidFill>
              </a:rPr>
              <a:t>k</a:t>
            </a:r>
            <a:r>
              <a:rPr lang="en-US" sz="2400" i="1" dirty="0" smtClean="0">
                <a:solidFill>
                  <a:srgbClr val="A80000"/>
                </a:solidFill>
              </a:rPr>
              <a:t> </a:t>
            </a:r>
            <a:r>
              <a:rPr lang="en-US" sz="2400" b="1" dirty="0" smtClean="0">
                <a:sym typeface="Symbol" pitchFamily="18" charset="2"/>
              </a:rPr>
              <a:t></a:t>
            </a:r>
            <a:r>
              <a:rPr lang="en-US" sz="2400" dirty="0" smtClean="0">
                <a:sym typeface="Symbol" pitchFamily="18" charset="2"/>
              </a:rPr>
              <a:t> | </a:t>
            </a:r>
            <a:r>
              <a:rPr lang="en-US" sz="2400" i="1" dirty="0" smtClean="0">
                <a:sym typeface="Symbol" pitchFamily="18" charset="2"/>
              </a:rPr>
              <a:t>f</a:t>
            </a:r>
            <a:r>
              <a:rPr lang="en-US" sz="2400" dirty="0" smtClean="0">
                <a:sym typeface="Symbol" pitchFamily="18" charset="2"/>
              </a:rPr>
              <a:t>(</a:t>
            </a:r>
            <a:r>
              <a:rPr lang="en-US" sz="2400" i="1" dirty="0" smtClean="0">
                <a:sym typeface="Symbol" pitchFamily="18" charset="2"/>
              </a:rPr>
              <a:t> </a:t>
            </a:r>
            <a:r>
              <a:rPr lang="en-US" sz="2400" i="1" dirty="0" smtClean="0">
                <a:solidFill>
                  <a:srgbClr val="7F0000"/>
                </a:solidFill>
                <a:sym typeface="Symbol" pitchFamily="18" charset="2"/>
              </a:rPr>
              <a:t>n</a:t>
            </a:r>
            <a:r>
              <a:rPr lang="en-US" sz="2400" i="1" dirty="0" smtClean="0">
                <a:sym typeface="Symbol" pitchFamily="18" charset="2"/>
              </a:rPr>
              <a:t> </a:t>
            </a:r>
            <a:r>
              <a:rPr lang="en-US" sz="2400" dirty="0" smtClean="0">
                <a:sym typeface="Symbol" pitchFamily="18" charset="2"/>
              </a:rPr>
              <a:t>)</a:t>
            </a:r>
            <a:r>
              <a:rPr lang="en-US" sz="2400" i="1" dirty="0" smtClean="0">
                <a:sym typeface="Symbol" pitchFamily="18" charset="2"/>
              </a:rPr>
              <a:t> | </a:t>
            </a:r>
            <a:r>
              <a:rPr lang="en-US" sz="2400" b="1" dirty="0" smtClean="0">
                <a:sym typeface="Symbol" pitchFamily="18" charset="2"/>
              </a:rPr>
              <a:t></a:t>
            </a:r>
            <a:r>
              <a:rPr lang="en-US" sz="2400" i="1" dirty="0" smtClean="0"/>
              <a:t> </a:t>
            </a:r>
            <a:r>
              <a:rPr lang="en-US" sz="2400" i="1" dirty="0" smtClean="0">
                <a:solidFill>
                  <a:srgbClr val="7F0000"/>
                </a:solidFill>
              </a:rPr>
              <a:t>c | </a:t>
            </a:r>
            <a:r>
              <a:rPr lang="en-US" sz="2400" i="1" dirty="0" smtClean="0"/>
              <a:t>g</a:t>
            </a:r>
            <a:r>
              <a:rPr lang="en-US" sz="2400" dirty="0" smtClean="0"/>
              <a:t>(</a:t>
            </a:r>
            <a:r>
              <a:rPr lang="en-US" sz="2400" i="1" dirty="0" smtClean="0"/>
              <a:t> </a:t>
            </a:r>
            <a:r>
              <a:rPr lang="en-US" sz="2400" i="1" dirty="0" smtClean="0">
                <a:solidFill>
                  <a:srgbClr val="7F0000"/>
                </a:solidFill>
              </a:rPr>
              <a:t>n</a:t>
            </a:r>
            <a:r>
              <a:rPr lang="en-US" sz="2400" i="1" dirty="0" smtClean="0"/>
              <a:t> ) | </a:t>
            </a:r>
            <a:r>
              <a:rPr lang="en-US" sz="2400" dirty="0" smtClean="0"/>
              <a:t>)</a:t>
            </a:r>
          </a:p>
          <a:p>
            <a:pPr eaLnBrk="1" hangingPunct="1">
              <a:lnSpc>
                <a:spcPct val="130000"/>
              </a:lnSpc>
            </a:pPr>
            <a:r>
              <a:rPr lang="en-US" sz="2400" dirty="0" smtClean="0"/>
              <a:t>In computational complexity, we deal exclusively with 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sz="2400" dirty="0" smtClean="0"/>
              <a:t>	functions whose </a:t>
            </a:r>
            <a:r>
              <a:rPr lang="en-US" sz="2400" dirty="0" smtClean="0">
                <a:solidFill>
                  <a:srgbClr val="7F0000"/>
                </a:solidFill>
              </a:rPr>
              <a:t>domains</a:t>
            </a:r>
            <a:r>
              <a:rPr lang="en-US" sz="2400" dirty="0" smtClean="0"/>
              <a:t> &amp; </a:t>
            </a:r>
            <a:r>
              <a:rPr lang="en-US" sz="2400" dirty="0" smtClean="0">
                <a:solidFill>
                  <a:srgbClr val="7F0000"/>
                </a:solidFill>
              </a:rPr>
              <a:t>ranges</a:t>
            </a:r>
            <a:r>
              <a:rPr lang="en-US" sz="2400" dirty="0" smtClean="0"/>
              <a:t> are </a:t>
            </a:r>
            <a:r>
              <a:rPr lang="en-US" sz="2400" dirty="0" smtClean="0">
                <a:solidFill>
                  <a:srgbClr val="7F0000"/>
                </a:solidFill>
              </a:rPr>
              <a:t>positive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130000"/>
              </a:lnSpc>
            </a:pPr>
            <a:r>
              <a:rPr lang="en-US" sz="2400" dirty="0" smtClean="0"/>
              <a:t>We thus may </a:t>
            </a:r>
            <a:r>
              <a:rPr lang="en-US" sz="2400" i="1" dirty="0" smtClean="0">
                <a:solidFill>
                  <a:srgbClr val="7F0000"/>
                </a:solidFill>
              </a:rPr>
              <a:t>simplify</a:t>
            </a:r>
            <a:r>
              <a:rPr lang="en-US" sz="2400" dirty="0" smtClean="0">
                <a:solidFill>
                  <a:srgbClr val="7F0000"/>
                </a:solidFill>
              </a:rPr>
              <a:t> </a:t>
            </a:r>
            <a:r>
              <a:rPr lang="en-US" sz="2400" dirty="0" smtClean="0"/>
              <a:t>the definition of </a:t>
            </a:r>
            <a:r>
              <a:rPr lang="en-US" sz="2400" dirty="0" smtClean="0">
                <a:solidFill>
                  <a:srgbClr val="7F0000"/>
                </a:solidFill>
              </a:rPr>
              <a:t>O( )</a:t>
            </a:r>
            <a:r>
              <a:rPr lang="en-US" sz="2400" dirty="0" smtClean="0"/>
              <a:t> as follows:</a:t>
            </a:r>
          </a:p>
          <a:p>
            <a:pPr lvl="1" eaLnBrk="1" hangingPunct="1">
              <a:lnSpc>
                <a:spcPct val="130000"/>
              </a:lnSpc>
              <a:buFontTx/>
              <a:buNone/>
            </a:pPr>
            <a:r>
              <a:rPr lang="en-US" sz="2400" b="1" dirty="0" smtClean="0">
                <a:sym typeface="Symbol" pitchFamily="18" charset="2"/>
              </a:rPr>
              <a:t></a:t>
            </a:r>
            <a:r>
              <a:rPr lang="en-US" sz="2400" i="1" dirty="0" smtClean="0">
                <a:solidFill>
                  <a:srgbClr val="7F0000"/>
                </a:solidFill>
                <a:sym typeface="Symbol" pitchFamily="18" charset="2"/>
              </a:rPr>
              <a:t>k</a:t>
            </a:r>
            <a:r>
              <a:rPr lang="en-US" sz="2400" b="1" dirty="0" smtClean="0">
                <a:sym typeface="Symbol" pitchFamily="18" charset="2"/>
              </a:rPr>
              <a:t> </a:t>
            </a:r>
            <a:r>
              <a:rPr lang="en-US" sz="2400" i="1" dirty="0" smtClean="0">
                <a:solidFill>
                  <a:srgbClr val="7F0000"/>
                </a:solidFill>
                <a:sym typeface="Symbol" pitchFamily="18" charset="2"/>
              </a:rPr>
              <a:t>c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b="1" dirty="0">
                <a:sym typeface="Symbol" pitchFamily="18" charset="2"/>
              </a:rPr>
              <a:t></a:t>
            </a:r>
            <a:r>
              <a:rPr lang="en-US" sz="2400" i="1" dirty="0" smtClean="0">
                <a:solidFill>
                  <a:srgbClr val="7F0000"/>
                </a:solidFill>
                <a:sym typeface="Symbol" pitchFamily="18" charset="2"/>
              </a:rPr>
              <a:t>n</a:t>
            </a:r>
            <a:r>
              <a:rPr lang="en-US" sz="2400" i="1" dirty="0" smtClean="0"/>
              <a:t> &gt; </a:t>
            </a:r>
            <a:r>
              <a:rPr lang="en-US" sz="2400" i="1" dirty="0" smtClean="0">
                <a:solidFill>
                  <a:srgbClr val="7F0000"/>
                </a:solidFill>
              </a:rPr>
              <a:t>k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i="1" dirty="0" smtClean="0">
                <a:sym typeface="Symbol" pitchFamily="18" charset="2"/>
              </a:rPr>
              <a:t>f( </a:t>
            </a:r>
            <a:r>
              <a:rPr lang="en-US" sz="2400" i="1" dirty="0" smtClean="0">
                <a:solidFill>
                  <a:srgbClr val="7F0000"/>
                </a:solidFill>
                <a:sym typeface="Symbol" pitchFamily="18" charset="2"/>
              </a:rPr>
              <a:t>n</a:t>
            </a:r>
            <a:r>
              <a:rPr lang="en-US" sz="2400" i="1" dirty="0" smtClean="0">
                <a:sym typeface="Symbol" pitchFamily="18" charset="2"/>
              </a:rPr>
              <a:t> ) </a:t>
            </a:r>
            <a:r>
              <a:rPr lang="en-US" sz="2400" b="1" dirty="0" smtClean="0">
                <a:sym typeface="Symbol" pitchFamily="18" charset="2"/>
              </a:rPr>
              <a:t></a:t>
            </a:r>
            <a:r>
              <a:rPr lang="en-US" sz="2400" i="1" dirty="0" smtClean="0"/>
              <a:t> </a:t>
            </a:r>
            <a:r>
              <a:rPr lang="en-US" sz="2400" i="1" dirty="0" smtClean="0">
                <a:solidFill>
                  <a:srgbClr val="7F0000"/>
                </a:solidFill>
              </a:rPr>
              <a:t>c </a:t>
            </a:r>
            <a:r>
              <a:rPr lang="en-US" sz="2400" i="1" dirty="0" smtClean="0"/>
              <a:t>g( </a:t>
            </a:r>
            <a:r>
              <a:rPr lang="en-US" sz="2400" i="1" dirty="0" smtClean="0">
                <a:solidFill>
                  <a:srgbClr val="7F0000"/>
                </a:solidFill>
              </a:rPr>
              <a:t>n</a:t>
            </a:r>
            <a:r>
              <a:rPr lang="en-US" sz="2400" i="1" dirty="0" smtClean="0"/>
              <a:t> ).</a:t>
            </a:r>
            <a:endParaRPr lang="en-US" sz="2400" dirty="0" smtClean="0"/>
          </a:p>
          <a:p>
            <a:pPr eaLnBrk="1" hangingPunct="1">
              <a:lnSpc>
                <a:spcPct val="130000"/>
              </a:lnSpc>
            </a:pPr>
            <a:r>
              <a:rPr lang="en-US" sz="2400" dirty="0" smtClean="0"/>
              <a:t>You are not responsible for knowing </a:t>
            </a:r>
            <a:r>
              <a:rPr lang="en-US" sz="2400" dirty="0" smtClean="0">
                <a:solidFill>
                  <a:srgbClr val="7F0000"/>
                </a:solidFill>
              </a:rPr>
              <a:t>o()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130000"/>
              </a:lnSpc>
              <a:buFontTx/>
              <a:buNone/>
            </a:pPr>
            <a:r>
              <a:rPr lang="en-US" sz="2400" dirty="0">
                <a:solidFill>
                  <a:srgbClr val="7F0000"/>
                </a:solidFill>
              </a:rPr>
              <a:t>o(</a:t>
            </a:r>
            <a:r>
              <a:rPr lang="en-US" sz="2400" dirty="0" smtClean="0">
                <a:solidFill>
                  <a:srgbClr val="7F0000"/>
                </a:solidFill>
              </a:rPr>
              <a:t>) </a:t>
            </a:r>
            <a:r>
              <a:rPr lang="en-US" sz="2400" dirty="0" smtClean="0"/>
              <a:t>is </a:t>
            </a:r>
            <a:r>
              <a:rPr lang="en-US" sz="2400" i="1" dirty="0" smtClean="0"/>
              <a:t>different</a:t>
            </a:r>
            <a:r>
              <a:rPr lang="en-US" sz="2400" dirty="0" smtClean="0"/>
              <a:t> from O().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1B8DA1D-3079-4D0B-A335-970D4EDE666A}" type="slidenum">
              <a:rPr lang="en-US" sz="1400"/>
              <a:pPr eaLnBrk="1" hangingPunct="1"/>
              <a:t>4</a:t>
            </a:fld>
            <a:endParaRPr lang="en-US" sz="140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 10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05800" cy="4876800"/>
          </a:xfrm>
        </p:spPr>
        <p:txBody>
          <a:bodyPr/>
          <a:lstStyle/>
          <a:p>
            <a:pPr marL="609600" indent="-609600" eaLnBrk="1" hangingPunct="1">
              <a:lnSpc>
                <a:spcPct val="200000"/>
              </a:lnSpc>
              <a:buFontTx/>
              <a:buNone/>
            </a:pPr>
            <a:r>
              <a:rPr lang="en-US" sz="2400" dirty="0" err="1" smtClean="0"/>
              <a:t>Defn</a:t>
            </a:r>
            <a:r>
              <a:rPr lang="en-US" sz="2400" dirty="0" smtClean="0"/>
              <a:t>: </a:t>
            </a:r>
            <a:r>
              <a:rPr lang="en-US" sz="2400" i="1" dirty="0" smtClean="0"/>
              <a:t>f</a:t>
            </a:r>
            <a:r>
              <a:rPr lang="en-US" sz="2400" dirty="0" smtClean="0"/>
              <a:t>(</a:t>
            </a:r>
            <a:r>
              <a:rPr lang="en-US" sz="2400" i="1" dirty="0" smtClean="0"/>
              <a:t> </a:t>
            </a:r>
            <a:r>
              <a:rPr lang="en-US" sz="2400" i="1" dirty="0" smtClean="0">
                <a:solidFill>
                  <a:srgbClr val="7F0000"/>
                </a:solidFill>
              </a:rPr>
              <a:t>n</a:t>
            </a:r>
            <a:r>
              <a:rPr lang="en-US" sz="2400" i="1" dirty="0" smtClean="0"/>
              <a:t> </a:t>
            </a:r>
            <a:r>
              <a:rPr lang="en-US" sz="2400" dirty="0" smtClean="0"/>
              <a:t>) is </a:t>
            </a:r>
            <a:r>
              <a:rPr lang="en-US" sz="2400" i="1" dirty="0" smtClean="0">
                <a:solidFill>
                  <a:srgbClr val="7F0000"/>
                </a:solidFill>
              </a:rPr>
              <a:t>O</a:t>
            </a:r>
            <a:r>
              <a:rPr lang="en-US" sz="2400" dirty="0" smtClean="0">
                <a:solidFill>
                  <a:srgbClr val="7F0000"/>
                </a:solidFill>
              </a:rPr>
              <a:t>(</a:t>
            </a:r>
            <a:r>
              <a:rPr lang="en-US" sz="2400" i="1" dirty="0" smtClean="0">
                <a:solidFill>
                  <a:srgbClr val="7F0000"/>
                </a:solidFill>
              </a:rPr>
              <a:t> g</a:t>
            </a:r>
            <a:r>
              <a:rPr lang="en-US" sz="2400" dirty="0" smtClean="0">
                <a:solidFill>
                  <a:srgbClr val="7F0000"/>
                </a:solidFill>
              </a:rPr>
              <a:t>(</a:t>
            </a:r>
            <a:r>
              <a:rPr lang="en-US" sz="2400" i="1" dirty="0" smtClean="0">
                <a:solidFill>
                  <a:srgbClr val="7F0000"/>
                </a:solidFill>
              </a:rPr>
              <a:t> n </a:t>
            </a:r>
            <a:r>
              <a:rPr lang="en-US" sz="2400" dirty="0" smtClean="0">
                <a:solidFill>
                  <a:srgbClr val="7F0000"/>
                </a:solidFill>
              </a:rPr>
              <a:t>) )</a:t>
            </a:r>
            <a:r>
              <a:rPr lang="en-US" sz="2400" dirty="0" smtClean="0"/>
              <a:t> if </a:t>
            </a:r>
            <a:r>
              <a:rPr lang="en-US" sz="2400" b="1" dirty="0" smtClean="0">
                <a:sym typeface="Symbol" pitchFamily="18" charset="2"/>
              </a:rPr>
              <a:t></a:t>
            </a:r>
            <a:r>
              <a:rPr lang="en-US" sz="2400" i="1" dirty="0" smtClean="0">
                <a:solidFill>
                  <a:srgbClr val="7F0000"/>
                </a:solidFill>
                <a:sym typeface="Symbol" pitchFamily="18" charset="2"/>
              </a:rPr>
              <a:t>k</a:t>
            </a:r>
            <a:r>
              <a:rPr lang="en-US" sz="2400" b="1" dirty="0" smtClean="0">
                <a:sym typeface="Symbol" pitchFamily="18" charset="2"/>
              </a:rPr>
              <a:t> </a:t>
            </a:r>
            <a:r>
              <a:rPr lang="en-US" sz="2400" i="1" dirty="0" smtClean="0">
                <a:solidFill>
                  <a:srgbClr val="7F0000"/>
                </a:solidFill>
                <a:sym typeface="Symbol" pitchFamily="18" charset="2"/>
              </a:rPr>
              <a:t>c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b="1" dirty="0">
                <a:sym typeface="Symbol" pitchFamily="18" charset="2"/>
              </a:rPr>
              <a:t></a:t>
            </a:r>
            <a:r>
              <a:rPr lang="en-US" sz="2400" i="1" dirty="0" smtClean="0">
                <a:solidFill>
                  <a:srgbClr val="7F0000"/>
                </a:solidFill>
                <a:sym typeface="Symbol" pitchFamily="18" charset="2"/>
              </a:rPr>
              <a:t>n</a:t>
            </a:r>
            <a:r>
              <a:rPr lang="en-US" sz="2400" i="1" dirty="0" smtClean="0"/>
              <a:t> &gt; </a:t>
            </a:r>
            <a:r>
              <a:rPr lang="en-US" sz="2400" i="1" dirty="0" smtClean="0">
                <a:solidFill>
                  <a:srgbClr val="7F0000"/>
                </a:solidFill>
              </a:rPr>
              <a:t>k</a:t>
            </a:r>
            <a:r>
              <a:rPr lang="en-US" sz="2400" i="1" dirty="0" smtClean="0">
                <a:solidFill>
                  <a:srgbClr val="A80000"/>
                </a:solidFill>
              </a:rPr>
              <a:t> </a:t>
            </a:r>
            <a:r>
              <a:rPr lang="en-US" sz="2400" i="1" dirty="0" smtClean="0">
                <a:sym typeface="Symbol" pitchFamily="18" charset="2"/>
              </a:rPr>
              <a:t>f</a:t>
            </a:r>
            <a:r>
              <a:rPr lang="en-US" sz="2400" dirty="0" smtClean="0">
                <a:sym typeface="Symbol" pitchFamily="18" charset="2"/>
              </a:rPr>
              <a:t>(</a:t>
            </a:r>
            <a:r>
              <a:rPr lang="en-US" sz="2400" i="1" dirty="0" smtClean="0">
                <a:sym typeface="Symbol" pitchFamily="18" charset="2"/>
              </a:rPr>
              <a:t> </a:t>
            </a:r>
            <a:r>
              <a:rPr lang="en-US" sz="2400" i="1" dirty="0" smtClean="0">
                <a:solidFill>
                  <a:srgbClr val="7F0000"/>
                </a:solidFill>
                <a:sym typeface="Symbol" pitchFamily="18" charset="2"/>
              </a:rPr>
              <a:t>n</a:t>
            </a:r>
            <a:r>
              <a:rPr lang="en-US" sz="2400" i="1" dirty="0" smtClean="0">
                <a:sym typeface="Symbol" pitchFamily="18" charset="2"/>
              </a:rPr>
              <a:t> </a:t>
            </a:r>
            <a:r>
              <a:rPr lang="en-US" sz="2400" dirty="0" smtClean="0">
                <a:sym typeface="Symbol" pitchFamily="18" charset="2"/>
              </a:rPr>
              <a:t>)</a:t>
            </a:r>
            <a:r>
              <a:rPr lang="en-US" sz="2400" i="1" dirty="0" smtClean="0">
                <a:sym typeface="Symbol" pitchFamily="18" charset="2"/>
              </a:rPr>
              <a:t> </a:t>
            </a:r>
            <a:r>
              <a:rPr lang="en-US" sz="2400" b="1" dirty="0" smtClean="0">
                <a:sym typeface="Symbol" pitchFamily="18" charset="2"/>
              </a:rPr>
              <a:t></a:t>
            </a:r>
            <a:r>
              <a:rPr lang="en-US" sz="2400" i="1" dirty="0" smtClean="0"/>
              <a:t> </a:t>
            </a:r>
            <a:r>
              <a:rPr lang="en-US" sz="2400" i="1" dirty="0" smtClean="0">
                <a:solidFill>
                  <a:srgbClr val="7F0000"/>
                </a:solidFill>
              </a:rPr>
              <a:t>c</a:t>
            </a:r>
            <a:r>
              <a:rPr lang="en-US" sz="2400" i="1" dirty="0" smtClean="0"/>
              <a:t>g</a:t>
            </a:r>
            <a:r>
              <a:rPr lang="en-US" sz="2400" dirty="0" smtClean="0"/>
              <a:t>(</a:t>
            </a:r>
            <a:r>
              <a:rPr lang="en-US" sz="2400" i="1" dirty="0" smtClean="0"/>
              <a:t> </a:t>
            </a:r>
            <a:r>
              <a:rPr lang="en-US" sz="2400" i="1" dirty="0" smtClean="0">
                <a:solidFill>
                  <a:srgbClr val="7F0000"/>
                </a:solidFill>
              </a:rPr>
              <a:t>n</a:t>
            </a:r>
            <a:r>
              <a:rPr lang="en-US" sz="2400" i="1" dirty="0" smtClean="0"/>
              <a:t> </a:t>
            </a:r>
            <a:r>
              <a:rPr lang="en-US" sz="2400" dirty="0" smtClean="0"/>
              <a:t>).</a:t>
            </a:r>
          </a:p>
          <a:p>
            <a:pPr marL="609600" indent="-609600" eaLnBrk="1" hangingPunct="1">
              <a:lnSpc>
                <a:spcPct val="200000"/>
              </a:lnSpc>
              <a:buFontTx/>
              <a:buNone/>
            </a:pPr>
            <a:r>
              <a:rPr lang="en-US" sz="2400" dirty="0" smtClean="0"/>
              <a:t>Show that: </a:t>
            </a:r>
          </a:p>
          <a:p>
            <a:pPr marL="990600" lvl="1" indent="-533400" eaLnBrk="1" hangingPunct="1">
              <a:lnSpc>
                <a:spcPct val="200000"/>
              </a:lnSpc>
              <a:buFontTx/>
              <a:buNone/>
            </a:pPr>
            <a:r>
              <a:rPr lang="en-US" sz="2400" i="1" dirty="0" smtClean="0"/>
              <a:t>1) n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 is O( </a:t>
            </a:r>
            <a:r>
              <a:rPr lang="en-US" sz="2400" i="1" dirty="0" smtClean="0"/>
              <a:t>n</a:t>
            </a:r>
            <a:r>
              <a:rPr lang="en-US" sz="2400" baseline="30000" dirty="0" smtClean="0"/>
              <a:t>4</a:t>
            </a:r>
            <a:r>
              <a:rPr lang="en-US" sz="2400" dirty="0" smtClean="0"/>
              <a:t> )</a:t>
            </a:r>
          </a:p>
          <a:p>
            <a:pPr marL="990600" lvl="1" indent="-533400" eaLnBrk="1" hangingPunct="1">
              <a:lnSpc>
                <a:spcPct val="200000"/>
              </a:lnSpc>
              <a:buFontTx/>
              <a:buNone/>
            </a:pPr>
            <a:r>
              <a:rPr lang="en-US" sz="2400" i="1" dirty="0" smtClean="0"/>
              <a:t>2) n</a:t>
            </a:r>
            <a:r>
              <a:rPr lang="en-US" sz="2400" baseline="30000" dirty="0" smtClean="0"/>
              <a:t>4</a:t>
            </a:r>
            <a:r>
              <a:rPr lang="en-US" sz="2400" dirty="0" smtClean="0"/>
              <a:t> is </a:t>
            </a:r>
            <a:r>
              <a:rPr lang="en-US" sz="2400" dirty="0" smtClean="0">
                <a:solidFill>
                  <a:srgbClr val="7F0000"/>
                </a:solidFill>
              </a:rPr>
              <a:t>not</a:t>
            </a:r>
            <a:r>
              <a:rPr lang="en-US" sz="2400" dirty="0" smtClean="0"/>
              <a:t> O( </a:t>
            </a:r>
            <a:r>
              <a:rPr lang="en-US" sz="2400" i="1" dirty="0" smtClean="0"/>
              <a:t>n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 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1D527B6-080A-4086-97CE-5484E0578A0E}" type="slidenum">
              <a:rPr lang="en-US" sz="1400"/>
              <a:pPr eaLnBrk="1" hangingPunct="1"/>
              <a:t>5</a:t>
            </a:fld>
            <a:endParaRPr lang="en-US" sz="140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Exercise10: Solution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763000" cy="4572000"/>
          </a:xfrm>
        </p:spPr>
        <p:txBody>
          <a:bodyPr/>
          <a:lstStyle/>
          <a:p>
            <a:pPr marL="609600" indent="-609600" eaLnBrk="1" hangingPunct="1">
              <a:lnSpc>
                <a:spcPct val="110000"/>
              </a:lnSpc>
              <a:buFontTx/>
              <a:buNone/>
            </a:pPr>
            <a:r>
              <a:rPr lang="en-US" sz="2000" dirty="0" err="1" smtClean="0"/>
              <a:t>Defn</a:t>
            </a:r>
            <a:r>
              <a:rPr lang="en-US" sz="2000" dirty="0" smtClean="0"/>
              <a:t>: </a:t>
            </a:r>
            <a:r>
              <a:rPr lang="en-US" sz="2000" i="1" dirty="0" smtClean="0"/>
              <a:t>f</a:t>
            </a:r>
            <a:r>
              <a:rPr lang="en-US" sz="2000" dirty="0" smtClean="0"/>
              <a:t>(</a:t>
            </a:r>
            <a:r>
              <a:rPr lang="en-US" sz="2000" i="1" dirty="0" smtClean="0"/>
              <a:t> n </a:t>
            </a:r>
            <a:r>
              <a:rPr lang="en-US" sz="2000" dirty="0" smtClean="0"/>
              <a:t>) is </a:t>
            </a:r>
            <a:r>
              <a:rPr lang="en-US" sz="2000" i="1" dirty="0" smtClean="0">
                <a:solidFill>
                  <a:srgbClr val="7F0000"/>
                </a:solidFill>
              </a:rPr>
              <a:t>O</a:t>
            </a:r>
            <a:r>
              <a:rPr lang="en-US" sz="2000" dirty="0" smtClean="0">
                <a:solidFill>
                  <a:srgbClr val="7F0000"/>
                </a:solidFill>
              </a:rPr>
              <a:t>(</a:t>
            </a:r>
            <a:r>
              <a:rPr lang="en-US" sz="2000" i="1" dirty="0" smtClean="0">
                <a:solidFill>
                  <a:srgbClr val="7F0000"/>
                </a:solidFill>
              </a:rPr>
              <a:t> g</a:t>
            </a:r>
            <a:r>
              <a:rPr lang="en-US" sz="2000" dirty="0" smtClean="0">
                <a:solidFill>
                  <a:srgbClr val="7F0000"/>
                </a:solidFill>
              </a:rPr>
              <a:t>(</a:t>
            </a:r>
            <a:r>
              <a:rPr lang="en-US" sz="2000" i="1" dirty="0" smtClean="0">
                <a:solidFill>
                  <a:srgbClr val="7F0000"/>
                </a:solidFill>
              </a:rPr>
              <a:t> n </a:t>
            </a:r>
            <a:r>
              <a:rPr lang="en-US" sz="2000" dirty="0" smtClean="0">
                <a:solidFill>
                  <a:srgbClr val="7F0000"/>
                </a:solidFill>
              </a:rPr>
              <a:t>) )</a:t>
            </a:r>
            <a:r>
              <a:rPr lang="en-US" sz="2000" dirty="0" smtClean="0"/>
              <a:t> when </a:t>
            </a:r>
            <a:r>
              <a:rPr lang="en-US" sz="2000" b="1" dirty="0" smtClean="0">
                <a:sym typeface="Symbol" pitchFamily="18" charset="2"/>
              </a:rPr>
              <a:t></a:t>
            </a:r>
            <a:r>
              <a:rPr lang="en-US" sz="2000" i="1" dirty="0" smtClean="0">
                <a:solidFill>
                  <a:srgbClr val="7F0000"/>
                </a:solidFill>
                <a:sym typeface="Symbol" pitchFamily="18" charset="2"/>
              </a:rPr>
              <a:t>k</a:t>
            </a:r>
            <a:r>
              <a:rPr lang="en-US" sz="2000" b="1" dirty="0" smtClean="0">
                <a:sym typeface="Symbol" pitchFamily="18" charset="2"/>
              </a:rPr>
              <a:t> </a:t>
            </a:r>
            <a:r>
              <a:rPr lang="en-US" sz="2000" i="1" dirty="0" smtClean="0">
                <a:solidFill>
                  <a:srgbClr val="7F0000"/>
                </a:solidFill>
                <a:sym typeface="Symbol" pitchFamily="18" charset="2"/>
              </a:rPr>
              <a:t>c</a:t>
            </a:r>
            <a:r>
              <a:rPr lang="en-US" sz="2000" dirty="0" smtClean="0">
                <a:sym typeface="Symbol" pitchFamily="18" charset="2"/>
              </a:rPr>
              <a:t> </a:t>
            </a:r>
            <a:r>
              <a:rPr lang="en-US" sz="2000" b="1" dirty="0">
                <a:sym typeface="Symbol" pitchFamily="18" charset="2"/>
              </a:rPr>
              <a:t></a:t>
            </a:r>
            <a:r>
              <a:rPr lang="en-US" sz="2000" i="1" dirty="0" smtClean="0">
                <a:solidFill>
                  <a:srgbClr val="7F0000"/>
                </a:solidFill>
                <a:sym typeface="Symbol" pitchFamily="18" charset="2"/>
              </a:rPr>
              <a:t>n</a:t>
            </a:r>
            <a:r>
              <a:rPr lang="en-US" sz="2000" i="1" dirty="0" smtClean="0"/>
              <a:t> &gt; </a:t>
            </a:r>
            <a:r>
              <a:rPr lang="en-US" sz="2000" i="1" dirty="0" smtClean="0">
                <a:solidFill>
                  <a:srgbClr val="7F0000"/>
                </a:solidFill>
              </a:rPr>
              <a:t>k</a:t>
            </a:r>
            <a:r>
              <a:rPr lang="en-US" sz="2000" i="1" dirty="0" smtClean="0">
                <a:solidFill>
                  <a:srgbClr val="A80000"/>
                </a:solidFill>
              </a:rPr>
              <a:t> </a:t>
            </a:r>
            <a:r>
              <a:rPr lang="en-US" sz="2000" i="1" dirty="0" smtClean="0">
                <a:sym typeface="Symbol" pitchFamily="18" charset="2"/>
              </a:rPr>
              <a:t>f</a:t>
            </a:r>
            <a:r>
              <a:rPr lang="en-US" sz="2000" dirty="0" smtClean="0">
                <a:sym typeface="Symbol" pitchFamily="18" charset="2"/>
              </a:rPr>
              <a:t>( </a:t>
            </a:r>
            <a:r>
              <a:rPr lang="en-US" sz="2000" i="1" dirty="0" smtClean="0">
                <a:solidFill>
                  <a:srgbClr val="7F0000"/>
                </a:solidFill>
                <a:sym typeface="Symbol" pitchFamily="18" charset="2"/>
              </a:rPr>
              <a:t>n</a:t>
            </a:r>
            <a:r>
              <a:rPr lang="en-US" sz="2000" i="1" dirty="0" smtClean="0">
                <a:sym typeface="Symbol" pitchFamily="18" charset="2"/>
              </a:rPr>
              <a:t> </a:t>
            </a:r>
            <a:r>
              <a:rPr lang="en-US" sz="2000" dirty="0" smtClean="0">
                <a:sym typeface="Symbol" pitchFamily="18" charset="2"/>
              </a:rPr>
              <a:t>)</a:t>
            </a:r>
            <a:r>
              <a:rPr lang="en-US" sz="2000" i="1" dirty="0" smtClean="0">
                <a:sym typeface="Symbol" pitchFamily="18" charset="2"/>
              </a:rPr>
              <a:t> </a:t>
            </a:r>
            <a:r>
              <a:rPr lang="en-US" sz="2000" b="1" dirty="0" smtClean="0">
                <a:sym typeface="Symbol" pitchFamily="18" charset="2"/>
              </a:rPr>
              <a:t></a:t>
            </a:r>
            <a:r>
              <a:rPr lang="en-US" sz="2000" i="1" dirty="0" smtClean="0"/>
              <a:t> </a:t>
            </a:r>
            <a:r>
              <a:rPr lang="en-US" sz="2000" i="1" dirty="0" smtClean="0">
                <a:solidFill>
                  <a:srgbClr val="7F0000"/>
                </a:solidFill>
              </a:rPr>
              <a:t>c</a:t>
            </a:r>
            <a:r>
              <a:rPr lang="en-US" sz="2000" i="1" dirty="0" smtClean="0"/>
              <a:t>g</a:t>
            </a:r>
            <a:r>
              <a:rPr lang="en-US" sz="2000" dirty="0" smtClean="0"/>
              <a:t>(</a:t>
            </a:r>
            <a:r>
              <a:rPr lang="en-US" sz="2000" i="1" dirty="0" smtClean="0"/>
              <a:t> </a:t>
            </a:r>
            <a:r>
              <a:rPr lang="en-US" sz="2000" i="1" dirty="0" smtClean="0">
                <a:solidFill>
                  <a:srgbClr val="7F0000"/>
                </a:solidFill>
              </a:rPr>
              <a:t>n</a:t>
            </a:r>
            <a:r>
              <a:rPr lang="en-US" sz="2000" i="1" dirty="0" smtClean="0"/>
              <a:t> </a:t>
            </a:r>
            <a:r>
              <a:rPr lang="en-US" sz="2000" dirty="0" smtClean="0"/>
              <a:t>).</a:t>
            </a:r>
          </a:p>
          <a:p>
            <a:pPr marL="609600" indent="-609600" eaLnBrk="1" hangingPunct="1">
              <a:lnSpc>
                <a:spcPct val="110000"/>
              </a:lnSpc>
              <a:buFontTx/>
              <a:buNone/>
            </a:pPr>
            <a:r>
              <a:rPr lang="en-US" sz="2000" dirty="0" smtClean="0"/>
              <a:t>Show that: 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en-US" sz="2000" i="1" dirty="0" smtClean="0">
                <a:solidFill>
                  <a:srgbClr val="000099"/>
                </a:solidFill>
              </a:rPr>
              <a:t>1)</a:t>
            </a:r>
            <a:r>
              <a:rPr lang="en-US" sz="2000" i="1" dirty="0" smtClean="0"/>
              <a:t> n</a:t>
            </a:r>
            <a:r>
              <a:rPr lang="en-US" sz="2000" baseline="30000" dirty="0" smtClean="0"/>
              <a:t>3</a:t>
            </a:r>
            <a:r>
              <a:rPr lang="en-US" sz="2000" dirty="0" smtClean="0"/>
              <a:t> is O( </a:t>
            </a:r>
            <a:r>
              <a:rPr lang="en-US" sz="2000" i="1" dirty="0" smtClean="0"/>
              <a:t>n</a:t>
            </a:r>
            <a:r>
              <a:rPr lang="en-US" sz="2000" baseline="30000" dirty="0" smtClean="0"/>
              <a:t>4</a:t>
            </a:r>
            <a:r>
              <a:rPr lang="en-US" sz="2000" dirty="0" smtClean="0"/>
              <a:t> )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en-US" sz="2000" i="1" dirty="0" smtClean="0">
                <a:solidFill>
                  <a:srgbClr val="000099"/>
                </a:solidFill>
              </a:rPr>
              <a:t>2)</a:t>
            </a:r>
            <a:r>
              <a:rPr lang="en-US" sz="2000" i="1" dirty="0" smtClean="0"/>
              <a:t> n</a:t>
            </a:r>
            <a:r>
              <a:rPr lang="en-US" sz="2000" baseline="30000" dirty="0" smtClean="0"/>
              <a:t>4</a:t>
            </a:r>
            <a:r>
              <a:rPr lang="en-US" sz="2000" dirty="0" smtClean="0"/>
              <a:t> is </a:t>
            </a:r>
            <a:r>
              <a:rPr lang="en-US" sz="2000" i="1" dirty="0" smtClean="0">
                <a:solidFill>
                  <a:srgbClr val="7F0000"/>
                </a:solidFill>
              </a:rPr>
              <a:t>not</a:t>
            </a:r>
            <a:r>
              <a:rPr lang="en-US" sz="2000" dirty="0" smtClean="0"/>
              <a:t> O( </a:t>
            </a:r>
            <a:r>
              <a:rPr lang="en-US" sz="2000" i="1" dirty="0" smtClean="0"/>
              <a:t>n</a:t>
            </a:r>
            <a:r>
              <a:rPr lang="en-US" sz="2000" baseline="30000" dirty="0" smtClean="0"/>
              <a:t>3</a:t>
            </a:r>
            <a:r>
              <a:rPr lang="en-US" sz="2000" dirty="0" smtClean="0"/>
              <a:t> ).</a:t>
            </a:r>
          </a:p>
          <a:p>
            <a:pPr marL="609600" indent="-609600" eaLnBrk="1" hangingPunct="1">
              <a:lnSpc>
                <a:spcPct val="110000"/>
              </a:lnSpc>
              <a:buFontTx/>
              <a:buAutoNum type="arabicParenR"/>
            </a:pPr>
            <a:r>
              <a:rPr lang="en-US" sz="2000" dirty="0" smtClean="0"/>
              <a:t>For </a:t>
            </a:r>
            <a:r>
              <a:rPr lang="en-US" sz="2000" i="1" dirty="0" smtClean="0"/>
              <a:t>n</a:t>
            </a:r>
            <a:r>
              <a:rPr lang="en-US" sz="2000" dirty="0" smtClean="0"/>
              <a:t> </a:t>
            </a:r>
            <a:r>
              <a:rPr lang="en-US" sz="2000" dirty="0" smtClean="0">
                <a:cs typeface="Arial" charset="0"/>
                <a:sym typeface="Symbol" pitchFamily="18" charset="2"/>
              </a:rPr>
              <a:t>≥ </a:t>
            </a:r>
            <a:r>
              <a:rPr lang="en-US" sz="2000" dirty="0" smtClean="0">
                <a:solidFill>
                  <a:srgbClr val="7F0000"/>
                </a:solidFill>
              </a:rPr>
              <a:t>1</a:t>
            </a:r>
            <a:r>
              <a:rPr lang="en-US" sz="2000" dirty="0" smtClean="0"/>
              <a:t> &amp; c = </a:t>
            </a:r>
            <a:r>
              <a:rPr lang="en-US" sz="2000" dirty="0" smtClean="0">
                <a:solidFill>
                  <a:srgbClr val="7F0000"/>
                </a:solidFill>
              </a:rPr>
              <a:t>1</a:t>
            </a:r>
            <a:r>
              <a:rPr lang="en-US" sz="2000" dirty="0" smtClean="0"/>
              <a:t>: </a:t>
            </a:r>
            <a:r>
              <a:rPr lang="en-US" sz="2000" i="1" dirty="0" smtClean="0"/>
              <a:t>n</a:t>
            </a:r>
            <a:r>
              <a:rPr lang="en-US" sz="2000" baseline="30000" dirty="0" smtClean="0"/>
              <a:t>3</a:t>
            </a:r>
            <a:r>
              <a:rPr lang="en-US" sz="2000" dirty="0" smtClean="0"/>
              <a:t> </a:t>
            </a:r>
            <a:r>
              <a:rPr lang="en-US" sz="2000" b="1" dirty="0" smtClean="0">
                <a:sym typeface="Symbol" pitchFamily="18" charset="2"/>
              </a:rPr>
              <a:t></a:t>
            </a:r>
            <a:r>
              <a:rPr lang="en-US" sz="2000" dirty="0" smtClean="0"/>
              <a:t> 1</a:t>
            </a:r>
            <a:r>
              <a:rPr lang="en-US" sz="2000" i="1" dirty="0" smtClean="0"/>
              <a:t>n</a:t>
            </a:r>
            <a:r>
              <a:rPr lang="en-US" sz="2000" baseline="30000" dirty="0" smtClean="0"/>
              <a:t>4 </a:t>
            </a:r>
            <a:r>
              <a:rPr lang="en-US" sz="2000" b="1" dirty="0" smtClean="0">
                <a:sym typeface="Symbol" pitchFamily="18" charset="2"/>
              </a:rPr>
              <a:t> </a:t>
            </a:r>
            <a:r>
              <a:rPr lang="en-US" sz="2000" dirty="0" smtClean="0">
                <a:sym typeface="Symbol" pitchFamily="18" charset="2"/>
              </a:rPr>
              <a:t>1</a:t>
            </a:r>
            <a:r>
              <a:rPr lang="en-US" sz="2000" b="1" dirty="0" smtClean="0">
                <a:sym typeface="Symbol" pitchFamily="18" charset="2"/>
              </a:rPr>
              <a:t> </a:t>
            </a:r>
            <a:r>
              <a:rPr lang="en-US" sz="2000" dirty="0" smtClean="0"/>
              <a:t> </a:t>
            </a:r>
            <a:r>
              <a:rPr lang="en-US" sz="2000" i="1" dirty="0" smtClean="0"/>
              <a:t>n.</a:t>
            </a:r>
            <a:endParaRPr lang="en-US" sz="2000" dirty="0" smtClean="0"/>
          </a:p>
          <a:p>
            <a:pPr marL="609600" indent="-609600" eaLnBrk="1" hangingPunct="1">
              <a:lnSpc>
                <a:spcPct val="110000"/>
              </a:lnSpc>
              <a:buFontTx/>
              <a:buAutoNum type="arabicParenR"/>
            </a:pPr>
            <a:r>
              <a:rPr lang="en-US" sz="2000" dirty="0" smtClean="0"/>
              <a:t>Proof (</a:t>
            </a:r>
            <a:r>
              <a:rPr lang="en-US" sz="2000" dirty="0" smtClean="0">
                <a:solidFill>
                  <a:srgbClr val="7F0000"/>
                </a:solidFill>
              </a:rPr>
              <a:t>by contradiction</a:t>
            </a:r>
            <a:r>
              <a:rPr lang="en-US" sz="2000" dirty="0" smtClean="0"/>
              <a:t>)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AutoNum type="arabicParenR"/>
            </a:pPr>
            <a:r>
              <a:rPr lang="en-US" sz="2000" dirty="0" smtClean="0"/>
              <a:t>Assume </a:t>
            </a:r>
            <a:r>
              <a:rPr lang="en-US" sz="2000" b="1" dirty="0" smtClean="0">
                <a:sym typeface="Symbol" pitchFamily="18" charset="2"/>
              </a:rPr>
              <a:t></a:t>
            </a:r>
            <a:r>
              <a:rPr lang="en-US" sz="2000" dirty="0" smtClean="0">
                <a:solidFill>
                  <a:srgbClr val="7F0000"/>
                </a:solidFill>
              </a:rPr>
              <a:t>k</a:t>
            </a:r>
            <a:r>
              <a:rPr lang="en-US" sz="2000" dirty="0" smtClean="0"/>
              <a:t> </a:t>
            </a:r>
            <a:r>
              <a:rPr lang="en-US" sz="2000" b="1" dirty="0" smtClean="0">
                <a:sym typeface="Symbol" pitchFamily="18" charset="2"/>
              </a:rPr>
              <a:t></a:t>
            </a:r>
            <a:r>
              <a:rPr lang="en-US" sz="2000" dirty="0" smtClean="0">
                <a:solidFill>
                  <a:srgbClr val="7F0000"/>
                </a:solidFill>
              </a:rPr>
              <a:t>c</a:t>
            </a:r>
            <a:r>
              <a:rPr lang="en-US" sz="2000" dirty="0" smtClean="0"/>
              <a:t> </a:t>
            </a:r>
            <a:r>
              <a:rPr lang="en-US" sz="2000" b="1" dirty="0">
                <a:sym typeface="Symbol" pitchFamily="18" charset="2"/>
              </a:rPr>
              <a:t></a:t>
            </a:r>
            <a:r>
              <a:rPr lang="en-US" sz="2000" i="1" dirty="0" smtClean="0">
                <a:solidFill>
                  <a:srgbClr val="7F0000"/>
                </a:solidFill>
                <a:sym typeface="Symbol" pitchFamily="18" charset="2"/>
              </a:rPr>
              <a:t>n</a:t>
            </a:r>
            <a:r>
              <a:rPr lang="en-US" sz="2000" dirty="0" smtClean="0"/>
              <a:t> </a:t>
            </a:r>
            <a:r>
              <a:rPr lang="en-US" sz="2000" dirty="0" smtClean="0">
                <a:cs typeface="Arial" charset="0"/>
                <a:sym typeface="Symbol" pitchFamily="18" charset="2"/>
              </a:rPr>
              <a:t>&gt; </a:t>
            </a:r>
            <a:r>
              <a:rPr lang="en-US" sz="2000" dirty="0" smtClean="0">
                <a:solidFill>
                  <a:srgbClr val="7F0000"/>
                </a:solidFill>
              </a:rPr>
              <a:t>k</a:t>
            </a:r>
            <a:r>
              <a:rPr lang="en-US" sz="2000" dirty="0" smtClean="0"/>
              <a:t> </a:t>
            </a:r>
            <a:r>
              <a:rPr lang="en-US" sz="2000" i="1" dirty="0" smtClean="0">
                <a:solidFill>
                  <a:srgbClr val="7F0000"/>
                </a:solidFill>
              </a:rPr>
              <a:t>n</a:t>
            </a:r>
            <a:r>
              <a:rPr lang="en-US" sz="2000" baseline="30000" dirty="0" smtClean="0"/>
              <a:t>4</a:t>
            </a:r>
            <a:r>
              <a:rPr lang="en-US" sz="2000" dirty="0" smtClean="0"/>
              <a:t> </a:t>
            </a:r>
            <a:r>
              <a:rPr lang="en-US" sz="2000" b="1" dirty="0" smtClean="0">
                <a:sym typeface="Symbol" pitchFamily="18" charset="2"/>
              </a:rPr>
              <a:t>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7F0000"/>
                </a:solidFill>
              </a:rPr>
              <a:t>c</a:t>
            </a:r>
            <a:r>
              <a:rPr lang="en-US" sz="2000" i="1" dirty="0" smtClean="0">
                <a:solidFill>
                  <a:srgbClr val="7F0000"/>
                </a:solidFill>
              </a:rPr>
              <a:t>n</a:t>
            </a:r>
            <a:r>
              <a:rPr lang="en-US" sz="2000" baseline="30000" dirty="0" smtClean="0"/>
              <a:t>3</a:t>
            </a:r>
            <a:r>
              <a:rPr lang="en-US" sz="2000" dirty="0" smtClean="0"/>
              <a:t>.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AutoNum type="arabicParenR"/>
            </a:pPr>
            <a:r>
              <a:rPr lang="en-US" sz="2000" dirty="0" smtClean="0">
                <a:sym typeface="Symbol" pitchFamily="18" charset="2"/>
              </a:rPr>
              <a:t> </a:t>
            </a:r>
            <a:r>
              <a:rPr lang="en-US" sz="2000" b="1" dirty="0" smtClean="0">
                <a:sym typeface="Symbol" pitchFamily="18" charset="2"/>
              </a:rPr>
              <a:t></a:t>
            </a:r>
            <a:r>
              <a:rPr lang="en-US" sz="2000" dirty="0" smtClean="0">
                <a:solidFill>
                  <a:srgbClr val="7F0000"/>
                </a:solidFill>
              </a:rPr>
              <a:t>k</a:t>
            </a:r>
            <a:r>
              <a:rPr lang="en-US" sz="2000" dirty="0" smtClean="0"/>
              <a:t> </a:t>
            </a:r>
            <a:r>
              <a:rPr lang="en-US" sz="2000" b="1" dirty="0" smtClean="0">
                <a:sym typeface="Symbol" pitchFamily="18" charset="2"/>
              </a:rPr>
              <a:t></a:t>
            </a:r>
            <a:r>
              <a:rPr lang="en-US" sz="2000" dirty="0" smtClean="0">
                <a:solidFill>
                  <a:srgbClr val="7F0000"/>
                </a:solidFill>
              </a:rPr>
              <a:t>c</a:t>
            </a:r>
            <a:r>
              <a:rPr lang="en-US" sz="2000" dirty="0" smtClean="0">
                <a:solidFill>
                  <a:srgbClr val="A80000"/>
                </a:solidFill>
              </a:rPr>
              <a:t> </a:t>
            </a:r>
            <a:r>
              <a:rPr lang="en-US" sz="2000" b="1" dirty="0">
                <a:sym typeface="Symbol" pitchFamily="18" charset="2"/>
              </a:rPr>
              <a:t></a:t>
            </a:r>
            <a:r>
              <a:rPr lang="en-US" sz="2000" i="1" dirty="0" smtClean="0">
                <a:solidFill>
                  <a:srgbClr val="7F0000"/>
                </a:solidFill>
                <a:sym typeface="Symbol" pitchFamily="18" charset="2"/>
              </a:rPr>
              <a:t>n</a:t>
            </a:r>
            <a:r>
              <a:rPr lang="en-US" sz="2000" dirty="0" smtClean="0"/>
              <a:t> </a:t>
            </a:r>
            <a:r>
              <a:rPr lang="en-US" sz="2000" dirty="0" smtClean="0">
                <a:cs typeface="Arial" charset="0"/>
                <a:sym typeface="Symbol" pitchFamily="18" charset="2"/>
              </a:rPr>
              <a:t>&gt; </a:t>
            </a:r>
            <a:r>
              <a:rPr lang="en-US" sz="2000" dirty="0" smtClean="0">
                <a:solidFill>
                  <a:srgbClr val="7F0000"/>
                </a:solidFill>
              </a:rPr>
              <a:t>k</a:t>
            </a:r>
            <a:r>
              <a:rPr lang="en-US" sz="2000" dirty="0" smtClean="0"/>
              <a:t> </a:t>
            </a:r>
            <a:r>
              <a:rPr lang="en-US" sz="2000" i="1" dirty="0" smtClean="0"/>
              <a:t> </a:t>
            </a:r>
            <a:r>
              <a:rPr lang="en-US" sz="2000" i="1" dirty="0" smtClean="0">
                <a:solidFill>
                  <a:srgbClr val="7F0000"/>
                </a:solidFill>
              </a:rPr>
              <a:t>n</a:t>
            </a:r>
            <a:r>
              <a:rPr lang="en-US" sz="2000" baseline="30000" dirty="0" smtClean="0"/>
              <a:t>4</a:t>
            </a:r>
            <a:r>
              <a:rPr lang="en-US" sz="2000" dirty="0" smtClean="0"/>
              <a:t> </a:t>
            </a:r>
            <a:r>
              <a:rPr lang="en-US" sz="2000" b="1" dirty="0" smtClean="0">
                <a:sym typeface="Symbol" pitchFamily="18" charset="2"/>
              </a:rPr>
              <a:t>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7F0000"/>
                </a:solidFill>
              </a:rPr>
              <a:t>c</a:t>
            </a:r>
            <a:r>
              <a:rPr lang="en-US" sz="2000" i="1" dirty="0" smtClean="0">
                <a:solidFill>
                  <a:srgbClr val="7F0000"/>
                </a:solidFill>
              </a:rPr>
              <a:t>n</a:t>
            </a:r>
            <a:r>
              <a:rPr lang="en-US" sz="2000" baseline="30000" dirty="0" smtClean="0"/>
              <a:t>3 </a:t>
            </a:r>
            <a:r>
              <a:rPr lang="en-US" sz="2000" i="1" dirty="0" smtClean="0"/>
              <a:t> </a:t>
            </a:r>
            <a:r>
              <a:rPr lang="en-US" sz="2000" b="1" dirty="0" smtClean="0">
                <a:sym typeface="Symbol" pitchFamily="18" charset="2"/>
              </a:rPr>
              <a:t> 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en-US" sz="2000" b="1" dirty="0" smtClean="0">
                <a:sym typeface="Symbol" pitchFamily="18" charset="2"/>
              </a:rPr>
              <a:t>	 </a:t>
            </a:r>
            <a:r>
              <a:rPr lang="en-US" sz="2000" dirty="0" smtClean="0">
                <a:solidFill>
                  <a:srgbClr val="7F0000"/>
                </a:solidFill>
              </a:rPr>
              <a:t>k</a:t>
            </a:r>
            <a:r>
              <a:rPr lang="en-US" sz="2000" dirty="0" smtClean="0"/>
              <a:t> </a:t>
            </a:r>
            <a:r>
              <a:rPr lang="en-US" sz="2000" b="1" dirty="0" smtClean="0">
                <a:sym typeface="Symbol" pitchFamily="18" charset="2"/>
              </a:rPr>
              <a:t></a:t>
            </a:r>
            <a:r>
              <a:rPr lang="en-US" sz="2000" dirty="0" smtClean="0">
                <a:solidFill>
                  <a:srgbClr val="7F0000"/>
                </a:solidFill>
              </a:rPr>
              <a:t>c</a:t>
            </a:r>
            <a:r>
              <a:rPr lang="en-US" sz="2000" dirty="0" smtClean="0"/>
              <a:t> </a:t>
            </a:r>
            <a:r>
              <a:rPr lang="en-US" sz="2000" b="1" dirty="0">
                <a:sym typeface="Symbol" pitchFamily="18" charset="2"/>
              </a:rPr>
              <a:t></a:t>
            </a:r>
            <a:r>
              <a:rPr lang="en-US" sz="2000" i="1" dirty="0" smtClean="0">
                <a:solidFill>
                  <a:srgbClr val="7F0000"/>
                </a:solidFill>
                <a:sym typeface="Symbol" pitchFamily="18" charset="2"/>
              </a:rPr>
              <a:t>n</a:t>
            </a:r>
            <a:r>
              <a:rPr lang="en-US" sz="2000" dirty="0" smtClean="0"/>
              <a:t> </a:t>
            </a:r>
            <a:r>
              <a:rPr lang="en-US" sz="2000" dirty="0" smtClean="0">
                <a:cs typeface="Arial" charset="0"/>
                <a:sym typeface="Symbol" pitchFamily="18" charset="2"/>
              </a:rPr>
              <a:t>&gt; </a:t>
            </a:r>
            <a:r>
              <a:rPr lang="en-US" sz="2000" dirty="0" smtClean="0">
                <a:solidFill>
                  <a:srgbClr val="7F0000"/>
                </a:solidFill>
              </a:rPr>
              <a:t>k</a:t>
            </a:r>
            <a:r>
              <a:rPr lang="en-US" sz="2000" i="1" dirty="0" smtClean="0"/>
              <a:t> </a:t>
            </a:r>
            <a:r>
              <a:rPr lang="en-US" sz="2000" dirty="0" smtClean="0"/>
              <a:t> </a:t>
            </a:r>
            <a:r>
              <a:rPr lang="en-US" sz="2000" i="1" dirty="0" smtClean="0">
                <a:solidFill>
                  <a:srgbClr val="7F0000"/>
                </a:solidFill>
              </a:rPr>
              <a:t>n</a:t>
            </a:r>
            <a:r>
              <a:rPr lang="en-US" sz="2000" dirty="0" smtClean="0"/>
              <a:t> </a:t>
            </a:r>
            <a:r>
              <a:rPr lang="en-US" sz="2000" b="1" dirty="0" smtClean="0">
                <a:sym typeface="Symbol" pitchFamily="18" charset="2"/>
              </a:rPr>
              <a:t>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7F0000"/>
                </a:solidFill>
              </a:rPr>
              <a:t>c</a:t>
            </a:r>
            <a:r>
              <a:rPr lang="en-US" sz="2000" dirty="0" smtClean="0"/>
              <a:t> ), which is </a:t>
            </a:r>
            <a:r>
              <a:rPr lang="en-US" sz="2000" i="1" dirty="0" smtClean="0">
                <a:solidFill>
                  <a:srgbClr val="7F0000"/>
                </a:solidFill>
              </a:rPr>
              <a:t>false</a:t>
            </a:r>
            <a:r>
              <a:rPr lang="en-US" sz="2000" dirty="0" smtClean="0"/>
              <a:t>.  </a:t>
            </a:r>
            <a:r>
              <a:rPr lang="en-US" sz="2000" dirty="0" smtClean="0">
                <a:solidFill>
                  <a:srgbClr val="006600"/>
                </a:solidFill>
              </a:rPr>
              <a:t>( Divide both sides by </a:t>
            </a:r>
            <a:r>
              <a:rPr lang="en-US" sz="2000" i="1" dirty="0" smtClean="0">
                <a:solidFill>
                  <a:srgbClr val="006600"/>
                </a:solidFill>
              </a:rPr>
              <a:t>n</a:t>
            </a:r>
            <a:r>
              <a:rPr lang="en-US" sz="2000" baseline="30000" dirty="0" smtClean="0">
                <a:solidFill>
                  <a:srgbClr val="006600"/>
                </a:solidFill>
              </a:rPr>
              <a:t>3 </a:t>
            </a:r>
            <a:r>
              <a:rPr lang="en-US" sz="2000" dirty="0" smtClean="0">
                <a:solidFill>
                  <a:srgbClr val="006600"/>
                </a:solidFill>
              </a:rPr>
              <a:t>)</a:t>
            </a:r>
            <a:endParaRPr lang="en-US" sz="2000" dirty="0" smtClean="0"/>
          </a:p>
          <a:p>
            <a:pPr marL="457200" lvl="1" indent="0" eaLnBrk="1" hangingPunct="1">
              <a:lnSpc>
                <a:spcPct val="110000"/>
              </a:lnSpc>
              <a:buNone/>
            </a:pPr>
            <a:r>
              <a:rPr lang="en-US" sz="2000" dirty="0" smtClean="0"/>
              <a:t>3) </a:t>
            </a:r>
            <a:r>
              <a:rPr lang="en-US" sz="2000" i="1" dirty="0" smtClean="0"/>
              <a:t>Therefore, n</a:t>
            </a:r>
            <a:r>
              <a:rPr lang="en-US" sz="2000" baseline="30000" dirty="0" smtClean="0"/>
              <a:t>4</a:t>
            </a:r>
            <a:r>
              <a:rPr lang="en-US" sz="2000" dirty="0" smtClean="0"/>
              <a:t> is </a:t>
            </a:r>
            <a:r>
              <a:rPr lang="en-US" sz="2000" dirty="0" smtClean="0">
                <a:solidFill>
                  <a:srgbClr val="7F0000"/>
                </a:solidFill>
              </a:rPr>
              <a:t>not</a:t>
            </a:r>
            <a:r>
              <a:rPr lang="en-US" sz="2000" dirty="0" smtClean="0"/>
              <a:t> O( </a:t>
            </a:r>
            <a:r>
              <a:rPr lang="en-US" sz="2000" i="1" dirty="0" smtClean="0"/>
              <a:t>n</a:t>
            </a:r>
            <a:r>
              <a:rPr lang="en-US" sz="2000" baseline="30000" dirty="0" smtClean="0"/>
              <a:t>3</a:t>
            </a:r>
            <a:r>
              <a:rPr lang="en-US" sz="2000" dirty="0" smtClean="0"/>
              <a:t> 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B6C9777-D8A4-422A-9E02-4125DDBA9B2A}" type="slidenum">
              <a:rPr lang="en-US" sz="1400"/>
              <a:pPr eaLnBrk="1" hangingPunct="1"/>
              <a:t>6</a:t>
            </a:fld>
            <a:endParaRPr lang="en-US" sz="140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Theorems You Can Use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077200" cy="4419600"/>
          </a:xfrm>
        </p:spPr>
        <p:txBody>
          <a:bodyPr/>
          <a:lstStyle/>
          <a:p>
            <a:pPr marL="609600" indent="-609600" eaLnBrk="1" hangingPunct="1">
              <a:lnSpc>
                <a:spcPct val="180000"/>
              </a:lnSpc>
              <a:buFontTx/>
              <a:buNone/>
            </a:pPr>
            <a:r>
              <a:rPr lang="en-US" sz="2400" dirty="0" err="1" smtClean="0"/>
              <a:t>Thm</a:t>
            </a:r>
            <a:r>
              <a:rPr lang="en-US" sz="2400" dirty="0" smtClean="0"/>
              <a:t> 1: Let </a:t>
            </a:r>
            <a:r>
              <a:rPr lang="en-US" sz="2400" dirty="0" smtClean="0">
                <a:solidFill>
                  <a:srgbClr val="7F0000"/>
                </a:solidFill>
              </a:rPr>
              <a:t>f(x) = </a:t>
            </a:r>
            <a:r>
              <a:rPr lang="en-US" sz="2400" dirty="0" err="1" smtClean="0">
                <a:solidFill>
                  <a:srgbClr val="7F0000"/>
                </a:solidFill>
              </a:rPr>
              <a:t>a</a:t>
            </a:r>
            <a:r>
              <a:rPr lang="en-US" sz="2400" baseline="-25000" dirty="0" err="1" smtClean="0">
                <a:solidFill>
                  <a:srgbClr val="7F0000"/>
                </a:solidFill>
              </a:rPr>
              <a:t>n</a:t>
            </a:r>
            <a:r>
              <a:rPr lang="en-US" sz="2400" dirty="0" err="1" smtClean="0">
                <a:solidFill>
                  <a:srgbClr val="7F0000"/>
                </a:solidFill>
              </a:rPr>
              <a:t>x</a:t>
            </a:r>
            <a:r>
              <a:rPr lang="en-US" sz="2400" baseline="30000" dirty="0" err="1" smtClean="0">
                <a:solidFill>
                  <a:srgbClr val="7F0000"/>
                </a:solidFill>
              </a:rPr>
              <a:t>n</a:t>
            </a:r>
            <a:r>
              <a:rPr lang="en-US" sz="2400" dirty="0" smtClean="0">
                <a:solidFill>
                  <a:srgbClr val="7F0000"/>
                </a:solidFill>
              </a:rPr>
              <a:t> + a</a:t>
            </a:r>
            <a:r>
              <a:rPr lang="en-US" sz="2400" baseline="-25000" dirty="0" smtClean="0">
                <a:solidFill>
                  <a:srgbClr val="7F0000"/>
                </a:solidFill>
              </a:rPr>
              <a:t>n-1</a:t>
            </a:r>
            <a:r>
              <a:rPr lang="en-US" sz="2400" dirty="0" smtClean="0">
                <a:solidFill>
                  <a:srgbClr val="7F0000"/>
                </a:solidFill>
              </a:rPr>
              <a:t>x</a:t>
            </a:r>
            <a:r>
              <a:rPr lang="en-US" sz="2400" baseline="30000" dirty="0" smtClean="0">
                <a:solidFill>
                  <a:srgbClr val="7F0000"/>
                </a:solidFill>
              </a:rPr>
              <a:t>n-1</a:t>
            </a:r>
            <a:r>
              <a:rPr lang="en-US" sz="2400" dirty="0" smtClean="0">
                <a:solidFill>
                  <a:srgbClr val="7F0000"/>
                </a:solidFill>
              </a:rPr>
              <a:t> + … + a</a:t>
            </a:r>
            <a:r>
              <a:rPr lang="en-US" sz="2400" baseline="-25000" dirty="0" smtClean="0">
                <a:solidFill>
                  <a:srgbClr val="7F0000"/>
                </a:solidFill>
              </a:rPr>
              <a:t>1</a:t>
            </a:r>
            <a:r>
              <a:rPr lang="en-US" sz="2400" dirty="0" smtClean="0">
                <a:solidFill>
                  <a:srgbClr val="7F0000"/>
                </a:solidFill>
              </a:rPr>
              <a:t>x + a</a:t>
            </a:r>
            <a:r>
              <a:rPr lang="en-US" sz="2400" baseline="-25000" dirty="0" smtClean="0">
                <a:solidFill>
                  <a:srgbClr val="7F0000"/>
                </a:solidFill>
              </a:rPr>
              <a:t>0</a:t>
            </a:r>
            <a:r>
              <a:rPr lang="en-US" sz="2400" dirty="0" smtClean="0"/>
              <a:t>,                              where the </a:t>
            </a:r>
            <a:r>
              <a:rPr lang="en-US" sz="2400" dirty="0" err="1" smtClean="0">
                <a:solidFill>
                  <a:srgbClr val="7F0000"/>
                </a:solidFill>
              </a:rPr>
              <a:t>a</a:t>
            </a:r>
            <a:r>
              <a:rPr lang="en-US" sz="2400" baseline="-25000" dirty="0" err="1" smtClean="0">
                <a:solidFill>
                  <a:srgbClr val="7F0000"/>
                </a:solidFill>
              </a:rPr>
              <a:t>i</a:t>
            </a:r>
            <a:r>
              <a:rPr lang="en-US" sz="2400" dirty="0" smtClean="0"/>
              <a:t> are real. Then, </a:t>
            </a:r>
            <a:r>
              <a:rPr lang="en-US" sz="2400" dirty="0" smtClean="0">
                <a:solidFill>
                  <a:srgbClr val="7F0000"/>
                </a:solidFill>
              </a:rPr>
              <a:t>f(x)</a:t>
            </a:r>
            <a:r>
              <a:rPr lang="en-US" sz="2400" dirty="0" smtClean="0"/>
              <a:t> is </a:t>
            </a:r>
            <a:r>
              <a:rPr lang="en-US" sz="2400" dirty="0" smtClean="0">
                <a:solidFill>
                  <a:srgbClr val="7F0000"/>
                </a:solidFill>
              </a:rPr>
              <a:t>O( </a:t>
            </a:r>
            <a:r>
              <a:rPr lang="en-US" sz="2400" dirty="0" err="1" smtClean="0">
                <a:solidFill>
                  <a:srgbClr val="7F0000"/>
                </a:solidFill>
              </a:rPr>
              <a:t>x</a:t>
            </a:r>
            <a:r>
              <a:rPr lang="en-US" sz="2400" baseline="30000" dirty="0" err="1" smtClean="0">
                <a:solidFill>
                  <a:srgbClr val="7F0000"/>
                </a:solidFill>
              </a:rPr>
              <a:t>n</a:t>
            </a:r>
            <a:r>
              <a:rPr lang="en-US" sz="2400" dirty="0" smtClean="0">
                <a:solidFill>
                  <a:srgbClr val="7F0000"/>
                </a:solidFill>
              </a:rPr>
              <a:t> )</a:t>
            </a:r>
            <a:r>
              <a:rPr lang="en-US" sz="2400" dirty="0" smtClean="0"/>
              <a:t>.</a:t>
            </a:r>
          </a:p>
          <a:p>
            <a:pPr marL="609600" indent="-609600" eaLnBrk="1" hangingPunct="1">
              <a:lnSpc>
                <a:spcPct val="180000"/>
              </a:lnSpc>
              <a:buFontTx/>
              <a:buNone/>
            </a:pPr>
            <a:r>
              <a:rPr lang="en-US" sz="2400" dirty="0" smtClean="0"/>
              <a:t>Let        </a:t>
            </a:r>
            <a:r>
              <a:rPr lang="en-US" sz="2400" dirty="0" smtClean="0">
                <a:solidFill>
                  <a:srgbClr val="7F0000"/>
                </a:solidFill>
              </a:rPr>
              <a:t>f</a:t>
            </a:r>
            <a:r>
              <a:rPr lang="en-US" sz="2400" baseline="-25000" dirty="0" smtClean="0">
                <a:solidFill>
                  <a:srgbClr val="7F0000"/>
                </a:solidFill>
              </a:rPr>
              <a:t>1</a:t>
            </a:r>
            <a:r>
              <a:rPr lang="en-US" sz="2400" dirty="0" smtClean="0">
                <a:solidFill>
                  <a:srgbClr val="7F0000"/>
                </a:solidFill>
              </a:rPr>
              <a:t>(x) </a:t>
            </a:r>
            <a:r>
              <a:rPr lang="en-US" sz="2400" dirty="0" smtClean="0">
                <a:solidFill>
                  <a:srgbClr val="7F0000"/>
                </a:solidFill>
              </a:rPr>
              <a:t>be O </a:t>
            </a:r>
            <a:r>
              <a:rPr lang="en-US" sz="2400" dirty="0" smtClean="0">
                <a:solidFill>
                  <a:srgbClr val="7F0000"/>
                </a:solidFill>
              </a:rPr>
              <a:t>(g</a:t>
            </a:r>
            <a:r>
              <a:rPr lang="en-US" sz="2400" baseline="-25000" dirty="0" smtClean="0">
                <a:solidFill>
                  <a:srgbClr val="7F0000"/>
                </a:solidFill>
              </a:rPr>
              <a:t>1</a:t>
            </a:r>
            <a:r>
              <a:rPr lang="en-US" sz="2400" dirty="0" smtClean="0">
                <a:solidFill>
                  <a:srgbClr val="7F0000"/>
                </a:solidFill>
              </a:rPr>
              <a:t>(x) )</a:t>
            </a:r>
            <a:r>
              <a:rPr lang="en-US" sz="2400" dirty="0" smtClean="0"/>
              <a:t>                                                                     &amp;   </a:t>
            </a:r>
            <a:r>
              <a:rPr lang="en-US" sz="2400" dirty="0" smtClean="0">
                <a:solidFill>
                  <a:srgbClr val="7F0000"/>
                </a:solidFill>
              </a:rPr>
              <a:t>f</a:t>
            </a:r>
            <a:r>
              <a:rPr lang="en-US" sz="2400" baseline="-25000" dirty="0" smtClean="0">
                <a:solidFill>
                  <a:srgbClr val="7F0000"/>
                </a:solidFill>
              </a:rPr>
              <a:t>2</a:t>
            </a:r>
            <a:r>
              <a:rPr lang="en-US" sz="2400" dirty="0" smtClean="0">
                <a:solidFill>
                  <a:srgbClr val="7F0000"/>
                </a:solidFill>
              </a:rPr>
              <a:t>(x) </a:t>
            </a:r>
            <a:r>
              <a:rPr lang="en-US" sz="2400" dirty="0" smtClean="0">
                <a:solidFill>
                  <a:srgbClr val="7F0000"/>
                </a:solidFill>
              </a:rPr>
              <a:t>be O</a:t>
            </a:r>
            <a:r>
              <a:rPr lang="en-US" sz="2400" dirty="0" smtClean="0">
                <a:solidFill>
                  <a:srgbClr val="7F0000"/>
                </a:solidFill>
              </a:rPr>
              <a:t>( g</a:t>
            </a:r>
            <a:r>
              <a:rPr lang="en-US" sz="2400" baseline="-25000" dirty="0" smtClean="0">
                <a:solidFill>
                  <a:srgbClr val="7F0000"/>
                </a:solidFill>
              </a:rPr>
              <a:t>2</a:t>
            </a:r>
            <a:r>
              <a:rPr lang="en-US" sz="2400" dirty="0" smtClean="0">
                <a:solidFill>
                  <a:srgbClr val="7F0000"/>
                </a:solidFill>
              </a:rPr>
              <a:t>(x) )</a:t>
            </a:r>
            <a:r>
              <a:rPr lang="en-US" sz="2400" dirty="0" smtClean="0"/>
              <a:t>.                                                 </a:t>
            </a:r>
          </a:p>
          <a:p>
            <a:pPr marL="609600" indent="-609600" eaLnBrk="1" hangingPunct="1">
              <a:lnSpc>
                <a:spcPct val="180000"/>
              </a:lnSpc>
              <a:buFontTx/>
              <a:buNone/>
            </a:pPr>
            <a:r>
              <a:rPr lang="en-US" sz="2400" dirty="0" err="1" smtClean="0"/>
              <a:t>Thm</a:t>
            </a:r>
            <a:r>
              <a:rPr lang="en-US" sz="2400" dirty="0" smtClean="0"/>
              <a:t> 2: </a:t>
            </a:r>
            <a:r>
              <a:rPr lang="en-US" sz="2400" dirty="0" smtClean="0">
                <a:solidFill>
                  <a:srgbClr val="7F0000"/>
                </a:solidFill>
              </a:rPr>
              <a:t>(f</a:t>
            </a:r>
            <a:r>
              <a:rPr lang="en-US" sz="2400" baseline="-25000" dirty="0" smtClean="0">
                <a:solidFill>
                  <a:srgbClr val="7F0000"/>
                </a:solidFill>
              </a:rPr>
              <a:t>1</a:t>
            </a:r>
            <a:r>
              <a:rPr lang="en-US" sz="2400" dirty="0" smtClean="0">
                <a:solidFill>
                  <a:srgbClr val="7F0000"/>
                </a:solidFill>
              </a:rPr>
              <a:t> + f</a:t>
            </a:r>
            <a:r>
              <a:rPr lang="en-US" sz="2400" baseline="-25000" dirty="0" smtClean="0">
                <a:solidFill>
                  <a:srgbClr val="7F0000"/>
                </a:solidFill>
              </a:rPr>
              <a:t>2</a:t>
            </a:r>
            <a:r>
              <a:rPr lang="en-US" sz="2400" dirty="0" smtClean="0">
                <a:solidFill>
                  <a:srgbClr val="7F0000"/>
                </a:solidFill>
              </a:rPr>
              <a:t>)(x) is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7F0000"/>
                </a:solidFill>
              </a:rPr>
              <a:t>O( </a:t>
            </a:r>
            <a:r>
              <a:rPr lang="en-US" sz="2400" dirty="0" smtClean="0"/>
              <a:t>max(</a:t>
            </a:r>
            <a:r>
              <a:rPr lang="en-US" sz="2400" dirty="0" smtClean="0">
                <a:solidFill>
                  <a:srgbClr val="7F0000"/>
                </a:solidFill>
              </a:rPr>
              <a:t> g</a:t>
            </a:r>
            <a:r>
              <a:rPr lang="en-US" sz="2400" baseline="-25000" dirty="0" smtClean="0">
                <a:solidFill>
                  <a:srgbClr val="7F0000"/>
                </a:solidFill>
              </a:rPr>
              <a:t>1</a:t>
            </a:r>
            <a:r>
              <a:rPr lang="en-US" sz="2400" dirty="0" smtClean="0">
                <a:solidFill>
                  <a:srgbClr val="7F0000"/>
                </a:solidFill>
              </a:rPr>
              <a:t>(x)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7F0000"/>
                </a:solidFill>
              </a:rPr>
              <a:t>g</a:t>
            </a:r>
            <a:r>
              <a:rPr lang="en-US" sz="2400" baseline="-25000" dirty="0" smtClean="0">
                <a:solidFill>
                  <a:srgbClr val="7F0000"/>
                </a:solidFill>
              </a:rPr>
              <a:t>2</a:t>
            </a:r>
            <a:r>
              <a:rPr lang="en-US" sz="2400" dirty="0" smtClean="0">
                <a:solidFill>
                  <a:srgbClr val="7F0000"/>
                </a:solidFill>
              </a:rPr>
              <a:t>(x) </a:t>
            </a:r>
            <a:r>
              <a:rPr lang="en-US" sz="2400" dirty="0" smtClean="0"/>
              <a:t>) </a:t>
            </a:r>
            <a:r>
              <a:rPr lang="en-US" sz="2400" dirty="0" smtClean="0">
                <a:solidFill>
                  <a:srgbClr val="7F0000"/>
                </a:solidFill>
              </a:rPr>
              <a:t>)</a:t>
            </a:r>
          </a:p>
          <a:p>
            <a:pPr marL="609600" indent="-609600" eaLnBrk="1" hangingPunct="1">
              <a:lnSpc>
                <a:spcPct val="180000"/>
              </a:lnSpc>
              <a:buFontTx/>
              <a:buNone/>
            </a:pPr>
            <a:r>
              <a:rPr lang="en-US" sz="2400" dirty="0" err="1" smtClean="0"/>
              <a:t>Thm</a:t>
            </a:r>
            <a:r>
              <a:rPr lang="en-US" sz="2400" dirty="0" smtClean="0"/>
              <a:t> 3:</a:t>
            </a:r>
            <a:r>
              <a:rPr lang="en-US" sz="2400" dirty="0" smtClean="0">
                <a:solidFill>
                  <a:srgbClr val="7F0000"/>
                </a:solidFill>
              </a:rPr>
              <a:t> (f</a:t>
            </a:r>
            <a:r>
              <a:rPr lang="en-US" sz="2400" baseline="-25000" dirty="0" smtClean="0">
                <a:solidFill>
                  <a:srgbClr val="7F0000"/>
                </a:solidFill>
              </a:rPr>
              <a:t>1</a:t>
            </a:r>
            <a:r>
              <a:rPr lang="en-US" sz="2400" dirty="0" smtClean="0">
                <a:solidFill>
                  <a:srgbClr val="7F0000"/>
                </a:solidFill>
              </a:rPr>
              <a:t> f</a:t>
            </a:r>
            <a:r>
              <a:rPr lang="en-US" sz="2400" baseline="-25000" dirty="0" smtClean="0">
                <a:solidFill>
                  <a:srgbClr val="7F0000"/>
                </a:solidFill>
              </a:rPr>
              <a:t>2</a:t>
            </a:r>
            <a:r>
              <a:rPr lang="en-US" sz="2400" dirty="0" smtClean="0">
                <a:solidFill>
                  <a:srgbClr val="7F0000"/>
                </a:solidFill>
              </a:rPr>
              <a:t>)(x) is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7F0000"/>
                </a:solidFill>
              </a:rPr>
              <a:t>O( (g</a:t>
            </a:r>
            <a:r>
              <a:rPr lang="en-US" sz="2400" baseline="-25000" dirty="0" smtClean="0">
                <a:solidFill>
                  <a:srgbClr val="7F0000"/>
                </a:solidFill>
              </a:rPr>
              <a:t>1</a:t>
            </a:r>
            <a:r>
              <a:rPr lang="en-US" sz="2400" dirty="0" smtClean="0">
                <a:solidFill>
                  <a:srgbClr val="7F0000"/>
                </a:solidFill>
              </a:rPr>
              <a:t>g</a:t>
            </a:r>
            <a:r>
              <a:rPr lang="en-US" sz="2400" baseline="-25000" dirty="0" smtClean="0">
                <a:solidFill>
                  <a:srgbClr val="7F0000"/>
                </a:solidFill>
              </a:rPr>
              <a:t>2</a:t>
            </a:r>
            <a:r>
              <a:rPr lang="en-US" sz="2400" dirty="0" smtClean="0">
                <a:solidFill>
                  <a:srgbClr val="7F0000"/>
                </a:solidFill>
              </a:rPr>
              <a:t>)(x)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7F0000"/>
                </a:solidFill>
              </a:rPr>
              <a:t>)</a:t>
            </a:r>
            <a:r>
              <a:rPr lang="en-US" sz="2400" dirty="0" smtClean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E6DFAA4-8F20-4CEE-A400-79C3231D3B4C}" type="slidenum">
              <a:rPr lang="en-US" sz="1400"/>
              <a:pPr eaLnBrk="1" hangingPunct="1"/>
              <a:t>7</a:t>
            </a:fld>
            <a:endParaRPr lang="en-US" sz="140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 20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915400" cy="4419600"/>
          </a:xfrm>
        </p:spPr>
        <p:txBody>
          <a:bodyPr/>
          <a:lstStyle/>
          <a:p>
            <a:pPr marL="609600" indent="-609600" eaLnBrk="1" hangingPunct="1">
              <a:lnSpc>
                <a:spcPct val="150000"/>
              </a:lnSpc>
              <a:buFontTx/>
              <a:buNone/>
            </a:pPr>
            <a:r>
              <a:rPr lang="en-US" sz="2400" smtClean="0"/>
              <a:t>Give a big-O estimate for the functions:</a:t>
            </a:r>
          </a:p>
          <a:p>
            <a:pPr marL="990600" lvl="1" indent="-533400" eaLnBrk="1" hangingPunct="1">
              <a:lnSpc>
                <a:spcPct val="150000"/>
              </a:lnSpc>
              <a:buFontTx/>
              <a:buNone/>
            </a:pPr>
            <a:r>
              <a:rPr lang="en-US" sz="2400" smtClean="0"/>
              <a:t>(Use a simple </a:t>
            </a:r>
            <a:r>
              <a:rPr lang="en-US" sz="2400" i="1" smtClean="0"/>
              <a:t>g</a:t>
            </a:r>
            <a:r>
              <a:rPr lang="en-US" sz="2400" smtClean="0"/>
              <a:t> of smallest order.)</a:t>
            </a:r>
          </a:p>
          <a:p>
            <a:pPr marL="990600" lvl="1" indent="-533400" eaLnBrk="1" hangingPunct="1">
              <a:lnSpc>
                <a:spcPct val="150000"/>
              </a:lnSpc>
              <a:buFontTx/>
              <a:buNone/>
            </a:pPr>
            <a:r>
              <a:rPr lang="en-US" sz="2400" i="1" smtClean="0"/>
              <a:t>a)</a:t>
            </a:r>
            <a:r>
              <a:rPr lang="en-US" sz="2400" i="1" smtClean="0">
                <a:solidFill>
                  <a:srgbClr val="A80000"/>
                </a:solidFill>
              </a:rPr>
              <a:t> </a:t>
            </a:r>
            <a:r>
              <a:rPr lang="en-US" sz="2400" i="1" smtClean="0">
                <a:solidFill>
                  <a:srgbClr val="7F0000"/>
                </a:solidFill>
              </a:rPr>
              <a:t>f( n )</a:t>
            </a:r>
            <a:r>
              <a:rPr lang="en-US" sz="2400" smtClean="0">
                <a:solidFill>
                  <a:srgbClr val="7F0000"/>
                </a:solidFill>
              </a:rPr>
              <a:t> = ( </a:t>
            </a:r>
            <a:r>
              <a:rPr lang="en-US" sz="2400" i="1" smtClean="0">
                <a:solidFill>
                  <a:srgbClr val="7F0000"/>
                </a:solidFill>
              </a:rPr>
              <a:t>n</a:t>
            </a:r>
            <a:r>
              <a:rPr lang="en-US" sz="2400" baseline="30000" smtClean="0">
                <a:solidFill>
                  <a:srgbClr val="7F0000"/>
                </a:solidFill>
              </a:rPr>
              <a:t>3</a:t>
            </a:r>
            <a:r>
              <a:rPr lang="en-US" sz="2400" smtClean="0">
                <a:solidFill>
                  <a:srgbClr val="7F0000"/>
                </a:solidFill>
              </a:rPr>
              <a:t> + </a:t>
            </a:r>
            <a:r>
              <a:rPr lang="en-US" sz="2400" i="1" smtClean="0">
                <a:solidFill>
                  <a:srgbClr val="7F0000"/>
                </a:solidFill>
              </a:rPr>
              <a:t>n</a:t>
            </a:r>
            <a:r>
              <a:rPr lang="en-US" sz="2400" baseline="30000" smtClean="0">
                <a:solidFill>
                  <a:srgbClr val="7F0000"/>
                </a:solidFill>
              </a:rPr>
              <a:t>2</a:t>
            </a:r>
            <a:r>
              <a:rPr lang="en-US" sz="2400" smtClean="0">
                <a:solidFill>
                  <a:srgbClr val="7F0000"/>
                </a:solidFill>
              </a:rPr>
              <a:t>log</a:t>
            </a:r>
            <a:r>
              <a:rPr lang="en-US" sz="2400" i="1" smtClean="0">
                <a:solidFill>
                  <a:srgbClr val="7F0000"/>
                </a:solidFill>
              </a:rPr>
              <a:t>n </a:t>
            </a:r>
            <a:r>
              <a:rPr lang="en-US" sz="2400" smtClean="0">
                <a:solidFill>
                  <a:srgbClr val="7F0000"/>
                </a:solidFill>
              </a:rPr>
              <a:t>)( log</a:t>
            </a:r>
            <a:r>
              <a:rPr lang="en-US" sz="2400" i="1" smtClean="0">
                <a:solidFill>
                  <a:srgbClr val="7F0000"/>
                </a:solidFill>
              </a:rPr>
              <a:t>n</a:t>
            </a:r>
            <a:r>
              <a:rPr lang="en-US" sz="2400" smtClean="0">
                <a:solidFill>
                  <a:srgbClr val="7F0000"/>
                </a:solidFill>
              </a:rPr>
              <a:t> + 1 ) + ( 17log</a:t>
            </a:r>
            <a:r>
              <a:rPr lang="en-US" sz="2400" i="1" smtClean="0">
                <a:solidFill>
                  <a:srgbClr val="7F0000"/>
                </a:solidFill>
              </a:rPr>
              <a:t>n</a:t>
            </a:r>
            <a:r>
              <a:rPr lang="en-US" sz="2400" smtClean="0">
                <a:solidFill>
                  <a:srgbClr val="7F0000"/>
                </a:solidFill>
              </a:rPr>
              <a:t> + 19 )( n</a:t>
            </a:r>
            <a:r>
              <a:rPr lang="en-US" sz="2400" baseline="30000" smtClean="0">
                <a:solidFill>
                  <a:srgbClr val="7F0000"/>
                </a:solidFill>
              </a:rPr>
              <a:t>3</a:t>
            </a:r>
            <a:r>
              <a:rPr lang="en-US" sz="2400" smtClean="0">
                <a:solidFill>
                  <a:srgbClr val="7F0000"/>
                </a:solidFill>
              </a:rPr>
              <a:t> + 2 ).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4011CF3-89D9-4ABC-B79E-411B87BB95B8}" type="slidenum">
              <a:rPr lang="en-US" sz="1400"/>
              <a:pPr eaLnBrk="1" hangingPunct="1"/>
              <a:t>8</a:t>
            </a:fld>
            <a:endParaRPr lang="en-US" sz="140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 20 a) Solution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610600" cy="4572000"/>
          </a:xfrm>
        </p:spPr>
        <p:txBody>
          <a:bodyPr/>
          <a:lstStyle/>
          <a:p>
            <a:pPr eaLnBrk="1" hangingPunct="1">
              <a:lnSpc>
                <a:spcPct val="170000"/>
              </a:lnSpc>
              <a:buFontTx/>
              <a:buNone/>
            </a:pPr>
            <a:r>
              <a:rPr lang="en-US" sz="2000" dirty="0" smtClean="0"/>
              <a:t>Give a big-O estimate for the functions:</a:t>
            </a:r>
          </a:p>
          <a:p>
            <a:pPr lvl="1" eaLnBrk="1" hangingPunct="1">
              <a:lnSpc>
                <a:spcPct val="170000"/>
              </a:lnSpc>
              <a:buFontTx/>
              <a:buNone/>
            </a:pPr>
            <a:r>
              <a:rPr lang="en-US" sz="2000" dirty="0" smtClean="0"/>
              <a:t>(Use a simple </a:t>
            </a:r>
            <a:r>
              <a:rPr lang="en-US" sz="2000" i="1" dirty="0" smtClean="0"/>
              <a:t>g</a:t>
            </a:r>
            <a:r>
              <a:rPr lang="en-US" sz="2000" dirty="0" smtClean="0"/>
              <a:t> of smallest order.)</a:t>
            </a:r>
          </a:p>
          <a:p>
            <a:pPr lvl="1" eaLnBrk="1" hangingPunct="1">
              <a:lnSpc>
                <a:spcPct val="170000"/>
              </a:lnSpc>
              <a:buFontTx/>
              <a:buNone/>
            </a:pPr>
            <a:r>
              <a:rPr lang="en-US" sz="2000" i="1" dirty="0" smtClean="0"/>
              <a:t>a)</a:t>
            </a:r>
            <a:r>
              <a:rPr lang="en-US" sz="2000" i="1" dirty="0" smtClean="0">
                <a:solidFill>
                  <a:srgbClr val="A80000"/>
                </a:solidFill>
              </a:rPr>
              <a:t> </a:t>
            </a:r>
            <a:r>
              <a:rPr lang="en-US" sz="2000" i="1" dirty="0" smtClean="0">
                <a:solidFill>
                  <a:srgbClr val="7F0000"/>
                </a:solidFill>
              </a:rPr>
              <a:t>f( n )</a:t>
            </a:r>
            <a:r>
              <a:rPr lang="en-US" sz="2000" dirty="0" smtClean="0">
                <a:solidFill>
                  <a:srgbClr val="7F0000"/>
                </a:solidFill>
              </a:rPr>
              <a:t> = ( </a:t>
            </a:r>
            <a:r>
              <a:rPr lang="en-US" sz="2000" i="1" dirty="0" smtClean="0">
                <a:solidFill>
                  <a:srgbClr val="7F0000"/>
                </a:solidFill>
              </a:rPr>
              <a:t>n</a:t>
            </a:r>
            <a:r>
              <a:rPr lang="en-US" sz="2000" baseline="30000" dirty="0" smtClean="0">
                <a:solidFill>
                  <a:srgbClr val="7F0000"/>
                </a:solidFill>
              </a:rPr>
              <a:t>3</a:t>
            </a:r>
            <a:r>
              <a:rPr lang="en-US" sz="2000" dirty="0" smtClean="0">
                <a:solidFill>
                  <a:srgbClr val="7F0000"/>
                </a:solidFill>
              </a:rPr>
              <a:t> + </a:t>
            </a:r>
            <a:r>
              <a:rPr lang="en-US" sz="2000" i="1" dirty="0" smtClean="0">
                <a:solidFill>
                  <a:srgbClr val="7F0000"/>
                </a:solidFill>
              </a:rPr>
              <a:t>n</a:t>
            </a:r>
            <a:r>
              <a:rPr lang="en-US" sz="2000" baseline="30000" dirty="0" smtClean="0">
                <a:solidFill>
                  <a:srgbClr val="7F0000"/>
                </a:solidFill>
              </a:rPr>
              <a:t>2</a:t>
            </a:r>
            <a:r>
              <a:rPr lang="en-US" sz="2000" dirty="0" smtClean="0">
                <a:solidFill>
                  <a:srgbClr val="7F0000"/>
                </a:solidFill>
              </a:rPr>
              <a:t>log</a:t>
            </a:r>
            <a:r>
              <a:rPr lang="en-US" sz="2000" i="1" dirty="0" smtClean="0">
                <a:solidFill>
                  <a:srgbClr val="7F0000"/>
                </a:solidFill>
              </a:rPr>
              <a:t>n </a:t>
            </a:r>
            <a:r>
              <a:rPr lang="en-US" sz="2000" dirty="0" smtClean="0">
                <a:solidFill>
                  <a:srgbClr val="7F0000"/>
                </a:solidFill>
              </a:rPr>
              <a:t>)( </a:t>
            </a:r>
            <a:r>
              <a:rPr lang="en-US" sz="2000" dirty="0" err="1" smtClean="0">
                <a:solidFill>
                  <a:srgbClr val="7F0000"/>
                </a:solidFill>
              </a:rPr>
              <a:t>log</a:t>
            </a:r>
            <a:r>
              <a:rPr lang="en-US" sz="2000" i="1" dirty="0" err="1" smtClean="0">
                <a:solidFill>
                  <a:srgbClr val="7F0000"/>
                </a:solidFill>
              </a:rPr>
              <a:t>n</a:t>
            </a:r>
            <a:r>
              <a:rPr lang="en-US" sz="2000" dirty="0" smtClean="0">
                <a:solidFill>
                  <a:srgbClr val="7F0000"/>
                </a:solidFill>
              </a:rPr>
              <a:t> + 1 ) + ( 17log</a:t>
            </a:r>
            <a:r>
              <a:rPr lang="en-US" sz="2000" i="1" dirty="0" smtClean="0">
                <a:solidFill>
                  <a:srgbClr val="7F0000"/>
                </a:solidFill>
              </a:rPr>
              <a:t>n</a:t>
            </a:r>
            <a:r>
              <a:rPr lang="en-US" sz="2000" dirty="0" smtClean="0">
                <a:solidFill>
                  <a:srgbClr val="7F0000"/>
                </a:solidFill>
              </a:rPr>
              <a:t> + 19 )( n</a:t>
            </a:r>
            <a:r>
              <a:rPr lang="en-US" sz="2000" baseline="30000" dirty="0" smtClean="0">
                <a:solidFill>
                  <a:srgbClr val="7F0000"/>
                </a:solidFill>
              </a:rPr>
              <a:t>3</a:t>
            </a:r>
            <a:r>
              <a:rPr lang="en-US" sz="2000" dirty="0" smtClean="0">
                <a:solidFill>
                  <a:srgbClr val="7F0000"/>
                </a:solidFill>
              </a:rPr>
              <a:t> + 2 ).</a:t>
            </a:r>
          </a:p>
          <a:p>
            <a:pPr lvl="1" eaLnBrk="1" hangingPunct="1">
              <a:lnSpc>
                <a:spcPct val="170000"/>
              </a:lnSpc>
              <a:buFontTx/>
              <a:buNone/>
            </a:pPr>
            <a:r>
              <a:rPr lang="en-US" sz="2000" dirty="0" smtClean="0">
                <a:solidFill>
                  <a:srgbClr val="006600"/>
                </a:solidFill>
              </a:rPr>
              <a:t>Using our theorems, </a:t>
            </a:r>
          </a:p>
          <a:p>
            <a:pPr lvl="1" eaLnBrk="1" hangingPunct="1">
              <a:lnSpc>
                <a:spcPct val="170000"/>
              </a:lnSpc>
              <a:buFontTx/>
              <a:buNone/>
            </a:pPr>
            <a:r>
              <a:rPr lang="en-US" sz="2000" dirty="0" smtClean="0">
                <a:solidFill>
                  <a:srgbClr val="7F0000"/>
                </a:solidFill>
              </a:rPr>
              <a:t>( </a:t>
            </a:r>
            <a:r>
              <a:rPr lang="en-US" sz="2000" i="1" dirty="0" smtClean="0">
                <a:solidFill>
                  <a:srgbClr val="7F0000"/>
                </a:solidFill>
              </a:rPr>
              <a:t>n</a:t>
            </a:r>
            <a:r>
              <a:rPr lang="en-US" sz="2000" baseline="30000" dirty="0" smtClean="0">
                <a:solidFill>
                  <a:srgbClr val="7F0000"/>
                </a:solidFill>
              </a:rPr>
              <a:t>3</a:t>
            </a:r>
            <a:r>
              <a:rPr lang="en-US" sz="2000" dirty="0" smtClean="0">
                <a:solidFill>
                  <a:srgbClr val="7F0000"/>
                </a:solidFill>
              </a:rPr>
              <a:t> + </a:t>
            </a:r>
            <a:r>
              <a:rPr lang="en-US" sz="2000" i="1" dirty="0" smtClean="0">
                <a:solidFill>
                  <a:srgbClr val="7F0000"/>
                </a:solidFill>
              </a:rPr>
              <a:t>n</a:t>
            </a:r>
            <a:r>
              <a:rPr lang="en-US" sz="2000" baseline="30000" dirty="0" smtClean="0">
                <a:solidFill>
                  <a:srgbClr val="7F0000"/>
                </a:solidFill>
              </a:rPr>
              <a:t>2</a:t>
            </a:r>
            <a:r>
              <a:rPr lang="en-US" sz="2000" dirty="0" smtClean="0">
                <a:solidFill>
                  <a:srgbClr val="7F0000"/>
                </a:solidFill>
              </a:rPr>
              <a:t>log</a:t>
            </a:r>
            <a:r>
              <a:rPr lang="en-US" sz="2000" i="1" dirty="0" smtClean="0">
                <a:solidFill>
                  <a:srgbClr val="7F0000"/>
                </a:solidFill>
              </a:rPr>
              <a:t>n </a:t>
            </a:r>
            <a:r>
              <a:rPr lang="en-US" sz="2000" dirty="0" smtClean="0">
                <a:solidFill>
                  <a:srgbClr val="7F0000"/>
                </a:solidFill>
              </a:rPr>
              <a:t>)( </a:t>
            </a:r>
            <a:r>
              <a:rPr lang="en-US" sz="2000" dirty="0" err="1" smtClean="0">
                <a:solidFill>
                  <a:srgbClr val="7F0000"/>
                </a:solidFill>
              </a:rPr>
              <a:t>log</a:t>
            </a:r>
            <a:r>
              <a:rPr lang="en-US" sz="2000" i="1" dirty="0" err="1" smtClean="0">
                <a:solidFill>
                  <a:srgbClr val="7F0000"/>
                </a:solidFill>
              </a:rPr>
              <a:t>n</a:t>
            </a:r>
            <a:r>
              <a:rPr lang="en-US" sz="2000" dirty="0" smtClean="0">
                <a:solidFill>
                  <a:srgbClr val="7F0000"/>
                </a:solidFill>
              </a:rPr>
              <a:t> + 1 ) + ( 17log</a:t>
            </a:r>
            <a:r>
              <a:rPr lang="en-US" sz="2000" i="1" dirty="0" smtClean="0">
                <a:solidFill>
                  <a:srgbClr val="7F0000"/>
                </a:solidFill>
              </a:rPr>
              <a:t>n</a:t>
            </a:r>
            <a:r>
              <a:rPr lang="en-US" sz="2000" dirty="0" smtClean="0">
                <a:solidFill>
                  <a:srgbClr val="7F0000"/>
                </a:solidFill>
              </a:rPr>
              <a:t> + 19 )( n</a:t>
            </a:r>
            <a:r>
              <a:rPr lang="en-US" sz="2000" baseline="30000" dirty="0" smtClean="0">
                <a:solidFill>
                  <a:srgbClr val="7F0000"/>
                </a:solidFill>
              </a:rPr>
              <a:t>3</a:t>
            </a:r>
            <a:r>
              <a:rPr lang="en-US" sz="2000" dirty="0" smtClean="0">
                <a:solidFill>
                  <a:srgbClr val="7F0000"/>
                </a:solidFill>
              </a:rPr>
              <a:t> + 2 )</a:t>
            </a:r>
            <a:r>
              <a:rPr lang="en-US" sz="2000" b="1" dirty="0" smtClean="0">
                <a:sym typeface="Symbol" pitchFamily="18" charset="2"/>
              </a:rPr>
              <a:t> </a:t>
            </a:r>
          </a:p>
          <a:p>
            <a:pPr lvl="1" eaLnBrk="1" hangingPunct="1">
              <a:lnSpc>
                <a:spcPct val="170000"/>
              </a:lnSpc>
              <a:buFontTx/>
              <a:buNone/>
            </a:pPr>
            <a:r>
              <a:rPr lang="en-US" sz="2000" dirty="0" smtClean="0">
                <a:sym typeface="Symbol" pitchFamily="18" charset="2"/>
              </a:rPr>
              <a:t>Is </a:t>
            </a:r>
            <a:r>
              <a:rPr lang="en-US" sz="2000" dirty="0" smtClean="0">
                <a:solidFill>
                  <a:srgbClr val="7F0000"/>
                </a:solidFill>
                <a:sym typeface="Symbol" pitchFamily="18" charset="2"/>
              </a:rPr>
              <a:t>O( </a:t>
            </a:r>
            <a:r>
              <a:rPr lang="en-US" sz="2000" dirty="0" smtClean="0">
                <a:solidFill>
                  <a:srgbClr val="7F0000"/>
                </a:solidFill>
              </a:rPr>
              <a:t>( </a:t>
            </a:r>
            <a:r>
              <a:rPr lang="en-US" sz="2000" i="1" dirty="0" smtClean="0">
                <a:solidFill>
                  <a:srgbClr val="7F0000"/>
                </a:solidFill>
              </a:rPr>
              <a:t>n</a:t>
            </a:r>
            <a:r>
              <a:rPr lang="en-US" sz="2000" baseline="30000" dirty="0" smtClean="0">
                <a:solidFill>
                  <a:srgbClr val="7F0000"/>
                </a:solidFill>
              </a:rPr>
              <a:t>3</a:t>
            </a:r>
            <a:r>
              <a:rPr lang="en-US" sz="2000" dirty="0" smtClean="0">
                <a:solidFill>
                  <a:srgbClr val="7F0000"/>
                </a:solidFill>
              </a:rPr>
              <a:t> </a:t>
            </a:r>
            <a:r>
              <a:rPr lang="en-US" sz="2000" i="1" dirty="0" smtClean="0">
                <a:solidFill>
                  <a:srgbClr val="7F0000"/>
                </a:solidFill>
              </a:rPr>
              <a:t> </a:t>
            </a:r>
            <a:r>
              <a:rPr lang="en-US" sz="2000" dirty="0" smtClean="0">
                <a:solidFill>
                  <a:srgbClr val="7F0000"/>
                </a:solidFill>
              </a:rPr>
              <a:t>)( </a:t>
            </a:r>
            <a:r>
              <a:rPr lang="en-US" sz="2000" dirty="0" err="1" smtClean="0">
                <a:solidFill>
                  <a:srgbClr val="7F0000"/>
                </a:solidFill>
              </a:rPr>
              <a:t>log</a:t>
            </a:r>
            <a:r>
              <a:rPr lang="en-US" sz="2000" i="1" dirty="0" err="1" smtClean="0">
                <a:solidFill>
                  <a:srgbClr val="7F0000"/>
                </a:solidFill>
              </a:rPr>
              <a:t>n</a:t>
            </a:r>
            <a:r>
              <a:rPr lang="en-US" sz="2000" dirty="0" smtClean="0">
                <a:solidFill>
                  <a:srgbClr val="7F0000"/>
                </a:solidFill>
              </a:rPr>
              <a:t>  ) + ( </a:t>
            </a:r>
            <a:r>
              <a:rPr lang="en-US" sz="2000" dirty="0" err="1" smtClean="0">
                <a:solidFill>
                  <a:srgbClr val="7F0000"/>
                </a:solidFill>
              </a:rPr>
              <a:t>log</a:t>
            </a:r>
            <a:r>
              <a:rPr lang="en-US" sz="2000" i="1" dirty="0" err="1" smtClean="0">
                <a:solidFill>
                  <a:srgbClr val="7F0000"/>
                </a:solidFill>
              </a:rPr>
              <a:t>n</a:t>
            </a:r>
            <a:r>
              <a:rPr lang="en-US" sz="2000" dirty="0" smtClean="0">
                <a:solidFill>
                  <a:srgbClr val="7F0000"/>
                </a:solidFill>
              </a:rPr>
              <a:t>  </a:t>
            </a:r>
            <a:r>
              <a:rPr lang="en-US" sz="2000" dirty="0" smtClean="0">
                <a:solidFill>
                  <a:srgbClr val="7F0000"/>
                </a:solidFill>
              </a:rPr>
              <a:t>)( n</a:t>
            </a:r>
            <a:r>
              <a:rPr lang="en-US" sz="2000" baseline="30000" dirty="0" smtClean="0">
                <a:solidFill>
                  <a:srgbClr val="7F0000"/>
                </a:solidFill>
              </a:rPr>
              <a:t>3</a:t>
            </a:r>
            <a:r>
              <a:rPr lang="en-US" sz="2000" dirty="0" smtClean="0">
                <a:solidFill>
                  <a:srgbClr val="7F0000"/>
                </a:solidFill>
              </a:rPr>
              <a:t> )</a:t>
            </a:r>
            <a:r>
              <a:rPr lang="en-US" sz="2000" dirty="0" smtClean="0">
                <a:solidFill>
                  <a:srgbClr val="7F0000"/>
                </a:solidFill>
                <a:sym typeface="Symbol" pitchFamily="18" charset="2"/>
              </a:rPr>
              <a:t> )</a:t>
            </a:r>
            <a:r>
              <a:rPr lang="en-US" sz="2000" b="1" dirty="0" smtClean="0">
                <a:sym typeface="Symbol" pitchFamily="18" charset="2"/>
              </a:rPr>
              <a:t>     </a:t>
            </a:r>
          </a:p>
          <a:p>
            <a:pPr lvl="1" eaLnBrk="1" hangingPunct="1">
              <a:lnSpc>
                <a:spcPct val="170000"/>
              </a:lnSpc>
              <a:buFontTx/>
              <a:buNone/>
            </a:pPr>
            <a:r>
              <a:rPr lang="en-US" sz="2000" dirty="0" smtClean="0">
                <a:sym typeface="Symbol" pitchFamily="18" charset="2"/>
              </a:rPr>
              <a:t>Is </a:t>
            </a:r>
            <a:r>
              <a:rPr lang="en-US" sz="2000" dirty="0" smtClean="0">
                <a:solidFill>
                  <a:srgbClr val="7F0000"/>
                </a:solidFill>
                <a:sym typeface="Symbol" pitchFamily="18" charset="2"/>
              </a:rPr>
              <a:t>O( </a:t>
            </a:r>
            <a:r>
              <a:rPr lang="en-US" sz="2000" dirty="0" smtClean="0">
                <a:solidFill>
                  <a:srgbClr val="7F0000"/>
                </a:solidFill>
              </a:rPr>
              <a:t>( </a:t>
            </a:r>
            <a:r>
              <a:rPr lang="en-US" sz="2000" i="1" dirty="0" smtClean="0">
                <a:solidFill>
                  <a:srgbClr val="7F0000"/>
                </a:solidFill>
              </a:rPr>
              <a:t>n</a:t>
            </a:r>
            <a:r>
              <a:rPr lang="en-US" sz="2000" baseline="30000" dirty="0" smtClean="0">
                <a:solidFill>
                  <a:srgbClr val="7F0000"/>
                </a:solidFill>
              </a:rPr>
              <a:t>3</a:t>
            </a:r>
            <a:r>
              <a:rPr lang="en-US" sz="2000" dirty="0" smtClean="0">
                <a:solidFill>
                  <a:srgbClr val="7F0000"/>
                </a:solidFill>
              </a:rPr>
              <a:t>  </a:t>
            </a:r>
            <a:r>
              <a:rPr lang="en-US" sz="2000" dirty="0" err="1" smtClean="0">
                <a:solidFill>
                  <a:srgbClr val="7F0000"/>
                </a:solidFill>
              </a:rPr>
              <a:t>log</a:t>
            </a:r>
            <a:r>
              <a:rPr lang="en-US" sz="2000" i="1" dirty="0" err="1" smtClean="0">
                <a:solidFill>
                  <a:srgbClr val="7F0000"/>
                </a:solidFill>
              </a:rPr>
              <a:t>n</a:t>
            </a:r>
            <a:r>
              <a:rPr lang="en-US" sz="2000" dirty="0" smtClean="0">
                <a:solidFill>
                  <a:srgbClr val="7F0000"/>
                </a:solidFill>
              </a:rPr>
              <a:t>  ) + ( n</a:t>
            </a:r>
            <a:r>
              <a:rPr lang="en-US" sz="2000" baseline="30000" dirty="0" smtClean="0">
                <a:solidFill>
                  <a:srgbClr val="7F0000"/>
                </a:solidFill>
              </a:rPr>
              <a:t>3</a:t>
            </a:r>
            <a:r>
              <a:rPr lang="en-US" sz="2000" dirty="0" smtClean="0">
                <a:solidFill>
                  <a:srgbClr val="7F0000"/>
                </a:solidFill>
              </a:rPr>
              <a:t> </a:t>
            </a:r>
            <a:r>
              <a:rPr lang="en-US" sz="2000" dirty="0" err="1" smtClean="0">
                <a:solidFill>
                  <a:srgbClr val="7F0000"/>
                </a:solidFill>
              </a:rPr>
              <a:t>log</a:t>
            </a:r>
            <a:r>
              <a:rPr lang="en-US" sz="2000" i="1" dirty="0" err="1" smtClean="0">
                <a:solidFill>
                  <a:srgbClr val="7F0000"/>
                </a:solidFill>
              </a:rPr>
              <a:t>n</a:t>
            </a:r>
            <a:r>
              <a:rPr lang="en-US" sz="2000" dirty="0" smtClean="0">
                <a:solidFill>
                  <a:srgbClr val="7F0000"/>
                </a:solidFill>
              </a:rPr>
              <a:t>  </a:t>
            </a:r>
            <a:r>
              <a:rPr lang="en-US" sz="2000" dirty="0" smtClean="0">
                <a:solidFill>
                  <a:srgbClr val="7F0000"/>
                </a:solidFill>
                <a:sym typeface="Symbol" pitchFamily="18" charset="2"/>
              </a:rPr>
              <a:t> </a:t>
            </a:r>
            <a:r>
              <a:rPr lang="en-US" sz="2000" dirty="0" smtClean="0">
                <a:solidFill>
                  <a:srgbClr val="7F0000"/>
                </a:solidFill>
                <a:sym typeface="Symbol" pitchFamily="18" charset="2"/>
              </a:rPr>
              <a:t>)</a:t>
            </a:r>
            <a:r>
              <a:rPr lang="en-US" sz="2000" b="1" dirty="0" smtClean="0">
                <a:sym typeface="Symbol" pitchFamily="18" charset="2"/>
              </a:rPr>
              <a:t> </a:t>
            </a:r>
          </a:p>
          <a:p>
            <a:pPr lvl="1" eaLnBrk="1" hangingPunct="1">
              <a:lnSpc>
                <a:spcPct val="170000"/>
              </a:lnSpc>
              <a:buFontTx/>
              <a:buNone/>
            </a:pPr>
            <a:r>
              <a:rPr lang="en-US" sz="2000" dirty="0" smtClean="0">
                <a:sym typeface="Symbol" pitchFamily="18" charset="2"/>
              </a:rPr>
              <a:t>Is </a:t>
            </a:r>
            <a:r>
              <a:rPr lang="en-US" sz="2000" dirty="0" smtClean="0">
                <a:solidFill>
                  <a:srgbClr val="7F0000"/>
                </a:solidFill>
                <a:sym typeface="Symbol" pitchFamily="18" charset="2"/>
              </a:rPr>
              <a:t>O( </a:t>
            </a:r>
            <a:r>
              <a:rPr lang="en-US" sz="2000" dirty="0" smtClean="0">
                <a:solidFill>
                  <a:srgbClr val="7F0000"/>
                </a:solidFill>
              </a:rPr>
              <a:t>( </a:t>
            </a:r>
            <a:r>
              <a:rPr lang="en-US" sz="2000" i="1" dirty="0" smtClean="0">
                <a:solidFill>
                  <a:srgbClr val="7F0000"/>
                </a:solidFill>
              </a:rPr>
              <a:t>n</a:t>
            </a:r>
            <a:r>
              <a:rPr lang="en-US" sz="2000" baseline="30000" dirty="0" smtClean="0">
                <a:solidFill>
                  <a:srgbClr val="7F0000"/>
                </a:solidFill>
              </a:rPr>
              <a:t>3</a:t>
            </a:r>
            <a:r>
              <a:rPr lang="en-US" sz="2000" dirty="0" smtClean="0">
                <a:solidFill>
                  <a:srgbClr val="7F0000"/>
                </a:solidFill>
              </a:rPr>
              <a:t>  </a:t>
            </a:r>
            <a:r>
              <a:rPr lang="en-US" sz="2000" dirty="0" err="1" smtClean="0">
                <a:solidFill>
                  <a:srgbClr val="7F0000"/>
                </a:solidFill>
              </a:rPr>
              <a:t>log</a:t>
            </a:r>
            <a:r>
              <a:rPr lang="en-US" sz="2000" i="1" dirty="0" err="1" smtClean="0">
                <a:solidFill>
                  <a:srgbClr val="7F0000"/>
                </a:solidFill>
              </a:rPr>
              <a:t>n</a:t>
            </a:r>
            <a:r>
              <a:rPr lang="en-US" sz="2000" dirty="0" smtClean="0">
                <a:solidFill>
                  <a:srgbClr val="7F0000"/>
                </a:solidFill>
              </a:rPr>
              <a:t>  )</a:t>
            </a:r>
            <a:r>
              <a:rPr lang="en-US" sz="2000" dirty="0" smtClean="0"/>
              <a:t>.</a:t>
            </a:r>
            <a:endParaRPr lang="en-US" sz="2000" i="1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5F2430B-9493-465B-A996-0F488258968F}" type="slidenum">
              <a:rPr lang="en-US" sz="1400"/>
              <a:pPr eaLnBrk="1" hangingPunct="1"/>
              <a:t>9</a:t>
            </a:fld>
            <a:endParaRPr lang="en-US" sz="140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 20 b)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686800" cy="4419600"/>
          </a:xfrm>
        </p:spPr>
        <p:txBody>
          <a:bodyPr/>
          <a:lstStyle/>
          <a:p>
            <a:pPr marL="990600" lvl="1" indent="-533400" eaLnBrk="1" hangingPunct="1">
              <a:lnSpc>
                <a:spcPct val="200000"/>
              </a:lnSpc>
              <a:buFontTx/>
              <a:buNone/>
            </a:pPr>
            <a:r>
              <a:rPr lang="en-US" sz="2400" i="1" smtClean="0"/>
              <a:t>b)</a:t>
            </a:r>
            <a:r>
              <a:rPr lang="en-US" sz="2400" i="1" smtClean="0">
                <a:solidFill>
                  <a:srgbClr val="A80000"/>
                </a:solidFill>
              </a:rPr>
              <a:t> </a:t>
            </a:r>
            <a:r>
              <a:rPr lang="en-US" sz="2400" i="1" smtClean="0">
                <a:solidFill>
                  <a:srgbClr val="7F0000"/>
                </a:solidFill>
              </a:rPr>
              <a:t>f( n )</a:t>
            </a:r>
            <a:r>
              <a:rPr lang="en-US" sz="2400" smtClean="0">
                <a:solidFill>
                  <a:srgbClr val="7F0000"/>
                </a:solidFill>
              </a:rPr>
              <a:t> = ( </a:t>
            </a:r>
            <a:r>
              <a:rPr lang="en-US" sz="2400" i="1" smtClean="0">
                <a:solidFill>
                  <a:srgbClr val="7F0000"/>
                </a:solidFill>
              </a:rPr>
              <a:t>2</a:t>
            </a:r>
            <a:r>
              <a:rPr lang="en-US" sz="2400" i="1" baseline="30000" smtClean="0">
                <a:solidFill>
                  <a:srgbClr val="7F0000"/>
                </a:solidFill>
              </a:rPr>
              <a:t>n</a:t>
            </a:r>
            <a:r>
              <a:rPr lang="en-US" sz="2400" i="1" smtClean="0">
                <a:solidFill>
                  <a:srgbClr val="7F0000"/>
                </a:solidFill>
              </a:rPr>
              <a:t> + n</a:t>
            </a:r>
            <a:r>
              <a:rPr lang="en-US" sz="2400" i="1" baseline="30000" smtClean="0">
                <a:solidFill>
                  <a:srgbClr val="7F0000"/>
                </a:solidFill>
              </a:rPr>
              <a:t>2 </a:t>
            </a:r>
            <a:r>
              <a:rPr lang="en-US" sz="2400" smtClean="0">
                <a:solidFill>
                  <a:srgbClr val="7F0000"/>
                </a:solidFill>
              </a:rPr>
              <a:t>)( </a:t>
            </a:r>
            <a:r>
              <a:rPr lang="en-US" sz="2400" i="1" smtClean="0">
                <a:solidFill>
                  <a:srgbClr val="7F0000"/>
                </a:solidFill>
              </a:rPr>
              <a:t>n</a:t>
            </a:r>
            <a:r>
              <a:rPr lang="en-US" sz="2400" i="1" baseline="30000" smtClean="0">
                <a:solidFill>
                  <a:srgbClr val="7F0000"/>
                </a:solidFill>
              </a:rPr>
              <a:t>3</a:t>
            </a:r>
            <a:r>
              <a:rPr lang="en-US" sz="2400" smtClean="0">
                <a:solidFill>
                  <a:srgbClr val="7F0000"/>
                </a:solidFill>
              </a:rPr>
              <a:t> </a:t>
            </a:r>
            <a:r>
              <a:rPr lang="en-US" sz="2400" i="1" smtClean="0">
                <a:solidFill>
                  <a:srgbClr val="7F0000"/>
                </a:solidFill>
              </a:rPr>
              <a:t>+ 3</a:t>
            </a:r>
            <a:r>
              <a:rPr lang="en-US" sz="2400" i="1" baseline="30000" smtClean="0">
                <a:solidFill>
                  <a:srgbClr val="7F0000"/>
                </a:solidFill>
              </a:rPr>
              <a:t>n </a:t>
            </a:r>
            <a:r>
              <a:rPr lang="en-US" sz="2400" smtClean="0">
                <a:solidFill>
                  <a:srgbClr val="7F0000"/>
                </a:solidFill>
              </a:rPr>
              <a:t>).</a:t>
            </a:r>
            <a:endParaRPr lang="en-US" sz="2400" i="1" smtClean="0">
              <a:solidFill>
                <a:srgbClr val="7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3300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36145</TotalTime>
  <Words>1888</Words>
  <Application>Microsoft Macintosh PowerPoint</Application>
  <PresentationFormat>On-screen Show (4:3)</PresentationFormat>
  <Paragraphs>187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Default Design</vt:lpstr>
      <vt:lpstr>The Growth of Functions:  Selected Exercises</vt:lpstr>
      <vt:lpstr>Preface</vt:lpstr>
      <vt:lpstr>Preface continued</vt:lpstr>
      <vt:lpstr>Exercise 10</vt:lpstr>
      <vt:lpstr>Exercise10: Solution</vt:lpstr>
      <vt:lpstr>Theorems You Can Use</vt:lpstr>
      <vt:lpstr>Exercise 20</vt:lpstr>
      <vt:lpstr>Exercise 20 a) Solution</vt:lpstr>
      <vt:lpstr>Exercise 20 b)</vt:lpstr>
      <vt:lpstr>Exercise 20 b)  Solution</vt:lpstr>
      <vt:lpstr>Exercise 20 c)</vt:lpstr>
      <vt:lpstr>Exercise 20 c) Solution</vt:lpstr>
      <vt:lpstr>Exercise 30</vt:lpstr>
      <vt:lpstr>Exercise 30 Solution</vt:lpstr>
      <vt:lpstr>Generalizing the definitions</vt:lpstr>
      <vt:lpstr>Time Complexity of Bubble Sort</vt:lpstr>
      <vt:lpstr>End 3.2</vt:lpstr>
      <vt:lpstr>40</vt:lpstr>
      <vt:lpstr>40 Proof</vt:lpstr>
      <vt:lpstr>40 Proof continued</vt:lpstr>
      <vt:lpstr>50</vt:lpstr>
      <vt:lpstr>Exercise 20 c) Solution</vt:lpstr>
    </vt:vector>
  </TitlesOfParts>
  <Company>UCSB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Cappello</dc:creator>
  <cp:lastModifiedBy>Peter Cappello</cp:lastModifiedBy>
  <cp:revision>1191</cp:revision>
  <dcterms:created xsi:type="dcterms:W3CDTF">2001-03-22T17:43:43Z</dcterms:created>
  <dcterms:modified xsi:type="dcterms:W3CDTF">2016-08-16T17:53:04Z</dcterms:modified>
</cp:coreProperties>
</file>