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7" r:id="rId2"/>
    <p:sldId id="269" r:id="rId3"/>
    <p:sldId id="270" r:id="rId4"/>
    <p:sldId id="271" r:id="rId5"/>
    <p:sldId id="272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CCFFCC"/>
    <a:srgbClr val="000099"/>
    <a:srgbClr val="CCCCFF"/>
    <a:srgbClr val="A80000"/>
    <a:srgbClr val="007F00"/>
    <a:srgbClr val="00007F"/>
    <a:srgbClr val="7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52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9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9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24E2C54-BCB4-48F2-BEED-7D47C93128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3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CBF2606-6EF4-42C5-A85E-849A597A08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4447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E999F9-77D0-48A1-8F22-70768EFD06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960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E16E2-4192-49D8-95B1-FAFC49C0CA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489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4CA53-25A2-48B0-8F12-3F02145727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938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A07499-D321-4114-90A6-93D89C316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517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B48E5E-7B42-4EFD-85DA-841419C945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49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764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6C130-C612-4A67-A90C-59C742B081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961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0C69B-2A19-4638-A565-9F3AF4239F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695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888373-0770-46EE-A19A-6D31515E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095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83CA31-B611-448B-AD09-9DD47D3E2C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247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C1DC9F-1FEE-412A-8071-03C2E9DACA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005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8F5BF1-176E-44D0-B874-7246639F06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906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76400"/>
            <a:ext cx="77724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722E177-965E-4DED-9F04-0085A30028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7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9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9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9F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9F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9F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9F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9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The Complexity of Algorithms:</a:t>
            </a:r>
            <a:br>
              <a:rPr lang="en-US" smtClean="0"/>
            </a:br>
            <a:r>
              <a:rPr lang="en-US" smtClean="0"/>
              <a:t> Selected Exercises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886200"/>
            <a:ext cx="7162800" cy="1752600"/>
          </a:xfrm>
        </p:spPr>
        <p:txBody>
          <a:bodyPr/>
          <a:lstStyle/>
          <a:p>
            <a:pPr algn="l" eaLnBrk="1" hangingPunct="1"/>
            <a:r>
              <a:rPr lang="en-US" sz="2400" dirty="0" smtClean="0">
                <a:solidFill>
                  <a:srgbClr val="7F0000"/>
                </a:solidFill>
              </a:rPr>
              <a:t>Goal: </a:t>
            </a:r>
            <a:r>
              <a:rPr lang="en-US" sz="2400" dirty="0" smtClean="0"/>
              <a:t>Introduce </a:t>
            </a:r>
            <a:r>
              <a:rPr lang="en-US" sz="2400" dirty="0"/>
              <a:t>computational complexity analysis.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Peter Cappello</a:t>
            </a: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46750D7-E4ED-4515-993C-32CEE30A5D0F}" type="slidenum">
              <a:rPr lang="en-US" sz="1400" smtClean="0"/>
              <a:pPr eaLnBrk="1" hangingPunct="1"/>
              <a:t>10</a:t>
            </a:fld>
            <a:endParaRPr lang="en-US" sz="1400" dirty="0" smtClean="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000">
                <a:solidFill>
                  <a:srgbClr val="7F0000"/>
                </a:solidFill>
                <a:latin typeface="Arial" charset="0"/>
              </a:rPr>
              <a:t>Program Notes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533400" y="1676400"/>
            <a:ext cx="82296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140000"/>
              </a:lnSpc>
              <a:spcBef>
                <a:spcPct val="20000"/>
              </a:spcBef>
            </a:pPr>
            <a:r>
              <a:rPr lang="en-US" sz="2400">
                <a:solidFill>
                  <a:srgbClr val="00007F"/>
                </a:solidFill>
                <a:latin typeface="Arial" charset="0"/>
              </a:rPr>
              <a:t>Consider a faster algorithm for x2n</a:t>
            </a:r>
            <a:r>
              <a:rPr lang="en-US" sz="2400">
                <a:solidFill>
                  <a:srgbClr val="000099"/>
                </a:solidFill>
                <a:latin typeface="Arial" charset="0"/>
              </a:rPr>
              <a:t>.</a:t>
            </a:r>
          </a:p>
          <a:p>
            <a:pPr marL="742950" lvl="1" indent="-285750">
              <a:lnSpc>
                <a:spcPct val="140000"/>
              </a:lnSpc>
              <a:spcBef>
                <a:spcPct val="20000"/>
              </a:spcBef>
            </a:pPr>
            <a:r>
              <a:rPr lang="en-US" sz="2400">
                <a:latin typeface="Arial" charset="0"/>
              </a:rPr>
              <a:t>(But which continues to ignore underflow/overflow.)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Peter Cappello</a:t>
            </a:r>
          </a:p>
        </p:txBody>
      </p:sp>
      <p:sp>
        <p:nvSpPr>
          <p:cNvPr id="921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D39E66A-3C64-4595-B7EB-318DC12FECB1}" type="slidenum">
              <a:rPr lang="en-US" sz="1400" smtClean="0"/>
              <a:pPr eaLnBrk="1" hangingPunct="1"/>
              <a:t>11</a:t>
            </a:fld>
            <a:endParaRPr lang="en-US" sz="1400" smtClean="0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000">
                <a:solidFill>
                  <a:srgbClr val="7F0000"/>
                </a:solidFill>
                <a:latin typeface="Arial" charset="0"/>
              </a:rPr>
              <a:t>Faster algorithm for x2n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685800" y="15240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742950" lvl="1" indent="-285750">
              <a:lnSpc>
                <a:spcPct val="70000"/>
              </a:lnSpc>
              <a:spcBef>
                <a:spcPct val="20000"/>
              </a:spcBef>
            </a:pPr>
            <a:r>
              <a:rPr lang="en-US" sz="2000">
                <a:latin typeface="Arial" charset="0"/>
              </a:rPr>
              <a:t>double x2n( double x, int </a:t>
            </a:r>
            <a:r>
              <a:rPr lang="en-US" sz="2000">
                <a:solidFill>
                  <a:srgbClr val="7F0000"/>
                </a:solidFill>
                <a:latin typeface="Arial" charset="0"/>
              </a:rPr>
              <a:t>n</a:t>
            </a:r>
            <a:r>
              <a:rPr lang="en-US" sz="2000">
                <a:latin typeface="Arial" charset="0"/>
              </a:rPr>
              <a:t> )</a:t>
            </a:r>
          </a:p>
          <a:p>
            <a:pPr marL="742950" lvl="1" indent="-285750">
              <a:lnSpc>
                <a:spcPct val="70000"/>
              </a:lnSpc>
              <a:spcBef>
                <a:spcPct val="20000"/>
              </a:spcBef>
            </a:pPr>
            <a:r>
              <a:rPr lang="en-US" sz="2000">
                <a:latin typeface="Arial" charset="0"/>
              </a:rPr>
              <a:t>{</a:t>
            </a:r>
          </a:p>
          <a:p>
            <a:pPr marL="742950" lvl="1" indent="-285750">
              <a:lnSpc>
                <a:spcPct val="70000"/>
              </a:lnSpc>
              <a:spcBef>
                <a:spcPct val="20000"/>
              </a:spcBef>
            </a:pPr>
            <a:r>
              <a:rPr lang="en-US" sz="2000">
                <a:latin typeface="Arial" charset="0"/>
              </a:rPr>
              <a:t>     double x2n = 1.0, factor = x;</a:t>
            </a:r>
          </a:p>
          <a:p>
            <a:pPr marL="742950" lvl="1" indent="-285750">
              <a:lnSpc>
                <a:spcPct val="70000"/>
              </a:lnSpc>
              <a:spcBef>
                <a:spcPct val="20000"/>
              </a:spcBef>
            </a:pPr>
            <a:r>
              <a:rPr lang="en-US" sz="2000">
                <a:latin typeface="Arial" charset="0"/>
              </a:rPr>
              <a:t>     while ( </a:t>
            </a:r>
            <a:r>
              <a:rPr lang="en-US" sz="2000">
                <a:solidFill>
                  <a:srgbClr val="7F0000"/>
                </a:solidFill>
                <a:latin typeface="Arial" charset="0"/>
              </a:rPr>
              <a:t>n</a:t>
            </a:r>
            <a:r>
              <a:rPr lang="en-US" sz="2000">
                <a:latin typeface="Arial" charset="0"/>
              </a:rPr>
              <a:t> &gt; 0 )</a:t>
            </a:r>
          </a:p>
          <a:p>
            <a:pPr marL="742950" lvl="1" indent="-285750">
              <a:lnSpc>
                <a:spcPct val="70000"/>
              </a:lnSpc>
              <a:spcBef>
                <a:spcPct val="20000"/>
              </a:spcBef>
            </a:pPr>
            <a:r>
              <a:rPr lang="en-US" sz="2000">
                <a:latin typeface="Arial" charset="0"/>
              </a:rPr>
              <a:t>	 {</a:t>
            </a:r>
          </a:p>
          <a:p>
            <a:pPr marL="742950" lvl="1" indent="-285750">
              <a:lnSpc>
                <a:spcPct val="70000"/>
              </a:lnSpc>
              <a:spcBef>
                <a:spcPct val="20000"/>
              </a:spcBef>
            </a:pPr>
            <a:r>
              <a:rPr lang="en-US" sz="2000">
                <a:latin typeface="Arial" charset="0"/>
              </a:rPr>
              <a:t>		   if ( </a:t>
            </a:r>
            <a:r>
              <a:rPr lang="en-US" sz="2000">
                <a:solidFill>
                  <a:srgbClr val="7F0000"/>
                </a:solidFill>
                <a:latin typeface="Arial" charset="0"/>
              </a:rPr>
              <a:t>n</a:t>
            </a:r>
            <a:r>
              <a:rPr lang="en-US" sz="2000">
                <a:latin typeface="Arial" charset="0"/>
              </a:rPr>
              <a:t> % 2 == 1 )</a:t>
            </a:r>
          </a:p>
          <a:p>
            <a:pPr marL="742950" lvl="1" indent="-285750">
              <a:lnSpc>
                <a:spcPct val="70000"/>
              </a:lnSpc>
              <a:spcBef>
                <a:spcPct val="20000"/>
              </a:spcBef>
            </a:pPr>
            <a:r>
              <a:rPr lang="en-US" sz="2000">
                <a:latin typeface="Arial" charset="0"/>
              </a:rPr>
              <a:t>		      x2n *= factor;</a:t>
            </a:r>
          </a:p>
          <a:p>
            <a:pPr marL="742950" lvl="1" indent="-285750">
              <a:lnSpc>
                <a:spcPct val="70000"/>
              </a:lnSpc>
              <a:spcBef>
                <a:spcPct val="20000"/>
              </a:spcBef>
            </a:pPr>
            <a:r>
              <a:rPr lang="en-US" sz="2000">
                <a:latin typeface="Arial" charset="0"/>
              </a:rPr>
              <a:t>		   </a:t>
            </a:r>
            <a:r>
              <a:rPr lang="en-US" sz="2000">
                <a:solidFill>
                  <a:srgbClr val="7F0000"/>
                </a:solidFill>
                <a:latin typeface="Arial" charset="0"/>
              </a:rPr>
              <a:t>n</a:t>
            </a:r>
            <a:r>
              <a:rPr lang="en-US" sz="2000">
                <a:latin typeface="Arial" charset="0"/>
              </a:rPr>
              <a:t> /= 2;</a:t>
            </a:r>
          </a:p>
          <a:p>
            <a:pPr marL="742950" lvl="1" indent="-285750">
              <a:lnSpc>
                <a:spcPct val="70000"/>
              </a:lnSpc>
              <a:spcBef>
                <a:spcPct val="20000"/>
              </a:spcBef>
            </a:pPr>
            <a:r>
              <a:rPr lang="en-US" sz="2000">
                <a:latin typeface="Arial" charset="0"/>
              </a:rPr>
              <a:t>		   factor *= factor;</a:t>
            </a:r>
          </a:p>
          <a:p>
            <a:pPr marL="742950" lvl="1" indent="-285750">
              <a:lnSpc>
                <a:spcPct val="70000"/>
              </a:lnSpc>
              <a:spcBef>
                <a:spcPct val="20000"/>
              </a:spcBef>
            </a:pPr>
            <a:r>
              <a:rPr lang="en-US" sz="2000">
                <a:latin typeface="Arial" charset="0"/>
              </a:rPr>
              <a:t>	 }</a:t>
            </a:r>
          </a:p>
          <a:p>
            <a:pPr marL="742950" lvl="1" indent="-285750">
              <a:lnSpc>
                <a:spcPct val="70000"/>
              </a:lnSpc>
              <a:spcBef>
                <a:spcPct val="20000"/>
              </a:spcBef>
            </a:pPr>
            <a:r>
              <a:rPr lang="en-US" sz="2000">
                <a:latin typeface="Arial" charset="0"/>
              </a:rPr>
              <a:t>     return x2n;</a:t>
            </a:r>
          </a:p>
          <a:p>
            <a:pPr marL="742950" lvl="1" indent="-285750">
              <a:lnSpc>
                <a:spcPct val="70000"/>
              </a:lnSpc>
              <a:spcBef>
                <a:spcPct val="20000"/>
              </a:spcBef>
            </a:pPr>
            <a:r>
              <a:rPr lang="en-US" sz="2000">
                <a:latin typeface="Arial" charset="0"/>
              </a:rPr>
              <a:t> }</a:t>
            </a:r>
          </a:p>
          <a:p>
            <a:pPr marL="742950" lvl="1" indent="-285750">
              <a:lnSpc>
                <a:spcPct val="70000"/>
              </a:lnSpc>
              <a:spcBef>
                <a:spcPct val="20000"/>
              </a:spcBef>
            </a:pPr>
            <a:endParaRPr lang="en-US" sz="2000">
              <a:latin typeface="Arial" charset="0"/>
            </a:endParaRPr>
          </a:p>
          <a:p>
            <a:pPr marL="742950" lvl="1" indent="-285750">
              <a:lnSpc>
                <a:spcPct val="70000"/>
              </a:lnSpc>
              <a:spcBef>
                <a:spcPct val="20000"/>
              </a:spcBef>
              <a:spcAft>
                <a:spcPts val="600"/>
              </a:spcAft>
            </a:pPr>
            <a:r>
              <a:rPr lang="en-US" sz="2400">
                <a:solidFill>
                  <a:srgbClr val="00007F"/>
                </a:solidFill>
                <a:latin typeface="Arial" charset="0"/>
              </a:rPr>
              <a:t>Evaluate the algorithm for</a:t>
            </a:r>
            <a:r>
              <a:rPr lang="en-US" sz="2400">
                <a:latin typeface="Arial" charset="0"/>
              </a:rPr>
              <a:t> </a:t>
            </a:r>
            <a:r>
              <a:rPr lang="en-US" sz="2400" i="1">
                <a:solidFill>
                  <a:srgbClr val="7F0000"/>
                </a:solidFill>
                <a:latin typeface="Arial" charset="0"/>
              </a:rPr>
              <a:t>n</a:t>
            </a:r>
            <a:r>
              <a:rPr lang="en-US" sz="2400">
                <a:solidFill>
                  <a:srgbClr val="7F0000"/>
                </a:solidFill>
                <a:latin typeface="Arial" charset="0"/>
              </a:rPr>
              <a:t> = 21</a:t>
            </a:r>
            <a:r>
              <a:rPr lang="en-US" sz="2400">
                <a:latin typeface="Arial" charset="0"/>
              </a:rPr>
              <a:t>.</a:t>
            </a:r>
          </a:p>
          <a:p>
            <a:pPr marL="742950" lvl="1" indent="-285750">
              <a:lnSpc>
                <a:spcPct val="70000"/>
              </a:lnSpc>
              <a:spcBef>
                <a:spcPct val="20000"/>
              </a:spcBef>
              <a:spcAft>
                <a:spcPts val="600"/>
              </a:spcAft>
            </a:pPr>
            <a:r>
              <a:rPr lang="en-US" sz="2400">
                <a:solidFill>
                  <a:srgbClr val="00007F"/>
                </a:solidFill>
                <a:latin typeface="Arial" charset="0"/>
              </a:rPr>
              <a:t>Give a </a:t>
            </a:r>
            <a:r>
              <a:rPr lang="en-US" sz="2400">
                <a:solidFill>
                  <a:srgbClr val="7F0000"/>
                </a:solidFill>
                <a:latin typeface="Arial" charset="0"/>
              </a:rPr>
              <a:t>O()</a:t>
            </a:r>
            <a:r>
              <a:rPr lang="en-US" sz="2400">
                <a:solidFill>
                  <a:srgbClr val="00007F"/>
                </a:solidFill>
                <a:latin typeface="Arial" charset="0"/>
              </a:rPr>
              <a:t> estimate for the time to compute </a:t>
            </a:r>
            <a:r>
              <a:rPr lang="en-US" sz="2400">
                <a:solidFill>
                  <a:srgbClr val="7F0000"/>
                </a:solidFill>
                <a:latin typeface="Arial" charset="0"/>
              </a:rPr>
              <a:t>x2n</a:t>
            </a:r>
            <a:r>
              <a:rPr lang="en-US" sz="2400">
                <a:solidFill>
                  <a:srgbClr val="00007F"/>
                </a:solidFill>
                <a:latin typeface="Arial" charset="0"/>
              </a:rPr>
              <a:t> as a function of </a:t>
            </a:r>
            <a:r>
              <a:rPr lang="en-US" sz="2400" i="1">
                <a:solidFill>
                  <a:srgbClr val="7F0000"/>
                </a:solidFill>
                <a:latin typeface="Arial" charset="0"/>
              </a:rPr>
              <a:t>n</a:t>
            </a:r>
            <a:r>
              <a:rPr lang="en-US" sz="2400">
                <a:solidFill>
                  <a:srgbClr val="00007F"/>
                </a:solidFill>
                <a:latin typeface="Arial" charset="0"/>
              </a:rPr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Peter Cappello</a:t>
            </a:r>
          </a:p>
        </p:txBody>
      </p:sp>
      <p:sp>
        <p:nvSpPr>
          <p:cNvPr id="1024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913F6EB-5D8C-4835-8D86-93705711348A}" type="slidenum">
              <a:rPr lang="en-US" sz="1400" smtClean="0"/>
              <a:pPr eaLnBrk="1" hangingPunct="1"/>
              <a:t>12</a:t>
            </a:fld>
            <a:endParaRPr lang="en-US" sz="1400" smtClean="0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>
                <a:solidFill>
                  <a:srgbClr val="7F0000"/>
                </a:solidFill>
                <a:latin typeface="Arial" charset="0"/>
              </a:rPr>
              <a:t>Recursive version of faster algorithm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381000" y="1676400"/>
            <a:ext cx="83820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742950" lvl="1" indent="-285750">
              <a:lnSpc>
                <a:spcPct val="120000"/>
              </a:lnSpc>
              <a:spcBef>
                <a:spcPct val="20000"/>
              </a:spcBef>
            </a:pPr>
            <a:r>
              <a:rPr lang="en-US" sz="2000" dirty="0">
                <a:latin typeface="Arial" charset="0"/>
              </a:rPr>
              <a:t>double x2n( double x, </a:t>
            </a:r>
            <a:r>
              <a:rPr lang="en-US" sz="2000" dirty="0" err="1">
                <a:latin typeface="Arial" charset="0"/>
              </a:rPr>
              <a:t>int</a:t>
            </a:r>
            <a:r>
              <a:rPr lang="en-US" sz="2000" dirty="0">
                <a:latin typeface="Arial" charset="0"/>
              </a:rPr>
              <a:t> n )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</a:pPr>
            <a:r>
              <a:rPr lang="en-US" sz="2000" dirty="0">
                <a:latin typeface="Arial" charset="0"/>
              </a:rPr>
              <a:t>{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</a:pPr>
            <a:r>
              <a:rPr lang="en-US" sz="2000" dirty="0">
                <a:latin typeface="Arial" charset="0"/>
              </a:rPr>
              <a:t>	if ( n == 0 ) 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</a:pPr>
            <a:r>
              <a:rPr lang="en-US" sz="2000" dirty="0">
                <a:latin typeface="Arial" charset="0"/>
              </a:rPr>
              <a:t>		   return 1.0;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</a:pPr>
            <a:r>
              <a:rPr lang="en-US" sz="2000" dirty="0">
                <a:latin typeface="Arial" charset="0"/>
              </a:rPr>
              <a:t>	return ( ( n % 2 == 0 ) ? 1 : x ) * x2n( x * x, n / 2 );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</a:pPr>
            <a:r>
              <a:rPr lang="en-US" sz="2000" dirty="0">
                <a:latin typeface="Arial" charset="0"/>
              </a:rPr>
              <a:t> } 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</a:pPr>
            <a:endParaRPr lang="en-US" sz="2000" dirty="0">
              <a:latin typeface="Arial" charset="0"/>
            </a:endParaRP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</a:pPr>
            <a:r>
              <a:rPr lang="en-US" sz="2000" dirty="0">
                <a:latin typeface="Arial" charset="0"/>
              </a:rPr>
              <a:t>		</a:t>
            </a:r>
            <a:r>
              <a:rPr lang="en-US" sz="2000" dirty="0">
                <a:solidFill>
                  <a:srgbClr val="00007F"/>
                </a:solidFill>
                <a:latin typeface="Arial" charset="0"/>
              </a:rPr>
              <a:t>Evaluate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smtClean="0">
                <a:solidFill>
                  <a:srgbClr val="7F0000"/>
                </a:solidFill>
                <a:latin typeface="Arial" charset="0"/>
              </a:rPr>
              <a:t>x2n( 2.0</a:t>
            </a:r>
            <a:r>
              <a:rPr lang="en-US" sz="2000" dirty="0">
                <a:solidFill>
                  <a:srgbClr val="7F0000"/>
                </a:solidFill>
                <a:latin typeface="Arial" charset="0"/>
              </a:rPr>
              <a:t>, </a:t>
            </a:r>
            <a:r>
              <a:rPr lang="en-US" sz="2000" dirty="0" smtClean="0">
                <a:solidFill>
                  <a:srgbClr val="7F0000"/>
                </a:solidFill>
                <a:latin typeface="Arial" charset="0"/>
              </a:rPr>
              <a:t>21 )</a:t>
            </a:r>
            <a:r>
              <a:rPr lang="en-US" sz="2000" dirty="0" smtClean="0">
                <a:solidFill>
                  <a:srgbClr val="A80000"/>
                </a:solidFill>
                <a:latin typeface="Arial" charset="0"/>
              </a:rPr>
              <a:t> </a:t>
            </a:r>
            <a:r>
              <a:rPr lang="en-US" sz="2000" dirty="0">
                <a:latin typeface="Arial" charset="0"/>
              </a:rPr>
              <a:t>.</a:t>
            </a:r>
          </a:p>
          <a:p>
            <a:pPr marL="1143000" lvl="2" indent="-228600">
              <a:lnSpc>
                <a:spcPct val="120000"/>
              </a:lnSpc>
              <a:spcBef>
                <a:spcPct val="20000"/>
              </a:spcBef>
            </a:pPr>
            <a:r>
              <a:rPr lang="en-US" sz="2000" dirty="0">
                <a:solidFill>
                  <a:srgbClr val="00007F"/>
                </a:solidFill>
                <a:latin typeface="Arial" charset="0"/>
              </a:rPr>
              <a:t>How many times is </a:t>
            </a:r>
            <a:r>
              <a:rPr lang="en-US" sz="2000" dirty="0">
                <a:latin typeface="Arial" charset="0"/>
              </a:rPr>
              <a:t>x2n</a:t>
            </a:r>
            <a:r>
              <a:rPr lang="en-US" sz="2000" dirty="0">
                <a:solidFill>
                  <a:srgbClr val="00007F"/>
                </a:solidFill>
                <a:latin typeface="Arial" charset="0"/>
              </a:rPr>
              <a:t> </a:t>
            </a:r>
            <a:r>
              <a:rPr lang="en-US" sz="2000" dirty="0">
                <a:solidFill>
                  <a:srgbClr val="7F0000"/>
                </a:solidFill>
                <a:latin typeface="Arial" charset="0"/>
              </a:rPr>
              <a:t>invoked</a:t>
            </a:r>
            <a:r>
              <a:rPr lang="en-US" sz="2000" dirty="0">
                <a:solidFill>
                  <a:srgbClr val="00007F"/>
                </a:solidFill>
                <a:latin typeface="Arial" charset="0"/>
              </a:rPr>
              <a:t>, as a function of </a:t>
            </a:r>
            <a:r>
              <a:rPr lang="en-US" sz="2000" i="1" dirty="0">
                <a:solidFill>
                  <a:srgbClr val="7F0000"/>
                </a:solidFill>
                <a:latin typeface="Arial" charset="0"/>
              </a:rPr>
              <a:t>n</a:t>
            </a:r>
            <a:r>
              <a:rPr lang="en-US" sz="2000" dirty="0">
                <a:solidFill>
                  <a:srgbClr val="00007F"/>
                </a:solidFill>
                <a:latin typeface="Arial" charset="0"/>
              </a:rPr>
              <a:t>?</a:t>
            </a:r>
          </a:p>
          <a:p>
            <a:pPr marL="1143000" lvl="2" indent="-228600">
              <a:lnSpc>
                <a:spcPct val="120000"/>
              </a:lnSpc>
              <a:spcBef>
                <a:spcPct val="20000"/>
              </a:spcBef>
            </a:pPr>
            <a:r>
              <a:rPr lang="en-US" sz="2000" dirty="0">
                <a:solidFill>
                  <a:srgbClr val="00007F"/>
                </a:solidFill>
                <a:latin typeface="Arial" charset="0"/>
              </a:rPr>
              <a:t>We address this question when we study </a:t>
            </a:r>
            <a:r>
              <a:rPr lang="en-US" sz="2000" dirty="0">
                <a:solidFill>
                  <a:srgbClr val="7F0000"/>
                </a:solidFill>
                <a:latin typeface="Arial" charset="0"/>
              </a:rPr>
              <a:t>recurrence relations</a:t>
            </a:r>
            <a:r>
              <a:rPr lang="en-US" sz="2000" dirty="0">
                <a:solidFill>
                  <a:srgbClr val="00007F"/>
                </a:solidFill>
                <a:latin typeface="Arial" charset="0"/>
              </a:rPr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Peter Cappello 2011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83CA31-B611-448B-AD09-9DD47D3E2CB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457200"/>
            <a:ext cx="77724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7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7F0000"/>
                </a:solidFill>
                <a:latin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7F0000"/>
                </a:solidFill>
                <a:latin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7F0000"/>
                </a:solidFill>
                <a:latin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7F0000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7F0000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7F0000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7F0000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7F0000"/>
                </a:solidFill>
                <a:latin typeface="Arial" pitchFamily="34" charset="0"/>
              </a:defRPr>
            </a:lvl9pPr>
          </a:lstStyle>
          <a:p>
            <a:r>
              <a:rPr lang="en-US" smtClean="0"/>
              <a:t>END</a:t>
            </a:r>
            <a:endParaRPr lang="en-US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 bwMode="auto">
          <a:xfrm>
            <a:off x="32766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mtClean="0"/>
              <a:t>Copyright © Peter Cappello 2011</a:t>
            </a:r>
            <a:endParaRPr lang="en-US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 bwMode="auto">
          <a:xfrm>
            <a:off x="67056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3434AD0E-8A2F-4E70-802E-079A99120EC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2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Copyright © Peter Cappello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A07499-D321-4114-90A6-93D89C3166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/>
            <a:fld id="{C350FC98-B35D-41D8-B035-DDEF722C0F27}" type="slidenum">
              <a:rPr lang="en-US" sz="1400" smtClean="0"/>
              <a:pPr eaLnBrk="1" hangingPunct="1"/>
              <a:t>2</a:t>
            </a:fld>
            <a:endParaRPr lang="en-US" sz="1400" smtClean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Exercise 10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81000" y="1295400"/>
            <a:ext cx="87630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007F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9F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009F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F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F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F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F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F"/>
                </a:solidFill>
                <a:latin typeface="+mn-lt"/>
              </a:defRPr>
            </a:lvl9pPr>
          </a:lstStyle>
          <a:p>
            <a:pPr marL="609600" indent="-609600" eaLnBrk="1" hangingPunct="1">
              <a:lnSpc>
                <a:spcPct val="230000"/>
              </a:lnSpc>
              <a:buFontTx/>
              <a:buNone/>
            </a:pPr>
            <a:r>
              <a:rPr lang="en-US" sz="2400" dirty="0" smtClean="0"/>
              <a:t>How much time does an algorithm take for a problem of size </a:t>
            </a:r>
            <a:r>
              <a:rPr lang="en-US" sz="2400" i="1" dirty="0" smtClean="0">
                <a:solidFill>
                  <a:srgbClr val="7F0000"/>
                </a:solidFill>
              </a:rPr>
              <a:t>n</a:t>
            </a:r>
            <a:r>
              <a:rPr lang="en-US" sz="2400" i="1" dirty="0" smtClean="0"/>
              <a:t>,</a:t>
            </a:r>
            <a:r>
              <a:rPr lang="en-US" sz="2400" dirty="0" smtClean="0"/>
              <a:t> if it uses </a:t>
            </a:r>
            <a:r>
              <a:rPr lang="en-US" sz="2400" i="1" dirty="0" smtClean="0">
                <a:solidFill>
                  <a:srgbClr val="7F0000"/>
                </a:solidFill>
              </a:rPr>
              <a:t>2n</a:t>
            </a:r>
            <a:r>
              <a:rPr lang="en-US" sz="2400" i="1" baseline="30000" dirty="0" smtClean="0">
                <a:solidFill>
                  <a:srgbClr val="7F0000"/>
                </a:solidFill>
              </a:rPr>
              <a:t>2</a:t>
            </a:r>
            <a:r>
              <a:rPr lang="en-US" sz="2400" i="1" dirty="0" smtClean="0">
                <a:solidFill>
                  <a:srgbClr val="7F0000"/>
                </a:solidFill>
              </a:rPr>
              <a:t> + 2</a:t>
            </a:r>
            <a:r>
              <a:rPr lang="en-US" sz="2400" i="1" baseline="30000" dirty="0" smtClean="0">
                <a:solidFill>
                  <a:srgbClr val="7F0000"/>
                </a:solidFill>
              </a:rPr>
              <a:t>n</a:t>
            </a:r>
            <a:r>
              <a:rPr lang="en-US" sz="2400" dirty="0" smtClean="0"/>
              <a:t> bit operations, each taking </a:t>
            </a:r>
            <a:r>
              <a:rPr lang="en-US" sz="2400" i="1" dirty="0" smtClean="0">
                <a:solidFill>
                  <a:srgbClr val="7F0000"/>
                </a:solidFill>
              </a:rPr>
              <a:t>10</a:t>
            </a:r>
            <a:r>
              <a:rPr lang="en-US" sz="2400" i="1" baseline="30000" dirty="0" smtClean="0">
                <a:solidFill>
                  <a:srgbClr val="7F0000"/>
                </a:solidFill>
              </a:rPr>
              <a:t>-9</a:t>
            </a:r>
            <a:r>
              <a:rPr lang="en-US" sz="2400" dirty="0" smtClean="0"/>
              <a:t> second?</a:t>
            </a:r>
          </a:p>
          <a:p>
            <a:pPr marL="609600" indent="-609600" eaLnBrk="1" hangingPunct="1">
              <a:lnSpc>
                <a:spcPct val="230000"/>
              </a:lnSpc>
              <a:buFontTx/>
              <a:buAutoNum type="alphaLcParenR"/>
            </a:pPr>
            <a:r>
              <a:rPr lang="en-US" sz="2000" dirty="0" smtClean="0">
                <a:solidFill>
                  <a:srgbClr val="7F0000"/>
                </a:solidFill>
              </a:rPr>
              <a:t>n = 10</a:t>
            </a:r>
            <a:r>
              <a:rPr lang="en-US" sz="2000" dirty="0" smtClean="0"/>
              <a:t>: </a:t>
            </a:r>
            <a:r>
              <a:rPr lang="en-US" sz="2000" dirty="0" smtClean="0">
                <a:solidFill>
                  <a:srgbClr val="006600"/>
                </a:solidFill>
              </a:rPr>
              <a:t>( </a:t>
            </a:r>
            <a:r>
              <a:rPr lang="en-US" sz="2000" i="1" dirty="0" smtClean="0">
                <a:solidFill>
                  <a:srgbClr val="006600"/>
                </a:solidFill>
              </a:rPr>
              <a:t>2(10)</a:t>
            </a:r>
            <a:r>
              <a:rPr lang="en-US" sz="2000" i="1" baseline="30000" dirty="0" smtClean="0">
                <a:solidFill>
                  <a:srgbClr val="006600"/>
                </a:solidFill>
              </a:rPr>
              <a:t>2</a:t>
            </a:r>
            <a:r>
              <a:rPr lang="en-US" sz="2000" i="1" dirty="0" smtClean="0">
                <a:solidFill>
                  <a:srgbClr val="006600"/>
                </a:solidFill>
              </a:rPr>
              <a:t> + 2</a:t>
            </a:r>
            <a:r>
              <a:rPr lang="en-US" sz="2000" i="1" baseline="30000" dirty="0" smtClean="0">
                <a:solidFill>
                  <a:srgbClr val="006600"/>
                </a:solidFill>
              </a:rPr>
              <a:t>10 </a:t>
            </a:r>
            <a:r>
              <a:rPr lang="en-US" sz="2000" i="1" dirty="0" smtClean="0">
                <a:solidFill>
                  <a:srgbClr val="006600"/>
                </a:solidFill>
              </a:rPr>
              <a:t>)10</a:t>
            </a:r>
            <a:r>
              <a:rPr lang="en-US" sz="2000" i="1" baseline="30000" dirty="0" smtClean="0">
                <a:solidFill>
                  <a:srgbClr val="006600"/>
                </a:solidFill>
              </a:rPr>
              <a:t>-9</a:t>
            </a:r>
            <a:r>
              <a:rPr lang="en-US" sz="2000" dirty="0" smtClean="0">
                <a:solidFill>
                  <a:srgbClr val="006600"/>
                </a:solidFill>
              </a:rPr>
              <a:t> </a:t>
            </a:r>
            <a:r>
              <a:rPr lang="en-US" sz="2000" dirty="0" smtClean="0">
                <a:solidFill>
                  <a:srgbClr val="7F0000"/>
                </a:solidFill>
              </a:rPr>
              <a:t>sec</a:t>
            </a:r>
            <a:r>
              <a:rPr lang="en-US" sz="2000" dirty="0" smtClean="0">
                <a:solidFill>
                  <a:srgbClr val="006600"/>
                </a:solidFill>
              </a:rPr>
              <a:t>      </a:t>
            </a:r>
            <a:r>
              <a:rPr lang="en-US" sz="2000" dirty="0" smtClean="0">
                <a:cs typeface="Arial" charset="0"/>
                <a:sym typeface="Symbol" pitchFamily="18" charset="2"/>
              </a:rPr>
              <a:t>≈</a:t>
            </a:r>
            <a:r>
              <a:rPr lang="en-US" sz="2000" i="1" dirty="0" smtClean="0">
                <a:solidFill>
                  <a:srgbClr val="006600"/>
                </a:solidFill>
              </a:rPr>
              <a:t> </a:t>
            </a:r>
            <a:r>
              <a:rPr lang="en-US" sz="2000" i="1" dirty="0" smtClean="0">
                <a:solidFill>
                  <a:schemeClr val="tx1"/>
                </a:solidFill>
              </a:rPr>
              <a:t>1.224</a:t>
            </a:r>
            <a:r>
              <a:rPr lang="en-US" sz="2000" i="1" baseline="300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*</a:t>
            </a:r>
            <a:r>
              <a:rPr lang="en-US" sz="2000" i="1" dirty="0" smtClean="0">
                <a:solidFill>
                  <a:schemeClr val="tx1"/>
                </a:solidFill>
              </a:rPr>
              <a:t>10</a:t>
            </a:r>
            <a:r>
              <a:rPr lang="en-US" sz="2000" i="1" baseline="30000" dirty="0" smtClean="0">
                <a:solidFill>
                  <a:schemeClr val="tx1"/>
                </a:solidFill>
              </a:rPr>
              <a:t>-</a:t>
            </a:r>
            <a:r>
              <a:rPr lang="en-US" sz="2000" i="1" baseline="30000" dirty="0" smtClean="0">
                <a:solidFill>
                  <a:srgbClr val="7F0000"/>
                </a:solidFill>
              </a:rPr>
              <a:t>6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rgbClr val="7F0000"/>
                </a:solidFill>
              </a:rPr>
              <a:t>sec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r>
              <a:rPr lang="en-US" sz="20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80005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A07499-D321-4114-90A6-93D89C3166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Peter Cappello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/>
            <a:fld id="{C350FC98-B35D-41D8-B035-DDEF722C0F27}" type="slidenum">
              <a:rPr lang="en-US" sz="1400" smtClean="0"/>
              <a:pPr eaLnBrk="1" hangingPunct="1"/>
              <a:t>3</a:t>
            </a:fld>
            <a:endParaRPr lang="en-US" sz="1400" smtClean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Exercise 10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81000" y="1295400"/>
            <a:ext cx="87630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007F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9F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009F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F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F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F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F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F"/>
                </a:solidFill>
                <a:latin typeface="+mn-lt"/>
              </a:defRPr>
            </a:lvl9pPr>
          </a:lstStyle>
          <a:p>
            <a:pPr marL="609600" indent="-609600" eaLnBrk="1" hangingPunct="1">
              <a:lnSpc>
                <a:spcPct val="230000"/>
              </a:lnSpc>
              <a:buFontTx/>
              <a:buNone/>
            </a:pPr>
            <a:r>
              <a:rPr lang="en-US" sz="2400" dirty="0" smtClean="0"/>
              <a:t>How much time does an algorithm take for a problem of size </a:t>
            </a:r>
            <a:r>
              <a:rPr lang="en-US" sz="2400" i="1" dirty="0" smtClean="0">
                <a:solidFill>
                  <a:srgbClr val="7F0000"/>
                </a:solidFill>
              </a:rPr>
              <a:t>n</a:t>
            </a:r>
            <a:r>
              <a:rPr lang="en-US" sz="2400" i="1" dirty="0" smtClean="0"/>
              <a:t>,</a:t>
            </a:r>
            <a:r>
              <a:rPr lang="en-US" sz="2400" dirty="0" smtClean="0"/>
              <a:t> if it uses </a:t>
            </a:r>
            <a:r>
              <a:rPr lang="en-US" sz="2400" i="1" dirty="0" smtClean="0">
                <a:solidFill>
                  <a:srgbClr val="7F0000"/>
                </a:solidFill>
              </a:rPr>
              <a:t>2n</a:t>
            </a:r>
            <a:r>
              <a:rPr lang="en-US" sz="2400" i="1" baseline="30000" dirty="0" smtClean="0">
                <a:solidFill>
                  <a:srgbClr val="7F0000"/>
                </a:solidFill>
              </a:rPr>
              <a:t>2</a:t>
            </a:r>
            <a:r>
              <a:rPr lang="en-US" sz="2400" i="1" dirty="0" smtClean="0">
                <a:solidFill>
                  <a:srgbClr val="7F0000"/>
                </a:solidFill>
              </a:rPr>
              <a:t> + 2</a:t>
            </a:r>
            <a:r>
              <a:rPr lang="en-US" sz="2400" i="1" baseline="30000" dirty="0" smtClean="0">
                <a:solidFill>
                  <a:srgbClr val="7F0000"/>
                </a:solidFill>
              </a:rPr>
              <a:t>n</a:t>
            </a:r>
            <a:r>
              <a:rPr lang="en-US" sz="2400" dirty="0" smtClean="0"/>
              <a:t> bit operations, each taking </a:t>
            </a:r>
            <a:r>
              <a:rPr lang="en-US" sz="2400" i="1" dirty="0" smtClean="0">
                <a:solidFill>
                  <a:srgbClr val="7F0000"/>
                </a:solidFill>
              </a:rPr>
              <a:t>10</a:t>
            </a:r>
            <a:r>
              <a:rPr lang="en-US" sz="2400" i="1" baseline="30000" dirty="0" smtClean="0">
                <a:solidFill>
                  <a:srgbClr val="7F0000"/>
                </a:solidFill>
              </a:rPr>
              <a:t>-9</a:t>
            </a:r>
            <a:r>
              <a:rPr lang="en-US" sz="2400" dirty="0" smtClean="0"/>
              <a:t> second?</a:t>
            </a:r>
          </a:p>
          <a:p>
            <a:pPr marL="609600" indent="-609600" eaLnBrk="1" hangingPunct="1">
              <a:lnSpc>
                <a:spcPct val="230000"/>
              </a:lnSpc>
              <a:buFontTx/>
              <a:buAutoNum type="alphaLcParenR"/>
            </a:pPr>
            <a:r>
              <a:rPr lang="en-US" sz="2000" dirty="0" smtClean="0">
                <a:solidFill>
                  <a:srgbClr val="7F0000"/>
                </a:solidFill>
              </a:rPr>
              <a:t>n = 10</a:t>
            </a:r>
            <a:r>
              <a:rPr lang="en-US" sz="2000" dirty="0" smtClean="0"/>
              <a:t>: </a:t>
            </a:r>
            <a:r>
              <a:rPr lang="en-US" sz="2000" dirty="0" smtClean="0">
                <a:solidFill>
                  <a:srgbClr val="006600"/>
                </a:solidFill>
              </a:rPr>
              <a:t>( </a:t>
            </a:r>
            <a:r>
              <a:rPr lang="en-US" sz="2000" i="1" dirty="0" smtClean="0">
                <a:solidFill>
                  <a:srgbClr val="006600"/>
                </a:solidFill>
              </a:rPr>
              <a:t>2(10)</a:t>
            </a:r>
            <a:r>
              <a:rPr lang="en-US" sz="2000" i="1" baseline="30000" dirty="0" smtClean="0">
                <a:solidFill>
                  <a:srgbClr val="006600"/>
                </a:solidFill>
              </a:rPr>
              <a:t>2</a:t>
            </a:r>
            <a:r>
              <a:rPr lang="en-US" sz="2000" i="1" dirty="0" smtClean="0">
                <a:solidFill>
                  <a:srgbClr val="006600"/>
                </a:solidFill>
              </a:rPr>
              <a:t> + 2</a:t>
            </a:r>
            <a:r>
              <a:rPr lang="en-US" sz="2000" i="1" baseline="30000" dirty="0" smtClean="0">
                <a:solidFill>
                  <a:srgbClr val="006600"/>
                </a:solidFill>
              </a:rPr>
              <a:t>10 </a:t>
            </a:r>
            <a:r>
              <a:rPr lang="en-US" sz="2000" i="1" dirty="0" smtClean="0">
                <a:solidFill>
                  <a:srgbClr val="006600"/>
                </a:solidFill>
              </a:rPr>
              <a:t>)10</a:t>
            </a:r>
            <a:r>
              <a:rPr lang="en-US" sz="2000" i="1" baseline="30000" dirty="0" smtClean="0">
                <a:solidFill>
                  <a:srgbClr val="006600"/>
                </a:solidFill>
              </a:rPr>
              <a:t>-9</a:t>
            </a:r>
            <a:r>
              <a:rPr lang="en-US" sz="2000" dirty="0" smtClean="0">
                <a:solidFill>
                  <a:srgbClr val="006600"/>
                </a:solidFill>
              </a:rPr>
              <a:t> </a:t>
            </a:r>
            <a:r>
              <a:rPr lang="en-US" sz="2000" dirty="0" smtClean="0">
                <a:solidFill>
                  <a:srgbClr val="7F0000"/>
                </a:solidFill>
              </a:rPr>
              <a:t>sec</a:t>
            </a:r>
            <a:r>
              <a:rPr lang="en-US" sz="2000" dirty="0" smtClean="0">
                <a:solidFill>
                  <a:srgbClr val="006600"/>
                </a:solidFill>
              </a:rPr>
              <a:t>      </a:t>
            </a:r>
            <a:r>
              <a:rPr lang="en-US" sz="2000" dirty="0" smtClean="0">
                <a:cs typeface="Arial" charset="0"/>
                <a:sym typeface="Symbol" pitchFamily="18" charset="2"/>
              </a:rPr>
              <a:t>≈</a:t>
            </a:r>
            <a:r>
              <a:rPr lang="en-US" sz="2000" i="1" dirty="0" smtClean="0">
                <a:solidFill>
                  <a:srgbClr val="006600"/>
                </a:solidFill>
              </a:rPr>
              <a:t> </a:t>
            </a:r>
            <a:r>
              <a:rPr lang="en-US" sz="2000" i="1" dirty="0" smtClean="0">
                <a:solidFill>
                  <a:schemeClr val="tx1"/>
                </a:solidFill>
              </a:rPr>
              <a:t>1.224</a:t>
            </a:r>
            <a:r>
              <a:rPr lang="en-US" sz="2000" i="1" baseline="300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*</a:t>
            </a:r>
            <a:r>
              <a:rPr lang="en-US" sz="2000" i="1" dirty="0" smtClean="0">
                <a:solidFill>
                  <a:schemeClr val="tx1"/>
                </a:solidFill>
              </a:rPr>
              <a:t>10</a:t>
            </a:r>
            <a:r>
              <a:rPr lang="en-US" sz="2000" i="1" baseline="30000" dirty="0" smtClean="0">
                <a:solidFill>
                  <a:schemeClr val="tx1"/>
                </a:solidFill>
              </a:rPr>
              <a:t>-</a:t>
            </a:r>
            <a:r>
              <a:rPr lang="en-US" sz="2000" i="1" baseline="30000" dirty="0" smtClean="0">
                <a:solidFill>
                  <a:srgbClr val="7F0000"/>
                </a:solidFill>
              </a:rPr>
              <a:t>6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rgbClr val="7F0000"/>
                </a:solidFill>
              </a:rPr>
              <a:t>sec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r>
              <a:rPr lang="en-US" sz="2000" dirty="0" smtClean="0"/>
              <a:t> </a:t>
            </a:r>
          </a:p>
          <a:p>
            <a:pPr marL="609600" indent="-609600" eaLnBrk="1" hangingPunct="1">
              <a:lnSpc>
                <a:spcPct val="230000"/>
              </a:lnSpc>
              <a:buFontTx/>
              <a:buAutoNum type="alphaLcParenR"/>
            </a:pPr>
            <a:r>
              <a:rPr lang="en-US" sz="2000" dirty="0" smtClean="0">
                <a:solidFill>
                  <a:srgbClr val="7F0000"/>
                </a:solidFill>
              </a:rPr>
              <a:t>n = 20</a:t>
            </a:r>
            <a:r>
              <a:rPr lang="en-US" sz="2000" dirty="0" smtClean="0"/>
              <a:t>: </a:t>
            </a:r>
            <a:r>
              <a:rPr lang="en-US" sz="2000" dirty="0" smtClean="0">
                <a:solidFill>
                  <a:srgbClr val="006600"/>
                </a:solidFill>
              </a:rPr>
              <a:t>( </a:t>
            </a:r>
            <a:r>
              <a:rPr lang="en-US" sz="2000" i="1" dirty="0" smtClean="0">
                <a:solidFill>
                  <a:srgbClr val="006600"/>
                </a:solidFill>
              </a:rPr>
              <a:t>2(20)</a:t>
            </a:r>
            <a:r>
              <a:rPr lang="en-US" sz="2000" i="1" baseline="30000" dirty="0" smtClean="0">
                <a:solidFill>
                  <a:srgbClr val="006600"/>
                </a:solidFill>
              </a:rPr>
              <a:t>2</a:t>
            </a:r>
            <a:r>
              <a:rPr lang="en-US" sz="2000" i="1" dirty="0" smtClean="0">
                <a:solidFill>
                  <a:srgbClr val="006600"/>
                </a:solidFill>
              </a:rPr>
              <a:t> + 2</a:t>
            </a:r>
            <a:r>
              <a:rPr lang="en-US" sz="2000" i="1" baseline="30000" dirty="0" smtClean="0">
                <a:solidFill>
                  <a:srgbClr val="006600"/>
                </a:solidFill>
              </a:rPr>
              <a:t>20 </a:t>
            </a:r>
            <a:r>
              <a:rPr lang="en-US" sz="2000" i="1" dirty="0" smtClean="0">
                <a:solidFill>
                  <a:srgbClr val="006600"/>
                </a:solidFill>
              </a:rPr>
              <a:t>)10</a:t>
            </a:r>
            <a:r>
              <a:rPr lang="en-US" sz="2000" i="1" baseline="30000" dirty="0" smtClean="0">
                <a:solidFill>
                  <a:srgbClr val="006600"/>
                </a:solidFill>
              </a:rPr>
              <a:t>-9</a:t>
            </a:r>
            <a:r>
              <a:rPr lang="en-US" sz="2000" dirty="0" smtClean="0">
                <a:solidFill>
                  <a:srgbClr val="006600"/>
                </a:solidFill>
              </a:rPr>
              <a:t> </a:t>
            </a:r>
            <a:r>
              <a:rPr lang="en-US" sz="2000" dirty="0" smtClean="0">
                <a:solidFill>
                  <a:srgbClr val="7F0000"/>
                </a:solidFill>
              </a:rPr>
              <a:t>sec</a:t>
            </a:r>
            <a:r>
              <a:rPr lang="en-US" sz="2000" dirty="0" smtClean="0">
                <a:solidFill>
                  <a:srgbClr val="006600"/>
                </a:solidFill>
              </a:rPr>
              <a:t>      </a:t>
            </a:r>
            <a:r>
              <a:rPr lang="en-US" sz="2000" dirty="0" smtClean="0">
                <a:cs typeface="Arial" charset="0"/>
                <a:sym typeface="Symbol" pitchFamily="18" charset="2"/>
              </a:rPr>
              <a:t>≈</a:t>
            </a:r>
            <a:r>
              <a:rPr lang="en-US" sz="2000" i="1" dirty="0" smtClean="0">
                <a:solidFill>
                  <a:srgbClr val="006600"/>
                </a:solidFill>
              </a:rPr>
              <a:t> </a:t>
            </a:r>
            <a:r>
              <a:rPr lang="en-US" sz="2000" i="1" dirty="0" smtClean="0">
                <a:solidFill>
                  <a:schemeClr val="tx1"/>
                </a:solidFill>
              </a:rPr>
              <a:t>1.05 </a:t>
            </a:r>
            <a:r>
              <a:rPr lang="en-US" sz="2000" dirty="0" smtClean="0">
                <a:solidFill>
                  <a:schemeClr val="tx1"/>
                </a:solidFill>
              </a:rPr>
              <a:t>*</a:t>
            </a:r>
            <a:r>
              <a:rPr lang="en-US" sz="2000" i="1" dirty="0" smtClean="0">
                <a:solidFill>
                  <a:schemeClr val="tx1"/>
                </a:solidFill>
              </a:rPr>
              <a:t>10</a:t>
            </a:r>
            <a:r>
              <a:rPr lang="en-US" sz="2000" i="1" baseline="30000" dirty="0" smtClean="0">
                <a:solidFill>
                  <a:schemeClr val="tx1"/>
                </a:solidFill>
              </a:rPr>
              <a:t>-</a:t>
            </a:r>
            <a:r>
              <a:rPr lang="en-US" sz="2000" i="1" baseline="30000" dirty="0" smtClean="0">
                <a:solidFill>
                  <a:srgbClr val="7F0000"/>
                </a:solidFill>
              </a:rPr>
              <a:t>3</a:t>
            </a:r>
            <a:r>
              <a:rPr lang="en-US" sz="2000" i="1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rgbClr val="7F0000"/>
                </a:solidFill>
              </a:rPr>
              <a:t>sec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r>
              <a:rPr lang="en-US" sz="20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59257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A07499-D321-4114-90A6-93D89C3166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Peter Cappello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/>
            <a:fld id="{C350FC98-B35D-41D8-B035-DDEF722C0F27}" type="slidenum">
              <a:rPr lang="en-US" sz="1400" smtClean="0"/>
              <a:pPr eaLnBrk="1" hangingPunct="1"/>
              <a:t>4</a:t>
            </a:fld>
            <a:endParaRPr lang="en-US" sz="1400" smtClean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Exercise 10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81000" y="1295400"/>
            <a:ext cx="87630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007F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9F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009F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F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F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F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F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F"/>
                </a:solidFill>
                <a:latin typeface="+mn-lt"/>
              </a:defRPr>
            </a:lvl9pPr>
          </a:lstStyle>
          <a:p>
            <a:pPr marL="609600" indent="-609600" eaLnBrk="1" hangingPunct="1">
              <a:lnSpc>
                <a:spcPct val="230000"/>
              </a:lnSpc>
              <a:buFontTx/>
              <a:buNone/>
            </a:pPr>
            <a:r>
              <a:rPr lang="en-US" sz="2400" dirty="0" smtClean="0"/>
              <a:t>How much time does an algorithm take for a problem of size </a:t>
            </a:r>
            <a:r>
              <a:rPr lang="en-US" sz="2400" i="1" dirty="0" smtClean="0">
                <a:solidFill>
                  <a:srgbClr val="7F0000"/>
                </a:solidFill>
              </a:rPr>
              <a:t>n</a:t>
            </a:r>
            <a:r>
              <a:rPr lang="en-US" sz="2400" i="1" dirty="0" smtClean="0"/>
              <a:t>,</a:t>
            </a:r>
            <a:r>
              <a:rPr lang="en-US" sz="2400" dirty="0" smtClean="0"/>
              <a:t> if it uses </a:t>
            </a:r>
            <a:r>
              <a:rPr lang="en-US" sz="2400" i="1" dirty="0" smtClean="0">
                <a:solidFill>
                  <a:srgbClr val="7F0000"/>
                </a:solidFill>
              </a:rPr>
              <a:t>2n</a:t>
            </a:r>
            <a:r>
              <a:rPr lang="en-US" sz="2400" i="1" baseline="30000" dirty="0" smtClean="0">
                <a:solidFill>
                  <a:srgbClr val="7F0000"/>
                </a:solidFill>
              </a:rPr>
              <a:t>2</a:t>
            </a:r>
            <a:r>
              <a:rPr lang="en-US" sz="2400" i="1" dirty="0" smtClean="0">
                <a:solidFill>
                  <a:srgbClr val="7F0000"/>
                </a:solidFill>
              </a:rPr>
              <a:t> + 2</a:t>
            </a:r>
            <a:r>
              <a:rPr lang="en-US" sz="2400" i="1" baseline="30000" dirty="0" smtClean="0">
                <a:solidFill>
                  <a:srgbClr val="7F0000"/>
                </a:solidFill>
              </a:rPr>
              <a:t>n</a:t>
            </a:r>
            <a:r>
              <a:rPr lang="en-US" sz="2400" dirty="0" smtClean="0"/>
              <a:t> bit operations, each taking </a:t>
            </a:r>
            <a:r>
              <a:rPr lang="en-US" sz="2400" i="1" dirty="0" smtClean="0">
                <a:solidFill>
                  <a:srgbClr val="7F0000"/>
                </a:solidFill>
              </a:rPr>
              <a:t>10</a:t>
            </a:r>
            <a:r>
              <a:rPr lang="en-US" sz="2400" i="1" baseline="30000" dirty="0" smtClean="0">
                <a:solidFill>
                  <a:srgbClr val="7F0000"/>
                </a:solidFill>
              </a:rPr>
              <a:t>-9</a:t>
            </a:r>
            <a:r>
              <a:rPr lang="en-US" sz="2400" dirty="0" smtClean="0"/>
              <a:t> second?</a:t>
            </a:r>
          </a:p>
          <a:p>
            <a:pPr marL="609600" indent="-609600" eaLnBrk="1" hangingPunct="1">
              <a:lnSpc>
                <a:spcPct val="230000"/>
              </a:lnSpc>
              <a:buFontTx/>
              <a:buAutoNum type="alphaLcParenR"/>
            </a:pPr>
            <a:r>
              <a:rPr lang="en-US" sz="2000" dirty="0" smtClean="0">
                <a:solidFill>
                  <a:srgbClr val="7F0000"/>
                </a:solidFill>
              </a:rPr>
              <a:t>n = 10</a:t>
            </a:r>
            <a:r>
              <a:rPr lang="en-US" sz="2000" dirty="0" smtClean="0"/>
              <a:t>: </a:t>
            </a:r>
            <a:r>
              <a:rPr lang="en-US" sz="2000" dirty="0" smtClean="0">
                <a:solidFill>
                  <a:srgbClr val="006600"/>
                </a:solidFill>
              </a:rPr>
              <a:t>( </a:t>
            </a:r>
            <a:r>
              <a:rPr lang="en-US" sz="2000" i="1" dirty="0" smtClean="0">
                <a:solidFill>
                  <a:srgbClr val="006600"/>
                </a:solidFill>
              </a:rPr>
              <a:t>2(10)</a:t>
            </a:r>
            <a:r>
              <a:rPr lang="en-US" sz="2000" i="1" baseline="30000" dirty="0" smtClean="0">
                <a:solidFill>
                  <a:srgbClr val="006600"/>
                </a:solidFill>
              </a:rPr>
              <a:t>2</a:t>
            </a:r>
            <a:r>
              <a:rPr lang="en-US" sz="2000" i="1" dirty="0" smtClean="0">
                <a:solidFill>
                  <a:srgbClr val="006600"/>
                </a:solidFill>
              </a:rPr>
              <a:t> + 2</a:t>
            </a:r>
            <a:r>
              <a:rPr lang="en-US" sz="2000" i="1" baseline="30000" dirty="0" smtClean="0">
                <a:solidFill>
                  <a:srgbClr val="006600"/>
                </a:solidFill>
              </a:rPr>
              <a:t>10 </a:t>
            </a:r>
            <a:r>
              <a:rPr lang="en-US" sz="2000" i="1" dirty="0" smtClean="0">
                <a:solidFill>
                  <a:srgbClr val="006600"/>
                </a:solidFill>
              </a:rPr>
              <a:t>)10</a:t>
            </a:r>
            <a:r>
              <a:rPr lang="en-US" sz="2000" i="1" baseline="30000" dirty="0" smtClean="0">
                <a:solidFill>
                  <a:srgbClr val="006600"/>
                </a:solidFill>
              </a:rPr>
              <a:t>-9</a:t>
            </a:r>
            <a:r>
              <a:rPr lang="en-US" sz="2000" dirty="0" smtClean="0">
                <a:solidFill>
                  <a:srgbClr val="006600"/>
                </a:solidFill>
              </a:rPr>
              <a:t> </a:t>
            </a:r>
            <a:r>
              <a:rPr lang="en-US" sz="2000" dirty="0" smtClean="0">
                <a:solidFill>
                  <a:srgbClr val="7F0000"/>
                </a:solidFill>
              </a:rPr>
              <a:t>sec</a:t>
            </a:r>
            <a:r>
              <a:rPr lang="en-US" sz="2000" dirty="0" smtClean="0">
                <a:solidFill>
                  <a:srgbClr val="006600"/>
                </a:solidFill>
              </a:rPr>
              <a:t>      </a:t>
            </a:r>
            <a:r>
              <a:rPr lang="en-US" sz="2000" dirty="0" smtClean="0">
                <a:cs typeface="Arial" charset="0"/>
                <a:sym typeface="Symbol" pitchFamily="18" charset="2"/>
              </a:rPr>
              <a:t>≈</a:t>
            </a:r>
            <a:r>
              <a:rPr lang="en-US" sz="2000" i="1" dirty="0" smtClean="0">
                <a:solidFill>
                  <a:srgbClr val="006600"/>
                </a:solidFill>
              </a:rPr>
              <a:t> </a:t>
            </a:r>
            <a:r>
              <a:rPr lang="en-US" sz="2000" i="1" dirty="0" smtClean="0">
                <a:solidFill>
                  <a:schemeClr val="tx1"/>
                </a:solidFill>
              </a:rPr>
              <a:t>1.224</a:t>
            </a:r>
            <a:r>
              <a:rPr lang="en-US" sz="2000" i="1" baseline="300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*</a:t>
            </a:r>
            <a:r>
              <a:rPr lang="en-US" sz="2000" i="1" dirty="0" smtClean="0">
                <a:solidFill>
                  <a:schemeClr val="tx1"/>
                </a:solidFill>
              </a:rPr>
              <a:t>10</a:t>
            </a:r>
            <a:r>
              <a:rPr lang="en-US" sz="2000" i="1" baseline="30000" dirty="0" smtClean="0">
                <a:solidFill>
                  <a:schemeClr val="tx1"/>
                </a:solidFill>
              </a:rPr>
              <a:t>-</a:t>
            </a:r>
            <a:r>
              <a:rPr lang="en-US" sz="2000" i="1" baseline="30000" dirty="0" smtClean="0">
                <a:solidFill>
                  <a:srgbClr val="7F0000"/>
                </a:solidFill>
              </a:rPr>
              <a:t>6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rgbClr val="7F0000"/>
                </a:solidFill>
              </a:rPr>
              <a:t>sec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r>
              <a:rPr lang="en-US" sz="2000" dirty="0" smtClean="0"/>
              <a:t> </a:t>
            </a:r>
          </a:p>
          <a:p>
            <a:pPr marL="609600" indent="-609600" eaLnBrk="1" hangingPunct="1">
              <a:lnSpc>
                <a:spcPct val="230000"/>
              </a:lnSpc>
              <a:buFontTx/>
              <a:buAutoNum type="alphaLcParenR"/>
            </a:pPr>
            <a:r>
              <a:rPr lang="en-US" sz="2000" dirty="0" smtClean="0">
                <a:solidFill>
                  <a:srgbClr val="7F0000"/>
                </a:solidFill>
              </a:rPr>
              <a:t>n = 20</a:t>
            </a:r>
            <a:r>
              <a:rPr lang="en-US" sz="2000" dirty="0" smtClean="0"/>
              <a:t>: </a:t>
            </a:r>
            <a:r>
              <a:rPr lang="en-US" sz="2000" dirty="0" smtClean="0">
                <a:solidFill>
                  <a:srgbClr val="006600"/>
                </a:solidFill>
              </a:rPr>
              <a:t>( </a:t>
            </a:r>
            <a:r>
              <a:rPr lang="en-US" sz="2000" i="1" dirty="0" smtClean="0">
                <a:solidFill>
                  <a:srgbClr val="006600"/>
                </a:solidFill>
              </a:rPr>
              <a:t>2(20)</a:t>
            </a:r>
            <a:r>
              <a:rPr lang="en-US" sz="2000" i="1" baseline="30000" dirty="0" smtClean="0">
                <a:solidFill>
                  <a:srgbClr val="006600"/>
                </a:solidFill>
              </a:rPr>
              <a:t>2</a:t>
            </a:r>
            <a:r>
              <a:rPr lang="en-US" sz="2000" i="1" dirty="0" smtClean="0">
                <a:solidFill>
                  <a:srgbClr val="006600"/>
                </a:solidFill>
              </a:rPr>
              <a:t> + 2</a:t>
            </a:r>
            <a:r>
              <a:rPr lang="en-US" sz="2000" i="1" baseline="30000" dirty="0" smtClean="0">
                <a:solidFill>
                  <a:srgbClr val="006600"/>
                </a:solidFill>
              </a:rPr>
              <a:t>20 </a:t>
            </a:r>
            <a:r>
              <a:rPr lang="en-US" sz="2000" i="1" dirty="0" smtClean="0">
                <a:solidFill>
                  <a:srgbClr val="006600"/>
                </a:solidFill>
              </a:rPr>
              <a:t>)10</a:t>
            </a:r>
            <a:r>
              <a:rPr lang="en-US" sz="2000" i="1" baseline="30000" dirty="0" smtClean="0">
                <a:solidFill>
                  <a:srgbClr val="006600"/>
                </a:solidFill>
              </a:rPr>
              <a:t>-9</a:t>
            </a:r>
            <a:r>
              <a:rPr lang="en-US" sz="2000" dirty="0" smtClean="0">
                <a:solidFill>
                  <a:srgbClr val="006600"/>
                </a:solidFill>
              </a:rPr>
              <a:t> </a:t>
            </a:r>
            <a:r>
              <a:rPr lang="en-US" sz="2000" dirty="0" smtClean="0">
                <a:solidFill>
                  <a:srgbClr val="7F0000"/>
                </a:solidFill>
              </a:rPr>
              <a:t>sec</a:t>
            </a:r>
            <a:r>
              <a:rPr lang="en-US" sz="2000" dirty="0" smtClean="0">
                <a:solidFill>
                  <a:srgbClr val="006600"/>
                </a:solidFill>
              </a:rPr>
              <a:t>      </a:t>
            </a:r>
            <a:r>
              <a:rPr lang="en-US" sz="2000" dirty="0" smtClean="0">
                <a:cs typeface="Arial" charset="0"/>
                <a:sym typeface="Symbol" pitchFamily="18" charset="2"/>
              </a:rPr>
              <a:t>≈</a:t>
            </a:r>
            <a:r>
              <a:rPr lang="en-US" sz="2000" i="1" dirty="0" smtClean="0">
                <a:solidFill>
                  <a:srgbClr val="006600"/>
                </a:solidFill>
              </a:rPr>
              <a:t> </a:t>
            </a:r>
            <a:r>
              <a:rPr lang="en-US" sz="2000" i="1" dirty="0" smtClean="0">
                <a:solidFill>
                  <a:schemeClr val="tx1"/>
                </a:solidFill>
              </a:rPr>
              <a:t>1.05 </a:t>
            </a:r>
            <a:r>
              <a:rPr lang="en-US" sz="2000" dirty="0" smtClean="0">
                <a:solidFill>
                  <a:schemeClr val="tx1"/>
                </a:solidFill>
              </a:rPr>
              <a:t>*</a:t>
            </a:r>
            <a:r>
              <a:rPr lang="en-US" sz="2000" i="1" dirty="0" smtClean="0">
                <a:solidFill>
                  <a:schemeClr val="tx1"/>
                </a:solidFill>
              </a:rPr>
              <a:t>10</a:t>
            </a:r>
            <a:r>
              <a:rPr lang="en-US" sz="2000" i="1" baseline="30000" dirty="0" smtClean="0">
                <a:solidFill>
                  <a:schemeClr val="tx1"/>
                </a:solidFill>
              </a:rPr>
              <a:t>-</a:t>
            </a:r>
            <a:r>
              <a:rPr lang="en-US" sz="2000" i="1" baseline="30000" dirty="0" smtClean="0">
                <a:solidFill>
                  <a:srgbClr val="7F0000"/>
                </a:solidFill>
              </a:rPr>
              <a:t>3</a:t>
            </a:r>
            <a:r>
              <a:rPr lang="en-US" sz="2000" i="1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rgbClr val="7F0000"/>
                </a:solidFill>
              </a:rPr>
              <a:t>sec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r>
              <a:rPr lang="en-US" sz="2000" dirty="0" smtClean="0"/>
              <a:t> </a:t>
            </a:r>
          </a:p>
          <a:p>
            <a:pPr marL="609600" indent="-609600" eaLnBrk="1" hangingPunct="1">
              <a:lnSpc>
                <a:spcPct val="230000"/>
              </a:lnSpc>
              <a:buFontTx/>
              <a:buAutoNum type="alphaLcParenR"/>
            </a:pPr>
            <a:r>
              <a:rPr lang="en-US" sz="2000" dirty="0" smtClean="0">
                <a:solidFill>
                  <a:srgbClr val="7F0000"/>
                </a:solidFill>
              </a:rPr>
              <a:t>n = 50</a:t>
            </a:r>
            <a:r>
              <a:rPr lang="en-US" sz="2000" dirty="0" smtClean="0"/>
              <a:t>: </a:t>
            </a:r>
            <a:r>
              <a:rPr lang="en-US" sz="2000" dirty="0" smtClean="0">
                <a:solidFill>
                  <a:srgbClr val="006600"/>
                </a:solidFill>
              </a:rPr>
              <a:t>( </a:t>
            </a:r>
            <a:r>
              <a:rPr lang="en-US" sz="2000" i="1" dirty="0" smtClean="0">
                <a:solidFill>
                  <a:srgbClr val="006600"/>
                </a:solidFill>
              </a:rPr>
              <a:t>2(50)</a:t>
            </a:r>
            <a:r>
              <a:rPr lang="en-US" sz="2000" i="1" baseline="30000" dirty="0" smtClean="0">
                <a:solidFill>
                  <a:srgbClr val="006600"/>
                </a:solidFill>
              </a:rPr>
              <a:t>2</a:t>
            </a:r>
            <a:r>
              <a:rPr lang="en-US" sz="2000" i="1" dirty="0" smtClean="0">
                <a:solidFill>
                  <a:srgbClr val="006600"/>
                </a:solidFill>
              </a:rPr>
              <a:t> + 2</a:t>
            </a:r>
            <a:r>
              <a:rPr lang="en-US" sz="2000" i="1" baseline="30000" dirty="0" smtClean="0">
                <a:solidFill>
                  <a:srgbClr val="006600"/>
                </a:solidFill>
              </a:rPr>
              <a:t>50 </a:t>
            </a:r>
            <a:r>
              <a:rPr lang="en-US" sz="2000" i="1" dirty="0" smtClean="0">
                <a:solidFill>
                  <a:srgbClr val="006600"/>
                </a:solidFill>
              </a:rPr>
              <a:t>)10</a:t>
            </a:r>
            <a:r>
              <a:rPr lang="en-US" sz="2000" i="1" baseline="30000" dirty="0" smtClean="0">
                <a:solidFill>
                  <a:srgbClr val="006600"/>
                </a:solidFill>
              </a:rPr>
              <a:t>-9</a:t>
            </a:r>
            <a:r>
              <a:rPr lang="en-US" sz="2000" dirty="0" smtClean="0">
                <a:solidFill>
                  <a:srgbClr val="006600"/>
                </a:solidFill>
              </a:rPr>
              <a:t> </a:t>
            </a:r>
            <a:r>
              <a:rPr lang="en-US" sz="2000" dirty="0" smtClean="0">
                <a:solidFill>
                  <a:srgbClr val="7F0000"/>
                </a:solidFill>
              </a:rPr>
              <a:t>sec</a:t>
            </a:r>
            <a:r>
              <a:rPr lang="en-US" sz="2000" dirty="0" smtClean="0">
                <a:solidFill>
                  <a:srgbClr val="006600"/>
                </a:solidFill>
              </a:rPr>
              <a:t>      </a:t>
            </a:r>
            <a:r>
              <a:rPr lang="en-US" sz="2000" dirty="0" smtClean="0">
                <a:cs typeface="Arial" charset="0"/>
                <a:sym typeface="Symbol" pitchFamily="18" charset="2"/>
              </a:rPr>
              <a:t>≈</a:t>
            </a:r>
            <a:r>
              <a:rPr lang="en-US" sz="2000" i="1" dirty="0" smtClean="0">
                <a:solidFill>
                  <a:srgbClr val="006600"/>
                </a:solidFill>
              </a:rPr>
              <a:t> </a:t>
            </a:r>
            <a:r>
              <a:rPr lang="en-US" sz="2000" i="1" dirty="0" smtClean="0">
                <a:solidFill>
                  <a:schemeClr val="tx1"/>
                </a:solidFill>
              </a:rPr>
              <a:t>1.13 </a:t>
            </a:r>
            <a:r>
              <a:rPr lang="en-US" sz="2000" dirty="0" smtClean="0">
                <a:solidFill>
                  <a:schemeClr val="tx1"/>
                </a:solidFill>
              </a:rPr>
              <a:t>*</a:t>
            </a:r>
            <a:r>
              <a:rPr lang="en-US" sz="2000" i="1" dirty="0" smtClean="0">
                <a:solidFill>
                  <a:schemeClr val="tx1"/>
                </a:solidFill>
              </a:rPr>
              <a:t>10</a:t>
            </a:r>
            <a:r>
              <a:rPr lang="en-US" sz="2000" i="1" baseline="30000" dirty="0" smtClean="0">
                <a:solidFill>
                  <a:srgbClr val="7F0000"/>
                </a:solidFill>
              </a:rPr>
              <a:t>6</a:t>
            </a:r>
            <a:r>
              <a:rPr lang="en-US" sz="2000" i="1" dirty="0" smtClean="0">
                <a:solidFill>
                  <a:srgbClr val="006600"/>
                </a:solidFill>
              </a:rPr>
              <a:t> </a:t>
            </a:r>
            <a:r>
              <a:rPr lang="en-US" sz="2000" dirty="0" smtClean="0">
                <a:solidFill>
                  <a:srgbClr val="7F0000"/>
                </a:solidFill>
              </a:rPr>
              <a:t>sec</a:t>
            </a:r>
            <a:r>
              <a:rPr lang="en-US" sz="2000" dirty="0" smtClean="0">
                <a:solidFill>
                  <a:srgbClr val="006600"/>
                </a:solidFill>
              </a:rPr>
              <a:t>  </a:t>
            </a:r>
            <a:r>
              <a:rPr lang="en-US" sz="2000" dirty="0" smtClean="0">
                <a:cs typeface="Arial" charset="0"/>
                <a:sym typeface="Symbol" pitchFamily="18" charset="2"/>
              </a:rPr>
              <a:t>≈</a:t>
            </a:r>
            <a:r>
              <a:rPr lang="en-US" sz="2000" i="1" dirty="0" smtClean="0">
                <a:solidFill>
                  <a:srgbClr val="006600"/>
                </a:solidFill>
              </a:rPr>
              <a:t> </a:t>
            </a:r>
            <a:r>
              <a:rPr lang="en-US" sz="2000" i="1" dirty="0" smtClean="0">
                <a:solidFill>
                  <a:schemeClr val="tx1"/>
                </a:solidFill>
              </a:rPr>
              <a:t>13 </a:t>
            </a:r>
            <a:r>
              <a:rPr lang="en-US" sz="2000" i="1" dirty="0" smtClean="0">
                <a:solidFill>
                  <a:srgbClr val="7F0000"/>
                </a:solidFill>
              </a:rPr>
              <a:t>days</a:t>
            </a:r>
            <a:r>
              <a:rPr lang="en-US" sz="2000" i="1" dirty="0" smtClean="0">
                <a:solidFill>
                  <a:schemeClr val="tx1"/>
                </a:solidFill>
              </a:rPr>
              <a:t>.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629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A07499-D321-4114-90A6-93D89C3166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Peter Cappello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/>
            <a:fld id="{C350FC98-B35D-41D8-B035-DDEF722C0F27}" type="slidenum">
              <a:rPr lang="en-US" sz="1400" smtClean="0"/>
              <a:pPr eaLnBrk="1" hangingPunct="1"/>
              <a:t>5</a:t>
            </a:fld>
            <a:endParaRPr lang="en-US" sz="1400" smtClean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Exercise 10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81000" y="1295400"/>
            <a:ext cx="87630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007F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9F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009F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F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F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F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F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F"/>
                </a:solidFill>
                <a:latin typeface="+mn-lt"/>
              </a:defRPr>
            </a:lvl9pPr>
          </a:lstStyle>
          <a:p>
            <a:pPr marL="609600" indent="-609600" eaLnBrk="1" hangingPunct="1">
              <a:lnSpc>
                <a:spcPct val="230000"/>
              </a:lnSpc>
              <a:buFontTx/>
              <a:buNone/>
            </a:pPr>
            <a:r>
              <a:rPr lang="en-US" sz="2400" smtClean="0"/>
              <a:t>How much time does an algorithm take for a problem of size </a:t>
            </a:r>
            <a:r>
              <a:rPr lang="en-US" sz="2400" i="1" smtClean="0">
                <a:solidFill>
                  <a:srgbClr val="7F0000"/>
                </a:solidFill>
              </a:rPr>
              <a:t>n</a:t>
            </a:r>
            <a:r>
              <a:rPr lang="en-US" sz="2400" i="1" smtClean="0"/>
              <a:t>,</a:t>
            </a:r>
            <a:r>
              <a:rPr lang="en-US" sz="2400" smtClean="0"/>
              <a:t> if it uses </a:t>
            </a:r>
            <a:r>
              <a:rPr lang="en-US" sz="2400" i="1" smtClean="0">
                <a:solidFill>
                  <a:srgbClr val="7F0000"/>
                </a:solidFill>
              </a:rPr>
              <a:t>2n</a:t>
            </a:r>
            <a:r>
              <a:rPr lang="en-US" sz="2400" i="1" baseline="30000" smtClean="0">
                <a:solidFill>
                  <a:srgbClr val="7F0000"/>
                </a:solidFill>
              </a:rPr>
              <a:t>2</a:t>
            </a:r>
            <a:r>
              <a:rPr lang="en-US" sz="2400" i="1" smtClean="0">
                <a:solidFill>
                  <a:srgbClr val="7F0000"/>
                </a:solidFill>
              </a:rPr>
              <a:t> + 2</a:t>
            </a:r>
            <a:r>
              <a:rPr lang="en-US" sz="2400" i="1" baseline="30000" smtClean="0">
                <a:solidFill>
                  <a:srgbClr val="7F0000"/>
                </a:solidFill>
              </a:rPr>
              <a:t>n</a:t>
            </a:r>
            <a:r>
              <a:rPr lang="en-US" sz="2400" smtClean="0"/>
              <a:t> bit operations, each taking </a:t>
            </a:r>
            <a:r>
              <a:rPr lang="en-US" sz="2400" i="1" smtClean="0">
                <a:solidFill>
                  <a:srgbClr val="7F0000"/>
                </a:solidFill>
              </a:rPr>
              <a:t>10</a:t>
            </a:r>
            <a:r>
              <a:rPr lang="en-US" sz="2400" i="1" baseline="30000" smtClean="0">
                <a:solidFill>
                  <a:srgbClr val="7F0000"/>
                </a:solidFill>
              </a:rPr>
              <a:t>-9</a:t>
            </a:r>
            <a:r>
              <a:rPr lang="en-US" sz="2400" smtClean="0"/>
              <a:t> second?</a:t>
            </a:r>
          </a:p>
          <a:p>
            <a:pPr marL="609600" indent="-609600" eaLnBrk="1" hangingPunct="1">
              <a:lnSpc>
                <a:spcPct val="230000"/>
              </a:lnSpc>
              <a:buFontTx/>
              <a:buAutoNum type="alphaLcParenR"/>
            </a:pPr>
            <a:r>
              <a:rPr lang="en-US" sz="2000" smtClean="0">
                <a:solidFill>
                  <a:srgbClr val="7F0000"/>
                </a:solidFill>
              </a:rPr>
              <a:t>n = 10</a:t>
            </a:r>
            <a:r>
              <a:rPr lang="en-US" sz="2000" smtClean="0"/>
              <a:t>: </a:t>
            </a:r>
            <a:r>
              <a:rPr lang="en-US" sz="2000" smtClean="0">
                <a:solidFill>
                  <a:srgbClr val="006600"/>
                </a:solidFill>
              </a:rPr>
              <a:t>( </a:t>
            </a:r>
            <a:r>
              <a:rPr lang="en-US" sz="2000" i="1" smtClean="0">
                <a:solidFill>
                  <a:srgbClr val="006600"/>
                </a:solidFill>
              </a:rPr>
              <a:t>2(10)</a:t>
            </a:r>
            <a:r>
              <a:rPr lang="en-US" sz="2000" i="1" baseline="30000" smtClean="0">
                <a:solidFill>
                  <a:srgbClr val="006600"/>
                </a:solidFill>
              </a:rPr>
              <a:t>2</a:t>
            </a:r>
            <a:r>
              <a:rPr lang="en-US" sz="2000" i="1" smtClean="0">
                <a:solidFill>
                  <a:srgbClr val="006600"/>
                </a:solidFill>
              </a:rPr>
              <a:t> + 2</a:t>
            </a:r>
            <a:r>
              <a:rPr lang="en-US" sz="2000" i="1" baseline="30000" smtClean="0">
                <a:solidFill>
                  <a:srgbClr val="006600"/>
                </a:solidFill>
              </a:rPr>
              <a:t>10 </a:t>
            </a:r>
            <a:r>
              <a:rPr lang="en-US" sz="2000" i="1" smtClean="0">
                <a:solidFill>
                  <a:srgbClr val="006600"/>
                </a:solidFill>
              </a:rPr>
              <a:t>)10</a:t>
            </a:r>
            <a:r>
              <a:rPr lang="en-US" sz="2000" i="1" baseline="30000" smtClean="0">
                <a:solidFill>
                  <a:srgbClr val="006600"/>
                </a:solidFill>
              </a:rPr>
              <a:t>-9</a:t>
            </a:r>
            <a:r>
              <a:rPr lang="en-US" sz="2000" smtClean="0">
                <a:solidFill>
                  <a:srgbClr val="006600"/>
                </a:solidFill>
              </a:rPr>
              <a:t> </a:t>
            </a:r>
            <a:r>
              <a:rPr lang="en-US" sz="2000" smtClean="0">
                <a:solidFill>
                  <a:srgbClr val="7F0000"/>
                </a:solidFill>
              </a:rPr>
              <a:t>sec</a:t>
            </a:r>
            <a:r>
              <a:rPr lang="en-US" sz="2000" smtClean="0">
                <a:solidFill>
                  <a:srgbClr val="006600"/>
                </a:solidFill>
              </a:rPr>
              <a:t>      </a:t>
            </a:r>
            <a:r>
              <a:rPr lang="en-US" sz="2000" smtClean="0">
                <a:cs typeface="Arial" charset="0"/>
                <a:sym typeface="Symbol" pitchFamily="18" charset="2"/>
              </a:rPr>
              <a:t>≈</a:t>
            </a:r>
            <a:r>
              <a:rPr lang="en-US" sz="2000" i="1" smtClean="0">
                <a:solidFill>
                  <a:srgbClr val="006600"/>
                </a:solidFill>
              </a:rPr>
              <a:t> </a:t>
            </a:r>
            <a:r>
              <a:rPr lang="en-US" sz="2000" i="1" smtClean="0">
                <a:solidFill>
                  <a:schemeClr val="tx1"/>
                </a:solidFill>
              </a:rPr>
              <a:t>1.224</a:t>
            </a:r>
            <a:r>
              <a:rPr lang="en-US" sz="2000" i="1" baseline="30000" smtClean="0">
                <a:solidFill>
                  <a:schemeClr val="tx1"/>
                </a:solidFill>
              </a:rPr>
              <a:t> </a:t>
            </a:r>
            <a:r>
              <a:rPr lang="en-US" sz="2000" smtClean="0">
                <a:solidFill>
                  <a:schemeClr val="tx1"/>
                </a:solidFill>
              </a:rPr>
              <a:t>*</a:t>
            </a:r>
            <a:r>
              <a:rPr lang="en-US" sz="2000" i="1" smtClean="0">
                <a:solidFill>
                  <a:schemeClr val="tx1"/>
                </a:solidFill>
              </a:rPr>
              <a:t>10</a:t>
            </a:r>
            <a:r>
              <a:rPr lang="en-US" sz="2000" i="1" baseline="30000" smtClean="0">
                <a:solidFill>
                  <a:schemeClr val="tx1"/>
                </a:solidFill>
              </a:rPr>
              <a:t>-</a:t>
            </a:r>
            <a:r>
              <a:rPr lang="en-US" sz="2000" i="1" baseline="30000" smtClean="0">
                <a:solidFill>
                  <a:srgbClr val="7F0000"/>
                </a:solidFill>
              </a:rPr>
              <a:t>6</a:t>
            </a:r>
            <a:r>
              <a:rPr lang="en-US" sz="2000" smtClean="0">
                <a:solidFill>
                  <a:schemeClr val="tx1"/>
                </a:solidFill>
              </a:rPr>
              <a:t> </a:t>
            </a:r>
            <a:r>
              <a:rPr lang="en-US" sz="2000" smtClean="0">
                <a:solidFill>
                  <a:srgbClr val="7F0000"/>
                </a:solidFill>
              </a:rPr>
              <a:t>sec</a:t>
            </a:r>
            <a:r>
              <a:rPr lang="en-US" sz="2000" smtClean="0">
                <a:solidFill>
                  <a:schemeClr val="tx1"/>
                </a:solidFill>
              </a:rPr>
              <a:t>.</a:t>
            </a:r>
            <a:r>
              <a:rPr lang="en-US" sz="2000" smtClean="0"/>
              <a:t> </a:t>
            </a:r>
          </a:p>
          <a:p>
            <a:pPr marL="609600" indent="-609600" eaLnBrk="1" hangingPunct="1">
              <a:lnSpc>
                <a:spcPct val="230000"/>
              </a:lnSpc>
              <a:buFontTx/>
              <a:buAutoNum type="alphaLcParenR"/>
            </a:pPr>
            <a:r>
              <a:rPr lang="en-US" sz="2000" smtClean="0">
                <a:solidFill>
                  <a:srgbClr val="7F0000"/>
                </a:solidFill>
              </a:rPr>
              <a:t>n = 20</a:t>
            </a:r>
            <a:r>
              <a:rPr lang="en-US" sz="2000" smtClean="0"/>
              <a:t>: </a:t>
            </a:r>
            <a:r>
              <a:rPr lang="en-US" sz="2000" smtClean="0">
                <a:solidFill>
                  <a:srgbClr val="006600"/>
                </a:solidFill>
              </a:rPr>
              <a:t>( </a:t>
            </a:r>
            <a:r>
              <a:rPr lang="en-US" sz="2000" i="1" smtClean="0">
                <a:solidFill>
                  <a:srgbClr val="006600"/>
                </a:solidFill>
              </a:rPr>
              <a:t>2(20)</a:t>
            </a:r>
            <a:r>
              <a:rPr lang="en-US" sz="2000" i="1" baseline="30000" smtClean="0">
                <a:solidFill>
                  <a:srgbClr val="006600"/>
                </a:solidFill>
              </a:rPr>
              <a:t>2</a:t>
            </a:r>
            <a:r>
              <a:rPr lang="en-US" sz="2000" i="1" smtClean="0">
                <a:solidFill>
                  <a:srgbClr val="006600"/>
                </a:solidFill>
              </a:rPr>
              <a:t> + 2</a:t>
            </a:r>
            <a:r>
              <a:rPr lang="en-US" sz="2000" i="1" baseline="30000" smtClean="0">
                <a:solidFill>
                  <a:srgbClr val="006600"/>
                </a:solidFill>
              </a:rPr>
              <a:t>20 </a:t>
            </a:r>
            <a:r>
              <a:rPr lang="en-US" sz="2000" i="1" smtClean="0">
                <a:solidFill>
                  <a:srgbClr val="006600"/>
                </a:solidFill>
              </a:rPr>
              <a:t>)10</a:t>
            </a:r>
            <a:r>
              <a:rPr lang="en-US" sz="2000" i="1" baseline="30000" smtClean="0">
                <a:solidFill>
                  <a:srgbClr val="006600"/>
                </a:solidFill>
              </a:rPr>
              <a:t>-9</a:t>
            </a:r>
            <a:r>
              <a:rPr lang="en-US" sz="2000" smtClean="0">
                <a:solidFill>
                  <a:srgbClr val="006600"/>
                </a:solidFill>
              </a:rPr>
              <a:t> </a:t>
            </a:r>
            <a:r>
              <a:rPr lang="en-US" sz="2000" smtClean="0">
                <a:solidFill>
                  <a:srgbClr val="7F0000"/>
                </a:solidFill>
              </a:rPr>
              <a:t>sec</a:t>
            </a:r>
            <a:r>
              <a:rPr lang="en-US" sz="2000" smtClean="0">
                <a:solidFill>
                  <a:srgbClr val="006600"/>
                </a:solidFill>
              </a:rPr>
              <a:t>      </a:t>
            </a:r>
            <a:r>
              <a:rPr lang="en-US" sz="2000" smtClean="0">
                <a:cs typeface="Arial" charset="0"/>
                <a:sym typeface="Symbol" pitchFamily="18" charset="2"/>
              </a:rPr>
              <a:t>≈</a:t>
            </a:r>
            <a:r>
              <a:rPr lang="en-US" sz="2000" i="1" smtClean="0">
                <a:solidFill>
                  <a:srgbClr val="006600"/>
                </a:solidFill>
              </a:rPr>
              <a:t> </a:t>
            </a:r>
            <a:r>
              <a:rPr lang="en-US" sz="2000" i="1" smtClean="0">
                <a:solidFill>
                  <a:schemeClr val="tx1"/>
                </a:solidFill>
              </a:rPr>
              <a:t>1.05 </a:t>
            </a:r>
            <a:r>
              <a:rPr lang="en-US" sz="2000" smtClean="0">
                <a:solidFill>
                  <a:schemeClr val="tx1"/>
                </a:solidFill>
              </a:rPr>
              <a:t>*</a:t>
            </a:r>
            <a:r>
              <a:rPr lang="en-US" sz="2000" i="1" smtClean="0">
                <a:solidFill>
                  <a:schemeClr val="tx1"/>
                </a:solidFill>
              </a:rPr>
              <a:t>10</a:t>
            </a:r>
            <a:r>
              <a:rPr lang="en-US" sz="2000" i="1" baseline="30000" smtClean="0">
                <a:solidFill>
                  <a:schemeClr val="tx1"/>
                </a:solidFill>
              </a:rPr>
              <a:t>-</a:t>
            </a:r>
            <a:r>
              <a:rPr lang="en-US" sz="2000" i="1" baseline="30000" smtClean="0">
                <a:solidFill>
                  <a:srgbClr val="7F0000"/>
                </a:solidFill>
              </a:rPr>
              <a:t>3</a:t>
            </a:r>
            <a:r>
              <a:rPr lang="en-US" sz="2000" i="1" smtClean="0">
                <a:solidFill>
                  <a:schemeClr val="tx1"/>
                </a:solidFill>
              </a:rPr>
              <a:t> </a:t>
            </a:r>
            <a:r>
              <a:rPr lang="en-US" sz="2000" smtClean="0">
                <a:solidFill>
                  <a:srgbClr val="7F0000"/>
                </a:solidFill>
              </a:rPr>
              <a:t>sec</a:t>
            </a:r>
            <a:r>
              <a:rPr lang="en-US" sz="2000" smtClean="0">
                <a:solidFill>
                  <a:schemeClr val="tx1"/>
                </a:solidFill>
              </a:rPr>
              <a:t>.</a:t>
            </a:r>
            <a:r>
              <a:rPr lang="en-US" sz="2000" smtClean="0"/>
              <a:t> </a:t>
            </a:r>
          </a:p>
          <a:p>
            <a:pPr marL="609600" indent="-609600" eaLnBrk="1" hangingPunct="1">
              <a:lnSpc>
                <a:spcPct val="230000"/>
              </a:lnSpc>
              <a:buFontTx/>
              <a:buAutoNum type="alphaLcParenR"/>
            </a:pPr>
            <a:r>
              <a:rPr lang="en-US" sz="2000" smtClean="0">
                <a:solidFill>
                  <a:srgbClr val="7F0000"/>
                </a:solidFill>
              </a:rPr>
              <a:t>n = 50</a:t>
            </a:r>
            <a:r>
              <a:rPr lang="en-US" sz="2000" smtClean="0"/>
              <a:t>: </a:t>
            </a:r>
            <a:r>
              <a:rPr lang="en-US" sz="2000" smtClean="0">
                <a:solidFill>
                  <a:srgbClr val="006600"/>
                </a:solidFill>
              </a:rPr>
              <a:t>( </a:t>
            </a:r>
            <a:r>
              <a:rPr lang="en-US" sz="2000" i="1" smtClean="0">
                <a:solidFill>
                  <a:srgbClr val="006600"/>
                </a:solidFill>
              </a:rPr>
              <a:t>2(50)</a:t>
            </a:r>
            <a:r>
              <a:rPr lang="en-US" sz="2000" i="1" baseline="30000" smtClean="0">
                <a:solidFill>
                  <a:srgbClr val="006600"/>
                </a:solidFill>
              </a:rPr>
              <a:t>2</a:t>
            </a:r>
            <a:r>
              <a:rPr lang="en-US" sz="2000" i="1" smtClean="0">
                <a:solidFill>
                  <a:srgbClr val="006600"/>
                </a:solidFill>
              </a:rPr>
              <a:t> + 2</a:t>
            </a:r>
            <a:r>
              <a:rPr lang="en-US" sz="2000" i="1" baseline="30000" smtClean="0">
                <a:solidFill>
                  <a:srgbClr val="006600"/>
                </a:solidFill>
              </a:rPr>
              <a:t>50 </a:t>
            </a:r>
            <a:r>
              <a:rPr lang="en-US" sz="2000" i="1" smtClean="0">
                <a:solidFill>
                  <a:srgbClr val="006600"/>
                </a:solidFill>
              </a:rPr>
              <a:t>)10</a:t>
            </a:r>
            <a:r>
              <a:rPr lang="en-US" sz="2000" i="1" baseline="30000" smtClean="0">
                <a:solidFill>
                  <a:srgbClr val="006600"/>
                </a:solidFill>
              </a:rPr>
              <a:t>-9</a:t>
            </a:r>
            <a:r>
              <a:rPr lang="en-US" sz="2000" smtClean="0">
                <a:solidFill>
                  <a:srgbClr val="006600"/>
                </a:solidFill>
              </a:rPr>
              <a:t> </a:t>
            </a:r>
            <a:r>
              <a:rPr lang="en-US" sz="2000" smtClean="0">
                <a:solidFill>
                  <a:srgbClr val="7F0000"/>
                </a:solidFill>
              </a:rPr>
              <a:t>sec</a:t>
            </a:r>
            <a:r>
              <a:rPr lang="en-US" sz="2000" smtClean="0">
                <a:solidFill>
                  <a:srgbClr val="006600"/>
                </a:solidFill>
              </a:rPr>
              <a:t>      </a:t>
            </a:r>
            <a:r>
              <a:rPr lang="en-US" sz="2000" smtClean="0">
                <a:cs typeface="Arial" charset="0"/>
                <a:sym typeface="Symbol" pitchFamily="18" charset="2"/>
              </a:rPr>
              <a:t>≈</a:t>
            </a:r>
            <a:r>
              <a:rPr lang="en-US" sz="2000" i="1" smtClean="0">
                <a:solidFill>
                  <a:srgbClr val="006600"/>
                </a:solidFill>
              </a:rPr>
              <a:t> </a:t>
            </a:r>
            <a:r>
              <a:rPr lang="en-US" sz="2000" i="1" smtClean="0">
                <a:solidFill>
                  <a:schemeClr val="tx1"/>
                </a:solidFill>
              </a:rPr>
              <a:t>1.13 </a:t>
            </a:r>
            <a:r>
              <a:rPr lang="en-US" sz="2000" smtClean="0">
                <a:solidFill>
                  <a:schemeClr val="tx1"/>
                </a:solidFill>
              </a:rPr>
              <a:t>*</a:t>
            </a:r>
            <a:r>
              <a:rPr lang="en-US" sz="2000" i="1" smtClean="0">
                <a:solidFill>
                  <a:schemeClr val="tx1"/>
                </a:solidFill>
              </a:rPr>
              <a:t>10</a:t>
            </a:r>
            <a:r>
              <a:rPr lang="en-US" sz="2000" i="1" baseline="30000" smtClean="0">
                <a:solidFill>
                  <a:srgbClr val="7F0000"/>
                </a:solidFill>
              </a:rPr>
              <a:t>6</a:t>
            </a:r>
            <a:r>
              <a:rPr lang="en-US" sz="2000" i="1" smtClean="0">
                <a:solidFill>
                  <a:srgbClr val="006600"/>
                </a:solidFill>
              </a:rPr>
              <a:t> </a:t>
            </a:r>
            <a:r>
              <a:rPr lang="en-US" sz="2000" smtClean="0">
                <a:solidFill>
                  <a:srgbClr val="7F0000"/>
                </a:solidFill>
              </a:rPr>
              <a:t>sec</a:t>
            </a:r>
            <a:r>
              <a:rPr lang="en-US" sz="2000" smtClean="0">
                <a:solidFill>
                  <a:srgbClr val="006600"/>
                </a:solidFill>
              </a:rPr>
              <a:t>  </a:t>
            </a:r>
            <a:r>
              <a:rPr lang="en-US" sz="2000" smtClean="0">
                <a:cs typeface="Arial" charset="0"/>
                <a:sym typeface="Symbol" pitchFamily="18" charset="2"/>
              </a:rPr>
              <a:t>≈</a:t>
            </a:r>
            <a:r>
              <a:rPr lang="en-US" sz="2000" i="1" smtClean="0">
                <a:solidFill>
                  <a:srgbClr val="006600"/>
                </a:solidFill>
              </a:rPr>
              <a:t> </a:t>
            </a:r>
            <a:r>
              <a:rPr lang="en-US" sz="2000" i="1" smtClean="0">
                <a:solidFill>
                  <a:schemeClr val="tx1"/>
                </a:solidFill>
              </a:rPr>
              <a:t>13 </a:t>
            </a:r>
            <a:r>
              <a:rPr lang="en-US" sz="2000" i="1" smtClean="0">
                <a:solidFill>
                  <a:srgbClr val="7F0000"/>
                </a:solidFill>
              </a:rPr>
              <a:t>days</a:t>
            </a:r>
            <a:r>
              <a:rPr lang="en-US" sz="2000" i="1" smtClean="0">
                <a:solidFill>
                  <a:schemeClr val="tx1"/>
                </a:solidFill>
              </a:rPr>
              <a:t>.</a:t>
            </a:r>
            <a:endParaRPr lang="en-US" sz="2000" smtClean="0">
              <a:solidFill>
                <a:schemeClr val="tx1"/>
              </a:solidFill>
            </a:endParaRPr>
          </a:p>
          <a:p>
            <a:pPr marL="609600" indent="-609600" eaLnBrk="1" hangingPunct="1">
              <a:lnSpc>
                <a:spcPct val="230000"/>
              </a:lnSpc>
              <a:buFontTx/>
              <a:buAutoNum type="alphaLcParenR"/>
            </a:pPr>
            <a:r>
              <a:rPr lang="en-US" sz="2000" smtClean="0">
                <a:solidFill>
                  <a:srgbClr val="7F0000"/>
                </a:solidFill>
              </a:rPr>
              <a:t>n = 100</a:t>
            </a:r>
            <a:r>
              <a:rPr lang="en-US" sz="2000" smtClean="0"/>
              <a:t>: </a:t>
            </a:r>
            <a:r>
              <a:rPr lang="en-US" sz="2000" smtClean="0">
                <a:solidFill>
                  <a:srgbClr val="006600"/>
                </a:solidFill>
              </a:rPr>
              <a:t>( </a:t>
            </a:r>
            <a:r>
              <a:rPr lang="en-US" sz="2000" i="1" smtClean="0">
                <a:solidFill>
                  <a:srgbClr val="006600"/>
                </a:solidFill>
              </a:rPr>
              <a:t>2(100)</a:t>
            </a:r>
            <a:r>
              <a:rPr lang="en-US" sz="2000" i="1" baseline="30000" smtClean="0">
                <a:solidFill>
                  <a:srgbClr val="006600"/>
                </a:solidFill>
              </a:rPr>
              <a:t>2</a:t>
            </a:r>
            <a:r>
              <a:rPr lang="en-US" sz="2000" i="1" smtClean="0">
                <a:solidFill>
                  <a:srgbClr val="006600"/>
                </a:solidFill>
              </a:rPr>
              <a:t> + 2</a:t>
            </a:r>
            <a:r>
              <a:rPr lang="en-US" sz="2000" i="1" baseline="30000" smtClean="0">
                <a:solidFill>
                  <a:srgbClr val="006600"/>
                </a:solidFill>
              </a:rPr>
              <a:t>100 </a:t>
            </a:r>
            <a:r>
              <a:rPr lang="en-US" sz="2000" i="1" smtClean="0">
                <a:solidFill>
                  <a:srgbClr val="006600"/>
                </a:solidFill>
              </a:rPr>
              <a:t>)10</a:t>
            </a:r>
            <a:r>
              <a:rPr lang="en-US" sz="2000" i="1" baseline="30000" smtClean="0">
                <a:solidFill>
                  <a:srgbClr val="006600"/>
                </a:solidFill>
              </a:rPr>
              <a:t>-9</a:t>
            </a:r>
            <a:r>
              <a:rPr lang="en-US" sz="2000" smtClean="0">
                <a:solidFill>
                  <a:srgbClr val="006600"/>
                </a:solidFill>
              </a:rPr>
              <a:t> </a:t>
            </a:r>
            <a:r>
              <a:rPr lang="en-US" sz="2000" smtClean="0">
                <a:solidFill>
                  <a:srgbClr val="7F0000"/>
                </a:solidFill>
              </a:rPr>
              <a:t>sec</a:t>
            </a:r>
            <a:r>
              <a:rPr lang="en-US" sz="2000" smtClean="0">
                <a:solidFill>
                  <a:srgbClr val="006600"/>
                </a:solidFill>
              </a:rPr>
              <a:t> </a:t>
            </a:r>
            <a:r>
              <a:rPr lang="en-US" sz="2000" smtClean="0">
                <a:cs typeface="Arial" charset="0"/>
                <a:sym typeface="Symbol" pitchFamily="18" charset="2"/>
              </a:rPr>
              <a:t>≈</a:t>
            </a:r>
            <a:r>
              <a:rPr lang="en-US" sz="2000" i="1" smtClean="0">
                <a:solidFill>
                  <a:srgbClr val="006600"/>
                </a:solidFill>
              </a:rPr>
              <a:t> </a:t>
            </a:r>
            <a:r>
              <a:rPr lang="en-US" sz="2000" i="1" smtClean="0">
                <a:solidFill>
                  <a:schemeClr val="tx1"/>
                </a:solidFill>
              </a:rPr>
              <a:t>1.27 </a:t>
            </a:r>
            <a:r>
              <a:rPr lang="en-US" sz="2000" smtClean="0">
                <a:solidFill>
                  <a:schemeClr val="tx1"/>
                </a:solidFill>
              </a:rPr>
              <a:t>*</a:t>
            </a:r>
            <a:r>
              <a:rPr lang="en-US" sz="2000" i="1" smtClean="0">
                <a:solidFill>
                  <a:schemeClr val="tx1"/>
                </a:solidFill>
              </a:rPr>
              <a:t>10</a:t>
            </a:r>
            <a:r>
              <a:rPr lang="en-US" sz="2000" i="1" baseline="30000" smtClean="0">
                <a:solidFill>
                  <a:srgbClr val="7F0000"/>
                </a:solidFill>
              </a:rPr>
              <a:t>21</a:t>
            </a:r>
            <a:r>
              <a:rPr lang="en-US" sz="2000" i="1" smtClean="0">
                <a:solidFill>
                  <a:srgbClr val="006600"/>
                </a:solidFill>
              </a:rPr>
              <a:t> </a:t>
            </a:r>
            <a:r>
              <a:rPr lang="en-US" sz="2000" smtClean="0">
                <a:solidFill>
                  <a:srgbClr val="7F0000"/>
                </a:solidFill>
              </a:rPr>
              <a:t>sec</a:t>
            </a:r>
            <a:r>
              <a:rPr lang="en-US" sz="2000" smtClean="0">
                <a:solidFill>
                  <a:srgbClr val="006600"/>
                </a:solidFill>
              </a:rPr>
              <a:t> </a:t>
            </a:r>
            <a:r>
              <a:rPr lang="en-US" sz="2000" smtClean="0">
                <a:cs typeface="Arial" charset="0"/>
                <a:sym typeface="Symbol" pitchFamily="18" charset="2"/>
              </a:rPr>
              <a:t>≈</a:t>
            </a:r>
            <a:r>
              <a:rPr lang="en-US" sz="2000" i="1" smtClean="0">
                <a:solidFill>
                  <a:srgbClr val="006600"/>
                </a:solidFill>
              </a:rPr>
              <a:t> </a:t>
            </a:r>
            <a:r>
              <a:rPr lang="en-US" sz="2000" i="1" smtClean="0">
                <a:solidFill>
                  <a:schemeClr val="tx1"/>
                </a:solidFill>
              </a:rPr>
              <a:t>4 </a:t>
            </a:r>
            <a:r>
              <a:rPr lang="en-US" sz="2000" smtClean="0">
                <a:solidFill>
                  <a:schemeClr val="tx1"/>
                </a:solidFill>
              </a:rPr>
              <a:t>*</a:t>
            </a:r>
            <a:r>
              <a:rPr lang="en-US" sz="2000" i="1" smtClean="0">
                <a:solidFill>
                  <a:schemeClr val="tx1"/>
                </a:solidFill>
              </a:rPr>
              <a:t>10</a:t>
            </a:r>
            <a:r>
              <a:rPr lang="en-US" sz="2000" i="1" baseline="30000" smtClean="0">
                <a:solidFill>
                  <a:srgbClr val="7F0000"/>
                </a:solidFill>
              </a:rPr>
              <a:t>13</a:t>
            </a:r>
            <a:r>
              <a:rPr lang="en-US" sz="2000" i="1" smtClean="0">
                <a:solidFill>
                  <a:schemeClr val="tx1"/>
                </a:solidFill>
              </a:rPr>
              <a:t> </a:t>
            </a:r>
            <a:r>
              <a:rPr lang="en-US" sz="2000" i="1" smtClean="0">
                <a:solidFill>
                  <a:srgbClr val="7F0000"/>
                </a:solidFill>
              </a:rPr>
              <a:t>years</a:t>
            </a:r>
            <a:r>
              <a:rPr lang="en-US" sz="2000" i="1" smtClean="0">
                <a:solidFill>
                  <a:schemeClr val="tx1"/>
                </a:solidFill>
              </a:rPr>
              <a:t>.</a:t>
            </a:r>
            <a:endParaRPr lang="en-US" sz="2000" i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106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Peter Cappello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50E1A62-492B-425C-828E-7CAF0D4C52CC}" type="slidenum">
              <a:rPr lang="en-US" sz="1400" smtClean="0"/>
              <a:pPr eaLnBrk="1" hangingPunct="1"/>
              <a:t>6</a:t>
            </a:fld>
            <a:endParaRPr lang="en-US" sz="1400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 20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280000"/>
              </a:lnSpc>
              <a:buFontTx/>
              <a:buNone/>
            </a:pPr>
            <a:r>
              <a:rPr lang="en-US" sz="2400" dirty="0" smtClean="0"/>
              <a:t>Analyze the </a:t>
            </a:r>
            <a:r>
              <a:rPr lang="en-US" sz="2400" i="1" dirty="0" smtClean="0"/>
              <a:t>worst-case </a:t>
            </a:r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7F0000"/>
                </a:solidFill>
              </a:rPr>
              <a:t>time</a:t>
            </a:r>
            <a:r>
              <a:rPr lang="en-US" sz="2400" dirty="0" smtClean="0"/>
              <a:t>] complexity of the program on the following slide, </a:t>
            </a:r>
            <a:r>
              <a:rPr lang="en-US" sz="2400" dirty="0" smtClean="0">
                <a:solidFill>
                  <a:srgbClr val="7F0000"/>
                </a:solidFill>
              </a:rPr>
              <a:t>in terms of </a:t>
            </a:r>
            <a:r>
              <a:rPr lang="en-US" sz="2400" i="1" dirty="0" smtClean="0">
                <a:solidFill>
                  <a:srgbClr val="007F00"/>
                </a:solidFill>
              </a:rPr>
              <a:t>the number of elements in the input array</a:t>
            </a:r>
            <a:r>
              <a:rPr lang="en-US" sz="2400" dirty="0" smtClean="0">
                <a:solidFill>
                  <a:srgbClr val="7F0000"/>
                </a:solidFill>
              </a:rPr>
              <a:t>.</a:t>
            </a:r>
          </a:p>
          <a:p>
            <a:pPr lvl="1" eaLnBrk="1" hangingPunct="1">
              <a:lnSpc>
                <a:spcPct val="280000"/>
              </a:lnSpc>
              <a:buFontTx/>
              <a:buNone/>
            </a:pPr>
            <a:r>
              <a:rPr lang="en-US" sz="2400" dirty="0" smtClean="0">
                <a:solidFill>
                  <a:srgbClr val="00007F"/>
                </a:solidFill>
              </a:rPr>
              <a:t>(That is, give a </a:t>
            </a:r>
            <a:r>
              <a:rPr lang="en-US" sz="2400" dirty="0" smtClean="0">
                <a:solidFill>
                  <a:srgbClr val="7F0000"/>
                </a:solidFill>
              </a:rPr>
              <a:t>O() estimate</a:t>
            </a:r>
            <a:r>
              <a:rPr lang="en-US" sz="2400" dirty="0" smtClean="0">
                <a:solidFill>
                  <a:srgbClr val="00007F"/>
                </a:solidFill>
              </a:rPr>
              <a:t> of the time.)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Peter Cappello</a:t>
            </a:r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8873618-2F93-4E87-8108-7B1DB8D9B29B}" type="slidenum">
              <a:rPr lang="en-US" sz="1400" smtClean="0"/>
              <a:pPr eaLnBrk="1" hangingPunct="1"/>
              <a:t>7</a:t>
            </a:fld>
            <a:endParaRPr lang="en-US" sz="1400" smtClean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Method (not compiled)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724400"/>
          </a:xfrm>
        </p:spPr>
        <p:txBody>
          <a:bodyPr/>
          <a:lstStyle/>
          <a:p>
            <a:pPr lvl="1" eaLnBrk="1" hangingPunct="1">
              <a:buFontTx/>
              <a:buNone/>
            </a:pPr>
            <a:r>
              <a:rPr lang="en-US" sz="2000" dirty="0" smtClean="0"/>
              <a:t>List&lt;Integer&gt; </a:t>
            </a:r>
            <a:r>
              <a:rPr lang="en-US" sz="2000" dirty="0" err="1" smtClean="0"/>
              <a:t>getBiggersList</a:t>
            </a:r>
            <a:r>
              <a:rPr lang="en-US" sz="2000" dirty="0" smtClean="0"/>
              <a:t>( </a:t>
            </a:r>
            <a:r>
              <a:rPr lang="en-US" sz="2000" dirty="0" err="1" smtClean="0"/>
              <a:t>int</a:t>
            </a:r>
            <a:r>
              <a:rPr lang="en-US" sz="2000" dirty="0" smtClean="0"/>
              <a:t>[] </a:t>
            </a:r>
            <a:r>
              <a:rPr lang="en-US" sz="2000" dirty="0" err="1" smtClean="0"/>
              <a:t>intArray</a:t>
            </a:r>
            <a:r>
              <a:rPr lang="en-US" sz="2000" dirty="0" smtClean="0"/>
              <a:t> ) </a:t>
            </a:r>
          </a:p>
          <a:p>
            <a:pPr lvl="1" eaLnBrk="1" hangingPunct="1">
              <a:buFontTx/>
              <a:buNone/>
            </a:pPr>
            <a:r>
              <a:rPr lang="en-US" sz="2000" dirty="0" smtClean="0"/>
              <a:t>{</a:t>
            </a:r>
          </a:p>
          <a:p>
            <a:pPr lvl="1" eaLnBrk="1" hangingPunct="1">
              <a:buFontTx/>
              <a:buNone/>
            </a:pPr>
            <a:r>
              <a:rPr lang="en-US" sz="2000" dirty="0" smtClean="0"/>
              <a:t>	List&lt;Integer&gt; </a:t>
            </a:r>
            <a:r>
              <a:rPr lang="en-US" sz="2000" dirty="0" err="1" smtClean="0"/>
              <a:t>biggers</a:t>
            </a:r>
            <a:r>
              <a:rPr lang="en-US" sz="2000" dirty="0" smtClean="0"/>
              <a:t> = new </a:t>
            </a:r>
            <a:r>
              <a:rPr lang="en-US" sz="2000" dirty="0" err="1" smtClean="0"/>
              <a:t>LinkedList</a:t>
            </a:r>
            <a:r>
              <a:rPr lang="en-US" sz="2000" dirty="0" smtClean="0"/>
              <a:t>&lt;Integer&gt;();</a:t>
            </a:r>
          </a:p>
          <a:p>
            <a:pPr lvl="1" eaLnBrk="1" hangingPunct="1">
              <a:buFontTx/>
              <a:buNone/>
            </a:pPr>
            <a:r>
              <a:rPr lang="en-US" sz="2000" dirty="0" smtClean="0"/>
              <a:t>    </a:t>
            </a:r>
            <a:r>
              <a:rPr lang="en-US" sz="2000" dirty="0" err="1" smtClean="0"/>
              <a:t>int</a:t>
            </a:r>
            <a:r>
              <a:rPr lang="en-US" sz="2000" dirty="0" smtClean="0"/>
              <a:t> sum = 0;</a:t>
            </a:r>
          </a:p>
          <a:p>
            <a:pPr lvl="1" eaLnBrk="1" hangingPunct="1">
              <a:buFontTx/>
              <a:buNone/>
            </a:pPr>
            <a:r>
              <a:rPr lang="en-US" sz="2000" dirty="0" smtClean="0"/>
              <a:t>	for ( </a:t>
            </a:r>
            <a:r>
              <a:rPr lang="en-US" sz="2000" dirty="0" err="1" smtClean="0"/>
              <a:t>int</a:t>
            </a:r>
            <a:r>
              <a:rPr lang="en-US" sz="2000" dirty="0" smtClean="0"/>
              <a:t> item : </a:t>
            </a:r>
            <a:r>
              <a:rPr lang="en-US" sz="2000" dirty="0" err="1" smtClean="0"/>
              <a:t>intArray</a:t>
            </a:r>
            <a:r>
              <a:rPr lang="en-US" sz="2000" dirty="0" smtClean="0"/>
              <a:t> )</a:t>
            </a:r>
          </a:p>
          <a:p>
            <a:pPr lvl="1" eaLnBrk="1" hangingPunct="1">
              <a:buFontTx/>
              <a:buNone/>
            </a:pPr>
            <a:r>
              <a:rPr lang="en-US" sz="2000" dirty="0" smtClean="0"/>
              <a:t>     {</a:t>
            </a:r>
          </a:p>
          <a:p>
            <a:pPr lvl="1" eaLnBrk="1" hangingPunct="1">
              <a:buFontTx/>
              <a:buNone/>
            </a:pPr>
            <a:r>
              <a:rPr lang="en-US" sz="2000" dirty="0" smtClean="0"/>
              <a:t> 		   if ( item &gt; sum )</a:t>
            </a:r>
          </a:p>
          <a:p>
            <a:pPr lvl="1" eaLnBrk="1" hangingPunct="1">
              <a:buFontTx/>
              <a:buNone/>
            </a:pPr>
            <a:r>
              <a:rPr lang="en-US" sz="2000" dirty="0" smtClean="0"/>
              <a:t>		       </a:t>
            </a:r>
            <a:r>
              <a:rPr lang="en-US" sz="2000" dirty="0" err="1" smtClean="0"/>
              <a:t>biggers.add</a:t>
            </a:r>
            <a:r>
              <a:rPr lang="en-US" sz="2000" dirty="0" smtClean="0"/>
              <a:t>( item ); </a:t>
            </a:r>
            <a:endParaRPr lang="en-US" sz="2000" dirty="0" smtClean="0">
              <a:solidFill>
                <a:srgbClr val="007F00"/>
              </a:solidFill>
            </a:endParaRPr>
          </a:p>
          <a:p>
            <a:pPr lvl="1" eaLnBrk="1" hangingPunct="1">
              <a:buFontTx/>
              <a:buNone/>
            </a:pPr>
            <a:r>
              <a:rPr lang="en-US" sz="2000" dirty="0" smtClean="0"/>
              <a:t>          sum += item;</a:t>
            </a:r>
          </a:p>
          <a:p>
            <a:pPr lvl="1" eaLnBrk="1" hangingPunct="1">
              <a:buFontTx/>
              <a:buNone/>
            </a:pPr>
            <a:r>
              <a:rPr lang="en-US" sz="2000" dirty="0" smtClean="0"/>
              <a:t>    }</a:t>
            </a:r>
          </a:p>
          <a:p>
            <a:pPr lvl="1" eaLnBrk="1" hangingPunct="1">
              <a:buFontTx/>
              <a:buNone/>
            </a:pPr>
            <a:r>
              <a:rPr lang="en-US" sz="2000" dirty="0" smtClean="0"/>
              <a:t>	return </a:t>
            </a:r>
            <a:r>
              <a:rPr lang="en-US" sz="2000" dirty="0" err="1" smtClean="0"/>
              <a:t>biggers</a:t>
            </a:r>
            <a:r>
              <a:rPr lang="en-US" sz="2000" dirty="0" smtClean="0"/>
              <a:t>;</a:t>
            </a:r>
          </a:p>
          <a:p>
            <a:pPr lvl="1" eaLnBrk="1" hangingPunct="1">
              <a:buFontTx/>
              <a:buNone/>
            </a:pPr>
            <a:r>
              <a:rPr lang="en-US" sz="2000" dirty="0" smtClean="0"/>
              <a:t>}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Peter Cappello</a:t>
            </a:r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BDB2C65-5677-4F28-A4E7-1421117D48D7}" type="slidenum">
              <a:rPr lang="en-US" sz="1400" smtClean="0"/>
              <a:pPr eaLnBrk="1" hangingPunct="1"/>
              <a:t>8</a:t>
            </a:fld>
            <a:endParaRPr lang="en-US" sz="1400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 20 continued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458200" cy="441960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en-US" sz="2400" dirty="0" smtClean="0"/>
              <a:t>Let </a:t>
            </a:r>
            <a:r>
              <a:rPr lang="en-US" sz="2400" i="1" dirty="0" smtClean="0">
                <a:solidFill>
                  <a:srgbClr val="7F0000"/>
                </a:solidFill>
              </a:rPr>
              <a:t>n</a:t>
            </a:r>
            <a:r>
              <a:rPr lang="en-US" sz="2400" dirty="0" smtClean="0"/>
              <a:t> = </a:t>
            </a:r>
            <a:r>
              <a:rPr lang="en-US" sz="2400" dirty="0" err="1" smtClean="0"/>
              <a:t>intArray.length</a:t>
            </a:r>
            <a:r>
              <a:rPr lang="en-US" sz="2400" dirty="0" smtClean="0"/>
              <a:t>.</a:t>
            </a:r>
          </a:p>
          <a:p>
            <a:pPr eaLnBrk="1" hangingPunct="1">
              <a:lnSpc>
                <a:spcPct val="130000"/>
              </a:lnSpc>
            </a:pPr>
            <a:r>
              <a:rPr lang="en-US" sz="2400" dirty="0" smtClean="0"/>
              <a:t>The statements </a:t>
            </a:r>
            <a:r>
              <a:rPr lang="en-US" sz="2400" dirty="0" smtClean="0">
                <a:solidFill>
                  <a:srgbClr val="7F0000"/>
                </a:solidFill>
              </a:rPr>
              <a:t>outside the for statement</a:t>
            </a:r>
            <a:r>
              <a:rPr lang="en-US" sz="2400" dirty="0" smtClean="0"/>
              <a:t> complete in </a:t>
            </a:r>
            <a:r>
              <a:rPr lang="en-US" sz="2400" i="1" dirty="0" smtClean="0">
                <a:solidFill>
                  <a:srgbClr val="007F00"/>
                </a:solidFill>
              </a:rPr>
              <a:t>constant</a:t>
            </a:r>
            <a:r>
              <a:rPr lang="en-US" sz="2400" dirty="0" smtClean="0"/>
              <a:t> time (i.e., </a:t>
            </a:r>
            <a:r>
              <a:rPr lang="en-US" sz="2400" dirty="0" smtClean="0"/>
              <a:t>do </a:t>
            </a:r>
            <a:r>
              <a:rPr lang="en-US" sz="2400" dirty="0" smtClean="0"/>
              <a:t>not depend on </a:t>
            </a:r>
            <a:r>
              <a:rPr lang="en-US" sz="2400" i="1" dirty="0" smtClean="0">
                <a:solidFill>
                  <a:srgbClr val="7F0000"/>
                </a:solidFill>
              </a:rPr>
              <a:t>n</a:t>
            </a:r>
            <a:r>
              <a:rPr lang="en-US" sz="2400" dirty="0" smtClean="0"/>
              <a:t>), say </a:t>
            </a:r>
            <a:r>
              <a:rPr lang="en-US" sz="2400" dirty="0" smtClean="0">
                <a:solidFill>
                  <a:srgbClr val="7F0000"/>
                </a:solidFill>
              </a:rPr>
              <a:t>c</a:t>
            </a:r>
            <a:r>
              <a:rPr lang="en-US" sz="2400" baseline="-25000" dirty="0" smtClean="0">
                <a:solidFill>
                  <a:srgbClr val="7F0000"/>
                </a:solidFill>
              </a:rPr>
              <a:t>1</a:t>
            </a:r>
            <a:r>
              <a:rPr lang="en-US" sz="2400" dirty="0" smtClean="0"/>
              <a:t> sec.</a:t>
            </a:r>
          </a:p>
          <a:p>
            <a:pPr eaLnBrk="1" hangingPunct="1">
              <a:lnSpc>
                <a:spcPct val="130000"/>
              </a:lnSpc>
            </a:pPr>
            <a:r>
              <a:rPr lang="en-US" sz="2400" dirty="0" smtClean="0"/>
              <a:t>The </a:t>
            </a:r>
            <a:r>
              <a:rPr lang="en-US" sz="2400" i="1" dirty="0" smtClean="0">
                <a:solidFill>
                  <a:srgbClr val="7F0000"/>
                </a:solidFill>
              </a:rPr>
              <a:t>body</a:t>
            </a:r>
            <a:r>
              <a:rPr lang="en-US" sz="2400" dirty="0" smtClean="0"/>
              <a:t> of the </a:t>
            </a:r>
            <a:r>
              <a:rPr lang="en-US" sz="2400" dirty="0" smtClean="0">
                <a:solidFill>
                  <a:srgbClr val="7F0000"/>
                </a:solidFill>
              </a:rPr>
              <a:t>for statement</a:t>
            </a:r>
            <a:r>
              <a:rPr lang="en-US" sz="2400" dirty="0" smtClean="0"/>
              <a:t> executes </a:t>
            </a:r>
            <a:r>
              <a:rPr lang="en-US" sz="2400" i="1" dirty="0" smtClean="0">
                <a:solidFill>
                  <a:srgbClr val="7F0000"/>
                </a:solidFill>
              </a:rPr>
              <a:t>n</a:t>
            </a:r>
            <a:r>
              <a:rPr lang="en-US" sz="2400" dirty="0" smtClean="0"/>
              <a:t> times.</a:t>
            </a:r>
          </a:p>
          <a:p>
            <a:pPr eaLnBrk="1" hangingPunct="1">
              <a:lnSpc>
                <a:spcPct val="130000"/>
              </a:lnSpc>
            </a:pPr>
            <a:r>
              <a:rPr lang="en-US" sz="2400" dirty="0" smtClean="0"/>
              <a:t>Each iteration of the body takes </a:t>
            </a:r>
            <a:r>
              <a:rPr lang="en-US" sz="2400" i="1" dirty="0" smtClean="0">
                <a:solidFill>
                  <a:srgbClr val="007F00"/>
                </a:solidFill>
              </a:rPr>
              <a:t>constant</a:t>
            </a:r>
            <a:r>
              <a:rPr lang="en-US" sz="2400" dirty="0" smtClean="0"/>
              <a:t> time, say </a:t>
            </a:r>
            <a:r>
              <a:rPr lang="en-US" sz="2400" dirty="0" smtClean="0">
                <a:solidFill>
                  <a:srgbClr val="7F0000"/>
                </a:solidFill>
              </a:rPr>
              <a:t>c</a:t>
            </a:r>
            <a:r>
              <a:rPr lang="en-US" sz="2400" baseline="-25000" dirty="0" smtClean="0">
                <a:solidFill>
                  <a:srgbClr val="7F0000"/>
                </a:solidFill>
              </a:rPr>
              <a:t>2</a:t>
            </a:r>
            <a:r>
              <a:rPr lang="en-US" sz="2400" dirty="0" smtClean="0"/>
              <a:t> sec.</a:t>
            </a:r>
          </a:p>
          <a:p>
            <a:pPr lvl="1" eaLnBrk="1" hangingPunct="1">
              <a:lnSpc>
                <a:spcPct val="130000"/>
              </a:lnSpc>
              <a:buFontTx/>
              <a:buNone/>
            </a:pPr>
            <a:r>
              <a:rPr lang="en-US" sz="2000" i="1" dirty="0" smtClean="0">
                <a:solidFill>
                  <a:srgbClr val="007F00"/>
                </a:solidFill>
              </a:rPr>
              <a:t>Only if</a:t>
            </a:r>
            <a:r>
              <a:rPr lang="en-US" sz="2000" dirty="0" smtClean="0">
                <a:solidFill>
                  <a:srgbClr val="A80000"/>
                </a:solidFill>
              </a:rPr>
              <a:t> </a:t>
            </a:r>
            <a:r>
              <a:rPr lang="en-US" sz="2000" dirty="0" smtClean="0"/>
              <a:t>the List</a:t>
            </a:r>
            <a:r>
              <a:rPr lang="en-US" sz="2000" dirty="0" smtClean="0">
                <a:solidFill>
                  <a:srgbClr val="A80000"/>
                </a:solidFill>
              </a:rPr>
              <a:t> </a:t>
            </a:r>
            <a:r>
              <a:rPr lang="en-US" sz="2000" i="1" dirty="0" smtClean="0">
                <a:solidFill>
                  <a:srgbClr val="7F0000"/>
                </a:solidFill>
              </a:rPr>
              <a:t>add</a:t>
            </a:r>
            <a:r>
              <a:rPr lang="en-US" sz="2000" dirty="0" smtClean="0">
                <a:solidFill>
                  <a:srgbClr val="A80000"/>
                </a:solidFill>
              </a:rPr>
              <a:t> </a:t>
            </a:r>
            <a:r>
              <a:rPr lang="en-US" sz="2000" dirty="0" smtClean="0"/>
              <a:t>operation requires</a:t>
            </a:r>
            <a:r>
              <a:rPr lang="en-US" sz="2000" dirty="0" smtClean="0">
                <a:solidFill>
                  <a:srgbClr val="A80000"/>
                </a:solidFill>
              </a:rPr>
              <a:t> </a:t>
            </a:r>
            <a:r>
              <a:rPr lang="en-US" sz="2000" i="1" dirty="0" smtClean="0">
                <a:solidFill>
                  <a:srgbClr val="007F00"/>
                </a:solidFill>
              </a:rPr>
              <a:t>constant</a:t>
            </a:r>
            <a:r>
              <a:rPr lang="en-US" sz="2000" dirty="0" smtClean="0">
                <a:solidFill>
                  <a:srgbClr val="A80000"/>
                </a:solidFill>
              </a:rPr>
              <a:t> </a:t>
            </a:r>
            <a:r>
              <a:rPr lang="en-US" sz="2000" dirty="0" smtClean="0"/>
              <a:t>time (i.e., does not depend on </a:t>
            </a:r>
            <a:r>
              <a:rPr lang="en-US" sz="2000" i="1" dirty="0" smtClean="0">
                <a:solidFill>
                  <a:srgbClr val="7F0000"/>
                </a:solidFill>
              </a:rPr>
              <a:t>n</a:t>
            </a:r>
            <a:r>
              <a:rPr lang="en-US" sz="2000" dirty="0" smtClean="0"/>
              <a:t>).</a:t>
            </a:r>
          </a:p>
          <a:p>
            <a:pPr eaLnBrk="1" hangingPunct="1">
              <a:lnSpc>
                <a:spcPct val="130000"/>
              </a:lnSpc>
            </a:pPr>
            <a:r>
              <a:rPr lang="en-US" sz="2400" dirty="0" smtClean="0"/>
              <a:t>Total time, in seconds, is</a:t>
            </a:r>
            <a:r>
              <a:rPr lang="en-US" sz="2400" dirty="0" smtClean="0">
                <a:solidFill>
                  <a:srgbClr val="A80000"/>
                </a:solidFill>
              </a:rPr>
              <a:t> </a:t>
            </a:r>
            <a:r>
              <a:rPr lang="en-US" sz="2400" dirty="0" smtClean="0">
                <a:solidFill>
                  <a:srgbClr val="7F0000"/>
                </a:solidFill>
              </a:rPr>
              <a:t>c</a:t>
            </a:r>
            <a:r>
              <a:rPr lang="en-US" sz="2400" baseline="-25000" dirty="0" smtClean="0">
                <a:solidFill>
                  <a:srgbClr val="7F0000"/>
                </a:solidFill>
              </a:rPr>
              <a:t>1</a:t>
            </a:r>
            <a:r>
              <a:rPr lang="en-US" sz="2400" dirty="0" smtClean="0"/>
              <a:t> + </a:t>
            </a:r>
            <a:r>
              <a:rPr lang="en-US" sz="2400" dirty="0" smtClean="0">
                <a:solidFill>
                  <a:srgbClr val="7F0000"/>
                </a:solidFill>
              </a:rPr>
              <a:t>c</a:t>
            </a:r>
            <a:r>
              <a:rPr lang="en-US" sz="2400" baseline="-25000" dirty="0" smtClean="0">
                <a:solidFill>
                  <a:srgbClr val="7F0000"/>
                </a:solidFill>
              </a:rPr>
              <a:t>2</a:t>
            </a:r>
            <a:r>
              <a:rPr lang="en-US" sz="2400" dirty="0" smtClean="0"/>
              <a:t> </a:t>
            </a:r>
            <a:r>
              <a:rPr lang="en-US" sz="2400" i="1" dirty="0" smtClean="0">
                <a:solidFill>
                  <a:srgbClr val="7F0000"/>
                </a:solidFill>
              </a:rPr>
              <a:t>n</a:t>
            </a:r>
            <a:r>
              <a:rPr lang="en-US" sz="2400" dirty="0" smtClean="0"/>
              <a:t>, which is </a:t>
            </a:r>
            <a:r>
              <a:rPr lang="en-US" sz="2400" dirty="0" smtClean="0">
                <a:solidFill>
                  <a:srgbClr val="7F0000"/>
                </a:solidFill>
              </a:rPr>
              <a:t>O( </a:t>
            </a:r>
            <a:r>
              <a:rPr lang="en-US" sz="2400" i="1" dirty="0" smtClean="0">
                <a:solidFill>
                  <a:srgbClr val="7F0000"/>
                </a:solidFill>
              </a:rPr>
              <a:t>n </a:t>
            </a:r>
            <a:r>
              <a:rPr lang="en-US" sz="2400" dirty="0" smtClean="0">
                <a:solidFill>
                  <a:srgbClr val="7F0000"/>
                </a:solidFill>
              </a:rPr>
              <a:t>)</a:t>
            </a:r>
            <a:r>
              <a:rPr lang="en-US" sz="2400" dirty="0" smtClean="0">
                <a:solidFill>
                  <a:srgbClr val="A80000"/>
                </a:solidFill>
              </a:rPr>
              <a:t> </a:t>
            </a:r>
            <a:r>
              <a:rPr lang="en-US" sz="2400" dirty="0" smtClean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Peter Cappello</a:t>
            </a:r>
          </a:p>
        </p:txBody>
      </p:sp>
      <p:sp>
        <p:nvSpPr>
          <p:cNvPr id="717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255C372-87A2-4107-971E-30CB434AE5BA}" type="slidenum">
              <a:rPr lang="en-US" sz="1400" smtClean="0"/>
              <a:pPr eaLnBrk="1" hangingPunct="1"/>
              <a:t>9</a:t>
            </a:fld>
            <a:endParaRPr lang="en-US" sz="1400" smtClean="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000">
                <a:solidFill>
                  <a:srgbClr val="7F0000"/>
                </a:solidFill>
                <a:latin typeface="Arial" charset="0"/>
              </a:rPr>
              <a:t>Exponentiation revisited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609600" y="1524000"/>
            <a:ext cx="82296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742950" lvl="1" indent="-285750">
              <a:lnSpc>
                <a:spcPct val="80000"/>
              </a:lnSpc>
              <a:spcBef>
                <a:spcPct val="20000"/>
              </a:spcBef>
            </a:pPr>
            <a:r>
              <a:rPr lang="en-US" sz="2000">
                <a:latin typeface="Arial" charset="0"/>
              </a:rPr>
              <a:t>double x2n( double x, int </a:t>
            </a:r>
            <a:r>
              <a:rPr lang="en-US" sz="2000">
                <a:solidFill>
                  <a:srgbClr val="7F0000"/>
                </a:solidFill>
                <a:latin typeface="Arial" charset="0"/>
              </a:rPr>
              <a:t>n</a:t>
            </a:r>
            <a:r>
              <a:rPr lang="en-US" sz="2000">
                <a:latin typeface="Arial" charset="0"/>
              </a:rPr>
              <a:t> )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</a:pPr>
            <a:r>
              <a:rPr lang="en-US" sz="2000">
                <a:latin typeface="Arial" charset="0"/>
              </a:rPr>
              <a:t>{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</a:pPr>
            <a:r>
              <a:rPr lang="en-US" sz="2000">
                <a:latin typeface="Arial" charset="0"/>
              </a:rPr>
              <a:t>     double x2n = 1.0;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</a:pPr>
            <a:r>
              <a:rPr lang="en-US" sz="2000">
                <a:latin typeface="Arial" charset="0"/>
              </a:rPr>
              <a:t>     for ( int i = 0; i &lt; </a:t>
            </a:r>
            <a:r>
              <a:rPr lang="en-US" sz="2000">
                <a:solidFill>
                  <a:srgbClr val="7F0000"/>
                </a:solidFill>
                <a:latin typeface="Arial" charset="0"/>
              </a:rPr>
              <a:t>n</a:t>
            </a:r>
            <a:r>
              <a:rPr lang="en-US" sz="2000">
                <a:latin typeface="Arial" charset="0"/>
              </a:rPr>
              <a:t>; i++ )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</a:pPr>
            <a:r>
              <a:rPr lang="en-US" sz="2000">
                <a:latin typeface="Arial" charset="0"/>
              </a:rPr>
              <a:t> 		     x2n *= x;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</a:pPr>
            <a:r>
              <a:rPr lang="en-US" sz="2000">
                <a:latin typeface="Arial" charset="0"/>
              </a:rPr>
              <a:t>     return x2n;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</a:pPr>
            <a:r>
              <a:rPr lang="en-US" sz="2000">
                <a:latin typeface="Arial" charset="0"/>
              </a:rPr>
              <a:t> }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</a:pPr>
            <a:r>
              <a:rPr lang="en-US" sz="2000">
                <a:latin typeface="Arial" charset="0"/>
              </a:rPr>
              <a:t>    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</a:pPr>
            <a:r>
              <a:rPr lang="en-US" sz="2000">
                <a:latin typeface="Arial" charset="0"/>
              </a:rPr>
              <a:t> double x2z( double x, int z )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</a:pPr>
            <a:r>
              <a:rPr lang="en-US" sz="2000">
                <a:latin typeface="Arial" charset="0"/>
              </a:rPr>
              <a:t> {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</a:pPr>
            <a:r>
              <a:rPr lang="en-US" sz="2000">
                <a:latin typeface="Arial" charset="0"/>
              </a:rPr>
              <a:t>     return ( z &lt; 0 ) ? 1.0 / x2n( x, -z ) : x2n( x, z );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</a:pPr>
            <a:r>
              <a:rPr lang="en-US" sz="2000">
                <a:latin typeface="Arial" charset="0"/>
              </a:rPr>
              <a:t> }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</a:pPr>
            <a:endParaRPr lang="en-US" sz="1800">
              <a:latin typeface="Arial" charset="0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</a:pPr>
            <a:r>
              <a:rPr lang="en-US" sz="2400">
                <a:solidFill>
                  <a:srgbClr val="00007F"/>
                </a:solidFill>
                <a:latin typeface="Arial" charset="0"/>
              </a:rPr>
              <a:t>Give a </a:t>
            </a:r>
            <a:r>
              <a:rPr lang="en-US" sz="2400">
                <a:solidFill>
                  <a:srgbClr val="7F0000"/>
                </a:solidFill>
                <a:latin typeface="Arial" charset="0"/>
              </a:rPr>
              <a:t>O()</a:t>
            </a:r>
            <a:r>
              <a:rPr lang="en-US" sz="2400">
                <a:solidFill>
                  <a:srgbClr val="00007F"/>
                </a:solidFill>
                <a:latin typeface="Arial" charset="0"/>
              </a:rPr>
              <a:t> estimate for the time to compute </a:t>
            </a:r>
            <a:r>
              <a:rPr lang="en-US" sz="2400">
                <a:solidFill>
                  <a:srgbClr val="7F0000"/>
                </a:solidFill>
                <a:latin typeface="Arial" charset="0"/>
              </a:rPr>
              <a:t>x2n</a:t>
            </a:r>
            <a:r>
              <a:rPr lang="en-US" sz="2400">
                <a:solidFill>
                  <a:srgbClr val="00007F"/>
                </a:solidFill>
                <a:latin typeface="Arial" charset="0"/>
              </a:rPr>
              <a:t> as a function of </a:t>
            </a:r>
            <a:r>
              <a:rPr lang="en-US" sz="2400" i="1">
                <a:solidFill>
                  <a:srgbClr val="7F0000"/>
                </a:solidFill>
                <a:latin typeface="Arial" charset="0"/>
              </a:rPr>
              <a:t>n</a:t>
            </a:r>
            <a:r>
              <a:rPr lang="en-US" sz="2400">
                <a:solidFill>
                  <a:srgbClr val="00007F"/>
                </a:solidFill>
                <a:latin typeface="Arial" charset="0"/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3300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35872</TotalTime>
  <Words>726</Words>
  <Application>Microsoft Macintosh PowerPoint</Application>
  <PresentationFormat>On-screen Show (4:3)</PresentationFormat>
  <Paragraphs>119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Default Design</vt:lpstr>
      <vt:lpstr>The Complexity of Algorithms:  Selected Exercises</vt:lpstr>
      <vt:lpstr>Exercise 10</vt:lpstr>
      <vt:lpstr>Exercise 10</vt:lpstr>
      <vt:lpstr>Exercise 10</vt:lpstr>
      <vt:lpstr>Exercise 10</vt:lpstr>
      <vt:lpstr>Exercise 20</vt:lpstr>
      <vt:lpstr>Method (not compiled)</vt:lpstr>
      <vt:lpstr>Exercise 20 continued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Cappello</dc:creator>
  <cp:lastModifiedBy>Peter Cappello</cp:lastModifiedBy>
  <cp:revision>1071</cp:revision>
  <dcterms:created xsi:type="dcterms:W3CDTF">2001-03-22T17:43:43Z</dcterms:created>
  <dcterms:modified xsi:type="dcterms:W3CDTF">2016-08-16T18:46:21Z</dcterms:modified>
</cp:coreProperties>
</file>