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0" r:id="rId3"/>
    <p:sldId id="261" r:id="rId4"/>
    <p:sldId id="265" r:id="rId5"/>
    <p:sldId id="269" r:id="rId6"/>
    <p:sldId id="267" r:id="rId7"/>
    <p:sldId id="271" r:id="rId8"/>
    <p:sldId id="266" r:id="rId9"/>
    <p:sldId id="270" r:id="rId10"/>
    <p:sldId id="268" r:id="rId11"/>
    <p:sldId id="262" r:id="rId12"/>
    <p:sldId id="264" r:id="rId13"/>
    <p:sldId id="263" r:id="rId14"/>
    <p:sldId id="27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000"/>
    <a:srgbClr val="000099"/>
    <a:srgbClr val="CCECFF"/>
    <a:srgbClr val="CCFFCC"/>
    <a:srgbClr val="CCCCFF"/>
    <a:srgbClr val="A80000"/>
    <a:srgbClr val="007800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16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05589B4-6CC8-4347-8B55-14C1C0F77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8A527D5-D325-450B-863E-33DB4FA0C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95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B19C3-078D-4DAE-982F-038D69678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5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5DCB8-04D3-43D0-86EF-E76097F68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20A9-2E60-4F66-A74D-1F5E15320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AD4AC-2C2A-4767-A7F4-5C8F3D0B9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6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3994F-937C-40DC-BE76-6B487FAB2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5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CA358-774C-48A8-B08B-8EA2EBF76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4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7F907-65B9-4277-A316-9CEE91EEA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4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B3E91-B707-49D9-9D94-A2941F4F7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9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94D76-5815-4065-85F4-BD8DDEE3E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2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7A8CA-AB94-426C-9C10-BEB5E5F98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7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F5308-1517-41CE-B53D-81066FD68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DC39C63-08FF-4CD5-98B8-816BB757D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athworld.wolfram.com/MonteCarloMethod.html" TargetMode="External"/><Relationship Id="rId4" Type="http://schemas.openxmlformats.org/officeDocument/2006/relationships/hyperlink" Target="http://en.wikipedia.org/wiki/Texas_hold_'e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Monte_Carlo_metho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130425"/>
            <a:ext cx="8763000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The Divisibility &amp; Modular Arithmetic:</a:t>
            </a:r>
            <a:br>
              <a:rPr lang="en-US" dirty="0" smtClean="0"/>
            </a:br>
            <a:r>
              <a:rPr lang="en-US" dirty="0" smtClean="0"/>
              <a:t> Selected Exercises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848600" cy="1752600"/>
          </a:xfrm>
        </p:spPr>
        <p:txBody>
          <a:bodyPr/>
          <a:lstStyle/>
          <a:p>
            <a:pPr algn="l" eaLnBrk="1" hangingPunct="1"/>
            <a:r>
              <a:rPr lang="en-US" sz="2400" dirty="0" smtClean="0">
                <a:solidFill>
                  <a:srgbClr val="7F0000"/>
                </a:solidFill>
              </a:rPr>
              <a:t>Goal:</a:t>
            </a:r>
            <a:r>
              <a:rPr lang="en-US" sz="2400" dirty="0" smtClean="0"/>
              <a:t> Introduce fundamental </a:t>
            </a:r>
            <a:r>
              <a:rPr lang="en-US" sz="2400" dirty="0"/>
              <a:t>number </a:t>
            </a:r>
            <a:r>
              <a:rPr lang="en-US" sz="2400" dirty="0" smtClean="0"/>
              <a:t>theory concepts: </a:t>
            </a:r>
          </a:p>
          <a:p>
            <a:pPr marL="342900" indent="-342900" algn="l" eaLnBrk="1" hangingPunct="1">
              <a:buFont typeface="Arial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division </a:t>
            </a:r>
            <a:r>
              <a:rPr lang="en-US" sz="2400" dirty="0" smtClean="0"/>
              <a:t>algorithm</a:t>
            </a:r>
            <a:endParaRPr lang="en-US" sz="2400" dirty="0"/>
          </a:p>
          <a:p>
            <a:pPr marL="342900" indent="-342900" algn="l" eaLnBrk="1" hangingPunct="1">
              <a:buFont typeface="Arial"/>
              <a:buChar char="•"/>
            </a:pPr>
            <a:r>
              <a:rPr lang="en-US" sz="2400" dirty="0" err="1" smtClean="0"/>
              <a:t>Congruences</a:t>
            </a:r>
            <a:endParaRPr lang="en-US" sz="2400" dirty="0"/>
          </a:p>
          <a:p>
            <a:pPr marL="342900" indent="-342900" algn="l" eaLnBrk="1" hangingPunct="1">
              <a:buFont typeface="Arial"/>
              <a:buChar char="•"/>
            </a:pPr>
            <a:r>
              <a:rPr lang="en-US" sz="2400" dirty="0" smtClean="0"/>
              <a:t>Rules of modular arithmetic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BEC29A-DF4D-4FC2-A436-5477F097686F}" type="slidenum">
              <a:rPr lang="en-US" sz="1400"/>
              <a:pPr eaLnBrk="1" hangingPunct="1"/>
              <a:t>10</a:t>
            </a:fld>
            <a:endParaRPr lang="en-US" sz="14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Texas Hold 'em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4196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14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140000"/>
              </a:lnSpc>
            </a:pPr>
            <a:r>
              <a:rPr lang="en-US" sz="2000" dirty="0" smtClean="0"/>
              <a:t>“</a:t>
            </a:r>
            <a:r>
              <a:rPr lang="en-US" sz="2000" i="1" dirty="0">
                <a:solidFill>
                  <a:srgbClr val="7F0000"/>
                </a:solidFill>
              </a:rPr>
              <a:t>P</a:t>
            </a:r>
            <a:r>
              <a:rPr lang="en-US" sz="2000" i="1" dirty="0" smtClean="0">
                <a:solidFill>
                  <a:srgbClr val="7F0000"/>
                </a:solidFill>
              </a:rPr>
              <a:t>robability”</a:t>
            </a:r>
            <a:r>
              <a:rPr lang="en-US" sz="2000" dirty="0" smtClean="0"/>
              <a:t> </a:t>
            </a:r>
            <a:r>
              <a:rPr lang="en-US" sz="2000" smtClean="0"/>
              <a:t>they give </a:t>
            </a:r>
            <a:r>
              <a:rPr lang="en-US" sz="2000" dirty="0" smtClean="0"/>
              <a:t>that a player will win hand is </a:t>
            </a:r>
            <a:r>
              <a:rPr lang="en-US" sz="2000" i="1" dirty="0" smtClean="0">
                <a:solidFill>
                  <a:srgbClr val="7F0000"/>
                </a:solidFill>
              </a:rPr>
              <a:t>approximate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dirty="0" smtClean="0"/>
              <a:t>They use the Monte Carlo method: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times: Randomly guess </a:t>
            </a:r>
            <a:r>
              <a:rPr lang="en-US" sz="2000" dirty="0" smtClean="0">
                <a:solidFill>
                  <a:srgbClr val="7F0000"/>
                </a:solidFill>
              </a:rPr>
              <a:t>5</a:t>
            </a:r>
            <a:r>
              <a:rPr lang="en-US" sz="2000" dirty="0" smtClean="0"/>
              <a:t> </a:t>
            </a:r>
            <a:r>
              <a:rPr lang="en-US" sz="2000" i="1" dirty="0" smtClean="0"/>
              <a:t>community</a:t>
            </a:r>
            <a:r>
              <a:rPr lang="en-US" sz="2000" dirty="0" smtClean="0"/>
              <a:t> cards. 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dirty="0" smtClean="0"/>
              <a:t>For each guess, compute the </a:t>
            </a:r>
            <a:r>
              <a:rPr lang="en-US" sz="2000" dirty="0" smtClean="0">
                <a:solidFill>
                  <a:srgbClr val="7F0000"/>
                </a:solidFill>
              </a:rPr>
              <a:t>winner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dirty="0" smtClean="0"/>
              <a:t>Increment his/her </a:t>
            </a:r>
            <a:r>
              <a:rPr lang="en-US" sz="2000" dirty="0" err="1" smtClean="0"/>
              <a:t>winCount</a:t>
            </a:r>
            <a:r>
              <a:rPr lang="en-US" sz="2000" dirty="0" smtClean="0"/>
              <a:t>: </a:t>
            </a:r>
            <a:r>
              <a:rPr lang="en-US" sz="2000" dirty="0" err="1" smtClean="0">
                <a:solidFill>
                  <a:srgbClr val="7F0000"/>
                </a:solidFill>
              </a:rPr>
              <a:t>winCount</a:t>
            </a:r>
            <a:r>
              <a:rPr lang="en-US" sz="2000" dirty="0" smtClean="0">
                <a:solidFill>
                  <a:srgbClr val="7F0000"/>
                </a:solidFill>
              </a:rPr>
              <a:t>[ winner ]++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dirty="0" err="1" smtClean="0"/>
              <a:t>Player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approximate probability of winning</a:t>
            </a:r>
            <a:r>
              <a:rPr lang="en-US" sz="2000" dirty="0" smtClean="0">
                <a:solidFill>
                  <a:srgbClr val="000099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7F0000"/>
                </a:solidFill>
              </a:rPr>
              <a:t>winCount</a:t>
            </a:r>
            <a:r>
              <a:rPr lang="en-US" sz="2000" dirty="0" smtClean="0">
                <a:solidFill>
                  <a:srgbClr val="7F0000"/>
                </a:solidFill>
              </a:rPr>
              <a:t>[ </a:t>
            </a:r>
            <a:r>
              <a:rPr lang="en-US" sz="2000" dirty="0" err="1" smtClean="0">
                <a:solidFill>
                  <a:srgbClr val="000099"/>
                </a:solidFill>
              </a:rPr>
              <a:t>i</a:t>
            </a:r>
            <a:r>
              <a:rPr lang="en-US" sz="2000" dirty="0" smtClean="0">
                <a:solidFill>
                  <a:srgbClr val="000099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] / n</a:t>
            </a:r>
            <a:r>
              <a:rPr lang="en-US" sz="2000" dirty="0" smtClean="0"/>
              <a:t>.</a:t>
            </a:r>
          </a:p>
        </p:txBody>
      </p:sp>
      <p:pic>
        <p:nvPicPr>
          <p:cNvPr id="11270" name="Picture 4" descr="300px-Hold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429000"/>
            <a:ext cx="1905000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5" descr="220px-Texas_Hold_'em_Hole_Ca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7" descr="220px-Example_Hold'e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143000"/>
            <a:ext cx="1905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7C1C963-CD17-4566-AA23-2726512249C9}" type="slidenum">
              <a:rPr lang="en-US" sz="1400"/>
              <a:pPr eaLnBrk="1" hangingPunct="1"/>
              <a:t>11</a:t>
            </a:fld>
            <a:endParaRPr lang="en-US" sz="14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30: Pseudorandom numbers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648200"/>
          </a:xfrm>
        </p:spPr>
        <p:txBody>
          <a:bodyPr/>
          <a:lstStyle/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7F0000"/>
                </a:solidFill>
              </a:rPr>
              <a:t>linear congruential method</a:t>
            </a:r>
            <a:r>
              <a:rPr lang="en-US" sz="2400" dirty="0" smtClean="0"/>
              <a:t> uses: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dirty="0" smtClean="0"/>
              <a:t>a modulus (</a:t>
            </a:r>
            <a:r>
              <a:rPr lang="en-US" sz="2400" i="1" dirty="0" smtClean="0">
                <a:solidFill>
                  <a:srgbClr val="7F0000"/>
                </a:solidFill>
              </a:rPr>
              <a:t>m</a:t>
            </a:r>
            <a:r>
              <a:rPr lang="en-US" sz="2400" i="1" dirty="0" smtClean="0"/>
              <a:t>), m</a:t>
            </a:r>
            <a:r>
              <a:rPr lang="en-US" sz="2400" dirty="0" smtClean="0"/>
              <a:t>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≥ </a:t>
            </a:r>
            <a:r>
              <a:rPr lang="en-US" sz="2400" i="1" dirty="0" smtClean="0">
                <a:cs typeface="Arial" charset="0"/>
                <a:sym typeface="Symbol" pitchFamily="18" charset="2"/>
              </a:rPr>
              <a:t>2</a:t>
            </a:r>
            <a:r>
              <a:rPr lang="en-US" sz="2400" dirty="0" smtClean="0">
                <a:cs typeface="Arial" charset="0"/>
                <a:sym typeface="Symbol" pitchFamily="18" charset="2"/>
              </a:rPr>
              <a:t>,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dirty="0" smtClean="0">
                <a:cs typeface="Arial" charset="0"/>
                <a:sym typeface="Symbol" pitchFamily="18" charset="2"/>
              </a:rPr>
              <a:t>a multiplier (</a:t>
            </a:r>
            <a:r>
              <a:rPr lang="en-US" sz="24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sz="2400" dirty="0" smtClean="0">
                <a:cs typeface="Arial" charset="0"/>
                <a:sym typeface="Symbol" pitchFamily="18" charset="2"/>
              </a:rPr>
              <a:t>), </a:t>
            </a:r>
            <a:r>
              <a:rPr lang="en-US" sz="2400" i="1" dirty="0" smtClean="0">
                <a:cs typeface="Arial" charset="0"/>
                <a:sym typeface="Symbol" pitchFamily="18" charset="2"/>
              </a:rPr>
              <a:t>2 </a:t>
            </a:r>
            <a:r>
              <a:rPr lang="en-US" sz="2400" b="1" i="1" dirty="0" smtClean="0">
                <a:sym typeface="Symbol" pitchFamily="18" charset="2"/>
              </a:rPr>
              <a:t> </a:t>
            </a:r>
            <a:r>
              <a:rPr lang="en-US" sz="2400" i="1" dirty="0" smtClean="0">
                <a:sym typeface="Symbol" pitchFamily="18" charset="2"/>
              </a:rPr>
              <a:t>a &lt; m</a:t>
            </a:r>
            <a:endParaRPr lang="en-US" sz="2400" i="1" dirty="0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dirty="0" smtClean="0">
                <a:cs typeface="Arial" charset="0"/>
                <a:sym typeface="Symbol" pitchFamily="18" charset="2"/>
              </a:rPr>
              <a:t>an increment (</a:t>
            </a:r>
            <a:r>
              <a:rPr lang="en-US" sz="24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c</a:t>
            </a:r>
            <a:r>
              <a:rPr lang="en-US" sz="2400" dirty="0" smtClean="0">
                <a:cs typeface="Arial" charset="0"/>
                <a:sym typeface="Symbol" pitchFamily="18" charset="2"/>
              </a:rPr>
              <a:t>), </a:t>
            </a:r>
            <a:r>
              <a:rPr lang="en-US" sz="2400" i="1" dirty="0" smtClean="0">
                <a:cs typeface="Arial" charset="0"/>
                <a:sym typeface="Symbol" pitchFamily="18" charset="2"/>
              </a:rPr>
              <a:t>0 </a:t>
            </a:r>
            <a:r>
              <a:rPr lang="en-US" sz="2400" b="1" i="1" dirty="0" smtClean="0">
                <a:sym typeface="Symbol" pitchFamily="18" charset="2"/>
              </a:rPr>
              <a:t> </a:t>
            </a:r>
            <a:r>
              <a:rPr lang="en-US" sz="2400" i="1" dirty="0" smtClean="0">
                <a:sym typeface="Symbol" pitchFamily="18" charset="2"/>
              </a:rPr>
              <a:t>c &lt; m</a:t>
            </a:r>
            <a:endParaRPr lang="en-US" sz="2400" i="1" dirty="0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400" dirty="0" smtClean="0">
                <a:cs typeface="Arial" charset="0"/>
                <a:sym typeface="Symbol" pitchFamily="18" charset="2"/>
              </a:rPr>
              <a:t>a </a:t>
            </a:r>
            <a:r>
              <a:rPr lang="en-US" sz="24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seed</a:t>
            </a:r>
            <a:r>
              <a:rPr lang="en-US" sz="24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x</a:t>
            </a:r>
            <a:r>
              <a:rPr lang="en-US" sz="2400" baseline="-25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0</a:t>
            </a:r>
            <a:r>
              <a:rPr lang="en-US" sz="2400" dirty="0" smtClean="0">
                <a:cs typeface="Arial" charset="0"/>
                <a:sym typeface="Symbol" pitchFamily="18" charset="2"/>
              </a:rPr>
              <a:t>), </a:t>
            </a:r>
            <a:r>
              <a:rPr lang="en-US" sz="2400" i="1" dirty="0" smtClean="0">
                <a:cs typeface="Arial" charset="0"/>
                <a:sym typeface="Symbol" pitchFamily="18" charset="2"/>
              </a:rPr>
              <a:t>0 </a:t>
            </a:r>
            <a:r>
              <a:rPr lang="en-US" sz="2400" b="1" i="1" dirty="0" smtClean="0">
                <a:sym typeface="Symbol" pitchFamily="18" charset="2"/>
              </a:rPr>
              <a:t> </a:t>
            </a:r>
            <a:r>
              <a:rPr lang="en-US" sz="2400" i="1" dirty="0" smtClean="0">
                <a:cs typeface="Arial" charset="0"/>
                <a:sym typeface="Symbol" pitchFamily="18" charset="2"/>
              </a:rPr>
              <a:t>x</a:t>
            </a:r>
            <a:r>
              <a:rPr lang="en-US" sz="2400" baseline="-25000" dirty="0" smtClean="0">
                <a:cs typeface="Arial" charset="0"/>
                <a:sym typeface="Symbol" pitchFamily="18" charset="2"/>
              </a:rPr>
              <a:t>0</a:t>
            </a:r>
            <a:r>
              <a:rPr lang="en-US" sz="2400" i="1" dirty="0" smtClean="0">
                <a:sym typeface="Symbol" pitchFamily="18" charset="2"/>
              </a:rPr>
              <a:t> &lt; m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sz="2400" dirty="0" smtClean="0">
                <a:cs typeface="Arial" charset="0"/>
                <a:sym typeface="Symbol" pitchFamily="18" charset="2"/>
              </a:rPr>
              <a:t>It generates the sequence { </a:t>
            </a:r>
            <a:r>
              <a:rPr lang="en-US" sz="2400" i="1" dirty="0" err="1" smtClean="0">
                <a:cs typeface="Arial" charset="0"/>
                <a:sym typeface="Symbol" pitchFamily="18" charset="2"/>
              </a:rPr>
              <a:t>x</a:t>
            </a:r>
            <a:r>
              <a:rPr lang="en-US" sz="2400" baseline="-25000" dirty="0" err="1" smtClean="0">
                <a:cs typeface="Arial" charset="0"/>
                <a:sym typeface="Symbol" pitchFamily="18" charset="2"/>
              </a:rPr>
              <a:t>n</a:t>
            </a:r>
            <a:r>
              <a:rPr lang="en-US" sz="2400" baseline="-25000" dirty="0" smtClean="0">
                <a:cs typeface="Arial" charset="0"/>
                <a:sym typeface="Symbol" pitchFamily="18" charset="2"/>
              </a:rPr>
              <a:t>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} using the recurrence </a:t>
            </a:r>
          </a:p>
          <a:p>
            <a:pPr marL="1371600" lvl="2" indent="-457200" eaLnBrk="1" hangingPunct="1">
              <a:lnSpc>
                <a:spcPct val="110000"/>
              </a:lnSpc>
              <a:buFontTx/>
              <a:buNone/>
            </a:pPr>
            <a:r>
              <a:rPr lang="en-US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x</a:t>
            </a:r>
            <a:r>
              <a:rPr lang="en-US" baseline="-25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n+1 </a:t>
            </a:r>
            <a:r>
              <a:rPr lang="en-US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= ( a </a:t>
            </a:r>
            <a:r>
              <a:rPr lang="en-US" i="1" dirty="0" err="1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x</a:t>
            </a:r>
            <a:r>
              <a:rPr lang="en-US" baseline="-25000" dirty="0" err="1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n</a:t>
            </a:r>
            <a:r>
              <a:rPr lang="en-US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  + c ) mod </a:t>
            </a:r>
            <a:r>
              <a:rPr lang="en-US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.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400" dirty="0" smtClean="0"/>
              <a:t>Write an algorithm in pseudocode for generating a sequence of pseudorandom numbers using a linear congruential generator.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F14F39-31C3-45A7-90AA-23F5E71034CE}" type="slidenum">
              <a:rPr lang="en-US" sz="1400"/>
              <a:pPr eaLnBrk="1" hangingPunct="1"/>
              <a:t>12</a:t>
            </a:fld>
            <a:endParaRPr lang="en-US" sz="140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30 continued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>
              <a:lnSpc>
                <a:spcPct val="150000"/>
              </a:lnSpc>
              <a:buFontTx/>
              <a:buNone/>
            </a:pPr>
            <a:r>
              <a:rPr lang="en-US" sz="2400" smtClean="0"/>
              <a:t>The input is: </a:t>
            </a:r>
          </a:p>
          <a:p>
            <a:pPr marL="1371600" lvl="2" indent="-457200" eaLnBrk="1" hangingPunct="1">
              <a:lnSpc>
                <a:spcPct val="150000"/>
              </a:lnSpc>
              <a:buFontTx/>
              <a:buAutoNum type="arabicPeriod"/>
            </a:pPr>
            <a:r>
              <a:rPr lang="en-US" smtClean="0"/>
              <a:t>a modulus</a:t>
            </a:r>
            <a:endParaRPr lang="en-US" smtClean="0">
              <a:cs typeface="Arial" charset="0"/>
              <a:sym typeface="Symbol" pitchFamily="18" charset="2"/>
            </a:endParaRPr>
          </a:p>
          <a:p>
            <a:pPr marL="1371600" lvl="2" indent="-457200" eaLnBrk="1" hangingPunct="1">
              <a:lnSpc>
                <a:spcPct val="150000"/>
              </a:lnSpc>
              <a:buFontTx/>
              <a:buAutoNum type="arabicPeriod"/>
            </a:pPr>
            <a:r>
              <a:rPr lang="en-US" smtClean="0">
                <a:cs typeface="Arial" charset="0"/>
                <a:sym typeface="Symbol" pitchFamily="18" charset="2"/>
              </a:rPr>
              <a:t>a multiplier </a:t>
            </a:r>
          </a:p>
          <a:p>
            <a:pPr marL="1371600" lvl="2" indent="-457200" eaLnBrk="1" hangingPunct="1">
              <a:lnSpc>
                <a:spcPct val="150000"/>
              </a:lnSpc>
              <a:buFontTx/>
              <a:buAutoNum type="arabicPeriod"/>
            </a:pPr>
            <a:r>
              <a:rPr lang="en-US" smtClean="0">
                <a:cs typeface="Arial" charset="0"/>
                <a:sym typeface="Symbol" pitchFamily="18" charset="2"/>
              </a:rPr>
              <a:t>an increment</a:t>
            </a:r>
            <a:endParaRPr lang="en-US" i="1" smtClean="0">
              <a:cs typeface="Arial" charset="0"/>
              <a:sym typeface="Symbol" pitchFamily="18" charset="2"/>
            </a:endParaRPr>
          </a:p>
          <a:p>
            <a:pPr marL="1371600" lvl="2" indent="-457200" eaLnBrk="1" hangingPunct="1">
              <a:lnSpc>
                <a:spcPct val="150000"/>
              </a:lnSpc>
              <a:buFontTx/>
              <a:buAutoNum type="arabicPeriod"/>
            </a:pPr>
            <a:r>
              <a:rPr lang="en-US" smtClean="0">
                <a:cs typeface="Arial" charset="0"/>
                <a:sym typeface="Symbol" pitchFamily="18" charset="2"/>
              </a:rPr>
              <a:t>a seed</a:t>
            </a:r>
          </a:p>
          <a:p>
            <a:pPr marL="1371600" lvl="2" indent="-457200" eaLnBrk="1" hangingPunct="1">
              <a:lnSpc>
                <a:spcPct val="150000"/>
              </a:lnSpc>
              <a:buFontTx/>
              <a:buAutoNum type="arabicPeriod"/>
            </a:pPr>
            <a:r>
              <a:rPr lang="en-US" smtClean="0">
                <a:cs typeface="Arial" charset="0"/>
                <a:sym typeface="Symbol" pitchFamily="18" charset="2"/>
              </a:rPr>
              <a:t>the number ( </a:t>
            </a:r>
            <a:r>
              <a:rPr lang="en-US" i="1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n</a:t>
            </a:r>
            <a:r>
              <a:rPr lang="en-US" i="1" smtClean="0">
                <a:cs typeface="Arial" charset="0"/>
                <a:sym typeface="Symbol" pitchFamily="18" charset="2"/>
              </a:rPr>
              <a:t> </a:t>
            </a:r>
            <a:r>
              <a:rPr lang="en-US" smtClean="0">
                <a:cs typeface="Arial" charset="0"/>
                <a:sym typeface="Symbol" pitchFamily="18" charset="2"/>
              </a:rPr>
              <a:t>) of pseudorandom numbers</a:t>
            </a:r>
          </a:p>
          <a:p>
            <a:pPr marL="990600" lvl="1" indent="-533400" eaLnBrk="1" hangingPunct="1">
              <a:lnSpc>
                <a:spcPct val="150000"/>
              </a:lnSpc>
              <a:buFontTx/>
              <a:buNone/>
            </a:pPr>
            <a:r>
              <a:rPr lang="en-US" sz="2400" smtClean="0"/>
              <a:t>The output is the sequence { </a:t>
            </a:r>
            <a:r>
              <a:rPr lang="en-US" sz="2400" i="1" smtClean="0"/>
              <a:t>x</a:t>
            </a:r>
            <a:r>
              <a:rPr lang="en-US" sz="2400" baseline="-25000" smtClean="0"/>
              <a:t>i </a:t>
            </a:r>
            <a:r>
              <a:rPr lang="en-US" sz="2400" smtClean="0"/>
              <a:t>}.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E51B97F-35E7-4789-A726-5F3E80D78170}" type="slidenum">
              <a:rPr lang="en-US" sz="1400"/>
              <a:pPr eaLnBrk="1" hangingPunct="1"/>
              <a:t>13</a:t>
            </a:fld>
            <a:endParaRPr lang="en-US" sz="14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30 continued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648200"/>
          </a:xfrm>
        </p:spPr>
        <p:txBody>
          <a:bodyPr/>
          <a:lstStyle/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[] pseudorandom( </a:t>
            </a:r>
            <a:r>
              <a:rPr lang="en-US" sz="1800" dirty="0" err="1" smtClean="0"/>
              <a:t>int</a:t>
            </a:r>
            <a:r>
              <a:rPr lang="en-US" sz="1800" dirty="0" smtClean="0"/>
              <a:t> modulus, </a:t>
            </a:r>
            <a:r>
              <a:rPr lang="en-US" sz="1800" dirty="0" err="1" smtClean="0"/>
              <a:t>int</a:t>
            </a:r>
            <a:r>
              <a:rPr lang="en-US" sz="1800" dirty="0" smtClean="0"/>
              <a:t> multiplier, </a:t>
            </a:r>
            <a:r>
              <a:rPr lang="en-US" sz="1800" dirty="0" err="1" smtClean="0"/>
              <a:t>int</a:t>
            </a:r>
            <a:r>
              <a:rPr lang="en-US" sz="1800" dirty="0" smtClean="0"/>
              <a:t> increment,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smtClean="0">
                <a:cs typeface="Arial" charset="0"/>
                <a:sym typeface="Symbol" pitchFamily="18" charset="2"/>
              </a:rPr>
              <a:t>seed, </a:t>
            </a:r>
            <a:r>
              <a:rPr lang="en-US" sz="1800" dirty="0" err="1" smtClean="0">
                <a:cs typeface="Arial" charset="0"/>
                <a:sym typeface="Symbol" pitchFamily="18" charset="2"/>
              </a:rPr>
              <a:t>int</a:t>
            </a:r>
            <a:r>
              <a:rPr lang="en-US" sz="1800" i="1" dirty="0" smtClean="0">
                <a:cs typeface="Arial" charset="0"/>
                <a:sym typeface="Symbol" pitchFamily="18" charset="2"/>
              </a:rPr>
              <a:t> </a:t>
            </a:r>
            <a:r>
              <a:rPr lang="en-US" sz="1800" dirty="0" smtClean="0">
                <a:cs typeface="Arial" charset="0"/>
                <a:sym typeface="Symbol" pitchFamily="18" charset="2"/>
              </a:rPr>
              <a:t>n 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cs typeface="Arial" charset="0"/>
                <a:sym typeface="Symbol" pitchFamily="18" charset="2"/>
              </a:rPr>
              <a:t>{</a:t>
            </a:r>
            <a:endParaRPr lang="en-US" sz="1800" dirty="0" smtClean="0">
              <a:solidFill>
                <a:srgbClr val="006600"/>
              </a:solidFill>
              <a:cs typeface="Arial" charset="0"/>
              <a:sym typeface="Symbol" pitchFamily="18" charset="2"/>
            </a:endParaRP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	</a:t>
            </a:r>
            <a:r>
              <a:rPr lang="en-US" sz="18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assert modulus &gt; 1;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	assert 2 &lt;= multiplier &amp;&amp; </a:t>
            </a:r>
            <a:r>
              <a:rPr lang="en-US" sz="18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multiplier &lt; </a:t>
            </a:r>
            <a:r>
              <a:rPr lang="en-US" sz="18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modulus;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	assert 0 &lt;= increment &amp;&amp; increment &lt; modulus;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	assert 0 &lt;= seed &amp;&amp; seed &lt; modulus;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cs typeface="Arial" charset="0"/>
                <a:sym typeface="Symbol" pitchFamily="18" charset="2"/>
              </a:rPr>
              <a:t>	</a:t>
            </a:r>
            <a:r>
              <a:rPr lang="en-US" sz="1800" dirty="0" err="1" smtClean="0">
                <a:cs typeface="Arial" charset="0"/>
                <a:sym typeface="Symbol" pitchFamily="18" charset="2"/>
              </a:rPr>
              <a:t>int</a:t>
            </a:r>
            <a:r>
              <a:rPr lang="en-US" sz="1800" dirty="0" smtClean="0">
                <a:cs typeface="Arial" charset="0"/>
                <a:sym typeface="Symbol" pitchFamily="18" charset="2"/>
              </a:rPr>
              <a:t>[] x = new </a:t>
            </a:r>
            <a:r>
              <a:rPr lang="en-US" sz="1800" dirty="0" err="1" smtClean="0">
                <a:cs typeface="Arial" charset="0"/>
                <a:sym typeface="Symbol" pitchFamily="18" charset="2"/>
              </a:rPr>
              <a:t>int</a:t>
            </a:r>
            <a:r>
              <a:rPr lang="en-US" sz="1800" dirty="0" smtClean="0">
                <a:cs typeface="Arial" charset="0"/>
                <a:sym typeface="Symbol" pitchFamily="18" charset="2"/>
              </a:rPr>
              <a:t>[ n ];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cs typeface="Arial" charset="0"/>
                <a:sym typeface="Symbol" pitchFamily="18" charset="2"/>
              </a:rPr>
              <a:t>     x[0] = seed;    </a:t>
            </a:r>
            <a:endParaRPr lang="en-US" sz="1800" dirty="0" smtClean="0">
              <a:solidFill>
                <a:srgbClr val="A80000"/>
              </a:solidFill>
              <a:cs typeface="Arial" charset="0"/>
              <a:sym typeface="Symbol" pitchFamily="18" charset="2"/>
            </a:endParaRP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cs typeface="Arial" charset="0"/>
                <a:sym typeface="Symbol" pitchFamily="18" charset="2"/>
              </a:rPr>
              <a:t>	for ( </a:t>
            </a:r>
            <a:r>
              <a:rPr lang="en-US" sz="1800" dirty="0" err="1" smtClean="0">
                <a:cs typeface="Arial" charset="0"/>
                <a:sym typeface="Symbol" pitchFamily="18" charset="2"/>
              </a:rPr>
              <a:t>int</a:t>
            </a:r>
            <a:r>
              <a:rPr lang="en-US" sz="1800" dirty="0" smtClean="0">
                <a:cs typeface="Arial" charset="0"/>
                <a:sym typeface="Symbol" pitchFamily="18" charset="2"/>
              </a:rPr>
              <a:t> </a:t>
            </a:r>
            <a:r>
              <a:rPr lang="en-US" sz="1800" dirty="0" err="1" smtClean="0">
                <a:cs typeface="Arial" charset="0"/>
                <a:sym typeface="Symbol" pitchFamily="18" charset="2"/>
              </a:rPr>
              <a:t>i</a:t>
            </a:r>
            <a:r>
              <a:rPr lang="en-US" sz="1800" dirty="0" smtClean="0">
                <a:cs typeface="Arial" charset="0"/>
                <a:sym typeface="Symbol" pitchFamily="18" charset="2"/>
              </a:rPr>
              <a:t> = 1; </a:t>
            </a:r>
            <a:r>
              <a:rPr lang="en-US" sz="1800" dirty="0" err="1" smtClean="0">
                <a:cs typeface="Arial" charset="0"/>
                <a:sym typeface="Symbol" pitchFamily="18" charset="2"/>
              </a:rPr>
              <a:t>i</a:t>
            </a:r>
            <a:r>
              <a:rPr lang="en-US" sz="1800" dirty="0" smtClean="0">
                <a:cs typeface="Arial" charset="0"/>
                <a:sym typeface="Symbol" pitchFamily="18" charset="2"/>
              </a:rPr>
              <a:t> &lt; n; </a:t>
            </a:r>
            <a:r>
              <a:rPr lang="en-US" sz="1800" dirty="0" err="1" smtClean="0">
                <a:cs typeface="Arial" charset="0"/>
                <a:sym typeface="Symbol" pitchFamily="18" charset="2"/>
              </a:rPr>
              <a:t>i</a:t>
            </a:r>
            <a:r>
              <a:rPr lang="en-US" sz="1800" dirty="0" smtClean="0">
                <a:cs typeface="Arial" charset="0"/>
                <a:sym typeface="Symbol" pitchFamily="18" charset="2"/>
              </a:rPr>
              <a:t>++ 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cs typeface="Arial" charset="0"/>
                <a:sym typeface="Symbol" pitchFamily="18" charset="2"/>
              </a:rPr>
              <a:t>	    x[ </a:t>
            </a:r>
            <a:r>
              <a:rPr lang="en-US" sz="1800" dirty="0" err="1" smtClean="0">
                <a:cs typeface="Arial" charset="0"/>
                <a:sym typeface="Symbol" pitchFamily="18" charset="2"/>
              </a:rPr>
              <a:t>i</a:t>
            </a:r>
            <a:r>
              <a:rPr lang="en-US" sz="1800" dirty="0" smtClean="0">
                <a:cs typeface="Arial" charset="0"/>
                <a:sym typeface="Symbol" pitchFamily="18" charset="2"/>
              </a:rPr>
              <a:t> ] = ( </a:t>
            </a:r>
            <a:r>
              <a:rPr lang="en-US" sz="1800" dirty="0" smtClean="0"/>
              <a:t>multiplier</a:t>
            </a:r>
            <a:r>
              <a:rPr lang="en-US" sz="1800" dirty="0" smtClean="0">
                <a:cs typeface="Arial" charset="0"/>
                <a:sym typeface="Symbol" pitchFamily="18" charset="2"/>
              </a:rPr>
              <a:t> *x[ </a:t>
            </a:r>
            <a:r>
              <a:rPr lang="en-US" sz="1800" dirty="0" err="1" smtClean="0">
                <a:cs typeface="Arial" charset="0"/>
                <a:sym typeface="Symbol" pitchFamily="18" charset="2"/>
              </a:rPr>
              <a:t>i</a:t>
            </a:r>
            <a:r>
              <a:rPr lang="en-US" sz="1800" dirty="0" smtClean="0">
                <a:cs typeface="Arial" charset="0"/>
                <a:sym typeface="Symbol" pitchFamily="18" charset="2"/>
              </a:rPr>
              <a:t> – 1 ] + </a:t>
            </a:r>
            <a:r>
              <a:rPr lang="en-US" sz="1800" dirty="0" smtClean="0"/>
              <a:t>increment </a:t>
            </a:r>
            <a:r>
              <a:rPr lang="en-US" sz="1800" dirty="0" smtClean="0">
                <a:cs typeface="Arial" charset="0"/>
                <a:sym typeface="Symbol" pitchFamily="18" charset="2"/>
              </a:rPr>
              <a:t>) % </a:t>
            </a:r>
            <a:r>
              <a:rPr lang="en-US" sz="1800" dirty="0" smtClean="0"/>
              <a:t>modulus</a:t>
            </a:r>
            <a:r>
              <a:rPr lang="en-US" sz="1800" dirty="0" smtClean="0">
                <a:cs typeface="Arial" charset="0"/>
                <a:sym typeface="Symbol" pitchFamily="18" charset="2"/>
              </a:rPr>
              <a:t>;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cs typeface="Arial" charset="0"/>
                <a:sym typeface="Symbol" pitchFamily="18" charset="2"/>
              </a:rPr>
              <a:t>	return x;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cs typeface="Arial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B3E91-B707-49D9-9D94-A2941F4F74C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7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796459-BB67-4206-A773-3409F011CD19}" type="slidenum">
              <a:rPr lang="en-US" sz="1400"/>
              <a:pPr eaLnBrk="1" hangingPunct="1"/>
              <a:t>2</a:t>
            </a:fld>
            <a:endParaRPr 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10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5720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solidFill>
                  <a:srgbClr val="7F0000"/>
                </a:solidFill>
              </a:rPr>
              <a:t>Division Algorithm</a:t>
            </a:r>
            <a:r>
              <a:rPr lang="en-US" sz="1800" dirty="0" smtClean="0"/>
              <a:t>: Let a </a:t>
            </a:r>
            <a:r>
              <a:rPr lang="en-US" sz="1800" b="1" dirty="0" smtClean="0">
                <a:sym typeface="Symbol" pitchFamily="18" charset="2"/>
              </a:rPr>
              <a:t> Z</a:t>
            </a:r>
            <a:r>
              <a:rPr lang="en-US" sz="1800" dirty="0" smtClean="0">
                <a:sym typeface="Symbol" pitchFamily="18" charset="2"/>
              </a:rPr>
              <a:t>, d </a:t>
            </a:r>
            <a:r>
              <a:rPr lang="en-US" sz="1800" b="1" dirty="0" smtClean="0">
                <a:sym typeface="Symbol" pitchFamily="18" charset="2"/>
              </a:rPr>
              <a:t> Z</a:t>
            </a:r>
            <a:r>
              <a:rPr lang="en-US" sz="1800" baseline="30000" dirty="0" smtClean="0">
                <a:sym typeface="Symbol" pitchFamily="18" charset="2"/>
              </a:rPr>
              <a:t>+</a:t>
            </a:r>
            <a:r>
              <a:rPr lang="en-US" sz="1800" dirty="0" smtClean="0">
                <a:sym typeface="Symbol" pitchFamily="18" charset="2"/>
              </a:rPr>
              <a:t>. </a:t>
            </a:r>
            <a:r>
              <a:rPr lang="en-US" sz="1800" b="1" dirty="0" smtClean="0">
                <a:sym typeface="Symbol" pitchFamily="18" charset="2"/>
              </a:rPr>
              <a:t></a:t>
            </a:r>
            <a:r>
              <a:rPr lang="en-US" sz="1800" dirty="0" smtClean="0">
                <a:sym typeface="Symbol" pitchFamily="18" charset="2"/>
              </a:rPr>
              <a:t>a</a:t>
            </a:r>
            <a:r>
              <a:rPr lang="en-US" sz="1800" b="1" dirty="0" smtClean="0">
                <a:sym typeface="Symbol" pitchFamily="18" charset="2"/>
              </a:rPr>
              <a:t> </a:t>
            </a:r>
            <a:r>
              <a:rPr lang="en-US" sz="1800" dirty="0" smtClean="0">
                <a:sym typeface="Symbol" pitchFamily="18" charset="2"/>
              </a:rPr>
              <a:t>d </a:t>
            </a:r>
            <a:r>
              <a:rPr lang="en-US" sz="1800" b="1" dirty="0" smtClean="0">
                <a:sym typeface="Symbol" pitchFamily="18" charset="2"/>
              </a:rPr>
              <a:t></a:t>
            </a:r>
            <a:r>
              <a:rPr lang="en-US" sz="1800" dirty="0" smtClean="0">
                <a:sym typeface="Symbol" pitchFamily="18" charset="2"/>
              </a:rPr>
              <a:t>!q </a:t>
            </a:r>
            <a:r>
              <a:rPr lang="en-US" sz="1800" b="1" dirty="0" smtClean="0">
                <a:sym typeface="Symbol" pitchFamily="18" charset="2"/>
              </a:rPr>
              <a:t></a:t>
            </a:r>
            <a:r>
              <a:rPr lang="en-US" sz="1800" dirty="0" smtClean="0">
                <a:sym typeface="Symbol" pitchFamily="18" charset="2"/>
              </a:rPr>
              <a:t>!r ( 0 </a:t>
            </a:r>
            <a:r>
              <a:rPr lang="en-US" sz="1800" b="1" dirty="0" smtClean="0">
                <a:solidFill>
                  <a:srgbClr val="A80000"/>
                </a:solidFill>
                <a:sym typeface="Symbol" pitchFamily="18" charset="2"/>
              </a:rPr>
              <a:t></a:t>
            </a:r>
            <a:r>
              <a:rPr lang="en-US" sz="1800" b="1" dirty="0" smtClean="0">
                <a:sym typeface="Symbol" pitchFamily="18" charset="2"/>
              </a:rPr>
              <a:t> </a:t>
            </a:r>
            <a:r>
              <a:rPr lang="en-US" sz="1800" dirty="0" smtClean="0">
                <a:sym typeface="Symbol" pitchFamily="18" charset="2"/>
              </a:rPr>
              <a:t>r &lt; d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ym typeface="Symbol" pitchFamily="18" charset="2"/>
              </a:rPr>
              <a:t> a = </a:t>
            </a:r>
            <a:r>
              <a:rPr lang="en-US" sz="1800" dirty="0" err="1" smtClean="0">
                <a:sym typeface="Symbol" pitchFamily="18" charset="2"/>
              </a:rPr>
              <a:t>dq</a:t>
            </a:r>
            <a:r>
              <a:rPr lang="en-US" sz="1800" dirty="0" smtClean="0">
                <a:sym typeface="Symbol" pitchFamily="18" charset="2"/>
              </a:rPr>
              <a:t> + r ).</a:t>
            </a:r>
            <a:endParaRPr lang="en-US" sz="1800" dirty="0" smtClean="0"/>
          </a:p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/>
              <a:t>What are the quotient &amp; remainder when: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lphaLcParenR"/>
            </a:pPr>
            <a:r>
              <a:rPr lang="en-US" sz="1800" dirty="0" smtClean="0"/>
              <a:t>44 is divided by 8?                    </a:t>
            </a:r>
            <a:r>
              <a:rPr lang="en-US" sz="1800" dirty="0" smtClean="0">
                <a:solidFill>
                  <a:srgbClr val="006600"/>
                </a:solidFill>
              </a:rPr>
              <a:t>q: 5,       r: 4.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lphaLcParenR"/>
            </a:pPr>
            <a:r>
              <a:rPr lang="en-US" sz="1800" dirty="0" smtClean="0"/>
              <a:t>777 is divided by 21?                </a:t>
            </a:r>
            <a:r>
              <a:rPr lang="en-US" sz="1800" dirty="0" smtClean="0">
                <a:solidFill>
                  <a:srgbClr val="006600"/>
                </a:solidFill>
              </a:rPr>
              <a:t>q: 37,     r: 0.</a:t>
            </a:r>
            <a:endParaRPr lang="en-US" sz="1800" dirty="0" smtClean="0"/>
          </a:p>
          <a:p>
            <a:pPr marL="990600" lvl="1" indent="-533400" eaLnBrk="1" hangingPunct="1">
              <a:lnSpc>
                <a:spcPct val="120000"/>
              </a:lnSpc>
              <a:buFontTx/>
              <a:buAutoNum type="alphaLcParenR"/>
            </a:pPr>
            <a:r>
              <a:rPr lang="en-US" sz="1800" dirty="0" smtClean="0"/>
              <a:t>-123 is divided by 19?               </a:t>
            </a:r>
            <a:r>
              <a:rPr lang="en-US" sz="1800" dirty="0" smtClean="0">
                <a:solidFill>
                  <a:srgbClr val="006600"/>
                </a:solidFill>
              </a:rPr>
              <a:t>q: -7,      r: 10. </a:t>
            </a:r>
            <a:r>
              <a:rPr lang="en-US" sz="1800" dirty="0" smtClean="0">
                <a:solidFill>
                  <a:srgbClr val="A80000"/>
                </a:solidFill>
              </a:rPr>
              <a:t>(not q = -6, r = -9)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lphaLcParenR"/>
            </a:pPr>
            <a:r>
              <a:rPr lang="en-US" sz="1800" dirty="0" smtClean="0"/>
              <a:t>-1 is divided by 23?                   </a:t>
            </a:r>
            <a:r>
              <a:rPr lang="en-US" sz="1800" dirty="0" smtClean="0">
                <a:solidFill>
                  <a:srgbClr val="006600"/>
                </a:solidFill>
              </a:rPr>
              <a:t>q: -1,      r: 22.</a:t>
            </a:r>
            <a:endParaRPr lang="en-US" sz="1800" dirty="0" smtClean="0"/>
          </a:p>
          <a:p>
            <a:pPr marL="990600" lvl="1" indent="-533400" eaLnBrk="1" hangingPunct="1">
              <a:lnSpc>
                <a:spcPct val="120000"/>
              </a:lnSpc>
              <a:buFontTx/>
              <a:buAutoNum type="alphaLcParenR"/>
            </a:pPr>
            <a:r>
              <a:rPr lang="en-US" sz="1800" dirty="0" smtClean="0"/>
              <a:t>-2002 is divided by 87?             </a:t>
            </a:r>
            <a:r>
              <a:rPr lang="en-US" sz="1800" dirty="0" smtClean="0">
                <a:solidFill>
                  <a:srgbClr val="006600"/>
                </a:solidFill>
              </a:rPr>
              <a:t>q: -24,    r: 86.</a:t>
            </a:r>
            <a:endParaRPr lang="en-US" sz="1800" dirty="0" smtClean="0"/>
          </a:p>
          <a:p>
            <a:pPr marL="990600" lvl="1" indent="-533400" eaLnBrk="1" hangingPunct="1">
              <a:lnSpc>
                <a:spcPct val="120000"/>
              </a:lnSpc>
              <a:buFontTx/>
              <a:buAutoNum type="alphaLcParenR"/>
            </a:pPr>
            <a:r>
              <a:rPr lang="en-US" sz="1800" dirty="0" smtClean="0"/>
              <a:t>0 is divided by 17?                    </a:t>
            </a:r>
            <a:r>
              <a:rPr lang="en-US" sz="1800" dirty="0" smtClean="0">
                <a:solidFill>
                  <a:srgbClr val="006600"/>
                </a:solidFill>
              </a:rPr>
              <a:t>q: 0,        r: 0.</a:t>
            </a:r>
            <a:endParaRPr lang="en-US" sz="1800" dirty="0" smtClean="0"/>
          </a:p>
          <a:p>
            <a:pPr marL="990600" lvl="1" indent="-533400" eaLnBrk="1" hangingPunct="1">
              <a:lnSpc>
                <a:spcPct val="120000"/>
              </a:lnSpc>
              <a:buFontTx/>
              <a:buAutoNum type="alphaLcParenR"/>
            </a:pPr>
            <a:r>
              <a:rPr lang="en-US" sz="1800" dirty="0" smtClean="0"/>
              <a:t>1,234,567 is divided by 1001?  </a:t>
            </a:r>
            <a:r>
              <a:rPr lang="en-US" sz="1800" dirty="0" smtClean="0">
                <a:solidFill>
                  <a:srgbClr val="006600"/>
                </a:solidFill>
              </a:rPr>
              <a:t>q: 1233, r: 334.</a:t>
            </a:r>
            <a:endParaRPr lang="en-US" sz="1800" dirty="0" smtClean="0"/>
          </a:p>
          <a:p>
            <a:pPr marL="990600" lvl="1" indent="-533400" eaLnBrk="1" hangingPunct="1">
              <a:lnSpc>
                <a:spcPct val="120000"/>
              </a:lnSpc>
              <a:buFontTx/>
              <a:buAutoNum type="alphaLcParenR"/>
            </a:pPr>
            <a:r>
              <a:rPr lang="en-US" sz="1800" dirty="0" smtClean="0"/>
              <a:t>-100 is divided by 101?             </a:t>
            </a:r>
            <a:r>
              <a:rPr lang="en-US" sz="1800" dirty="0" smtClean="0">
                <a:solidFill>
                  <a:srgbClr val="006600"/>
                </a:solidFill>
              </a:rPr>
              <a:t>q: -1,      r: 1.</a:t>
            </a:r>
          </a:p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en-US" sz="1800" dirty="0" smtClean="0">
                <a:solidFill>
                  <a:srgbClr val="7F0000"/>
                </a:solidFill>
              </a:rPr>
              <a:t>Remember: remainders are </a:t>
            </a:r>
            <a:r>
              <a:rPr lang="en-US" sz="1800" i="1" dirty="0" smtClean="0">
                <a:solidFill>
                  <a:srgbClr val="7F0000"/>
                </a:solidFill>
              </a:rPr>
              <a:t>always</a:t>
            </a:r>
            <a:r>
              <a:rPr lang="en-US" sz="1800" dirty="0" smtClean="0">
                <a:solidFill>
                  <a:srgbClr val="7F0000"/>
                </a:solidFill>
              </a:rPr>
              <a:t> </a:t>
            </a:r>
            <a:r>
              <a:rPr lang="en-US" sz="1800" i="1" dirty="0" smtClean="0"/>
              <a:t>nonnegative</a:t>
            </a:r>
            <a:r>
              <a:rPr lang="en-US" sz="1800" dirty="0" smtClean="0">
                <a:solidFill>
                  <a:srgbClr val="7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77FE47B-369D-40DB-BAE4-FDB417270993}" type="slidenum">
              <a:rPr lang="en-US" sz="1400"/>
              <a:pPr eaLnBrk="1" hangingPunct="1"/>
              <a:t>3</a:t>
            </a:fld>
            <a:endParaRPr lang="en-US" sz="140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 34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800600"/>
          </a:xfrm>
        </p:spPr>
        <p:txBody>
          <a:bodyPr/>
          <a:lstStyle/>
          <a:p>
            <a:pPr marL="590550" indent="-533400" eaLnBrk="1" hangingPunct="1">
              <a:lnSpc>
                <a:spcPct val="140000"/>
              </a:lnSpc>
              <a:buFontTx/>
              <a:buNone/>
            </a:pPr>
            <a:r>
              <a:rPr lang="en-US" sz="2400" dirty="0" err="1" smtClean="0"/>
              <a:t>Thm</a:t>
            </a:r>
            <a:r>
              <a:rPr lang="en-US" sz="2400" dirty="0" smtClean="0"/>
              <a:t>. 4. Let </a:t>
            </a:r>
            <a:r>
              <a:rPr lang="en-US" sz="2400" i="1" dirty="0" smtClean="0"/>
              <a:t>m </a:t>
            </a:r>
            <a:r>
              <a:rPr lang="en-US" sz="2400" b="1" dirty="0" smtClean="0">
                <a:sym typeface="Symbol" pitchFamily="18" charset="2"/>
              </a:rPr>
              <a:t></a:t>
            </a:r>
            <a:r>
              <a:rPr lang="en-US" sz="2400" i="1" dirty="0" smtClean="0"/>
              <a:t> </a:t>
            </a:r>
            <a:r>
              <a:rPr lang="en-US" sz="2400" b="1" dirty="0" smtClean="0">
                <a:sym typeface="Symbol" pitchFamily="18" charset="2"/>
              </a:rPr>
              <a:t>Z</a:t>
            </a:r>
            <a:r>
              <a:rPr lang="en-US" sz="2400" baseline="30000" dirty="0" smtClean="0">
                <a:sym typeface="Symbol" pitchFamily="18" charset="2"/>
              </a:rPr>
              <a:t>+</a:t>
            </a:r>
            <a:r>
              <a:rPr lang="en-US" sz="2400" dirty="0" smtClean="0"/>
              <a:t> and </a:t>
            </a:r>
            <a:r>
              <a:rPr lang="en-US" sz="2400" i="1" dirty="0" smtClean="0">
                <a:sym typeface="Symbol" pitchFamily="18" charset="2"/>
              </a:rPr>
              <a:t>a, b </a:t>
            </a:r>
            <a:r>
              <a:rPr lang="en-US" sz="2400" b="1" i="1" dirty="0" smtClean="0">
                <a:sym typeface="Symbol" pitchFamily="18" charset="2"/>
              </a:rPr>
              <a:t>Z.</a:t>
            </a:r>
            <a:r>
              <a:rPr lang="en-US" sz="2400" i="1" dirty="0" smtClean="0">
                <a:sym typeface="Symbol" pitchFamily="18" charset="2"/>
              </a:rPr>
              <a:t> </a:t>
            </a:r>
          </a:p>
          <a:p>
            <a:pPr marL="590550" indent="-533400" eaLnBrk="1" hangingPunct="1">
              <a:lnSpc>
                <a:spcPct val="140000"/>
              </a:lnSpc>
              <a:buFontTx/>
              <a:buNone/>
            </a:pP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a is congruent to b </a:t>
            </a:r>
            <a:r>
              <a:rPr lang="en-US" sz="2400" dirty="0" smtClean="0">
                <a:solidFill>
                  <a:srgbClr val="7F0000"/>
                </a:solidFill>
              </a:rPr>
              <a:t>modulo </a:t>
            </a:r>
            <a:r>
              <a:rPr lang="en-US" sz="2400" i="1" dirty="0" smtClean="0">
                <a:solidFill>
                  <a:srgbClr val="7F0000"/>
                </a:solidFill>
              </a:rPr>
              <a:t>m, </a:t>
            </a:r>
            <a:r>
              <a:rPr lang="en-US" sz="2400" dirty="0" smtClean="0"/>
              <a:t>denoted</a:t>
            </a:r>
            <a:r>
              <a:rPr lang="en-US" sz="2400" i="1" dirty="0" smtClean="0">
                <a:solidFill>
                  <a:srgbClr val="7F0000"/>
                </a:solidFill>
              </a:rPr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>
                <a:cs typeface="Arial" charset="0"/>
                <a:sym typeface="Symbol" pitchFamily="18" charset="2"/>
              </a:rPr>
              <a:t>≡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( mod </a:t>
            </a:r>
            <a:r>
              <a:rPr lang="en-US" sz="2400" i="1" dirty="0"/>
              <a:t>m </a:t>
            </a:r>
            <a:r>
              <a:rPr lang="en-US" sz="2400" dirty="0" smtClean="0"/>
              <a:t>), </a:t>
            </a:r>
          </a:p>
          <a:p>
            <a:pPr marL="590550" indent="-533400" eaLnBrk="1" hangingPunct="1">
              <a:lnSpc>
                <a:spcPct val="140000"/>
              </a:lnSpc>
              <a:buFontTx/>
              <a:buNone/>
            </a:pPr>
            <a:r>
              <a:rPr lang="en-US" sz="2400" b="1" dirty="0">
                <a:solidFill>
                  <a:srgbClr val="000099"/>
                </a:solidFill>
                <a:sym typeface="Symbol" pitchFamily="18" charset="2"/>
              </a:rPr>
              <a:t>	</a:t>
            </a:r>
            <a:r>
              <a:rPr lang="en-US" sz="2400" b="1" dirty="0" smtClean="0">
                <a:solidFill>
                  <a:srgbClr val="000099"/>
                </a:solidFill>
                <a:sym typeface="Symbol" pitchFamily="18" charset="2"/>
              </a:rPr>
              <a:t></a:t>
            </a:r>
            <a:r>
              <a:rPr lang="en-US" sz="2400" b="1" dirty="0" smtClean="0">
                <a:sym typeface="Symbol" pitchFamily="18" charset="2"/>
              </a:rPr>
              <a:t> </a:t>
            </a:r>
            <a:r>
              <a:rPr lang="en-US" sz="2400" i="1" dirty="0" smtClean="0">
                <a:sym typeface="Symbol" pitchFamily="18" charset="2"/>
              </a:rPr>
              <a:t>k </a:t>
            </a:r>
            <a:r>
              <a:rPr lang="en-US" sz="2400" b="1" i="1" dirty="0" smtClean="0">
                <a:sym typeface="Symbol" pitchFamily="18" charset="2"/>
              </a:rPr>
              <a:t>Z</a:t>
            </a:r>
            <a:r>
              <a:rPr lang="en-US" sz="2400" i="1" dirty="0" smtClean="0">
                <a:sym typeface="Symbol" pitchFamily="18" charset="2"/>
              </a:rPr>
              <a:t> ( a = b + km ).        </a:t>
            </a:r>
            <a:r>
              <a:rPr lang="en-US" sz="2400" dirty="0" smtClean="0">
                <a:solidFill>
                  <a:srgbClr val="006600"/>
                </a:solidFill>
                <a:sym typeface="Symbol" pitchFamily="18" charset="2"/>
              </a:rPr>
              <a:t>(</a:t>
            </a:r>
            <a:r>
              <a:rPr lang="en-US" sz="2400" i="1" dirty="0" smtClean="0">
                <a:solidFill>
                  <a:srgbClr val="006600"/>
                </a:solidFill>
                <a:sym typeface="Symbol" pitchFamily="18" charset="2"/>
              </a:rPr>
              <a:t> m | </a:t>
            </a:r>
            <a:r>
              <a:rPr lang="en-US" sz="2400" dirty="0" smtClean="0">
                <a:solidFill>
                  <a:srgbClr val="006600"/>
                </a:solidFill>
                <a:sym typeface="Symbol" pitchFamily="18" charset="2"/>
              </a:rPr>
              <a:t>(</a:t>
            </a:r>
            <a:r>
              <a:rPr lang="en-US" sz="2400" i="1" dirty="0" smtClean="0">
                <a:solidFill>
                  <a:srgbClr val="006600"/>
                </a:solidFill>
                <a:sym typeface="Symbol" pitchFamily="18" charset="2"/>
              </a:rPr>
              <a:t>a – b</a:t>
            </a:r>
            <a:r>
              <a:rPr lang="en-US" sz="2400" dirty="0" smtClean="0">
                <a:solidFill>
                  <a:srgbClr val="006600"/>
                </a:solidFill>
                <a:sym typeface="Symbol" pitchFamily="18" charset="2"/>
              </a:rPr>
              <a:t>)</a:t>
            </a:r>
            <a:r>
              <a:rPr lang="en-US" sz="2400" i="1" dirty="0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006600"/>
                </a:solidFill>
                <a:sym typeface="Symbol" pitchFamily="18" charset="2"/>
              </a:rPr>
              <a:t>)</a:t>
            </a:r>
            <a:endParaRPr lang="en-US" sz="2400" dirty="0" smtClean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140000"/>
              </a:lnSpc>
              <a:buFontTx/>
              <a:buNone/>
            </a:pPr>
            <a:r>
              <a:rPr lang="en-US" sz="2400" dirty="0" smtClean="0"/>
              <a:t>Show:</a:t>
            </a:r>
          </a:p>
          <a:p>
            <a:pPr marL="609600" indent="-609600" eaLnBrk="1" hangingPunct="1">
              <a:lnSpc>
                <a:spcPct val="14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</a:rPr>
              <a:t>if</a:t>
            </a:r>
            <a:r>
              <a:rPr lang="en-US" sz="2400" dirty="0" smtClean="0"/>
              <a:t> 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≡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( mod </a:t>
            </a:r>
            <a:r>
              <a:rPr lang="en-US" sz="2400" i="1" dirty="0" smtClean="0"/>
              <a:t>m </a:t>
            </a:r>
            <a:r>
              <a:rPr lang="en-US" sz="2400" dirty="0" smtClean="0"/>
              <a:t>) and </a:t>
            </a:r>
          </a:p>
          <a:p>
            <a:pPr marL="609600" indent="-609600" eaLnBrk="1" hangingPunct="1">
              <a:lnSpc>
                <a:spcPct val="140000"/>
              </a:lnSpc>
              <a:buFontTx/>
              <a:buNone/>
            </a:pPr>
            <a:r>
              <a:rPr lang="en-US" sz="2400" i="1" dirty="0" smtClean="0"/>
              <a:t>    c</a:t>
            </a:r>
            <a:r>
              <a:rPr lang="en-US" sz="2400" dirty="0" smtClean="0"/>
              <a:t>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≡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dirty="0" smtClean="0"/>
              <a:t> ( mod </a:t>
            </a:r>
            <a:r>
              <a:rPr lang="en-US" sz="2400" i="1" dirty="0" smtClean="0"/>
              <a:t>m </a:t>
            </a:r>
            <a:r>
              <a:rPr lang="en-US" sz="2400" dirty="0" smtClean="0"/>
              <a:t>), where </a:t>
            </a:r>
            <a:r>
              <a:rPr lang="en-US" sz="2400" i="1" dirty="0" smtClean="0"/>
              <a:t>a, b, c, d</a:t>
            </a:r>
            <a:r>
              <a:rPr lang="en-US" sz="2400" dirty="0" smtClean="0"/>
              <a:t>, </a:t>
            </a:r>
            <a:r>
              <a:rPr lang="en-US" sz="2400" i="1" dirty="0" smtClean="0"/>
              <a:t>m </a:t>
            </a:r>
            <a:r>
              <a:rPr lang="en-US" sz="2400" b="1" dirty="0" smtClean="0">
                <a:sym typeface="Symbol" pitchFamily="18" charset="2"/>
              </a:rPr>
              <a:t> Z </a:t>
            </a:r>
            <a:r>
              <a:rPr lang="en-US" sz="2400" dirty="0" smtClean="0">
                <a:sym typeface="Symbol" pitchFamily="18" charset="2"/>
              </a:rPr>
              <a:t>with </a:t>
            </a:r>
            <a:r>
              <a:rPr lang="en-US" sz="2400" i="1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≥ </a:t>
            </a:r>
            <a:r>
              <a:rPr lang="en-US" sz="2400" i="1" dirty="0" smtClean="0">
                <a:cs typeface="Arial" charset="0"/>
                <a:sym typeface="Symbol" pitchFamily="18" charset="2"/>
              </a:rPr>
              <a:t>2, </a:t>
            </a:r>
          </a:p>
          <a:p>
            <a:pPr marL="609600" indent="-609600" eaLnBrk="1" hangingPunct="1">
              <a:lnSpc>
                <a:spcPct val="14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then</a:t>
            </a:r>
            <a:r>
              <a:rPr lang="en-US" sz="2400" dirty="0" smtClean="0">
                <a:cs typeface="Arial" charset="0"/>
                <a:sym typeface="Symbol" pitchFamily="18" charset="2"/>
              </a:rPr>
              <a:t>  </a:t>
            </a:r>
            <a:r>
              <a:rPr lang="en-US" sz="2400" i="1" dirty="0" smtClean="0">
                <a:cs typeface="Arial" charset="0"/>
                <a:sym typeface="Symbol" pitchFamily="18" charset="2"/>
              </a:rPr>
              <a:t>a – c</a:t>
            </a:r>
            <a:r>
              <a:rPr lang="en-US" sz="2400" dirty="0" smtClean="0">
                <a:cs typeface="Arial" charset="0"/>
                <a:sym typeface="Symbol" pitchFamily="18" charset="2"/>
              </a:rPr>
              <a:t> ≡</a:t>
            </a:r>
            <a:r>
              <a:rPr lang="en-US" sz="2400" dirty="0" smtClean="0"/>
              <a:t> </a:t>
            </a:r>
            <a:r>
              <a:rPr lang="en-US" sz="2400" i="1" dirty="0" smtClean="0"/>
              <a:t>b – d</a:t>
            </a:r>
            <a:r>
              <a:rPr lang="en-US" sz="2400" dirty="0" smtClean="0"/>
              <a:t> ( mod </a:t>
            </a:r>
            <a:r>
              <a:rPr lang="en-US" sz="2400" i="1" dirty="0" smtClean="0"/>
              <a:t>m </a:t>
            </a:r>
            <a:r>
              <a:rPr lang="en-US" sz="2400" dirty="0" smtClean="0"/>
              <a:t>)</a:t>
            </a:r>
            <a:r>
              <a:rPr lang="en-US" sz="2400" dirty="0" smtClean="0"/>
              <a:t>.</a:t>
            </a:r>
          </a:p>
          <a:p>
            <a:pPr marL="609600" indent="-609600" eaLnBrk="1" hangingPunct="1">
              <a:lnSpc>
                <a:spcPct val="140000"/>
              </a:lnSpc>
              <a:buFontTx/>
              <a:buNone/>
            </a:pPr>
            <a:r>
              <a:rPr lang="en-US" sz="2400" dirty="0" smtClean="0"/>
              <a:t>Example: m = 5, a = 21, b = 16, c = 13, d = 3.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4346F6-FB0E-455B-912A-8AD1FD44179F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Exercise 20 Solution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876800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000" dirty="0" smtClean="0"/>
              <a:t>Notation: </a:t>
            </a:r>
            <a:r>
              <a:rPr lang="en-US" sz="2000" i="1" dirty="0" smtClean="0">
                <a:solidFill>
                  <a:srgbClr val="7F0000"/>
                </a:solidFill>
              </a:rPr>
              <a:t>a</a:t>
            </a:r>
            <a:r>
              <a:rPr lang="en-US" sz="2000" dirty="0" smtClean="0">
                <a:solidFill>
                  <a:srgbClr val="7F0000"/>
                </a:solidFill>
              </a:rPr>
              <a:t> is congruent to </a:t>
            </a:r>
            <a:r>
              <a:rPr lang="en-US" sz="2000" i="1">
                <a:solidFill>
                  <a:srgbClr val="7F0000"/>
                </a:solidFill>
              </a:rPr>
              <a:t>b</a:t>
            </a:r>
            <a:r>
              <a:rPr lang="en-US" sz="2000">
                <a:solidFill>
                  <a:srgbClr val="7F0000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</a:rPr>
              <a:t>modulo </a:t>
            </a:r>
            <a:r>
              <a:rPr lang="en-US" sz="2000" i="1" smtClean="0">
                <a:solidFill>
                  <a:srgbClr val="7F0000"/>
                </a:solidFill>
              </a:rPr>
              <a:t>m</a:t>
            </a:r>
            <a:r>
              <a:rPr lang="en-US" sz="2000" smtClean="0">
                <a:solidFill>
                  <a:srgbClr val="000099"/>
                </a:solidFill>
              </a:rPr>
              <a:t> </a:t>
            </a:r>
            <a:r>
              <a:rPr lang="en-US" sz="2000" dirty="0" smtClean="0">
                <a:solidFill>
                  <a:srgbClr val="000099"/>
                </a:solidFill>
              </a:rPr>
              <a:t>is denoted 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≡</a:t>
            </a:r>
            <a:r>
              <a:rPr lang="en-US" sz="2000" dirty="0"/>
              <a:t> </a:t>
            </a:r>
            <a:r>
              <a:rPr lang="en-US" sz="2000" i="1" dirty="0"/>
              <a:t>b</a:t>
            </a:r>
            <a:r>
              <a:rPr lang="en-US" sz="2000" dirty="0"/>
              <a:t> ( mod </a:t>
            </a:r>
            <a:r>
              <a:rPr lang="en-US" sz="2000" i="1" dirty="0"/>
              <a:t>m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000" dirty="0" err="1" smtClean="0">
                <a:solidFill>
                  <a:srgbClr val="7F0000"/>
                </a:solidFill>
              </a:rPr>
              <a:t>Thm</a:t>
            </a:r>
            <a:r>
              <a:rPr lang="en-US" sz="2000" dirty="0" smtClean="0">
                <a:solidFill>
                  <a:srgbClr val="7F0000"/>
                </a:solidFill>
              </a:rPr>
              <a:t> 4</a:t>
            </a:r>
            <a:r>
              <a:rPr lang="en-US" sz="2000" dirty="0" smtClean="0"/>
              <a:t>. Let </a:t>
            </a:r>
            <a:r>
              <a:rPr lang="en-US" sz="2000" i="1" dirty="0" smtClean="0"/>
              <a:t>m </a:t>
            </a:r>
            <a:r>
              <a:rPr lang="en-US" sz="2000" b="1" dirty="0" smtClean="0">
                <a:sym typeface="Symbol" pitchFamily="18" charset="2"/>
              </a:rPr>
              <a:t></a:t>
            </a:r>
            <a:r>
              <a:rPr lang="en-US" sz="2000" i="1" dirty="0" smtClean="0"/>
              <a:t> </a:t>
            </a:r>
            <a:r>
              <a:rPr lang="en-US" sz="2000" b="1" dirty="0" smtClean="0">
                <a:sym typeface="Symbol" pitchFamily="18" charset="2"/>
              </a:rPr>
              <a:t>Z</a:t>
            </a:r>
            <a:r>
              <a:rPr lang="en-US" sz="2000" baseline="30000" dirty="0" smtClean="0">
                <a:sym typeface="Symbol" pitchFamily="18" charset="2"/>
              </a:rPr>
              <a:t>+</a:t>
            </a:r>
            <a:r>
              <a:rPr lang="en-US" sz="2000" dirty="0" smtClean="0"/>
              <a:t>.  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≡</a:t>
            </a:r>
            <a:r>
              <a:rPr lang="en-US" sz="2000" dirty="0"/>
              <a:t> </a:t>
            </a:r>
            <a:r>
              <a:rPr lang="en-US" sz="2000" i="1" dirty="0"/>
              <a:t>b</a:t>
            </a:r>
            <a:r>
              <a:rPr lang="en-US" sz="2000" dirty="0"/>
              <a:t> ( mod </a:t>
            </a:r>
            <a:r>
              <a:rPr lang="en-US" sz="2000" i="1" dirty="0"/>
              <a:t>m </a:t>
            </a:r>
            <a:r>
              <a:rPr lang="en-US" sz="2000" dirty="0" smtClean="0"/>
              <a:t>)</a:t>
            </a:r>
            <a:r>
              <a:rPr lang="en-US" sz="2000" i="1" dirty="0" smtClean="0">
                <a:solidFill>
                  <a:srgbClr val="7F0000"/>
                </a:solidFill>
              </a:rPr>
              <a:t> 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0099"/>
                </a:solidFill>
                <a:sym typeface="Symbol" pitchFamily="18" charset="2"/>
              </a:rPr>
              <a:t></a:t>
            </a:r>
            <a:r>
              <a:rPr lang="en-US" sz="2000" b="1" dirty="0" smtClean="0">
                <a:sym typeface="Symbol" pitchFamily="18" charset="2"/>
              </a:rPr>
              <a:t> </a:t>
            </a:r>
            <a:r>
              <a:rPr lang="en-US" sz="2000" i="1" dirty="0" smtClean="0">
                <a:sym typeface="Symbol" pitchFamily="18" charset="2"/>
              </a:rPr>
              <a:t>k </a:t>
            </a:r>
            <a:r>
              <a:rPr lang="en-US" sz="2000" b="1" i="1" dirty="0" smtClean="0">
                <a:sym typeface="Symbol" pitchFamily="18" charset="2"/>
              </a:rPr>
              <a:t>Z</a:t>
            </a:r>
            <a:r>
              <a:rPr lang="en-US" sz="2000" i="1" dirty="0" smtClean="0">
                <a:sym typeface="Symbol" pitchFamily="18" charset="2"/>
              </a:rPr>
              <a:t>, a = b + km.                       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000" i="1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006600"/>
                </a:solidFill>
                <a:sym typeface="Symbol" pitchFamily="18" charset="2"/>
              </a:rPr>
              <a:t>                                                               </a:t>
            </a:r>
            <a:r>
              <a:rPr lang="en-US" sz="2000" dirty="0" smtClean="0">
                <a:solidFill>
                  <a:srgbClr val="006600"/>
                </a:solidFill>
                <a:sym typeface="Symbol" pitchFamily="18" charset="2"/>
              </a:rPr>
              <a:t>(</a:t>
            </a:r>
            <a:r>
              <a:rPr lang="en-US" sz="2000" i="1" dirty="0" smtClean="0">
                <a:solidFill>
                  <a:srgbClr val="006600"/>
                </a:solidFill>
                <a:sym typeface="Symbol" pitchFamily="18" charset="2"/>
              </a:rPr>
              <a:t> m | </a:t>
            </a:r>
            <a:r>
              <a:rPr lang="en-US" sz="2000" dirty="0" smtClean="0">
                <a:solidFill>
                  <a:srgbClr val="006600"/>
                </a:solidFill>
                <a:sym typeface="Symbol" pitchFamily="18" charset="2"/>
              </a:rPr>
              <a:t>(</a:t>
            </a:r>
            <a:r>
              <a:rPr lang="en-US" sz="2000" i="1" dirty="0" smtClean="0">
                <a:solidFill>
                  <a:srgbClr val="006600"/>
                </a:solidFill>
                <a:sym typeface="Symbol" pitchFamily="18" charset="2"/>
              </a:rPr>
              <a:t>a – b</a:t>
            </a:r>
            <a:r>
              <a:rPr lang="en-US" sz="2000" dirty="0" smtClean="0">
                <a:solidFill>
                  <a:srgbClr val="006600"/>
                </a:solidFill>
                <a:sym typeface="Symbol" pitchFamily="18" charset="2"/>
              </a:rPr>
              <a:t>)</a:t>
            </a:r>
            <a:r>
              <a:rPr lang="en-US" sz="2000" i="1" dirty="0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6600"/>
                </a:solidFill>
                <a:sym typeface="Symbol" pitchFamily="18" charset="2"/>
              </a:rPr>
              <a:t>)</a:t>
            </a:r>
            <a:endParaRPr lang="en-US" sz="2000" dirty="0" smtClean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000" dirty="0" smtClean="0"/>
              <a:t>Show: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</a:rPr>
              <a:t>if</a:t>
            </a:r>
            <a:r>
              <a:rPr lang="en-US" sz="2000" dirty="0" smtClean="0"/>
              <a:t>     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≡</a:t>
            </a:r>
            <a:r>
              <a:rPr lang="en-US" sz="2000" dirty="0" smtClean="0"/>
              <a:t> </a:t>
            </a:r>
            <a:r>
              <a:rPr lang="en-US" sz="2000" i="1" dirty="0" smtClean="0"/>
              <a:t>b</a:t>
            </a:r>
            <a:r>
              <a:rPr lang="en-US" sz="2000" dirty="0" smtClean="0"/>
              <a:t> ( mod </a:t>
            </a:r>
            <a:r>
              <a:rPr lang="en-US" sz="2000" i="1" dirty="0" smtClean="0"/>
              <a:t>m </a:t>
            </a:r>
            <a:r>
              <a:rPr lang="en-US" sz="2000" dirty="0" smtClean="0"/>
              <a:t>) and </a:t>
            </a:r>
            <a:r>
              <a:rPr lang="en-US" sz="2000" i="1" dirty="0" smtClean="0"/>
              <a:t>c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≡</a:t>
            </a:r>
            <a:r>
              <a:rPr lang="en-US" sz="2000" dirty="0" smtClean="0"/>
              <a:t> </a:t>
            </a:r>
            <a:r>
              <a:rPr lang="en-US" sz="2000" i="1" dirty="0" smtClean="0"/>
              <a:t>d</a:t>
            </a:r>
            <a:r>
              <a:rPr lang="en-US" sz="2000" dirty="0" smtClean="0"/>
              <a:t> (mod </a:t>
            </a:r>
            <a:r>
              <a:rPr lang="en-US" sz="2000" i="1" dirty="0" smtClean="0"/>
              <a:t>m</a:t>
            </a:r>
            <a:r>
              <a:rPr lang="en-US" sz="2000" dirty="0" smtClean="0"/>
              <a:t>),                                     where </a:t>
            </a:r>
            <a:r>
              <a:rPr lang="en-US" sz="2000" i="1" dirty="0" smtClean="0"/>
              <a:t>a, b, c, d</a:t>
            </a:r>
            <a:r>
              <a:rPr lang="en-US" sz="2000" dirty="0" smtClean="0"/>
              <a:t>, </a:t>
            </a:r>
            <a:r>
              <a:rPr lang="en-US" sz="2000" i="1" dirty="0" smtClean="0"/>
              <a:t>m </a:t>
            </a:r>
            <a:r>
              <a:rPr lang="en-US" sz="2000" b="1" dirty="0" smtClean="0">
                <a:sym typeface="Symbol" pitchFamily="18" charset="2"/>
              </a:rPr>
              <a:t> Z </a:t>
            </a:r>
            <a:r>
              <a:rPr lang="en-US" sz="2000" dirty="0" smtClean="0">
                <a:sym typeface="Symbol" pitchFamily="18" charset="2"/>
              </a:rPr>
              <a:t>with </a:t>
            </a:r>
            <a:r>
              <a:rPr lang="en-US" sz="2000" i="1" dirty="0" smtClean="0">
                <a:sym typeface="Symbol" pitchFamily="18" charset="2"/>
              </a:rPr>
              <a:t>m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≥ 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2, 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then</a:t>
            </a:r>
            <a:r>
              <a:rPr lang="en-US" sz="2000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a – c</a:t>
            </a:r>
            <a:r>
              <a:rPr lang="en-US" sz="2000" dirty="0" smtClean="0">
                <a:cs typeface="Arial" charset="0"/>
                <a:sym typeface="Symbol" pitchFamily="18" charset="2"/>
              </a:rPr>
              <a:t> ≡</a:t>
            </a:r>
            <a:r>
              <a:rPr lang="en-US" sz="2000" dirty="0" smtClean="0"/>
              <a:t> </a:t>
            </a:r>
            <a:r>
              <a:rPr lang="en-US" sz="2000" i="1" dirty="0" smtClean="0"/>
              <a:t>b – d</a:t>
            </a:r>
            <a:r>
              <a:rPr lang="en-US" sz="2000" dirty="0" smtClean="0"/>
              <a:t> ( mod </a:t>
            </a:r>
            <a:r>
              <a:rPr lang="en-US" sz="2000" i="1" dirty="0" smtClean="0"/>
              <a:t>m </a:t>
            </a:r>
            <a:r>
              <a:rPr lang="en-US" sz="2000" dirty="0" smtClean="0"/>
              <a:t>).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sz="2000" dirty="0" smtClean="0"/>
              <a:t>Proof (Direct)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000" dirty="0" smtClean="0">
                <a:sym typeface="Symbol" pitchFamily="18" charset="2"/>
              </a:rPr>
              <a:t>Assume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a</a:t>
            </a:r>
            <a:r>
              <a:rPr lang="en-US" sz="2000" i="1" dirty="0" smtClean="0">
                <a:sym typeface="Symbol" pitchFamily="18" charset="2"/>
              </a:rPr>
              <a:t>  </a:t>
            </a:r>
            <a:r>
              <a:rPr lang="en-US" sz="2000" b="1" i="1" dirty="0" smtClean="0">
                <a:sym typeface="Symbol" pitchFamily="18" charset="2"/>
              </a:rPr>
              <a:t>Z</a:t>
            </a:r>
            <a:r>
              <a:rPr lang="en-US" sz="2000" i="1" dirty="0" smtClean="0">
                <a:sym typeface="Symbol" pitchFamily="18" charset="2"/>
              </a:rPr>
              <a:t>,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i="1" dirty="0" smtClean="0"/>
              <a:t>a = b + 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a</a:t>
            </a:r>
            <a:r>
              <a:rPr lang="en-US" sz="2000" i="1" dirty="0" smtClean="0"/>
              <a:t> m </a:t>
            </a:r>
            <a:r>
              <a:rPr lang="en-US" sz="2000" b="1" dirty="0" smtClean="0">
                <a:sym typeface="Symbol" pitchFamily="18" charset="2"/>
              </a:rPr>
              <a:t>   </a:t>
            </a:r>
            <a:r>
              <a:rPr lang="en-US" sz="2000" dirty="0" smtClean="0">
                <a:solidFill>
                  <a:srgbClr val="006600"/>
                </a:solidFill>
              </a:rPr>
              <a:t>( </a:t>
            </a:r>
            <a:r>
              <a:rPr lang="en-US" sz="2000" dirty="0" err="1" smtClean="0">
                <a:solidFill>
                  <a:srgbClr val="006600"/>
                </a:solidFill>
              </a:rPr>
              <a:t>Thm</a:t>
            </a:r>
            <a:r>
              <a:rPr lang="en-US" sz="2000" dirty="0" smtClean="0">
                <a:solidFill>
                  <a:srgbClr val="006600"/>
                </a:solidFill>
              </a:rPr>
              <a:t> 4:</a:t>
            </a:r>
            <a:r>
              <a:rPr lang="en-US" sz="2000" i="1" dirty="0" smtClean="0">
                <a:solidFill>
                  <a:srgbClr val="006600"/>
                </a:solidFill>
              </a:rPr>
              <a:t> a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≡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i="1" dirty="0" smtClean="0">
                <a:solidFill>
                  <a:srgbClr val="006600"/>
                </a:solidFill>
              </a:rPr>
              <a:t>b</a:t>
            </a:r>
            <a:r>
              <a:rPr lang="en-US" sz="2000" dirty="0" smtClean="0">
                <a:solidFill>
                  <a:srgbClr val="006600"/>
                </a:solidFill>
              </a:rPr>
              <a:t> (mod </a:t>
            </a:r>
            <a:r>
              <a:rPr lang="en-US" sz="2000" i="1" dirty="0" smtClean="0">
                <a:solidFill>
                  <a:srgbClr val="006600"/>
                </a:solidFill>
              </a:rPr>
              <a:t>m</a:t>
            </a:r>
            <a:r>
              <a:rPr lang="en-US" sz="2000" dirty="0" smtClean="0">
                <a:solidFill>
                  <a:srgbClr val="006600"/>
                </a:solidFill>
              </a:rPr>
              <a:t>) )</a:t>
            </a:r>
            <a:r>
              <a:rPr lang="en-US" sz="2000" dirty="0" smtClean="0"/>
              <a:t> </a:t>
            </a:r>
            <a:endParaRPr lang="en-US" sz="2000" i="1" dirty="0" smtClean="0"/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000" dirty="0" smtClean="0">
                <a:sym typeface="Symbol" pitchFamily="18" charset="2"/>
              </a:rPr>
              <a:t>Assume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c</a:t>
            </a:r>
            <a:r>
              <a:rPr lang="en-US" sz="2000" i="1" dirty="0" smtClean="0">
                <a:sym typeface="Symbol" pitchFamily="18" charset="2"/>
              </a:rPr>
              <a:t>  </a:t>
            </a:r>
            <a:r>
              <a:rPr lang="en-US" sz="2000" b="1" i="1" dirty="0" smtClean="0">
                <a:sym typeface="Symbol" pitchFamily="18" charset="2"/>
              </a:rPr>
              <a:t>Z</a:t>
            </a:r>
            <a:r>
              <a:rPr lang="en-US" sz="2000" i="1" dirty="0" smtClean="0">
                <a:sym typeface="Symbol" pitchFamily="18" charset="2"/>
              </a:rPr>
              <a:t>,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i="1" dirty="0" smtClean="0"/>
              <a:t>c = d + 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c</a:t>
            </a:r>
            <a:r>
              <a:rPr lang="en-US" sz="2000" i="1" dirty="0" smtClean="0"/>
              <a:t> m </a:t>
            </a:r>
            <a:r>
              <a:rPr lang="en-US" sz="2000" b="1" dirty="0" smtClean="0">
                <a:sym typeface="Symbol" pitchFamily="18" charset="2"/>
              </a:rPr>
              <a:t>    </a:t>
            </a:r>
            <a:r>
              <a:rPr lang="en-US" sz="2000" dirty="0" smtClean="0">
                <a:solidFill>
                  <a:srgbClr val="006600"/>
                </a:solidFill>
              </a:rPr>
              <a:t>( </a:t>
            </a:r>
            <a:r>
              <a:rPr lang="en-US" sz="2000" dirty="0" err="1" smtClean="0">
                <a:solidFill>
                  <a:srgbClr val="006600"/>
                </a:solidFill>
              </a:rPr>
              <a:t>Thm</a:t>
            </a:r>
            <a:r>
              <a:rPr lang="en-US" sz="2000" dirty="0" smtClean="0">
                <a:solidFill>
                  <a:srgbClr val="006600"/>
                </a:solidFill>
              </a:rPr>
              <a:t> 4:</a:t>
            </a:r>
            <a:r>
              <a:rPr lang="en-US" sz="2000" i="1" dirty="0" smtClean="0">
                <a:solidFill>
                  <a:srgbClr val="006600"/>
                </a:solidFill>
              </a:rPr>
              <a:t> c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≡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i="1" dirty="0" smtClean="0">
                <a:solidFill>
                  <a:srgbClr val="006600"/>
                </a:solidFill>
              </a:rPr>
              <a:t>d</a:t>
            </a:r>
            <a:r>
              <a:rPr lang="en-US" sz="2000" dirty="0" smtClean="0">
                <a:solidFill>
                  <a:srgbClr val="006600"/>
                </a:solidFill>
              </a:rPr>
              <a:t> (mod </a:t>
            </a:r>
            <a:r>
              <a:rPr lang="en-US" sz="2000" i="1" dirty="0" smtClean="0">
                <a:solidFill>
                  <a:srgbClr val="006600"/>
                </a:solidFill>
              </a:rPr>
              <a:t>m</a:t>
            </a:r>
            <a:r>
              <a:rPr lang="en-US" sz="2000" dirty="0" smtClean="0">
                <a:solidFill>
                  <a:srgbClr val="006600"/>
                </a:solidFill>
              </a:rPr>
              <a:t>) )</a:t>
            </a:r>
            <a:r>
              <a:rPr lang="en-US" sz="2000" dirty="0" smtClean="0"/>
              <a:t>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sz="2000" i="1" dirty="0" smtClean="0"/>
              <a:t>a – c = b – d + (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a</a:t>
            </a:r>
            <a:r>
              <a:rPr lang="en-US" sz="2000" i="1" dirty="0" smtClean="0"/>
              <a:t> – 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c</a:t>
            </a:r>
            <a:r>
              <a:rPr lang="en-US" sz="2000" i="1" dirty="0" smtClean="0"/>
              <a:t> )m      </a:t>
            </a:r>
            <a:r>
              <a:rPr lang="en-US" sz="2000" dirty="0" smtClean="0">
                <a:solidFill>
                  <a:srgbClr val="006600"/>
                </a:solidFill>
              </a:rPr>
              <a:t>( 1. – 2. )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sz="2000" dirty="0" smtClean="0"/>
              <a:t>4.</a:t>
            </a:r>
            <a:r>
              <a:rPr lang="en-US" sz="2000" dirty="0" smtClean="0">
                <a:solidFill>
                  <a:srgbClr val="A80000"/>
                </a:solidFill>
              </a:rPr>
              <a:t>     </a:t>
            </a:r>
            <a:r>
              <a:rPr lang="en-US" sz="2000" dirty="0" smtClean="0">
                <a:solidFill>
                  <a:srgbClr val="7F0000"/>
                </a:solidFill>
              </a:rPr>
              <a:t>a – c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≡</a:t>
            </a:r>
            <a:r>
              <a:rPr lang="en-US" sz="2000" dirty="0" smtClean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b – d </a:t>
            </a:r>
            <a:r>
              <a:rPr lang="en-US" sz="2000" dirty="0" smtClean="0">
                <a:solidFill>
                  <a:srgbClr val="7F0000"/>
                </a:solidFill>
              </a:rPr>
              <a:t>( mod </a:t>
            </a:r>
            <a:r>
              <a:rPr lang="en-US" sz="2000" i="1" dirty="0" smtClean="0">
                <a:solidFill>
                  <a:srgbClr val="7F0000"/>
                </a:solidFill>
              </a:rPr>
              <a:t>m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dirty="0" smtClean="0">
                <a:solidFill>
                  <a:srgbClr val="A80000"/>
                </a:solidFill>
              </a:rPr>
              <a:t>          </a:t>
            </a:r>
            <a:r>
              <a:rPr lang="en-US" sz="2000" dirty="0" smtClean="0">
                <a:solidFill>
                  <a:srgbClr val="006600"/>
                </a:solidFill>
              </a:rPr>
              <a:t>( 3. &amp; </a:t>
            </a:r>
            <a:r>
              <a:rPr lang="en-US" sz="2000" dirty="0" err="1" smtClean="0">
                <a:solidFill>
                  <a:srgbClr val="006600"/>
                </a:solidFill>
              </a:rPr>
              <a:t>Thm</a:t>
            </a:r>
            <a:r>
              <a:rPr lang="en-US" sz="2000" dirty="0" smtClean="0">
                <a:solidFill>
                  <a:srgbClr val="006600"/>
                </a:solidFill>
              </a:rPr>
              <a:t> 4</a:t>
            </a:r>
            <a:r>
              <a:rPr lang="en-US" sz="2000" i="1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0066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96688F-E761-445A-9815-44E7B0D70415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Generating Pseudo-random Numbers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Generating pseudo-random numbers has important applications.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One application area is the </a:t>
            </a:r>
            <a:r>
              <a:rPr lang="en-US" sz="2400" dirty="0" smtClean="0">
                <a:solidFill>
                  <a:srgbClr val="7F0000"/>
                </a:solidFill>
              </a:rPr>
              <a:t>Monte Carlo Method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hlinkClick r:id="rId2"/>
              </a:rPr>
              <a:t>Wikipedia</a:t>
            </a:r>
            <a:endParaRPr lang="en-US" sz="2400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sz="2400" dirty="0" err="1" smtClean="0">
                <a:hlinkClick r:id="rId3"/>
              </a:rPr>
              <a:t>MathWorld</a:t>
            </a:r>
            <a:endParaRPr lang="en-US" sz="2400" dirty="0" smtClean="0"/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We glimpse 2 Monte Carlo Method applications crucial to the </a:t>
            </a:r>
            <a:r>
              <a:rPr lang="en-US" sz="2400" i="1" dirty="0" smtClean="0">
                <a:solidFill>
                  <a:srgbClr val="7F0000"/>
                </a:solidFill>
              </a:rPr>
              <a:t>survival of the human species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Approximate </a:t>
            </a:r>
            <a:r>
              <a:rPr lang="el-GR" sz="2400" dirty="0" smtClean="0">
                <a:solidFill>
                  <a:srgbClr val="7F0000"/>
                </a:solidFill>
                <a:cs typeface="Arial" charset="0"/>
              </a:rPr>
              <a:t>π</a:t>
            </a:r>
            <a:r>
              <a:rPr lang="en-US" sz="2400" dirty="0" smtClean="0">
                <a:solidFill>
                  <a:srgbClr val="7F0000"/>
                </a:solidFill>
                <a:cs typeface="Arial" charset="0"/>
              </a:rPr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cs typeface="Arial" charset="0"/>
              </a:rPr>
              <a:t>Approximate winning probabilities in</a:t>
            </a:r>
            <a:r>
              <a:rPr lang="en-US" sz="2400" dirty="0" smtClean="0">
                <a:solidFill>
                  <a:srgbClr val="7F0000"/>
                </a:solidFill>
                <a:cs typeface="Arial" charset="0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cs typeface="Arial" charset="0"/>
                <a:hlinkClick r:id="rId4"/>
              </a:rPr>
              <a:t>Texas </a:t>
            </a:r>
            <a:r>
              <a:rPr lang="en-US" sz="2400" dirty="0" err="1" smtClean="0">
                <a:solidFill>
                  <a:srgbClr val="7F0000"/>
                </a:solidFill>
                <a:cs typeface="Arial" charset="0"/>
                <a:hlinkClick r:id="rId4"/>
              </a:rPr>
              <a:t>Hold’em</a:t>
            </a:r>
            <a:endParaRPr lang="en-US" sz="2400" dirty="0" smtClean="0">
              <a:solidFill>
                <a:srgbClr val="7F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4B1378-1C22-4821-BBC5-13A18CF9DEC4}" type="slidenum">
              <a:rPr lang="en-US" sz="1400"/>
              <a:pPr eaLnBrk="1" hangingPunct="1"/>
              <a:t>6</a:t>
            </a:fld>
            <a:endParaRPr 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Approximate </a:t>
            </a:r>
            <a:r>
              <a:rPr lang="el-GR" sz="3600" dirty="0" smtClean="0">
                <a:cs typeface="Arial" charset="0"/>
              </a:rPr>
              <a:t>π</a:t>
            </a:r>
            <a:r>
              <a:rPr lang="en-US" sz="3600" dirty="0" smtClean="0">
                <a:cs typeface="Arial" charset="0"/>
              </a:rPr>
              <a:t> </a:t>
            </a:r>
            <a:br>
              <a:rPr lang="en-US" sz="3600" dirty="0" smtClean="0">
                <a:cs typeface="Arial" charset="0"/>
              </a:rPr>
            </a:br>
            <a:r>
              <a:rPr lang="en-US" sz="3600" dirty="0" smtClean="0">
                <a:cs typeface="Arial" charset="0"/>
              </a:rPr>
              <a:t>Via the Monte Carlo Method</a:t>
            </a:r>
            <a:br>
              <a:rPr lang="en-US" sz="3600" dirty="0" smtClean="0">
                <a:cs typeface="Arial" charset="0"/>
              </a:rPr>
            </a:br>
            <a:r>
              <a:rPr lang="en-US" sz="2800" dirty="0" smtClean="0">
                <a:solidFill>
                  <a:srgbClr val="000099"/>
                </a:solidFill>
                <a:cs typeface="Arial" charset="0"/>
              </a:rPr>
              <a:t>(throwing darts)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990600" y="2286000"/>
            <a:ext cx="3505200" cy="335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Oval 5"/>
          <p:cNvSpPr>
            <a:spLocks noChangeArrowheads="1"/>
          </p:cNvSpPr>
          <p:nvPr/>
        </p:nvSpPr>
        <p:spPr bwMode="auto">
          <a:xfrm>
            <a:off x="990600" y="2286000"/>
            <a:ext cx="3505200" cy="3352800"/>
          </a:xfrm>
          <a:prstGeom prst="ellipse">
            <a:avLst/>
          </a:prstGeom>
          <a:solidFill>
            <a:srgbClr val="C8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914400" y="20574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2743200" y="1524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4724400" y="3657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>
            <a:off x="4724400" y="22860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 flipV="1">
            <a:off x="2819400" y="2286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2819400" y="28956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1/2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5410200" y="2057400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</a:t>
            </a:r>
            <a:r>
              <a:rPr lang="en-US" baseline="-25000"/>
              <a:t>CIRCLE</a:t>
            </a:r>
            <a:r>
              <a:rPr lang="en-US"/>
              <a:t> = </a:t>
            </a:r>
            <a:r>
              <a:rPr lang="el-GR">
                <a:solidFill>
                  <a:srgbClr val="7F0000"/>
                </a:solidFill>
              </a:rPr>
              <a:t>π</a:t>
            </a:r>
            <a:r>
              <a:rPr lang="en-US">
                <a:solidFill>
                  <a:srgbClr val="7F0000"/>
                </a:solidFill>
              </a:rPr>
              <a:t> r</a:t>
            </a:r>
            <a:r>
              <a:rPr lang="en-US" baseline="30000">
                <a:solidFill>
                  <a:srgbClr val="7F0000"/>
                </a:solidFill>
              </a:rPr>
              <a:t>2</a:t>
            </a:r>
            <a:r>
              <a:rPr lang="en-US">
                <a:solidFill>
                  <a:srgbClr val="7F0000"/>
                </a:solidFill>
              </a:rPr>
              <a:t> </a:t>
            </a:r>
            <a:r>
              <a:rPr lang="en-US"/>
              <a:t>= </a:t>
            </a:r>
            <a:r>
              <a:rPr lang="el-GR">
                <a:solidFill>
                  <a:srgbClr val="7F0000"/>
                </a:solidFill>
              </a:rPr>
              <a:t>π</a:t>
            </a:r>
            <a:r>
              <a:rPr lang="en-US">
                <a:solidFill>
                  <a:srgbClr val="7F0000"/>
                </a:solidFill>
              </a:rPr>
              <a:t> / 4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5486400" y="3048000"/>
            <a:ext cx="1963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</a:t>
            </a:r>
            <a:r>
              <a:rPr lang="en-US" baseline="-25000"/>
              <a:t>SQUARE</a:t>
            </a:r>
            <a:r>
              <a:rPr lang="en-US"/>
              <a:t> = </a:t>
            </a:r>
            <a:r>
              <a:rPr lang="en-US">
                <a:solidFill>
                  <a:srgbClr val="7F0000"/>
                </a:solidFill>
              </a:rPr>
              <a:t>1</a:t>
            </a:r>
            <a:endParaRPr lang="en-US"/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5486400" y="4191000"/>
            <a:ext cx="256381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</a:t>
            </a:r>
            <a:r>
              <a:rPr lang="en-US" baseline="-25000"/>
              <a:t>CIRCLE</a:t>
            </a:r>
            <a:r>
              <a:rPr lang="en-US"/>
              <a:t> </a:t>
            </a:r>
          </a:p>
          <a:p>
            <a:pPr eaLnBrk="1" hangingPunct="1"/>
            <a:r>
              <a:rPr lang="en-US"/>
              <a:t>----------  =  </a:t>
            </a:r>
            <a:r>
              <a:rPr lang="el-GR">
                <a:solidFill>
                  <a:srgbClr val="7F0000"/>
                </a:solidFill>
              </a:rPr>
              <a:t>π</a:t>
            </a:r>
            <a:r>
              <a:rPr lang="en-US">
                <a:solidFill>
                  <a:srgbClr val="7F0000"/>
                </a:solidFill>
              </a:rPr>
              <a:t> / 4</a:t>
            </a:r>
            <a:endParaRPr lang="en-US"/>
          </a:p>
          <a:p>
            <a:pPr eaLnBrk="1" hangingPunct="1"/>
            <a:r>
              <a:rPr lang="en-US"/>
              <a:t>A</a:t>
            </a:r>
            <a:r>
              <a:rPr lang="en-US" baseline="-25000"/>
              <a:t>SQUARE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39E1D0-83DA-4F46-92E3-8752909B5FB7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1143000" y="2286000"/>
            <a:ext cx="3505200" cy="335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1143000" y="2286000"/>
            <a:ext cx="3505200" cy="3352800"/>
          </a:xfrm>
          <a:prstGeom prst="ellipse">
            <a:avLst/>
          </a:prstGeom>
          <a:solidFill>
            <a:srgbClr val="C8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1752600" y="3657600"/>
            <a:ext cx="1044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(0, 0 )</a:t>
            </a:r>
          </a:p>
        </p:txBody>
      </p:sp>
      <p:sp>
        <p:nvSpPr>
          <p:cNvPr id="8200" name="Oval 12"/>
          <p:cNvSpPr>
            <a:spLocks noChangeArrowheads="1"/>
          </p:cNvSpPr>
          <p:nvPr/>
        </p:nvSpPr>
        <p:spPr bwMode="auto">
          <a:xfrm>
            <a:off x="2895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13"/>
          <p:cNvSpPr txBox="1">
            <a:spLocks noChangeArrowheads="1"/>
          </p:cNvSpPr>
          <p:nvPr/>
        </p:nvSpPr>
        <p:spPr bwMode="auto">
          <a:xfrm>
            <a:off x="2514600" y="2514600"/>
            <a:ext cx="1133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( x, y )</a:t>
            </a:r>
          </a:p>
        </p:txBody>
      </p:sp>
      <p:sp>
        <p:nvSpPr>
          <p:cNvPr id="8202" name="Oval 14"/>
          <p:cNvSpPr>
            <a:spLocks noChangeArrowheads="1"/>
          </p:cNvSpPr>
          <p:nvPr/>
        </p:nvSpPr>
        <p:spPr bwMode="auto">
          <a:xfrm>
            <a:off x="36576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5"/>
          <p:cNvSpPr>
            <a:spLocks noChangeShapeType="1"/>
          </p:cNvSpPr>
          <p:nvPr/>
        </p:nvSpPr>
        <p:spPr bwMode="auto">
          <a:xfrm>
            <a:off x="2971800" y="3962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6"/>
          <p:cNvSpPr>
            <a:spLocks noChangeShapeType="1"/>
          </p:cNvSpPr>
          <p:nvPr/>
        </p:nvSpPr>
        <p:spPr bwMode="auto">
          <a:xfrm>
            <a:off x="3657600" y="2819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7"/>
          <p:cNvSpPr>
            <a:spLocks noChangeShapeType="1"/>
          </p:cNvSpPr>
          <p:nvPr/>
        </p:nvSpPr>
        <p:spPr bwMode="auto">
          <a:xfrm flipV="1">
            <a:off x="2971800" y="28956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5257800" y="3276600"/>
            <a:ext cx="364715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If ( x</a:t>
            </a:r>
            <a:r>
              <a:rPr lang="en-US" baseline="30000" dirty="0"/>
              <a:t>2</a:t>
            </a:r>
            <a:r>
              <a:rPr lang="en-US" dirty="0"/>
              <a:t> + y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smtClean="0"/>
              <a:t>≤ 1</a:t>
            </a:r>
            <a:r>
              <a:rPr lang="en-US" dirty="0"/>
              <a:t>/4 )</a:t>
            </a:r>
          </a:p>
          <a:p>
            <a:pPr eaLnBrk="1" hangingPunct="1"/>
            <a:r>
              <a:rPr lang="en-US" dirty="0"/>
              <a:t>then (x, y) is </a:t>
            </a:r>
            <a:r>
              <a:rPr lang="en-US" dirty="0" smtClean="0"/>
              <a:t>“in” </a:t>
            </a:r>
            <a:r>
              <a:rPr lang="en-US" dirty="0"/>
              <a:t>circle.</a:t>
            </a:r>
          </a:p>
        </p:txBody>
      </p:sp>
      <p:sp>
        <p:nvSpPr>
          <p:cNvPr id="8207" name="Line 19"/>
          <p:cNvSpPr>
            <a:spLocks noChangeShapeType="1"/>
          </p:cNvSpPr>
          <p:nvPr/>
        </p:nvSpPr>
        <p:spPr bwMode="auto">
          <a:xfrm>
            <a:off x="2971800" y="5791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3505200" y="5715000"/>
            <a:ext cx="450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½</a:t>
            </a:r>
          </a:p>
        </p:txBody>
      </p:sp>
      <p:sp>
        <p:nvSpPr>
          <p:cNvPr id="8209" name="Text Box 22"/>
          <p:cNvSpPr txBox="1">
            <a:spLocks noChangeArrowheads="1"/>
          </p:cNvSpPr>
          <p:nvPr/>
        </p:nvSpPr>
        <p:spPr bwMode="auto">
          <a:xfrm>
            <a:off x="228600" y="5638800"/>
            <a:ext cx="1816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(- ½ , - ½ ) </a:t>
            </a:r>
          </a:p>
        </p:txBody>
      </p:sp>
      <p:sp>
        <p:nvSpPr>
          <p:cNvPr id="8210" name="Text Box 24"/>
          <p:cNvSpPr txBox="1">
            <a:spLocks noChangeArrowheads="1"/>
          </p:cNvSpPr>
          <p:nvPr/>
        </p:nvSpPr>
        <p:spPr bwMode="auto">
          <a:xfrm>
            <a:off x="3962400" y="1752600"/>
            <a:ext cx="1400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(½ , ½ 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7556D4-C9A5-4EB1-B17C-9B456C53C571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the Monte Carlo Method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96200" cy="44196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sz="2400" dirty="0" smtClean="0"/>
              <a:t>Approximate </a:t>
            </a:r>
            <a:r>
              <a:rPr lang="el-GR" sz="2400" dirty="0" smtClean="0">
                <a:solidFill>
                  <a:srgbClr val="7F0000"/>
                </a:solidFill>
                <a:cs typeface="Arial" charset="0"/>
              </a:rPr>
              <a:t>π</a:t>
            </a:r>
            <a:r>
              <a:rPr lang="en-US" sz="2400" dirty="0" smtClean="0"/>
              <a:t> : via the Monte Carlo method: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4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double </a:t>
            </a:r>
            <a:r>
              <a:rPr lang="en-US" sz="2000" dirty="0" err="1" smtClean="0"/>
              <a:t>approximatePi</a:t>
            </a:r>
            <a:r>
              <a:rPr lang="en-US" sz="2000" dirty="0" smtClean="0"/>
              <a:t>( </a:t>
            </a:r>
            <a:r>
              <a:rPr lang="en-US" sz="2000" dirty="0" err="1" smtClean="0"/>
              <a:t>int</a:t>
            </a:r>
            <a:r>
              <a:rPr lang="en-US" sz="2000" dirty="0" smtClean="0"/>
              <a:t> n 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{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inCircle</a:t>
            </a:r>
            <a:r>
              <a:rPr lang="en-US" sz="2000" dirty="0" smtClean="0"/>
              <a:t> = 0;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for (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0;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n; </a:t>
            </a:r>
            <a:r>
              <a:rPr lang="en-US" sz="2000" dirty="0" err="1" smtClean="0"/>
              <a:t>i</a:t>
            </a:r>
            <a:r>
              <a:rPr lang="en-US" sz="2000" dirty="0" smtClean="0"/>
              <a:t>++ )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{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double x = rand( 0, 1 );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double y = rand( 0, 1 );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if ( </a:t>
            </a:r>
            <a:r>
              <a:rPr lang="en-US" sz="2000" dirty="0" err="1" smtClean="0"/>
              <a:t>isInCircle</a:t>
            </a:r>
            <a:r>
              <a:rPr lang="en-US" sz="2000" dirty="0" smtClean="0"/>
              <a:t>( x – 0.5, y – 0.5 ) )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    </a:t>
            </a:r>
            <a:r>
              <a:rPr lang="en-US" sz="2000" dirty="0" err="1" smtClean="0"/>
              <a:t>inCircle</a:t>
            </a:r>
            <a:r>
              <a:rPr lang="en-US" sz="2000" dirty="0" smtClean="0"/>
              <a:t>++;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}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return ( 4.0 * </a:t>
            </a:r>
            <a:r>
              <a:rPr lang="en-US" sz="2000" dirty="0" err="1" smtClean="0"/>
              <a:t>inCircle</a:t>
            </a:r>
            <a:r>
              <a:rPr lang="en-US" sz="2000" dirty="0" smtClean="0"/>
              <a:t> ) / n;  </a:t>
            </a:r>
            <a:r>
              <a:rPr lang="en-US" sz="2000" dirty="0" smtClean="0">
                <a:solidFill>
                  <a:srgbClr val="007800"/>
                </a:solidFill>
              </a:rPr>
              <a:t>// value is a double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00BFB9-0A56-47D8-89FE-CBF6B49E3D5A}" type="slidenum">
              <a:rPr lang="en-US" sz="1400"/>
              <a:pPr eaLnBrk="1" hangingPunct="1"/>
              <a:t>9</a:t>
            </a:fld>
            <a:endParaRPr lang="en-US" sz="14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boolean inCircle( double x, double y 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err="1" smtClean="0"/>
              <a:t>boolean</a:t>
            </a:r>
            <a:r>
              <a:rPr lang="en-US" sz="2400" dirty="0" smtClean="0"/>
              <a:t> </a:t>
            </a:r>
            <a:r>
              <a:rPr lang="en-US" sz="2400" dirty="0" err="1" smtClean="0"/>
              <a:t>isInCircle</a:t>
            </a:r>
            <a:r>
              <a:rPr lang="en-US" sz="2400" dirty="0" smtClean="0"/>
              <a:t>( double x, double y 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{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n-US" sz="2400" smtClean="0"/>
              <a:t>return x</a:t>
            </a:r>
            <a:r>
              <a:rPr lang="en-US" sz="2400" dirty="0" smtClean="0"/>
              <a:t>*x + y*y &lt;</a:t>
            </a:r>
            <a:r>
              <a:rPr lang="en-US" sz="2400" smtClean="0"/>
              <a:t>= 0.25;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28835</TotalTime>
  <Words>912</Words>
  <Application>Microsoft Macintosh PowerPoint</Application>
  <PresentationFormat>On-screen Show (4:3)</PresentationFormat>
  <Paragraphs>148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The Divisibility &amp; Modular Arithmetic:  Selected Exercises</vt:lpstr>
      <vt:lpstr>Exercise 10</vt:lpstr>
      <vt:lpstr>Exercise 34</vt:lpstr>
      <vt:lpstr>Exercise 20 Solution</vt:lpstr>
      <vt:lpstr>Generating Pseudo-random Numbers</vt:lpstr>
      <vt:lpstr>Approximate π  Via the Monte Carlo Method (throwing darts) </vt:lpstr>
      <vt:lpstr>PowerPoint Presentation</vt:lpstr>
      <vt:lpstr>Use the Monte Carlo Method</vt:lpstr>
      <vt:lpstr>boolean inCircle( double x, double y )</vt:lpstr>
      <vt:lpstr>Texas Hold 'em</vt:lpstr>
      <vt:lpstr>30: Pseudorandom numbers</vt:lpstr>
      <vt:lpstr>Exercise 30 continued</vt:lpstr>
      <vt:lpstr>Exercise 30 continued</vt:lpstr>
      <vt:lpstr>End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1127</cp:revision>
  <dcterms:created xsi:type="dcterms:W3CDTF">2001-03-22T17:43:43Z</dcterms:created>
  <dcterms:modified xsi:type="dcterms:W3CDTF">2016-08-16T19:50:30Z</dcterms:modified>
</cp:coreProperties>
</file>