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60" r:id="rId3"/>
    <p:sldId id="261" r:id="rId4"/>
    <p:sldId id="265" r:id="rId5"/>
    <p:sldId id="269" r:id="rId6"/>
    <p:sldId id="267" r:id="rId7"/>
    <p:sldId id="271" r:id="rId8"/>
    <p:sldId id="266" r:id="rId9"/>
    <p:sldId id="270" r:id="rId10"/>
    <p:sldId id="268" r:id="rId11"/>
    <p:sldId id="262" r:id="rId12"/>
    <p:sldId id="264" r:id="rId13"/>
    <p:sldId id="263" r:id="rId14"/>
    <p:sldId id="272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0000"/>
    <a:srgbClr val="000099"/>
    <a:srgbClr val="CCECFF"/>
    <a:srgbClr val="CCFFCC"/>
    <a:srgbClr val="CCCCFF"/>
    <a:srgbClr val="A80000"/>
    <a:srgbClr val="007800"/>
    <a:srgbClr val="C8C8C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216" y="-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handoutMaster" Target="handoutMasters/handout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95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05589B4-6CC8-4347-8B55-14C1C0F77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736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28A527D5-D325-450B-863E-33DB4FA0C7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958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B19C3-078D-4DAE-982F-038D69678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55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5DCB8-04D3-43D0-86EF-E76097F681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7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320A9-2E60-4F66-A74D-1F5E15320D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04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AD4AC-2C2A-4767-A7F4-5C8F3D0B9FF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667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D3994F-937C-40DC-BE76-6B487FAB23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75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7CA358-774C-48A8-B08B-8EA2EBF76C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146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A7F907-65B9-4277-A316-9CEE91EEAC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4417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B3E91-B707-49D9-9D94-A2941F4F74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329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94D76-5815-4065-85F4-BD8DDEE3E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820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77A8CA-AB94-426C-9C10-BEB5E5F98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17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6F5308-1517-41CE-B53D-81066FD68A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767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r>
              <a:rPr lang="en-US"/>
              <a:t>Copyright © Peter Cappello 2011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DC39C63-08FF-4CD5-98B8-816BB757D2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7F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rgbClr val="00007F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009F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009F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009F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mathworld.wolfram.com/MonteCarloMethod.html" TargetMode="External"/><Relationship Id="rId4" Type="http://schemas.openxmlformats.org/officeDocument/2006/relationships/hyperlink" Target="http://en.wikipedia.org/wiki/Texas_hold_'e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Monte_Carlo_method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8600" y="2130425"/>
            <a:ext cx="8763000" cy="1470025"/>
          </a:xfrm>
          <a:extLst>
            <a:ext uri="{91240B29-F687-4f45-9708-019B960494DF}">
              <a14:hiddenLine xmlns:a14="http://schemas.microsoft.com/office/drawing/2010/main" w="9525">
                <a:solidFill>
                  <a:schemeClr val="accent2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dirty="0" smtClean="0"/>
              <a:t>The Divisibility &amp; Modular Arithmetic:</a:t>
            </a:r>
            <a:br>
              <a:rPr lang="en-US" dirty="0" smtClean="0"/>
            </a:br>
            <a:r>
              <a:rPr lang="en-US" dirty="0" smtClean="0"/>
              <a:t> Selected Exercises</a:t>
            </a:r>
          </a:p>
        </p:txBody>
      </p:sp>
      <p:sp>
        <p:nvSpPr>
          <p:cNvPr id="205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886200"/>
            <a:ext cx="7848600" cy="1752600"/>
          </a:xfrm>
        </p:spPr>
        <p:txBody>
          <a:bodyPr/>
          <a:lstStyle/>
          <a:p>
            <a:pPr algn="l" eaLnBrk="1" hangingPunct="1"/>
            <a:r>
              <a:rPr lang="en-US" sz="2400" dirty="0" smtClean="0">
                <a:solidFill>
                  <a:srgbClr val="7F0000"/>
                </a:solidFill>
              </a:rPr>
              <a:t>Goal:</a:t>
            </a:r>
            <a:r>
              <a:rPr lang="en-US" sz="2400" dirty="0" smtClean="0"/>
              <a:t> Introduce fundamental </a:t>
            </a:r>
            <a:r>
              <a:rPr lang="en-US" sz="2400" dirty="0"/>
              <a:t>number </a:t>
            </a:r>
            <a:r>
              <a:rPr lang="en-US" sz="2400" dirty="0" smtClean="0"/>
              <a:t>theory concepts: </a:t>
            </a:r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division </a:t>
            </a:r>
            <a:r>
              <a:rPr lang="en-US" sz="2400" dirty="0" smtClean="0"/>
              <a:t>algorithm</a:t>
            </a:r>
            <a:endParaRPr lang="en-US" sz="2400" dirty="0"/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 err="1" smtClean="0"/>
              <a:t>Congruences</a:t>
            </a:r>
            <a:endParaRPr lang="en-US" sz="2400" dirty="0"/>
          </a:p>
          <a:p>
            <a:pPr marL="342900" indent="-342900" algn="l" eaLnBrk="1" hangingPunct="1">
              <a:buFont typeface="Arial"/>
              <a:buChar char="•"/>
            </a:pPr>
            <a:r>
              <a:rPr lang="en-US" sz="2400" dirty="0" smtClean="0"/>
              <a:t>Rules of modular arithmetic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F9BEC29A-DF4D-4FC2-A436-5477F097686F}" type="slidenum">
              <a:rPr lang="en-US" sz="1400"/>
              <a:pPr eaLnBrk="1" hangingPunct="1"/>
              <a:t>10</a:t>
            </a:fld>
            <a:endParaRPr lang="en-US" sz="140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Texas Hold 'em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924800" cy="4419600"/>
          </a:xfrm>
        </p:spPr>
        <p:txBody>
          <a:bodyPr/>
          <a:lstStyle/>
          <a:p>
            <a:pPr eaLnBrk="1" hangingPunct="1">
              <a:lnSpc>
                <a:spcPct val="140000"/>
              </a:lnSpc>
              <a:buFontTx/>
              <a:buNone/>
            </a:pPr>
            <a:endParaRPr lang="en-US" sz="2400" dirty="0" smtClean="0"/>
          </a:p>
          <a:p>
            <a:pPr eaLnBrk="1" hangingPunct="1">
              <a:lnSpc>
                <a:spcPct val="140000"/>
              </a:lnSpc>
              <a:buFontTx/>
              <a:buNone/>
            </a:pPr>
            <a:endParaRPr lang="en-US" sz="2000" dirty="0" smtClean="0"/>
          </a:p>
          <a:p>
            <a:pPr eaLnBrk="1" hangingPunct="1">
              <a:lnSpc>
                <a:spcPct val="140000"/>
              </a:lnSpc>
            </a:pPr>
            <a:r>
              <a:rPr lang="en-US" sz="2000" dirty="0" smtClean="0"/>
              <a:t>“</a:t>
            </a:r>
            <a:r>
              <a:rPr lang="en-US" sz="2000" i="1" dirty="0">
                <a:solidFill>
                  <a:srgbClr val="7F0000"/>
                </a:solidFill>
              </a:rPr>
              <a:t>P</a:t>
            </a:r>
            <a:r>
              <a:rPr lang="en-US" sz="2000" i="1" dirty="0" smtClean="0">
                <a:solidFill>
                  <a:srgbClr val="7F0000"/>
                </a:solidFill>
              </a:rPr>
              <a:t>robability”</a:t>
            </a:r>
            <a:r>
              <a:rPr lang="en-US" sz="2000" dirty="0" smtClean="0"/>
              <a:t> </a:t>
            </a:r>
            <a:r>
              <a:rPr lang="en-US" sz="2000" smtClean="0"/>
              <a:t>they give </a:t>
            </a:r>
            <a:r>
              <a:rPr lang="en-US" sz="2000" dirty="0" smtClean="0"/>
              <a:t>that a player will win hand is </a:t>
            </a:r>
            <a:r>
              <a:rPr lang="en-US" sz="2000" i="1" dirty="0" smtClean="0">
                <a:solidFill>
                  <a:srgbClr val="7F0000"/>
                </a:solidFill>
              </a:rPr>
              <a:t>approximate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dirty="0" smtClean="0"/>
              <a:t>They use the Monte Carlo method: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dirty="0" smtClean="0">
                <a:solidFill>
                  <a:srgbClr val="7F0000"/>
                </a:solidFill>
              </a:rPr>
              <a:t>n</a:t>
            </a:r>
            <a:r>
              <a:rPr lang="en-US" sz="2000" dirty="0" smtClean="0"/>
              <a:t> times: Randomly guess </a:t>
            </a:r>
            <a:r>
              <a:rPr lang="en-US" sz="2000" dirty="0" smtClean="0">
                <a:solidFill>
                  <a:srgbClr val="7F0000"/>
                </a:solidFill>
              </a:rPr>
              <a:t>5</a:t>
            </a:r>
            <a:r>
              <a:rPr lang="en-US" sz="2000" dirty="0" smtClean="0"/>
              <a:t> </a:t>
            </a:r>
            <a:r>
              <a:rPr lang="en-US" sz="2000" i="1" dirty="0" smtClean="0"/>
              <a:t>community</a:t>
            </a:r>
            <a:r>
              <a:rPr lang="en-US" sz="2000" dirty="0" smtClean="0"/>
              <a:t> cards. 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dirty="0" smtClean="0"/>
              <a:t>For each guess, compute the </a:t>
            </a:r>
            <a:r>
              <a:rPr lang="en-US" sz="2000" dirty="0" smtClean="0">
                <a:solidFill>
                  <a:srgbClr val="7F0000"/>
                </a:solidFill>
              </a:rPr>
              <a:t>winner</a:t>
            </a:r>
            <a:r>
              <a:rPr lang="en-US" sz="2000" dirty="0" smtClean="0"/>
              <a:t>.</a:t>
            </a:r>
          </a:p>
          <a:p>
            <a:pPr lvl="1" eaLnBrk="1" hangingPunct="1">
              <a:lnSpc>
                <a:spcPct val="140000"/>
              </a:lnSpc>
            </a:pPr>
            <a:r>
              <a:rPr lang="en-US" sz="2000" dirty="0" smtClean="0"/>
              <a:t>Increment his/her </a:t>
            </a:r>
            <a:r>
              <a:rPr lang="en-US" sz="2000" dirty="0" err="1" smtClean="0"/>
              <a:t>winCount</a:t>
            </a:r>
            <a:r>
              <a:rPr lang="en-US" sz="2000" dirty="0" smtClean="0"/>
              <a:t>: </a:t>
            </a:r>
            <a:r>
              <a:rPr lang="en-US" sz="2000" dirty="0" err="1" smtClean="0">
                <a:solidFill>
                  <a:srgbClr val="7F0000"/>
                </a:solidFill>
              </a:rPr>
              <a:t>winCount</a:t>
            </a:r>
            <a:r>
              <a:rPr lang="en-US" sz="2000" dirty="0" smtClean="0">
                <a:solidFill>
                  <a:srgbClr val="7F0000"/>
                </a:solidFill>
              </a:rPr>
              <a:t>[ winner ]++</a:t>
            </a:r>
          </a:p>
          <a:p>
            <a:pPr eaLnBrk="1" hangingPunct="1">
              <a:lnSpc>
                <a:spcPct val="140000"/>
              </a:lnSpc>
            </a:pPr>
            <a:r>
              <a:rPr lang="en-US" sz="2000" dirty="0" err="1" smtClean="0"/>
              <a:t>Player</a:t>
            </a:r>
            <a:r>
              <a:rPr lang="en-US" sz="2000" baseline="-25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approximate probability of winning</a:t>
            </a:r>
            <a:r>
              <a:rPr lang="en-US" sz="2000" dirty="0" smtClean="0">
                <a:solidFill>
                  <a:srgbClr val="000099"/>
                </a:solidFill>
              </a:rPr>
              <a:t>:</a:t>
            </a:r>
            <a:r>
              <a:rPr lang="en-US" sz="2000" dirty="0" smtClean="0"/>
              <a:t> </a:t>
            </a:r>
            <a:r>
              <a:rPr lang="en-US" sz="2000" dirty="0" err="1" smtClean="0">
                <a:solidFill>
                  <a:srgbClr val="7F0000"/>
                </a:solidFill>
              </a:rPr>
              <a:t>winCount</a:t>
            </a:r>
            <a:r>
              <a:rPr lang="en-US" sz="2000" dirty="0" smtClean="0">
                <a:solidFill>
                  <a:srgbClr val="7F0000"/>
                </a:solidFill>
              </a:rPr>
              <a:t>[ </a:t>
            </a:r>
            <a:r>
              <a:rPr lang="en-US" sz="2000" dirty="0" err="1" smtClean="0">
                <a:solidFill>
                  <a:srgbClr val="000099"/>
                </a:solidFill>
              </a:rPr>
              <a:t>i</a:t>
            </a:r>
            <a:r>
              <a:rPr lang="en-US" sz="2000" dirty="0" smtClean="0">
                <a:solidFill>
                  <a:srgbClr val="000099"/>
                </a:solidFill>
              </a:rPr>
              <a:t> </a:t>
            </a:r>
            <a:r>
              <a:rPr lang="en-US" sz="2000" dirty="0" smtClean="0">
                <a:solidFill>
                  <a:srgbClr val="7F0000"/>
                </a:solidFill>
              </a:rPr>
              <a:t>] / n</a:t>
            </a:r>
            <a:r>
              <a:rPr lang="en-US" sz="2000" dirty="0" smtClean="0"/>
              <a:t>.</a:t>
            </a:r>
          </a:p>
        </p:txBody>
      </p:sp>
      <p:pic>
        <p:nvPicPr>
          <p:cNvPr id="11270" name="Picture 4" descr="300px-Holde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7000" y="3429000"/>
            <a:ext cx="1905000" cy="1360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1" name="Picture 5" descr="220px-Texas_Hold_'em_Hole_Cards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371600"/>
            <a:ext cx="19050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2" name="Picture 7" descr="220px-Example_Hold'e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1143000"/>
            <a:ext cx="190500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7C1C963-CD17-4566-AA23-2726512249C9}" type="slidenum">
              <a:rPr lang="en-US" sz="1400"/>
              <a:pPr eaLnBrk="1" hangingPunct="1"/>
              <a:t>11</a:t>
            </a:fld>
            <a:endParaRPr lang="en-US" sz="140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30: Pseudorandom numbers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924800" cy="4648200"/>
          </a:xfrm>
        </p:spPr>
        <p:txBody>
          <a:bodyPr/>
          <a:lstStyle/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/>
              <a:t>The </a:t>
            </a:r>
            <a:r>
              <a:rPr lang="en-US" sz="2400" dirty="0" smtClean="0">
                <a:solidFill>
                  <a:srgbClr val="7F0000"/>
                </a:solidFill>
              </a:rPr>
              <a:t>linear congruential method</a:t>
            </a:r>
            <a:r>
              <a:rPr lang="en-US" sz="2400" dirty="0" smtClean="0"/>
              <a:t> uses: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/>
              <a:t>a modulus (</a:t>
            </a:r>
            <a:r>
              <a:rPr lang="en-US" sz="2400" i="1" dirty="0" smtClean="0">
                <a:solidFill>
                  <a:srgbClr val="7F0000"/>
                </a:solidFill>
              </a:rPr>
              <a:t>m</a:t>
            </a:r>
            <a:r>
              <a:rPr lang="en-US" sz="2400" i="1" dirty="0" smtClean="0"/>
              <a:t>), m</a:t>
            </a:r>
            <a:r>
              <a:rPr lang="en-US" sz="2400" dirty="0" smtClean="0"/>
              <a:t>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≥ </a:t>
            </a:r>
            <a:r>
              <a:rPr lang="en-US" sz="2400" i="1" dirty="0" smtClean="0">
                <a:cs typeface="Arial" charset="0"/>
                <a:sym typeface="Symbol" pitchFamily="18" charset="2"/>
              </a:rPr>
              <a:t>2</a:t>
            </a:r>
            <a:r>
              <a:rPr lang="en-US" sz="2400" dirty="0" smtClean="0">
                <a:cs typeface="Arial" charset="0"/>
                <a:sym typeface="Symbol" pitchFamily="18" charset="2"/>
              </a:rPr>
              <a:t>,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cs typeface="Arial" charset="0"/>
                <a:sym typeface="Symbol" pitchFamily="18" charset="2"/>
              </a:rPr>
              <a:t>a multiplier (</a:t>
            </a:r>
            <a:r>
              <a:rPr lang="en-US" sz="24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a</a:t>
            </a:r>
            <a:r>
              <a:rPr lang="en-US" sz="2400" dirty="0" smtClean="0">
                <a:cs typeface="Arial" charset="0"/>
                <a:sym typeface="Symbol" pitchFamily="18" charset="2"/>
              </a:rPr>
              <a:t>), </a:t>
            </a:r>
            <a:r>
              <a:rPr lang="en-US" sz="2400" i="1" dirty="0" smtClean="0">
                <a:cs typeface="Arial" charset="0"/>
                <a:sym typeface="Symbol" pitchFamily="18" charset="2"/>
              </a:rPr>
              <a:t>2 </a:t>
            </a:r>
            <a:r>
              <a:rPr lang="en-US" sz="2400" b="1" i="1" dirty="0" smtClean="0">
                <a:sym typeface="Symbol" pitchFamily="18" charset="2"/>
              </a:rPr>
              <a:t> </a:t>
            </a:r>
            <a:r>
              <a:rPr lang="en-US" sz="2400" i="1" dirty="0" smtClean="0">
                <a:sym typeface="Symbol" pitchFamily="18" charset="2"/>
              </a:rPr>
              <a:t>a &lt; m</a:t>
            </a:r>
            <a:endParaRPr lang="en-US" sz="2400" i="1" dirty="0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cs typeface="Arial" charset="0"/>
                <a:sym typeface="Symbol" pitchFamily="18" charset="2"/>
              </a:rPr>
              <a:t>an increment (</a:t>
            </a:r>
            <a:r>
              <a:rPr lang="en-US" sz="24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c</a:t>
            </a:r>
            <a:r>
              <a:rPr lang="en-US" sz="2400" dirty="0" smtClean="0">
                <a:cs typeface="Arial" charset="0"/>
                <a:sym typeface="Symbol" pitchFamily="18" charset="2"/>
              </a:rPr>
              <a:t>), </a:t>
            </a:r>
            <a:r>
              <a:rPr lang="en-US" sz="2400" i="1" dirty="0" smtClean="0">
                <a:cs typeface="Arial" charset="0"/>
                <a:sym typeface="Symbol" pitchFamily="18" charset="2"/>
              </a:rPr>
              <a:t>0 </a:t>
            </a:r>
            <a:r>
              <a:rPr lang="en-US" sz="2400" b="1" i="1" dirty="0" smtClean="0">
                <a:sym typeface="Symbol" pitchFamily="18" charset="2"/>
              </a:rPr>
              <a:t> </a:t>
            </a:r>
            <a:r>
              <a:rPr lang="en-US" sz="2400" i="1" dirty="0" smtClean="0">
                <a:sym typeface="Symbol" pitchFamily="18" charset="2"/>
              </a:rPr>
              <a:t>c &lt; m</a:t>
            </a:r>
            <a:endParaRPr lang="en-US" sz="2400" i="1" dirty="0" smtClean="0">
              <a:cs typeface="Arial" charset="0"/>
              <a:sym typeface="Symbol" pitchFamily="18" charset="2"/>
            </a:endParaRP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400" dirty="0" smtClean="0">
                <a:cs typeface="Arial" charset="0"/>
                <a:sym typeface="Symbol" pitchFamily="18" charset="2"/>
              </a:rPr>
              <a:t>a </a:t>
            </a:r>
            <a:r>
              <a:rPr lang="en-US" sz="24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seed</a:t>
            </a:r>
            <a:r>
              <a:rPr lang="en-US" sz="24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x</a:t>
            </a:r>
            <a:r>
              <a:rPr lang="en-US" sz="2400" baseline="-25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0</a:t>
            </a:r>
            <a:r>
              <a:rPr lang="en-US" sz="2400" dirty="0" smtClean="0">
                <a:cs typeface="Arial" charset="0"/>
                <a:sym typeface="Symbol" pitchFamily="18" charset="2"/>
              </a:rPr>
              <a:t>), </a:t>
            </a:r>
            <a:r>
              <a:rPr lang="en-US" sz="2400" i="1" dirty="0" smtClean="0">
                <a:cs typeface="Arial" charset="0"/>
                <a:sym typeface="Symbol" pitchFamily="18" charset="2"/>
              </a:rPr>
              <a:t>0 </a:t>
            </a:r>
            <a:r>
              <a:rPr lang="en-US" sz="2400" b="1" i="1" dirty="0" smtClean="0">
                <a:sym typeface="Symbol" pitchFamily="18" charset="2"/>
              </a:rPr>
              <a:t> </a:t>
            </a:r>
            <a:r>
              <a:rPr lang="en-US" sz="2400" i="1" dirty="0" smtClean="0">
                <a:cs typeface="Arial" charset="0"/>
                <a:sym typeface="Symbol" pitchFamily="18" charset="2"/>
              </a:rPr>
              <a:t>x</a:t>
            </a:r>
            <a:r>
              <a:rPr lang="en-US" sz="2400" baseline="-25000" dirty="0" smtClean="0">
                <a:cs typeface="Arial" charset="0"/>
                <a:sym typeface="Symbol" pitchFamily="18" charset="2"/>
              </a:rPr>
              <a:t>0</a:t>
            </a:r>
            <a:r>
              <a:rPr lang="en-US" sz="2400" i="1" dirty="0" smtClean="0">
                <a:sym typeface="Symbol" pitchFamily="18" charset="2"/>
              </a:rPr>
              <a:t> &lt; m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>
                <a:cs typeface="Arial" charset="0"/>
                <a:sym typeface="Symbol" pitchFamily="18" charset="2"/>
              </a:rPr>
              <a:t>It generates the sequence { </a:t>
            </a:r>
            <a:r>
              <a:rPr lang="en-US" sz="2400" i="1" dirty="0" err="1" smtClean="0">
                <a:cs typeface="Arial" charset="0"/>
                <a:sym typeface="Symbol" pitchFamily="18" charset="2"/>
              </a:rPr>
              <a:t>x</a:t>
            </a:r>
            <a:r>
              <a:rPr lang="en-US" sz="2400" baseline="-25000" dirty="0" err="1" smtClean="0">
                <a:cs typeface="Arial" charset="0"/>
                <a:sym typeface="Symbol" pitchFamily="18" charset="2"/>
              </a:rPr>
              <a:t>n</a:t>
            </a:r>
            <a:r>
              <a:rPr lang="en-US" sz="2400" baseline="-25000" dirty="0" smtClean="0">
                <a:cs typeface="Arial" charset="0"/>
                <a:sym typeface="Symbol" pitchFamily="18" charset="2"/>
              </a:rPr>
              <a:t>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} using the recurrence </a:t>
            </a:r>
          </a:p>
          <a:p>
            <a:pPr marL="1371600" lvl="2" indent="-457200" eaLnBrk="1" hangingPunct="1">
              <a:lnSpc>
                <a:spcPct val="110000"/>
              </a:lnSpc>
              <a:buFontTx/>
              <a:buNone/>
            </a:pPr>
            <a:r>
              <a:rPr lang="en-US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x</a:t>
            </a:r>
            <a:r>
              <a:rPr lang="en-US" baseline="-25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n+1 </a:t>
            </a:r>
            <a:r>
              <a:rPr lang="en-US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= ( a </a:t>
            </a:r>
            <a:r>
              <a:rPr lang="en-US" i="1" dirty="0" err="1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x</a:t>
            </a:r>
            <a:r>
              <a:rPr lang="en-US" baseline="-25000" dirty="0" err="1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n</a:t>
            </a:r>
            <a:r>
              <a:rPr lang="en-US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  + c ) mod </a:t>
            </a:r>
            <a:r>
              <a:rPr lang="en-US" i="1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m</a:t>
            </a:r>
            <a:r>
              <a:rPr lang="en-US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.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400" dirty="0" smtClean="0"/>
              <a:t>Write an algorithm in pseudocode for generating a sequence of pseudorandom numbers using a linear congruential generator.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4F14F39-31C3-45A7-90AA-23F5E71034CE}" type="slidenum">
              <a:rPr lang="en-US" sz="1400"/>
              <a:pPr eaLnBrk="1" hangingPunct="1"/>
              <a:t>12</a:t>
            </a:fld>
            <a:endParaRPr lang="en-US" sz="140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 continued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The input is: 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/>
              <a:t>a modulus</a:t>
            </a:r>
            <a:endParaRPr lang="en-US" smtClean="0">
              <a:cs typeface="Arial" charset="0"/>
              <a:sym typeface="Symbol" pitchFamily="18" charset="2"/>
            </a:endParaRP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>
                <a:cs typeface="Arial" charset="0"/>
                <a:sym typeface="Symbol" pitchFamily="18" charset="2"/>
              </a:rPr>
              <a:t>a multiplier 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>
                <a:cs typeface="Arial" charset="0"/>
                <a:sym typeface="Symbol" pitchFamily="18" charset="2"/>
              </a:rPr>
              <a:t>an increment</a:t>
            </a:r>
            <a:endParaRPr lang="en-US" i="1" smtClean="0">
              <a:cs typeface="Arial" charset="0"/>
              <a:sym typeface="Symbol" pitchFamily="18" charset="2"/>
            </a:endParaRP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>
                <a:cs typeface="Arial" charset="0"/>
                <a:sym typeface="Symbol" pitchFamily="18" charset="2"/>
              </a:rPr>
              <a:t>a seed</a:t>
            </a:r>
          </a:p>
          <a:p>
            <a:pPr marL="1371600" lvl="2" indent="-457200" eaLnBrk="1" hangingPunct="1">
              <a:lnSpc>
                <a:spcPct val="150000"/>
              </a:lnSpc>
              <a:buFontTx/>
              <a:buAutoNum type="arabicPeriod"/>
            </a:pPr>
            <a:r>
              <a:rPr lang="en-US" smtClean="0">
                <a:cs typeface="Arial" charset="0"/>
                <a:sym typeface="Symbol" pitchFamily="18" charset="2"/>
              </a:rPr>
              <a:t>the number ( </a:t>
            </a:r>
            <a:r>
              <a:rPr lang="en-US" i="1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n</a:t>
            </a:r>
            <a:r>
              <a:rPr lang="en-US" i="1" smtClean="0">
                <a:cs typeface="Arial" charset="0"/>
                <a:sym typeface="Symbol" pitchFamily="18" charset="2"/>
              </a:rPr>
              <a:t> </a:t>
            </a:r>
            <a:r>
              <a:rPr lang="en-US" smtClean="0">
                <a:cs typeface="Arial" charset="0"/>
                <a:sym typeface="Symbol" pitchFamily="18" charset="2"/>
              </a:rPr>
              <a:t>) of pseudorandom numbers</a:t>
            </a:r>
          </a:p>
          <a:p>
            <a:pPr marL="990600" lvl="1" indent="-533400" eaLnBrk="1" hangingPunct="1">
              <a:lnSpc>
                <a:spcPct val="150000"/>
              </a:lnSpc>
              <a:buFontTx/>
              <a:buNone/>
            </a:pPr>
            <a:r>
              <a:rPr lang="en-US" sz="2400" smtClean="0"/>
              <a:t>The output is the sequence { </a:t>
            </a:r>
            <a:r>
              <a:rPr lang="en-US" sz="2400" i="1" smtClean="0"/>
              <a:t>x</a:t>
            </a:r>
            <a:r>
              <a:rPr lang="en-US" sz="2400" baseline="-25000" smtClean="0"/>
              <a:t>i </a:t>
            </a:r>
            <a:r>
              <a:rPr lang="en-US" sz="2400" smtClean="0"/>
              <a:t>}.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E51B97F-35E7-4789-A726-5F3E80D78170}" type="slidenum">
              <a:rPr lang="en-US" sz="1400"/>
              <a:pPr eaLnBrk="1" hangingPunct="1"/>
              <a:t>13</a:t>
            </a:fld>
            <a:endParaRPr lang="en-US" sz="140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30 continued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382000" cy="4648200"/>
          </a:xfrm>
        </p:spPr>
        <p:txBody>
          <a:bodyPr/>
          <a:lstStyle/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err="1" smtClean="0"/>
              <a:t>int</a:t>
            </a:r>
            <a:r>
              <a:rPr lang="en-US" sz="1800" dirty="0" smtClean="0"/>
              <a:t>[] pseudorandom( </a:t>
            </a:r>
            <a:r>
              <a:rPr lang="en-US" sz="1800" dirty="0" err="1" smtClean="0"/>
              <a:t>int</a:t>
            </a:r>
            <a:r>
              <a:rPr lang="en-US" sz="1800" dirty="0" smtClean="0"/>
              <a:t> modulus, </a:t>
            </a:r>
            <a:r>
              <a:rPr lang="en-US" sz="1800" dirty="0" err="1" smtClean="0"/>
              <a:t>int</a:t>
            </a:r>
            <a:r>
              <a:rPr lang="en-US" sz="1800" dirty="0" smtClean="0"/>
              <a:t> multiplier, </a:t>
            </a:r>
            <a:r>
              <a:rPr lang="en-US" sz="1800" dirty="0" err="1" smtClean="0"/>
              <a:t>int</a:t>
            </a:r>
            <a:r>
              <a:rPr lang="en-US" sz="1800" dirty="0" smtClean="0"/>
              <a:t> increment, </a:t>
            </a:r>
            <a:r>
              <a:rPr lang="en-US" sz="1800" dirty="0" err="1" smtClean="0"/>
              <a:t>int</a:t>
            </a:r>
            <a:r>
              <a:rPr lang="en-US" sz="1800" dirty="0" smtClean="0"/>
              <a:t> </a:t>
            </a:r>
            <a:r>
              <a:rPr lang="en-US" sz="1800" dirty="0" smtClean="0">
                <a:cs typeface="Arial" charset="0"/>
                <a:sym typeface="Symbol" pitchFamily="18" charset="2"/>
              </a:rPr>
              <a:t>seed, 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int</a:t>
            </a:r>
            <a:r>
              <a:rPr lang="en-US" sz="1800" i="1" dirty="0" smtClean="0">
                <a:cs typeface="Arial" charset="0"/>
                <a:sym typeface="Symbol" pitchFamily="18" charset="2"/>
              </a:rPr>
              <a:t> </a:t>
            </a:r>
            <a:r>
              <a:rPr lang="en-US" sz="1800" dirty="0" smtClean="0">
                <a:cs typeface="Arial" charset="0"/>
                <a:sym typeface="Symbol" pitchFamily="18" charset="2"/>
              </a:rPr>
              <a:t>n 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cs typeface="Arial" charset="0"/>
                <a:sym typeface="Symbol" pitchFamily="18" charset="2"/>
              </a:rPr>
              <a:t>{</a:t>
            </a:r>
            <a:endParaRPr lang="en-US" sz="1800" dirty="0" smtClean="0">
              <a:solidFill>
                <a:srgbClr val="006600"/>
              </a:solidFill>
              <a:cs typeface="Arial" charset="0"/>
              <a:sym typeface="Symbol" pitchFamily="18" charset="2"/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solidFill>
                  <a:srgbClr val="A80000"/>
                </a:solidFill>
                <a:cs typeface="Arial" charset="0"/>
                <a:sym typeface="Symbol" pitchFamily="18" charset="2"/>
              </a:rPr>
              <a:t>	</a:t>
            </a:r>
            <a:r>
              <a:rPr lang="en-US" sz="18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assert modulus &gt; 1; 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	assert 2 &lt;= multiplier &amp;&amp; </a:t>
            </a:r>
            <a:r>
              <a:rPr lang="en-US" sz="180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multiplier &lt; </a:t>
            </a:r>
            <a:r>
              <a:rPr lang="en-US" sz="18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modulus;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	assert 0 &lt;= increment &amp;&amp; increment &lt; modulus;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	assert 0 &lt;= seed &amp;&amp; seed &lt; modulus;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cs typeface="Arial" charset="0"/>
                <a:sym typeface="Symbol" pitchFamily="18" charset="2"/>
              </a:rPr>
              <a:t>	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int</a:t>
            </a:r>
            <a:r>
              <a:rPr lang="en-US" sz="1800" dirty="0" smtClean="0">
                <a:cs typeface="Arial" charset="0"/>
                <a:sym typeface="Symbol" pitchFamily="18" charset="2"/>
              </a:rPr>
              <a:t>[] x = new 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int</a:t>
            </a:r>
            <a:r>
              <a:rPr lang="en-US" sz="1800" dirty="0" smtClean="0">
                <a:cs typeface="Arial" charset="0"/>
                <a:sym typeface="Symbol" pitchFamily="18" charset="2"/>
              </a:rPr>
              <a:t>[ n ];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cs typeface="Arial" charset="0"/>
                <a:sym typeface="Symbol" pitchFamily="18" charset="2"/>
              </a:rPr>
              <a:t>     x[0] = seed;    </a:t>
            </a:r>
            <a:endParaRPr lang="en-US" sz="1800" dirty="0" smtClean="0">
              <a:solidFill>
                <a:srgbClr val="A80000"/>
              </a:solidFill>
              <a:cs typeface="Arial" charset="0"/>
              <a:sym typeface="Symbol" pitchFamily="18" charset="2"/>
            </a:endParaRP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cs typeface="Arial" charset="0"/>
                <a:sym typeface="Symbol" pitchFamily="18" charset="2"/>
              </a:rPr>
              <a:t>	for ( 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int</a:t>
            </a:r>
            <a:r>
              <a:rPr lang="en-US" sz="1800" dirty="0" smtClean="0">
                <a:cs typeface="Arial" charset="0"/>
                <a:sym typeface="Symbol" pitchFamily="18" charset="2"/>
              </a:rPr>
              <a:t> 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</a:t>
            </a:r>
            <a:r>
              <a:rPr lang="en-US" sz="1800" dirty="0" smtClean="0">
                <a:cs typeface="Arial" charset="0"/>
                <a:sym typeface="Symbol" pitchFamily="18" charset="2"/>
              </a:rPr>
              <a:t> = 1; 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</a:t>
            </a:r>
            <a:r>
              <a:rPr lang="en-US" sz="1800" dirty="0" smtClean="0">
                <a:cs typeface="Arial" charset="0"/>
                <a:sym typeface="Symbol" pitchFamily="18" charset="2"/>
              </a:rPr>
              <a:t> &lt; n; 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</a:t>
            </a:r>
            <a:r>
              <a:rPr lang="en-US" sz="1800" dirty="0" smtClean="0">
                <a:cs typeface="Arial" charset="0"/>
                <a:sym typeface="Symbol" pitchFamily="18" charset="2"/>
              </a:rPr>
              <a:t>++ )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cs typeface="Arial" charset="0"/>
                <a:sym typeface="Symbol" pitchFamily="18" charset="2"/>
              </a:rPr>
              <a:t>	    x[ 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</a:t>
            </a:r>
            <a:r>
              <a:rPr lang="en-US" sz="1800" dirty="0" smtClean="0">
                <a:cs typeface="Arial" charset="0"/>
                <a:sym typeface="Symbol" pitchFamily="18" charset="2"/>
              </a:rPr>
              <a:t> ] = ( </a:t>
            </a:r>
            <a:r>
              <a:rPr lang="en-US" sz="1800" dirty="0" smtClean="0"/>
              <a:t>multiplier</a:t>
            </a:r>
            <a:r>
              <a:rPr lang="en-US" sz="1800" dirty="0" smtClean="0">
                <a:cs typeface="Arial" charset="0"/>
                <a:sym typeface="Symbol" pitchFamily="18" charset="2"/>
              </a:rPr>
              <a:t> *x[ </a:t>
            </a:r>
            <a:r>
              <a:rPr lang="en-US" sz="1800" dirty="0" err="1" smtClean="0">
                <a:cs typeface="Arial" charset="0"/>
                <a:sym typeface="Symbol" pitchFamily="18" charset="2"/>
              </a:rPr>
              <a:t>i</a:t>
            </a:r>
            <a:r>
              <a:rPr lang="en-US" sz="1800" dirty="0" smtClean="0">
                <a:cs typeface="Arial" charset="0"/>
                <a:sym typeface="Symbol" pitchFamily="18" charset="2"/>
              </a:rPr>
              <a:t> – 1 ] + </a:t>
            </a:r>
            <a:r>
              <a:rPr lang="en-US" sz="1800" dirty="0" smtClean="0"/>
              <a:t>increment </a:t>
            </a:r>
            <a:r>
              <a:rPr lang="en-US" sz="1800" dirty="0" smtClean="0">
                <a:cs typeface="Arial" charset="0"/>
                <a:sym typeface="Symbol" pitchFamily="18" charset="2"/>
              </a:rPr>
              <a:t>) % </a:t>
            </a:r>
            <a:r>
              <a:rPr lang="en-US" sz="1800" dirty="0" smtClean="0"/>
              <a:t>modulus</a:t>
            </a:r>
            <a:r>
              <a:rPr lang="en-US" sz="1800" dirty="0" smtClean="0">
                <a:cs typeface="Arial" charset="0"/>
                <a:sym typeface="Symbol" pitchFamily="18" charset="2"/>
              </a:rPr>
              <a:t>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cs typeface="Arial" charset="0"/>
                <a:sym typeface="Symbol" pitchFamily="18" charset="2"/>
              </a:rPr>
              <a:t>	return x;</a:t>
            </a:r>
          </a:p>
          <a:p>
            <a:pPr lvl="1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cs typeface="Arial" charset="0"/>
                <a:sym typeface="Symbol" pitchFamily="18" charset="2"/>
              </a:rPr>
              <a:t>}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CB3E91-B707-49D9-9D94-A2941F4F74C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0786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307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A796459-BB67-4206-A773-3409F011CD19}" type="slidenum">
              <a:rPr lang="en-US" sz="1400"/>
              <a:pPr eaLnBrk="1" hangingPunct="1"/>
              <a:t>2</a:t>
            </a:fld>
            <a:endParaRPr lang="en-US" sz="1400"/>
          </a:p>
        </p:txBody>
      </p:sp>
      <p:sp>
        <p:nvSpPr>
          <p:cNvPr id="307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Exercise 10</a:t>
            </a:r>
          </a:p>
        </p:txBody>
      </p:sp>
      <p:sp>
        <p:nvSpPr>
          <p:cNvPr id="307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7848600" cy="4572000"/>
          </a:xfrm>
        </p:spPr>
        <p:txBody>
          <a:bodyPr/>
          <a:lstStyle/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solidFill>
                  <a:srgbClr val="7F0000"/>
                </a:solidFill>
              </a:rPr>
              <a:t>Division Algorithm</a:t>
            </a:r>
            <a:r>
              <a:rPr lang="en-US" sz="1800" dirty="0" smtClean="0"/>
              <a:t>: Let a </a:t>
            </a:r>
            <a:r>
              <a:rPr lang="en-US" sz="1800" b="1" dirty="0" smtClean="0">
                <a:sym typeface="Symbol" pitchFamily="18" charset="2"/>
              </a:rPr>
              <a:t> Z</a:t>
            </a:r>
            <a:r>
              <a:rPr lang="en-US" sz="1800" dirty="0" smtClean="0">
                <a:sym typeface="Symbol" pitchFamily="18" charset="2"/>
              </a:rPr>
              <a:t>, d </a:t>
            </a:r>
            <a:r>
              <a:rPr lang="en-US" sz="1800" b="1" dirty="0" smtClean="0">
                <a:sym typeface="Symbol" pitchFamily="18" charset="2"/>
              </a:rPr>
              <a:t> Z</a:t>
            </a:r>
            <a:r>
              <a:rPr lang="en-US" sz="1800" baseline="30000" dirty="0" smtClean="0">
                <a:sym typeface="Symbol" pitchFamily="18" charset="2"/>
              </a:rPr>
              <a:t>+</a:t>
            </a:r>
            <a:r>
              <a:rPr lang="en-US" sz="1800" dirty="0" smtClean="0">
                <a:sym typeface="Symbol" pitchFamily="18" charset="2"/>
              </a:rPr>
              <a:t>. </a:t>
            </a:r>
            <a:r>
              <a:rPr lang="en-US" sz="1800" b="1" dirty="0" smtClean="0">
                <a:sym typeface="Symbol" pitchFamily="18" charset="2"/>
              </a:rPr>
              <a:t></a:t>
            </a:r>
            <a:r>
              <a:rPr lang="en-US" sz="1800" dirty="0" smtClean="0">
                <a:sym typeface="Symbol" pitchFamily="18" charset="2"/>
              </a:rPr>
              <a:t>a</a:t>
            </a:r>
            <a:r>
              <a:rPr lang="en-US" sz="1800" b="1" dirty="0" smtClean="0">
                <a:sym typeface="Symbol" pitchFamily="18" charset="2"/>
              </a:rPr>
              <a:t> </a:t>
            </a:r>
            <a:r>
              <a:rPr lang="en-US" sz="1800" dirty="0" smtClean="0">
                <a:sym typeface="Symbol" pitchFamily="18" charset="2"/>
              </a:rPr>
              <a:t>d </a:t>
            </a:r>
            <a:r>
              <a:rPr lang="en-US" sz="1800" b="1" dirty="0" smtClean="0">
                <a:sym typeface="Symbol" pitchFamily="18" charset="2"/>
              </a:rPr>
              <a:t></a:t>
            </a:r>
            <a:r>
              <a:rPr lang="en-US" sz="1800" dirty="0" smtClean="0">
                <a:sym typeface="Symbol" pitchFamily="18" charset="2"/>
              </a:rPr>
              <a:t>!q </a:t>
            </a:r>
            <a:r>
              <a:rPr lang="en-US" sz="1800" b="1" dirty="0" smtClean="0">
                <a:sym typeface="Symbol" pitchFamily="18" charset="2"/>
              </a:rPr>
              <a:t></a:t>
            </a:r>
            <a:r>
              <a:rPr lang="en-US" sz="1800" dirty="0" smtClean="0">
                <a:sym typeface="Symbol" pitchFamily="18" charset="2"/>
              </a:rPr>
              <a:t>!r ( 0 </a:t>
            </a:r>
            <a:r>
              <a:rPr lang="en-US" sz="1800" b="1" dirty="0" smtClean="0">
                <a:solidFill>
                  <a:srgbClr val="A80000"/>
                </a:solidFill>
                <a:sym typeface="Symbol" pitchFamily="18" charset="2"/>
              </a:rPr>
              <a:t></a:t>
            </a:r>
            <a:r>
              <a:rPr lang="en-US" sz="1800" b="1" dirty="0" smtClean="0">
                <a:sym typeface="Symbol" pitchFamily="18" charset="2"/>
              </a:rPr>
              <a:t> </a:t>
            </a:r>
            <a:r>
              <a:rPr lang="en-US" sz="1800" dirty="0" smtClean="0">
                <a:sym typeface="Symbol" pitchFamily="18" charset="2"/>
              </a:rPr>
              <a:t>r &lt; d </a:t>
            </a:r>
            <a:r>
              <a:rPr lang="en-US" sz="1800" b="1" dirty="0" smtClean="0">
                <a:solidFill>
                  <a:srgbClr val="7F0000"/>
                </a:solidFill>
                <a:sym typeface="Symbol" pitchFamily="18" charset="2"/>
              </a:rPr>
              <a:t></a:t>
            </a:r>
            <a:r>
              <a:rPr lang="en-US" sz="1800" dirty="0" smtClean="0">
                <a:sym typeface="Symbol" pitchFamily="18" charset="2"/>
              </a:rPr>
              <a:t> a = </a:t>
            </a:r>
            <a:r>
              <a:rPr lang="en-US" sz="1800" dirty="0" err="1" smtClean="0">
                <a:sym typeface="Symbol" pitchFamily="18" charset="2"/>
              </a:rPr>
              <a:t>dq</a:t>
            </a:r>
            <a:r>
              <a:rPr lang="en-US" sz="1800" dirty="0" smtClean="0">
                <a:sym typeface="Symbol" pitchFamily="18" charset="2"/>
              </a:rPr>
              <a:t> + r ).</a:t>
            </a:r>
            <a:endParaRPr lang="en-US" sz="1800" dirty="0" smtClean="0"/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/>
              <a:t>What are the quotient &amp; remainder when: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1800" dirty="0" smtClean="0"/>
              <a:t>44 is divided by 8?                    </a:t>
            </a:r>
            <a:r>
              <a:rPr lang="en-US" sz="1800" dirty="0" smtClean="0">
                <a:solidFill>
                  <a:srgbClr val="006600"/>
                </a:solidFill>
              </a:rPr>
              <a:t>q: 5,       r: 4.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1800" dirty="0" smtClean="0"/>
              <a:t>777 is divided by 21?                </a:t>
            </a:r>
            <a:r>
              <a:rPr lang="en-US" sz="1800" dirty="0" smtClean="0">
                <a:solidFill>
                  <a:srgbClr val="006600"/>
                </a:solidFill>
              </a:rPr>
              <a:t>q: 37,     r: 0.</a:t>
            </a:r>
            <a:endParaRPr lang="en-US" sz="1800" dirty="0" smtClean="0"/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1800" dirty="0" smtClean="0"/>
              <a:t>-123 is divided by 19?               </a:t>
            </a:r>
            <a:r>
              <a:rPr lang="en-US" sz="1800" dirty="0" smtClean="0">
                <a:solidFill>
                  <a:srgbClr val="006600"/>
                </a:solidFill>
              </a:rPr>
              <a:t>q: -7,      r: 10. </a:t>
            </a:r>
            <a:r>
              <a:rPr lang="en-US" sz="1800" dirty="0" smtClean="0">
                <a:solidFill>
                  <a:srgbClr val="A80000"/>
                </a:solidFill>
              </a:rPr>
              <a:t>(not q = -6, r = -9)</a:t>
            </a:r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1800" dirty="0" smtClean="0"/>
              <a:t>-1 is divided by 23?                   </a:t>
            </a:r>
            <a:r>
              <a:rPr lang="en-US" sz="1800" dirty="0" smtClean="0">
                <a:solidFill>
                  <a:srgbClr val="006600"/>
                </a:solidFill>
              </a:rPr>
              <a:t>q: -1,      r: 22.</a:t>
            </a:r>
            <a:endParaRPr lang="en-US" sz="1800" dirty="0" smtClean="0"/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1800" dirty="0" smtClean="0"/>
              <a:t>-2002 is divided by 87?             </a:t>
            </a:r>
            <a:r>
              <a:rPr lang="en-US" sz="1800" dirty="0" smtClean="0">
                <a:solidFill>
                  <a:srgbClr val="006600"/>
                </a:solidFill>
              </a:rPr>
              <a:t>q: -24,    r: 86.</a:t>
            </a:r>
            <a:endParaRPr lang="en-US" sz="1800" dirty="0" smtClean="0"/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1800" dirty="0" smtClean="0"/>
              <a:t>0 is divided by 17?                    </a:t>
            </a:r>
            <a:r>
              <a:rPr lang="en-US" sz="1800" dirty="0" smtClean="0">
                <a:solidFill>
                  <a:srgbClr val="006600"/>
                </a:solidFill>
              </a:rPr>
              <a:t>q: 0,        r: 0.</a:t>
            </a:r>
            <a:endParaRPr lang="en-US" sz="1800" dirty="0" smtClean="0"/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1800" dirty="0" smtClean="0"/>
              <a:t>1,234,567 is divided by 1001?  </a:t>
            </a:r>
            <a:r>
              <a:rPr lang="en-US" sz="1800" dirty="0" smtClean="0">
                <a:solidFill>
                  <a:srgbClr val="006600"/>
                </a:solidFill>
              </a:rPr>
              <a:t>q: 1233, r: 334.</a:t>
            </a:r>
            <a:endParaRPr lang="en-US" sz="1800" dirty="0" smtClean="0"/>
          </a:p>
          <a:p>
            <a:pPr marL="990600" lvl="1" indent="-533400" eaLnBrk="1" hangingPunct="1">
              <a:lnSpc>
                <a:spcPct val="120000"/>
              </a:lnSpc>
              <a:buFontTx/>
              <a:buAutoNum type="alphaLcParenR"/>
            </a:pPr>
            <a:r>
              <a:rPr lang="en-US" sz="1800" dirty="0" smtClean="0"/>
              <a:t>-100 is divided by 101?             </a:t>
            </a:r>
            <a:r>
              <a:rPr lang="en-US" sz="1800" dirty="0" smtClean="0">
                <a:solidFill>
                  <a:srgbClr val="006600"/>
                </a:solidFill>
              </a:rPr>
              <a:t>q: -1,      r: 1.</a:t>
            </a:r>
          </a:p>
          <a:p>
            <a:pPr marL="609600" indent="-609600" eaLnBrk="1" hangingPunct="1">
              <a:lnSpc>
                <a:spcPct val="120000"/>
              </a:lnSpc>
              <a:buFontTx/>
              <a:buNone/>
            </a:pPr>
            <a:r>
              <a:rPr lang="en-US" sz="1800" dirty="0" smtClean="0">
                <a:solidFill>
                  <a:srgbClr val="7F0000"/>
                </a:solidFill>
              </a:rPr>
              <a:t>Remember: remainders are </a:t>
            </a:r>
            <a:r>
              <a:rPr lang="en-US" sz="1800" i="1" dirty="0" smtClean="0">
                <a:solidFill>
                  <a:srgbClr val="7F0000"/>
                </a:solidFill>
              </a:rPr>
              <a:t>always</a:t>
            </a:r>
            <a:r>
              <a:rPr lang="en-US" sz="1800" dirty="0" smtClean="0">
                <a:solidFill>
                  <a:srgbClr val="7F0000"/>
                </a:solidFill>
              </a:rPr>
              <a:t> </a:t>
            </a:r>
            <a:r>
              <a:rPr lang="en-US" sz="1800" i="1" dirty="0" smtClean="0"/>
              <a:t>nonnegative</a:t>
            </a:r>
            <a:r>
              <a:rPr lang="en-US" sz="1800" dirty="0" smtClean="0">
                <a:solidFill>
                  <a:srgbClr val="7F0000"/>
                </a:solidFill>
              </a:rPr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409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77FE47B-369D-40DB-BAE4-FDB417270993}" type="slidenum">
              <a:rPr lang="en-US" sz="1400"/>
              <a:pPr eaLnBrk="1" hangingPunct="1"/>
              <a:t>3</a:t>
            </a:fld>
            <a:endParaRPr lang="en-US" sz="140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Exercise 34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371600"/>
            <a:ext cx="7924800" cy="4800600"/>
          </a:xfrm>
        </p:spPr>
        <p:txBody>
          <a:bodyPr/>
          <a:lstStyle/>
          <a:p>
            <a:pPr marL="590550" indent="-533400" eaLnBrk="1" hangingPunct="1">
              <a:lnSpc>
                <a:spcPct val="140000"/>
              </a:lnSpc>
              <a:buFontTx/>
              <a:buNone/>
            </a:pPr>
            <a:r>
              <a:rPr lang="en-US" sz="2400" dirty="0" err="1" smtClean="0"/>
              <a:t>Thm</a:t>
            </a:r>
            <a:r>
              <a:rPr lang="en-US" sz="2400" dirty="0" smtClean="0"/>
              <a:t>. 4. Let </a:t>
            </a:r>
            <a:r>
              <a:rPr lang="en-US" sz="2400" i="1" dirty="0" smtClean="0"/>
              <a:t>m </a:t>
            </a:r>
            <a:r>
              <a:rPr lang="en-US" sz="2400" b="1" dirty="0" smtClean="0">
                <a:sym typeface="Symbol" pitchFamily="18" charset="2"/>
              </a:rPr>
              <a:t></a:t>
            </a:r>
            <a:r>
              <a:rPr lang="en-US" sz="2400" i="1" dirty="0" smtClean="0"/>
              <a:t> </a:t>
            </a:r>
            <a:r>
              <a:rPr lang="en-US" sz="2400" b="1" dirty="0" smtClean="0">
                <a:sym typeface="Symbol" pitchFamily="18" charset="2"/>
              </a:rPr>
              <a:t>Z</a:t>
            </a:r>
            <a:r>
              <a:rPr lang="en-US" sz="2400" baseline="30000" dirty="0" smtClean="0">
                <a:sym typeface="Symbol" pitchFamily="18" charset="2"/>
              </a:rPr>
              <a:t>+</a:t>
            </a:r>
            <a:r>
              <a:rPr lang="en-US" sz="2400" dirty="0" smtClean="0"/>
              <a:t> and </a:t>
            </a:r>
            <a:r>
              <a:rPr lang="en-US" sz="2400" i="1" dirty="0" smtClean="0">
                <a:sym typeface="Symbol" pitchFamily="18" charset="2"/>
              </a:rPr>
              <a:t>a, b </a:t>
            </a:r>
            <a:r>
              <a:rPr lang="en-US" sz="2400" b="1" i="1" dirty="0" smtClean="0">
                <a:sym typeface="Symbol" pitchFamily="18" charset="2"/>
              </a:rPr>
              <a:t>Z.</a:t>
            </a:r>
            <a:r>
              <a:rPr lang="en-US" sz="2400" i="1" dirty="0" smtClean="0">
                <a:sym typeface="Symbol" pitchFamily="18" charset="2"/>
              </a:rPr>
              <a:t> </a:t>
            </a:r>
          </a:p>
          <a:p>
            <a:pPr marL="590550" indent="-533400" eaLnBrk="1" hangingPunct="1">
              <a:lnSpc>
                <a:spcPct val="140000"/>
              </a:lnSpc>
              <a:buFontTx/>
              <a:buNone/>
            </a:pPr>
            <a:r>
              <a:rPr lang="en-US" sz="2400" i="1" dirty="0" smtClean="0">
                <a:solidFill>
                  <a:srgbClr val="7F0000"/>
                </a:solidFill>
                <a:sym typeface="Symbol" pitchFamily="18" charset="2"/>
              </a:rPr>
              <a:t>a is congruent to b </a:t>
            </a:r>
            <a:r>
              <a:rPr lang="en-US" sz="2400" dirty="0" smtClean="0">
                <a:solidFill>
                  <a:srgbClr val="7F0000"/>
                </a:solidFill>
              </a:rPr>
              <a:t>modulo </a:t>
            </a:r>
            <a:r>
              <a:rPr lang="en-US" sz="2400" i="1" dirty="0" smtClean="0">
                <a:solidFill>
                  <a:srgbClr val="7F0000"/>
                </a:solidFill>
              </a:rPr>
              <a:t>m, </a:t>
            </a:r>
            <a:r>
              <a:rPr lang="en-US" sz="2400" dirty="0" smtClean="0"/>
              <a:t>denoted</a:t>
            </a:r>
            <a:r>
              <a:rPr lang="en-US" sz="2400" i="1" dirty="0" smtClean="0">
                <a:solidFill>
                  <a:srgbClr val="7F0000"/>
                </a:solidFill>
              </a:rPr>
              <a:t>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>
                <a:cs typeface="Arial" charset="0"/>
                <a:sym typeface="Symbol" pitchFamily="18" charset="2"/>
              </a:rPr>
              <a:t>≡</a:t>
            </a:r>
            <a:r>
              <a:rPr lang="en-US" sz="2400" dirty="0"/>
              <a:t> </a:t>
            </a:r>
            <a:r>
              <a:rPr lang="en-US" sz="2400" i="1" dirty="0"/>
              <a:t>b</a:t>
            </a:r>
            <a:r>
              <a:rPr lang="en-US" sz="2400" dirty="0"/>
              <a:t> ( mod </a:t>
            </a:r>
            <a:r>
              <a:rPr lang="en-US" sz="2400" i="1" dirty="0"/>
              <a:t>m </a:t>
            </a:r>
            <a:r>
              <a:rPr lang="en-US" sz="2400" dirty="0" smtClean="0"/>
              <a:t>), </a:t>
            </a:r>
          </a:p>
          <a:p>
            <a:pPr marL="590550" indent="-533400" eaLnBrk="1" hangingPunct="1">
              <a:lnSpc>
                <a:spcPct val="140000"/>
              </a:lnSpc>
              <a:buFontTx/>
              <a:buNone/>
            </a:pPr>
            <a:r>
              <a:rPr lang="en-US" sz="2400" b="1" dirty="0">
                <a:solidFill>
                  <a:srgbClr val="000099"/>
                </a:solidFill>
                <a:sym typeface="Symbol" pitchFamily="18" charset="2"/>
              </a:rPr>
              <a:t>	</a:t>
            </a:r>
            <a:r>
              <a:rPr lang="en-US" sz="2400" b="1" dirty="0" smtClean="0">
                <a:solidFill>
                  <a:srgbClr val="000099"/>
                </a:solidFill>
                <a:sym typeface="Symbol" pitchFamily="18" charset="2"/>
              </a:rPr>
              <a:t></a:t>
            </a:r>
            <a:r>
              <a:rPr lang="en-US" sz="2400" b="1" dirty="0" smtClean="0">
                <a:sym typeface="Symbol" pitchFamily="18" charset="2"/>
              </a:rPr>
              <a:t> </a:t>
            </a:r>
            <a:r>
              <a:rPr lang="en-US" sz="2400" i="1" dirty="0" smtClean="0">
                <a:sym typeface="Symbol" pitchFamily="18" charset="2"/>
              </a:rPr>
              <a:t>k </a:t>
            </a:r>
            <a:r>
              <a:rPr lang="en-US" sz="2400" b="1" i="1" dirty="0" smtClean="0">
                <a:sym typeface="Symbol" pitchFamily="18" charset="2"/>
              </a:rPr>
              <a:t>Z</a:t>
            </a:r>
            <a:r>
              <a:rPr lang="en-US" sz="2400" i="1" dirty="0" smtClean="0">
                <a:sym typeface="Symbol" pitchFamily="18" charset="2"/>
              </a:rPr>
              <a:t> ( a = b + km ).        </a:t>
            </a:r>
            <a:r>
              <a:rPr lang="en-US" sz="2400" dirty="0" smtClean="0">
                <a:solidFill>
                  <a:srgbClr val="006600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006600"/>
                </a:solidFill>
                <a:sym typeface="Symbol" pitchFamily="18" charset="2"/>
              </a:rPr>
              <a:t> m | </a:t>
            </a:r>
            <a:r>
              <a:rPr lang="en-US" sz="2400" dirty="0" smtClean="0">
                <a:solidFill>
                  <a:srgbClr val="006600"/>
                </a:solidFill>
                <a:sym typeface="Symbol" pitchFamily="18" charset="2"/>
              </a:rPr>
              <a:t>(</a:t>
            </a:r>
            <a:r>
              <a:rPr lang="en-US" sz="2400" i="1" dirty="0" smtClean="0">
                <a:solidFill>
                  <a:srgbClr val="006600"/>
                </a:solidFill>
                <a:sym typeface="Symbol" pitchFamily="18" charset="2"/>
              </a:rPr>
              <a:t>a – b</a:t>
            </a:r>
            <a:r>
              <a:rPr lang="en-US" sz="2400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  <a:r>
              <a:rPr lang="en-US" sz="2400" i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400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  <a:endParaRPr lang="en-US" sz="2400" dirty="0" smtClean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/>
              <a:t>Show: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</a:rPr>
              <a:t>if</a:t>
            </a:r>
            <a:r>
              <a:rPr lang="en-US" sz="2400" dirty="0" smtClean="0"/>
              <a:t>  </a:t>
            </a:r>
            <a:r>
              <a:rPr lang="en-US" sz="2400" i="1" dirty="0" smtClean="0"/>
              <a:t>a</a:t>
            </a:r>
            <a:r>
              <a:rPr lang="en-US" sz="2400" dirty="0" smtClean="0"/>
              <a:t>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≡</a:t>
            </a:r>
            <a:r>
              <a:rPr lang="en-US" sz="2400" dirty="0" smtClean="0"/>
              <a:t> </a:t>
            </a:r>
            <a:r>
              <a:rPr lang="en-US" sz="2400" i="1" dirty="0" smtClean="0"/>
              <a:t>b</a:t>
            </a:r>
            <a:r>
              <a:rPr lang="en-US" sz="2400" dirty="0" smtClean="0"/>
              <a:t> ( mod </a:t>
            </a:r>
            <a:r>
              <a:rPr lang="en-US" sz="2400" i="1" dirty="0" smtClean="0"/>
              <a:t>m </a:t>
            </a:r>
            <a:r>
              <a:rPr lang="en-US" sz="2400" dirty="0" smtClean="0"/>
              <a:t>) and 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400" i="1" dirty="0" smtClean="0"/>
              <a:t>    c</a:t>
            </a:r>
            <a:r>
              <a:rPr lang="en-US" sz="2400" dirty="0" smtClean="0"/>
              <a:t>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≡</a:t>
            </a:r>
            <a:r>
              <a:rPr lang="en-US" sz="2400" dirty="0" smtClean="0"/>
              <a:t> </a:t>
            </a:r>
            <a:r>
              <a:rPr lang="en-US" sz="2400" i="1" dirty="0" smtClean="0"/>
              <a:t>d</a:t>
            </a:r>
            <a:r>
              <a:rPr lang="en-US" sz="2400" dirty="0" smtClean="0"/>
              <a:t> ( mod </a:t>
            </a:r>
            <a:r>
              <a:rPr lang="en-US" sz="2400" i="1" dirty="0" smtClean="0"/>
              <a:t>m </a:t>
            </a:r>
            <a:r>
              <a:rPr lang="en-US" sz="2400" dirty="0" smtClean="0"/>
              <a:t>), where </a:t>
            </a:r>
            <a:r>
              <a:rPr lang="en-US" sz="2400" i="1" dirty="0" smtClean="0"/>
              <a:t>a, b, c, d</a:t>
            </a:r>
            <a:r>
              <a:rPr lang="en-US" sz="2400" dirty="0" smtClean="0"/>
              <a:t>, </a:t>
            </a:r>
            <a:r>
              <a:rPr lang="en-US" sz="2400" i="1" dirty="0" smtClean="0"/>
              <a:t>m </a:t>
            </a:r>
            <a:r>
              <a:rPr lang="en-US" sz="2400" b="1" dirty="0" smtClean="0">
                <a:sym typeface="Symbol" pitchFamily="18" charset="2"/>
              </a:rPr>
              <a:t> Z </a:t>
            </a:r>
            <a:r>
              <a:rPr lang="en-US" sz="2400" dirty="0" smtClean="0">
                <a:sym typeface="Symbol" pitchFamily="18" charset="2"/>
              </a:rPr>
              <a:t>with </a:t>
            </a:r>
            <a:r>
              <a:rPr lang="en-US" sz="2400" i="1" dirty="0" smtClean="0">
                <a:sym typeface="Symbol" pitchFamily="18" charset="2"/>
              </a:rPr>
              <a:t>m</a:t>
            </a:r>
            <a:r>
              <a:rPr lang="en-US" sz="2400" dirty="0" smtClean="0">
                <a:sym typeface="Symbol" pitchFamily="18" charset="2"/>
              </a:rPr>
              <a:t> </a:t>
            </a:r>
            <a:r>
              <a:rPr lang="en-US" sz="2400" dirty="0" smtClean="0">
                <a:cs typeface="Arial" charset="0"/>
                <a:sym typeface="Symbol" pitchFamily="18" charset="2"/>
              </a:rPr>
              <a:t>≥ </a:t>
            </a:r>
            <a:r>
              <a:rPr lang="en-US" sz="2400" i="1" dirty="0" smtClean="0">
                <a:cs typeface="Arial" charset="0"/>
                <a:sym typeface="Symbol" pitchFamily="18" charset="2"/>
              </a:rPr>
              <a:t>2, 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then</a:t>
            </a:r>
            <a:r>
              <a:rPr lang="en-US" sz="2400" dirty="0" smtClean="0">
                <a:cs typeface="Arial" charset="0"/>
                <a:sym typeface="Symbol" pitchFamily="18" charset="2"/>
              </a:rPr>
              <a:t>  </a:t>
            </a:r>
            <a:r>
              <a:rPr lang="en-US" sz="2400" i="1" dirty="0" smtClean="0">
                <a:cs typeface="Arial" charset="0"/>
                <a:sym typeface="Symbol" pitchFamily="18" charset="2"/>
              </a:rPr>
              <a:t>a – c</a:t>
            </a:r>
            <a:r>
              <a:rPr lang="en-US" sz="2400" dirty="0" smtClean="0">
                <a:cs typeface="Arial" charset="0"/>
                <a:sym typeface="Symbol" pitchFamily="18" charset="2"/>
              </a:rPr>
              <a:t> ≡</a:t>
            </a:r>
            <a:r>
              <a:rPr lang="en-US" sz="2400" dirty="0" smtClean="0"/>
              <a:t> </a:t>
            </a:r>
            <a:r>
              <a:rPr lang="en-US" sz="2400" i="1" dirty="0" smtClean="0"/>
              <a:t>b – d</a:t>
            </a:r>
            <a:r>
              <a:rPr lang="en-US" sz="2400" dirty="0" smtClean="0"/>
              <a:t> ( mod </a:t>
            </a:r>
            <a:r>
              <a:rPr lang="en-US" sz="2400" i="1" dirty="0" smtClean="0"/>
              <a:t>m </a:t>
            </a:r>
            <a:r>
              <a:rPr lang="en-US" sz="2400" dirty="0" smtClean="0"/>
              <a:t>)</a:t>
            </a:r>
            <a:r>
              <a:rPr lang="en-US" sz="2400" dirty="0" smtClean="0"/>
              <a:t>.</a:t>
            </a:r>
          </a:p>
          <a:p>
            <a:pPr marL="609600" indent="-609600" eaLnBrk="1" hangingPunct="1">
              <a:lnSpc>
                <a:spcPct val="140000"/>
              </a:lnSpc>
              <a:buFontTx/>
              <a:buNone/>
            </a:pPr>
            <a:r>
              <a:rPr lang="en-US" sz="2400" dirty="0" smtClean="0"/>
              <a:t>Example: m = 5, a = 21, b = 16, c = 13, d = 3.</a:t>
            </a:r>
            <a:endParaRPr lang="en-US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512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54346F6-FB0E-455B-912A-8AD1FD44179F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Exercise 20 Solution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295400"/>
            <a:ext cx="7848600" cy="4876800"/>
          </a:xfrm>
        </p:spPr>
        <p:txBody>
          <a:bodyPr/>
          <a:lstStyle/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Notation: </a:t>
            </a:r>
            <a:r>
              <a:rPr lang="en-US" sz="2000" i="1" dirty="0" smtClean="0">
                <a:solidFill>
                  <a:srgbClr val="7F0000"/>
                </a:solidFill>
              </a:rPr>
              <a:t>a</a:t>
            </a:r>
            <a:r>
              <a:rPr lang="en-US" sz="2000" dirty="0" smtClean="0">
                <a:solidFill>
                  <a:srgbClr val="7F0000"/>
                </a:solidFill>
              </a:rPr>
              <a:t> is congruent to </a:t>
            </a:r>
            <a:r>
              <a:rPr lang="en-US" sz="2000" i="1">
                <a:solidFill>
                  <a:srgbClr val="7F0000"/>
                </a:solidFill>
              </a:rPr>
              <a:t>b</a:t>
            </a:r>
            <a:r>
              <a:rPr lang="en-US" sz="2000">
                <a:solidFill>
                  <a:srgbClr val="7F0000"/>
                </a:solidFill>
              </a:rPr>
              <a:t> </a:t>
            </a:r>
            <a:r>
              <a:rPr lang="en-US" sz="2000" smtClean="0">
                <a:solidFill>
                  <a:srgbClr val="7F0000"/>
                </a:solidFill>
              </a:rPr>
              <a:t>modulo </a:t>
            </a:r>
            <a:r>
              <a:rPr lang="en-US" sz="2000" i="1" smtClean="0">
                <a:solidFill>
                  <a:srgbClr val="7F0000"/>
                </a:solidFill>
              </a:rPr>
              <a:t>m</a:t>
            </a:r>
            <a:r>
              <a:rPr lang="en-US" sz="2000" smtClean="0">
                <a:solidFill>
                  <a:srgbClr val="000099"/>
                </a:solidFill>
              </a:rPr>
              <a:t> </a:t>
            </a:r>
            <a:r>
              <a:rPr lang="en-US" sz="2000" dirty="0" smtClean="0">
                <a:solidFill>
                  <a:srgbClr val="000099"/>
                </a:solidFill>
              </a:rPr>
              <a:t>is denoted  </a:t>
            </a:r>
            <a:r>
              <a:rPr lang="en-US" sz="2000" i="1" dirty="0"/>
              <a:t>a</a:t>
            </a:r>
            <a:r>
              <a:rPr lang="en-US" sz="2000" dirty="0"/>
              <a:t> </a:t>
            </a:r>
            <a:r>
              <a:rPr lang="en-US" sz="2000" dirty="0">
                <a:cs typeface="Arial" charset="0"/>
                <a:sym typeface="Symbol" pitchFamily="18" charset="2"/>
              </a:rPr>
              <a:t>≡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 ( mod </a:t>
            </a:r>
            <a:r>
              <a:rPr lang="en-US" sz="2000" i="1" dirty="0"/>
              <a:t>m </a:t>
            </a:r>
            <a:r>
              <a:rPr lang="en-US" sz="2000" dirty="0"/>
              <a:t>) </a:t>
            </a:r>
            <a:endParaRPr lang="en-US" sz="2000" dirty="0" smtClean="0"/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000" dirty="0" err="1" smtClean="0">
                <a:solidFill>
                  <a:srgbClr val="7F0000"/>
                </a:solidFill>
              </a:rPr>
              <a:t>Thm</a:t>
            </a:r>
            <a:r>
              <a:rPr lang="en-US" sz="2000" dirty="0" smtClean="0">
                <a:solidFill>
                  <a:srgbClr val="7F0000"/>
                </a:solidFill>
              </a:rPr>
              <a:t> 4</a:t>
            </a:r>
            <a:r>
              <a:rPr lang="en-US" sz="2000" dirty="0" smtClean="0"/>
              <a:t>. Let </a:t>
            </a:r>
            <a:r>
              <a:rPr lang="en-US" sz="2000" i="1" dirty="0" smtClean="0"/>
              <a:t>m </a:t>
            </a:r>
            <a:r>
              <a:rPr lang="en-US" sz="2000" b="1" dirty="0" smtClean="0">
                <a:sym typeface="Symbol" pitchFamily="18" charset="2"/>
              </a:rPr>
              <a:t></a:t>
            </a:r>
            <a:r>
              <a:rPr lang="en-US" sz="2000" i="1" dirty="0" smtClean="0"/>
              <a:t> </a:t>
            </a:r>
            <a:r>
              <a:rPr lang="en-US" sz="2000" b="1" dirty="0" smtClean="0">
                <a:sym typeface="Symbol" pitchFamily="18" charset="2"/>
              </a:rPr>
              <a:t>Z</a:t>
            </a:r>
            <a:r>
              <a:rPr lang="en-US" sz="2000" baseline="30000" dirty="0" smtClean="0">
                <a:sym typeface="Symbol" pitchFamily="18" charset="2"/>
              </a:rPr>
              <a:t>+</a:t>
            </a:r>
            <a:r>
              <a:rPr lang="en-US" sz="2000" dirty="0" smtClean="0"/>
              <a:t>. 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>
                <a:cs typeface="Arial" charset="0"/>
                <a:sym typeface="Symbol" pitchFamily="18" charset="2"/>
              </a:rPr>
              <a:t>≡</a:t>
            </a:r>
            <a:r>
              <a:rPr lang="en-US" sz="2000" dirty="0"/>
              <a:t> </a:t>
            </a:r>
            <a:r>
              <a:rPr lang="en-US" sz="2000" i="1" dirty="0"/>
              <a:t>b</a:t>
            </a:r>
            <a:r>
              <a:rPr lang="en-US" sz="2000" dirty="0"/>
              <a:t> ( mod </a:t>
            </a:r>
            <a:r>
              <a:rPr lang="en-US" sz="2000" i="1" dirty="0"/>
              <a:t>m </a:t>
            </a:r>
            <a:r>
              <a:rPr lang="en-US" sz="2000" dirty="0" smtClean="0"/>
              <a:t>)</a:t>
            </a:r>
            <a:r>
              <a:rPr lang="en-US" sz="2000" i="1" dirty="0" smtClean="0">
                <a:solidFill>
                  <a:srgbClr val="7F0000"/>
                </a:solidFill>
              </a:rPr>
              <a:t> </a:t>
            </a:r>
            <a:r>
              <a:rPr lang="en-US" sz="2000" dirty="0" smtClean="0"/>
              <a:t> </a:t>
            </a:r>
            <a:r>
              <a:rPr lang="en-US" sz="2000" b="1" dirty="0" smtClean="0">
                <a:solidFill>
                  <a:srgbClr val="000099"/>
                </a:solidFill>
                <a:sym typeface="Symbol" pitchFamily="18" charset="2"/>
              </a:rPr>
              <a:t></a:t>
            </a:r>
            <a:r>
              <a:rPr lang="en-US" sz="2000" b="1" dirty="0" smtClean="0">
                <a:sym typeface="Symbol" pitchFamily="18" charset="2"/>
              </a:rPr>
              <a:t> </a:t>
            </a:r>
            <a:r>
              <a:rPr lang="en-US" sz="2000" i="1" dirty="0" smtClean="0">
                <a:sym typeface="Symbol" pitchFamily="18" charset="2"/>
              </a:rPr>
              <a:t>k </a:t>
            </a:r>
            <a:r>
              <a:rPr lang="en-US" sz="2000" b="1" i="1" dirty="0" smtClean="0">
                <a:sym typeface="Symbol" pitchFamily="18" charset="2"/>
              </a:rPr>
              <a:t>Z</a:t>
            </a:r>
            <a:r>
              <a:rPr lang="en-US" sz="2000" i="1" dirty="0" smtClean="0">
                <a:sym typeface="Symbol" pitchFamily="18" charset="2"/>
              </a:rPr>
              <a:t>, a = b + km.                       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000" i="1" dirty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                                                               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(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 m | 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(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a – b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  <a:r>
              <a:rPr lang="en-US" sz="2000" i="1" dirty="0" smtClean="0">
                <a:solidFill>
                  <a:srgbClr val="006600"/>
                </a:solidFill>
                <a:sym typeface="Symbol" pitchFamily="18" charset="2"/>
              </a:rPr>
              <a:t> </a:t>
            </a:r>
            <a:r>
              <a:rPr lang="en-US" sz="2000" dirty="0" smtClean="0">
                <a:solidFill>
                  <a:srgbClr val="006600"/>
                </a:solidFill>
                <a:sym typeface="Symbol" pitchFamily="18" charset="2"/>
              </a:rPr>
              <a:t>)</a:t>
            </a:r>
            <a:endParaRPr lang="en-US" sz="2000" dirty="0" smtClean="0">
              <a:solidFill>
                <a:srgbClr val="006600"/>
              </a:solidFill>
            </a:endParaRP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Show: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</a:rPr>
              <a:t>if</a:t>
            </a:r>
            <a:r>
              <a:rPr lang="en-US" sz="2000" dirty="0" smtClean="0"/>
              <a:t>     </a:t>
            </a:r>
            <a:r>
              <a:rPr lang="en-US" sz="2000" i="1" dirty="0" smtClean="0"/>
              <a:t>a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≡</a:t>
            </a:r>
            <a:r>
              <a:rPr lang="en-US" sz="2000" dirty="0" smtClean="0"/>
              <a:t> </a:t>
            </a:r>
            <a:r>
              <a:rPr lang="en-US" sz="2000" i="1" dirty="0" smtClean="0"/>
              <a:t>b</a:t>
            </a:r>
            <a:r>
              <a:rPr lang="en-US" sz="2000" dirty="0" smtClean="0"/>
              <a:t> ( mod </a:t>
            </a:r>
            <a:r>
              <a:rPr lang="en-US" sz="2000" i="1" dirty="0" smtClean="0"/>
              <a:t>m </a:t>
            </a:r>
            <a:r>
              <a:rPr lang="en-US" sz="2000" dirty="0" smtClean="0"/>
              <a:t>) and </a:t>
            </a:r>
            <a:r>
              <a:rPr lang="en-US" sz="2000" i="1" dirty="0" smtClean="0"/>
              <a:t>c</a:t>
            </a:r>
            <a:r>
              <a:rPr lang="en-US" sz="2000" dirty="0" smtClean="0"/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≡</a:t>
            </a:r>
            <a:r>
              <a:rPr lang="en-US" sz="2000" dirty="0" smtClean="0"/>
              <a:t> </a:t>
            </a:r>
            <a:r>
              <a:rPr lang="en-US" sz="2000" i="1" dirty="0" smtClean="0"/>
              <a:t>d</a:t>
            </a:r>
            <a:r>
              <a:rPr lang="en-US" sz="2000" dirty="0" smtClean="0"/>
              <a:t> (mod </a:t>
            </a:r>
            <a:r>
              <a:rPr lang="en-US" sz="2000" i="1" dirty="0" smtClean="0"/>
              <a:t>m</a:t>
            </a:r>
            <a:r>
              <a:rPr lang="en-US" sz="2000" dirty="0" smtClean="0"/>
              <a:t>),                                     where </a:t>
            </a:r>
            <a:r>
              <a:rPr lang="en-US" sz="2000" i="1" dirty="0" smtClean="0"/>
              <a:t>a, b, c, d</a:t>
            </a:r>
            <a:r>
              <a:rPr lang="en-US" sz="2000" dirty="0" smtClean="0"/>
              <a:t>, </a:t>
            </a:r>
            <a:r>
              <a:rPr lang="en-US" sz="2000" i="1" dirty="0" smtClean="0"/>
              <a:t>m </a:t>
            </a:r>
            <a:r>
              <a:rPr lang="en-US" sz="2000" b="1" dirty="0" smtClean="0">
                <a:sym typeface="Symbol" pitchFamily="18" charset="2"/>
              </a:rPr>
              <a:t> Z </a:t>
            </a:r>
            <a:r>
              <a:rPr lang="en-US" sz="2000" dirty="0" smtClean="0">
                <a:sym typeface="Symbol" pitchFamily="18" charset="2"/>
              </a:rPr>
              <a:t>with </a:t>
            </a:r>
            <a:r>
              <a:rPr lang="en-US" sz="2000" i="1" dirty="0" smtClean="0">
                <a:sym typeface="Symbol" pitchFamily="18" charset="2"/>
              </a:rPr>
              <a:t>m</a:t>
            </a:r>
            <a:r>
              <a:rPr lang="en-US" sz="2000" dirty="0" smtClean="0">
                <a:sym typeface="Symbol" pitchFamily="18" charset="2"/>
              </a:rPr>
              <a:t> </a:t>
            </a:r>
            <a:r>
              <a:rPr lang="en-US" sz="2000" dirty="0" smtClean="0">
                <a:cs typeface="Arial" charset="0"/>
                <a:sym typeface="Symbol" pitchFamily="18" charset="2"/>
              </a:rPr>
              <a:t>≥ 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2, </a:t>
            </a:r>
          </a:p>
          <a:p>
            <a:pPr marL="609600" indent="-6096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then</a:t>
            </a:r>
            <a:r>
              <a:rPr lang="en-US" sz="2000" dirty="0" smtClean="0">
                <a:cs typeface="Arial" charset="0"/>
                <a:sym typeface="Symbol" pitchFamily="18" charset="2"/>
              </a:rPr>
              <a:t> </a:t>
            </a:r>
            <a:r>
              <a:rPr lang="en-US" sz="2000" i="1" dirty="0" smtClean="0">
                <a:cs typeface="Arial" charset="0"/>
                <a:sym typeface="Symbol" pitchFamily="18" charset="2"/>
              </a:rPr>
              <a:t>a – c</a:t>
            </a:r>
            <a:r>
              <a:rPr lang="en-US" sz="2000" dirty="0" smtClean="0">
                <a:cs typeface="Arial" charset="0"/>
                <a:sym typeface="Symbol" pitchFamily="18" charset="2"/>
              </a:rPr>
              <a:t> ≡</a:t>
            </a:r>
            <a:r>
              <a:rPr lang="en-US" sz="2000" dirty="0" smtClean="0"/>
              <a:t> </a:t>
            </a:r>
            <a:r>
              <a:rPr lang="en-US" sz="2000" i="1" dirty="0" smtClean="0"/>
              <a:t>b – d</a:t>
            </a:r>
            <a:r>
              <a:rPr lang="en-US" sz="2000" dirty="0" smtClean="0"/>
              <a:t> ( mod </a:t>
            </a:r>
            <a:r>
              <a:rPr lang="en-US" sz="2000" i="1" dirty="0" smtClean="0"/>
              <a:t>m </a:t>
            </a:r>
            <a:r>
              <a:rPr lang="en-US" sz="2000" dirty="0" smtClean="0"/>
              <a:t>).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Proof (Direct)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000" dirty="0" smtClean="0">
                <a:sym typeface="Symbol" pitchFamily="18" charset="2"/>
              </a:rPr>
              <a:t>Assume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a</a:t>
            </a:r>
            <a:r>
              <a:rPr lang="en-US" sz="2000" i="1" dirty="0" smtClean="0">
                <a:sym typeface="Symbol" pitchFamily="18" charset="2"/>
              </a:rPr>
              <a:t>  </a:t>
            </a:r>
            <a:r>
              <a:rPr lang="en-US" sz="2000" b="1" i="1" dirty="0" smtClean="0">
                <a:sym typeface="Symbol" pitchFamily="18" charset="2"/>
              </a:rPr>
              <a:t>Z</a:t>
            </a:r>
            <a:r>
              <a:rPr lang="en-US" sz="2000" i="1" dirty="0" smtClean="0">
                <a:sym typeface="Symbol" pitchFamily="18" charset="2"/>
              </a:rPr>
              <a:t>,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i="1" dirty="0" smtClean="0"/>
              <a:t>a = b +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a</a:t>
            </a:r>
            <a:r>
              <a:rPr lang="en-US" sz="2000" i="1" dirty="0" smtClean="0"/>
              <a:t> m </a:t>
            </a:r>
            <a:r>
              <a:rPr lang="en-US" sz="2000" b="1" dirty="0" smtClean="0">
                <a:sym typeface="Symbol" pitchFamily="18" charset="2"/>
              </a:rPr>
              <a:t>   </a:t>
            </a:r>
            <a:r>
              <a:rPr lang="en-US" sz="2000" dirty="0" smtClean="0">
                <a:solidFill>
                  <a:srgbClr val="006600"/>
                </a:solidFill>
              </a:rPr>
              <a:t>( </a:t>
            </a:r>
            <a:r>
              <a:rPr lang="en-US" sz="2000" dirty="0" err="1" smtClean="0">
                <a:solidFill>
                  <a:srgbClr val="006600"/>
                </a:solidFill>
              </a:rPr>
              <a:t>Thm</a:t>
            </a:r>
            <a:r>
              <a:rPr lang="en-US" sz="2000" dirty="0" smtClean="0">
                <a:solidFill>
                  <a:srgbClr val="006600"/>
                </a:solidFill>
              </a:rPr>
              <a:t> 4:</a:t>
            </a:r>
            <a:r>
              <a:rPr lang="en-US" sz="2000" i="1" dirty="0" smtClean="0">
                <a:solidFill>
                  <a:srgbClr val="006600"/>
                </a:solidFill>
              </a:rPr>
              <a:t> a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≡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rgbClr val="006600"/>
                </a:solidFill>
              </a:rPr>
              <a:t>b</a:t>
            </a:r>
            <a:r>
              <a:rPr lang="en-US" sz="2000" dirty="0" smtClean="0">
                <a:solidFill>
                  <a:srgbClr val="006600"/>
                </a:solidFill>
              </a:rPr>
              <a:t> (mod </a:t>
            </a:r>
            <a:r>
              <a:rPr lang="en-US" sz="2000" i="1" dirty="0" smtClean="0">
                <a:solidFill>
                  <a:srgbClr val="006600"/>
                </a:solidFill>
              </a:rPr>
              <a:t>m</a:t>
            </a:r>
            <a:r>
              <a:rPr lang="en-US" sz="2000" dirty="0" smtClean="0">
                <a:solidFill>
                  <a:srgbClr val="006600"/>
                </a:solidFill>
              </a:rPr>
              <a:t>) )</a:t>
            </a:r>
            <a:r>
              <a:rPr lang="en-US" sz="2000" dirty="0" smtClean="0"/>
              <a:t> </a:t>
            </a:r>
            <a:endParaRPr lang="en-US" sz="2000" i="1" dirty="0" smtClean="0"/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000" dirty="0" smtClean="0">
                <a:sym typeface="Symbol" pitchFamily="18" charset="2"/>
              </a:rPr>
              <a:t>Assume </a:t>
            </a:r>
            <a:r>
              <a:rPr lang="en-US" sz="2000" b="1" dirty="0" smtClean="0">
                <a:sym typeface="Symbol" pitchFamily="18" charset="2"/>
              </a:rPr>
              <a:t>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c</a:t>
            </a:r>
            <a:r>
              <a:rPr lang="en-US" sz="2000" i="1" dirty="0" smtClean="0">
                <a:sym typeface="Symbol" pitchFamily="18" charset="2"/>
              </a:rPr>
              <a:t>  </a:t>
            </a:r>
            <a:r>
              <a:rPr lang="en-US" sz="2000" b="1" i="1" dirty="0" smtClean="0">
                <a:sym typeface="Symbol" pitchFamily="18" charset="2"/>
              </a:rPr>
              <a:t>Z</a:t>
            </a:r>
            <a:r>
              <a:rPr lang="en-US" sz="2000" i="1" dirty="0" smtClean="0">
                <a:sym typeface="Symbol" pitchFamily="18" charset="2"/>
              </a:rPr>
              <a:t>,</a:t>
            </a:r>
            <a:r>
              <a:rPr lang="en-US" sz="2000" b="1" dirty="0" smtClean="0">
                <a:sym typeface="Symbol" pitchFamily="18" charset="2"/>
              </a:rPr>
              <a:t> </a:t>
            </a:r>
            <a:r>
              <a:rPr lang="en-US" sz="2000" i="1" dirty="0" smtClean="0"/>
              <a:t>c = d +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c</a:t>
            </a:r>
            <a:r>
              <a:rPr lang="en-US" sz="2000" i="1" dirty="0" smtClean="0"/>
              <a:t> m </a:t>
            </a:r>
            <a:r>
              <a:rPr lang="en-US" sz="2000" b="1" dirty="0" smtClean="0">
                <a:sym typeface="Symbol" pitchFamily="18" charset="2"/>
              </a:rPr>
              <a:t>    </a:t>
            </a:r>
            <a:r>
              <a:rPr lang="en-US" sz="2000" dirty="0" smtClean="0">
                <a:solidFill>
                  <a:srgbClr val="006600"/>
                </a:solidFill>
              </a:rPr>
              <a:t>( </a:t>
            </a:r>
            <a:r>
              <a:rPr lang="en-US" sz="2000" dirty="0" err="1" smtClean="0">
                <a:solidFill>
                  <a:srgbClr val="006600"/>
                </a:solidFill>
              </a:rPr>
              <a:t>Thm</a:t>
            </a:r>
            <a:r>
              <a:rPr lang="en-US" sz="2000" dirty="0" smtClean="0">
                <a:solidFill>
                  <a:srgbClr val="006600"/>
                </a:solidFill>
              </a:rPr>
              <a:t> 4:</a:t>
            </a:r>
            <a:r>
              <a:rPr lang="en-US" sz="2000" i="1" dirty="0" smtClean="0">
                <a:solidFill>
                  <a:srgbClr val="006600"/>
                </a:solidFill>
              </a:rPr>
              <a:t> c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  <a:cs typeface="Arial" charset="0"/>
                <a:sym typeface="Symbol" pitchFamily="18" charset="2"/>
              </a:rPr>
              <a:t>≡</a:t>
            </a:r>
            <a:r>
              <a:rPr lang="en-US" sz="2000" dirty="0" smtClean="0">
                <a:solidFill>
                  <a:srgbClr val="006600"/>
                </a:solidFill>
              </a:rPr>
              <a:t> </a:t>
            </a:r>
            <a:r>
              <a:rPr lang="en-US" sz="2000" i="1" dirty="0" smtClean="0">
                <a:solidFill>
                  <a:srgbClr val="006600"/>
                </a:solidFill>
              </a:rPr>
              <a:t>d</a:t>
            </a:r>
            <a:r>
              <a:rPr lang="en-US" sz="2000" dirty="0" smtClean="0">
                <a:solidFill>
                  <a:srgbClr val="006600"/>
                </a:solidFill>
              </a:rPr>
              <a:t> (mod </a:t>
            </a:r>
            <a:r>
              <a:rPr lang="en-US" sz="2000" i="1" dirty="0" smtClean="0">
                <a:solidFill>
                  <a:srgbClr val="006600"/>
                </a:solidFill>
              </a:rPr>
              <a:t>m</a:t>
            </a:r>
            <a:r>
              <a:rPr lang="en-US" sz="2000" dirty="0" smtClean="0">
                <a:solidFill>
                  <a:srgbClr val="006600"/>
                </a:solidFill>
              </a:rPr>
              <a:t>) )</a:t>
            </a:r>
            <a:r>
              <a:rPr lang="en-US" sz="2000" dirty="0" smtClean="0"/>
              <a:t> 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AutoNum type="arabicPeriod"/>
            </a:pPr>
            <a:r>
              <a:rPr lang="en-US" sz="2000" i="1" dirty="0" smtClean="0"/>
              <a:t>a – c = b – d + (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a</a:t>
            </a:r>
            <a:r>
              <a:rPr lang="en-US" sz="2000" i="1" dirty="0" smtClean="0"/>
              <a:t> – </a:t>
            </a:r>
            <a:r>
              <a:rPr lang="en-US" sz="2000" i="1" dirty="0" err="1" smtClean="0"/>
              <a:t>k</a:t>
            </a:r>
            <a:r>
              <a:rPr lang="en-US" sz="2000" i="1" baseline="-25000" dirty="0" err="1" smtClean="0"/>
              <a:t>c</a:t>
            </a:r>
            <a:r>
              <a:rPr lang="en-US" sz="2000" i="1" dirty="0" smtClean="0"/>
              <a:t> )m      </a:t>
            </a:r>
            <a:r>
              <a:rPr lang="en-US" sz="2000" dirty="0" smtClean="0">
                <a:solidFill>
                  <a:srgbClr val="006600"/>
                </a:solidFill>
              </a:rPr>
              <a:t>( 1. – 2. )</a:t>
            </a:r>
          </a:p>
          <a:p>
            <a:pPr marL="990600" lvl="1" indent="-533400" eaLnBrk="1" hangingPunct="1">
              <a:lnSpc>
                <a:spcPct val="110000"/>
              </a:lnSpc>
              <a:buFontTx/>
              <a:buNone/>
            </a:pPr>
            <a:r>
              <a:rPr lang="en-US" sz="2000" dirty="0" smtClean="0"/>
              <a:t>4.</a:t>
            </a:r>
            <a:r>
              <a:rPr lang="en-US" sz="2000" dirty="0" smtClean="0">
                <a:solidFill>
                  <a:srgbClr val="A80000"/>
                </a:solidFill>
              </a:rPr>
              <a:t>     </a:t>
            </a:r>
            <a:r>
              <a:rPr lang="en-US" sz="2000" dirty="0" smtClean="0">
                <a:solidFill>
                  <a:srgbClr val="7F0000"/>
                </a:solidFill>
              </a:rPr>
              <a:t>a – c </a:t>
            </a:r>
            <a:r>
              <a:rPr lang="en-US" sz="2000" dirty="0" smtClean="0">
                <a:solidFill>
                  <a:srgbClr val="7F0000"/>
                </a:solidFill>
                <a:cs typeface="Arial" charset="0"/>
                <a:sym typeface="Symbol" pitchFamily="18" charset="2"/>
              </a:rPr>
              <a:t>≡</a:t>
            </a:r>
            <a:r>
              <a:rPr lang="en-US" sz="2000" dirty="0" smtClean="0">
                <a:solidFill>
                  <a:srgbClr val="7F0000"/>
                </a:solidFill>
              </a:rPr>
              <a:t> </a:t>
            </a:r>
            <a:r>
              <a:rPr lang="en-US" sz="2000" i="1" dirty="0" smtClean="0">
                <a:solidFill>
                  <a:srgbClr val="7F0000"/>
                </a:solidFill>
              </a:rPr>
              <a:t>b – d </a:t>
            </a:r>
            <a:r>
              <a:rPr lang="en-US" sz="2000" dirty="0" smtClean="0">
                <a:solidFill>
                  <a:srgbClr val="7F0000"/>
                </a:solidFill>
              </a:rPr>
              <a:t>( mod </a:t>
            </a:r>
            <a:r>
              <a:rPr lang="en-US" sz="2000" i="1" dirty="0" smtClean="0">
                <a:solidFill>
                  <a:srgbClr val="7F0000"/>
                </a:solidFill>
              </a:rPr>
              <a:t>m </a:t>
            </a:r>
            <a:r>
              <a:rPr lang="en-US" sz="2000" dirty="0" smtClean="0">
                <a:solidFill>
                  <a:srgbClr val="7F0000"/>
                </a:solidFill>
              </a:rPr>
              <a:t>)</a:t>
            </a:r>
            <a:r>
              <a:rPr lang="en-US" sz="2000" dirty="0" smtClean="0">
                <a:solidFill>
                  <a:srgbClr val="A80000"/>
                </a:solidFill>
              </a:rPr>
              <a:t>          </a:t>
            </a:r>
            <a:r>
              <a:rPr lang="en-US" sz="2000" dirty="0" smtClean="0">
                <a:solidFill>
                  <a:srgbClr val="006600"/>
                </a:solidFill>
              </a:rPr>
              <a:t>( 3. &amp; </a:t>
            </a:r>
            <a:r>
              <a:rPr lang="en-US" sz="2000" dirty="0" err="1" smtClean="0">
                <a:solidFill>
                  <a:srgbClr val="006600"/>
                </a:solidFill>
              </a:rPr>
              <a:t>Thm</a:t>
            </a:r>
            <a:r>
              <a:rPr lang="en-US" sz="2000" dirty="0" smtClean="0">
                <a:solidFill>
                  <a:srgbClr val="006600"/>
                </a:solidFill>
              </a:rPr>
              <a:t> 4</a:t>
            </a:r>
            <a:r>
              <a:rPr lang="en-US" sz="2000" i="1" dirty="0" smtClean="0">
                <a:solidFill>
                  <a:srgbClr val="006600"/>
                </a:solidFill>
              </a:rPr>
              <a:t> </a:t>
            </a:r>
            <a:r>
              <a:rPr lang="en-US" sz="2000" dirty="0" smtClean="0">
                <a:solidFill>
                  <a:srgbClr val="006600"/>
                </a:solidFill>
              </a:rPr>
              <a:t>)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696688F-E761-445A-9815-44E7B0D70415}" type="slidenum">
              <a:rPr lang="en-US" sz="1400"/>
              <a:pPr eaLnBrk="1" hangingPunct="1"/>
              <a:t>5</a:t>
            </a:fld>
            <a:endParaRPr lang="en-US" sz="140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Generating Pseudo-random Numbers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8077200" cy="4419600"/>
          </a:xfrm>
        </p:spPr>
        <p:txBody>
          <a:bodyPr/>
          <a:lstStyle/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Generating pseudo-random numbers has important applications.</a:t>
            </a:r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One application area is the </a:t>
            </a:r>
            <a:r>
              <a:rPr lang="en-US" sz="2400" dirty="0" smtClean="0">
                <a:solidFill>
                  <a:srgbClr val="7F0000"/>
                </a:solidFill>
              </a:rPr>
              <a:t>Monte Carlo Method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hlinkClick r:id="rId2"/>
              </a:rPr>
              <a:t>Wikipedia</a:t>
            </a:r>
            <a:endParaRPr lang="en-US" sz="2400" dirty="0" smtClean="0"/>
          </a:p>
          <a:p>
            <a:pPr lvl="1" eaLnBrk="1" hangingPunct="1">
              <a:lnSpc>
                <a:spcPct val="110000"/>
              </a:lnSpc>
            </a:pPr>
            <a:r>
              <a:rPr lang="en-US" sz="2400" dirty="0" err="1" smtClean="0">
                <a:hlinkClick r:id="rId3"/>
              </a:rPr>
              <a:t>MathWorld</a:t>
            </a:r>
            <a:endParaRPr lang="en-US" sz="2400" dirty="0" smtClean="0"/>
          </a:p>
          <a:p>
            <a:pPr eaLnBrk="1" hangingPunct="1">
              <a:lnSpc>
                <a:spcPct val="110000"/>
              </a:lnSpc>
            </a:pPr>
            <a:r>
              <a:rPr lang="en-US" sz="2400" dirty="0" smtClean="0"/>
              <a:t>We glimpse 2 Monte Carlo Method applications crucial to the </a:t>
            </a:r>
            <a:r>
              <a:rPr lang="en-US" sz="2400" i="1" dirty="0" smtClean="0">
                <a:solidFill>
                  <a:srgbClr val="7F0000"/>
                </a:solidFill>
              </a:rPr>
              <a:t>survival of the human species</a:t>
            </a:r>
            <a:r>
              <a:rPr lang="en-US" sz="2400" dirty="0" smtClean="0"/>
              <a:t>.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/>
              <a:t>Approximate </a:t>
            </a:r>
            <a:r>
              <a:rPr lang="el-GR" sz="2400" dirty="0" smtClean="0">
                <a:solidFill>
                  <a:srgbClr val="7F0000"/>
                </a:solidFill>
                <a:cs typeface="Arial" charset="0"/>
              </a:rPr>
              <a:t>π</a:t>
            </a:r>
            <a:r>
              <a:rPr lang="en-US" sz="2400" dirty="0" smtClean="0">
                <a:solidFill>
                  <a:srgbClr val="7F0000"/>
                </a:solidFill>
                <a:cs typeface="Arial" charset="0"/>
              </a:rPr>
              <a:t> </a:t>
            </a:r>
          </a:p>
          <a:p>
            <a:pPr lvl="1" eaLnBrk="1" hangingPunct="1">
              <a:lnSpc>
                <a:spcPct val="110000"/>
              </a:lnSpc>
            </a:pPr>
            <a:r>
              <a:rPr lang="en-US" sz="2400" dirty="0" smtClean="0">
                <a:cs typeface="Arial" charset="0"/>
              </a:rPr>
              <a:t>Approximate winning probabilities in</a:t>
            </a:r>
            <a:r>
              <a:rPr lang="en-US" sz="2400" dirty="0" smtClean="0">
                <a:solidFill>
                  <a:srgbClr val="7F0000"/>
                </a:solidFill>
                <a:cs typeface="Arial" charset="0"/>
              </a:rPr>
              <a:t> </a:t>
            </a:r>
            <a:r>
              <a:rPr lang="en-US" sz="2400" dirty="0" smtClean="0">
                <a:solidFill>
                  <a:srgbClr val="7F0000"/>
                </a:solidFill>
                <a:cs typeface="Arial" charset="0"/>
                <a:hlinkClick r:id="rId4"/>
              </a:rPr>
              <a:t>Texas </a:t>
            </a:r>
            <a:r>
              <a:rPr lang="en-US" sz="2400" dirty="0" err="1" smtClean="0">
                <a:solidFill>
                  <a:srgbClr val="7F0000"/>
                </a:solidFill>
                <a:cs typeface="Arial" charset="0"/>
                <a:hlinkClick r:id="rId4"/>
              </a:rPr>
              <a:t>Hold’em</a:t>
            </a:r>
            <a:endParaRPr lang="en-US" sz="2400" dirty="0" smtClean="0">
              <a:solidFill>
                <a:srgbClr val="7F0000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84B1378-1C22-4821-BBC5-13A18CF9DEC4}" type="slidenum">
              <a:rPr lang="en-US" sz="1400"/>
              <a:pPr eaLnBrk="1" hangingPunct="1"/>
              <a:t>6</a:t>
            </a:fld>
            <a:endParaRPr lang="en-US" sz="140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dirty="0" smtClean="0"/>
              <a:t>Approximate </a:t>
            </a:r>
            <a:r>
              <a:rPr lang="el-GR" sz="3600" dirty="0" smtClean="0">
                <a:cs typeface="Arial" charset="0"/>
              </a:rPr>
              <a:t>π</a:t>
            </a:r>
            <a:r>
              <a:rPr lang="en-US" sz="3600" dirty="0" smtClean="0">
                <a:cs typeface="Arial" charset="0"/>
              </a:rPr>
              <a:t> </a:t>
            </a:r>
            <a:br>
              <a:rPr lang="en-US" sz="3600" dirty="0" smtClean="0">
                <a:cs typeface="Arial" charset="0"/>
              </a:rPr>
            </a:br>
            <a:r>
              <a:rPr lang="en-US" sz="3600" dirty="0" smtClean="0">
                <a:cs typeface="Arial" charset="0"/>
              </a:rPr>
              <a:t>Via the Monte Carlo Method</a:t>
            </a:r>
            <a:br>
              <a:rPr lang="en-US" sz="3600" dirty="0" smtClean="0">
                <a:cs typeface="Arial" charset="0"/>
              </a:rPr>
            </a:br>
            <a:r>
              <a:rPr lang="en-US" sz="2800" dirty="0" smtClean="0">
                <a:solidFill>
                  <a:srgbClr val="000099"/>
                </a:solidFill>
                <a:cs typeface="Arial" charset="0"/>
              </a:rPr>
              <a:t>(throwing darts)</a:t>
            </a:r>
            <a:r>
              <a:rPr lang="en-US" sz="2800" dirty="0" smtClean="0">
                <a:solidFill>
                  <a:srgbClr val="000099"/>
                </a:solidFill>
              </a:rPr>
              <a:t> </a:t>
            </a:r>
          </a:p>
        </p:txBody>
      </p:sp>
      <p:sp>
        <p:nvSpPr>
          <p:cNvPr id="7173" name="Rectangle 4"/>
          <p:cNvSpPr>
            <a:spLocks noChangeArrowheads="1"/>
          </p:cNvSpPr>
          <p:nvPr/>
        </p:nvSpPr>
        <p:spPr bwMode="auto">
          <a:xfrm>
            <a:off x="990600" y="2286000"/>
            <a:ext cx="3505200" cy="335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7174" name="Oval 5"/>
          <p:cNvSpPr>
            <a:spLocks noChangeArrowheads="1"/>
          </p:cNvSpPr>
          <p:nvPr/>
        </p:nvSpPr>
        <p:spPr bwMode="auto">
          <a:xfrm>
            <a:off x="990600" y="2286000"/>
            <a:ext cx="3505200" cy="3352800"/>
          </a:xfrm>
          <a:prstGeom prst="ellipse">
            <a:avLst/>
          </a:prstGeom>
          <a:solidFill>
            <a:srgbClr val="C8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75" name="Line 6"/>
          <p:cNvSpPr>
            <a:spLocks noChangeShapeType="1"/>
          </p:cNvSpPr>
          <p:nvPr/>
        </p:nvSpPr>
        <p:spPr bwMode="auto">
          <a:xfrm>
            <a:off x="914400" y="2057400"/>
            <a:ext cx="3581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6" name="Text Box 7"/>
          <p:cNvSpPr txBox="1">
            <a:spLocks noChangeArrowheads="1"/>
          </p:cNvSpPr>
          <p:nvPr/>
        </p:nvSpPr>
        <p:spPr bwMode="auto">
          <a:xfrm>
            <a:off x="2743200" y="15240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7177" name="Text Box 8"/>
          <p:cNvSpPr txBox="1">
            <a:spLocks noChangeArrowheads="1"/>
          </p:cNvSpPr>
          <p:nvPr/>
        </p:nvSpPr>
        <p:spPr bwMode="auto">
          <a:xfrm>
            <a:off x="4724400" y="3657600"/>
            <a:ext cx="3619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</a:t>
            </a:r>
          </a:p>
        </p:txBody>
      </p:sp>
      <p:sp>
        <p:nvSpPr>
          <p:cNvPr id="7178" name="Line 9"/>
          <p:cNvSpPr>
            <a:spLocks noChangeShapeType="1"/>
          </p:cNvSpPr>
          <p:nvPr/>
        </p:nvSpPr>
        <p:spPr bwMode="auto">
          <a:xfrm>
            <a:off x="4724400" y="2286000"/>
            <a:ext cx="0" cy="3352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9" name="Line 10"/>
          <p:cNvSpPr>
            <a:spLocks noChangeShapeType="1"/>
          </p:cNvSpPr>
          <p:nvPr/>
        </p:nvSpPr>
        <p:spPr bwMode="auto">
          <a:xfrm flipV="1">
            <a:off x="2819400" y="2286000"/>
            <a:ext cx="0" cy="1676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80" name="Text Box 11"/>
          <p:cNvSpPr txBox="1">
            <a:spLocks noChangeArrowheads="1"/>
          </p:cNvSpPr>
          <p:nvPr/>
        </p:nvSpPr>
        <p:spPr bwMode="auto">
          <a:xfrm>
            <a:off x="2819400" y="2895600"/>
            <a:ext cx="638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1/2</a:t>
            </a:r>
          </a:p>
        </p:txBody>
      </p:sp>
      <p:sp>
        <p:nvSpPr>
          <p:cNvPr id="7181" name="Text Box 12"/>
          <p:cNvSpPr txBox="1">
            <a:spLocks noChangeArrowheads="1"/>
          </p:cNvSpPr>
          <p:nvPr/>
        </p:nvSpPr>
        <p:spPr bwMode="auto">
          <a:xfrm>
            <a:off x="5410200" y="2057400"/>
            <a:ext cx="33528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  <a:r>
              <a:rPr lang="en-US" baseline="-25000"/>
              <a:t>CIRCLE</a:t>
            </a:r>
            <a:r>
              <a:rPr lang="en-US"/>
              <a:t> = </a:t>
            </a:r>
            <a:r>
              <a:rPr lang="el-GR">
                <a:solidFill>
                  <a:srgbClr val="7F0000"/>
                </a:solidFill>
              </a:rPr>
              <a:t>π</a:t>
            </a:r>
            <a:r>
              <a:rPr lang="en-US">
                <a:solidFill>
                  <a:srgbClr val="7F0000"/>
                </a:solidFill>
              </a:rPr>
              <a:t> r</a:t>
            </a:r>
            <a:r>
              <a:rPr lang="en-US" baseline="30000">
                <a:solidFill>
                  <a:srgbClr val="7F0000"/>
                </a:solidFill>
              </a:rPr>
              <a:t>2</a:t>
            </a:r>
            <a:r>
              <a:rPr lang="en-US">
                <a:solidFill>
                  <a:srgbClr val="7F0000"/>
                </a:solidFill>
              </a:rPr>
              <a:t> </a:t>
            </a:r>
            <a:r>
              <a:rPr lang="en-US"/>
              <a:t>= </a:t>
            </a:r>
            <a:r>
              <a:rPr lang="el-GR">
                <a:solidFill>
                  <a:srgbClr val="7F0000"/>
                </a:solidFill>
              </a:rPr>
              <a:t>π</a:t>
            </a:r>
            <a:r>
              <a:rPr lang="en-US">
                <a:solidFill>
                  <a:srgbClr val="7F0000"/>
                </a:solidFill>
              </a:rPr>
              <a:t> / 4</a:t>
            </a:r>
          </a:p>
        </p:txBody>
      </p:sp>
      <p:sp>
        <p:nvSpPr>
          <p:cNvPr id="7182" name="Text Box 13"/>
          <p:cNvSpPr txBox="1">
            <a:spLocks noChangeArrowheads="1"/>
          </p:cNvSpPr>
          <p:nvPr/>
        </p:nvSpPr>
        <p:spPr bwMode="auto">
          <a:xfrm>
            <a:off x="5486400" y="3048000"/>
            <a:ext cx="19637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  <a:r>
              <a:rPr lang="en-US" baseline="-25000"/>
              <a:t>SQUARE</a:t>
            </a:r>
            <a:r>
              <a:rPr lang="en-US"/>
              <a:t> = </a:t>
            </a:r>
            <a:r>
              <a:rPr lang="en-US">
                <a:solidFill>
                  <a:srgbClr val="7F0000"/>
                </a:solidFill>
              </a:rPr>
              <a:t>1</a:t>
            </a:r>
            <a:endParaRPr lang="en-US"/>
          </a:p>
        </p:txBody>
      </p:sp>
      <p:sp>
        <p:nvSpPr>
          <p:cNvPr id="7183" name="Text Box 14"/>
          <p:cNvSpPr txBox="1">
            <a:spLocks noChangeArrowheads="1"/>
          </p:cNvSpPr>
          <p:nvPr/>
        </p:nvSpPr>
        <p:spPr bwMode="auto">
          <a:xfrm>
            <a:off x="5486400" y="4191000"/>
            <a:ext cx="2563813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A</a:t>
            </a:r>
            <a:r>
              <a:rPr lang="en-US" baseline="-25000"/>
              <a:t>CIRCLE</a:t>
            </a:r>
            <a:r>
              <a:rPr lang="en-US"/>
              <a:t> </a:t>
            </a:r>
          </a:p>
          <a:p>
            <a:pPr eaLnBrk="1" hangingPunct="1"/>
            <a:r>
              <a:rPr lang="en-US"/>
              <a:t>----------  =  </a:t>
            </a:r>
            <a:r>
              <a:rPr lang="el-GR">
                <a:solidFill>
                  <a:srgbClr val="7F0000"/>
                </a:solidFill>
              </a:rPr>
              <a:t>π</a:t>
            </a:r>
            <a:r>
              <a:rPr lang="en-US">
                <a:solidFill>
                  <a:srgbClr val="7F0000"/>
                </a:solidFill>
              </a:rPr>
              <a:t> / 4</a:t>
            </a:r>
            <a:endParaRPr lang="en-US"/>
          </a:p>
          <a:p>
            <a:pPr eaLnBrk="1" hangingPunct="1"/>
            <a:r>
              <a:rPr lang="en-US"/>
              <a:t>A</a:t>
            </a:r>
            <a:r>
              <a:rPr lang="en-US" baseline="-25000"/>
              <a:t>SQUARE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739E1D0-83DA-4F46-92E3-8752909B5FB7}" type="slidenum">
              <a:rPr lang="en-US" sz="1400"/>
              <a:pPr eaLnBrk="1" hangingPunct="1"/>
              <a:t>7</a:t>
            </a:fld>
            <a:endParaRPr lang="en-US" sz="140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8197" name="Rectangle 4"/>
          <p:cNvSpPr>
            <a:spLocks noChangeArrowheads="1"/>
          </p:cNvSpPr>
          <p:nvPr/>
        </p:nvSpPr>
        <p:spPr bwMode="auto">
          <a:xfrm>
            <a:off x="1143000" y="2286000"/>
            <a:ext cx="3505200" cy="3352800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endParaRPr lang="en-US"/>
          </a:p>
        </p:txBody>
      </p:sp>
      <p:sp>
        <p:nvSpPr>
          <p:cNvPr id="8198" name="Oval 5"/>
          <p:cNvSpPr>
            <a:spLocks noChangeArrowheads="1"/>
          </p:cNvSpPr>
          <p:nvPr/>
        </p:nvSpPr>
        <p:spPr bwMode="auto">
          <a:xfrm>
            <a:off x="1143000" y="2286000"/>
            <a:ext cx="3505200" cy="3352800"/>
          </a:xfrm>
          <a:prstGeom prst="ellipse">
            <a:avLst/>
          </a:prstGeom>
          <a:solidFill>
            <a:srgbClr val="C8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8199" name="Text Box 11"/>
          <p:cNvSpPr txBox="1">
            <a:spLocks noChangeArrowheads="1"/>
          </p:cNvSpPr>
          <p:nvPr/>
        </p:nvSpPr>
        <p:spPr bwMode="auto">
          <a:xfrm>
            <a:off x="1752600" y="3657600"/>
            <a:ext cx="10445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(0, 0 )</a:t>
            </a:r>
          </a:p>
        </p:txBody>
      </p:sp>
      <p:sp>
        <p:nvSpPr>
          <p:cNvPr id="8200" name="Oval 12"/>
          <p:cNvSpPr>
            <a:spLocks noChangeArrowheads="1"/>
          </p:cNvSpPr>
          <p:nvPr/>
        </p:nvSpPr>
        <p:spPr bwMode="auto">
          <a:xfrm>
            <a:off x="2895600" y="3962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1" name="Text Box 13"/>
          <p:cNvSpPr txBox="1">
            <a:spLocks noChangeArrowheads="1"/>
          </p:cNvSpPr>
          <p:nvPr/>
        </p:nvSpPr>
        <p:spPr bwMode="auto">
          <a:xfrm>
            <a:off x="2514600" y="2514600"/>
            <a:ext cx="1133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( x, y )</a:t>
            </a:r>
          </a:p>
        </p:txBody>
      </p:sp>
      <p:sp>
        <p:nvSpPr>
          <p:cNvPr id="8202" name="Oval 14"/>
          <p:cNvSpPr>
            <a:spLocks noChangeArrowheads="1"/>
          </p:cNvSpPr>
          <p:nvPr/>
        </p:nvSpPr>
        <p:spPr bwMode="auto">
          <a:xfrm>
            <a:off x="3657600" y="2819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3" name="Line 15"/>
          <p:cNvSpPr>
            <a:spLocks noChangeShapeType="1"/>
          </p:cNvSpPr>
          <p:nvPr/>
        </p:nvSpPr>
        <p:spPr bwMode="auto">
          <a:xfrm>
            <a:off x="2971800" y="3962400"/>
            <a:ext cx="685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4" name="Line 16"/>
          <p:cNvSpPr>
            <a:spLocks noChangeShapeType="1"/>
          </p:cNvSpPr>
          <p:nvPr/>
        </p:nvSpPr>
        <p:spPr bwMode="auto">
          <a:xfrm>
            <a:off x="3657600" y="2819400"/>
            <a:ext cx="0" cy="1143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5" name="Line 17"/>
          <p:cNvSpPr>
            <a:spLocks noChangeShapeType="1"/>
          </p:cNvSpPr>
          <p:nvPr/>
        </p:nvSpPr>
        <p:spPr bwMode="auto">
          <a:xfrm flipV="1">
            <a:off x="2971800" y="2895600"/>
            <a:ext cx="6858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6" name="Text Box 18"/>
          <p:cNvSpPr txBox="1">
            <a:spLocks noChangeArrowheads="1"/>
          </p:cNvSpPr>
          <p:nvPr/>
        </p:nvSpPr>
        <p:spPr bwMode="auto">
          <a:xfrm>
            <a:off x="5257800" y="3276600"/>
            <a:ext cx="3647152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dirty="0"/>
              <a:t>If ( x</a:t>
            </a:r>
            <a:r>
              <a:rPr lang="en-US" baseline="30000" dirty="0"/>
              <a:t>2</a:t>
            </a:r>
            <a:r>
              <a:rPr lang="en-US" dirty="0"/>
              <a:t> + y</a:t>
            </a:r>
            <a:r>
              <a:rPr lang="en-US" baseline="30000" dirty="0"/>
              <a:t>2</a:t>
            </a:r>
            <a:r>
              <a:rPr lang="en-US" dirty="0"/>
              <a:t> </a:t>
            </a:r>
            <a:r>
              <a:rPr lang="en-US" dirty="0" smtClean="0"/>
              <a:t>≤ 1</a:t>
            </a:r>
            <a:r>
              <a:rPr lang="en-US" dirty="0"/>
              <a:t>/4 )</a:t>
            </a:r>
          </a:p>
          <a:p>
            <a:pPr eaLnBrk="1" hangingPunct="1"/>
            <a:r>
              <a:rPr lang="en-US" dirty="0"/>
              <a:t>then (x, y) is </a:t>
            </a:r>
            <a:r>
              <a:rPr lang="en-US" dirty="0" smtClean="0"/>
              <a:t>“in” </a:t>
            </a:r>
            <a:r>
              <a:rPr lang="en-US" dirty="0"/>
              <a:t>circle.</a:t>
            </a:r>
          </a:p>
        </p:txBody>
      </p:sp>
      <p:sp>
        <p:nvSpPr>
          <p:cNvPr id="8207" name="Line 19"/>
          <p:cNvSpPr>
            <a:spLocks noChangeShapeType="1"/>
          </p:cNvSpPr>
          <p:nvPr/>
        </p:nvSpPr>
        <p:spPr bwMode="auto">
          <a:xfrm>
            <a:off x="2971800" y="57912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208" name="Text Box 20"/>
          <p:cNvSpPr txBox="1">
            <a:spLocks noChangeArrowheads="1"/>
          </p:cNvSpPr>
          <p:nvPr/>
        </p:nvSpPr>
        <p:spPr bwMode="auto">
          <a:xfrm>
            <a:off x="3505200" y="5715000"/>
            <a:ext cx="4508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½</a:t>
            </a:r>
          </a:p>
        </p:txBody>
      </p:sp>
      <p:sp>
        <p:nvSpPr>
          <p:cNvPr id="8209" name="Text Box 22"/>
          <p:cNvSpPr txBox="1">
            <a:spLocks noChangeArrowheads="1"/>
          </p:cNvSpPr>
          <p:nvPr/>
        </p:nvSpPr>
        <p:spPr bwMode="auto">
          <a:xfrm>
            <a:off x="228600" y="5638800"/>
            <a:ext cx="18161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(- ½ , - ½ ) </a:t>
            </a:r>
          </a:p>
        </p:txBody>
      </p:sp>
      <p:sp>
        <p:nvSpPr>
          <p:cNvPr id="8210" name="Text Box 24"/>
          <p:cNvSpPr txBox="1">
            <a:spLocks noChangeArrowheads="1"/>
          </p:cNvSpPr>
          <p:nvPr/>
        </p:nvSpPr>
        <p:spPr bwMode="auto">
          <a:xfrm>
            <a:off x="3962400" y="1752600"/>
            <a:ext cx="14001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/>
              <a:t>(½ , ½ )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7556D4-C9A5-4EB1-B17C-9B456C53C571}" type="slidenum">
              <a:rPr lang="en-US" sz="1400"/>
              <a:pPr eaLnBrk="1" hangingPunct="1"/>
              <a:t>8</a:t>
            </a:fld>
            <a:endParaRPr lang="en-US" sz="140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the Monte Carlo Method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696200" cy="4419600"/>
          </a:xfrm>
        </p:spPr>
        <p:txBody>
          <a:bodyPr/>
          <a:lstStyle/>
          <a:p>
            <a:pPr eaLnBrk="1" hangingPunct="1">
              <a:lnSpc>
                <a:spcPct val="60000"/>
              </a:lnSpc>
              <a:buFontTx/>
              <a:buNone/>
            </a:pPr>
            <a:r>
              <a:rPr lang="en-US" sz="2400" dirty="0" smtClean="0"/>
              <a:t>Approximate </a:t>
            </a:r>
            <a:r>
              <a:rPr lang="el-GR" sz="2400" dirty="0" smtClean="0">
                <a:solidFill>
                  <a:srgbClr val="7F0000"/>
                </a:solidFill>
                <a:cs typeface="Arial" charset="0"/>
              </a:rPr>
              <a:t>π</a:t>
            </a:r>
            <a:r>
              <a:rPr lang="en-US" sz="2400" dirty="0" smtClean="0"/>
              <a:t> : via the Monte Carlo method:</a:t>
            </a:r>
          </a:p>
          <a:p>
            <a:pPr lvl="1" eaLnBrk="1" hangingPunct="1">
              <a:lnSpc>
                <a:spcPct val="60000"/>
              </a:lnSpc>
              <a:buFontTx/>
              <a:buNone/>
            </a:pPr>
            <a:endParaRPr lang="en-US" sz="2400" dirty="0" smtClean="0"/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double </a:t>
            </a:r>
            <a:r>
              <a:rPr lang="en-US" sz="2000" dirty="0" err="1" smtClean="0"/>
              <a:t>approximatePi</a:t>
            </a:r>
            <a:r>
              <a:rPr lang="en-US" sz="2000" dirty="0" smtClean="0"/>
              <a:t>( </a:t>
            </a:r>
            <a:r>
              <a:rPr lang="en-US" sz="2000" dirty="0" err="1" smtClean="0"/>
              <a:t>int</a:t>
            </a:r>
            <a:r>
              <a:rPr lang="en-US" sz="2000" dirty="0" smtClean="0"/>
              <a:t> n )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{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inCircle</a:t>
            </a:r>
            <a:r>
              <a:rPr lang="en-US" sz="2000" dirty="0" smtClean="0"/>
              <a:t> = 0;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for ( </a:t>
            </a:r>
            <a:r>
              <a:rPr lang="en-US" sz="2000" dirty="0" err="1" smtClean="0"/>
              <a:t>int</a:t>
            </a:r>
            <a:r>
              <a:rPr lang="en-US" sz="2000" dirty="0" smtClean="0"/>
              <a:t> </a:t>
            </a:r>
            <a:r>
              <a:rPr lang="en-US" sz="2000" dirty="0" err="1" smtClean="0"/>
              <a:t>i</a:t>
            </a:r>
            <a:r>
              <a:rPr lang="en-US" sz="2000" dirty="0" smtClean="0"/>
              <a:t> = 0; </a:t>
            </a:r>
            <a:r>
              <a:rPr lang="en-US" sz="2000" dirty="0" err="1" smtClean="0"/>
              <a:t>i</a:t>
            </a:r>
            <a:r>
              <a:rPr lang="en-US" sz="2000" dirty="0" smtClean="0"/>
              <a:t> &lt; n; </a:t>
            </a:r>
            <a:r>
              <a:rPr lang="en-US" sz="2000" dirty="0" err="1" smtClean="0"/>
              <a:t>i</a:t>
            </a:r>
            <a:r>
              <a:rPr lang="en-US" sz="2000" dirty="0" smtClean="0"/>
              <a:t>++ 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{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double x = rand( 0, 1 );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double y = rand( 0, 1 );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if ( </a:t>
            </a:r>
            <a:r>
              <a:rPr lang="en-US" sz="2000" dirty="0" err="1" smtClean="0"/>
              <a:t>isInCircle</a:t>
            </a:r>
            <a:r>
              <a:rPr lang="en-US" sz="2000" dirty="0" smtClean="0"/>
              <a:t>( x – 0.5, y – 0.5 ) )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	    </a:t>
            </a:r>
            <a:r>
              <a:rPr lang="en-US" sz="2000" dirty="0" err="1" smtClean="0"/>
              <a:t>inCircle</a:t>
            </a:r>
            <a:r>
              <a:rPr lang="en-US" sz="2000" dirty="0" smtClean="0"/>
              <a:t>++;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}</a:t>
            </a:r>
          </a:p>
          <a:p>
            <a:pPr lvl="2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return ( 4.0 * </a:t>
            </a:r>
            <a:r>
              <a:rPr lang="en-US" sz="2000" dirty="0" err="1" smtClean="0"/>
              <a:t>inCircle</a:t>
            </a:r>
            <a:r>
              <a:rPr lang="en-US" sz="2000" dirty="0" smtClean="0"/>
              <a:t> ) / n;  </a:t>
            </a:r>
            <a:r>
              <a:rPr lang="en-US" sz="2000" dirty="0" smtClean="0">
                <a:solidFill>
                  <a:srgbClr val="007800"/>
                </a:solidFill>
              </a:rPr>
              <a:t>// value is a double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r>
              <a:rPr lang="en-US" sz="2000" dirty="0" smtClean="0"/>
              <a:t>}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/>
              <a:t>Copyright © Peter </a:t>
            </a:r>
            <a:r>
              <a:rPr lang="en-US" sz="1400" dirty="0" smtClean="0"/>
              <a:t>Cappello</a:t>
            </a:r>
            <a:endParaRPr lang="en-US" sz="1400" dirty="0"/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8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700BFB9-0A56-47D8-89FE-CBF6B49E3D5A}" type="slidenum">
              <a:rPr lang="en-US" sz="1400"/>
              <a:pPr eaLnBrk="1" hangingPunct="1"/>
              <a:t>9</a:t>
            </a:fld>
            <a:endParaRPr lang="en-US" sz="1400"/>
          </a:p>
        </p:txBody>
      </p:sp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boolean inCircle( double x, double y )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Tx/>
              <a:buNone/>
            </a:pP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err="1" smtClean="0"/>
              <a:t>boolean</a:t>
            </a:r>
            <a:r>
              <a:rPr lang="en-US" sz="2400" dirty="0" smtClean="0"/>
              <a:t> </a:t>
            </a:r>
            <a:r>
              <a:rPr lang="en-US" sz="2400" dirty="0" err="1" smtClean="0"/>
              <a:t>isInCircle</a:t>
            </a:r>
            <a:r>
              <a:rPr lang="en-US" sz="2400" dirty="0" smtClean="0"/>
              <a:t>( double x, double y )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{</a:t>
            </a:r>
          </a:p>
          <a:p>
            <a:pPr eaLnBrk="1" hangingPunct="1">
              <a:buFontTx/>
              <a:buNone/>
            </a:pPr>
            <a:r>
              <a:rPr lang="en-US" sz="2400" dirty="0" smtClean="0"/>
              <a:t>	</a:t>
            </a:r>
            <a:r>
              <a:rPr lang="en-US" sz="2400" smtClean="0"/>
              <a:t>return x</a:t>
            </a:r>
            <a:r>
              <a:rPr lang="en-US" sz="2400" dirty="0" smtClean="0"/>
              <a:t>*x + y*y &lt;</a:t>
            </a:r>
            <a:r>
              <a:rPr lang="en-US" sz="2400" smtClean="0"/>
              <a:t>= 0.25;</a:t>
            </a:r>
            <a:endParaRPr lang="en-US" sz="2400" dirty="0" smtClean="0"/>
          </a:p>
          <a:p>
            <a:pPr eaLnBrk="1" hangingPunct="1">
              <a:buFontTx/>
              <a:buNone/>
            </a:pPr>
            <a:r>
              <a:rPr lang="en-US" sz="2400" dirty="0" smtClean="0"/>
              <a:t>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3300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28835</TotalTime>
  <Words>912</Words>
  <Application>Microsoft Macintosh PowerPoint</Application>
  <PresentationFormat>On-screen Show (4:3)</PresentationFormat>
  <Paragraphs>148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The Divisibility &amp; Modular Arithmetic:  Selected Exercises</vt:lpstr>
      <vt:lpstr>Exercise 10</vt:lpstr>
      <vt:lpstr>Exercise 34</vt:lpstr>
      <vt:lpstr>Exercise 20 Solution</vt:lpstr>
      <vt:lpstr>Generating Pseudo-random Numbers</vt:lpstr>
      <vt:lpstr>Approximate π  Via the Monte Carlo Method (throwing darts) </vt:lpstr>
      <vt:lpstr>PowerPoint Presentation</vt:lpstr>
      <vt:lpstr>Use the Monte Carlo Method</vt:lpstr>
      <vt:lpstr>boolean inCircle( double x, double y )</vt:lpstr>
      <vt:lpstr>Texas Hold 'em</vt:lpstr>
      <vt:lpstr>30: Pseudorandom numbers</vt:lpstr>
      <vt:lpstr>Exercise 30 continued</vt:lpstr>
      <vt:lpstr>Exercise 30 continued</vt:lpstr>
      <vt:lpstr>End</vt:lpstr>
    </vt:vector>
  </TitlesOfParts>
  <Company>UCSB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 Cappello</dc:creator>
  <cp:lastModifiedBy>Peter Cappello</cp:lastModifiedBy>
  <cp:revision>1127</cp:revision>
  <dcterms:created xsi:type="dcterms:W3CDTF">2001-03-22T17:43:43Z</dcterms:created>
  <dcterms:modified xsi:type="dcterms:W3CDTF">2016-08-16T19:50:30Z</dcterms:modified>
</cp:coreProperties>
</file>