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62" r:id="rId3"/>
    <p:sldId id="277" r:id="rId4"/>
    <p:sldId id="278" r:id="rId5"/>
    <p:sldId id="263" r:id="rId6"/>
    <p:sldId id="264" r:id="rId7"/>
    <p:sldId id="265" r:id="rId8"/>
    <p:sldId id="273" r:id="rId9"/>
    <p:sldId id="274" r:id="rId10"/>
    <p:sldId id="266" r:id="rId11"/>
    <p:sldId id="275" r:id="rId12"/>
    <p:sldId id="283" r:id="rId13"/>
    <p:sldId id="268" r:id="rId14"/>
    <p:sldId id="270" r:id="rId15"/>
    <p:sldId id="282" r:id="rId16"/>
    <p:sldId id="271" r:id="rId17"/>
    <p:sldId id="279" r:id="rId18"/>
    <p:sldId id="280" r:id="rId19"/>
    <p:sldId id="281" r:id="rId20"/>
    <p:sldId id="272" r:id="rId21"/>
    <p:sldId id="276" r:id="rId22"/>
    <p:sldId id="260" r:id="rId23"/>
    <p:sldId id="261" r:id="rId24"/>
    <p:sldId id="25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000"/>
    <a:srgbClr val="A80000"/>
    <a:srgbClr val="CC3300"/>
    <a:srgbClr val="008000"/>
    <a:srgbClr val="009A46"/>
    <a:srgbClr val="CCECFF"/>
    <a:srgbClr val="CCFFCC"/>
    <a:srgbClr val="0000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1024" y="-1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6FE668-BA8D-441A-BC59-E6B2DB7D0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6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6896A9-9BF9-40F2-9A50-FF737918D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6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86095-B48E-4BA2-BBE0-DD08F8CA8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8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00203-A22C-4E36-90F2-A675BFF2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7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A447C-7BA2-4C5C-B5C4-41416FD88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6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C8FBE-6CB8-4115-BB67-296035601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6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3C01E-F495-4023-902A-7036044BF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1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7CEB2-3DFA-49D7-A6E2-2FBCBA17E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4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D9959-DC62-4174-B9F9-A8CEA40E2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4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09D84-7D43-4941-9ECB-8EE58FBAC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6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96FAC-6F49-4CA2-90CA-5042D3455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8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6D261-6CEF-46AA-B3B1-DD7BE5C18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6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5F08-C30E-4ACC-B91F-DAB734627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B2EEBA-8A51-4D33-8EEF-4B8F599B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Strong Induction:</a:t>
            </a:r>
            <a:br>
              <a:rPr lang="en-US" smtClean="0"/>
            </a:br>
            <a:r>
              <a:rPr lang="en-US" smtClean="0"/>
              <a:t> Selected Exercises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solidFill>
                  <a:srgbClr val="7F0000"/>
                </a:solidFill>
              </a:rPr>
              <a:t>Goal</a:t>
            </a:r>
            <a:endParaRPr lang="en-US" sz="2400" dirty="0"/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/>
              <a:t>Explain &amp; illustrate proof construction of </a:t>
            </a:r>
            <a:r>
              <a:rPr lang="en-US" sz="2400" dirty="0"/>
              <a:t>a variety of theorems using strong induction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CA5BDF-AF75-407C-8C04-40D2A68EDE9A}" type="slidenum">
              <a:rPr lang="en-US" sz="1400" smtClean="0"/>
              <a:pPr eaLnBrk="1" hangingPunct="1"/>
              <a:t>10</a:t>
            </a:fld>
            <a:endParaRPr 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Exercise 18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441960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</a:rPr>
              <a:t>Show</a:t>
            </a:r>
            <a:r>
              <a:rPr lang="en-US" sz="2000" dirty="0" smtClean="0"/>
              <a:t>: If a convex polygon </a:t>
            </a:r>
            <a:r>
              <a:rPr lang="en-US" sz="2000" i="1" dirty="0" smtClean="0">
                <a:solidFill>
                  <a:srgbClr val="7F0000"/>
                </a:solidFill>
              </a:rPr>
              <a:t>P</a:t>
            </a:r>
            <a:r>
              <a:rPr lang="en-US" sz="2000" dirty="0" smtClean="0"/>
              <a:t> with consecutive vertices </a:t>
            </a:r>
            <a:r>
              <a:rPr lang="en-US" sz="2000" i="1" dirty="0" smtClean="0">
                <a:solidFill>
                  <a:srgbClr val="000099"/>
                </a:solidFill>
              </a:rPr>
              <a:t>v</a:t>
            </a:r>
            <a:r>
              <a:rPr lang="en-US" sz="2000" i="1" baseline="-25000" dirty="0" smtClean="0">
                <a:solidFill>
                  <a:srgbClr val="000099"/>
                </a:solidFill>
              </a:rPr>
              <a:t>1</a:t>
            </a:r>
            <a:r>
              <a:rPr lang="en-US" sz="2000" dirty="0" smtClean="0"/>
              <a:t>, </a:t>
            </a:r>
            <a:r>
              <a:rPr lang="en-US" sz="2000" i="1" dirty="0" smtClean="0">
                <a:solidFill>
                  <a:srgbClr val="000099"/>
                </a:solidFill>
              </a:rPr>
              <a:t>v</a:t>
            </a:r>
            <a:r>
              <a:rPr lang="en-US" sz="2000" i="1" baseline="-25000" dirty="0" smtClean="0">
                <a:solidFill>
                  <a:srgbClr val="000099"/>
                </a:solidFill>
              </a:rPr>
              <a:t>2</a:t>
            </a:r>
            <a:r>
              <a:rPr lang="en-US" sz="2000" dirty="0" smtClean="0"/>
              <a:t>, …, </a:t>
            </a:r>
            <a:r>
              <a:rPr lang="en-US" sz="2000" i="1" dirty="0" err="1" smtClean="0">
                <a:solidFill>
                  <a:srgbClr val="000099"/>
                </a:solidFill>
              </a:rPr>
              <a:t>v</a:t>
            </a:r>
            <a:r>
              <a:rPr lang="en-US" sz="2000" i="1" baseline="-25000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is </a:t>
            </a:r>
            <a:r>
              <a:rPr lang="en-US" sz="2000" i="1" dirty="0" smtClean="0">
                <a:solidFill>
                  <a:srgbClr val="008000"/>
                </a:solidFill>
              </a:rPr>
              <a:t>triangulated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into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– 2</a:t>
            </a:r>
            <a:r>
              <a:rPr lang="en-US" sz="2000" dirty="0" smtClean="0"/>
              <a:t> triangles (</a:t>
            </a:r>
            <a:r>
              <a:rPr lang="el-GR" sz="2000" dirty="0" smtClean="0">
                <a:solidFill>
                  <a:srgbClr val="000099"/>
                </a:solidFill>
                <a:cs typeface="Arial" charset="0"/>
              </a:rPr>
              <a:t>Δ</a:t>
            </a:r>
            <a:r>
              <a:rPr lang="en-US" sz="2000" dirty="0" smtClean="0">
                <a:solidFill>
                  <a:srgbClr val="000099"/>
                </a:solidFill>
                <a:cs typeface="Arial" charset="0"/>
              </a:rPr>
              <a:t>)</a:t>
            </a:r>
            <a:r>
              <a:rPr lang="en-US" sz="2000" dirty="0" smtClean="0"/>
              <a:t>, the triangles can be </a:t>
            </a:r>
            <a:r>
              <a:rPr lang="en-US" sz="2000" i="1" dirty="0" smtClean="0">
                <a:solidFill>
                  <a:srgbClr val="800000"/>
                </a:solidFill>
              </a:rPr>
              <a:t>numbered </a:t>
            </a:r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990000"/>
                </a:solidFill>
              </a:rPr>
              <a:t>1, 2, …, </a:t>
            </a:r>
            <a:r>
              <a:rPr lang="en-US" sz="2000" i="1" dirty="0" smtClean="0">
                <a:solidFill>
                  <a:srgbClr val="990000"/>
                </a:solidFill>
              </a:rPr>
              <a:t>n</a:t>
            </a:r>
            <a:r>
              <a:rPr lang="en-US" sz="2000" dirty="0" smtClean="0">
                <a:solidFill>
                  <a:srgbClr val="990000"/>
                </a:solidFill>
              </a:rPr>
              <a:t> – 2</a:t>
            </a:r>
            <a:r>
              <a:rPr lang="en-US" sz="2000" dirty="0" smtClean="0"/>
              <a:t> so that </a:t>
            </a:r>
            <a:r>
              <a:rPr lang="en-US" sz="2000" i="1" dirty="0" smtClean="0">
                <a:solidFill>
                  <a:srgbClr val="000099"/>
                </a:solidFill>
              </a:rPr>
              <a:t>v</a:t>
            </a:r>
            <a:r>
              <a:rPr lang="en-US" sz="2000" i="1" baseline="-25000" dirty="0" smtClean="0">
                <a:solidFill>
                  <a:srgbClr val="7F0000"/>
                </a:solidFill>
              </a:rPr>
              <a:t>i</a:t>
            </a:r>
            <a:r>
              <a:rPr lang="en-US" sz="2000" dirty="0" smtClean="0"/>
              <a:t> is a vertex of </a:t>
            </a:r>
            <a:r>
              <a:rPr lang="el-GR" sz="2000" dirty="0" smtClean="0">
                <a:solidFill>
                  <a:srgbClr val="000099"/>
                </a:solidFill>
                <a:cs typeface="Arial" charset="0"/>
              </a:rPr>
              <a:t>Δ</a:t>
            </a:r>
            <a:r>
              <a:rPr lang="en-US" sz="2000" i="1" baseline="-25000" dirty="0" err="1" smtClean="0">
                <a:solidFill>
                  <a:srgbClr val="990000"/>
                </a:solidFill>
              </a:rPr>
              <a:t>i</a:t>
            </a:r>
            <a:r>
              <a:rPr lang="en-US" sz="2000" dirty="0" smtClean="0"/>
              <a:t>, for </a:t>
            </a:r>
            <a:r>
              <a:rPr lang="en-US" sz="2000" i="1" dirty="0" err="1" smtClean="0">
                <a:solidFill>
                  <a:srgbClr val="990000"/>
                </a:solidFill>
              </a:rPr>
              <a:t>i</a:t>
            </a:r>
            <a:r>
              <a:rPr lang="en-US" sz="2000" dirty="0" smtClean="0"/>
              <a:t> = </a:t>
            </a:r>
            <a:r>
              <a:rPr lang="en-US" sz="2000" dirty="0" smtClean="0">
                <a:solidFill>
                  <a:srgbClr val="990000"/>
                </a:solidFill>
              </a:rPr>
              <a:t>1, 2, …, </a:t>
            </a:r>
            <a:r>
              <a:rPr lang="en-US" sz="2000" i="1" dirty="0" smtClean="0">
                <a:solidFill>
                  <a:srgbClr val="990000"/>
                </a:solidFill>
              </a:rPr>
              <a:t>n</a:t>
            </a:r>
            <a:r>
              <a:rPr lang="en-US" sz="2000" dirty="0" smtClean="0">
                <a:solidFill>
                  <a:srgbClr val="990000"/>
                </a:solidFill>
              </a:rPr>
              <a:t> – 2</a:t>
            </a:r>
            <a:r>
              <a:rPr lang="en-US" sz="2000" dirty="0" smtClean="0"/>
              <a:t>.</a:t>
            </a:r>
          </a:p>
        </p:txBody>
      </p:sp>
      <p:sp>
        <p:nvSpPr>
          <p:cNvPr id="11270" name="Rectangle 23"/>
          <p:cNvSpPr>
            <a:spLocks noChangeArrowheads="1"/>
          </p:cNvSpPr>
          <p:nvPr/>
        </p:nvSpPr>
        <p:spPr bwMode="auto">
          <a:xfrm>
            <a:off x="1066800" y="3352800"/>
            <a:ext cx="6629400" cy="3200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4"/>
          <p:cNvSpPr>
            <a:spLocks noChangeShapeType="1"/>
          </p:cNvSpPr>
          <p:nvPr/>
        </p:nvSpPr>
        <p:spPr bwMode="auto">
          <a:xfrm flipV="1">
            <a:off x="1828800" y="3886200"/>
            <a:ext cx="1524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5"/>
          <p:cNvSpPr>
            <a:spLocks noChangeShapeType="1"/>
          </p:cNvSpPr>
          <p:nvPr/>
        </p:nvSpPr>
        <p:spPr bwMode="auto">
          <a:xfrm>
            <a:off x="3352800" y="3886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6"/>
          <p:cNvSpPr>
            <a:spLocks noChangeShapeType="1"/>
          </p:cNvSpPr>
          <p:nvPr/>
        </p:nvSpPr>
        <p:spPr bwMode="auto">
          <a:xfrm>
            <a:off x="5029200" y="38862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7"/>
          <p:cNvSpPr>
            <a:spLocks noChangeShapeType="1"/>
          </p:cNvSpPr>
          <p:nvPr/>
        </p:nvSpPr>
        <p:spPr bwMode="auto">
          <a:xfrm flipH="1" flipV="1">
            <a:off x="1828800" y="4953000"/>
            <a:ext cx="1524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8"/>
          <p:cNvSpPr>
            <a:spLocks noChangeShapeType="1"/>
          </p:cNvSpPr>
          <p:nvPr/>
        </p:nvSpPr>
        <p:spPr bwMode="auto">
          <a:xfrm flipH="1">
            <a:off x="3352800" y="6019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>
            <a:off x="5029200" y="49530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0"/>
          <p:cNvSpPr txBox="1">
            <a:spLocks noChangeArrowheads="1"/>
          </p:cNvSpPr>
          <p:nvPr/>
        </p:nvSpPr>
        <p:spPr bwMode="auto">
          <a:xfrm>
            <a:off x="4937125" y="33432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/>
              <a:t>1</a:t>
            </a:r>
          </a:p>
        </p:txBody>
      </p:sp>
      <p:sp>
        <p:nvSpPr>
          <p:cNvPr id="11278" name="Text Box 11"/>
          <p:cNvSpPr txBox="1">
            <a:spLocks noChangeArrowheads="1"/>
          </p:cNvSpPr>
          <p:nvPr/>
        </p:nvSpPr>
        <p:spPr bwMode="auto">
          <a:xfrm>
            <a:off x="6629400" y="4724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/>
              <a:t>2</a:t>
            </a:r>
          </a:p>
        </p:txBody>
      </p:sp>
      <p:sp>
        <p:nvSpPr>
          <p:cNvPr id="11279" name="Text Box 12"/>
          <p:cNvSpPr txBox="1">
            <a:spLocks noChangeArrowheads="1"/>
          </p:cNvSpPr>
          <p:nvPr/>
        </p:nvSpPr>
        <p:spPr bwMode="auto">
          <a:xfrm>
            <a:off x="4876800" y="5943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/>
              <a:t>3</a:t>
            </a:r>
          </a:p>
        </p:txBody>
      </p:sp>
      <p:sp>
        <p:nvSpPr>
          <p:cNvPr id="11280" name="Text Box 13"/>
          <p:cNvSpPr txBox="1">
            <a:spLocks noChangeArrowheads="1"/>
          </p:cNvSpPr>
          <p:nvPr/>
        </p:nvSpPr>
        <p:spPr bwMode="auto">
          <a:xfrm>
            <a:off x="3124200" y="5943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/>
              <a:t>4</a:t>
            </a:r>
          </a:p>
        </p:txBody>
      </p:sp>
      <p:sp>
        <p:nvSpPr>
          <p:cNvPr id="11281" name="Text Box 14"/>
          <p:cNvSpPr txBox="1">
            <a:spLocks noChangeArrowheads="1"/>
          </p:cNvSpPr>
          <p:nvPr/>
        </p:nvSpPr>
        <p:spPr bwMode="auto">
          <a:xfrm>
            <a:off x="1524000" y="4724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/>
              <a:t>5</a:t>
            </a:r>
          </a:p>
        </p:txBody>
      </p:sp>
      <p:sp>
        <p:nvSpPr>
          <p:cNvPr id="11282" name="Text Box 15"/>
          <p:cNvSpPr txBox="1">
            <a:spLocks noChangeArrowheads="1"/>
          </p:cNvSpPr>
          <p:nvPr/>
        </p:nvSpPr>
        <p:spPr bwMode="auto">
          <a:xfrm>
            <a:off x="3200400" y="3352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/>
              <a:t>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C74B97-B52C-49DD-B044-1C756D832A07}" type="slidenum">
              <a:rPr lang="en-US" sz="1400" smtClean="0"/>
              <a:pPr eaLnBrk="1" hangingPunct="1"/>
              <a:t>11</a:t>
            </a:fld>
            <a:endParaRPr 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Exercise 18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41960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sz="2000" smtClean="0">
                <a:solidFill>
                  <a:srgbClr val="7F0000"/>
                </a:solidFill>
              </a:rPr>
              <a:t>Show</a:t>
            </a:r>
            <a:r>
              <a:rPr lang="en-US" sz="2000" smtClean="0"/>
              <a:t>: If a convex polygon </a:t>
            </a:r>
            <a:r>
              <a:rPr lang="en-US" sz="2000" i="1" smtClean="0">
                <a:solidFill>
                  <a:srgbClr val="7F0000"/>
                </a:solidFill>
              </a:rPr>
              <a:t>P</a:t>
            </a:r>
            <a:r>
              <a:rPr lang="en-US" sz="2000" smtClean="0"/>
              <a:t> with consecutive vertices </a:t>
            </a:r>
            <a:r>
              <a:rPr lang="en-US" sz="2000" i="1" smtClean="0">
                <a:solidFill>
                  <a:srgbClr val="000099"/>
                </a:solidFill>
              </a:rPr>
              <a:t>v</a:t>
            </a:r>
            <a:r>
              <a:rPr lang="en-US" sz="2000" i="1" baseline="-25000" smtClean="0">
                <a:solidFill>
                  <a:srgbClr val="000099"/>
                </a:solidFill>
              </a:rPr>
              <a:t>1</a:t>
            </a:r>
            <a:r>
              <a:rPr lang="en-US" sz="2000" smtClean="0"/>
              <a:t>, </a:t>
            </a:r>
            <a:r>
              <a:rPr lang="en-US" sz="2000" i="1" smtClean="0">
                <a:solidFill>
                  <a:srgbClr val="000099"/>
                </a:solidFill>
              </a:rPr>
              <a:t>v</a:t>
            </a:r>
            <a:r>
              <a:rPr lang="en-US" sz="2000" i="1" baseline="-25000" smtClean="0">
                <a:solidFill>
                  <a:srgbClr val="000099"/>
                </a:solidFill>
              </a:rPr>
              <a:t>2</a:t>
            </a:r>
            <a:r>
              <a:rPr lang="en-US" sz="2000" smtClean="0"/>
              <a:t>, …, </a:t>
            </a:r>
            <a:r>
              <a:rPr lang="en-US" sz="2000" i="1" smtClean="0">
                <a:solidFill>
                  <a:srgbClr val="000099"/>
                </a:solidFill>
              </a:rPr>
              <a:t>v</a:t>
            </a:r>
            <a:r>
              <a:rPr lang="en-US" sz="2000" i="1" baseline="-25000" smtClean="0">
                <a:solidFill>
                  <a:srgbClr val="7F0000"/>
                </a:solidFill>
              </a:rPr>
              <a:t>n</a:t>
            </a:r>
            <a:r>
              <a:rPr lang="en-US" sz="2000" smtClean="0"/>
              <a:t> is </a:t>
            </a:r>
            <a:r>
              <a:rPr lang="en-US" sz="2000" i="1" smtClean="0">
                <a:solidFill>
                  <a:srgbClr val="008000"/>
                </a:solidFill>
              </a:rPr>
              <a:t>triangulated</a:t>
            </a:r>
            <a:r>
              <a:rPr lang="en-US" sz="2000" smtClean="0">
                <a:solidFill>
                  <a:srgbClr val="00B050"/>
                </a:solidFill>
              </a:rPr>
              <a:t> </a:t>
            </a:r>
            <a:r>
              <a:rPr lang="en-US" sz="2000" smtClean="0"/>
              <a:t>into </a:t>
            </a:r>
            <a:r>
              <a:rPr lang="en-US" sz="2000" i="1" smtClean="0">
                <a:solidFill>
                  <a:srgbClr val="7F0000"/>
                </a:solidFill>
              </a:rPr>
              <a:t>n</a:t>
            </a:r>
            <a:r>
              <a:rPr lang="en-US" sz="2000" smtClean="0">
                <a:solidFill>
                  <a:srgbClr val="7F0000"/>
                </a:solidFill>
              </a:rPr>
              <a:t> – 2</a:t>
            </a:r>
            <a:r>
              <a:rPr lang="en-US" sz="2000" smtClean="0"/>
              <a:t> triangles (</a:t>
            </a:r>
            <a:r>
              <a:rPr lang="el-GR" sz="2000" smtClean="0">
                <a:solidFill>
                  <a:srgbClr val="000099"/>
                </a:solidFill>
                <a:cs typeface="Arial" charset="0"/>
              </a:rPr>
              <a:t>Δ</a:t>
            </a:r>
            <a:r>
              <a:rPr lang="en-US" sz="2000" smtClean="0">
                <a:solidFill>
                  <a:srgbClr val="000099"/>
                </a:solidFill>
                <a:cs typeface="Arial" charset="0"/>
              </a:rPr>
              <a:t>)</a:t>
            </a:r>
            <a:r>
              <a:rPr lang="en-US" sz="2000" smtClean="0"/>
              <a:t>, the triangles can be numbered </a:t>
            </a:r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sz="2000" smtClean="0"/>
              <a:t>	</a:t>
            </a:r>
            <a:r>
              <a:rPr lang="en-US" sz="2000" smtClean="0">
                <a:solidFill>
                  <a:srgbClr val="990000"/>
                </a:solidFill>
              </a:rPr>
              <a:t>1, 2, …, </a:t>
            </a:r>
            <a:r>
              <a:rPr lang="en-US" sz="2000" i="1" smtClean="0">
                <a:solidFill>
                  <a:srgbClr val="990000"/>
                </a:solidFill>
              </a:rPr>
              <a:t>n</a:t>
            </a:r>
            <a:r>
              <a:rPr lang="en-US" sz="2000" smtClean="0">
                <a:solidFill>
                  <a:srgbClr val="990000"/>
                </a:solidFill>
              </a:rPr>
              <a:t> – 2</a:t>
            </a:r>
            <a:r>
              <a:rPr lang="en-US" sz="2000" smtClean="0"/>
              <a:t> so that </a:t>
            </a:r>
            <a:r>
              <a:rPr lang="en-US" sz="2000" i="1" smtClean="0">
                <a:solidFill>
                  <a:srgbClr val="000099"/>
                </a:solidFill>
              </a:rPr>
              <a:t>v</a:t>
            </a:r>
            <a:r>
              <a:rPr lang="en-US" sz="2000" i="1" baseline="-25000" smtClean="0">
                <a:solidFill>
                  <a:srgbClr val="7F0000"/>
                </a:solidFill>
              </a:rPr>
              <a:t>i</a:t>
            </a:r>
            <a:r>
              <a:rPr lang="en-US" sz="2000" smtClean="0"/>
              <a:t> is a vertex of </a:t>
            </a:r>
            <a:r>
              <a:rPr lang="el-GR" sz="2000" smtClean="0">
                <a:solidFill>
                  <a:srgbClr val="000099"/>
                </a:solidFill>
                <a:cs typeface="Arial" charset="0"/>
              </a:rPr>
              <a:t>Δ</a:t>
            </a:r>
            <a:r>
              <a:rPr lang="en-US" sz="2000" i="1" baseline="-25000" smtClean="0">
                <a:solidFill>
                  <a:srgbClr val="990000"/>
                </a:solidFill>
              </a:rPr>
              <a:t>i</a:t>
            </a:r>
            <a:r>
              <a:rPr lang="en-US" sz="2000" smtClean="0"/>
              <a:t>, for </a:t>
            </a:r>
            <a:r>
              <a:rPr lang="en-US" sz="2000" i="1" smtClean="0">
                <a:solidFill>
                  <a:srgbClr val="990000"/>
                </a:solidFill>
              </a:rPr>
              <a:t>i</a:t>
            </a:r>
            <a:r>
              <a:rPr lang="en-US" sz="2000" smtClean="0"/>
              <a:t> = </a:t>
            </a:r>
            <a:r>
              <a:rPr lang="en-US" sz="2000" smtClean="0">
                <a:solidFill>
                  <a:srgbClr val="990000"/>
                </a:solidFill>
              </a:rPr>
              <a:t>1, 2, …, </a:t>
            </a:r>
            <a:r>
              <a:rPr lang="en-US" sz="2000" i="1" smtClean="0">
                <a:solidFill>
                  <a:srgbClr val="990000"/>
                </a:solidFill>
              </a:rPr>
              <a:t>n</a:t>
            </a:r>
            <a:r>
              <a:rPr lang="en-US" sz="2000" smtClean="0">
                <a:solidFill>
                  <a:srgbClr val="990000"/>
                </a:solidFill>
              </a:rPr>
              <a:t> – 2</a:t>
            </a:r>
            <a:r>
              <a:rPr lang="en-US" sz="2000" smtClean="0"/>
              <a:t>.</a:t>
            </a:r>
          </a:p>
        </p:txBody>
      </p:sp>
      <p:grpSp>
        <p:nvGrpSpPr>
          <p:cNvPr id="12294" name="Group 4"/>
          <p:cNvGrpSpPr>
            <a:grpSpLocks/>
          </p:cNvGrpSpPr>
          <p:nvPr/>
        </p:nvGrpSpPr>
        <p:grpSpPr bwMode="auto">
          <a:xfrm>
            <a:off x="1066800" y="3352800"/>
            <a:ext cx="6629400" cy="3209925"/>
            <a:chOff x="672" y="2154"/>
            <a:chExt cx="4176" cy="2022"/>
          </a:xfrm>
        </p:grpSpPr>
        <p:sp>
          <p:nvSpPr>
            <p:cNvPr id="12295" name="Rectangle 5"/>
            <p:cNvSpPr>
              <a:spLocks noChangeArrowheads="1"/>
            </p:cNvSpPr>
            <p:nvPr/>
          </p:nvSpPr>
          <p:spPr bwMode="auto">
            <a:xfrm>
              <a:off x="672" y="2160"/>
              <a:ext cx="4176" cy="2016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Line 6"/>
            <p:cNvSpPr>
              <a:spLocks noChangeShapeType="1"/>
            </p:cNvSpPr>
            <p:nvPr/>
          </p:nvSpPr>
          <p:spPr bwMode="auto">
            <a:xfrm flipV="1">
              <a:off x="1152" y="2496"/>
              <a:ext cx="96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Line 7"/>
            <p:cNvSpPr>
              <a:spLocks noChangeShapeType="1"/>
            </p:cNvSpPr>
            <p:nvPr/>
          </p:nvSpPr>
          <p:spPr bwMode="auto">
            <a:xfrm>
              <a:off x="2112" y="249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Line 8"/>
            <p:cNvSpPr>
              <a:spLocks noChangeShapeType="1"/>
            </p:cNvSpPr>
            <p:nvPr/>
          </p:nvSpPr>
          <p:spPr bwMode="auto">
            <a:xfrm>
              <a:off x="3168" y="2496"/>
              <a:ext cx="100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Line 9"/>
            <p:cNvSpPr>
              <a:spLocks noChangeShapeType="1"/>
            </p:cNvSpPr>
            <p:nvPr/>
          </p:nvSpPr>
          <p:spPr bwMode="auto">
            <a:xfrm flipH="1" flipV="1">
              <a:off x="1152" y="3168"/>
              <a:ext cx="96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Line 10"/>
            <p:cNvSpPr>
              <a:spLocks noChangeShapeType="1"/>
            </p:cNvSpPr>
            <p:nvPr/>
          </p:nvSpPr>
          <p:spPr bwMode="auto">
            <a:xfrm flipH="1">
              <a:off x="2112" y="384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11"/>
            <p:cNvSpPr>
              <a:spLocks noChangeShapeType="1"/>
            </p:cNvSpPr>
            <p:nvPr/>
          </p:nvSpPr>
          <p:spPr bwMode="auto">
            <a:xfrm flipH="1">
              <a:off x="3168" y="3168"/>
              <a:ext cx="100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Text Box 12"/>
            <p:cNvSpPr txBox="1">
              <a:spLocks noChangeArrowheads="1"/>
            </p:cNvSpPr>
            <p:nvPr/>
          </p:nvSpPr>
          <p:spPr bwMode="auto">
            <a:xfrm>
              <a:off x="3110" y="215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/>
                <a:t>1</a:t>
              </a:r>
            </a:p>
          </p:txBody>
        </p:sp>
        <p:sp>
          <p:nvSpPr>
            <p:cNvPr id="12303" name="Text Box 13"/>
            <p:cNvSpPr txBox="1">
              <a:spLocks noChangeArrowheads="1"/>
            </p:cNvSpPr>
            <p:nvPr/>
          </p:nvSpPr>
          <p:spPr bwMode="auto">
            <a:xfrm>
              <a:off x="4176" y="30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/>
                <a:t>2</a:t>
              </a:r>
            </a:p>
          </p:txBody>
        </p:sp>
        <p:sp>
          <p:nvSpPr>
            <p:cNvPr id="12304" name="Text Box 14"/>
            <p:cNvSpPr txBox="1">
              <a:spLocks noChangeArrowheads="1"/>
            </p:cNvSpPr>
            <p:nvPr/>
          </p:nvSpPr>
          <p:spPr bwMode="auto">
            <a:xfrm>
              <a:off x="3072" y="37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/>
                <a:t>3</a:t>
              </a:r>
            </a:p>
          </p:txBody>
        </p:sp>
        <p:sp>
          <p:nvSpPr>
            <p:cNvPr id="12305" name="Text Box 15"/>
            <p:cNvSpPr txBox="1">
              <a:spLocks noChangeArrowheads="1"/>
            </p:cNvSpPr>
            <p:nvPr/>
          </p:nvSpPr>
          <p:spPr bwMode="auto">
            <a:xfrm>
              <a:off x="1968" y="37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/>
                <a:t>4</a:t>
              </a:r>
            </a:p>
          </p:txBody>
        </p:sp>
        <p:sp>
          <p:nvSpPr>
            <p:cNvPr id="12306" name="Text Box 16"/>
            <p:cNvSpPr txBox="1">
              <a:spLocks noChangeArrowheads="1"/>
            </p:cNvSpPr>
            <p:nvPr/>
          </p:nvSpPr>
          <p:spPr bwMode="auto">
            <a:xfrm>
              <a:off x="960" y="30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/>
                <a:t>5</a:t>
              </a:r>
            </a:p>
          </p:txBody>
        </p:sp>
        <p:sp>
          <p:nvSpPr>
            <p:cNvPr id="12307" name="Text Box 17"/>
            <p:cNvSpPr txBox="1">
              <a:spLocks noChangeArrowheads="1"/>
            </p:cNvSpPr>
            <p:nvPr/>
          </p:nvSpPr>
          <p:spPr bwMode="auto">
            <a:xfrm>
              <a:off x="2016" y="216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/>
                <a:t>6</a:t>
              </a:r>
            </a:p>
          </p:txBody>
        </p:sp>
        <p:sp>
          <p:nvSpPr>
            <p:cNvPr id="12308" name="Line 18"/>
            <p:cNvSpPr>
              <a:spLocks noChangeShapeType="1"/>
            </p:cNvSpPr>
            <p:nvPr/>
          </p:nvSpPr>
          <p:spPr bwMode="auto">
            <a:xfrm>
              <a:off x="2112" y="2496"/>
              <a:ext cx="1056" cy="1344"/>
            </a:xfrm>
            <a:prstGeom prst="line">
              <a:avLst/>
            </a:prstGeom>
            <a:noFill/>
            <a:ln w="9525">
              <a:solidFill>
                <a:srgbClr val="A8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Line 19"/>
            <p:cNvSpPr>
              <a:spLocks noChangeShapeType="1"/>
            </p:cNvSpPr>
            <p:nvPr/>
          </p:nvSpPr>
          <p:spPr bwMode="auto">
            <a:xfrm>
              <a:off x="2112" y="2496"/>
              <a:ext cx="0" cy="1344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Line 20"/>
            <p:cNvSpPr>
              <a:spLocks noChangeShapeType="1"/>
            </p:cNvSpPr>
            <p:nvPr/>
          </p:nvSpPr>
          <p:spPr bwMode="auto">
            <a:xfrm>
              <a:off x="3168" y="2496"/>
              <a:ext cx="0" cy="1344"/>
            </a:xfrm>
            <a:prstGeom prst="line">
              <a:avLst/>
            </a:prstGeom>
            <a:noFill/>
            <a:ln w="9525">
              <a:solidFill>
                <a:srgbClr val="A8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Text Box 21"/>
            <p:cNvSpPr txBox="1">
              <a:spLocks noChangeArrowheads="1"/>
            </p:cNvSpPr>
            <p:nvPr/>
          </p:nvSpPr>
          <p:spPr bwMode="auto">
            <a:xfrm>
              <a:off x="2678" y="258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i="1">
                  <a:solidFill>
                    <a:srgbClr val="A80000"/>
                  </a:solidFill>
                </a:rPr>
                <a:t>1</a:t>
              </a:r>
            </a:p>
          </p:txBody>
        </p:sp>
        <p:sp>
          <p:nvSpPr>
            <p:cNvPr id="12312" name="Text Box 22"/>
            <p:cNvSpPr txBox="1">
              <a:spLocks noChangeArrowheads="1"/>
            </p:cNvSpPr>
            <p:nvPr/>
          </p:nvSpPr>
          <p:spPr bwMode="auto">
            <a:xfrm>
              <a:off x="3360" y="297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i="1">
                  <a:solidFill>
                    <a:srgbClr val="A80000"/>
                  </a:solidFill>
                </a:rPr>
                <a:t>2</a:t>
              </a:r>
            </a:p>
          </p:txBody>
        </p:sp>
        <p:sp>
          <p:nvSpPr>
            <p:cNvPr id="12313" name="Text Box 23"/>
            <p:cNvSpPr txBox="1">
              <a:spLocks noChangeArrowheads="1"/>
            </p:cNvSpPr>
            <p:nvPr/>
          </p:nvSpPr>
          <p:spPr bwMode="auto">
            <a:xfrm>
              <a:off x="2352" y="326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i="1">
                  <a:solidFill>
                    <a:srgbClr val="A80000"/>
                  </a:solidFill>
                </a:rPr>
                <a:t>3</a:t>
              </a:r>
            </a:p>
          </p:txBody>
        </p:sp>
        <p:sp>
          <p:nvSpPr>
            <p:cNvPr id="12314" name="Text Box 24"/>
            <p:cNvSpPr txBox="1">
              <a:spLocks noChangeArrowheads="1"/>
            </p:cNvSpPr>
            <p:nvPr/>
          </p:nvSpPr>
          <p:spPr bwMode="auto">
            <a:xfrm>
              <a:off x="1632" y="30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i="1">
                  <a:solidFill>
                    <a:srgbClr val="A80000"/>
                  </a:solidFill>
                </a:rPr>
                <a:t>4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4419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What is the P( </a:t>
            </a:r>
            <a:r>
              <a:rPr lang="en-US" dirty="0" smtClean="0">
                <a:solidFill>
                  <a:srgbClr val="7F0000"/>
                </a:solidFill>
              </a:rPr>
              <a:t>n</a:t>
            </a:r>
            <a:r>
              <a:rPr lang="en-US" dirty="0" smtClean="0"/>
              <a:t> ) that is claimed?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For what </a:t>
            </a:r>
            <a:r>
              <a:rPr lang="en-US" dirty="0" smtClean="0">
                <a:solidFill>
                  <a:srgbClr val="7F0000"/>
                </a:solidFill>
              </a:rPr>
              <a:t>n</a:t>
            </a:r>
            <a:r>
              <a:rPr lang="en-US" dirty="0" smtClean="0"/>
              <a:t> is it claimed to be true?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What is a recursive formulation of P( </a:t>
            </a:r>
            <a:r>
              <a:rPr lang="en-US" dirty="0" smtClean="0">
                <a:solidFill>
                  <a:srgbClr val="7F0000"/>
                </a:solidFill>
              </a:rPr>
              <a:t>n</a:t>
            </a:r>
            <a:r>
              <a:rPr lang="en-US" dirty="0" smtClean="0"/>
              <a:t> )?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© Peter Cappello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C8FBE-6CB8-4115-BB67-296035601C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35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E2F855-73A7-431A-9F45-6BD894C5D384}" type="slidenum">
              <a:rPr lang="en-US" sz="1400" smtClean="0"/>
              <a:pPr eaLnBrk="1" hangingPunct="1"/>
              <a:t>13</a:t>
            </a:fld>
            <a:endParaRPr lang="en-US" sz="1400" smtClean="0"/>
          </a:p>
        </p:txBody>
      </p:sp>
      <p:sp>
        <p:nvSpPr>
          <p:cNvPr id="13316" name="Rectangle 34"/>
          <p:cNvSpPr>
            <a:spLocks noChangeArrowheads="1"/>
          </p:cNvSpPr>
          <p:nvPr/>
        </p:nvSpPr>
        <p:spPr bwMode="auto">
          <a:xfrm>
            <a:off x="6096000" y="381000"/>
            <a:ext cx="2590800" cy="1828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Exercice18 Proof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419600"/>
          </a:xfrm>
        </p:spPr>
        <p:txBody>
          <a:bodyPr/>
          <a:lstStyle/>
          <a:p>
            <a:pPr marL="990600" lvl="1" indent="-533400" eaLnBrk="1" hangingPunct="1">
              <a:lnSpc>
                <a:spcPct val="14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</a:rPr>
              <a:t>Basis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= 3</a:t>
            </a:r>
            <a:r>
              <a:rPr lang="en-US" sz="2000" dirty="0" smtClean="0"/>
              <a:t>: True, as shown.</a:t>
            </a:r>
          </a:p>
          <a:p>
            <a:pPr marL="990600" lvl="1" indent="-533400" eaLnBrk="1" hangingPunct="1">
              <a:lnSpc>
                <a:spcPct val="14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</a:rPr>
              <a:t>Assume</a:t>
            </a:r>
            <a:r>
              <a:rPr lang="en-US" sz="2000" dirty="0" smtClean="0"/>
              <a:t> proposition for polygons of </a:t>
            </a:r>
            <a:r>
              <a:rPr lang="en-US" sz="2000" i="1" dirty="0" smtClean="0">
                <a:solidFill>
                  <a:srgbClr val="7F0000"/>
                </a:solidFill>
              </a:rPr>
              <a:t>k</a:t>
            </a:r>
            <a:r>
              <a:rPr lang="en-US" sz="2000" dirty="0" smtClean="0"/>
              <a:t> vertices, where </a:t>
            </a:r>
            <a:r>
              <a:rPr lang="en-US" sz="2000" dirty="0" smtClean="0">
                <a:solidFill>
                  <a:srgbClr val="00007F"/>
                </a:solidFill>
              </a:rPr>
              <a:t>3 </a:t>
            </a:r>
            <a:r>
              <a:rPr lang="en-US" sz="2000" b="1" dirty="0" smtClean="0">
                <a:solidFill>
                  <a:srgbClr val="00007F"/>
                </a:solidFill>
                <a:sym typeface="Symbol" pitchFamily="18" charset="2"/>
              </a:rPr>
              <a:t></a:t>
            </a:r>
            <a:r>
              <a:rPr lang="en-US" sz="2000" dirty="0" smtClean="0">
                <a:solidFill>
                  <a:srgbClr val="00007F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k</a:t>
            </a:r>
            <a:r>
              <a:rPr lang="en-US" sz="2000" dirty="0" smtClean="0">
                <a:solidFill>
                  <a:srgbClr val="00007F"/>
                </a:solidFill>
              </a:rPr>
              <a:t> </a:t>
            </a:r>
            <a:r>
              <a:rPr lang="en-US" sz="2000" b="1" dirty="0" smtClean="0">
                <a:solidFill>
                  <a:srgbClr val="00007F"/>
                </a:solidFill>
                <a:sym typeface="Symbol" pitchFamily="18" charset="2"/>
              </a:rPr>
              <a:t> </a:t>
            </a:r>
            <a:r>
              <a:rPr lang="en-US" sz="2000" i="1" dirty="0" smtClean="0">
                <a:solidFill>
                  <a:srgbClr val="7F0000"/>
                </a:solidFill>
              </a:rPr>
              <a:t>n - 1</a:t>
            </a:r>
            <a:r>
              <a:rPr lang="en-US" sz="2000" dirty="0" smtClean="0"/>
              <a:t>.</a:t>
            </a:r>
          </a:p>
          <a:p>
            <a:pPr marL="990600" lvl="1" indent="-533400" eaLnBrk="1" hangingPunct="1">
              <a:lnSpc>
                <a:spcPct val="14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</a:rPr>
              <a:t>Show</a:t>
            </a:r>
            <a:r>
              <a:rPr lang="en-US" sz="2000" dirty="0" smtClean="0"/>
              <a:t> proposition for polygons with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vertices.</a:t>
            </a:r>
          </a:p>
          <a:p>
            <a:pPr marL="990600" lvl="1" indent="-533400" eaLnBrk="1" hangingPunct="1">
              <a:lnSpc>
                <a:spcPct val="140000"/>
              </a:lnSpc>
              <a:buFontTx/>
              <a:buAutoNum type="arabicPeriod"/>
            </a:pPr>
            <a:r>
              <a:rPr lang="en-US" sz="2000" dirty="0" smtClean="0"/>
              <a:t>For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&gt; 3, every </a:t>
            </a:r>
            <a:r>
              <a:rPr lang="en-US" sz="2000" i="1" dirty="0" smtClean="0">
                <a:solidFill>
                  <a:srgbClr val="008000"/>
                </a:solidFill>
              </a:rPr>
              <a:t>triangulation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i="1" dirty="0" smtClean="0">
                <a:solidFill>
                  <a:srgbClr val="008000"/>
                </a:solidFill>
              </a:rPr>
              <a:t>of P </a:t>
            </a:r>
            <a:r>
              <a:rPr lang="en-US" sz="2000" dirty="0" smtClean="0"/>
              <a:t>includes a diagonal from </a:t>
            </a:r>
            <a:r>
              <a:rPr lang="en-US" sz="2000" i="1" dirty="0" err="1" smtClean="0">
                <a:solidFill>
                  <a:srgbClr val="000099"/>
                </a:solidFill>
              </a:rPr>
              <a:t>v</a:t>
            </a:r>
            <a:r>
              <a:rPr lang="en-US" sz="2000" i="1" baseline="-25000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or </a:t>
            </a:r>
            <a:r>
              <a:rPr lang="en-US" sz="2000" i="1" dirty="0" smtClean="0">
                <a:solidFill>
                  <a:srgbClr val="000099"/>
                </a:solidFill>
              </a:rPr>
              <a:t>v</a:t>
            </a:r>
            <a:r>
              <a:rPr lang="en-US" sz="2000" i="1" baseline="-25000" dirty="0" smtClean="0">
                <a:solidFill>
                  <a:srgbClr val="7F0000"/>
                </a:solidFill>
              </a:rPr>
              <a:t>n-1</a:t>
            </a:r>
            <a:r>
              <a:rPr lang="en-US" sz="2000" dirty="0" smtClean="0"/>
              <a:t>.  </a:t>
            </a:r>
          </a:p>
          <a:p>
            <a:pPr marL="1371600" lvl="2" indent="-457200" eaLnBrk="1" hangingPunct="1">
              <a:lnSpc>
                <a:spcPct val="140000"/>
              </a:lnSpc>
              <a:buFontTx/>
              <a:buNone/>
            </a:pPr>
            <a:r>
              <a:rPr lang="en-US" sz="1800" dirty="0" smtClean="0">
                <a:solidFill>
                  <a:srgbClr val="006600"/>
                </a:solidFill>
              </a:rPr>
              <a:t>(If not, </a:t>
            </a:r>
            <a:r>
              <a:rPr lang="en-US" sz="1800" i="1" dirty="0" smtClean="0">
                <a:solidFill>
                  <a:srgbClr val="006600"/>
                </a:solidFill>
              </a:rPr>
              <a:t>P</a:t>
            </a:r>
            <a:r>
              <a:rPr lang="en-US" sz="1800" dirty="0" smtClean="0">
                <a:solidFill>
                  <a:srgbClr val="006600"/>
                </a:solidFill>
              </a:rPr>
              <a:t> is not triangulated.)</a:t>
            </a:r>
          </a:p>
          <a:p>
            <a:pPr marL="990600" lvl="1" indent="-533400" eaLnBrk="1" hangingPunct="1">
              <a:lnSpc>
                <a:spcPct val="140000"/>
              </a:lnSpc>
              <a:buFontTx/>
              <a:buAutoNum type="arabicPeriod"/>
            </a:pPr>
            <a:r>
              <a:rPr lang="en-US" sz="2000" dirty="0" smtClean="0"/>
              <a:t>Case: A diagonal connects </a:t>
            </a:r>
            <a:r>
              <a:rPr lang="en-US" sz="2000" i="1" dirty="0" err="1" smtClean="0">
                <a:solidFill>
                  <a:srgbClr val="000099"/>
                </a:solidFill>
              </a:rPr>
              <a:t>v</a:t>
            </a:r>
            <a:r>
              <a:rPr lang="en-US" sz="2000" i="1" baseline="-25000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to </a:t>
            </a:r>
            <a:r>
              <a:rPr lang="en-US" sz="2000" i="1" dirty="0" err="1" smtClean="0">
                <a:solidFill>
                  <a:srgbClr val="000099"/>
                </a:solidFill>
              </a:rPr>
              <a:t>v</a:t>
            </a:r>
            <a:r>
              <a:rPr lang="en-US" sz="2000" i="1" baseline="-25000" dirty="0" err="1" smtClean="0">
                <a:solidFill>
                  <a:srgbClr val="000099"/>
                </a:solidFill>
              </a:rPr>
              <a:t>k</a:t>
            </a:r>
            <a:r>
              <a:rPr lang="en-US" sz="2000" dirty="0" smtClean="0"/>
              <a:t>:</a:t>
            </a:r>
          </a:p>
          <a:p>
            <a:pPr marL="1371600" lvl="2" indent="-457200" eaLnBrk="1" hangingPunct="1">
              <a:buFontTx/>
              <a:buAutoNum type="arabicPeriod"/>
            </a:pPr>
            <a:endParaRPr lang="en-US" sz="2000" dirty="0" smtClean="0"/>
          </a:p>
        </p:txBody>
      </p:sp>
      <p:grpSp>
        <p:nvGrpSpPr>
          <p:cNvPr id="13319" name="Group 10"/>
          <p:cNvGrpSpPr>
            <a:grpSpLocks/>
          </p:cNvGrpSpPr>
          <p:nvPr/>
        </p:nvGrpSpPr>
        <p:grpSpPr bwMode="auto">
          <a:xfrm>
            <a:off x="6324600" y="381000"/>
            <a:ext cx="2190750" cy="1738313"/>
            <a:chOff x="4272" y="528"/>
            <a:chExt cx="1380" cy="1095"/>
          </a:xfrm>
        </p:grpSpPr>
        <p:sp>
          <p:nvSpPr>
            <p:cNvPr id="13334" name="AutoShape 5"/>
            <p:cNvSpPr>
              <a:spLocks noChangeArrowheads="1"/>
            </p:cNvSpPr>
            <p:nvPr/>
          </p:nvSpPr>
          <p:spPr bwMode="auto">
            <a:xfrm>
              <a:off x="4512" y="912"/>
              <a:ext cx="912" cy="672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5" name="Text Box 6"/>
            <p:cNvSpPr txBox="1">
              <a:spLocks noChangeArrowheads="1"/>
            </p:cNvSpPr>
            <p:nvPr/>
          </p:nvSpPr>
          <p:spPr bwMode="auto">
            <a:xfrm>
              <a:off x="4848" y="5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7F0000"/>
                  </a:solidFill>
                </a:rPr>
                <a:t>1</a:t>
              </a:r>
            </a:p>
          </p:txBody>
        </p:sp>
        <p:sp>
          <p:nvSpPr>
            <p:cNvPr id="13336" name="Text Box 7"/>
            <p:cNvSpPr txBox="1">
              <a:spLocks noChangeArrowheads="1"/>
            </p:cNvSpPr>
            <p:nvPr/>
          </p:nvSpPr>
          <p:spPr bwMode="auto">
            <a:xfrm>
              <a:off x="5424" y="129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13337" name="Text Box 8"/>
            <p:cNvSpPr txBox="1">
              <a:spLocks noChangeArrowheads="1"/>
            </p:cNvSpPr>
            <p:nvPr/>
          </p:nvSpPr>
          <p:spPr bwMode="auto">
            <a:xfrm>
              <a:off x="4272" y="129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13338" name="Text Box 9"/>
            <p:cNvSpPr txBox="1">
              <a:spLocks noChangeArrowheads="1"/>
            </p:cNvSpPr>
            <p:nvPr/>
          </p:nvSpPr>
          <p:spPr bwMode="auto">
            <a:xfrm>
              <a:off x="4848" y="115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i="1">
                  <a:solidFill>
                    <a:srgbClr val="A80000"/>
                  </a:solidFill>
                </a:rPr>
                <a:t>1</a:t>
              </a:r>
            </a:p>
          </p:txBody>
        </p:sp>
      </p:grpSp>
      <p:sp>
        <p:nvSpPr>
          <p:cNvPr id="13320" name="Rectangle 13"/>
          <p:cNvSpPr>
            <a:spLocks noChangeArrowheads="1"/>
          </p:cNvSpPr>
          <p:nvPr/>
        </p:nvSpPr>
        <p:spPr bwMode="auto">
          <a:xfrm>
            <a:off x="1981200" y="4762500"/>
            <a:ext cx="5715000" cy="19748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 flipV="1">
            <a:off x="2638425" y="5091113"/>
            <a:ext cx="1312863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5"/>
          <p:cNvSpPr>
            <a:spLocks noChangeShapeType="1"/>
          </p:cNvSpPr>
          <p:nvPr/>
        </p:nvSpPr>
        <p:spPr bwMode="auto">
          <a:xfrm>
            <a:off x="3951288" y="5091113"/>
            <a:ext cx="144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6"/>
          <p:cNvSpPr>
            <a:spLocks noChangeShapeType="1"/>
          </p:cNvSpPr>
          <p:nvPr/>
        </p:nvSpPr>
        <p:spPr bwMode="auto">
          <a:xfrm>
            <a:off x="5397500" y="5091113"/>
            <a:ext cx="1379538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7"/>
          <p:cNvSpPr>
            <a:spLocks noChangeShapeType="1"/>
          </p:cNvSpPr>
          <p:nvPr/>
        </p:nvSpPr>
        <p:spPr bwMode="auto">
          <a:xfrm flipH="1" flipV="1">
            <a:off x="2638425" y="5749925"/>
            <a:ext cx="1312863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8"/>
          <p:cNvSpPr>
            <a:spLocks noChangeShapeType="1"/>
          </p:cNvSpPr>
          <p:nvPr/>
        </p:nvSpPr>
        <p:spPr bwMode="auto">
          <a:xfrm flipH="1">
            <a:off x="3951288" y="6407150"/>
            <a:ext cx="144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9"/>
          <p:cNvSpPr>
            <a:spLocks noChangeShapeType="1"/>
          </p:cNvSpPr>
          <p:nvPr/>
        </p:nvSpPr>
        <p:spPr bwMode="auto">
          <a:xfrm flipH="1">
            <a:off x="5397500" y="5749925"/>
            <a:ext cx="1379538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Text Box 20"/>
          <p:cNvSpPr txBox="1">
            <a:spLocks noChangeArrowheads="1"/>
          </p:cNvSpPr>
          <p:nvPr/>
        </p:nvSpPr>
        <p:spPr bwMode="auto">
          <a:xfrm>
            <a:off x="5334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1</a:t>
            </a:r>
          </a:p>
        </p:txBody>
      </p:sp>
      <p:sp>
        <p:nvSpPr>
          <p:cNvPr id="13328" name="Text Box 21"/>
          <p:cNvSpPr txBox="1">
            <a:spLocks noChangeArrowheads="1"/>
          </p:cNvSpPr>
          <p:nvPr/>
        </p:nvSpPr>
        <p:spPr bwMode="auto">
          <a:xfrm>
            <a:off x="6777038" y="57086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2</a:t>
            </a:r>
          </a:p>
        </p:txBody>
      </p:sp>
      <p:sp>
        <p:nvSpPr>
          <p:cNvPr id="13329" name="Text Box 22"/>
          <p:cNvSpPr txBox="1">
            <a:spLocks noChangeArrowheads="1"/>
          </p:cNvSpPr>
          <p:nvPr/>
        </p:nvSpPr>
        <p:spPr bwMode="auto">
          <a:xfrm>
            <a:off x="53340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3</a:t>
            </a:r>
          </a:p>
        </p:txBody>
      </p:sp>
      <p:sp>
        <p:nvSpPr>
          <p:cNvPr id="13330" name="Text Box 23"/>
          <p:cNvSpPr txBox="1">
            <a:spLocks noChangeArrowheads="1"/>
          </p:cNvSpPr>
          <p:nvPr/>
        </p:nvSpPr>
        <p:spPr bwMode="auto">
          <a:xfrm>
            <a:off x="37338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4</a:t>
            </a:r>
          </a:p>
        </p:txBody>
      </p:sp>
      <p:sp>
        <p:nvSpPr>
          <p:cNvPr id="13331" name="Text Box 24"/>
          <p:cNvSpPr txBox="1">
            <a:spLocks noChangeArrowheads="1"/>
          </p:cNvSpPr>
          <p:nvPr/>
        </p:nvSpPr>
        <p:spPr bwMode="auto">
          <a:xfrm>
            <a:off x="2376488" y="57086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5</a:t>
            </a:r>
          </a:p>
        </p:txBody>
      </p:sp>
      <p:sp>
        <p:nvSpPr>
          <p:cNvPr id="13332" name="Text Box 25"/>
          <p:cNvSpPr txBox="1">
            <a:spLocks noChangeArrowheads="1"/>
          </p:cNvSpPr>
          <p:nvPr/>
        </p:nvSpPr>
        <p:spPr bwMode="auto">
          <a:xfrm>
            <a:off x="3810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6</a:t>
            </a:r>
          </a:p>
        </p:txBody>
      </p:sp>
      <p:sp>
        <p:nvSpPr>
          <p:cNvPr id="13333" name="Line 26"/>
          <p:cNvSpPr>
            <a:spLocks noChangeShapeType="1"/>
          </p:cNvSpPr>
          <p:nvPr/>
        </p:nvSpPr>
        <p:spPr bwMode="auto">
          <a:xfrm>
            <a:off x="3951288" y="5091113"/>
            <a:ext cx="1446212" cy="1316037"/>
          </a:xfrm>
          <a:prstGeom prst="line">
            <a:avLst/>
          </a:prstGeom>
          <a:noFill/>
          <a:ln w="28575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1A9BDE0-2928-4309-850C-6A3A326A0B68}" type="slidenum">
              <a:rPr lang="en-US" sz="1400" smtClean="0"/>
              <a:pPr eaLnBrk="1" hangingPunct="1"/>
              <a:t>14</a:t>
            </a:fld>
            <a:endParaRPr lang="en-US" sz="1400" smtClean="0"/>
          </a:p>
        </p:txBody>
      </p:sp>
      <p:sp>
        <p:nvSpPr>
          <p:cNvPr id="14340" name="Rectangle 25"/>
          <p:cNvSpPr>
            <a:spLocks noChangeArrowheads="1"/>
          </p:cNvSpPr>
          <p:nvPr/>
        </p:nvSpPr>
        <p:spPr bwMode="auto">
          <a:xfrm>
            <a:off x="1219200" y="2819400"/>
            <a:ext cx="7162800" cy="4572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18 Proof continued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419600"/>
          </a:xfrm>
        </p:spPr>
        <p:txBody>
          <a:bodyPr/>
          <a:lstStyle/>
          <a:p>
            <a:pPr marL="990600" lvl="1" indent="-533400" eaLnBrk="1" hangingPunct="1">
              <a:lnSpc>
                <a:spcPct val="220000"/>
              </a:lnSpc>
              <a:buFontTx/>
              <a:buNone/>
            </a:pPr>
            <a:r>
              <a:rPr lang="en-US" sz="2000" dirty="0" smtClean="0"/>
              <a:t>Subdivide </a:t>
            </a:r>
            <a:r>
              <a:rPr lang="en-US" sz="2000" i="1" dirty="0" smtClean="0">
                <a:solidFill>
                  <a:srgbClr val="7F0000"/>
                </a:solidFill>
              </a:rPr>
              <a:t>P</a:t>
            </a:r>
            <a:r>
              <a:rPr lang="en-US" sz="2000" dirty="0" smtClean="0"/>
              <a:t> into 2 </a:t>
            </a:r>
            <a:r>
              <a:rPr lang="en-US" sz="2000" i="1" dirty="0" smtClean="0"/>
              <a:t>smaller</a:t>
            </a:r>
            <a:r>
              <a:rPr lang="en-US" sz="2000" dirty="0" smtClean="0"/>
              <a:t>  polygons, </a:t>
            </a:r>
            <a:r>
              <a:rPr lang="en-US" sz="2000" i="1" dirty="0" smtClean="0">
                <a:solidFill>
                  <a:srgbClr val="7F0000"/>
                </a:solidFill>
              </a:rPr>
              <a:t>P</a:t>
            </a:r>
            <a:r>
              <a:rPr lang="en-US" sz="2000" i="1" baseline="-25000" dirty="0" smtClean="0">
                <a:solidFill>
                  <a:srgbClr val="7F0000"/>
                </a:solidFill>
              </a:rPr>
              <a:t>1</a:t>
            </a:r>
            <a:r>
              <a:rPr lang="en-US" sz="2000" dirty="0" smtClean="0"/>
              <a:t> &amp; </a:t>
            </a:r>
            <a:r>
              <a:rPr lang="en-US" sz="2000" i="1" dirty="0" smtClean="0">
                <a:solidFill>
                  <a:srgbClr val="7F0000"/>
                </a:solidFill>
              </a:rPr>
              <a:t>P</a:t>
            </a:r>
            <a:r>
              <a:rPr lang="en-US" sz="2000" i="1" baseline="-25000" dirty="0" smtClean="0">
                <a:solidFill>
                  <a:srgbClr val="7F0000"/>
                </a:solidFill>
              </a:rPr>
              <a:t>2</a:t>
            </a:r>
            <a:r>
              <a:rPr lang="en-US" sz="2000" dirty="0" smtClean="0"/>
              <a:t>, defined by this diagonal:</a:t>
            </a:r>
          </a:p>
          <a:p>
            <a:pPr marL="1371600" lvl="2" indent="-457200" eaLnBrk="1" hangingPunct="1">
              <a:lnSpc>
                <a:spcPct val="220000"/>
              </a:lnSpc>
              <a:buFontTx/>
              <a:buNone/>
            </a:pPr>
            <a:r>
              <a:rPr lang="en-US" sz="2000" i="1" dirty="0" smtClean="0">
                <a:solidFill>
                  <a:srgbClr val="7F0000"/>
                </a:solidFill>
              </a:rPr>
              <a:t>P</a:t>
            </a:r>
            <a:r>
              <a:rPr lang="en-US" sz="2000" i="1" baseline="-25000" dirty="0" smtClean="0">
                <a:solidFill>
                  <a:srgbClr val="7F0000"/>
                </a:solidFill>
              </a:rPr>
              <a:t>1</a:t>
            </a:r>
            <a:r>
              <a:rPr lang="en-US" sz="2000" dirty="0" smtClean="0"/>
              <a:t> has vertices </a:t>
            </a:r>
            <a:r>
              <a:rPr lang="en-US" sz="2000" i="1" dirty="0" smtClean="0">
                <a:solidFill>
                  <a:schemeClr val="tx1"/>
                </a:solidFill>
              </a:rPr>
              <a:t>v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1</a:t>
            </a:r>
            <a:r>
              <a:rPr lang="en-US" sz="2000" i="1" dirty="0" smtClean="0">
                <a:solidFill>
                  <a:schemeClr val="tx1"/>
                </a:solidFill>
              </a:rPr>
              <a:t>, v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2</a:t>
            </a:r>
            <a:r>
              <a:rPr lang="en-US" sz="2000" i="1" dirty="0" smtClean="0">
                <a:solidFill>
                  <a:schemeClr val="tx1"/>
                </a:solidFill>
              </a:rPr>
              <a:t>, …, </a:t>
            </a:r>
            <a:r>
              <a:rPr lang="en-US" sz="2000" i="1" dirty="0" err="1" smtClean="0">
                <a:solidFill>
                  <a:schemeClr val="tx1"/>
                </a:solidFill>
              </a:rPr>
              <a:t>v</a:t>
            </a:r>
            <a:r>
              <a:rPr lang="en-US" sz="2000" i="1" baseline="-25000" dirty="0" err="1" smtClean="0">
                <a:solidFill>
                  <a:schemeClr val="tx1"/>
                </a:solidFill>
              </a:rPr>
              <a:t>k</a:t>
            </a:r>
            <a:r>
              <a:rPr lang="en-US" sz="2000" i="1" dirty="0" smtClean="0">
                <a:solidFill>
                  <a:schemeClr val="tx1"/>
                </a:solidFill>
              </a:rPr>
              <a:t>, </a:t>
            </a:r>
            <a:r>
              <a:rPr lang="en-US" sz="2000" i="1" dirty="0" err="1" smtClean="0">
                <a:solidFill>
                  <a:schemeClr val="tx1"/>
                </a:solidFill>
              </a:rPr>
              <a:t>v</a:t>
            </a:r>
            <a:r>
              <a:rPr lang="en-US" sz="2000" i="1" baseline="-25000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.  </a:t>
            </a:r>
          </a:p>
          <a:p>
            <a:pPr marL="1371600" lvl="2" indent="-457200" eaLnBrk="1" hangingPunct="1">
              <a:lnSpc>
                <a:spcPct val="220000"/>
              </a:lnSpc>
              <a:buFontTx/>
              <a:buNone/>
            </a:pPr>
            <a:r>
              <a:rPr lang="en-US" sz="2000" dirty="0" smtClean="0"/>
              <a:t>Renumber </a:t>
            </a:r>
            <a:r>
              <a:rPr lang="en-US" sz="2000" i="1" dirty="0" err="1" smtClean="0">
                <a:solidFill>
                  <a:schemeClr val="tx1"/>
                </a:solidFill>
              </a:rPr>
              <a:t>v</a:t>
            </a:r>
            <a:r>
              <a:rPr lang="en-US" sz="2000" i="1" baseline="-25000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of </a:t>
            </a:r>
            <a:r>
              <a:rPr lang="en-US" sz="2000" i="1" dirty="0" smtClean="0">
                <a:solidFill>
                  <a:srgbClr val="7F0000"/>
                </a:solidFill>
              </a:rPr>
              <a:t>P</a:t>
            </a:r>
            <a:r>
              <a:rPr lang="en-US" sz="2000" i="1" baseline="-25000" dirty="0" smtClean="0">
                <a:solidFill>
                  <a:srgbClr val="7F0000"/>
                </a:solidFill>
              </a:rPr>
              <a:t>1</a:t>
            </a:r>
            <a:r>
              <a:rPr lang="en-US" sz="2000" dirty="0" smtClean="0"/>
              <a:t> as </a:t>
            </a:r>
            <a:r>
              <a:rPr lang="en-US" sz="2000" i="1" dirty="0" smtClean="0">
                <a:solidFill>
                  <a:schemeClr val="tx1"/>
                </a:solidFill>
              </a:rPr>
              <a:t>v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k+1</a:t>
            </a:r>
            <a:r>
              <a:rPr lang="en-US" sz="2000" dirty="0" smtClean="0"/>
              <a:t>;  </a:t>
            </a:r>
            <a:r>
              <a:rPr lang="en-US" sz="2000" dirty="0" smtClean="0">
                <a:solidFill>
                  <a:srgbClr val="006600"/>
                </a:solidFill>
              </a:rPr>
              <a:t>(</a:t>
            </a:r>
            <a:r>
              <a:rPr lang="en-US" sz="2000" i="1" dirty="0" smtClean="0">
                <a:solidFill>
                  <a:srgbClr val="006600"/>
                </a:solidFill>
              </a:rPr>
              <a:t>k</a:t>
            </a:r>
            <a:r>
              <a:rPr lang="en-US" sz="2000" dirty="0" smtClean="0">
                <a:solidFill>
                  <a:srgbClr val="006600"/>
                </a:solidFill>
              </a:rPr>
              <a:t> – 1 triangles when triangulated)</a:t>
            </a:r>
          </a:p>
          <a:p>
            <a:pPr marL="1371600" lvl="2" indent="-457200" eaLnBrk="1" hangingPunct="1">
              <a:lnSpc>
                <a:spcPct val="220000"/>
              </a:lnSpc>
              <a:buFontTx/>
              <a:buNone/>
            </a:pPr>
            <a:endParaRPr lang="en-US" sz="2800" dirty="0" smtClean="0"/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1981200" y="4724400"/>
            <a:ext cx="5715000" cy="19748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 flipV="1">
            <a:off x="2638425" y="5091113"/>
            <a:ext cx="1312863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>
            <a:off x="3951288" y="5091113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>
            <a:off x="5397500" y="5091113"/>
            <a:ext cx="1379538" cy="658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 flipH="1" flipV="1">
            <a:off x="2638425" y="5749925"/>
            <a:ext cx="1312863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9"/>
          <p:cNvSpPr>
            <a:spLocks noChangeShapeType="1"/>
          </p:cNvSpPr>
          <p:nvPr/>
        </p:nvSpPr>
        <p:spPr bwMode="auto">
          <a:xfrm flipH="1">
            <a:off x="3951288" y="6407150"/>
            <a:ext cx="144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0"/>
          <p:cNvSpPr>
            <a:spLocks noChangeShapeType="1"/>
          </p:cNvSpPr>
          <p:nvPr/>
        </p:nvSpPr>
        <p:spPr bwMode="auto">
          <a:xfrm flipH="1">
            <a:off x="5397500" y="5749925"/>
            <a:ext cx="1379538" cy="657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5334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7F0000"/>
                </a:solidFill>
              </a:rPr>
              <a:t>1</a:t>
            </a:r>
          </a:p>
        </p:txBody>
      </p:sp>
      <p:sp>
        <p:nvSpPr>
          <p:cNvPr id="14351" name="Text Box 12"/>
          <p:cNvSpPr txBox="1">
            <a:spLocks noChangeArrowheads="1"/>
          </p:cNvSpPr>
          <p:nvPr/>
        </p:nvSpPr>
        <p:spPr bwMode="auto">
          <a:xfrm>
            <a:off x="6781800" y="5562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007F00"/>
                </a:solidFill>
              </a:rPr>
              <a:t>2</a:t>
            </a:r>
          </a:p>
        </p:txBody>
      </p:sp>
      <p:sp>
        <p:nvSpPr>
          <p:cNvPr id="14352" name="Text Box 13"/>
          <p:cNvSpPr txBox="1">
            <a:spLocks noChangeArrowheads="1"/>
          </p:cNvSpPr>
          <p:nvPr/>
        </p:nvSpPr>
        <p:spPr bwMode="auto">
          <a:xfrm>
            <a:off x="53340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3</a:t>
            </a: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3951288" y="5091113"/>
            <a:ext cx="1446212" cy="1316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9"/>
          <p:cNvSpPr>
            <a:spLocks noChangeShapeType="1"/>
          </p:cNvSpPr>
          <p:nvPr/>
        </p:nvSpPr>
        <p:spPr bwMode="auto">
          <a:xfrm>
            <a:off x="5397500" y="5091113"/>
            <a:ext cx="0" cy="1316037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24"/>
          <p:cNvSpPr txBox="1">
            <a:spLocks noChangeArrowheads="1"/>
          </p:cNvSpPr>
          <p:nvPr/>
        </p:nvSpPr>
        <p:spPr bwMode="auto">
          <a:xfrm>
            <a:off x="3810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99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AE8870E-21D9-4A67-BC6B-D2A80A65C285}" type="slidenum">
              <a:rPr lang="en-US" sz="1400" smtClean="0"/>
              <a:pPr eaLnBrk="1" hangingPunct="1"/>
              <a:t>15</a:t>
            </a:fld>
            <a:endParaRPr lang="en-US" sz="1400" smtClean="0"/>
          </a:p>
        </p:txBody>
      </p:sp>
      <p:sp>
        <p:nvSpPr>
          <p:cNvPr id="15364" name="Rectangle 22"/>
          <p:cNvSpPr>
            <a:spLocks noChangeArrowheads="1"/>
          </p:cNvSpPr>
          <p:nvPr/>
        </p:nvSpPr>
        <p:spPr bwMode="auto">
          <a:xfrm>
            <a:off x="1219200" y="3581400"/>
            <a:ext cx="7543800" cy="381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620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18 Proof continued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04800" y="1066800"/>
            <a:ext cx="8686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90600" lvl="1" indent="-533400">
              <a:lnSpc>
                <a:spcPct val="22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Subdivide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>
                <a:latin typeface="Arial" charset="0"/>
              </a:rPr>
              <a:t> into 2 </a:t>
            </a:r>
            <a:r>
              <a:rPr lang="en-US" sz="2000" i="1">
                <a:latin typeface="Arial" charset="0"/>
              </a:rPr>
              <a:t>smaller</a:t>
            </a:r>
            <a:r>
              <a:rPr lang="en-US" sz="2000">
                <a:latin typeface="Arial" charset="0"/>
              </a:rPr>
              <a:t>  polygons,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1</a:t>
            </a:r>
            <a:r>
              <a:rPr lang="en-US" sz="2000">
                <a:latin typeface="Arial" charset="0"/>
              </a:rPr>
              <a:t> &amp;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latin typeface="Arial" charset="0"/>
              </a:rPr>
              <a:t>, defined by this diagonal:</a:t>
            </a:r>
          </a:p>
          <a:p>
            <a:pPr marL="1371600" lvl="2" indent="-457200">
              <a:lnSpc>
                <a:spcPct val="220000"/>
              </a:lnSpc>
              <a:spcBef>
                <a:spcPct val="20000"/>
              </a:spcBef>
            </a:pP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has vertices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1</a:t>
            </a:r>
            <a:r>
              <a:rPr lang="en-US" sz="2000" i="1">
                <a:latin typeface="Arial" charset="0"/>
              </a:rPr>
              <a:t>, v</a:t>
            </a:r>
            <a:r>
              <a:rPr lang="en-US" sz="2000" i="1" baseline="-25000">
                <a:latin typeface="Arial" charset="0"/>
              </a:rPr>
              <a:t>2</a:t>
            </a:r>
            <a:r>
              <a:rPr lang="en-US" sz="2000" i="1">
                <a:latin typeface="Arial" charset="0"/>
              </a:rPr>
              <a:t>, …, v</a:t>
            </a:r>
            <a:r>
              <a:rPr lang="en-US" sz="2000" i="1" baseline="-25000">
                <a:latin typeface="Arial" charset="0"/>
              </a:rPr>
              <a:t>k</a:t>
            </a:r>
            <a:r>
              <a:rPr lang="en-US" sz="2000" i="1">
                <a:latin typeface="Arial" charset="0"/>
              </a:rPr>
              <a:t>, v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.  </a:t>
            </a:r>
          </a:p>
          <a:p>
            <a:pPr marL="1371600" lvl="2" indent="-457200">
              <a:lnSpc>
                <a:spcPct val="22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Renumber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of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as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k+1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; </a:t>
            </a:r>
            <a:r>
              <a:rPr lang="en-US" sz="2000">
                <a:solidFill>
                  <a:srgbClr val="006600"/>
                </a:solidFill>
                <a:latin typeface="Arial" charset="0"/>
              </a:rPr>
              <a:t>(</a:t>
            </a:r>
            <a:r>
              <a:rPr lang="en-US" sz="2000" i="1">
                <a:solidFill>
                  <a:srgbClr val="006600"/>
                </a:solidFill>
                <a:latin typeface="Arial" charset="0"/>
              </a:rPr>
              <a:t>k</a:t>
            </a:r>
            <a:r>
              <a:rPr lang="en-US" sz="2000">
                <a:solidFill>
                  <a:srgbClr val="006600"/>
                </a:solidFill>
                <a:latin typeface="Arial" charset="0"/>
              </a:rPr>
              <a:t> – 1 triangles when triangulated)</a:t>
            </a:r>
          </a:p>
          <a:p>
            <a:pPr marL="1371600" lvl="2" indent="-457200">
              <a:lnSpc>
                <a:spcPct val="220000"/>
              </a:lnSpc>
              <a:spcBef>
                <a:spcPct val="20000"/>
              </a:spcBef>
            </a:pPr>
            <a:r>
              <a:rPr lang="en-US" sz="2000" i="1">
                <a:solidFill>
                  <a:srgbClr val="00009F"/>
                </a:solidFill>
                <a:latin typeface="Arial" charset="0"/>
              </a:rPr>
              <a:t>Triangulate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with triangles </a:t>
            </a:r>
            <a:r>
              <a:rPr lang="en-US" sz="2000" i="1">
                <a:latin typeface="Arial" charset="0"/>
              </a:rPr>
              <a:t>properly numbered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1, …,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k 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– 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. </a:t>
            </a:r>
            <a:r>
              <a:rPr lang="en-US" sz="2000">
                <a:solidFill>
                  <a:srgbClr val="006600"/>
                </a:solidFill>
                <a:latin typeface="Arial" charset="0"/>
              </a:rPr>
              <a:t>(SIH)</a:t>
            </a:r>
            <a:endParaRPr lang="en-US" sz="2400">
              <a:solidFill>
                <a:srgbClr val="00009F"/>
              </a:solidFill>
              <a:latin typeface="Arial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981200" y="4724400"/>
            <a:ext cx="5715000" cy="19748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2638425" y="5091113"/>
            <a:ext cx="1312863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951288" y="5091113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5397500" y="5091113"/>
            <a:ext cx="1379538" cy="658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 flipV="1">
            <a:off x="2638425" y="5749925"/>
            <a:ext cx="1312863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3951288" y="6407150"/>
            <a:ext cx="144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5397500" y="5749925"/>
            <a:ext cx="1379538" cy="657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5334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7F0000"/>
                </a:solidFill>
              </a:rPr>
              <a:t>1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6781800" y="5562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007F00"/>
                </a:solidFill>
              </a:rPr>
              <a:t>2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3340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3</a:t>
            </a:r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951288" y="5091113"/>
            <a:ext cx="1446212" cy="1316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5397500" y="5091113"/>
            <a:ext cx="0" cy="1316037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727575" y="52800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 i="1">
                <a:solidFill>
                  <a:srgbClr val="A80000"/>
                </a:solidFill>
              </a:rPr>
              <a:t>1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661025" y="56610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 i="1">
                <a:solidFill>
                  <a:srgbClr val="007F00"/>
                </a:solidFill>
              </a:rPr>
              <a:t>2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3810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99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E5E605-F0CB-45D8-8411-FF79213F0B2F}" type="slidenum">
              <a:rPr lang="en-US" sz="1400" smtClean="0"/>
              <a:pPr eaLnBrk="1" hangingPunct="1"/>
              <a:t>16</a:t>
            </a:fld>
            <a:endParaRPr lang="en-US" sz="1400" smtClean="0"/>
          </a:p>
        </p:txBody>
      </p:sp>
      <p:sp>
        <p:nvSpPr>
          <p:cNvPr id="16388" name="Rectangle 33"/>
          <p:cNvSpPr>
            <a:spLocks noChangeArrowheads="1"/>
          </p:cNvSpPr>
          <p:nvPr/>
        </p:nvSpPr>
        <p:spPr bwMode="auto">
          <a:xfrm>
            <a:off x="914400" y="2438400"/>
            <a:ext cx="5486400" cy="4572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18 Proof continued</a:t>
            </a: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0" y="1447800"/>
            <a:ext cx="9144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has vertices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k</a:t>
            </a:r>
            <a:r>
              <a:rPr lang="en-US" sz="2000" i="1">
                <a:latin typeface="Arial" charset="0"/>
              </a:rPr>
              <a:t>, v</a:t>
            </a:r>
            <a:r>
              <a:rPr lang="en-US" sz="2000" i="1" baseline="-25000">
                <a:latin typeface="Arial" charset="0"/>
              </a:rPr>
              <a:t>k+1</a:t>
            </a:r>
            <a:r>
              <a:rPr lang="en-US" sz="2000" i="1">
                <a:latin typeface="Arial" charset="0"/>
              </a:rPr>
              <a:t>, …, v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.</a:t>
            </a:r>
            <a:endParaRPr lang="en-US" sz="2000" baseline="-25000">
              <a:latin typeface="Arial" charset="0"/>
            </a:endParaRP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has </a:t>
            </a:r>
            <a:r>
              <a:rPr lang="en-US" sz="2000" i="1">
                <a:latin typeface="Arial" charset="0"/>
              </a:rPr>
              <a:t>n – k</a:t>
            </a:r>
            <a:r>
              <a:rPr lang="en-US" sz="2000">
                <a:latin typeface="Arial" charset="0"/>
              </a:rPr>
              <a:t> + 1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vertices;                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(</a:t>
            </a:r>
            <a:r>
              <a:rPr lang="en-US" sz="2000" i="1">
                <a:solidFill>
                  <a:srgbClr val="007F00"/>
                </a:solidFill>
                <a:latin typeface="Arial" charset="0"/>
              </a:rPr>
              <a:t>n – k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 – 1 triangles)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For each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i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of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, renumber vertices </a:t>
            </a:r>
            <a:r>
              <a:rPr lang="en-US" sz="2000" i="1">
                <a:solidFill>
                  <a:srgbClr val="00007F"/>
                </a:solidFill>
                <a:latin typeface="Arial" charset="0"/>
              </a:rPr>
              <a:t>v’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= </a:t>
            </a:r>
            <a:r>
              <a:rPr lang="en-US" sz="2000" i="1">
                <a:solidFill>
                  <a:srgbClr val="000099"/>
                </a:solidFill>
                <a:latin typeface="Arial" charset="0"/>
              </a:rPr>
              <a:t>v</a:t>
            </a:r>
            <a:r>
              <a:rPr lang="en-US" sz="2000" i="1" baseline="-25000">
                <a:solidFill>
                  <a:srgbClr val="000099"/>
                </a:solidFill>
                <a:latin typeface="Arial" charset="0"/>
              </a:rPr>
              <a:t>i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000" baseline="-25000">
                <a:solidFill>
                  <a:srgbClr val="000099"/>
                </a:solidFill>
                <a:latin typeface="Arial" charset="0"/>
              </a:rPr>
              <a:t>– </a:t>
            </a:r>
            <a:r>
              <a:rPr lang="en-US" sz="2000" b="1" i="1" baseline="-25000">
                <a:solidFill>
                  <a:srgbClr val="000099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00099"/>
                </a:solidFill>
                <a:latin typeface="Arial" charset="0"/>
              </a:rPr>
              <a:t> +1</a:t>
            </a:r>
            <a:r>
              <a:rPr lang="en-US" sz="2000" baseline="-25000">
                <a:latin typeface="Arial" charset="0"/>
              </a:rPr>
              <a:t>.</a:t>
            </a: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1981200" y="4762500"/>
            <a:ext cx="5715000" cy="19748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9"/>
          <p:cNvSpPr>
            <a:spLocks noChangeShapeType="1"/>
          </p:cNvSpPr>
          <p:nvPr/>
        </p:nvSpPr>
        <p:spPr bwMode="auto">
          <a:xfrm flipV="1">
            <a:off x="2638425" y="5091113"/>
            <a:ext cx="1312863" cy="658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10"/>
          <p:cNvSpPr>
            <a:spLocks noChangeShapeType="1"/>
          </p:cNvSpPr>
          <p:nvPr/>
        </p:nvSpPr>
        <p:spPr bwMode="auto">
          <a:xfrm>
            <a:off x="3951288" y="5091113"/>
            <a:ext cx="144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1"/>
          <p:cNvSpPr>
            <a:spLocks noChangeShapeType="1"/>
          </p:cNvSpPr>
          <p:nvPr/>
        </p:nvSpPr>
        <p:spPr bwMode="auto">
          <a:xfrm>
            <a:off x="5397500" y="5091113"/>
            <a:ext cx="1379538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2"/>
          <p:cNvSpPr>
            <a:spLocks noChangeShapeType="1"/>
          </p:cNvSpPr>
          <p:nvPr/>
        </p:nvSpPr>
        <p:spPr bwMode="auto">
          <a:xfrm flipH="1" flipV="1">
            <a:off x="2638425" y="5749925"/>
            <a:ext cx="1312863" cy="657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3"/>
          <p:cNvSpPr>
            <a:spLocks noChangeShapeType="1"/>
          </p:cNvSpPr>
          <p:nvPr/>
        </p:nvSpPr>
        <p:spPr bwMode="auto">
          <a:xfrm flipH="1">
            <a:off x="3951288" y="6407150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4"/>
          <p:cNvSpPr>
            <a:spLocks noChangeShapeType="1"/>
          </p:cNvSpPr>
          <p:nvPr/>
        </p:nvSpPr>
        <p:spPr bwMode="auto">
          <a:xfrm flipH="1">
            <a:off x="5397500" y="5749925"/>
            <a:ext cx="1379538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21"/>
          <p:cNvSpPr>
            <a:spLocks noChangeShapeType="1"/>
          </p:cNvSpPr>
          <p:nvPr/>
        </p:nvSpPr>
        <p:spPr bwMode="auto">
          <a:xfrm>
            <a:off x="3951288" y="5091113"/>
            <a:ext cx="1446212" cy="1316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22"/>
          <p:cNvSpPr>
            <a:spLocks noChangeShapeType="1"/>
          </p:cNvSpPr>
          <p:nvPr/>
        </p:nvSpPr>
        <p:spPr bwMode="auto">
          <a:xfrm>
            <a:off x="3951288" y="5091113"/>
            <a:ext cx="0" cy="1316037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23"/>
          <p:cNvSpPr>
            <a:spLocks noChangeShapeType="1"/>
          </p:cNvSpPr>
          <p:nvPr/>
        </p:nvSpPr>
        <p:spPr bwMode="auto">
          <a:xfrm>
            <a:off x="5397500" y="5091113"/>
            <a:ext cx="0" cy="131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Text Box 28"/>
          <p:cNvSpPr txBox="1">
            <a:spLocks noChangeArrowheads="1"/>
          </p:cNvSpPr>
          <p:nvPr/>
        </p:nvSpPr>
        <p:spPr bwMode="auto">
          <a:xfrm>
            <a:off x="3810000" y="4724400"/>
            <a:ext cx="982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7F0000"/>
                </a:solidFill>
              </a:rPr>
              <a:t>4</a:t>
            </a:r>
            <a:r>
              <a:rPr lang="en-US" sz="2000">
                <a:solidFill>
                  <a:srgbClr val="000099"/>
                </a:solidFill>
              </a:rPr>
              <a:t>= 6 - 2</a:t>
            </a:r>
          </a:p>
        </p:txBody>
      </p:sp>
      <p:sp>
        <p:nvSpPr>
          <p:cNvPr id="16402" name="Text Box 29"/>
          <p:cNvSpPr txBox="1">
            <a:spLocks noChangeArrowheads="1"/>
          </p:cNvSpPr>
          <p:nvPr/>
        </p:nvSpPr>
        <p:spPr bwMode="auto">
          <a:xfrm>
            <a:off x="5257800" y="6324600"/>
            <a:ext cx="1025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7F0000"/>
                </a:solidFill>
              </a:rPr>
              <a:t>1</a:t>
            </a:r>
            <a:r>
              <a:rPr lang="en-US" sz="2000">
                <a:solidFill>
                  <a:srgbClr val="000099"/>
                </a:solidFill>
              </a:rPr>
              <a:t>= 3 – 2</a:t>
            </a:r>
          </a:p>
        </p:txBody>
      </p:sp>
      <p:sp>
        <p:nvSpPr>
          <p:cNvPr id="16403" name="Text Box 30"/>
          <p:cNvSpPr txBox="1">
            <a:spLocks noChangeArrowheads="1"/>
          </p:cNvSpPr>
          <p:nvPr/>
        </p:nvSpPr>
        <p:spPr bwMode="auto">
          <a:xfrm>
            <a:off x="3733800" y="6324600"/>
            <a:ext cx="982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7F0000"/>
                </a:solidFill>
              </a:rPr>
              <a:t>2</a:t>
            </a:r>
            <a:r>
              <a:rPr lang="en-US" sz="2000">
                <a:solidFill>
                  <a:srgbClr val="000099"/>
                </a:solidFill>
              </a:rPr>
              <a:t>= 4 - 2</a:t>
            </a:r>
          </a:p>
        </p:txBody>
      </p:sp>
      <p:sp>
        <p:nvSpPr>
          <p:cNvPr id="16404" name="Text Box 32"/>
          <p:cNvSpPr txBox="1">
            <a:spLocks noChangeArrowheads="1"/>
          </p:cNvSpPr>
          <p:nvPr/>
        </p:nvSpPr>
        <p:spPr bwMode="auto">
          <a:xfrm>
            <a:off x="2819400" y="5562600"/>
            <a:ext cx="982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7F0000"/>
                </a:solidFill>
              </a:rPr>
              <a:t>3</a:t>
            </a:r>
            <a:r>
              <a:rPr lang="en-US" sz="2000">
                <a:solidFill>
                  <a:srgbClr val="000099"/>
                </a:solidFill>
              </a:rPr>
              <a:t>= 5 - 2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866A10-3331-461C-9680-77D0924520A4}" type="slidenum">
              <a:rPr lang="en-US" sz="1400" smtClean="0"/>
              <a:pPr eaLnBrk="1" hangingPunct="1"/>
              <a:t>17</a:t>
            </a:fld>
            <a:endParaRPr lang="en-US" sz="1400" smtClean="0"/>
          </a:p>
        </p:txBody>
      </p:sp>
      <p:sp>
        <p:nvSpPr>
          <p:cNvPr id="17412" name="Rectangle 31"/>
          <p:cNvSpPr>
            <a:spLocks noChangeArrowheads="1"/>
          </p:cNvSpPr>
          <p:nvPr/>
        </p:nvSpPr>
        <p:spPr bwMode="auto">
          <a:xfrm>
            <a:off x="914400" y="2895600"/>
            <a:ext cx="7924800" cy="381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18 Proof continued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0" y="1447800"/>
            <a:ext cx="8915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has vertices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k</a:t>
            </a:r>
            <a:r>
              <a:rPr lang="en-US" sz="2000" i="1">
                <a:latin typeface="Arial" charset="0"/>
              </a:rPr>
              <a:t>, v</a:t>
            </a:r>
            <a:r>
              <a:rPr lang="en-US" sz="2000" i="1" baseline="-25000">
                <a:latin typeface="Arial" charset="0"/>
              </a:rPr>
              <a:t>k+1</a:t>
            </a:r>
            <a:r>
              <a:rPr lang="en-US" sz="2000" i="1">
                <a:latin typeface="Arial" charset="0"/>
              </a:rPr>
              <a:t>, …, v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.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For each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i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of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, renumber vertices </a:t>
            </a:r>
            <a:r>
              <a:rPr lang="en-US" sz="2000" i="1">
                <a:solidFill>
                  <a:srgbClr val="00007F"/>
                </a:solidFill>
                <a:latin typeface="Arial" charset="0"/>
              </a:rPr>
              <a:t>v’</a:t>
            </a:r>
            <a:r>
              <a:rPr lang="en-US" sz="2000" i="1" baseline="-25000">
                <a:solidFill>
                  <a:srgbClr val="00007F"/>
                </a:solidFill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=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</a:t>
            </a:r>
            <a:r>
              <a:rPr lang="en-US" sz="2000" baseline="-25000">
                <a:solidFill>
                  <a:srgbClr val="7F0000"/>
                </a:solidFill>
                <a:latin typeface="Arial" charset="0"/>
              </a:rPr>
              <a:t>– </a:t>
            </a:r>
            <a:r>
              <a:rPr lang="en-US" sz="2000" b="1" i="1" baseline="-25000">
                <a:solidFill>
                  <a:srgbClr val="7F0000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7F0000"/>
                </a:solidFill>
                <a:latin typeface="Arial" charset="0"/>
              </a:rPr>
              <a:t> +1</a:t>
            </a:r>
            <a:r>
              <a:rPr lang="en-US" sz="2000" baseline="-25000">
                <a:latin typeface="Arial" charset="0"/>
              </a:rPr>
              <a:t>.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has </a:t>
            </a:r>
            <a:r>
              <a:rPr lang="en-US" sz="2000" i="1">
                <a:latin typeface="Arial" charset="0"/>
              </a:rPr>
              <a:t>n – k</a:t>
            </a:r>
            <a:r>
              <a:rPr lang="en-US" sz="2000">
                <a:latin typeface="Arial" charset="0"/>
              </a:rPr>
              <a:t> + 1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vertices;                                        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(</a:t>
            </a:r>
            <a:r>
              <a:rPr lang="en-US" sz="2000" i="1">
                <a:solidFill>
                  <a:srgbClr val="007F00"/>
                </a:solidFill>
                <a:latin typeface="Arial" charset="0"/>
              </a:rPr>
              <a:t>n – k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 – 1 triangles)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Triangulate it with triangles </a:t>
            </a:r>
            <a:r>
              <a:rPr lang="en-US" sz="2000" i="1">
                <a:latin typeface="Arial" charset="0"/>
              </a:rPr>
              <a:t>properly numbered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990000"/>
                </a:solidFill>
                <a:latin typeface="Arial" charset="0"/>
              </a:rPr>
              <a:t>1, …, </a:t>
            </a:r>
            <a:r>
              <a:rPr lang="en-US" sz="2000" i="1">
                <a:solidFill>
                  <a:srgbClr val="990000"/>
                </a:solidFill>
                <a:latin typeface="Arial" charset="0"/>
              </a:rPr>
              <a:t>n – k </a:t>
            </a:r>
            <a:r>
              <a:rPr lang="en-US" sz="2000">
                <a:solidFill>
                  <a:srgbClr val="990000"/>
                </a:solidFill>
                <a:latin typeface="Arial" charset="0"/>
              </a:rPr>
              <a:t>– 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.  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(SIH)</a:t>
            </a:r>
            <a:endParaRPr lang="en-US" sz="2400">
              <a:solidFill>
                <a:srgbClr val="007F00"/>
              </a:solidFill>
              <a:latin typeface="Arial" charset="0"/>
            </a:endParaRPr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1981200" y="4762500"/>
            <a:ext cx="5715000" cy="19748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 flipV="1">
            <a:off x="2638425" y="5091113"/>
            <a:ext cx="1312863" cy="658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3951288" y="5091113"/>
            <a:ext cx="144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5397500" y="5091113"/>
            <a:ext cx="1379538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 flipH="1" flipV="1">
            <a:off x="2638425" y="5749925"/>
            <a:ext cx="1312863" cy="657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 flipH="1">
            <a:off x="3951288" y="6407150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2"/>
          <p:cNvSpPr>
            <a:spLocks noChangeShapeType="1"/>
          </p:cNvSpPr>
          <p:nvPr/>
        </p:nvSpPr>
        <p:spPr bwMode="auto">
          <a:xfrm flipH="1">
            <a:off x="5397500" y="5749925"/>
            <a:ext cx="1379538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9"/>
          <p:cNvSpPr>
            <a:spLocks noChangeShapeType="1"/>
          </p:cNvSpPr>
          <p:nvPr/>
        </p:nvSpPr>
        <p:spPr bwMode="auto">
          <a:xfrm>
            <a:off x="3951288" y="5091113"/>
            <a:ext cx="1446212" cy="1316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20"/>
          <p:cNvSpPr>
            <a:spLocks noChangeShapeType="1"/>
          </p:cNvSpPr>
          <p:nvPr/>
        </p:nvSpPr>
        <p:spPr bwMode="auto">
          <a:xfrm>
            <a:off x="3951288" y="5091113"/>
            <a:ext cx="0" cy="1316037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21"/>
          <p:cNvSpPr>
            <a:spLocks noChangeShapeType="1"/>
          </p:cNvSpPr>
          <p:nvPr/>
        </p:nvSpPr>
        <p:spPr bwMode="auto">
          <a:xfrm>
            <a:off x="5397500" y="5091113"/>
            <a:ext cx="0" cy="131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Text Box 24"/>
          <p:cNvSpPr txBox="1">
            <a:spLocks noChangeArrowheads="1"/>
          </p:cNvSpPr>
          <p:nvPr/>
        </p:nvSpPr>
        <p:spPr bwMode="auto">
          <a:xfrm>
            <a:off x="4273550" y="5867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7F0000"/>
                </a:solidFill>
              </a:rPr>
              <a:t>1</a:t>
            </a:r>
            <a:endParaRPr lang="en-US" sz="2000">
              <a:solidFill>
                <a:srgbClr val="000099"/>
              </a:solidFill>
            </a:endParaRPr>
          </a:p>
        </p:txBody>
      </p:sp>
      <p:sp>
        <p:nvSpPr>
          <p:cNvPr id="17426" name="Text Box 25"/>
          <p:cNvSpPr txBox="1">
            <a:spLocks noChangeArrowheads="1"/>
          </p:cNvSpPr>
          <p:nvPr/>
        </p:nvSpPr>
        <p:spPr bwMode="auto">
          <a:xfrm>
            <a:off x="3282950" y="56388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007F00"/>
                </a:solidFill>
              </a:rPr>
              <a:t>2</a:t>
            </a:r>
            <a:endParaRPr lang="en-US" sz="2000">
              <a:solidFill>
                <a:srgbClr val="00007F"/>
              </a:solidFill>
            </a:endParaRPr>
          </a:p>
        </p:txBody>
      </p:sp>
      <p:sp>
        <p:nvSpPr>
          <p:cNvPr id="17427" name="Text Box 26"/>
          <p:cNvSpPr txBox="1">
            <a:spLocks noChangeArrowheads="1"/>
          </p:cNvSpPr>
          <p:nvPr/>
        </p:nvSpPr>
        <p:spPr bwMode="auto">
          <a:xfrm>
            <a:off x="3810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17428" name="Text Box 27"/>
          <p:cNvSpPr txBox="1">
            <a:spLocks noChangeArrowheads="1"/>
          </p:cNvSpPr>
          <p:nvPr/>
        </p:nvSpPr>
        <p:spPr bwMode="auto">
          <a:xfrm>
            <a:off x="52578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7F0000"/>
                </a:solidFill>
              </a:rPr>
              <a:t>1</a:t>
            </a:r>
            <a:endParaRPr lang="en-US" sz="2000">
              <a:solidFill>
                <a:srgbClr val="000099"/>
              </a:solidFill>
            </a:endParaRPr>
          </a:p>
        </p:txBody>
      </p:sp>
      <p:sp>
        <p:nvSpPr>
          <p:cNvPr id="17429" name="Text Box 28"/>
          <p:cNvSpPr txBox="1">
            <a:spLocks noChangeArrowheads="1"/>
          </p:cNvSpPr>
          <p:nvPr/>
        </p:nvSpPr>
        <p:spPr bwMode="auto">
          <a:xfrm>
            <a:off x="38100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7F00"/>
                </a:solidFill>
              </a:rPr>
              <a:t>2</a:t>
            </a:r>
            <a:endParaRPr lang="en-US" sz="2000">
              <a:solidFill>
                <a:srgbClr val="000099"/>
              </a:solidFill>
            </a:endParaRPr>
          </a:p>
        </p:txBody>
      </p:sp>
      <p:sp>
        <p:nvSpPr>
          <p:cNvPr id="17430" name="Text Box 29"/>
          <p:cNvSpPr txBox="1">
            <a:spLocks noChangeArrowheads="1"/>
          </p:cNvSpPr>
          <p:nvPr/>
        </p:nvSpPr>
        <p:spPr bwMode="auto">
          <a:xfrm>
            <a:off x="2362200" y="5562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99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CFA4B6-BC4C-41E3-B339-355C18EBEB61}" type="slidenum">
              <a:rPr lang="en-US" sz="1400" smtClean="0"/>
              <a:pPr eaLnBrk="1" hangingPunct="1"/>
              <a:t>18</a:t>
            </a:fld>
            <a:endParaRPr lang="en-US" sz="1400" smtClean="0"/>
          </a:p>
        </p:txBody>
      </p:sp>
      <p:sp>
        <p:nvSpPr>
          <p:cNvPr id="18436" name="Rectangle 46"/>
          <p:cNvSpPr>
            <a:spLocks noChangeArrowheads="1"/>
          </p:cNvSpPr>
          <p:nvPr/>
        </p:nvSpPr>
        <p:spPr bwMode="auto">
          <a:xfrm>
            <a:off x="838200" y="3352800"/>
            <a:ext cx="6248400" cy="381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18 Proof continued</a:t>
            </a: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0" y="1447800"/>
            <a:ext cx="9144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has vertices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k</a:t>
            </a:r>
            <a:r>
              <a:rPr lang="en-US" sz="2000" i="1">
                <a:latin typeface="Arial" charset="0"/>
              </a:rPr>
              <a:t>, v</a:t>
            </a:r>
            <a:r>
              <a:rPr lang="en-US" sz="2000" i="1" baseline="-25000">
                <a:latin typeface="Arial" charset="0"/>
              </a:rPr>
              <a:t>k+1</a:t>
            </a:r>
            <a:r>
              <a:rPr lang="en-US" sz="2000" i="1">
                <a:latin typeface="Arial" charset="0"/>
              </a:rPr>
              <a:t>, …, v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.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For each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i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of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, renumber vertices </a:t>
            </a:r>
            <a:r>
              <a:rPr lang="en-US" sz="2000" i="1">
                <a:solidFill>
                  <a:srgbClr val="00007F"/>
                </a:solidFill>
                <a:latin typeface="Arial" charset="0"/>
              </a:rPr>
              <a:t>v’</a:t>
            </a:r>
            <a:r>
              <a:rPr lang="en-US" sz="2000" i="1" baseline="-25000">
                <a:solidFill>
                  <a:srgbClr val="00007F"/>
                </a:solidFill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=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</a:t>
            </a:r>
            <a:r>
              <a:rPr lang="en-US" sz="2000" baseline="-25000">
                <a:solidFill>
                  <a:srgbClr val="7F0000"/>
                </a:solidFill>
                <a:latin typeface="Arial" charset="0"/>
              </a:rPr>
              <a:t>– </a:t>
            </a:r>
            <a:r>
              <a:rPr lang="en-US" sz="2000" b="1" i="1" baseline="-25000">
                <a:solidFill>
                  <a:srgbClr val="7F0000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7F0000"/>
                </a:solidFill>
                <a:latin typeface="Arial" charset="0"/>
              </a:rPr>
              <a:t> +1</a:t>
            </a:r>
            <a:r>
              <a:rPr lang="en-US" sz="2000" baseline="-25000">
                <a:latin typeface="Arial" charset="0"/>
              </a:rPr>
              <a:t>.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has </a:t>
            </a:r>
            <a:r>
              <a:rPr lang="en-US" sz="2000" i="1">
                <a:latin typeface="Arial" charset="0"/>
              </a:rPr>
              <a:t>n – k</a:t>
            </a:r>
            <a:r>
              <a:rPr lang="en-US" sz="2000">
                <a:latin typeface="Arial" charset="0"/>
              </a:rPr>
              <a:t> + 1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vertices;                                           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(</a:t>
            </a:r>
            <a:r>
              <a:rPr lang="en-US" sz="2000" i="1">
                <a:solidFill>
                  <a:srgbClr val="007F00"/>
                </a:solidFill>
                <a:latin typeface="Arial" charset="0"/>
              </a:rPr>
              <a:t>n – k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 – 1 triangles)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Triangulate it with triangles </a:t>
            </a:r>
            <a:r>
              <a:rPr lang="en-US" sz="2000" i="1">
                <a:latin typeface="Arial" charset="0"/>
              </a:rPr>
              <a:t>properly numbered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990000"/>
                </a:solidFill>
                <a:latin typeface="Arial" charset="0"/>
              </a:rPr>
              <a:t>1, …, </a:t>
            </a:r>
            <a:r>
              <a:rPr lang="en-US" sz="2000" i="1">
                <a:solidFill>
                  <a:srgbClr val="990000"/>
                </a:solidFill>
                <a:latin typeface="Arial" charset="0"/>
              </a:rPr>
              <a:t>n – k </a:t>
            </a:r>
            <a:r>
              <a:rPr lang="en-US" sz="2000">
                <a:solidFill>
                  <a:srgbClr val="990000"/>
                </a:solidFill>
                <a:latin typeface="Arial" charset="0"/>
              </a:rPr>
              <a:t>– 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.      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(SIH)</a:t>
            </a:r>
            <a:endParaRPr lang="en-US" sz="2400">
              <a:solidFill>
                <a:srgbClr val="007F00"/>
              </a:solidFill>
              <a:latin typeface="Arial" charset="0"/>
            </a:endParaRP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Add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k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 – 1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 to each triangle number: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k, k + 1, …, n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 – 2.</a:t>
            </a:r>
            <a:endParaRPr lang="en-US" sz="20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8439" name="Rectangle 30"/>
          <p:cNvSpPr>
            <a:spLocks noChangeArrowheads="1"/>
          </p:cNvSpPr>
          <p:nvPr/>
        </p:nvSpPr>
        <p:spPr bwMode="auto">
          <a:xfrm>
            <a:off x="1981200" y="4762500"/>
            <a:ext cx="5715000" cy="19748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31"/>
          <p:cNvSpPr>
            <a:spLocks noChangeShapeType="1"/>
          </p:cNvSpPr>
          <p:nvPr/>
        </p:nvSpPr>
        <p:spPr bwMode="auto">
          <a:xfrm flipV="1">
            <a:off x="2638425" y="5091113"/>
            <a:ext cx="1312863" cy="658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32"/>
          <p:cNvSpPr>
            <a:spLocks noChangeShapeType="1"/>
          </p:cNvSpPr>
          <p:nvPr/>
        </p:nvSpPr>
        <p:spPr bwMode="auto">
          <a:xfrm>
            <a:off x="3951288" y="5091113"/>
            <a:ext cx="144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33"/>
          <p:cNvSpPr>
            <a:spLocks noChangeShapeType="1"/>
          </p:cNvSpPr>
          <p:nvPr/>
        </p:nvSpPr>
        <p:spPr bwMode="auto">
          <a:xfrm>
            <a:off x="5397500" y="5091113"/>
            <a:ext cx="1379538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34"/>
          <p:cNvSpPr>
            <a:spLocks noChangeShapeType="1"/>
          </p:cNvSpPr>
          <p:nvPr/>
        </p:nvSpPr>
        <p:spPr bwMode="auto">
          <a:xfrm flipH="1" flipV="1">
            <a:off x="2638425" y="5749925"/>
            <a:ext cx="1312863" cy="657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35"/>
          <p:cNvSpPr>
            <a:spLocks noChangeShapeType="1"/>
          </p:cNvSpPr>
          <p:nvPr/>
        </p:nvSpPr>
        <p:spPr bwMode="auto">
          <a:xfrm flipH="1">
            <a:off x="3951288" y="6407150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36"/>
          <p:cNvSpPr>
            <a:spLocks noChangeShapeType="1"/>
          </p:cNvSpPr>
          <p:nvPr/>
        </p:nvSpPr>
        <p:spPr bwMode="auto">
          <a:xfrm flipH="1">
            <a:off x="5397500" y="5749925"/>
            <a:ext cx="1379538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37"/>
          <p:cNvSpPr>
            <a:spLocks noChangeShapeType="1"/>
          </p:cNvSpPr>
          <p:nvPr/>
        </p:nvSpPr>
        <p:spPr bwMode="auto">
          <a:xfrm>
            <a:off x="3951288" y="5091113"/>
            <a:ext cx="1446212" cy="1316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8"/>
          <p:cNvSpPr>
            <a:spLocks noChangeShapeType="1"/>
          </p:cNvSpPr>
          <p:nvPr/>
        </p:nvSpPr>
        <p:spPr bwMode="auto">
          <a:xfrm>
            <a:off x="3951288" y="5091113"/>
            <a:ext cx="0" cy="1316037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9"/>
          <p:cNvSpPr>
            <a:spLocks noChangeShapeType="1"/>
          </p:cNvSpPr>
          <p:nvPr/>
        </p:nvSpPr>
        <p:spPr bwMode="auto">
          <a:xfrm>
            <a:off x="5397500" y="5091113"/>
            <a:ext cx="0" cy="131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40"/>
          <p:cNvSpPr txBox="1">
            <a:spLocks noChangeArrowheads="1"/>
          </p:cNvSpPr>
          <p:nvPr/>
        </p:nvSpPr>
        <p:spPr bwMode="auto">
          <a:xfrm>
            <a:off x="4273550" y="5867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7F0000"/>
                </a:solidFill>
              </a:rPr>
              <a:t>3</a:t>
            </a:r>
            <a:endParaRPr lang="en-US" sz="2000">
              <a:solidFill>
                <a:srgbClr val="000099"/>
              </a:solidFill>
            </a:endParaRPr>
          </a:p>
        </p:txBody>
      </p:sp>
      <p:sp>
        <p:nvSpPr>
          <p:cNvPr id="18450" name="Text Box 41"/>
          <p:cNvSpPr txBox="1">
            <a:spLocks noChangeArrowheads="1"/>
          </p:cNvSpPr>
          <p:nvPr/>
        </p:nvSpPr>
        <p:spPr bwMode="auto">
          <a:xfrm>
            <a:off x="3282950" y="56388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007F00"/>
                </a:solidFill>
              </a:rPr>
              <a:t>4</a:t>
            </a:r>
            <a:endParaRPr lang="en-US" sz="2000">
              <a:solidFill>
                <a:srgbClr val="00007F"/>
              </a:solidFill>
            </a:endParaRPr>
          </a:p>
        </p:txBody>
      </p:sp>
      <p:sp>
        <p:nvSpPr>
          <p:cNvPr id="18451" name="Text Box 42"/>
          <p:cNvSpPr txBox="1">
            <a:spLocks noChangeArrowheads="1"/>
          </p:cNvSpPr>
          <p:nvPr/>
        </p:nvSpPr>
        <p:spPr bwMode="auto">
          <a:xfrm>
            <a:off x="3810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18452" name="Text Box 43"/>
          <p:cNvSpPr txBox="1">
            <a:spLocks noChangeArrowheads="1"/>
          </p:cNvSpPr>
          <p:nvPr/>
        </p:nvSpPr>
        <p:spPr bwMode="auto">
          <a:xfrm>
            <a:off x="52578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7F0000"/>
                </a:solidFill>
              </a:rPr>
              <a:t>1</a:t>
            </a:r>
            <a:endParaRPr lang="en-US" sz="2000">
              <a:solidFill>
                <a:srgbClr val="000099"/>
              </a:solidFill>
            </a:endParaRPr>
          </a:p>
        </p:txBody>
      </p:sp>
      <p:sp>
        <p:nvSpPr>
          <p:cNvPr id="18453" name="Text Box 44"/>
          <p:cNvSpPr txBox="1">
            <a:spLocks noChangeArrowheads="1"/>
          </p:cNvSpPr>
          <p:nvPr/>
        </p:nvSpPr>
        <p:spPr bwMode="auto">
          <a:xfrm>
            <a:off x="38100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7F00"/>
                </a:solidFill>
              </a:rPr>
              <a:t>2</a:t>
            </a:r>
            <a:endParaRPr lang="en-US" sz="2000">
              <a:solidFill>
                <a:srgbClr val="000099"/>
              </a:solidFill>
            </a:endParaRPr>
          </a:p>
        </p:txBody>
      </p:sp>
      <p:sp>
        <p:nvSpPr>
          <p:cNvPr id="18454" name="Text Box 45"/>
          <p:cNvSpPr txBox="1">
            <a:spLocks noChangeArrowheads="1"/>
          </p:cNvSpPr>
          <p:nvPr/>
        </p:nvSpPr>
        <p:spPr bwMode="auto">
          <a:xfrm>
            <a:off x="2362200" y="5562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99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BE4B2E-469C-4747-9C0C-3254E3F6F57C}" type="slidenum">
              <a:rPr lang="en-US" sz="1400" smtClean="0"/>
              <a:pPr eaLnBrk="1" hangingPunct="1"/>
              <a:t>19</a:t>
            </a:fld>
            <a:endParaRPr lang="en-US" sz="1400" smtClean="0"/>
          </a:p>
        </p:txBody>
      </p:sp>
      <p:sp>
        <p:nvSpPr>
          <p:cNvPr id="19460" name="Rectangle 30"/>
          <p:cNvSpPr>
            <a:spLocks noChangeArrowheads="1"/>
          </p:cNvSpPr>
          <p:nvPr/>
        </p:nvSpPr>
        <p:spPr bwMode="auto">
          <a:xfrm>
            <a:off x="914400" y="3810000"/>
            <a:ext cx="6324600" cy="4572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18 Proof continued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0" y="1447800"/>
            <a:ext cx="9144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has vertices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k</a:t>
            </a:r>
            <a:r>
              <a:rPr lang="en-US" sz="2000" i="1">
                <a:latin typeface="Arial" charset="0"/>
              </a:rPr>
              <a:t>, v</a:t>
            </a:r>
            <a:r>
              <a:rPr lang="en-US" sz="2000" i="1" baseline="-25000">
                <a:latin typeface="Arial" charset="0"/>
              </a:rPr>
              <a:t>k+1</a:t>
            </a:r>
            <a:r>
              <a:rPr lang="en-US" sz="2000" i="1">
                <a:latin typeface="Arial" charset="0"/>
              </a:rPr>
              <a:t>, …, v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.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For each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i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of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, renumber vertices </a:t>
            </a:r>
            <a:r>
              <a:rPr lang="en-US" sz="2000" i="1">
                <a:solidFill>
                  <a:srgbClr val="00007F"/>
                </a:solidFill>
                <a:latin typeface="Arial" charset="0"/>
              </a:rPr>
              <a:t>v’</a:t>
            </a:r>
            <a:r>
              <a:rPr lang="en-US" sz="2000" i="1" baseline="-25000">
                <a:solidFill>
                  <a:srgbClr val="00007F"/>
                </a:solidFill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=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</a:t>
            </a:r>
            <a:r>
              <a:rPr lang="en-US" sz="2000" baseline="-25000">
                <a:solidFill>
                  <a:srgbClr val="7F0000"/>
                </a:solidFill>
                <a:latin typeface="Arial" charset="0"/>
              </a:rPr>
              <a:t>– </a:t>
            </a:r>
            <a:r>
              <a:rPr lang="en-US" sz="2000" b="1" i="1" baseline="-25000">
                <a:solidFill>
                  <a:srgbClr val="7F0000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7F0000"/>
                </a:solidFill>
                <a:latin typeface="Arial" charset="0"/>
              </a:rPr>
              <a:t> +1</a:t>
            </a:r>
            <a:r>
              <a:rPr lang="en-US" sz="2000" baseline="-25000">
                <a:latin typeface="Arial" charset="0"/>
              </a:rPr>
              <a:t>.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 i="1">
                <a:solidFill>
                  <a:srgbClr val="7F0000"/>
                </a:solidFill>
                <a:latin typeface="Arial" charset="0"/>
              </a:rPr>
              <a:t>P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has </a:t>
            </a:r>
            <a:r>
              <a:rPr lang="en-US" sz="2000" i="1">
                <a:latin typeface="Arial" charset="0"/>
              </a:rPr>
              <a:t>n – k</a:t>
            </a:r>
            <a:r>
              <a:rPr lang="en-US" sz="2000">
                <a:latin typeface="Arial" charset="0"/>
              </a:rPr>
              <a:t> + 1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vertices;                                           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(</a:t>
            </a:r>
            <a:r>
              <a:rPr lang="en-US" sz="2000" i="1">
                <a:solidFill>
                  <a:srgbClr val="007F00"/>
                </a:solidFill>
                <a:latin typeface="Arial" charset="0"/>
              </a:rPr>
              <a:t>n – k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 – 1 triangles)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Triangulate it with triangles </a:t>
            </a:r>
            <a:r>
              <a:rPr lang="en-US" sz="2000" i="1">
                <a:latin typeface="Arial" charset="0"/>
              </a:rPr>
              <a:t>properly numbered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990000"/>
                </a:solidFill>
                <a:latin typeface="Arial" charset="0"/>
              </a:rPr>
              <a:t>1, …, </a:t>
            </a:r>
            <a:r>
              <a:rPr lang="en-US" sz="2000" i="1">
                <a:solidFill>
                  <a:srgbClr val="990000"/>
                </a:solidFill>
                <a:latin typeface="Arial" charset="0"/>
              </a:rPr>
              <a:t>n – k </a:t>
            </a:r>
            <a:r>
              <a:rPr lang="en-US" sz="2000">
                <a:solidFill>
                  <a:srgbClr val="990000"/>
                </a:solidFill>
                <a:latin typeface="Arial" charset="0"/>
              </a:rPr>
              <a:t>– 1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.      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(SIH)</a:t>
            </a:r>
            <a:endParaRPr lang="en-US" sz="2400">
              <a:solidFill>
                <a:srgbClr val="007F00"/>
              </a:solidFill>
              <a:latin typeface="Arial" charset="0"/>
            </a:endParaRP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Add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k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 – 1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 to each triangle number: 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k, k + 1, …, n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 – 2.</a:t>
            </a:r>
          </a:p>
          <a:p>
            <a:pPr marL="1371600" lvl="2" indent="-45720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Original vertex </a:t>
            </a:r>
            <a:r>
              <a:rPr lang="en-US" sz="2000" i="1">
                <a:latin typeface="Arial" charset="0"/>
              </a:rPr>
              <a:t>v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i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now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participates in </a:t>
            </a:r>
            <a:r>
              <a:rPr lang="el-GR" sz="2000">
                <a:solidFill>
                  <a:srgbClr val="000099"/>
                </a:solidFill>
                <a:latin typeface="Arial" charset="0"/>
                <a:cs typeface="Arial" charset="0"/>
              </a:rPr>
              <a:t>Δ</a:t>
            </a:r>
            <a:r>
              <a:rPr lang="en-US" sz="2000" i="1" baseline="-25000">
                <a:solidFill>
                  <a:srgbClr val="7F0000"/>
                </a:solidFill>
                <a:latin typeface="Arial" charset="0"/>
              </a:rPr>
              <a:t>i</a:t>
            </a:r>
            <a:r>
              <a:rPr lang="en-US" sz="2000" i="1">
                <a:solidFill>
                  <a:srgbClr val="7F0000"/>
                </a:solidFill>
                <a:latin typeface="Arial" charset="0"/>
              </a:rPr>
              <a:t>, i = k, …, n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 – 2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981200" y="4762500"/>
            <a:ext cx="5715000" cy="19748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 flipV="1">
            <a:off x="2638425" y="5091113"/>
            <a:ext cx="1312863" cy="658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>
            <a:off x="3951288" y="5091113"/>
            <a:ext cx="144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9"/>
          <p:cNvSpPr>
            <a:spLocks noChangeShapeType="1"/>
          </p:cNvSpPr>
          <p:nvPr/>
        </p:nvSpPr>
        <p:spPr bwMode="auto">
          <a:xfrm>
            <a:off x="5397500" y="5091113"/>
            <a:ext cx="1379538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0"/>
          <p:cNvSpPr>
            <a:spLocks noChangeShapeType="1"/>
          </p:cNvSpPr>
          <p:nvPr/>
        </p:nvSpPr>
        <p:spPr bwMode="auto">
          <a:xfrm flipH="1" flipV="1">
            <a:off x="2638425" y="5749925"/>
            <a:ext cx="1312863" cy="657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1"/>
          <p:cNvSpPr>
            <a:spLocks noChangeShapeType="1"/>
          </p:cNvSpPr>
          <p:nvPr/>
        </p:nvSpPr>
        <p:spPr bwMode="auto">
          <a:xfrm flipH="1">
            <a:off x="3951288" y="6407150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2"/>
          <p:cNvSpPr>
            <a:spLocks noChangeShapeType="1"/>
          </p:cNvSpPr>
          <p:nvPr/>
        </p:nvSpPr>
        <p:spPr bwMode="auto">
          <a:xfrm flipH="1">
            <a:off x="5397500" y="5749925"/>
            <a:ext cx="1379538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5334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7F0000"/>
                </a:solidFill>
              </a:rPr>
              <a:t>1</a:t>
            </a: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6781800" y="5562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007F00"/>
                </a:solidFill>
              </a:rPr>
              <a:t>2</a:t>
            </a:r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53340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00007F"/>
                </a:solidFill>
              </a:rPr>
              <a:t>3</a:t>
            </a:r>
          </a:p>
        </p:txBody>
      </p:sp>
      <p:sp>
        <p:nvSpPr>
          <p:cNvPr id="19473" name="Text Box 16"/>
          <p:cNvSpPr txBox="1">
            <a:spLocks noChangeArrowheads="1"/>
          </p:cNvSpPr>
          <p:nvPr/>
        </p:nvSpPr>
        <p:spPr bwMode="auto">
          <a:xfrm>
            <a:off x="3733800" y="632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4</a:t>
            </a:r>
          </a:p>
        </p:txBody>
      </p:sp>
      <p:sp>
        <p:nvSpPr>
          <p:cNvPr id="19474" name="Text Box 17"/>
          <p:cNvSpPr txBox="1">
            <a:spLocks noChangeArrowheads="1"/>
          </p:cNvSpPr>
          <p:nvPr/>
        </p:nvSpPr>
        <p:spPr bwMode="auto">
          <a:xfrm>
            <a:off x="2362200" y="5562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5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38100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/>
              <a:t>6</a:t>
            </a:r>
          </a:p>
        </p:txBody>
      </p:sp>
      <p:sp>
        <p:nvSpPr>
          <p:cNvPr id="19476" name="Line 19"/>
          <p:cNvSpPr>
            <a:spLocks noChangeShapeType="1"/>
          </p:cNvSpPr>
          <p:nvPr/>
        </p:nvSpPr>
        <p:spPr bwMode="auto">
          <a:xfrm>
            <a:off x="3951288" y="5091113"/>
            <a:ext cx="1446212" cy="1316037"/>
          </a:xfrm>
          <a:prstGeom prst="line">
            <a:avLst/>
          </a:prstGeom>
          <a:noFill/>
          <a:ln w="28575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0"/>
          <p:cNvSpPr>
            <a:spLocks noChangeShapeType="1"/>
          </p:cNvSpPr>
          <p:nvPr/>
        </p:nvSpPr>
        <p:spPr bwMode="auto">
          <a:xfrm>
            <a:off x="3951288" y="5091113"/>
            <a:ext cx="0" cy="1316037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1"/>
          <p:cNvSpPr>
            <a:spLocks noChangeShapeType="1"/>
          </p:cNvSpPr>
          <p:nvPr/>
        </p:nvSpPr>
        <p:spPr bwMode="auto">
          <a:xfrm>
            <a:off x="5397500" y="5091113"/>
            <a:ext cx="0" cy="1316037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Text Box 22"/>
          <p:cNvSpPr txBox="1">
            <a:spLocks noChangeArrowheads="1"/>
          </p:cNvSpPr>
          <p:nvPr/>
        </p:nvSpPr>
        <p:spPr bwMode="auto">
          <a:xfrm>
            <a:off x="4727575" y="52800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 i="1">
                <a:solidFill>
                  <a:srgbClr val="7F0000"/>
                </a:solidFill>
              </a:rPr>
              <a:t>1</a:t>
            </a:r>
          </a:p>
        </p:txBody>
      </p:sp>
      <p:sp>
        <p:nvSpPr>
          <p:cNvPr id="19480" name="Text Box 23"/>
          <p:cNvSpPr txBox="1">
            <a:spLocks noChangeArrowheads="1"/>
          </p:cNvSpPr>
          <p:nvPr/>
        </p:nvSpPr>
        <p:spPr bwMode="auto">
          <a:xfrm>
            <a:off x="5661025" y="56610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 i="1">
                <a:solidFill>
                  <a:srgbClr val="007F00"/>
                </a:solidFill>
              </a:rPr>
              <a:t>2</a:t>
            </a:r>
          </a:p>
        </p:txBody>
      </p:sp>
      <p:sp>
        <p:nvSpPr>
          <p:cNvPr id="19481" name="Text Box 24"/>
          <p:cNvSpPr txBox="1">
            <a:spLocks noChangeArrowheads="1"/>
          </p:cNvSpPr>
          <p:nvPr/>
        </p:nvSpPr>
        <p:spPr bwMode="auto">
          <a:xfrm>
            <a:off x="4273550" y="5867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 i="1">
                <a:solidFill>
                  <a:srgbClr val="00007F"/>
                </a:solidFill>
              </a:rPr>
              <a:t>3</a:t>
            </a:r>
            <a:endParaRPr lang="en-US" sz="2000">
              <a:solidFill>
                <a:srgbClr val="000099"/>
              </a:solidFill>
            </a:endParaRPr>
          </a:p>
        </p:txBody>
      </p:sp>
      <p:sp>
        <p:nvSpPr>
          <p:cNvPr id="19482" name="Text Box 25"/>
          <p:cNvSpPr txBox="1">
            <a:spLocks noChangeArrowheads="1"/>
          </p:cNvSpPr>
          <p:nvPr/>
        </p:nvSpPr>
        <p:spPr bwMode="auto">
          <a:xfrm>
            <a:off x="3282950" y="56388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000" i="1"/>
              <a:t>4</a:t>
            </a:r>
            <a:endParaRPr lang="en-US" sz="2000">
              <a:solidFill>
                <a:srgbClr val="00007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971800"/>
            <a:ext cx="7620000" cy="3200400"/>
          </a:xfrm>
          <a:prstGeom prst="rect">
            <a:avLst/>
          </a:prstGeom>
          <a:solidFill>
            <a:srgbClr val="CCEC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248400"/>
            <a:ext cx="2895600" cy="457200"/>
          </a:xfrm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A303A2-2C81-498C-8717-1AC932A0D011}" type="slidenum">
              <a:rPr lang="en-US" sz="1400" smtClean="0"/>
              <a:pPr eaLnBrk="1" hangingPunct="1"/>
              <a:t>2</a:t>
            </a:fld>
            <a:endParaRPr lang="en-US" sz="1400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Strong Induction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648200"/>
          </a:xfrm>
        </p:spPr>
        <p:txBody>
          <a:bodyPr/>
          <a:lstStyle/>
          <a:p>
            <a:pPr marL="990600" lvl="1" indent="-533400" eaLnBrk="1" hangingPunct="1">
              <a:lnSpc>
                <a:spcPct val="160000"/>
              </a:lnSpc>
              <a:buFontTx/>
              <a:buNone/>
            </a:pPr>
            <a:r>
              <a:rPr lang="en-US" sz="2400" dirty="0" smtClean="0"/>
              <a:t>Domain of discussion is the </a:t>
            </a:r>
            <a:r>
              <a:rPr lang="en-US" sz="2400" dirty="0" smtClean="0">
                <a:solidFill>
                  <a:srgbClr val="7F0000"/>
                </a:solidFill>
              </a:rPr>
              <a:t>positive integers, </a:t>
            </a:r>
            <a:r>
              <a:rPr lang="en-US" sz="2400" b="1" dirty="0" smtClean="0">
                <a:solidFill>
                  <a:srgbClr val="7F0000"/>
                </a:solidFill>
              </a:rPr>
              <a:t>Z</a:t>
            </a:r>
            <a:r>
              <a:rPr lang="en-US" sz="2400" baseline="30000" dirty="0" smtClean="0">
                <a:solidFill>
                  <a:srgbClr val="7F0000"/>
                </a:solidFill>
              </a:rPr>
              <a:t>+</a:t>
            </a:r>
            <a:r>
              <a:rPr lang="en-US" sz="2400" dirty="0" smtClean="0"/>
              <a:t>.</a:t>
            </a:r>
          </a:p>
          <a:p>
            <a:pPr marL="990600" lvl="1" indent="-533400" eaLnBrk="1" hangingPunct="1">
              <a:lnSpc>
                <a:spcPct val="16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</a:rPr>
              <a:t>Strong Induction</a:t>
            </a:r>
            <a:r>
              <a:rPr lang="en-US" sz="2400" dirty="0" smtClean="0"/>
              <a:t>:</a:t>
            </a:r>
          </a:p>
          <a:p>
            <a:pPr marL="990600" lvl="1" indent="-533400" eaLnBrk="1" hangingPunct="1">
              <a:lnSpc>
                <a:spcPct val="160000"/>
              </a:lnSpc>
              <a:buFontTx/>
              <a:buNone/>
            </a:pPr>
            <a:r>
              <a:rPr lang="en-US" sz="2400" dirty="0" smtClean="0"/>
              <a:t>If</a:t>
            </a:r>
          </a:p>
          <a:p>
            <a:pPr marL="1371600" lvl="2" indent="-457200" eaLnBrk="1" hangingPunct="1">
              <a:lnSpc>
                <a:spcPct val="160000"/>
              </a:lnSpc>
              <a:buFontTx/>
              <a:buAutoNum type="arabicPeriod"/>
            </a:pPr>
            <a:r>
              <a:rPr lang="en-US" dirty="0" smtClean="0"/>
              <a:t>p( 1 )</a:t>
            </a:r>
            <a:endParaRPr lang="en-US" dirty="0" smtClean="0">
              <a:solidFill>
                <a:srgbClr val="7F0000"/>
              </a:solidFill>
            </a:endParaRPr>
          </a:p>
          <a:p>
            <a:pPr marL="1371600" lvl="2" indent="-457200" eaLnBrk="1" hangingPunct="1">
              <a:lnSpc>
                <a:spcPct val="160000"/>
              </a:lnSpc>
              <a:buFontTx/>
              <a:buAutoNum type="arabicPeriod"/>
            </a:pPr>
            <a:r>
              <a:rPr lang="en-US" dirty="0" smtClean="0">
                <a:sym typeface="Symbol" pitchFamily="18" charset="2"/>
              </a:rPr>
              <a:t> </a:t>
            </a:r>
            <a:r>
              <a:rPr lang="en-US" b="1" dirty="0" smtClean="0">
                <a:sym typeface="Symbol" pitchFamily="18" charset="2"/>
              </a:rPr>
              <a:t></a:t>
            </a:r>
            <a:r>
              <a:rPr lang="en-US" i="1" dirty="0" smtClean="0">
                <a:sym typeface="Symbol" pitchFamily="18" charset="2"/>
              </a:rPr>
              <a:t>k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CC3300"/>
                </a:solidFill>
                <a:sym typeface="Symbol" pitchFamily="18" charset="2"/>
              </a:rPr>
              <a:t>[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/>
              <a:t>p( 1 ) </a:t>
            </a:r>
            <a:r>
              <a:rPr lang="en-US" b="1" dirty="0" smtClean="0">
                <a:sym typeface="Symbol" pitchFamily="18" charset="2"/>
              </a:rPr>
              <a:t> </a:t>
            </a:r>
            <a:r>
              <a:rPr lang="en-US" dirty="0" smtClean="0"/>
              <a:t>p( 2 ) </a:t>
            </a:r>
            <a:r>
              <a:rPr lang="en-US" b="1" dirty="0" smtClean="0">
                <a:sym typeface="Symbol" pitchFamily="18" charset="2"/>
              </a:rPr>
              <a:t> </a:t>
            </a:r>
            <a:r>
              <a:rPr lang="en-US" b="1" baseline="30000" dirty="0" smtClean="0">
                <a:sym typeface="Symbol" pitchFamily="18" charset="2"/>
              </a:rPr>
              <a:t>…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b="1" dirty="0" smtClean="0">
                <a:sym typeface="Symbol" pitchFamily="18" charset="2"/>
              </a:rPr>
              <a:t>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/>
              <a:t>p( </a:t>
            </a:r>
            <a:r>
              <a:rPr lang="en-US" i="1" dirty="0" smtClean="0"/>
              <a:t>k</a:t>
            </a:r>
            <a:r>
              <a:rPr lang="en-US" dirty="0" smtClean="0"/>
              <a:t> ) </a:t>
            </a:r>
            <a:r>
              <a:rPr lang="en-US" dirty="0" smtClean="0">
                <a:solidFill>
                  <a:srgbClr val="CC3300"/>
                </a:solidFill>
              </a:rPr>
              <a:t>]</a:t>
            </a:r>
            <a:r>
              <a:rPr lang="en-US" dirty="0" smtClean="0"/>
              <a:t> </a:t>
            </a:r>
            <a:r>
              <a:rPr lang="en-US" b="1" dirty="0" smtClean="0">
                <a:sym typeface="Symbol" pitchFamily="18" charset="2"/>
              </a:rPr>
              <a:t> </a:t>
            </a:r>
            <a:r>
              <a:rPr lang="en-US" dirty="0" smtClean="0"/>
              <a:t>p( </a:t>
            </a:r>
            <a:r>
              <a:rPr lang="en-US" i="1" dirty="0" smtClean="0"/>
              <a:t>k</a:t>
            </a:r>
            <a:r>
              <a:rPr lang="en-US" dirty="0" smtClean="0"/>
              <a:t> + 1 ) )</a:t>
            </a:r>
          </a:p>
          <a:p>
            <a:pPr marL="990600" lvl="1" indent="-533400" eaLnBrk="1" hangingPunct="1">
              <a:lnSpc>
                <a:spcPct val="160000"/>
              </a:lnSpc>
              <a:buFontTx/>
              <a:buNone/>
            </a:pPr>
            <a:r>
              <a:rPr lang="en-US" sz="2400" dirty="0" smtClean="0"/>
              <a:t>then</a:t>
            </a:r>
          </a:p>
          <a:p>
            <a:pPr marL="1371600" lvl="2" indent="-457200" eaLnBrk="1" hangingPunct="1">
              <a:lnSpc>
                <a:spcPct val="160000"/>
              </a:lnSpc>
              <a:buFontTx/>
              <a:buNone/>
            </a:pPr>
            <a:r>
              <a:rPr lang="en-US" b="1" dirty="0" smtClean="0">
                <a:sym typeface="Symbol" pitchFamily="18" charset="2"/>
              </a:rPr>
              <a:t></a:t>
            </a:r>
            <a:r>
              <a:rPr lang="en-US" i="1" dirty="0" smtClean="0">
                <a:sym typeface="Symbol" pitchFamily="18" charset="2"/>
              </a:rPr>
              <a:t>n</a:t>
            </a:r>
            <a:r>
              <a:rPr lang="en-US" dirty="0" smtClean="0">
                <a:sym typeface="Symbol" pitchFamily="18" charset="2"/>
              </a:rPr>
              <a:t> p( </a:t>
            </a:r>
            <a:r>
              <a:rPr lang="en-US" i="1" dirty="0" smtClean="0">
                <a:sym typeface="Symbol" pitchFamily="18" charset="2"/>
              </a:rPr>
              <a:t>n</a:t>
            </a:r>
            <a:r>
              <a:rPr lang="en-US" dirty="0" smtClean="0">
                <a:sym typeface="Symbol" pitchFamily="18" charset="2"/>
              </a:rPr>
              <a:t> 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0781B8-9720-48B2-89B5-E82E6EBFC29B}" type="slidenum">
              <a:rPr lang="en-US" sz="1400" smtClean="0"/>
              <a:pPr eaLnBrk="1" hangingPunct="1"/>
              <a:t>20</a:t>
            </a:fld>
            <a:endParaRPr lang="en-US" sz="1400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18 Proof continued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543800" cy="4419600"/>
          </a:xfrm>
        </p:spPr>
        <p:txBody>
          <a:bodyPr/>
          <a:lstStyle/>
          <a:p>
            <a:pPr marL="990600" lvl="1" indent="-533400" eaLnBrk="1" hangingPunct="1">
              <a:lnSpc>
                <a:spcPct val="150000"/>
              </a:lnSpc>
              <a:buFontTx/>
              <a:buNone/>
            </a:pPr>
            <a:r>
              <a:rPr lang="en-US" sz="2000" dirty="0" smtClean="0"/>
              <a:t>3.</a:t>
            </a:r>
            <a:r>
              <a:rPr lang="en-US" sz="2400" dirty="0" smtClean="0"/>
              <a:t> </a:t>
            </a:r>
            <a:r>
              <a:rPr lang="en-US" sz="2000" dirty="0" smtClean="0"/>
              <a:t>Case: A diagonal connects </a:t>
            </a:r>
            <a:r>
              <a:rPr lang="en-US" sz="2000" i="1" dirty="0" smtClean="0"/>
              <a:t>v</a:t>
            </a:r>
            <a:r>
              <a:rPr lang="en-US" sz="2000" i="1" baseline="-25000" dirty="0" smtClean="0"/>
              <a:t>n-1</a:t>
            </a:r>
            <a:r>
              <a:rPr lang="en-US" sz="2000" dirty="0" smtClean="0"/>
              <a:t> to </a:t>
            </a:r>
            <a:r>
              <a:rPr lang="en-US" sz="2000" i="1" dirty="0" err="1" smtClean="0"/>
              <a:t>v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:</a:t>
            </a:r>
          </a:p>
          <a:p>
            <a:pPr marL="1371600" lvl="2" indent="-457200" eaLnBrk="1" hangingPunct="1">
              <a:lnSpc>
                <a:spcPct val="150000"/>
              </a:lnSpc>
              <a:buFontTx/>
              <a:buNone/>
            </a:pPr>
            <a:r>
              <a:rPr lang="en-US" sz="2000" dirty="0" smtClean="0"/>
              <a:t>This case is handled similarly. Do this as an exercise.</a:t>
            </a:r>
          </a:p>
          <a:p>
            <a:pPr marL="609600" indent="-609600" eaLnBrk="1" hangingPunct="1">
              <a:lnSpc>
                <a:spcPct val="150000"/>
              </a:lnSpc>
              <a:buFontTx/>
              <a:buNone/>
            </a:pPr>
            <a:r>
              <a:rPr lang="en-US" sz="2400" dirty="0" smtClean="0"/>
              <a:t>This </a:t>
            </a:r>
            <a:r>
              <a:rPr lang="en-US" sz="2400" i="1" dirty="0" smtClean="0">
                <a:solidFill>
                  <a:srgbClr val="7F0000"/>
                </a:solidFill>
              </a:rPr>
              <a:t>constructive proof</a:t>
            </a:r>
            <a:r>
              <a:rPr lang="en-US" sz="2400" dirty="0" smtClean="0"/>
              <a:t> is essentially a </a:t>
            </a:r>
            <a:r>
              <a:rPr lang="en-US" sz="2400" i="1" dirty="0" smtClean="0">
                <a:solidFill>
                  <a:srgbClr val="7F0000"/>
                </a:solidFill>
              </a:rPr>
              <a:t>recursive algorithm</a:t>
            </a:r>
            <a:r>
              <a:rPr lang="en-US" sz="2400" dirty="0" smtClean="0"/>
              <a:t> for computing these triangles &amp; their numbers.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1ACB2EB-7729-4802-8B64-31C087CC7839}" type="slidenum">
              <a:rPr lang="en-US" sz="1400" smtClean="0"/>
              <a:pPr eaLnBrk="1" hangingPunct="1"/>
              <a:t>21</a:t>
            </a:fld>
            <a:endParaRPr lang="en-US" sz="1400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2DDE7B-4A04-4E76-B537-59916CEF649D}" type="slidenum">
              <a:rPr lang="en-US" sz="1400" smtClean="0"/>
              <a:pPr eaLnBrk="1" hangingPunct="1"/>
              <a:t>22</a:t>
            </a:fld>
            <a:endParaRPr lang="en-US" sz="1400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40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724400"/>
          </a:xfrm>
        </p:spPr>
        <p:txBody>
          <a:bodyPr/>
          <a:lstStyle/>
          <a:p>
            <a:pPr marL="990600" lvl="1" indent="-533400" eaLnBrk="1" hangingPunct="1">
              <a:lnSpc>
                <a:spcPct val="250000"/>
              </a:lnSpc>
              <a:buFontTx/>
              <a:buNone/>
            </a:pPr>
            <a:r>
              <a:rPr lang="en-US" smtClean="0">
                <a:solidFill>
                  <a:srgbClr val="A80000"/>
                </a:solidFill>
              </a:rPr>
              <a:t>Well-ordering principle</a:t>
            </a:r>
            <a:r>
              <a:rPr lang="en-US" smtClean="0"/>
              <a:t>: Every nonempty set of nonnegative integers has a least element.</a:t>
            </a:r>
          </a:p>
          <a:p>
            <a:pPr marL="990600" lvl="1" indent="-533400" eaLnBrk="1" hangingPunct="1">
              <a:lnSpc>
                <a:spcPct val="250000"/>
              </a:lnSpc>
              <a:buFontTx/>
              <a:buNone/>
            </a:pPr>
            <a:r>
              <a:rPr lang="en-US" smtClean="0"/>
              <a:t>Use the </a:t>
            </a:r>
            <a:r>
              <a:rPr lang="en-US" smtClean="0">
                <a:solidFill>
                  <a:srgbClr val="A80000"/>
                </a:solidFill>
              </a:rPr>
              <a:t>well-ordering principle</a:t>
            </a:r>
            <a:r>
              <a:rPr lang="en-US" smtClean="0"/>
              <a:t> to show that </a:t>
            </a:r>
          </a:p>
          <a:p>
            <a:pPr marL="990600" lvl="1" indent="-533400" algn="ctr" eaLnBrk="1" hangingPunct="1">
              <a:lnSpc>
                <a:spcPct val="250000"/>
              </a:lnSpc>
              <a:buFontTx/>
              <a:buNone/>
            </a:pPr>
            <a:r>
              <a:rPr lang="en-US" smtClean="0"/>
              <a:t>[</a:t>
            </a:r>
            <a:r>
              <a:rPr lang="en-US" i="1" smtClean="0"/>
              <a:t>x, y </a:t>
            </a:r>
            <a:r>
              <a:rPr lang="en-US" b="1" smtClean="0">
                <a:sym typeface="Symbol" pitchFamily="18" charset="2"/>
              </a:rPr>
              <a:t> R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b="1" smtClean="0">
                <a:sym typeface="Symbol" pitchFamily="18" charset="2"/>
              </a:rPr>
              <a:t>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i="1" smtClean="0">
                <a:sym typeface="Symbol" pitchFamily="18" charset="2"/>
              </a:rPr>
              <a:t>x &lt; y</a:t>
            </a:r>
            <a:r>
              <a:rPr lang="en-US" smtClean="0">
                <a:sym typeface="Symbol" pitchFamily="18" charset="2"/>
              </a:rPr>
              <a:t>]</a:t>
            </a:r>
            <a:r>
              <a:rPr lang="en-US" b="1" smtClean="0">
                <a:sym typeface="Symbol" pitchFamily="18" charset="2"/>
              </a:rPr>
              <a:t>  </a:t>
            </a:r>
            <a:r>
              <a:rPr lang="en-US" i="1" smtClean="0">
                <a:sym typeface="Symbol" pitchFamily="18" charset="2"/>
              </a:rPr>
              <a:t>r </a:t>
            </a:r>
            <a:r>
              <a:rPr lang="en-US" b="1" smtClean="0">
                <a:sym typeface="Symbol" pitchFamily="18" charset="2"/>
              </a:rPr>
              <a:t> Q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 i="1" smtClean="0">
                <a:sym typeface="Symbol" pitchFamily="18" charset="2"/>
              </a:rPr>
              <a:t>x &lt; r &lt; y</a:t>
            </a:r>
            <a:r>
              <a:rPr lang="en-US" smtClean="0">
                <a:sym typeface="Symbol" pitchFamily="18" charset="2"/>
              </a:rPr>
              <a:t>.</a:t>
            </a:r>
            <a:endParaRPr lang="en-US" smtClean="0"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15031D2-B97E-4F41-9E37-95CE5339C521}" type="slidenum">
              <a:rPr lang="en-US" sz="1400" smtClean="0"/>
              <a:pPr eaLnBrk="1" hangingPunct="1"/>
              <a:t>23</a:t>
            </a:fld>
            <a:endParaRPr lang="en-US" sz="140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40 Proof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 marL="1371600" lvl="2" indent="-457200"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i="1" dirty="0" smtClean="0">
                <a:sym typeface="Symbol" pitchFamily="18" charset="2"/>
              </a:rPr>
              <a:t>y – x</a:t>
            </a:r>
            <a:r>
              <a:rPr lang="en-US" sz="2000" dirty="0" smtClean="0">
                <a:sym typeface="Symbol" pitchFamily="18" charset="2"/>
              </a:rPr>
              <a:t> &gt; 0. 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dirty="0" smtClean="0">
                <a:sym typeface="Symbol" pitchFamily="18" charset="2"/>
              </a:rPr>
              <a:t>1/(</a:t>
            </a:r>
            <a:r>
              <a:rPr lang="en-US" sz="2000" i="1" dirty="0" smtClean="0">
                <a:sym typeface="Symbol" pitchFamily="18" charset="2"/>
              </a:rPr>
              <a:t>y  – x</a:t>
            </a:r>
            <a:r>
              <a:rPr lang="en-US" sz="2000" dirty="0" smtClean="0">
                <a:sym typeface="Symbol" pitchFamily="18" charset="2"/>
              </a:rPr>
              <a:t>) &gt; 0.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dirty="0" smtClean="0">
                <a:sym typeface="Symbol" pitchFamily="18" charset="2"/>
              </a:rPr>
              <a:t>Let </a:t>
            </a:r>
            <a:r>
              <a:rPr lang="en-US" sz="2000" i="1" dirty="0" smtClean="0">
                <a:sym typeface="Symbol" pitchFamily="18" charset="2"/>
              </a:rPr>
              <a:t>a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b="1" dirty="0" smtClean="0">
                <a:sym typeface="Symbol" pitchFamily="18" charset="2"/>
              </a:rPr>
              <a:t> Z</a:t>
            </a:r>
            <a:r>
              <a:rPr lang="en-US" sz="2000" dirty="0" smtClean="0">
                <a:sym typeface="Symbol" pitchFamily="18" charset="2"/>
              </a:rPr>
              <a:t>,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ym typeface="Symbol" pitchFamily="18" charset="2"/>
              </a:rPr>
              <a:t>a &gt; 1/(y – x). 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i="1" dirty="0" smtClean="0">
                <a:sym typeface="Symbol" pitchFamily="18" charset="2"/>
              </a:rPr>
              <a:t>y – x &gt; 1/a.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dirty="0" smtClean="0">
                <a:solidFill>
                  <a:srgbClr val="A80000"/>
                </a:solidFill>
                <a:sym typeface="Symbol" pitchFamily="18" charset="2"/>
              </a:rPr>
              <a:t>Choose the least </a:t>
            </a:r>
            <a:r>
              <a:rPr lang="en-US" sz="2000" i="1" dirty="0" smtClean="0">
                <a:solidFill>
                  <a:srgbClr val="A80000"/>
                </a:solidFill>
                <a:sym typeface="Symbol" pitchFamily="18" charset="2"/>
              </a:rPr>
              <a:t>positive j </a:t>
            </a:r>
            <a:r>
              <a:rPr lang="en-US" sz="2000" dirty="0" smtClean="0">
                <a:solidFill>
                  <a:srgbClr val="A80000"/>
                </a:solidFill>
                <a:sym typeface="Symbol" pitchFamily="18" charset="2"/>
              </a:rPr>
              <a:t>such that</a:t>
            </a:r>
            <a:r>
              <a:rPr lang="en-US" sz="2000" i="1" dirty="0" smtClean="0">
                <a:solidFill>
                  <a:srgbClr val="A80000"/>
                </a:solidFill>
                <a:sym typeface="Symbol" pitchFamily="18" charset="2"/>
              </a:rPr>
              <a:t> </a:t>
            </a:r>
            <a:r>
              <a:rPr lang="en-US" sz="2000" baseline="-25000" dirty="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└</a:t>
            </a:r>
            <a:r>
              <a:rPr lang="en-US" sz="2000" i="1" dirty="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x</a:t>
            </a:r>
            <a:r>
              <a:rPr lang="en-US" sz="2000" baseline="-25000" dirty="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┘</a:t>
            </a:r>
            <a:r>
              <a:rPr lang="en-US" sz="2000" dirty="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+ </a:t>
            </a:r>
            <a:r>
              <a:rPr lang="en-US" sz="2000" i="1" dirty="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j/a &gt; x</a:t>
            </a:r>
            <a:r>
              <a:rPr lang="en-US" sz="2000" dirty="0" smtClean="0">
                <a:cs typeface="Arial" charset="0"/>
                <a:sym typeface="Symbol" pitchFamily="18" charset="2"/>
              </a:rPr>
              <a:t>.       (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WOP</a:t>
            </a:r>
            <a:r>
              <a:rPr lang="en-US" sz="2000" dirty="0" smtClean="0">
                <a:cs typeface="Arial" charset="0"/>
                <a:sym typeface="Symbol" pitchFamily="18" charset="2"/>
              </a:rPr>
              <a:t>)</a:t>
            </a:r>
            <a:endParaRPr lang="en-US" sz="2000" dirty="0" smtClean="0"/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/>
              <a:t>6. Let </a:t>
            </a:r>
            <a:r>
              <a:rPr lang="en-US" sz="2000" i="1" dirty="0" smtClean="0"/>
              <a:t>r</a:t>
            </a:r>
            <a:r>
              <a:rPr lang="en-US" sz="2000" dirty="0" smtClean="0"/>
              <a:t>  = </a:t>
            </a:r>
            <a:r>
              <a:rPr lang="en-US" sz="2000" baseline="-25000" dirty="0" smtClean="0">
                <a:cs typeface="Arial" charset="0"/>
                <a:sym typeface="Symbol" pitchFamily="18" charset="2"/>
              </a:rPr>
              <a:t>└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x</a:t>
            </a:r>
            <a:r>
              <a:rPr lang="en-US" sz="2000" baseline="-25000" dirty="0" smtClean="0">
                <a:cs typeface="Arial" charset="0"/>
                <a:sym typeface="Symbol" pitchFamily="18" charset="2"/>
              </a:rPr>
              <a:t>┘</a:t>
            </a:r>
            <a:r>
              <a:rPr lang="en-US" sz="2000" dirty="0" smtClean="0">
                <a:cs typeface="Arial" charset="0"/>
                <a:sym typeface="Symbol" pitchFamily="18" charset="2"/>
              </a:rPr>
              <a:t>+ 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j/a.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en-US" sz="2000" i="1" dirty="0" smtClean="0">
                <a:cs typeface="Arial" charset="0"/>
                <a:sym typeface="Symbol" pitchFamily="18" charset="2"/>
              </a:rPr>
              <a:t>7.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r </a:t>
            </a:r>
            <a:r>
              <a:rPr lang="en-US" sz="2000" b="1" dirty="0" smtClean="0">
                <a:sym typeface="Symbol" pitchFamily="18" charset="2"/>
              </a:rPr>
              <a:t> Q.                                                                            </a:t>
            </a:r>
            <a:r>
              <a:rPr lang="en-US" sz="2000" dirty="0" smtClean="0">
                <a:solidFill>
                  <a:srgbClr val="006600"/>
                </a:solidFill>
                <a:sym typeface="Symbol" pitchFamily="18" charset="2"/>
              </a:rPr>
              <a:t>(</a:t>
            </a:r>
            <a:r>
              <a:rPr lang="en-US" sz="2000" baseline="-25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└</a:t>
            </a:r>
            <a:r>
              <a:rPr lang="en-US" sz="2000" i="1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x</a:t>
            </a:r>
            <a:r>
              <a:rPr lang="en-US" sz="2000" baseline="-25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┘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, </a:t>
            </a:r>
            <a:r>
              <a:rPr lang="en-US" sz="2000" i="1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j, a </a:t>
            </a:r>
            <a:r>
              <a:rPr lang="en-US" sz="2000" b="1" dirty="0" smtClean="0">
                <a:solidFill>
                  <a:srgbClr val="006600"/>
                </a:solidFill>
                <a:sym typeface="Symbol" pitchFamily="18" charset="2"/>
              </a:rPr>
              <a:t>Z</a:t>
            </a:r>
            <a:r>
              <a:rPr lang="en-US" sz="2000" dirty="0" smtClean="0">
                <a:solidFill>
                  <a:srgbClr val="006600"/>
                </a:solidFill>
                <a:sym typeface="Symbol" pitchFamily="18" charset="2"/>
              </a:rPr>
              <a:t>)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8.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ym typeface="Symbol" pitchFamily="18" charset="2"/>
              </a:rPr>
              <a:t>x &lt; r</a:t>
            </a:r>
            <a:r>
              <a:rPr lang="en-US" sz="2000" dirty="0" smtClean="0">
                <a:sym typeface="Symbol" pitchFamily="18" charset="2"/>
              </a:rPr>
              <a:t>.                                                                              </a:t>
            </a:r>
            <a:r>
              <a:rPr lang="en-US" sz="2000" dirty="0" smtClean="0">
                <a:solidFill>
                  <a:srgbClr val="006600"/>
                </a:solidFill>
                <a:sym typeface="Symbol" pitchFamily="18" charset="2"/>
              </a:rPr>
              <a:t>(</a:t>
            </a:r>
            <a:r>
              <a:rPr lang="en-US" sz="2000" dirty="0" err="1" smtClean="0">
                <a:solidFill>
                  <a:srgbClr val="006600"/>
                </a:solidFill>
                <a:sym typeface="Symbol" pitchFamily="18" charset="2"/>
              </a:rPr>
              <a:t>defn</a:t>
            </a:r>
            <a:r>
              <a:rPr lang="en-US" sz="2000" dirty="0" smtClean="0">
                <a:solidFill>
                  <a:srgbClr val="006600"/>
                </a:solidFill>
                <a:sym typeface="Symbol" pitchFamily="18" charset="2"/>
              </a:rPr>
              <a:t> of </a:t>
            </a:r>
            <a:r>
              <a:rPr lang="en-US" sz="2000" i="1" dirty="0" smtClean="0">
                <a:solidFill>
                  <a:srgbClr val="006600"/>
                </a:solidFill>
                <a:sym typeface="Symbol" pitchFamily="18" charset="2"/>
              </a:rPr>
              <a:t>r</a:t>
            </a:r>
            <a:r>
              <a:rPr lang="en-US" sz="2000" dirty="0" smtClean="0">
                <a:solidFill>
                  <a:srgbClr val="006600"/>
                </a:solidFill>
                <a:sym typeface="Symbol" pitchFamily="18" charset="2"/>
              </a:rPr>
              <a:t>)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>
                <a:solidFill>
                  <a:srgbClr val="000099"/>
                </a:solidFill>
                <a:sym typeface="Symbol" pitchFamily="18" charset="2"/>
              </a:rPr>
              <a:t>9. </a:t>
            </a:r>
            <a:r>
              <a:rPr lang="en-US" sz="2000" baseline="-25000" dirty="0" smtClean="0">
                <a:cs typeface="Arial" charset="0"/>
                <a:sym typeface="Symbol" pitchFamily="18" charset="2"/>
              </a:rPr>
              <a:t>└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x</a:t>
            </a:r>
            <a:r>
              <a:rPr lang="en-US" sz="2000" baseline="-25000" dirty="0" smtClean="0">
                <a:cs typeface="Arial" charset="0"/>
                <a:sym typeface="Symbol" pitchFamily="18" charset="2"/>
              </a:rPr>
              <a:t>┘</a:t>
            </a:r>
            <a:r>
              <a:rPr lang="en-US" sz="2000" dirty="0" smtClean="0">
                <a:cs typeface="Arial" charset="0"/>
                <a:sym typeface="Symbol" pitchFamily="18" charset="2"/>
              </a:rPr>
              <a:t>+ (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j – 1)/a &lt;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x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.                                                           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(choice of </a:t>
            </a:r>
            <a:r>
              <a:rPr lang="en-US" sz="2000" i="1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j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)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>
                <a:cs typeface="Arial" charset="0"/>
                <a:sym typeface="Symbol" pitchFamily="18" charset="2"/>
              </a:rPr>
              <a:t>10. 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r – 1/a &lt; x.                                                                   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</a:t>
            </a:r>
            <a:r>
              <a:rPr lang="en-US" sz="2000" dirty="0" err="1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defn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 of </a:t>
            </a:r>
            <a:r>
              <a:rPr lang="en-US" sz="2000" i="1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r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.)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>
                <a:cs typeface="Arial" charset="0"/>
                <a:sym typeface="Symbol" pitchFamily="18" charset="2"/>
              </a:rPr>
              <a:t>11.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 r – (y – x) &lt; x.                                                              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(step 10 &amp; 4)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en-US" sz="2000" i="1" dirty="0" smtClean="0">
                <a:cs typeface="Arial" charset="0"/>
                <a:sym typeface="Symbol" pitchFamily="18" charset="2"/>
              </a:rPr>
              <a:t>12. r &lt; 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</a:t>
            </a:r>
            <a:r>
              <a:rPr lang="en-US" sz="1400" smtClean="0"/>
              <a:t>Peter Cappello</a:t>
            </a:r>
            <a:endParaRPr lang="en-US" sz="1400" dirty="0" smtClean="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24D817-60B4-4153-AF63-98B9FFC12852}" type="slidenum">
              <a:rPr lang="en-US" sz="1400" smtClean="0"/>
              <a:pPr eaLnBrk="1" hangingPunct="1"/>
              <a:t>24</a:t>
            </a:fld>
            <a:endParaRPr lang="en-US" sz="1400" smtClean="0"/>
          </a:p>
        </p:txBody>
      </p:sp>
      <p:sp>
        <p:nvSpPr>
          <p:cNvPr id="2458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Characters</a:t>
            </a:r>
          </a:p>
        </p:txBody>
      </p:sp>
      <p:sp>
        <p:nvSpPr>
          <p:cNvPr id="2458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b="1" smtClean="0">
                <a:sym typeface="Symbol" pitchFamily="18" charset="2"/>
              </a:rPr>
              <a:t>  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smtClean="0">
                <a:cs typeface="Arial" charset="0"/>
                <a:sym typeface="Symbol" pitchFamily="18" charset="2"/>
              </a:rPr>
              <a:t>≥ ≡ ~ ┌ ┐ └ ┘</a:t>
            </a:r>
          </a:p>
          <a:p>
            <a:pPr eaLnBrk="1" hangingPunct="1">
              <a:lnSpc>
                <a:spcPct val="120000"/>
              </a:lnSpc>
            </a:pPr>
            <a:r>
              <a:rPr lang="en-US" b="1" smtClean="0">
                <a:sym typeface="Symbol" pitchFamily="18" charset="2"/>
              </a:rPr>
              <a:t>       </a:t>
            </a:r>
            <a:r>
              <a:rPr lang="en-US" smtClean="0">
                <a:cs typeface="Arial" charset="0"/>
                <a:sym typeface="Symbol" pitchFamily="18" charset="2"/>
              </a:rPr>
              <a:t>≈</a:t>
            </a:r>
          </a:p>
          <a:p>
            <a:pPr eaLnBrk="1" hangingPunct="1">
              <a:lnSpc>
                <a:spcPct val="120000"/>
              </a:lnSpc>
            </a:pPr>
            <a:r>
              <a:rPr lang="en-US" b="1" smtClean="0">
                <a:sym typeface="Symbol" pitchFamily="18" charset="2"/>
              </a:rPr>
              <a:t>   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>
                <a:sym typeface="Symbol" pitchFamily="18" charset="2"/>
              </a:rPr>
              <a:t> </a:t>
            </a:r>
            <a:r>
              <a:rPr lang="en-US" smtClean="0">
                <a:cs typeface="Arial" charset="0"/>
                <a:sym typeface="Symbol" pitchFamily="18" charset="2"/>
              </a:rPr>
              <a:t>Ω </a:t>
            </a:r>
            <a:r>
              <a:rPr lang="el-GR" smtClean="0">
                <a:cs typeface="Arial" charset="0"/>
                <a:sym typeface="Symbol" pitchFamily="18" charset="2"/>
              </a:rPr>
              <a:t>Θ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>
                <a:sym typeface="Symbol" pitchFamily="18" charset="2"/>
              </a:rPr>
              <a:t>     </a:t>
            </a:r>
            <a:r>
              <a:rPr lang="el-GR" smtClean="0">
                <a:cs typeface="Arial" charset="0"/>
                <a:sym typeface="Symbol" pitchFamily="18" charset="2"/>
              </a:rPr>
              <a:t>Σ</a:t>
            </a:r>
          </a:p>
          <a:p>
            <a:pPr eaLnBrk="1" hangingPunct="1">
              <a:lnSpc>
                <a:spcPct val="120000"/>
              </a:lnSpc>
            </a:pPr>
            <a:r>
              <a:rPr lang="en-US" b="1" smtClean="0">
                <a:sym typeface="Symbol" pitchFamily="18" charset="2"/>
              </a:rPr>
              <a:t>       </a:t>
            </a:r>
            <a:endParaRPr lang="en-US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8DF27D-4DE0-45E9-A3A9-DE75AC81B6CE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Example: Fundamental Theorem of Arithmetic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25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7F"/>
                </a:solidFill>
                <a:latin typeface="Arial" charset="0"/>
              </a:rPr>
              <a:t>Let the universe of discourse be </a:t>
            </a:r>
            <a:r>
              <a:rPr lang="en-US" sz="2000" b="1" dirty="0">
                <a:solidFill>
                  <a:srgbClr val="00007F"/>
                </a:solidFill>
                <a:latin typeface="Arial" charset="0"/>
              </a:rPr>
              <a:t>N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.</a:t>
            </a:r>
          </a:p>
          <a:p>
            <a:pPr marL="342900" indent="-342900">
              <a:lnSpc>
                <a:spcPct val="25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7F"/>
                </a:solidFill>
                <a:latin typeface="Arial" charset="0"/>
              </a:rPr>
              <a:t>Let P( </a:t>
            </a:r>
            <a:r>
              <a:rPr lang="en-US" sz="2000" i="1" dirty="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 ) denote “</a:t>
            </a:r>
            <a:r>
              <a:rPr lang="en-US" sz="2000" i="1" dirty="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00007F"/>
                </a:solidFill>
                <a:latin typeface="Arial" charset="0"/>
              </a:rPr>
              <a:t>is a 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product of primes.”</a:t>
            </a:r>
          </a:p>
          <a:p>
            <a:pPr marL="342900" indent="-342900">
              <a:lnSpc>
                <a:spcPct val="25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7F"/>
                </a:solidFill>
                <a:latin typeface="Arial" charset="0"/>
              </a:rPr>
              <a:t>Prove that 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</a:t>
            </a:r>
            <a:r>
              <a:rPr lang="en-US" sz="2000" i="1" dirty="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 2 P( </a:t>
            </a:r>
            <a:r>
              <a:rPr lang="en-US" sz="2000" i="1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n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 ). </a:t>
            </a:r>
          </a:p>
          <a:p>
            <a:pPr marL="342900" indent="-342900">
              <a:lnSpc>
                <a:spcPct val="25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Basis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 P( </a:t>
            </a:r>
            <a:r>
              <a:rPr lang="en-US" sz="2000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 ): Since </a:t>
            </a:r>
            <a:r>
              <a:rPr lang="en-US" sz="2000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 is prime, </a:t>
            </a:r>
            <a:r>
              <a:rPr lang="en-US" sz="2000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 is a product of primes.</a:t>
            </a:r>
          </a:p>
          <a:p>
            <a:pPr marL="342900" indent="-342900">
              <a:lnSpc>
                <a:spcPct val="25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Assume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P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( 2 ), . . . , P( </a:t>
            </a:r>
            <a:r>
              <a:rPr lang="en-US" sz="2000" i="1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n</a:t>
            </a:r>
            <a:r>
              <a:rPr lang="en-US" sz="2000" dirty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 ).       </a:t>
            </a:r>
            <a:r>
              <a:rPr lang="en-US" sz="2000" dirty="0" smtClean="0">
                <a:solidFill>
                  <a:srgbClr val="00007F"/>
                </a:solidFill>
                <a:latin typeface="Arial" charset="0"/>
                <a:sym typeface="Symbol" pitchFamily="18" charset="2"/>
              </a:rPr>
              <a:t>           </a:t>
            </a:r>
            <a:r>
              <a:rPr lang="en-US" sz="2000" dirty="0" smtClean="0">
                <a:solidFill>
                  <a:srgbClr val="007F00"/>
                </a:solidFill>
                <a:latin typeface="Arial" charset="0"/>
                <a:sym typeface="Symbol" pitchFamily="18" charset="2"/>
              </a:rPr>
              <a:t>(Strong induction hypothesis)</a:t>
            </a:r>
            <a:endParaRPr lang="en-US" sz="2000" dirty="0">
              <a:solidFill>
                <a:srgbClr val="007F00"/>
              </a:solidFill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885BF0-14A6-42B6-865D-3C3C7DDA01B6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153400" cy="4419600"/>
          </a:xfrm>
        </p:spPr>
        <p:txBody>
          <a:bodyPr/>
          <a:lstStyle/>
          <a:p>
            <a:pPr marL="609600" indent="-609600" eaLnBrk="1" hangingPunct="1">
              <a:lnSpc>
                <a:spcPct val="16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Show</a:t>
            </a:r>
            <a:r>
              <a:rPr lang="en-US" sz="2000" dirty="0" smtClean="0">
                <a:sym typeface="Symbol" pitchFamily="18" charset="2"/>
              </a:rPr>
              <a:t> P(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 + 1</a:t>
            </a:r>
            <a:r>
              <a:rPr lang="en-US" sz="2000" dirty="0" smtClean="0">
                <a:sym typeface="Symbol" pitchFamily="18" charset="2"/>
              </a:rPr>
              <a:t> ):</a:t>
            </a:r>
          </a:p>
          <a:p>
            <a:pPr marL="990600" lvl="1" indent="-533400" eaLnBrk="1" hangingPunct="1">
              <a:lnSpc>
                <a:spcPct val="160000"/>
              </a:lnSpc>
            </a:pP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Case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 + 1 </a:t>
            </a:r>
            <a:r>
              <a:rPr lang="en-US" sz="2000" dirty="0" smtClean="0">
                <a:solidFill>
                  <a:srgbClr val="000090"/>
                </a:solidFill>
                <a:sym typeface="Symbol" pitchFamily="18" charset="2"/>
              </a:rPr>
              <a:t>is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 a prime</a:t>
            </a:r>
            <a:r>
              <a:rPr lang="en-US" sz="2000" dirty="0" smtClean="0">
                <a:sym typeface="Symbol" pitchFamily="18" charset="2"/>
              </a:rPr>
              <a:t>: </a:t>
            </a:r>
          </a:p>
          <a:p>
            <a:pPr marL="1371600" lvl="2" indent="-457200" eaLnBrk="1" hangingPunct="1">
              <a:lnSpc>
                <a:spcPct val="160000"/>
              </a:lnSpc>
              <a:buFontTx/>
              <a:buNone/>
            </a:pPr>
            <a:r>
              <a:rPr lang="en-US" sz="2000" dirty="0" smtClean="0">
                <a:solidFill>
                  <a:srgbClr val="00007F"/>
                </a:solidFill>
                <a:sym typeface="Symbol" pitchFamily="18" charset="2"/>
              </a:rPr>
              <a:t>It is a product of 1 prime: itself.</a:t>
            </a:r>
          </a:p>
          <a:p>
            <a:pPr marL="990600" lvl="1" indent="-533400" eaLnBrk="1" hangingPunct="1">
              <a:lnSpc>
                <a:spcPct val="160000"/>
              </a:lnSpc>
            </a:pP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Case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 + 1 </a:t>
            </a:r>
            <a:r>
              <a:rPr lang="en-US" sz="2000" dirty="0" smtClean="0">
                <a:solidFill>
                  <a:srgbClr val="000090"/>
                </a:solidFill>
                <a:sym typeface="Symbol" pitchFamily="18" charset="2"/>
              </a:rPr>
              <a:t>is not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a prime</a:t>
            </a:r>
            <a:r>
              <a:rPr lang="en-US" sz="2000" dirty="0" smtClean="0">
                <a:sym typeface="Symbol" pitchFamily="18" charset="2"/>
              </a:rPr>
              <a:t>: </a:t>
            </a:r>
          </a:p>
          <a:p>
            <a:pPr marL="1371600" lvl="2" indent="-457200" eaLnBrk="1" hangingPunct="1">
              <a:lnSpc>
                <a:spcPct val="160000"/>
              </a:lnSpc>
              <a:buFontTx/>
              <a:buAutoNum type="arabicPeriod"/>
            </a:pP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 + 1</a:t>
            </a:r>
            <a:r>
              <a:rPr lang="en-US" sz="2000" dirty="0" smtClean="0">
                <a:sym typeface="Symbol" pitchFamily="18" charset="2"/>
              </a:rPr>
              <a:t> = </a:t>
            </a:r>
            <a:r>
              <a:rPr lang="en-US" sz="2000" i="1" dirty="0" err="1" smtClean="0">
                <a:solidFill>
                  <a:schemeClr val="tx1"/>
                </a:solidFill>
                <a:sym typeface="Symbol" pitchFamily="18" charset="2"/>
              </a:rPr>
              <a:t>ab</a:t>
            </a:r>
            <a:r>
              <a:rPr lang="en-US" sz="2000" dirty="0" smtClean="0">
                <a:sym typeface="Symbol" pitchFamily="18" charset="2"/>
              </a:rPr>
              <a:t>, such that 1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&lt;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a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, 1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&lt;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b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endParaRPr lang="en-US" sz="2000" dirty="0" smtClean="0">
              <a:solidFill>
                <a:srgbClr val="7F0000"/>
              </a:solidFill>
              <a:sym typeface="Symbol" pitchFamily="18" charset="2"/>
            </a:endParaRPr>
          </a:p>
          <a:p>
            <a:pPr marL="1371600" lvl="2" indent="-457200" eaLnBrk="1" hangingPunct="1">
              <a:lnSpc>
                <a:spcPct val="160000"/>
              </a:lnSpc>
              <a:buFontTx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 pitchFamily="18" charset="2"/>
              </a:rPr>
              <a:t>P(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a </a:t>
            </a:r>
            <a:r>
              <a:rPr lang="en-US" sz="2000" dirty="0" smtClean="0">
                <a:solidFill>
                  <a:schemeClr val="tx1"/>
                </a:solidFill>
                <a:sym typeface="Symbol" pitchFamily="18" charset="2"/>
              </a:rPr>
              <a:t>):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a = p</a:t>
            </a:r>
            <a:r>
              <a:rPr lang="en-US" sz="2000" i="1" baseline="-25000" dirty="0" smtClean="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p</a:t>
            </a:r>
            <a:r>
              <a:rPr lang="en-US" sz="2000" i="1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. . . </a:t>
            </a:r>
            <a:r>
              <a:rPr lang="en-US" sz="2000" i="1" dirty="0" err="1" smtClean="0">
                <a:solidFill>
                  <a:schemeClr val="tx1"/>
                </a:solidFill>
                <a:sym typeface="Symbol" pitchFamily="18" charset="2"/>
              </a:rPr>
              <a:t>p</a:t>
            </a:r>
            <a:r>
              <a:rPr lang="en-US" sz="2000" i="1" baseline="-25000" dirty="0" err="1" smtClean="0">
                <a:solidFill>
                  <a:schemeClr val="tx1"/>
                </a:solidFill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,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where the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sym typeface="Symbol" pitchFamily="18" charset="2"/>
              </a:rPr>
              <a:t>p</a:t>
            </a:r>
            <a:r>
              <a:rPr lang="en-US" sz="2000" i="1" baseline="-25000" dirty="0" err="1" smtClean="0">
                <a:solidFill>
                  <a:schemeClr val="tx1"/>
                </a:solidFill>
                <a:sym typeface="Symbol" pitchFamily="18" charset="2"/>
              </a:rPr>
              <a:t>i</a:t>
            </a:r>
            <a:r>
              <a:rPr lang="en-US" sz="2000" dirty="0" err="1" smtClean="0">
                <a:sym typeface="Symbol" pitchFamily="18" charset="2"/>
              </a:rPr>
              <a:t>s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are primes. (S.I.H.)</a:t>
            </a:r>
          </a:p>
          <a:p>
            <a:pPr marL="1371600" lvl="2" indent="-457200" eaLnBrk="1" hangingPunct="1">
              <a:lnSpc>
                <a:spcPct val="160000"/>
              </a:lnSpc>
              <a:buFontTx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 pitchFamily="18" charset="2"/>
              </a:rPr>
              <a:t>P(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b </a:t>
            </a:r>
            <a:r>
              <a:rPr lang="en-US" sz="2000" dirty="0" smtClean="0">
                <a:solidFill>
                  <a:schemeClr val="tx1"/>
                </a:solidFill>
                <a:sym typeface="Symbol" pitchFamily="18" charset="2"/>
              </a:rPr>
              <a:t>):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b = q</a:t>
            </a:r>
            <a:r>
              <a:rPr lang="en-US" sz="2000" i="1" baseline="-25000" dirty="0" smtClean="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q</a:t>
            </a:r>
            <a:r>
              <a:rPr lang="en-US" sz="2000" i="1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. . . </a:t>
            </a:r>
            <a:r>
              <a:rPr lang="en-US" sz="2000" i="1" dirty="0" err="1" smtClean="0">
                <a:solidFill>
                  <a:schemeClr val="tx1"/>
                </a:solidFill>
                <a:sym typeface="Symbol" pitchFamily="18" charset="2"/>
              </a:rPr>
              <a:t>q</a:t>
            </a:r>
            <a:r>
              <a:rPr lang="en-US" sz="2000" i="1" baseline="-25000" dirty="0" err="1" smtClean="0">
                <a:solidFill>
                  <a:schemeClr val="tx1"/>
                </a:solidFill>
                <a:sym typeface="Symbol" pitchFamily="18" charset="2"/>
              </a:rPr>
              <a:t>l</a:t>
            </a:r>
            <a:r>
              <a:rPr lang="en-US" sz="2000" dirty="0" smtClean="0">
                <a:sym typeface="Symbol" pitchFamily="18" charset="2"/>
              </a:rPr>
              <a:t>,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where the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sym typeface="Symbol" pitchFamily="18" charset="2"/>
              </a:rPr>
              <a:t>q</a:t>
            </a:r>
            <a:r>
              <a:rPr lang="en-US" sz="2000" i="1" baseline="-25000" dirty="0" err="1" smtClean="0">
                <a:solidFill>
                  <a:schemeClr val="tx1"/>
                </a:solidFill>
                <a:sym typeface="Symbol" pitchFamily="18" charset="2"/>
              </a:rPr>
              <a:t>i</a:t>
            </a:r>
            <a:r>
              <a:rPr lang="en-US" sz="2000" dirty="0" err="1" smtClean="0">
                <a:sym typeface="Symbol" pitchFamily="18" charset="2"/>
              </a:rPr>
              <a:t>s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are primes</a:t>
            </a:r>
            <a:r>
              <a:rPr lang="en-US" sz="2000" dirty="0" smtClean="0">
                <a:sym typeface="Symbol" pitchFamily="18" charset="2"/>
              </a:rPr>
              <a:t>. 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(S.I.H.)</a:t>
            </a:r>
            <a:endParaRPr lang="en-US" sz="2000" dirty="0" smtClean="0">
              <a:sym typeface="Symbol" pitchFamily="18" charset="2"/>
            </a:endParaRPr>
          </a:p>
          <a:p>
            <a:pPr marL="1371600" lvl="2" indent="-457200" eaLnBrk="1" hangingPunct="1">
              <a:lnSpc>
                <a:spcPct val="160000"/>
              </a:lnSpc>
              <a:buFontTx/>
              <a:buAutoNum type="arabicPeriod"/>
            </a:pP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 + 1</a:t>
            </a:r>
            <a:r>
              <a:rPr lang="en-US" sz="2000" i="1" dirty="0" smtClean="0">
                <a:sym typeface="Symbol" pitchFamily="18" charset="2"/>
              </a:rPr>
              <a:t> = </a:t>
            </a:r>
            <a:r>
              <a:rPr lang="en-US" sz="2000" dirty="0" smtClean="0">
                <a:sym typeface="Symbol" pitchFamily="18" charset="2"/>
              </a:rPr>
              <a:t>( 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p</a:t>
            </a:r>
            <a:r>
              <a:rPr lang="en-US" sz="2000" i="1" baseline="-25000" dirty="0" smtClean="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p</a:t>
            </a:r>
            <a:r>
              <a:rPr lang="en-US" sz="2000" i="1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. . . </a:t>
            </a:r>
            <a:r>
              <a:rPr lang="en-US" sz="2000" i="1" dirty="0" err="1" smtClean="0">
                <a:solidFill>
                  <a:schemeClr val="tx1"/>
                </a:solidFill>
                <a:sym typeface="Symbol" pitchFamily="18" charset="2"/>
              </a:rPr>
              <a:t>p</a:t>
            </a:r>
            <a:r>
              <a:rPr lang="en-US" sz="2000" i="1" baseline="-25000" dirty="0" err="1" smtClean="0">
                <a:solidFill>
                  <a:schemeClr val="tx1"/>
                </a:solidFill>
                <a:sym typeface="Symbol" pitchFamily="18" charset="2"/>
              </a:rPr>
              <a:t>k</a:t>
            </a:r>
            <a:r>
              <a:rPr lang="en-US" sz="2000" i="1" baseline="-250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007F"/>
                </a:solidFill>
                <a:sym typeface="Symbol" pitchFamily="18" charset="2"/>
              </a:rPr>
              <a:t>)( 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q</a:t>
            </a:r>
            <a:r>
              <a:rPr lang="en-US" sz="2000" i="1" baseline="-25000" dirty="0" smtClean="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q</a:t>
            </a:r>
            <a:r>
              <a:rPr lang="en-US" sz="2000" i="1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2000" i="1" dirty="0" smtClean="0">
                <a:solidFill>
                  <a:schemeClr val="tx1"/>
                </a:solidFill>
                <a:sym typeface="Symbol" pitchFamily="18" charset="2"/>
              </a:rPr>
              <a:t> . . . </a:t>
            </a:r>
            <a:r>
              <a:rPr lang="en-US" sz="2000" i="1" dirty="0" err="1" smtClean="0">
                <a:solidFill>
                  <a:schemeClr val="tx1"/>
                </a:solidFill>
                <a:sym typeface="Symbol" pitchFamily="18" charset="2"/>
              </a:rPr>
              <a:t>q</a:t>
            </a:r>
            <a:r>
              <a:rPr lang="en-US" sz="2000" i="1" baseline="-25000" dirty="0" err="1" smtClean="0">
                <a:solidFill>
                  <a:schemeClr val="tx1"/>
                </a:solidFill>
                <a:sym typeface="Symbol" pitchFamily="18" charset="2"/>
              </a:rPr>
              <a:t>l</a:t>
            </a:r>
            <a:r>
              <a:rPr lang="en-US" sz="2000" baseline="-25000" dirty="0" smtClean="0"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007F"/>
                </a:solidFill>
                <a:sym typeface="Symbol" pitchFamily="18" charset="2"/>
              </a:rPr>
              <a:t>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DAABC9-1AAF-4CC7-A049-BF564A9B5B35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10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419600"/>
          </a:xfrm>
        </p:spPr>
        <p:txBody>
          <a:bodyPr/>
          <a:lstStyle/>
          <a:p>
            <a:pPr lvl="1" eaLnBrk="1" hangingPunct="1">
              <a:lnSpc>
                <a:spcPct val="170000"/>
              </a:lnSpc>
            </a:pPr>
            <a:r>
              <a:rPr lang="en-US" sz="2000" smtClean="0"/>
              <a:t>A chocolate bar consists of </a:t>
            </a:r>
            <a:r>
              <a:rPr lang="en-US" sz="2000" i="1" smtClean="0">
                <a:solidFill>
                  <a:srgbClr val="7F0000"/>
                </a:solidFill>
              </a:rPr>
              <a:t>n</a:t>
            </a:r>
            <a:r>
              <a:rPr lang="en-US" sz="2000" smtClean="0"/>
              <a:t> squares arranged in a rectangle. </a:t>
            </a:r>
          </a:p>
          <a:p>
            <a:pPr lvl="1" eaLnBrk="1" hangingPunct="1">
              <a:lnSpc>
                <a:spcPct val="170000"/>
              </a:lnSpc>
            </a:pPr>
            <a:r>
              <a:rPr lang="en-US" sz="2000" smtClean="0"/>
              <a:t>The bar can be broken into smaller </a:t>
            </a:r>
            <a:r>
              <a:rPr lang="en-US" sz="2000" i="1" smtClean="0">
                <a:solidFill>
                  <a:srgbClr val="00007F"/>
                </a:solidFill>
              </a:rPr>
              <a:t>rectangles</a:t>
            </a:r>
            <a:r>
              <a:rPr lang="en-US" sz="2000" smtClean="0"/>
              <a:t> of squares with a vertical or horizontal break.</a:t>
            </a:r>
          </a:p>
          <a:p>
            <a:pPr lvl="1" eaLnBrk="1" hangingPunct="1">
              <a:lnSpc>
                <a:spcPct val="170000"/>
              </a:lnSpc>
            </a:pPr>
            <a:r>
              <a:rPr lang="en-US" sz="2000" smtClean="0"/>
              <a:t>How many breaks suffice to break the bar into </a:t>
            </a:r>
            <a:r>
              <a:rPr lang="en-US" sz="2000" i="1" smtClean="0">
                <a:solidFill>
                  <a:srgbClr val="7F0000"/>
                </a:solidFill>
              </a:rPr>
              <a:t>n</a:t>
            </a:r>
            <a:r>
              <a:rPr lang="en-US" sz="2000" smtClean="0"/>
              <a:t> squares?</a:t>
            </a:r>
          </a:p>
          <a:p>
            <a:pPr lvl="2" eaLnBrk="1" hangingPunct="1">
              <a:lnSpc>
                <a:spcPct val="170000"/>
              </a:lnSpc>
              <a:buFontTx/>
              <a:buNone/>
            </a:pPr>
            <a:r>
              <a:rPr lang="en-US" smtClean="0"/>
              <a:t>Consider an example bar consisting of 4 x 3 squares.</a:t>
            </a: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1066800" y="47244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1600200" y="47244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2133600" y="47244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2667000" y="47244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8"/>
          <p:cNvSpPr>
            <a:spLocks noChangeArrowheads="1"/>
          </p:cNvSpPr>
          <p:nvPr/>
        </p:nvSpPr>
        <p:spPr bwMode="auto">
          <a:xfrm>
            <a:off x="1066800" y="52578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1600200" y="52578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0"/>
          <p:cNvSpPr>
            <a:spLocks noChangeArrowheads="1"/>
          </p:cNvSpPr>
          <p:nvPr/>
        </p:nvSpPr>
        <p:spPr bwMode="auto">
          <a:xfrm>
            <a:off x="2133600" y="52578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11"/>
          <p:cNvSpPr>
            <a:spLocks noChangeArrowheads="1"/>
          </p:cNvSpPr>
          <p:nvPr/>
        </p:nvSpPr>
        <p:spPr bwMode="auto">
          <a:xfrm>
            <a:off x="2667000" y="52578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2"/>
          <p:cNvSpPr>
            <a:spLocks noChangeArrowheads="1"/>
          </p:cNvSpPr>
          <p:nvPr/>
        </p:nvSpPr>
        <p:spPr bwMode="auto">
          <a:xfrm>
            <a:off x="1066800" y="57912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3"/>
          <p:cNvSpPr>
            <a:spLocks noChangeArrowheads="1"/>
          </p:cNvSpPr>
          <p:nvPr/>
        </p:nvSpPr>
        <p:spPr bwMode="auto">
          <a:xfrm>
            <a:off x="1600200" y="57912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14"/>
          <p:cNvSpPr>
            <a:spLocks noChangeArrowheads="1"/>
          </p:cNvSpPr>
          <p:nvPr/>
        </p:nvSpPr>
        <p:spPr bwMode="auto">
          <a:xfrm>
            <a:off x="2133600" y="57912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Rectangle 15"/>
          <p:cNvSpPr>
            <a:spLocks noChangeArrowheads="1"/>
          </p:cNvSpPr>
          <p:nvPr/>
        </p:nvSpPr>
        <p:spPr bwMode="auto">
          <a:xfrm>
            <a:off x="2667000" y="57912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02AC28-9EEA-4005-ADBF-83F6D0397530}" type="slidenum">
              <a:rPr lang="en-US" sz="1400" smtClean="0"/>
              <a:pPr eaLnBrk="1" hangingPunct="1"/>
              <a:t>6</a:t>
            </a:fld>
            <a:endParaRPr lang="en-US" sz="1400" smtClean="0"/>
          </a:p>
        </p:txBody>
      </p:sp>
      <p:sp>
        <p:nvSpPr>
          <p:cNvPr id="7172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10 continued</a:t>
            </a:r>
          </a:p>
        </p:txBody>
      </p:sp>
      <p:sp>
        <p:nvSpPr>
          <p:cNvPr id="7173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00600"/>
          </a:xfrm>
        </p:spPr>
        <p:txBody>
          <a:bodyPr/>
          <a:lstStyle/>
          <a:p>
            <a:pPr marL="990600" lvl="1" indent="-533400" eaLnBrk="1" hangingPunct="1">
              <a:lnSpc>
                <a:spcPct val="200000"/>
              </a:lnSpc>
              <a:buFontTx/>
              <a:buNone/>
            </a:pPr>
            <a:r>
              <a:rPr lang="en-US" sz="2400" dirty="0" smtClean="0"/>
              <a:t>Use strong induction to prove that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- 1</a:t>
            </a:r>
            <a:r>
              <a:rPr lang="en-US" sz="2400" dirty="0" smtClean="0"/>
              <a:t> breaks suffice.</a:t>
            </a:r>
          </a:p>
          <a:p>
            <a:pPr marL="990600" lvl="1" indent="-533400" eaLnBrk="1" hangingPunct="1">
              <a:lnSpc>
                <a:spcPct val="200000"/>
              </a:lnSpc>
              <a:buFontTx/>
              <a:buNone/>
            </a:pPr>
            <a:r>
              <a:rPr lang="en-US" sz="2400" i="1" dirty="0" smtClean="0">
                <a:solidFill>
                  <a:srgbClr val="7F0000"/>
                </a:solidFill>
              </a:rPr>
              <a:t>Basis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= 1</a:t>
            </a:r>
            <a:r>
              <a:rPr lang="en-US" sz="2400" dirty="0" smtClean="0"/>
              <a:t>: 1 – 1 = 0 breaks suffice.</a:t>
            </a:r>
          </a:p>
          <a:p>
            <a:pPr marL="990600" lvl="1" indent="-533400" eaLnBrk="1" hangingPunct="1">
              <a:lnSpc>
                <a:spcPct val="200000"/>
              </a:lnSpc>
              <a:buFontTx/>
              <a:buNone/>
            </a:pPr>
            <a:r>
              <a:rPr lang="en-US" sz="2400" i="1" dirty="0" smtClean="0">
                <a:solidFill>
                  <a:srgbClr val="7F0000"/>
                </a:solidFill>
              </a:rPr>
              <a:t>Assume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dirty="0" smtClean="0"/>
              <a:t>for bars of </a:t>
            </a:r>
            <a:r>
              <a:rPr lang="en-US" sz="2400" dirty="0" smtClean="0">
                <a:solidFill>
                  <a:srgbClr val="7F0000"/>
                </a:solidFill>
              </a:rPr>
              <a:t>up to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squares</a:t>
            </a:r>
            <a:r>
              <a:rPr lang="en-US" sz="2400" dirty="0" smtClean="0"/>
              <a:t> that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– 1 breaks suffice</a:t>
            </a:r>
            <a:r>
              <a:rPr lang="en-US" sz="2400" dirty="0" smtClean="0"/>
              <a:t>.</a:t>
            </a:r>
          </a:p>
          <a:p>
            <a:pPr marL="990600" lvl="1" indent="-533400" eaLnBrk="1" hangingPunct="1">
              <a:lnSpc>
                <a:spcPct val="200000"/>
              </a:lnSpc>
              <a:buFontTx/>
              <a:buNone/>
            </a:pPr>
            <a:r>
              <a:rPr lang="en-US" sz="2400" i="1" dirty="0" smtClean="0">
                <a:solidFill>
                  <a:srgbClr val="7F0000"/>
                </a:solidFill>
              </a:rPr>
              <a:t>Show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dirty="0" smtClean="0"/>
              <a:t>for bars of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+ 1</a:t>
            </a:r>
            <a:r>
              <a:rPr lang="en-US" sz="2400" dirty="0" smtClean="0"/>
              <a:t> squares that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breaks suffice</a:t>
            </a:r>
            <a:r>
              <a:rPr lang="en-US" sz="2400" dirty="0" smtClean="0"/>
              <a:t>.</a:t>
            </a:r>
          </a:p>
          <a:p>
            <a:pPr marL="1371600" lvl="2" indent="-457200" eaLnBrk="1" hangingPunct="1">
              <a:lnSpc>
                <a:spcPct val="200000"/>
              </a:lnSpc>
              <a:buFontTx/>
              <a:buAutoNum type="arabicPeriod"/>
            </a:pPr>
            <a:r>
              <a:rPr lang="en-US" dirty="0" smtClean="0"/>
              <a:t>Break the bar </a:t>
            </a:r>
            <a:r>
              <a:rPr lang="en-US" i="1" dirty="0" smtClean="0"/>
              <a:t>horizontally</a:t>
            </a:r>
            <a:r>
              <a:rPr lang="en-US" dirty="0" smtClean="0"/>
              <a:t>, if there is  &gt; 1 row, or </a:t>
            </a:r>
            <a:r>
              <a:rPr lang="en-US" i="1" dirty="0" smtClean="0"/>
              <a:t>vertically</a:t>
            </a:r>
            <a:r>
              <a:rPr lang="en-US" dirty="0" smtClean="0"/>
              <a:t>, if there is only 1 row of squares.</a:t>
            </a:r>
          </a:p>
        </p:txBody>
      </p:sp>
      <p:sp>
        <p:nvSpPr>
          <p:cNvPr id="7174" name="Rectangle 21"/>
          <p:cNvSpPr>
            <a:spLocks noChangeArrowheads="1"/>
          </p:cNvSpPr>
          <p:nvPr/>
        </p:nvSpPr>
        <p:spPr bwMode="auto">
          <a:xfrm>
            <a:off x="5791200" y="2438400"/>
            <a:ext cx="533400" cy="533400"/>
          </a:xfrm>
          <a:prstGeom prst="rect">
            <a:avLst/>
          </a:prstGeom>
          <a:solidFill>
            <a:srgbClr val="99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4F0F1E-A78F-42F5-B253-A2F4885E9EE1}" type="slidenum">
              <a:rPr lang="en-US" sz="1400" smtClean="0"/>
              <a:pPr eaLnBrk="1" hangingPunct="1"/>
              <a:t>7</a:t>
            </a:fld>
            <a:endParaRPr 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10 continued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8600" y="1676400"/>
            <a:ext cx="9372600" cy="4724400"/>
          </a:xfrm>
        </p:spPr>
        <p:txBody>
          <a:bodyPr/>
          <a:lstStyle/>
          <a:p>
            <a:pPr marL="1371600" lvl="2" indent="-457200" eaLnBrk="1" hangingPunct="1">
              <a:lnSpc>
                <a:spcPct val="220000"/>
              </a:lnSpc>
              <a:buFontTx/>
              <a:buNone/>
            </a:pPr>
            <a:r>
              <a:rPr lang="en-US" smtClean="0"/>
              <a:t>2. Let </a:t>
            </a:r>
            <a:r>
              <a:rPr lang="en-US" smtClean="0">
                <a:solidFill>
                  <a:schemeClr val="tx1"/>
                </a:solidFill>
              </a:rPr>
              <a:t>piece 1</a:t>
            </a:r>
            <a:r>
              <a:rPr lang="en-US" smtClean="0"/>
              <a:t> have </a:t>
            </a:r>
            <a:r>
              <a:rPr lang="en-US" i="1" smtClean="0">
                <a:solidFill>
                  <a:srgbClr val="7F0000"/>
                </a:solidFill>
              </a:rPr>
              <a:t>s</a:t>
            </a:r>
            <a:r>
              <a:rPr lang="en-US" i="1" baseline="-25000" smtClean="0">
                <a:solidFill>
                  <a:srgbClr val="7F0000"/>
                </a:solidFill>
              </a:rPr>
              <a:t>1</a:t>
            </a:r>
            <a:r>
              <a:rPr lang="en-US" smtClean="0"/>
              <a:t> squares &amp; </a:t>
            </a:r>
            <a:r>
              <a:rPr lang="en-US" smtClean="0">
                <a:solidFill>
                  <a:schemeClr val="tx1"/>
                </a:solidFill>
              </a:rPr>
              <a:t>piece 2</a:t>
            </a:r>
            <a:r>
              <a:rPr lang="en-US" smtClean="0"/>
              <a:t> have </a:t>
            </a:r>
            <a:r>
              <a:rPr lang="en-US" i="1" smtClean="0">
                <a:solidFill>
                  <a:srgbClr val="7F0000"/>
                </a:solidFill>
              </a:rPr>
              <a:t>s</a:t>
            </a:r>
            <a:r>
              <a:rPr lang="en-US" i="1" baseline="-25000" smtClean="0">
                <a:solidFill>
                  <a:srgbClr val="7F0000"/>
                </a:solidFill>
              </a:rPr>
              <a:t>2</a:t>
            </a:r>
            <a:r>
              <a:rPr lang="en-US" smtClean="0"/>
              <a:t> squares.</a:t>
            </a:r>
          </a:p>
          <a:p>
            <a:pPr marL="1371600" lvl="2" indent="-457200" eaLnBrk="1" hangingPunct="1">
              <a:lnSpc>
                <a:spcPct val="220000"/>
              </a:lnSpc>
              <a:buFontTx/>
              <a:buNone/>
            </a:pPr>
            <a:r>
              <a:rPr lang="en-US" smtClean="0"/>
              <a:t>3. </a:t>
            </a:r>
            <a:r>
              <a:rPr lang="en-US" i="1" smtClean="0">
                <a:solidFill>
                  <a:srgbClr val="7F0000"/>
                </a:solidFill>
              </a:rPr>
              <a:t>s</a:t>
            </a:r>
            <a:r>
              <a:rPr lang="en-US" i="1" baseline="-25000" smtClean="0">
                <a:solidFill>
                  <a:srgbClr val="7F0000"/>
                </a:solidFill>
              </a:rPr>
              <a:t>1</a:t>
            </a:r>
            <a:r>
              <a:rPr lang="en-US" i="1" smtClean="0">
                <a:solidFill>
                  <a:srgbClr val="7F0000"/>
                </a:solidFill>
              </a:rPr>
              <a:t> + s</a:t>
            </a:r>
            <a:r>
              <a:rPr lang="en-US" i="1" baseline="-25000" smtClean="0">
                <a:solidFill>
                  <a:srgbClr val="7F0000"/>
                </a:solidFill>
              </a:rPr>
              <a:t>2</a:t>
            </a:r>
            <a:r>
              <a:rPr lang="en-US" smtClean="0">
                <a:solidFill>
                  <a:srgbClr val="7F0000"/>
                </a:solidFill>
              </a:rPr>
              <a:t> = </a:t>
            </a:r>
            <a:r>
              <a:rPr lang="en-US" i="1" smtClean="0">
                <a:solidFill>
                  <a:srgbClr val="7F0000"/>
                </a:solidFill>
              </a:rPr>
              <a:t>n</a:t>
            </a:r>
            <a:r>
              <a:rPr lang="en-US" smtClean="0">
                <a:solidFill>
                  <a:srgbClr val="7F0000"/>
                </a:solidFill>
              </a:rPr>
              <a:t> + 1.</a:t>
            </a:r>
          </a:p>
          <a:p>
            <a:pPr marL="1371600" lvl="2" indent="-457200" eaLnBrk="1" hangingPunct="1">
              <a:lnSpc>
                <a:spcPct val="220000"/>
              </a:lnSpc>
              <a:buFontTx/>
              <a:buNone/>
            </a:pPr>
            <a:r>
              <a:rPr lang="en-US" smtClean="0"/>
              <a:t>4. </a:t>
            </a:r>
            <a:r>
              <a:rPr lang="en-US" i="1" smtClean="0">
                <a:solidFill>
                  <a:srgbClr val="7F0000"/>
                </a:solidFill>
              </a:rPr>
              <a:t>s</a:t>
            </a:r>
            <a:r>
              <a:rPr lang="en-US" i="1" baseline="-25000" smtClean="0">
                <a:solidFill>
                  <a:srgbClr val="7F0000"/>
                </a:solidFill>
              </a:rPr>
              <a:t>1</a:t>
            </a:r>
            <a:r>
              <a:rPr lang="en-US" smtClean="0">
                <a:solidFill>
                  <a:srgbClr val="7F0000"/>
                </a:solidFill>
              </a:rPr>
              <a:t> - 1</a:t>
            </a:r>
            <a:r>
              <a:rPr lang="en-US" smtClean="0"/>
              <a:t> breaks suffice to break </a:t>
            </a:r>
            <a:r>
              <a:rPr lang="en-US" smtClean="0">
                <a:solidFill>
                  <a:schemeClr val="tx1"/>
                </a:solidFill>
              </a:rPr>
              <a:t>piece 1</a:t>
            </a:r>
            <a:r>
              <a:rPr lang="en-US" smtClean="0"/>
              <a:t> into squares. </a:t>
            </a:r>
            <a:r>
              <a:rPr lang="en-US" smtClean="0">
                <a:solidFill>
                  <a:srgbClr val="006600"/>
                </a:solidFill>
              </a:rPr>
              <a:t>(SIH)</a:t>
            </a:r>
          </a:p>
          <a:p>
            <a:pPr marL="1371600" lvl="2" indent="-457200" eaLnBrk="1" hangingPunct="1">
              <a:lnSpc>
                <a:spcPct val="220000"/>
              </a:lnSpc>
              <a:buFontTx/>
              <a:buNone/>
            </a:pPr>
            <a:r>
              <a:rPr lang="en-US" smtClean="0"/>
              <a:t>5. </a:t>
            </a:r>
            <a:r>
              <a:rPr lang="en-US" i="1" smtClean="0">
                <a:solidFill>
                  <a:srgbClr val="7F0000"/>
                </a:solidFill>
              </a:rPr>
              <a:t>s</a:t>
            </a:r>
            <a:r>
              <a:rPr lang="en-US" i="1" baseline="-25000" smtClean="0">
                <a:solidFill>
                  <a:srgbClr val="7F0000"/>
                </a:solidFill>
              </a:rPr>
              <a:t>2</a:t>
            </a:r>
            <a:r>
              <a:rPr lang="en-US" smtClean="0">
                <a:solidFill>
                  <a:srgbClr val="7F0000"/>
                </a:solidFill>
              </a:rPr>
              <a:t> - 1</a:t>
            </a:r>
            <a:r>
              <a:rPr lang="en-US" smtClean="0"/>
              <a:t> breaks suffice to break </a:t>
            </a:r>
            <a:r>
              <a:rPr lang="en-US" smtClean="0">
                <a:solidFill>
                  <a:schemeClr val="tx1"/>
                </a:solidFill>
              </a:rPr>
              <a:t>piece 2</a:t>
            </a:r>
            <a:r>
              <a:rPr lang="en-US" smtClean="0"/>
              <a:t> into squares. </a:t>
            </a:r>
            <a:r>
              <a:rPr lang="en-US" smtClean="0">
                <a:solidFill>
                  <a:srgbClr val="006600"/>
                </a:solidFill>
              </a:rPr>
              <a:t>(SIH)</a:t>
            </a:r>
            <a:endParaRPr lang="en-US" smtClean="0"/>
          </a:p>
          <a:p>
            <a:pPr marL="1371600" lvl="2" indent="-457200" eaLnBrk="1" hangingPunct="1">
              <a:lnSpc>
                <a:spcPct val="220000"/>
              </a:lnSpc>
              <a:buFontTx/>
              <a:buNone/>
            </a:pPr>
            <a:r>
              <a:rPr lang="en-US" smtClean="0"/>
              <a:t>6. </a:t>
            </a:r>
            <a:r>
              <a:rPr lang="en-US" smtClean="0">
                <a:solidFill>
                  <a:srgbClr val="7F0000"/>
                </a:solidFill>
              </a:rPr>
              <a:t>1 + ( </a:t>
            </a:r>
            <a:r>
              <a:rPr lang="en-US" i="1" smtClean="0">
                <a:solidFill>
                  <a:srgbClr val="7F0000"/>
                </a:solidFill>
              </a:rPr>
              <a:t>s</a:t>
            </a:r>
            <a:r>
              <a:rPr lang="en-US" i="1" baseline="-25000" smtClean="0">
                <a:solidFill>
                  <a:srgbClr val="7F0000"/>
                </a:solidFill>
              </a:rPr>
              <a:t>1</a:t>
            </a:r>
            <a:r>
              <a:rPr lang="en-US" i="1" smtClean="0">
                <a:solidFill>
                  <a:srgbClr val="7F0000"/>
                </a:solidFill>
              </a:rPr>
              <a:t> – 1 ) + ( s</a:t>
            </a:r>
            <a:r>
              <a:rPr lang="en-US" i="1" baseline="-25000" smtClean="0">
                <a:solidFill>
                  <a:srgbClr val="7F0000"/>
                </a:solidFill>
              </a:rPr>
              <a:t>2</a:t>
            </a:r>
            <a:r>
              <a:rPr lang="en-US" i="1" smtClean="0">
                <a:solidFill>
                  <a:srgbClr val="7F0000"/>
                </a:solidFill>
              </a:rPr>
              <a:t> – 1 ) = n</a:t>
            </a:r>
            <a:r>
              <a:rPr lang="en-US" smtClean="0"/>
              <a:t> breaks suffice.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AB0CA0-2337-4E53-852E-3E7064E215D5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30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77200" cy="4419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smtClean="0"/>
              <a:t>Find the flaw with the following “proof” that </a:t>
            </a:r>
            <a:r>
              <a:rPr lang="en-US" sz="2400" i="1" smtClean="0">
                <a:solidFill>
                  <a:srgbClr val="7F0000"/>
                </a:solidFill>
              </a:rPr>
              <a:t>a</a:t>
            </a:r>
            <a:r>
              <a:rPr lang="en-US" sz="2400" i="1" baseline="30000" smtClean="0">
                <a:solidFill>
                  <a:srgbClr val="7F0000"/>
                </a:solidFill>
              </a:rPr>
              <a:t>n</a:t>
            </a:r>
            <a:r>
              <a:rPr lang="en-US" sz="2400" smtClean="0">
                <a:solidFill>
                  <a:srgbClr val="7F0000"/>
                </a:solidFill>
              </a:rPr>
              <a:t> = 1</a:t>
            </a:r>
            <a:r>
              <a:rPr lang="en-US" sz="2400" smtClean="0"/>
              <a:t>,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b="1" smtClean="0">
                <a:sym typeface="Symbol" pitchFamily="18" charset="2"/>
              </a:rPr>
              <a:t>	</a:t>
            </a:r>
            <a:r>
              <a:rPr lang="en-US" sz="2400" b="1" smtClean="0">
                <a:solidFill>
                  <a:srgbClr val="7F0000"/>
                </a:solidFill>
                <a:sym typeface="Symbol" pitchFamily="18" charset="2"/>
              </a:rPr>
              <a:t></a:t>
            </a:r>
            <a:r>
              <a:rPr lang="en-US" sz="2400" i="1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400" smtClean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≥ 0</a:t>
            </a:r>
            <a:r>
              <a:rPr lang="en-US" sz="2400" smtClean="0">
                <a:cs typeface="Arial" charset="0"/>
                <a:sym typeface="Symbol" pitchFamily="18" charset="2"/>
              </a:rPr>
              <a:t>, when </a:t>
            </a:r>
            <a:r>
              <a:rPr lang="en-US" sz="2400" i="1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400" b="1" smtClean="0">
                <a:solidFill>
                  <a:srgbClr val="7F0000"/>
                </a:solidFill>
                <a:sym typeface="Symbol" pitchFamily="18" charset="2"/>
              </a:rPr>
              <a:t> </a:t>
            </a:r>
            <a:r>
              <a:rPr lang="en-US" sz="2400" smtClean="0">
                <a:solidFill>
                  <a:srgbClr val="7F0000"/>
                </a:solidFill>
                <a:sym typeface="Symbol" pitchFamily="18" charset="2"/>
              </a:rPr>
              <a:t>0</a:t>
            </a:r>
            <a:r>
              <a:rPr lang="en-US" sz="2400" smtClean="0">
                <a:sym typeface="Symbol" pitchFamily="18" charset="2"/>
              </a:rPr>
              <a:t> is real.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smtClean="0">
                <a:cs typeface="Arial" charset="0"/>
                <a:sym typeface="Symbol" pitchFamily="18" charset="2"/>
              </a:rPr>
              <a:t>Proof: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Basis </a:t>
            </a:r>
            <a:r>
              <a:rPr lang="en-US" sz="2400" i="1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n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 = 0</a:t>
            </a:r>
            <a:r>
              <a:rPr lang="en-US" sz="2400" smtClean="0">
                <a:cs typeface="Arial" charset="0"/>
                <a:sym typeface="Symbol" pitchFamily="18" charset="2"/>
              </a:rPr>
              <a:t>: </a:t>
            </a:r>
            <a:r>
              <a:rPr lang="en-US" sz="2400" i="1" smtClean="0"/>
              <a:t>a</a:t>
            </a:r>
            <a:r>
              <a:rPr lang="en-US" sz="2400" i="1" baseline="30000" smtClean="0">
                <a:solidFill>
                  <a:srgbClr val="7F0000"/>
                </a:solidFill>
              </a:rPr>
              <a:t>0</a:t>
            </a:r>
            <a:r>
              <a:rPr lang="en-US" sz="2400" smtClean="0">
                <a:cs typeface="Arial" charset="0"/>
                <a:sym typeface="Symbol" pitchFamily="18" charset="2"/>
              </a:rPr>
              <a:t> = 1.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Inductive step</a:t>
            </a:r>
            <a:r>
              <a:rPr lang="en-US" sz="2400" smtClean="0">
                <a:cs typeface="Arial" charset="0"/>
                <a:sym typeface="Symbol" pitchFamily="18" charset="2"/>
              </a:rPr>
              <a:t>: Assume that </a:t>
            </a:r>
            <a:r>
              <a:rPr lang="en-US" sz="2400" i="1" smtClean="0"/>
              <a:t>a</a:t>
            </a:r>
            <a:r>
              <a:rPr lang="en-US" sz="2400" i="1" baseline="30000" smtClean="0">
                <a:solidFill>
                  <a:srgbClr val="7F0000"/>
                </a:solidFill>
              </a:rPr>
              <a:t>j</a:t>
            </a:r>
            <a:r>
              <a:rPr lang="en-US" sz="2400" smtClean="0">
                <a:cs typeface="Arial" charset="0"/>
                <a:sym typeface="Symbol" pitchFamily="18" charset="2"/>
              </a:rPr>
              <a:t> = 1, </a:t>
            </a:r>
            <a:r>
              <a:rPr lang="en-US" sz="2400" i="1" smtClean="0">
                <a:cs typeface="Arial" charset="0"/>
                <a:sym typeface="Symbol" pitchFamily="18" charset="2"/>
              </a:rPr>
              <a:t>0 </a:t>
            </a:r>
            <a:r>
              <a:rPr lang="en-US" sz="2400" b="1" i="1" smtClean="0">
                <a:sym typeface="Symbol" pitchFamily="18" charset="2"/>
              </a:rPr>
              <a:t></a:t>
            </a:r>
            <a:r>
              <a:rPr lang="en-US" sz="2400" i="1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j</a:t>
            </a:r>
            <a:r>
              <a:rPr lang="en-US" sz="2400" i="1" smtClean="0">
                <a:cs typeface="Arial" charset="0"/>
                <a:sym typeface="Symbol" pitchFamily="18" charset="2"/>
              </a:rPr>
              <a:t> </a:t>
            </a:r>
            <a:r>
              <a:rPr lang="en-US" sz="2400" b="1" i="1" smtClean="0">
                <a:sym typeface="Symbol" pitchFamily="18" charset="2"/>
              </a:rPr>
              <a:t> </a:t>
            </a:r>
            <a:r>
              <a:rPr lang="en-US" sz="2400" i="1" smtClean="0">
                <a:cs typeface="Arial" charset="0"/>
                <a:sym typeface="Symbol" pitchFamily="18" charset="2"/>
              </a:rPr>
              <a:t>k</a:t>
            </a:r>
            <a:r>
              <a:rPr lang="en-US" sz="2400" smtClean="0">
                <a:cs typeface="Arial" charset="0"/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Show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30000" smtClean="0">
                <a:solidFill>
                  <a:srgbClr val="7F0000"/>
                </a:solidFill>
              </a:rPr>
              <a:t>k+1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4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= 1</a:t>
            </a:r>
            <a:r>
              <a:rPr lang="en-US" sz="2400" smtClean="0">
                <a:cs typeface="Arial" charset="0"/>
                <a:sym typeface="Symbol" pitchFamily="18" charset="2"/>
              </a:rPr>
              <a:t>: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30000" smtClean="0">
                <a:solidFill>
                  <a:srgbClr val="7F0000"/>
                </a:solidFill>
              </a:rPr>
              <a:t>k+1</a:t>
            </a:r>
            <a:r>
              <a:rPr lang="en-US" sz="24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 = (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30000" smtClean="0">
                <a:solidFill>
                  <a:srgbClr val="7F0000"/>
                </a:solidFill>
              </a:rPr>
              <a:t>k</a:t>
            </a:r>
            <a:r>
              <a:rPr lang="en-US" sz="2400" i="1" baseline="30000" smtClean="0">
                <a:solidFill>
                  <a:srgbClr val="000099"/>
                </a:solidFill>
              </a:rPr>
              <a:t> </a:t>
            </a:r>
            <a:r>
              <a:rPr lang="en-US" sz="2400" b="1" i="1" baseline="30000" smtClean="0">
                <a:solidFill>
                  <a:srgbClr val="000099"/>
                </a:solidFill>
              </a:rPr>
              <a:t>.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30000" smtClean="0">
                <a:solidFill>
                  <a:srgbClr val="7F0000"/>
                </a:solidFill>
              </a:rPr>
              <a:t>k</a:t>
            </a:r>
            <a:r>
              <a:rPr lang="en-US" sz="2400" i="1" baseline="30000" smtClean="0">
                <a:solidFill>
                  <a:srgbClr val="000099"/>
                </a:solidFill>
              </a:rPr>
              <a:t> </a:t>
            </a:r>
            <a:r>
              <a:rPr lang="en-US" sz="2400" i="1" smtClean="0">
                <a:solidFill>
                  <a:srgbClr val="000099"/>
                </a:solidFill>
              </a:rPr>
              <a:t>) / a</a:t>
            </a:r>
            <a:r>
              <a:rPr lang="en-US" sz="2400" i="1" baseline="30000" smtClean="0">
                <a:solidFill>
                  <a:srgbClr val="7F0000"/>
                </a:solidFill>
              </a:rPr>
              <a:t>k-1</a:t>
            </a:r>
            <a:r>
              <a:rPr lang="en-US" sz="2400" i="1" baseline="30000" smtClean="0">
                <a:solidFill>
                  <a:srgbClr val="000099"/>
                </a:solidFill>
              </a:rPr>
              <a:t> </a:t>
            </a:r>
            <a:r>
              <a:rPr lang="en-US" sz="2400" i="1" smtClean="0">
                <a:solidFill>
                  <a:srgbClr val="000099"/>
                </a:solidFill>
              </a:rPr>
              <a:t>= 1</a:t>
            </a:r>
            <a:r>
              <a:rPr lang="en-US" sz="2400" b="1" i="1" baseline="30000" smtClean="0">
                <a:solidFill>
                  <a:srgbClr val="000099"/>
                </a:solidFill>
              </a:rPr>
              <a:t>.</a:t>
            </a:r>
            <a:r>
              <a:rPr lang="en-US" sz="2400" i="1" smtClean="0">
                <a:solidFill>
                  <a:srgbClr val="000099"/>
                </a:solidFill>
              </a:rPr>
              <a:t>1 / 1 = 1.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52FDD5-689C-471C-BAA0-8B9FBC3A5014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30 continued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sz="2400" smtClean="0"/>
              <a:t>The proof fails for 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smtClean="0">
                <a:solidFill>
                  <a:srgbClr val="7F0000"/>
                </a:solidFill>
              </a:rPr>
              <a:t> = 1</a:t>
            </a:r>
            <a:r>
              <a:rPr lang="en-US" sz="2400" smtClean="0"/>
              <a:t>. Why?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51547</TotalTime>
  <Words>1622</Words>
  <Application>Microsoft Macintosh PowerPoint</Application>
  <PresentationFormat>On-screen Show (4:3)</PresentationFormat>
  <Paragraphs>236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Strong Induction:  Selected Exercises</vt:lpstr>
      <vt:lpstr>Strong Induction</vt:lpstr>
      <vt:lpstr>PowerPoint Presentation</vt:lpstr>
      <vt:lpstr>PowerPoint Presentation</vt:lpstr>
      <vt:lpstr>Exercise 10</vt:lpstr>
      <vt:lpstr>Exercise 10 continued</vt:lpstr>
      <vt:lpstr>Exercise 10 continued</vt:lpstr>
      <vt:lpstr>Exercise 30</vt:lpstr>
      <vt:lpstr>Exercise 30 continued</vt:lpstr>
      <vt:lpstr>Exercise 18</vt:lpstr>
      <vt:lpstr>Exercise 18</vt:lpstr>
      <vt:lpstr>Exercise</vt:lpstr>
      <vt:lpstr>Exercice18 Proof</vt:lpstr>
      <vt:lpstr>18 Proof continued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18 Proof continued</vt:lpstr>
      <vt:lpstr>End</vt:lpstr>
      <vt:lpstr>40</vt:lpstr>
      <vt:lpstr>40 Proof</vt:lpstr>
      <vt:lpstr>Characters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1252</cp:revision>
  <dcterms:created xsi:type="dcterms:W3CDTF">2001-03-22T17:43:43Z</dcterms:created>
  <dcterms:modified xsi:type="dcterms:W3CDTF">2016-08-18T17:33:33Z</dcterms:modified>
</cp:coreProperties>
</file>