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0" r:id="rId3"/>
    <p:sldId id="268" r:id="rId4"/>
    <p:sldId id="261" r:id="rId5"/>
    <p:sldId id="269" r:id="rId6"/>
    <p:sldId id="262" r:id="rId7"/>
    <p:sldId id="278" r:id="rId8"/>
    <p:sldId id="275" r:id="rId9"/>
    <p:sldId id="276" r:id="rId10"/>
    <p:sldId id="270" r:id="rId11"/>
    <p:sldId id="272" r:id="rId12"/>
    <p:sldId id="280" r:id="rId13"/>
    <p:sldId id="266" r:id="rId14"/>
    <p:sldId id="274" r:id="rId15"/>
    <p:sldId id="281" r:id="rId16"/>
    <p:sldId id="27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0099"/>
    <a:srgbClr val="7F0000"/>
    <a:srgbClr val="A80000"/>
    <a:srgbClr val="CC3300"/>
    <a:srgbClr val="008000"/>
    <a:srgbClr val="CCFF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88" y="-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115A3E-ACD8-4567-955F-9CBD877F6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95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E5DBEF6-7A55-4CA6-A1B8-FDF3EFE91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83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7034E-BE2D-4653-A767-689D83463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0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B624-F105-4E64-A46F-1C3B85476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9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3CFF9-5DF2-47F3-B471-9C39C9A04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7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CC08-BB52-468D-BB61-F202890ED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3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E11FA-FEC8-40F9-A18B-894E4151B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7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ACF19-6D1C-4BAE-B49E-49AE1E4AE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4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78374-C54C-4251-9D57-CA50270FD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8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15E7C-4D80-47A1-9812-19822BA3D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8D8DC-3B60-4BF5-812B-2C74EB3C8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5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AFB49-26E9-4ECE-B32E-D618BC3B5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6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AAFF0-0CFD-48E1-B5E8-2C1FDE5F5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3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16B568A-AA8C-47C0-A1FB-B398CAFC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ucsb.edu/~cappello/papers/1988SiamDM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600" smtClean="0"/>
              <a:t>Recursive Definitions &amp; </a:t>
            </a:r>
            <a:br>
              <a:rPr lang="en-US" sz="3600" smtClean="0"/>
            </a:br>
            <a:r>
              <a:rPr lang="en-US" sz="3600" smtClean="0"/>
              <a:t>Structural Induction:</a:t>
            </a:r>
            <a:br>
              <a:rPr lang="en-US" sz="3600" smtClean="0"/>
            </a:br>
            <a:r>
              <a:rPr lang="en-US" sz="3600" smtClean="0"/>
              <a:t> Selected Exercises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6C62C5-771C-402C-B573-DBB4DE49BBC8}" type="slidenum">
              <a:rPr lang="en-US" sz="1400" smtClean="0"/>
              <a:pPr eaLnBrk="1" hangingPunct="1"/>
              <a:t>10</a:t>
            </a:fld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40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10600" cy="4419600"/>
          </a:xfrm>
        </p:spPr>
        <p:txBody>
          <a:bodyPr/>
          <a:lstStyle/>
          <a:p>
            <a:pPr marL="990600" lvl="1" indent="-533400" eaLnBrk="1" hangingPunct="1">
              <a:lnSpc>
                <a:spcPct val="180000"/>
              </a:lnSpc>
              <a:buFontTx/>
              <a:buNone/>
            </a:pPr>
            <a:r>
              <a:rPr lang="en-US" sz="2400" dirty="0" smtClean="0">
                <a:solidFill>
                  <a:srgbClr val="008000"/>
                </a:solidFill>
              </a:rPr>
              <a:t>To recursively define a set:</a:t>
            </a:r>
          </a:p>
          <a:p>
            <a:pPr marL="990600" lvl="1" indent="-533400" eaLnBrk="1" hangingPunct="1">
              <a:lnSpc>
                <a:spcPct val="180000"/>
              </a:lnSpc>
              <a:buFontTx/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Define it to have some “initial” elements;</a:t>
            </a:r>
          </a:p>
          <a:p>
            <a:pPr marL="990600" lvl="1" indent="-533400" eaLnBrk="1" hangingPunct="1">
              <a:lnSpc>
                <a:spcPct val="180000"/>
              </a:lnSpc>
              <a:buFontTx/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Give rules that compose new elements from pre-existing elements.</a:t>
            </a:r>
          </a:p>
          <a:p>
            <a:pPr marL="457200" lvl="1" indent="0" eaLnBrk="1" hangingPunct="1">
              <a:lnSpc>
                <a:spcPct val="180000"/>
              </a:lnSpc>
              <a:buNone/>
            </a:pPr>
            <a:r>
              <a:rPr lang="en-US" sz="2400" dirty="0"/>
              <a:t>Recursively define the </a:t>
            </a:r>
            <a:r>
              <a:rPr lang="en-US" sz="2400" i="1" dirty="0">
                <a:solidFill>
                  <a:srgbClr val="7F0000"/>
                </a:solidFill>
              </a:rPr>
              <a:t>set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F0000"/>
                </a:solidFill>
              </a:rPr>
              <a:t>S</a:t>
            </a:r>
            <a:r>
              <a:rPr lang="en-US" sz="2400" dirty="0"/>
              <a:t> of bit strings </a:t>
            </a:r>
            <a:r>
              <a:rPr lang="en-US" sz="2400" dirty="0" smtClean="0"/>
              <a:t>with more </a:t>
            </a:r>
            <a:r>
              <a:rPr lang="en-US" sz="2400" dirty="0">
                <a:solidFill>
                  <a:srgbClr val="7F0000"/>
                </a:solidFill>
              </a:rPr>
              <a:t>0</a:t>
            </a:r>
            <a:r>
              <a:rPr lang="en-US" sz="2400" dirty="0"/>
              <a:t>s than </a:t>
            </a:r>
            <a:r>
              <a:rPr lang="en-US" sz="2400" dirty="0">
                <a:solidFill>
                  <a:srgbClr val="7F0000"/>
                </a:solidFill>
              </a:rPr>
              <a:t>1</a:t>
            </a:r>
            <a:r>
              <a:rPr lang="en-US" sz="2400" dirty="0"/>
              <a:t>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BC4BFA-6875-407A-92A6-D42CB343B28E}" type="slidenum">
              <a:rPr lang="en-US" sz="1400" smtClean="0"/>
              <a:pPr eaLnBrk="1" hangingPunct="1"/>
              <a:t>11</a:t>
            </a:fld>
            <a:endParaRPr lang="en-US" sz="140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Exercise 40 Solution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04800" y="1676400"/>
            <a:ext cx="8610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90600" lvl="1" indent="-533400">
              <a:lnSpc>
                <a:spcPct val="14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Recursively define the set S of bit strings that have more </a:t>
            </a:r>
            <a:r>
              <a:rPr lang="en-US" sz="2000" dirty="0">
                <a:solidFill>
                  <a:srgbClr val="7F0000"/>
                </a:solidFill>
                <a:latin typeface="Arial" charset="0"/>
              </a:rPr>
              <a:t>0</a:t>
            </a:r>
            <a:r>
              <a:rPr lang="en-US" sz="2000" dirty="0">
                <a:latin typeface="Arial" charset="0"/>
              </a:rPr>
              <a:t>s than </a:t>
            </a:r>
            <a:r>
              <a:rPr lang="en-US" sz="2000" dirty="0">
                <a:solidFill>
                  <a:srgbClr val="7F0000"/>
                </a:solidFill>
                <a:latin typeface="Arial" charset="0"/>
              </a:rPr>
              <a:t>1</a:t>
            </a:r>
            <a:r>
              <a:rPr lang="en-US" sz="2000" dirty="0">
                <a:latin typeface="Arial" charset="0"/>
              </a:rPr>
              <a:t>s.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</a:pPr>
            <a:endParaRPr lang="en-US" sz="2000" dirty="0">
              <a:latin typeface="Arial" charset="0"/>
            </a:endParaRP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  <a:buFontTx/>
              <a:buAutoNum type="arabicPeriod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0 </a:t>
            </a:r>
            <a:r>
              <a:rPr lang="en-US" sz="2000" b="1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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S.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  <a:buFontTx/>
              <a:buAutoNum type="arabicPeriod"/>
            </a:pP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x, y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</a:t>
            </a:r>
            <a:r>
              <a:rPr lang="en-US" sz="2000" b="1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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S </a:t>
            </a:r>
            <a:r>
              <a:rPr lang="en-US" sz="2000" b="1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2000" b="1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  <a:sym typeface="Symbol" pitchFamily="18" charset="2"/>
              </a:rPr>
              <a:t>xy</a:t>
            </a: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1xy, x1y, xy1 </a:t>
            </a:r>
            <a:r>
              <a:rPr lang="en-US" sz="2000" b="1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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S</a:t>
            </a:r>
            <a:r>
              <a:rPr lang="en-US" sz="2000" dirty="0" smtClean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.</a:t>
            </a:r>
            <a:endParaRPr lang="en-US" sz="2000" dirty="0">
              <a:solidFill>
                <a:srgbClr val="990000"/>
              </a:solidFill>
              <a:latin typeface="Arial" charset="0"/>
              <a:sym typeface="Symbol" pitchFamily="18" charset="2"/>
            </a:endParaRP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  <a:sym typeface="Symbol" pitchFamily="18" charset="2"/>
              </a:rPr>
              <a:t>This </a:t>
            </a:r>
            <a:r>
              <a:rPr lang="en-US" sz="2000" dirty="0">
                <a:solidFill>
                  <a:srgbClr val="800000"/>
                </a:solidFill>
                <a:latin typeface="Arial" charset="0"/>
                <a:sym typeface="Symbol" pitchFamily="18" charset="2"/>
              </a:rPr>
              <a:t>recursive definition of set S </a:t>
            </a:r>
            <a:r>
              <a:rPr lang="en-US" sz="2000" dirty="0">
                <a:latin typeface="Arial" charset="0"/>
                <a:sym typeface="Symbol" pitchFamily="18" charset="2"/>
              </a:rPr>
              <a:t>is like a </a:t>
            </a:r>
            <a:r>
              <a:rPr lang="en-US" sz="2000" i="1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context free grammar</a:t>
            </a:r>
            <a:r>
              <a:rPr lang="en-US" sz="2000" dirty="0">
                <a:latin typeface="Arial" charset="0"/>
                <a:sym typeface="Symbol" pitchFamily="18" charset="2"/>
              </a:rPr>
              <a:t>. 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S </a:t>
            </a:r>
            <a:r>
              <a:rPr lang="en-US" sz="2000" i="1" dirty="0">
                <a:solidFill>
                  <a:srgbClr val="800000"/>
                </a:solidFill>
                <a:latin typeface="Arial" charset="0"/>
                <a:sym typeface="Symbol" pitchFamily="18" charset="2"/>
              </a:rPr>
              <a:t>is</a:t>
            </a:r>
            <a:r>
              <a:rPr lang="en-US" sz="2000" dirty="0">
                <a:solidFill>
                  <a:srgbClr val="80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a </a:t>
            </a:r>
            <a:r>
              <a:rPr lang="en-US" sz="2000" i="1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context-free language</a:t>
            </a:r>
            <a:r>
              <a:rPr lang="en-US" sz="2000" dirty="0">
                <a:solidFill>
                  <a:srgbClr val="000099"/>
                </a:solidFill>
                <a:latin typeface="Arial" charset="0"/>
                <a:sym typeface="Symbol" pitchFamily="18" charset="2"/>
              </a:rPr>
              <a:t>.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  <a:sym typeface="Symbol" pitchFamily="18" charset="2"/>
              </a:rPr>
              <a:t>These grammars &amp; languages are studied in CMPSC 138. 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</a:pPr>
            <a:r>
              <a:rPr lang="en-US" sz="2000" dirty="0" smtClean="0">
                <a:latin typeface="Arial" charset="0"/>
                <a:sym typeface="Symbol" pitchFamily="18" charset="2"/>
              </a:rPr>
              <a:t>We use them to </a:t>
            </a:r>
            <a:r>
              <a:rPr lang="en-US" sz="2000" dirty="0">
                <a:latin typeface="Arial" charset="0"/>
                <a:sym typeface="Symbol" pitchFamily="18" charset="2"/>
              </a:rPr>
              <a:t>define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the </a:t>
            </a:r>
            <a:r>
              <a:rPr lang="en-US" sz="2000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syntax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 of programming </a:t>
            </a:r>
            <a:r>
              <a:rPr lang="en-US" sz="2000" dirty="0">
                <a:latin typeface="Arial" charset="0"/>
                <a:sym typeface="Symbol" pitchFamily="18" charset="2"/>
              </a:rPr>
              <a:t>languages, like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C</a:t>
            </a:r>
            <a:r>
              <a:rPr lang="en-US" sz="2000" dirty="0">
                <a:latin typeface="Arial" charset="0"/>
                <a:sym typeface="Symbol" pitchFamily="18" charset="2"/>
              </a:rPr>
              <a:t>, &amp; C+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+,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Java, Python, Ruby,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Scala,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Haskell, etc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.</a:t>
            </a: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38400" y="4953000"/>
            <a:ext cx="3124200" cy="381000"/>
          </a:xfrm>
          <a:prstGeom prst="rect">
            <a:avLst/>
          </a:prstGeom>
          <a:solidFill>
            <a:srgbClr val="CCECFF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85800" y="1676400"/>
                <a:ext cx="7848600" cy="4419600"/>
              </a:xfrm>
            </p:spPr>
            <p:txBody>
              <a:bodyPr/>
              <a:lstStyle/>
              <a:p>
                <a:pPr marL="990600" lvl="1" indent="-533400" eaLnBrk="1" hangingPunct="1">
                  <a:lnSpc>
                    <a:spcPct val="120000"/>
                  </a:lnSpc>
                  <a:spcBef>
                    <a:spcPts val="600"/>
                  </a:spcBef>
                  <a:buFontTx/>
                  <a:buAutoNum type="arabicPeriod"/>
                </a:pPr>
                <a:r>
                  <a:rPr lang="en-US" sz="1800" dirty="0" smtClean="0">
                    <a:solidFill>
                      <a:srgbClr val="990000"/>
                    </a:solidFill>
                  </a:rPr>
                  <a:t>0 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 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S.</a:t>
                </a:r>
              </a:p>
              <a:p>
                <a:pPr marL="990600" lvl="1" indent="-533400" eaLnBrk="1" hangingPunct="1">
                  <a:lnSpc>
                    <a:spcPct val="120000"/>
                  </a:lnSpc>
                  <a:spcBef>
                    <a:spcPts val="600"/>
                  </a:spcBef>
                  <a:buFontTx/>
                  <a:buAutoNum type="arabicPeriod"/>
                </a:pPr>
                <a:r>
                  <a:rPr lang="en-US" sz="1800" dirty="0" err="1">
                    <a:solidFill>
                      <a:srgbClr val="990000"/>
                    </a:solidFill>
                    <a:sym typeface="Symbol" pitchFamily="18" charset="2"/>
                  </a:rPr>
                  <a:t>x,y</a:t>
                </a:r>
                <a:r>
                  <a:rPr lang="en-US" sz="1800" dirty="0">
                    <a:solidFill>
                      <a:srgbClr val="990000"/>
                    </a:solidFill>
                  </a:rPr>
                  <a:t> 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 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S </a:t>
                </a:r>
                <a:r>
                  <a:rPr lang="en-US" sz="1800" b="1" dirty="0">
                    <a:solidFill>
                      <a:srgbClr val="000099"/>
                    </a:solidFill>
                    <a:sym typeface="Symbol" pitchFamily="18" charset="2"/>
                  </a:rPr>
                  <a:t>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 </a:t>
                </a:r>
                <a:r>
                  <a:rPr lang="en-US" sz="1800" dirty="0" err="1">
                    <a:solidFill>
                      <a:srgbClr val="990000"/>
                    </a:solidFill>
                    <a:sym typeface="Symbol" pitchFamily="18" charset="2"/>
                  </a:rPr>
                  <a:t>xy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,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 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1xy, x1y, xy1 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 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S.</a:t>
                </a:r>
              </a:p>
              <a:p>
                <a:pPr marL="609600" indent="-609600" eaLnBrk="1" hangingPunct="1">
                  <a:lnSpc>
                    <a:spcPct val="120000"/>
                  </a:lnSpc>
                  <a:spcBef>
                    <a:spcPts val="600"/>
                  </a:spcBef>
                  <a:buFontTx/>
                  <a:buNone/>
                </a:pPr>
                <a:r>
                  <a:rPr lang="en-US" sz="1800" dirty="0"/>
                  <a:t>Elements of S have more 0s than 1s.</a:t>
                </a:r>
              </a:p>
              <a:p>
                <a:pPr marL="990600" lvl="1" indent="-533400" eaLnBrk="1" hangingPunct="1">
                  <a:lnSpc>
                    <a:spcPct val="120000"/>
                  </a:lnSpc>
                  <a:spcBef>
                    <a:spcPts val="600"/>
                  </a:spcBef>
                  <a:buFontTx/>
                  <a:buNone/>
                </a:pPr>
                <a:r>
                  <a:rPr lang="en-US" sz="1800" dirty="0"/>
                  <a:t>Proof by </a:t>
                </a:r>
                <a:r>
                  <a:rPr lang="en-US" sz="1800" dirty="0" smtClean="0"/>
                  <a:t>structural induction that </a:t>
                </a:r>
                <a:r>
                  <a:rPr lang="en-US" sz="1800" dirty="0" smtClean="0">
                    <a:solidFill>
                      <a:srgbClr val="990000"/>
                    </a:solidFill>
                    <a:sym typeface="Symbol" pitchFamily="18" charset="2"/>
                  </a:rPr>
                  <a:t>x</a:t>
                </a:r>
                <a:r>
                  <a:rPr lang="en-US" sz="1800" dirty="0" smtClean="0">
                    <a:solidFill>
                      <a:srgbClr val="990000"/>
                    </a:solidFill>
                  </a:rPr>
                  <a:t> 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 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S </a:t>
                </a:r>
                <a:r>
                  <a:rPr lang="en-US" sz="1800" b="1" dirty="0">
                    <a:solidFill>
                      <a:srgbClr val="000099"/>
                    </a:solidFill>
                    <a:sym typeface="Symbol" pitchFamily="18" charset="2"/>
                  </a:rPr>
                  <a:t>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 </a:t>
                </a:r>
                <a:r>
                  <a:rPr lang="en-US" sz="1800" dirty="0" smtClean="0">
                    <a:solidFill>
                      <a:srgbClr val="990000"/>
                    </a:solidFill>
                    <a:sym typeface="Symbol" pitchFamily="18" charset="2"/>
                  </a:rPr>
                  <a:t>x </a:t>
                </a:r>
                <a:r>
                  <a:rPr lang="en-US" sz="1800" dirty="0" smtClean="0">
                    <a:solidFill>
                      <a:srgbClr val="000099"/>
                    </a:solidFill>
                    <a:sym typeface="Symbol" pitchFamily="18" charset="2"/>
                  </a:rPr>
                  <a:t>has more 0s than 1s</a:t>
                </a:r>
                <a:r>
                  <a:rPr lang="en-US" sz="1800" dirty="0" smtClean="0"/>
                  <a:t>.</a:t>
                </a:r>
                <a:endParaRPr lang="en-US" sz="1800" dirty="0"/>
              </a:p>
              <a:p>
                <a:pPr marL="1371600" lvl="2" indent="-457200" eaLnBrk="1" hangingPunct="1">
                  <a:lnSpc>
                    <a:spcPct val="120000"/>
                  </a:lnSpc>
                  <a:spcBef>
                    <a:spcPts val="600"/>
                  </a:spcBef>
                  <a:buFontTx/>
                  <a:buNone/>
                </a:pPr>
                <a:r>
                  <a:rPr lang="en-US" sz="1800" dirty="0">
                    <a:solidFill>
                      <a:srgbClr val="007F00"/>
                    </a:solidFill>
                  </a:rPr>
                  <a:t>Basis</a:t>
                </a:r>
                <a:r>
                  <a:rPr lang="en-US" sz="1800" dirty="0"/>
                  <a:t>: </a:t>
                </a:r>
                <a:r>
                  <a:rPr lang="en-US" sz="1800" dirty="0" smtClean="0">
                    <a:solidFill>
                      <a:srgbClr val="990000"/>
                    </a:solidFill>
                  </a:rPr>
                  <a:t>0 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 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S </a:t>
                </a:r>
                <a:r>
                  <a:rPr lang="en-US" sz="1800" dirty="0">
                    <a:solidFill>
                      <a:srgbClr val="000099"/>
                    </a:solidFill>
                    <a:sym typeface="Symbol" pitchFamily="18" charset="2"/>
                  </a:rPr>
                  <a:t>has more 0s than 1s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.</a:t>
                </a:r>
              </a:p>
              <a:p>
                <a:pPr marL="1371600" lvl="2" indent="-457200" eaLnBrk="1" hangingPunct="1">
                  <a:lnSpc>
                    <a:spcPct val="120000"/>
                  </a:lnSpc>
                  <a:spcBef>
                    <a:spcPts val="600"/>
                  </a:spcBef>
                  <a:buFontTx/>
                  <a:buNone/>
                </a:pPr>
                <a:r>
                  <a:rPr lang="en-US" sz="1800" dirty="0">
                    <a:solidFill>
                      <a:srgbClr val="007F00"/>
                    </a:solidFill>
                    <a:sym typeface="Symbol" pitchFamily="18" charset="2"/>
                  </a:rPr>
                  <a:t>Assume</a:t>
                </a:r>
                <a:r>
                  <a:rPr lang="en-US" sz="1800" dirty="0">
                    <a:solidFill>
                      <a:srgbClr val="000099"/>
                    </a:solidFill>
                    <a:sym typeface="Symbol" pitchFamily="18" charset="2"/>
                  </a:rPr>
                  <a:t>: </a:t>
                </a:r>
                <a:r>
                  <a:rPr lang="en-US" sz="1800" dirty="0" err="1" smtClean="0">
                    <a:solidFill>
                      <a:srgbClr val="990000"/>
                    </a:solidFill>
                    <a:sym typeface="Symbol" pitchFamily="18" charset="2"/>
                  </a:rPr>
                  <a:t>x,y</a:t>
                </a:r>
                <a:r>
                  <a:rPr lang="en-US" sz="1800" dirty="0" smtClean="0">
                    <a:solidFill>
                      <a:srgbClr val="990000"/>
                    </a:solidFill>
                  </a:rPr>
                  <a:t> 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 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S</a:t>
                </a:r>
                <a:r>
                  <a:rPr lang="en-US" sz="1800" dirty="0">
                    <a:solidFill>
                      <a:srgbClr val="000099"/>
                    </a:solidFill>
                    <a:sym typeface="Symbol" pitchFamily="18" charset="2"/>
                  </a:rPr>
                  <a:t> </a:t>
                </a:r>
                <a:r>
                  <a:rPr lang="en-US" sz="1800" dirty="0" smtClean="0">
                    <a:solidFill>
                      <a:srgbClr val="000099"/>
                    </a:solidFill>
                    <a:sym typeface="Symbol" pitchFamily="18" charset="2"/>
                  </a:rPr>
                  <a:t>have </a:t>
                </a:r>
                <a:r>
                  <a:rPr lang="en-US" sz="1800" dirty="0">
                    <a:solidFill>
                      <a:srgbClr val="000099"/>
                    </a:solidFill>
                    <a:sym typeface="Symbol" pitchFamily="18" charset="2"/>
                  </a:rPr>
                  <a:t>more 0s than 1s.</a:t>
                </a:r>
                <a:endParaRPr lang="en-US" sz="1800" dirty="0">
                  <a:solidFill>
                    <a:srgbClr val="990000"/>
                  </a:solidFill>
                  <a:sym typeface="Symbol" pitchFamily="18" charset="2"/>
                </a:endParaRPr>
              </a:p>
              <a:p>
                <a:pPr marL="1371600" lvl="2" indent="-457200" eaLnBrk="1" hangingPunct="1">
                  <a:lnSpc>
                    <a:spcPct val="120000"/>
                  </a:lnSpc>
                  <a:spcBef>
                    <a:spcPts val="600"/>
                  </a:spcBef>
                  <a:buFontTx/>
                  <a:buNone/>
                </a:pPr>
                <a:r>
                  <a:rPr lang="en-US" sz="1800" dirty="0">
                    <a:solidFill>
                      <a:srgbClr val="007F00"/>
                    </a:solidFill>
                    <a:sym typeface="Symbol" pitchFamily="18" charset="2"/>
                  </a:rPr>
                  <a:t>Show</a:t>
                </a:r>
                <a:r>
                  <a:rPr lang="en-US" sz="1800" dirty="0">
                    <a:solidFill>
                      <a:srgbClr val="000099"/>
                    </a:solidFill>
                    <a:sym typeface="Symbol" pitchFamily="18" charset="2"/>
                  </a:rPr>
                  <a:t>: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 </a:t>
                </a:r>
                <a:r>
                  <a:rPr lang="en-US" sz="1800" dirty="0" err="1">
                    <a:solidFill>
                      <a:srgbClr val="990000"/>
                    </a:solidFill>
                    <a:sym typeface="Symbol" pitchFamily="18" charset="2"/>
                  </a:rPr>
                  <a:t>xy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,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 </a:t>
                </a:r>
                <a:r>
                  <a:rPr lang="en-US" sz="1800" dirty="0">
                    <a:solidFill>
                      <a:srgbClr val="990000"/>
                    </a:solidFill>
                    <a:sym typeface="Symbol" pitchFamily="18" charset="2"/>
                  </a:rPr>
                  <a:t>1xy, x1y, xy1 </a:t>
                </a:r>
                <a:r>
                  <a:rPr lang="en-US" sz="1800" b="1" dirty="0">
                    <a:solidFill>
                      <a:srgbClr val="990000"/>
                    </a:solidFill>
                    <a:sym typeface="Symbol" pitchFamily="18" charset="2"/>
                  </a:rPr>
                  <a:t> </a:t>
                </a:r>
                <a:r>
                  <a:rPr lang="en-US" sz="1800" dirty="0" smtClean="0">
                    <a:solidFill>
                      <a:srgbClr val="990000"/>
                    </a:solidFill>
                    <a:sym typeface="Symbol" pitchFamily="18" charset="2"/>
                  </a:rPr>
                  <a:t>S </a:t>
                </a:r>
                <a:r>
                  <a:rPr lang="en-US" sz="1800" dirty="0" smtClean="0">
                    <a:solidFill>
                      <a:srgbClr val="000099"/>
                    </a:solidFill>
                    <a:sym typeface="Symbol" pitchFamily="18" charset="2"/>
                  </a:rPr>
                  <a:t>have</a:t>
                </a:r>
                <a:r>
                  <a:rPr lang="en-US" sz="1800" dirty="0" smtClean="0">
                    <a:solidFill>
                      <a:srgbClr val="990000"/>
                    </a:solidFill>
                    <a:sym typeface="Symbol" pitchFamily="18" charset="2"/>
                  </a:rPr>
                  <a:t> </a:t>
                </a:r>
                <a:r>
                  <a:rPr lang="en-US" sz="1800" dirty="0" smtClean="0">
                    <a:solidFill>
                      <a:srgbClr val="000099"/>
                    </a:solidFill>
                    <a:sym typeface="Symbol" pitchFamily="18" charset="2"/>
                  </a:rPr>
                  <a:t>more </a:t>
                </a:r>
                <a:r>
                  <a:rPr lang="en-US" sz="1800" dirty="0">
                    <a:solidFill>
                      <a:srgbClr val="000099"/>
                    </a:solidFill>
                    <a:sym typeface="Symbol" pitchFamily="18" charset="2"/>
                  </a:rPr>
                  <a:t>0s than 1s.</a:t>
                </a:r>
              </a:p>
              <a:p>
                <a:pPr marL="914400" lvl="2" indent="0" eaLnBrk="1" hangingPunct="1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sz="1800" dirty="0" smtClean="0">
                    <a:solidFill>
                      <a:srgbClr val="000099"/>
                    </a:solidFill>
                  </a:rPr>
                  <a:t>#0(xy1) = #0(x) </a:t>
                </a:r>
                <a14:m>
                  <m:oMath xmlns="" xmlns:m="http://schemas.openxmlformats.org/officeDocument/2006/math">
                    <m:r>
                      <a:rPr lang="en-US" sz="1800" b="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</a:rPr>
                      <m:t>+ </m:t>
                    </m:r>
                    <m:r>
                      <m:rPr>
                        <m:nor/>
                      </m:rPr>
                      <a:rPr lang="en-US" sz="1800" dirty="0">
                        <a:solidFill>
                          <a:srgbClr val="000099"/>
                        </a:solidFill>
                      </a:rPr>
                      <m:t>#0(</m:t>
                    </m:r>
                    <m:r>
                      <m:rPr>
                        <m:nor/>
                      </m:rPr>
                      <a:rPr lang="en-US" sz="1800" dirty="0">
                        <a:solidFill>
                          <a:srgbClr val="000099"/>
                        </a:solidFill>
                      </a:rPr>
                      <m:t>y</m:t>
                    </m:r>
                    <m:r>
                      <m:rPr>
                        <m:nor/>
                      </m:rPr>
                      <a:rPr lang="en-US" sz="1800" dirty="0">
                        <a:solidFill>
                          <a:srgbClr val="000099"/>
                        </a:solidFill>
                      </a:rPr>
                      <m:t>)</m:t>
                    </m:r>
                    <m:r>
                      <a:rPr lang="en-US" sz="1800" i="1" dirty="0" smtClean="0">
                        <a:solidFill>
                          <a:srgbClr val="000099"/>
                        </a:solidFill>
                      </a:rPr>
                      <m:t> </m:t>
                    </m:r>
                  </m:oMath>
                </a14:m>
                <a:endParaRPr lang="en-US" sz="1800" i="1" dirty="0" smtClean="0">
                  <a:solidFill>
                    <a:srgbClr val="000099"/>
                  </a:solidFill>
                </a:endParaRPr>
              </a:p>
              <a:p>
                <a:pPr marL="914400" lvl="2" indent="0" eaLnBrk="1" hangingPunct="1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sz="1800" dirty="0" smtClean="0">
                    <a:solidFill>
                      <a:srgbClr val="000099"/>
                    </a:solidFill>
                    <a:ea typeface="Cambria Math"/>
                  </a:rPr>
                  <a:t>             </a:t>
                </a:r>
                <a14:m>
                  <m:oMath xmlns="" xmlns:m="http://schemas.openxmlformats.org/officeDocument/2006/math">
                    <m:r>
                      <a:rPr lang="en-US" sz="1800" i="1">
                        <a:solidFill>
                          <a:srgbClr val="000099"/>
                        </a:solidFill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sz="1800" dirty="0">
                    <a:solidFill>
                      <a:srgbClr val="000099"/>
                    </a:solidFill>
                  </a:rPr>
                  <a:t> </a:t>
                </a:r>
                <a:r>
                  <a:rPr lang="en-US" sz="1800" dirty="0" smtClean="0">
                    <a:solidFill>
                      <a:srgbClr val="000099"/>
                    </a:solidFill>
                  </a:rPr>
                  <a:t>( #</a:t>
                </a:r>
                <a:r>
                  <a:rPr lang="en-US" sz="1800" dirty="0">
                    <a:solidFill>
                      <a:srgbClr val="000099"/>
                    </a:solidFill>
                  </a:rPr>
                  <a:t>1(x</a:t>
                </a:r>
                <a:r>
                  <a:rPr lang="en-US" sz="1800" dirty="0" smtClean="0">
                    <a:solidFill>
                      <a:srgbClr val="000099"/>
                    </a:solidFill>
                  </a:rPr>
                  <a:t>) + 1 ) + ( #</a:t>
                </a:r>
                <a:r>
                  <a:rPr lang="en-US" sz="1800" dirty="0">
                    <a:solidFill>
                      <a:srgbClr val="000099"/>
                    </a:solidFill>
                  </a:rPr>
                  <a:t>1(y</a:t>
                </a:r>
                <a:r>
                  <a:rPr lang="en-US" sz="1800" dirty="0" smtClean="0">
                    <a:solidFill>
                      <a:srgbClr val="000099"/>
                    </a:solidFill>
                  </a:rPr>
                  <a:t>) + 1 )</a:t>
                </a:r>
              </a:p>
              <a:p>
                <a:pPr marL="914400" lvl="2" indent="0" eaLnBrk="1" hangingPunct="1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sz="1800" dirty="0">
                    <a:solidFill>
                      <a:srgbClr val="000099"/>
                    </a:solidFill>
                  </a:rPr>
                  <a:t> </a:t>
                </a:r>
                <a:r>
                  <a:rPr lang="en-US" sz="1800" dirty="0" smtClean="0">
                    <a:solidFill>
                      <a:srgbClr val="000099"/>
                    </a:solidFill>
                  </a:rPr>
                  <a:t>            = #1(xy1) + 1 </a:t>
                </a:r>
              </a:p>
              <a:p>
                <a:pPr marL="914400" lvl="2" indent="0" eaLnBrk="1" hangingPunct="1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sz="1800" dirty="0">
                    <a:solidFill>
                      <a:srgbClr val="000099"/>
                    </a:solidFill>
                    <a:ea typeface="Cambria Math"/>
                  </a:rPr>
                  <a:t> </a:t>
                </a:r>
                <a:r>
                  <a:rPr lang="en-US" sz="1800" dirty="0" smtClean="0">
                    <a:solidFill>
                      <a:srgbClr val="000099"/>
                    </a:solidFill>
                    <a:ea typeface="Cambria Math"/>
                  </a:rPr>
                  <a:t>            </a:t>
                </a:r>
                <a14:m>
                  <m:oMath xmlns="" xmlns:m="http://schemas.openxmlformats.org/officeDocument/2006/math">
                    <m:r>
                      <a:rPr lang="en-US" sz="1800" b="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sz="1800" dirty="0" smtClean="0">
                    <a:solidFill>
                      <a:srgbClr val="000099"/>
                    </a:solidFill>
                  </a:rPr>
                  <a:t> </a:t>
                </a:r>
                <a:r>
                  <a:rPr lang="en-US" sz="1800" dirty="0">
                    <a:solidFill>
                      <a:srgbClr val="000099"/>
                    </a:solidFill>
                  </a:rPr>
                  <a:t>#</a:t>
                </a:r>
                <a:r>
                  <a:rPr lang="en-US" sz="1800" dirty="0" smtClean="0">
                    <a:solidFill>
                      <a:srgbClr val="000099"/>
                    </a:solidFill>
                  </a:rPr>
                  <a:t>1(xy1).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85800" y="1676400"/>
                <a:ext cx="7848600" cy="4419600"/>
              </a:xfrm>
              <a:blipFill rotWithShape="1">
                <a:blip r:embed="rId2"/>
                <a:stretch>
                  <a:fillRect l="-699" t="-138" b="-2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Peter Cappello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ACF19-6D1C-4BAE-B49E-49AE1E4AEA6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4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2BEB60-D7DF-4BB6-A4E7-E26FDBE450BB}" type="slidenum">
              <a:rPr lang="en-US" sz="1400" smtClean="0"/>
              <a:pPr eaLnBrk="1" hangingPunct="1"/>
              <a:t>13</a:t>
            </a:fld>
            <a:endParaRPr lang="en-US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Exercise 50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029200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sz="2400" dirty="0" smtClean="0">
                <a:solidFill>
                  <a:srgbClr val="990000"/>
                </a:solidFill>
              </a:rPr>
              <a:t>Ackermann’s function</a:t>
            </a:r>
            <a:r>
              <a:rPr lang="en-US" sz="2400" dirty="0" smtClean="0"/>
              <a:t> is defined as follows:</a:t>
            </a:r>
          </a:p>
          <a:p>
            <a:pPr lvl="2" eaLnBrk="1" hangingPunct="1">
              <a:lnSpc>
                <a:spcPct val="170000"/>
              </a:lnSpc>
              <a:buFontTx/>
              <a:buNone/>
            </a:pPr>
            <a:r>
              <a:rPr lang="en-US" i="1" dirty="0" smtClean="0"/>
              <a:t>A( m, n )</a:t>
            </a:r>
            <a:r>
              <a:rPr lang="en-US" dirty="0" smtClean="0"/>
              <a:t> = </a:t>
            </a:r>
            <a:r>
              <a:rPr lang="en-US" i="1" dirty="0" smtClean="0"/>
              <a:t>2n</a:t>
            </a:r>
            <a:r>
              <a:rPr lang="en-US" dirty="0" smtClean="0"/>
              <a:t>, if </a:t>
            </a:r>
            <a:r>
              <a:rPr lang="en-US" i="1" dirty="0" smtClean="0"/>
              <a:t>m</a:t>
            </a:r>
            <a:r>
              <a:rPr lang="en-US" dirty="0" smtClean="0"/>
              <a:t> = 0;</a:t>
            </a:r>
          </a:p>
          <a:p>
            <a:pPr lvl="2" eaLnBrk="1" hangingPunct="1">
              <a:lnSpc>
                <a:spcPct val="170000"/>
              </a:lnSpc>
              <a:buFontTx/>
              <a:buNone/>
            </a:pPr>
            <a:r>
              <a:rPr lang="en-US" dirty="0" smtClean="0"/>
              <a:t>               = 0, if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  <a:sym typeface="Symbol" pitchFamily="18" charset="2"/>
              </a:rPr>
              <a:t>≥ 1 </a:t>
            </a:r>
            <a:r>
              <a:rPr lang="en-US" b="1" dirty="0" smtClean="0">
                <a:sym typeface="Symbol" pitchFamily="18" charset="2"/>
              </a:rPr>
              <a:t> 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en-US" dirty="0" smtClean="0">
                <a:sym typeface="Symbol" pitchFamily="18" charset="2"/>
              </a:rPr>
              <a:t> = 0</a:t>
            </a:r>
          </a:p>
          <a:p>
            <a:pPr lvl="2" eaLnBrk="1" hangingPunct="1">
              <a:lnSpc>
                <a:spcPct val="170000"/>
              </a:lnSpc>
              <a:buFontTx/>
              <a:buNone/>
            </a:pPr>
            <a:r>
              <a:rPr lang="en-US" dirty="0" smtClean="0"/>
              <a:t>               = 2, if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  <a:sym typeface="Symbol" pitchFamily="18" charset="2"/>
              </a:rPr>
              <a:t>≥ 1 </a:t>
            </a:r>
            <a:r>
              <a:rPr lang="en-US" b="1" dirty="0" smtClean="0">
                <a:sym typeface="Symbol" pitchFamily="18" charset="2"/>
              </a:rPr>
              <a:t> 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en-US" dirty="0" smtClean="0">
                <a:sym typeface="Symbol" pitchFamily="18" charset="2"/>
              </a:rPr>
              <a:t> = 1</a:t>
            </a:r>
            <a:endParaRPr lang="en-US" dirty="0" smtClean="0"/>
          </a:p>
          <a:p>
            <a:pPr lvl="2" eaLnBrk="1" hangingPunct="1">
              <a:lnSpc>
                <a:spcPct val="170000"/>
              </a:lnSpc>
              <a:buFontTx/>
              <a:buNone/>
            </a:pPr>
            <a:r>
              <a:rPr lang="en-US" dirty="0" smtClean="0"/>
              <a:t>               = </a:t>
            </a:r>
            <a:r>
              <a:rPr lang="en-US" i="1" dirty="0" smtClean="0"/>
              <a:t>A</a:t>
            </a:r>
            <a:r>
              <a:rPr lang="en-US" dirty="0" smtClean="0"/>
              <a:t>( </a:t>
            </a:r>
            <a:r>
              <a:rPr lang="en-US" i="1" dirty="0" smtClean="0"/>
              <a:t>m</a:t>
            </a:r>
            <a:r>
              <a:rPr lang="en-US" dirty="0" smtClean="0"/>
              <a:t> – 1, </a:t>
            </a:r>
            <a:r>
              <a:rPr lang="en-US" i="1" dirty="0" smtClean="0"/>
              <a:t>A</a:t>
            </a:r>
            <a:r>
              <a:rPr lang="en-US" dirty="0" smtClean="0"/>
              <a:t>( 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dirty="0" smtClean="0"/>
              <a:t> – 1 ) ), if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  <a:sym typeface="Symbol" pitchFamily="18" charset="2"/>
              </a:rPr>
              <a:t>≥ 1 </a:t>
            </a:r>
            <a:r>
              <a:rPr lang="en-US" b="1" dirty="0" smtClean="0">
                <a:sym typeface="Symbol" pitchFamily="18" charset="2"/>
              </a:rPr>
              <a:t> </a:t>
            </a:r>
            <a:r>
              <a:rPr lang="en-US" i="1" dirty="0" smtClean="0">
                <a:sym typeface="Symbol" pitchFamily="18" charset="2"/>
              </a:rPr>
              <a:t>n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cs typeface="Arial" charset="0"/>
                <a:sym typeface="Symbol" pitchFamily="18" charset="2"/>
              </a:rPr>
              <a:t>≥ </a:t>
            </a:r>
            <a:r>
              <a:rPr lang="en-US" dirty="0" smtClean="0">
                <a:sym typeface="Symbol" pitchFamily="18" charset="2"/>
              </a:rPr>
              <a:t>2.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sz="2400" dirty="0" smtClean="0">
                <a:solidFill>
                  <a:srgbClr val="990000"/>
                </a:solidFill>
                <a:sym typeface="Symbol" pitchFamily="18" charset="2"/>
              </a:rPr>
              <a:t>Show that </a:t>
            </a:r>
            <a:r>
              <a:rPr lang="en-US" sz="2400" i="1" dirty="0" smtClean="0">
                <a:solidFill>
                  <a:srgbClr val="990000"/>
                </a:solidFill>
                <a:sym typeface="Symbol" pitchFamily="18" charset="2"/>
              </a:rPr>
              <a:t>A</a:t>
            </a:r>
            <a:r>
              <a:rPr lang="en-US" sz="2400" dirty="0" smtClean="0">
                <a:solidFill>
                  <a:srgbClr val="990000"/>
                </a:solidFill>
                <a:sym typeface="Symbol" pitchFamily="18" charset="2"/>
              </a:rPr>
              <a:t>( 1, </a:t>
            </a:r>
            <a:r>
              <a:rPr lang="en-US" sz="2400" i="1" dirty="0" smtClean="0">
                <a:solidFill>
                  <a:srgbClr val="990000"/>
                </a:solidFill>
                <a:sym typeface="Symbol" pitchFamily="18" charset="2"/>
              </a:rPr>
              <a:t>k </a:t>
            </a:r>
            <a:r>
              <a:rPr lang="en-US" sz="2400" dirty="0" smtClean="0">
                <a:solidFill>
                  <a:srgbClr val="990000"/>
                </a:solidFill>
                <a:sym typeface="Symbol" pitchFamily="18" charset="2"/>
              </a:rPr>
              <a:t>) = 2</a:t>
            </a:r>
            <a:r>
              <a:rPr lang="en-US" sz="2400" i="1" baseline="30000" dirty="0" smtClean="0">
                <a:solidFill>
                  <a:srgbClr val="990000"/>
                </a:solidFill>
                <a:sym typeface="Symbol" pitchFamily="18" charset="2"/>
              </a:rPr>
              <a:t>k</a:t>
            </a:r>
            <a:r>
              <a:rPr lang="en-US" sz="2400" dirty="0" smtClean="0">
                <a:solidFill>
                  <a:srgbClr val="990000"/>
                </a:solidFill>
                <a:sym typeface="Symbol" pitchFamily="18" charset="2"/>
              </a:rPr>
              <a:t>, for k </a:t>
            </a:r>
            <a:r>
              <a:rPr lang="en-US" sz="2400" dirty="0">
                <a:solidFill>
                  <a:srgbClr val="7F0000"/>
                </a:solidFill>
                <a:cs typeface="Arial" charset="0"/>
                <a:sym typeface="Symbol" pitchFamily="18" charset="2"/>
              </a:rPr>
              <a:t>≥</a:t>
            </a:r>
            <a:r>
              <a:rPr lang="en-US" sz="2400" dirty="0" smtClean="0">
                <a:solidFill>
                  <a:srgbClr val="990000"/>
                </a:solidFill>
                <a:sym typeface="Symbol" pitchFamily="18" charset="2"/>
              </a:rPr>
              <a:t> 1.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E66A4D-0EE7-4D07-97C1-8759EDE3559F}" type="slidenum">
              <a:rPr lang="en-US" sz="1400" smtClean="0"/>
              <a:pPr eaLnBrk="1" hangingPunct="1"/>
              <a:t>14</a:t>
            </a:fld>
            <a:endParaRPr lang="en-US" sz="140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114800" y="5486400"/>
            <a:ext cx="2971800" cy="533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 dirty="0">
                <a:solidFill>
                  <a:srgbClr val="7F0000"/>
                </a:solidFill>
                <a:latin typeface="Arial" charset="0"/>
              </a:rPr>
              <a:t>Exercise 50 Solution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33400" y="1219200"/>
            <a:ext cx="8382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Ackermann’s function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is defined as follows: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A( m, n )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=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2n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, if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m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= 0;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              = 0, if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m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cs typeface="Arial" charset="0"/>
                <a:sym typeface="Symbol" pitchFamily="18" charset="2"/>
              </a:rPr>
              <a:t>≥ 1 </a:t>
            </a:r>
            <a:r>
              <a:rPr lang="en-US" sz="2000" b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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n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= 0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              = 2, if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m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cs typeface="Arial" charset="0"/>
                <a:sym typeface="Symbol" pitchFamily="18" charset="2"/>
              </a:rPr>
              <a:t>≥ 1 </a:t>
            </a:r>
            <a:r>
              <a:rPr lang="en-US" sz="2000" b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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n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= 1</a:t>
            </a:r>
            <a:endParaRPr lang="en-US" sz="2000" dirty="0">
              <a:solidFill>
                <a:srgbClr val="00009F"/>
              </a:solidFill>
              <a:latin typeface="Arial" charset="0"/>
            </a:endParaRP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              =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A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(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m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– 1,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A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(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m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,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n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– 1 ) ), if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</a:rPr>
              <a:t>m</a:t>
            </a:r>
            <a:r>
              <a:rPr lang="en-US" sz="2000" dirty="0">
                <a:solidFill>
                  <a:srgbClr val="00009F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cs typeface="Arial" charset="0"/>
                <a:sym typeface="Symbol" pitchFamily="18" charset="2"/>
              </a:rPr>
              <a:t>≥ 1 </a:t>
            </a:r>
            <a:r>
              <a:rPr lang="en-US" sz="2000" b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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n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cs typeface="Arial" charset="0"/>
                <a:sym typeface="Symbol" pitchFamily="18" charset="2"/>
              </a:rPr>
              <a:t>≥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2.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Show that, for </a:t>
            </a:r>
            <a:r>
              <a:rPr lang="en-US" sz="2000" dirty="0" smtClean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k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  <a:sym typeface="Symbol" pitchFamily="18" charset="2"/>
              </a:rPr>
              <a:t>≥ 1, </a:t>
            </a:r>
            <a:r>
              <a:rPr lang="en-US" sz="2000" i="1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A</a:t>
            </a: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( 1, </a:t>
            </a:r>
            <a:r>
              <a:rPr lang="en-US" sz="2000" i="1" dirty="0" smtClean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k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) = </a:t>
            </a:r>
            <a:r>
              <a:rPr lang="en-US" sz="2000" dirty="0" smtClean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i="1" baseline="30000" dirty="0" smtClean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k</a:t>
            </a:r>
            <a:r>
              <a:rPr lang="en-US" sz="2000" dirty="0" smtClean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.</a:t>
            </a:r>
            <a:endParaRPr lang="en-US" sz="2000" dirty="0">
              <a:solidFill>
                <a:srgbClr val="990000"/>
              </a:solidFill>
              <a:latin typeface="Arial" charset="0"/>
              <a:sym typeface="Symbol" pitchFamily="18" charset="2"/>
            </a:endParaRP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Basis </a:t>
            </a:r>
            <a:r>
              <a:rPr lang="en-US" sz="2000" dirty="0" smtClean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k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= 1</a:t>
            </a:r>
            <a:r>
              <a:rPr lang="en-US" sz="2000" dirty="0">
                <a:latin typeface="Arial" charset="0"/>
                <a:sym typeface="Symbol" pitchFamily="18" charset="2"/>
              </a:rPr>
              <a:t>: </a:t>
            </a:r>
            <a:r>
              <a:rPr lang="en-US" sz="2000" i="1" dirty="0">
                <a:latin typeface="Arial" charset="0"/>
                <a:sym typeface="Symbol" pitchFamily="18" charset="2"/>
              </a:rPr>
              <a:t>A</a:t>
            </a:r>
            <a:r>
              <a:rPr lang="en-US" sz="2000" dirty="0">
                <a:latin typeface="Arial" charset="0"/>
                <a:sym typeface="Symbol" pitchFamily="18" charset="2"/>
              </a:rPr>
              <a:t>( 1, </a:t>
            </a:r>
            <a:r>
              <a:rPr lang="en-US" sz="2000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1</a:t>
            </a:r>
            <a:r>
              <a:rPr lang="en-US" sz="2000" dirty="0">
                <a:latin typeface="Arial" charset="0"/>
                <a:sym typeface="Symbol" pitchFamily="18" charset="2"/>
              </a:rPr>
              <a:t> ) = 2 = 2</a:t>
            </a:r>
            <a:r>
              <a:rPr lang="en-US" sz="2000" baseline="30000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1</a:t>
            </a:r>
            <a:r>
              <a:rPr lang="en-US" sz="2000" dirty="0">
                <a:latin typeface="Arial" charset="0"/>
                <a:sym typeface="Symbol" pitchFamily="18" charset="2"/>
              </a:rPr>
              <a:t>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990000"/>
                </a:solidFill>
                <a:latin typeface="Arial" charset="0"/>
                <a:sym typeface="Symbol" pitchFamily="18" charset="2"/>
              </a:rPr>
              <a:t>Show</a:t>
            </a:r>
            <a:r>
              <a:rPr lang="en-US" sz="2000" dirty="0">
                <a:latin typeface="Arial" charset="0"/>
                <a:sym typeface="Symbol" pitchFamily="18" charset="2"/>
              </a:rPr>
              <a:t> </a:t>
            </a:r>
            <a:r>
              <a:rPr lang="en-US" sz="2000" i="1" dirty="0">
                <a:latin typeface="Arial" charset="0"/>
                <a:sym typeface="Symbol" pitchFamily="18" charset="2"/>
              </a:rPr>
              <a:t>A</a:t>
            </a:r>
            <a:r>
              <a:rPr lang="en-US" sz="2000" dirty="0">
                <a:latin typeface="Arial" charset="0"/>
                <a:sym typeface="Symbol" pitchFamily="18" charset="2"/>
              </a:rPr>
              <a:t>( 1, </a:t>
            </a:r>
            <a:r>
              <a:rPr lang="en-US" sz="2000" i="1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</a:t>
            </a:r>
            <a:r>
              <a:rPr lang="en-US" sz="2000" i="1" dirty="0" smtClean="0"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latin typeface="Arial" charset="0"/>
                <a:sym typeface="Symbol" pitchFamily="18" charset="2"/>
              </a:rPr>
              <a:t>) =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rgbClr val="A8000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en-US" sz="2000" b="1" dirty="0">
                <a:latin typeface="Arial" charset="0"/>
                <a:sym typeface="Symbol" pitchFamily="18" charset="2"/>
              </a:rPr>
              <a:t> </a:t>
            </a:r>
            <a:r>
              <a:rPr lang="en-US" sz="2000" i="1" dirty="0">
                <a:latin typeface="Arial" charset="0"/>
                <a:sym typeface="Symbol" pitchFamily="18" charset="2"/>
              </a:rPr>
              <a:t>A</a:t>
            </a:r>
            <a:r>
              <a:rPr lang="en-US" sz="2000" dirty="0">
                <a:latin typeface="Arial" charset="0"/>
                <a:sym typeface="Symbol" pitchFamily="18" charset="2"/>
              </a:rPr>
              <a:t>( 1, </a:t>
            </a:r>
            <a:r>
              <a:rPr lang="en-US" sz="2000" i="1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 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+ 1</a:t>
            </a:r>
            <a:r>
              <a:rPr lang="en-US" sz="2000" i="1" dirty="0"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latin typeface="Arial" charset="0"/>
                <a:sym typeface="Symbol" pitchFamily="18" charset="2"/>
              </a:rPr>
              <a:t>) =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k+1</a:t>
            </a:r>
            <a:r>
              <a:rPr lang="en-US" sz="2000" dirty="0">
                <a:latin typeface="Arial" charset="0"/>
                <a:sym typeface="Symbol" pitchFamily="18" charset="2"/>
              </a:rPr>
              <a:t>, for </a:t>
            </a:r>
            <a:r>
              <a:rPr lang="en-US" sz="2000" i="1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  <a:sym typeface="Symbol" pitchFamily="18" charset="2"/>
              </a:rPr>
              <a:t>≥ 1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.</a:t>
            </a:r>
            <a:endParaRPr lang="en-US" sz="2000" dirty="0">
              <a:latin typeface="Arial" charset="0"/>
              <a:sym typeface="Symbol" pitchFamily="18" charset="2"/>
            </a:endParaRP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Assume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A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( 1, </a:t>
            </a:r>
            <a:r>
              <a:rPr lang="en-US" sz="2000" i="1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</a:t>
            </a:r>
            <a:r>
              <a:rPr lang="en-US" sz="2000" i="1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) = </a:t>
            </a:r>
            <a:r>
              <a:rPr lang="en-US" sz="2000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</a:t>
            </a:r>
            <a:r>
              <a:rPr lang="en-US" sz="2000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.</a:t>
            </a:r>
            <a:endParaRPr lang="en-US" sz="2000" dirty="0">
              <a:solidFill>
                <a:srgbClr val="00009F"/>
              </a:solidFill>
              <a:latin typeface="Arial" charset="0"/>
              <a:sym typeface="Symbol" pitchFamily="18" charset="2"/>
            </a:endParaRP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Prove   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A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( 1, </a:t>
            </a:r>
            <a:r>
              <a:rPr lang="en-US" sz="2000" i="1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 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+ 1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) = </a:t>
            </a:r>
            <a:r>
              <a:rPr lang="en-US" sz="2000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k+1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:</a:t>
            </a:r>
          </a:p>
          <a:p>
            <a:pPr marL="1600200" lvl="3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      A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( 1, </a:t>
            </a:r>
            <a:r>
              <a:rPr lang="en-US" sz="2000" i="1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 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+ 1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)  = 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A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( 0,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A</a:t>
            </a:r>
            <a:r>
              <a:rPr lang="en-US" sz="2000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( 1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, </a:t>
            </a:r>
            <a:r>
              <a:rPr lang="en-US" sz="2000" i="1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</a:t>
            </a:r>
            <a:r>
              <a:rPr lang="en-US" sz="2000" i="1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) ) = </a:t>
            </a:r>
            <a:r>
              <a:rPr lang="en-US" sz="2000" i="1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A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( 0, </a:t>
            </a:r>
            <a:r>
              <a:rPr lang="en-US" sz="2000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)  = 2 </a:t>
            </a:r>
            <a:r>
              <a:rPr lang="en-US" sz="2000" b="1" baseline="30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.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</a:t>
            </a:r>
            <a:r>
              <a:rPr lang="en-US" sz="2000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= </a:t>
            </a:r>
            <a:r>
              <a:rPr lang="en-US" sz="2000" dirty="0" smtClean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  <a:latin typeface="Arial" charset="0"/>
                <a:sym typeface="Symbol" pitchFamily="18" charset="2"/>
              </a:rPr>
              <a:t>k+1</a:t>
            </a:r>
            <a:r>
              <a:rPr lang="en-US" sz="2000" dirty="0">
                <a:solidFill>
                  <a:srgbClr val="00009F"/>
                </a:solidFill>
                <a:latin typeface="Arial" charset="0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ECC08-BB52-468D-BB61-F202890ED0F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11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Bijection</a:t>
            </a:r>
            <a:r>
              <a:rPr lang="en-US" dirty="0" smtClean="0"/>
              <a:t> between </a:t>
            </a:r>
            <a:r>
              <a:rPr lang="en-US" b="1" dirty="0" smtClean="0"/>
              <a:t>Z</a:t>
            </a:r>
            <a:r>
              <a:rPr lang="en-US" baseline="30000" dirty="0" smtClean="0"/>
              <a:t>+</a:t>
            </a:r>
            <a:r>
              <a:rPr lang="en-US" dirty="0" smtClean="0"/>
              <a:t> &amp; Rooted Trees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en-US" dirty="0" smtClean="0"/>
              <a:t>The discussion below is based on</a:t>
            </a:r>
          </a:p>
          <a:p>
            <a:pPr marL="457200" lvl="1" indent="0">
              <a:lnSpc>
                <a:spcPct val="110000"/>
              </a:lnSpc>
              <a:buFontTx/>
              <a:buNone/>
              <a:defRPr/>
            </a:pPr>
            <a:r>
              <a:rPr lang="en-US" sz="2000" dirty="0"/>
              <a:t>Peter Cappello. </a:t>
            </a:r>
            <a:r>
              <a:rPr lang="en-US" sz="2000" dirty="0">
                <a:hlinkClick r:id="rId2"/>
              </a:rPr>
              <a:t>A New Bijection between Natural Numbers and Rooted Trees</a:t>
            </a:r>
            <a:r>
              <a:rPr lang="en-US" sz="2000" dirty="0"/>
              <a:t>. </a:t>
            </a:r>
            <a:r>
              <a:rPr lang="en-US" sz="2000" i="1" dirty="0"/>
              <a:t>4th SIAM Conf. on Discrete Mathematics</a:t>
            </a:r>
            <a:r>
              <a:rPr lang="en-US" sz="2000" dirty="0"/>
              <a:t>, San Francisco, June 1988</a:t>
            </a:r>
            <a:r>
              <a:rPr lang="en-US" sz="2000" dirty="0" smtClean="0"/>
              <a:t>.</a:t>
            </a:r>
          </a:p>
          <a:p>
            <a:pPr marL="400050">
              <a:lnSpc>
                <a:spcPct val="110000"/>
              </a:lnSpc>
              <a:defRPr/>
            </a:pPr>
            <a:r>
              <a:rPr lang="en-US" sz="2400" dirty="0" smtClean="0"/>
              <a:t>Let </a:t>
            </a:r>
            <a:r>
              <a:rPr lang="en-US" sz="2400" b="1" dirty="0" smtClean="0"/>
              <a:t>P</a:t>
            </a:r>
            <a:r>
              <a:rPr lang="en-US" sz="2400" dirty="0" smtClean="0"/>
              <a:t> denote the set of </a:t>
            </a:r>
            <a:r>
              <a:rPr lang="en-US" sz="2400" dirty="0" smtClean="0"/>
              <a:t>prime </a:t>
            </a:r>
            <a:r>
              <a:rPr lang="en-US" sz="2400" dirty="0" smtClean="0"/>
              <a:t>numbers.</a:t>
            </a:r>
          </a:p>
          <a:p>
            <a:pPr marL="400050">
              <a:lnSpc>
                <a:spcPct val="110000"/>
              </a:lnSpc>
              <a:defRPr/>
            </a:pPr>
            <a:r>
              <a:rPr lang="en-US" sz="2400" dirty="0"/>
              <a:t>Let </a:t>
            </a:r>
            <a:r>
              <a:rPr lang="en-US" sz="2400" dirty="0" smtClean="0"/>
              <a:t>T </a:t>
            </a:r>
            <a:r>
              <a:rPr lang="en-US" sz="2400" dirty="0"/>
              <a:t>denote the set </a:t>
            </a:r>
            <a:r>
              <a:rPr lang="en-US" sz="2400" dirty="0" smtClean="0"/>
              <a:t>of </a:t>
            </a:r>
            <a:r>
              <a:rPr lang="en-US" sz="2400" dirty="0"/>
              <a:t>rooted </a:t>
            </a:r>
            <a:r>
              <a:rPr lang="en-US" sz="2400" dirty="0" smtClean="0"/>
              <a:t>trees.</a:t>
            </a:r>
          </a:p>
          <a:p>
            <a:pPr marL="400050">
              <a:lnSpc>
                <a:spcPct val="110000"/>
              </a:lnSpc>
              <a:defRPr/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7F0000"/>
                </a:solidFill>
              </a:rPr>
              <a:t>p</a:t>
            </a:r>
            <a:r>
              <a:rPr lang="en-US" sz="2400" dirty="0" smtClean="0"/>
              <a:t>: </a:t>
            </a:r>
            <a:r>
              <a:rPr lang="en-US" sz="2400" b="1" dirty="0"/>
              <a:t>Z</a:t>
            </a:r>
            <a:r>
              <a:rPr lang="en-US" sz="2400" b="1" baseline="30000" dirty="0"/>
              <a:t>+</a:t>
            </a:r>
            <a:r>
              <a:rPr lang="en-US" sz="2400" dirty="0"/>
              <a:t>,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b="1" dirty="0"/>
              <a:t>P</a:t>
            </a:r>
            <a:r>
              <a:rPr lang="en-US" sz="2400" dirty="0" smtClean="0"/>
              <a:t>,</a:t>
            </a:r>
            <a:r>
              <a:rPr lang="en-US" sz="2400" dirty="0" smtClean="0">
                <a:sym typeface="Wingdings" pitchFamily="2" charset="2"/>
              </a:rPr>
              <a:t> where </a:t>
            </a:r>
            <a:r>
              <a:rPr lang="en-US" sz="2400" dirty="0" smtClean="0">
                <a:solidFill>
                  <a:srgbClr val="7F0000"/>
                </a:solidFill>
                <a:sym typeface="Wingdings" pitchFamily="2" charset="2"/>
              </a:rPr>
              <a:t>p</a:t>
            </a:r>
            <a:r>
              <a:rPr lang="en-US" sz="2400" dirty="0" smtClean="0">
                <a:solidFill>
                  <a:srgbClr val="7F0000"/>
                </a:solidFill>
                <a:sym typeface="Wingdings" pitchFamily="2" charset="2"/>
              </a:rPr>
              <a:t>( </a:t>
            </a:r>
            <a:r>
              <a:rPr lang="en-US" sz="2400" i="1" dirty="0" smtClean="0">
                <a:solidFill>
                  <a:srgbClr val="7F0000"/>
                </a:solidFill>
                <a:sym typeface="Wingdings" pitchFamily="2" charset="2"/>
              </a:rPr>
              <a:t>n </a:t>
            </a:r>
            <a:r>
              <a:rPr lang="en-US" sz="2400" dirty="0" smtClean="0">
                <a:solidFill>
                  <a:srgbClr val="7F0000"/>
                </a:solidFill>
                <a:sym typeface="Wingdings" pitchFamily="2" charset="2"/>
              </a:rPr>
              <a:t>)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is the </a:t>
            </a:r>
            <a:r>
              <a:rPr lang="en-US" sz="2400" i="1" dirty="0" smtClean="0">
                <a:solidFill>
                  <a:srgbClr val="7F0000"/>
                </a:solidFill>
                <a:sym typeface="Wingdings" pitchFamily="2" charset="2"/>
              </a:rPr>
              <a:t>n</a:t>
            </a:r>
            <a:r>
              <a:rPr lang="en-US" sz="2400" baseline="30000" dirty="0" smtClean="0">
                <a:sym typeface="Wingdings" pitchFamily="2" charset="2"/>
              </a:rPr>
              <a:t>th</a:t>
            </a:r>
            <a:r>
              <a:rPr lang="en-US" sz="2400" dirty="0" smtClean="0">
                <a:sym typeface="Wingdings" pitchFamily="2" charset="2"/>
              </a:rPr>
              <a:t> prime </a:t>
            </a:r>
          </a:p>
          <a:p>
            <a:pPr marL="514350" lvl="1" indent="0">
              <a:lnSpc>
                <a:spcPct val="110000"/>
              </a:lnSpc>
              <a:buFontTx/>
              <a:buNone/>
              <a:defRPr/>
            </a:pPr>
            <a:r>
              <a:rPr lang="en-US" sz="2000" dirty="0" smtClean="0">
                <a:sym typeface="Wingdings" pitchFamily="2" charset="2"/>
              </a:rPr>
              <a:t>(e.g., </a:t>
            </a:r>
            <a:r>
              <a:rPr lang="en-US" sz="2000" dirty="0" smtClean="0">
                <a:solidFill>
                  <a:srgbClr val="7F0000"/>
                </a:solidFill>
                <a:sym typeface="Wingdings" pitchFamily="2" charset="2"/>
              </a:rPr>
              <a:t>p</a:t>
            </a:r>
            <a:r>
              <a:rPr lang="en-US" sz="2000" dirty="0" smtClean="0">
                <a:solidFill>
                  <a:srgbClr val="7F0000"/>
                </a:solidFill>
                <a:sym typeface="Wingdings" pitchFamily="2" charset="2"/>
              </a:rPr>
              <a:t>( 4 ) </a:t>
            </a:r>
            <a:r>
              <a:rPr lang="en-US" sz="2000" dirty="0" smtClean="0">
                <a:solidFill>
                  <a:srgbClr val="7F0000"/>
                </a:solidFill>
                <a:sym typeface="Wingdings" pitchFamily="2" charset="2"/>
              </a:rPr>
              <a:t>= 7 </a:t>
            </a:r>
            <a:r>
              <a:rPr lang="en-US" sz="2000" dirty="0" smtClean="0">
                <a:solidFill>
                  <a:srgbClr val="000099"/>
                </a:solidFill>
                <a:sym typeface="Wingdings" pitchFamily="2" charset="2"/>
              </a:rPr>
              <a:t>and</a:t>
            </a:r>
            <a:r>
              <a:rPr lang="en-US" sz="2000" dirty="0" smtClean="0">
                <a:solidFill>
                  <a:srgbClr val="A80000"/>
                </a:solidFill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7F0000"/>
                </a:solidFill>
                <a:sym typeface="Wingdings" pitchFamily="2" charset="2"/>
              </a:rPr>
              <a:t>p</a:t>
            </a:r>
            <a:r>
              <a:rPr lang="en-US" sz="2000" baseline="30000" dirty="0" smtClean="0">
                <a:solidFill>
                  <a:srgbClr val="7F0000"/>
                </a:solidFill>
                <a:sym typeface="Wingdings" pitchFamily="2" charset="2"/>
              </a:rPr>
              <a:t>-1</a:t>
            </a:r>
            <a:r>
              <a:rPr lang="en-US" sz="2000" dirty="0" smtClean="0">
                <a:solidFill>
                  <a:srgbClr val="7F0000"/>
                </a:solidFill>
                <a:sym typeface="Wingdings" pitchFamily="2" charset="2"/>
              </a:rPr>
              <a:t>( 7 ) </a:t>
            </a:r>
            <a:r>
              <a:rPr lang="en-US" sz="2000" dirty="0" smtClean="0">
                <a:solidFill>
                  <a:srgbClr val="7F0000"/>
                </a:solidFill>
                <a:sym typeface="Wingdings" pitchFamily="2" charset="2"/>
              </a:rPr>
              <a:t>= 4 </a:t>
            </a:r>
            <a:r>
              <a:rPr lang="en-US" sz="2000" dirty="0" smtClean="0">
                <a:sym typeface="Wingdings" pitchFamily="2" charset="2"/>
              </a:rPr>
              <a:t>).</a:t>
            </a:r>
          </a:p>
          <a:p>
            <a:pPr marL="457200">
              <a:lnSpc>
                <a:spcPct val="110000"/>
              </a:lnSpc>
              <a:defRPr/>
            </a:pPr>
            <a:r>
              <a:rPr lang="en-US" sz="2400" dirty="0" smtClean="0">
                <a:solidFill>
                  <a:srgbClr val="000099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sym typeface="Wingdings" pitchFamily="2" charset="2"/>
              </a:rPr>
              <a:t>p</a:t>
            </a:r>
            <a:r>
              <a:rPr lang="en-US" sz="2400" baseline="30000" dirty="0" smtClean="0">
                <a:solidFill>
                  <a:srgbClr val="7F0000"/>
                </a:solidFill>
                <a:sym typeface="Wingdings" pitchFamily="2" charset="2"/>
              </a:rPr>
              <a:t>-1</a:t>
            </a:r>
            <a:r>
              <a:rPr lang="en-US" sz="2400" dirty="0" smtClean="0">
                <a:solidFill>
                  <a:srgbClr val="7F0000"/>
                </a:solidFill>
                <a:sym typeface="Wingdings" pitchFamily="2" charset="2"/>
              </a:rPr>
              <a:t>( n )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&lt;</a:t>
            </a:r>
            <a:r>
              <a:rPr lang="en-US" sz="2400" dirty="0" smtClean="0">
                <a:solidFill>
                  <a:srgbClr val="7F0000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sym typeface="Wingdings" pitchFamily="2" charset="2"/>
              </a:rPr>
              <a:t>n.</a:t>
            </a:r>
            <a:endParaRPr lang="en-US" sz="2400" dirty="0"/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95D596-453D-4427-ADBD-0E94ED9B1632}" type="slidenum">
              <a:rPr lang="en-US" sz="1400" smtClean="0"/>
              <a:pPr eaLnBrk="1" hangingPunct="1"/>
              <a:t>16</a:t>
            </a:fld>
            <a:endParaRPr lang="en-US" sz="1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019021-E991-4369-BC5B-ED34E7BDFE61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10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848600" cy="4419600"/>
          </a:xfrm>
        </p:spPr>
        <p:txBody>
          <a:bodyPr/>
          <a:lstStyle/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en-US" sz="2400" dirty="0" smtClean="0"/>
              <a:t>Give a recursive definition of </a:t>
            </a:r>
            <a:r>
              <a:rPr lang="en-US" sz="2400" i="1" dirty="0" err="1" smtClean="0">
                <a:solidFill>
                  <a:srgbClr val="7F0000"/>
                </a:solidFill>
              </a:rPr>
              <a:t>S</a:t>
            </a:r>
            <a:r>
              <a:rPr lang="en-US" sz="2400" i="1" baseline="-25000" dirty="0" err="1" smtClean="0">
                <a:solidFill>
                  <a:srgbClr val="7F0000"/>
                </a:solidFill>
              </a:rPr>
              <a:t>m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 n 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  <a:r>
              <a:rPr lang="en-US" sz="2400" dirty="0" smtClean="0"/>
              <a:t>, the sum of integer </a:t>
            </a:r>
            <a:r>
              <a:rPr lang="en-US" sz="2400" i="1" dirty="0" smtClean="0">
                <a:solidFill>
                  <a:srgbClr val="7F0000"/>
                </a:solidFill>
              </a:rPr>
              <a:t>m</a:t>
            </a:r>
            <a:r>
              <a:rPr lang="en-US" sz="2400" dirty="0" smtClean="0"/>
              <a:t> + nonnegative integer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.</a:t>
            </a:r>
            <a:endParaRPr lang="en-US" sz="2400" dirty="0" smtClean="0">
              <a:solidFill>
                <a:srgbClr val="A8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B5A629-D689-4201-A6F6-DA8829360AB2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10 Solution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dirty="0" smtClean="0"/>
              <a:t>Give a recursive definition of </a:t>
            </a:r>
            <a:r>
              <a:rPr lang="en-US" sz="2400" i="1" dirty="0" err="1" smtClean="0">
                <a:solidFill>
                  <a:srgbClr val="7F0000"/>
                </a:solidFill>
              </a:rPr>
              <a:t>S</a:t>
            </a:r>
            <a:r>
              <a:rPr lang="en-US" sz="2400" i="1" baseline="-25000" dirty="0" err="1" smtClean="0">
                <a:solidFill>
                  <a:srgbClr val="7F0000"/>
                </a:solidFill>
              </a:rPr>
              <a:t>m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 n 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  <a:r>
              <a:rPr lang="en-US" sz="2400" dirty="0" smtClean="0"/>
              <a:t>, the sum of integer </a:t>
            </a:r>
            <a:r>
              <a:rPr lang="en-US" sz="2400" i="1" dirty="0" smtClean="0">
                <a:solidFill>
                  <a:srgbClr val="7F0000"/>
                </a:solidFill>
              </a:rPr>
              <a:t>m</a:t>
            </a:r>
            <a:r>
              <a:rPr lang="en-US" sz="2400" dirty="0" smtClean="0"/>
              <a:t> + nonnegative integer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sz="2400" i="1" dirty="0" smtClean="0"/>
          </a:p>
          <a:p>
            <a:pPr lvl="1" algn="ctr" eaLnBrk="1" hangingPunct="1">
              <a:lnSpc>
                <a:spcPct val="130000"/>
              </a:lnSpc>
              <a:buFontTx/>
              <a:buNone/>
            </a:pPr>
            <a:r>
              <a:rPr lang="en-US" sz="2400" i="1" dirty="0" err="1" smtClean="0">
                <a:solidFill>
                  <a:srgbClr val="7F0000"/>
                </a:solidFill>
              </a:rPr>
              <a:t>S</a:t>
            </a:r>
            <a:r>
              <a:rPr lang="en-US" sz="2400" i="1" baseline="-25000" dirty="0" err="1" smtClean="0">
                <a:solidFill>
                  <a:srgbClr val="7F0000"/>
                </a:solidFill>
              </a:rPr>
              <a:t>m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 n </a:t>
            </a:r>
            <a:r>
              <a:rPr lang="en-US" sz="2400" dirty="0" smtClean="0">
                <a:solidFill>
                  <a:srgbClr val="7F0000"/>
                </a:solidFill>
              </a:rPr>
              <a:t>) = (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== 0 ) ? </a:t>
            </a:r>
            <a:r>
              <a:rPr lang="en-US" sz="2400" i="1" dirty="0" smtClean="0">
                <a:solidFill>
                  <a:srgbClr val="7F0000"/>
                </a:solidFill>
              </a:rPr>
              <a:t>m</a:t>
            </a:r>
            <a:r>
              <a:rPr lang="en-US" sz="2400" dirty="0" smtClean="0">
                <a:solidFill>
                  <a:srgbClr val="7F0000"/>
                </a:solidFill>
              </a:rPr>
              <a:t> : 1 + </a:t>
            </a:r>
            <a:r>
              <a:rPr lang="en-US" sz="2400" i="1" dirty="0" err="1" smtClean="0">
                <a:solidFill>
                  <a:srgbClr val="7F0000"/>
                </a:solidFill>
              </a:rPr>
              <a:t>S</a:t>
            </a:r>
            <a:r>
              <a:rPr lang="en-US" sz="2400" i="1" baseline="-25000" dirty="0" err="1" smtClean="0">
                <a:solidFill>
                  <a:srgbClr val="7F0000"/>
                </a:solidFill>
              </a:rPr>
              <a:t>m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 n – 1 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  <a:r>
              <a:rPr lang="en-US" sz="2400" i="1" dirty="0" smtClean="0">
                <a:solidFill>
                  <a:srgbClr val="7F0000"/>
                </a:solidFill>
              </a:rPr>
              <a:t>;</a:t>
            </a:r>
            <a:endParaRPr lang="en-US" sz="2400" dirty="0" smtClean="0">
              <a:solidFill>
                <a:srgbClr val="7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4C26D60-CA5A-4B27-96DF-553AB8B07728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648200"/>
          </a:xfrm>
        </p:spPr>
        <p:txBody>
          <a:bodyPr/>
          <a:lstStyle/>
          <a:p>
            <a:pPr lvl="1" eaLnBrk="1" hangingPunct="1">
              <a:lnSpc>
                <a:spcPct val="180000"/>
              </a:lnSpc>
              <a:buFontTx/>
              <a:buNone/>
            </a:pPr>
            <a:r>
              <a:rPr lang="en-US" sz="2400" smtClean="0"/>
              <a:t>Give a recursive definition of the functions </a:t>
            </a:r>
            <a:r>
              <a:rPr lang="en-US" sz="2400" smtClean="0">
                <a:solidFill>
                  <a:srgbClr val="7F0000"/>
                </a:solidFill>
              </a:rPr>
              <a:t>max</a:t>
            </a:r>
            <a:r>
              <a:rPr lang="en-US" sz="2400" smtClean="0"/>
              <a:t> &amp; </a:t>
            </a:r>
            <a:r>
              <a:rPr lang="en-US" sz="2400" smtClean="0">
                <a:solidFill>
                  <a:srgbClr val="7F0000"/>
                </a:solidFill>
              </a:rPr>
              <a:t>min</a:t>
            </a:r>
            <a:r>
              <a:rPr lang="en-US" sz="2400" smtClean="0"/>
              <a:t> so that </a:t>
            </a:r>
            <a:r>
              <a:rPr lang="en-US" sz="2400" smtClean="0">
                <a:solidFill>
                  <a:srgbClr val="7F0000"/>
                </a:solidFill>
              </a:rPr>
              <a:t>max( </a:t>
            </a:r>
            <a:r>
              <a:rPr lang="en-US" sz="2400" i="1" smtClean="0">
                <a:solidFill>
                  <a:srgbClr val="7F0000"/>
                </a:solidFill>
              </a:rPr>
              <a:t>a</a:t>
            </a:r>
            <a:r>
              <a:rPr lang="en-US" sz="2400" i="1" baseline="-25000" smtClean="0">
                <a:solidFill>
                  <a:srgbClr val="7F0000"/>
                </a:solidFill>
              </a:rPr>
              <a:t>1</a:t>
            </a:r>
            <a:r>
              <a:rPr lang="en-US" sz="2400" i="1" smtClean="0">
                <a:solidFill>
                  <a:srgbClr val="7F0000"/>
                </a:solidFill>
              </a:rPr>
              <a:t>, a</a:t>
            </a:r>
            <a:r>
              <a:rPr lang="en-US" sz="2400" i="1" baseline="-25000" smtClean="0">
                <a:solidFill>
                  <a:srgbClr val="7F0000"/>
                </a:solidFill>
              </a:rPr>
              <a:t>2</a:t>
            </a:r>
            <a:r>
              <a:rPr lang="en-US" sz="2400" i="1" smtClean="0">
                <a:solidFill>
                  <a:srgbClr val="7F0000"/>
                </a:solidFill>
              </a:rPr>
              <a:t>, …, a</a:t>
            </a:r>
            <a:r>
              <a:rPr lang="en-US" sz="2400" i="1" baseline="-25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</a:t>
            </a:r>
            <a:r>
              <a:rPr lang="en-US" sz="2400" smtClean="0"/>
              <a:t> &amp; </a:t>
            </a:r>
            <a:r>
              <a:rPr lang="en-US" sz="2400" smtClean="0">
                <a:solidFill>
                  <a:srgbClr val="7F0000"/>
                </a:solidFill>
              </a:rPr>
              <a:t>min( </a:t>
            </a:r>
            <a:r>
              <a:rPr lang="en-US" sz="2400" i="1" smtClean="0">
                <a:solidFill>
                  <a:srgbClr val="7F0000"/>
                </a:solidFill>
              </a:rPr>
              <a:t>a</a:t>
            </a:r>
            <a:r>
              <a:rPr lang="en-US" sz="2400" i="1" baseline="-25000" smtClean="0">
                <a:solidFill>
                  <a:srgbClr val="7F0000"/>
                </a:solidFill>
              </a:rPr>
              <a:t>1</a:t>
            </a:r>
            <a:r>
              <a:rPr lang="en-US" sz="2400" i="1" smtClean="0">
                <a:solidFill>
                  <a:srgbClr val="7F0000"/>
                </a:solidFill>
              </a:rPr>
              <a:t>, a</a:t>
            </a:r>
            <a:r>
              <a:rPr lang="en-US" sz="2400" i="1" baseline="-25000" smtClean="0">
                <a:solidFill>
                  <a:srgbClr val="7F0000"/>
                </a:solidFill>
              </a:rPr>
              <a:t>2</a:t>
            </a:r>
            <a:r>
              <a:rPr lang="en-US" sz="2400" i="1" smtClean="0">
                <a:solidFill>
                  <a:srgbClr val="7F0000"/>
                </a:solidFill>
              </a:rPr>
              <a:t>, …, a</a:t>
            </a:r>
            <a:r>
              <a:rPr lang="en-US" sz="2400" i="1" baseline="-25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</a:t>
            </a:r>
            <a:r>
              <a:rPr lang="en-US" sz="2400" smtClean="0"/>
              <a:t> are the maximum &amp; minimum of </a:t>
            </a:r>
            <a:r>
              <a:rPr lang="en-US" sz="2400" i="1" smtClean="0">
                <a:solidFill>
                  <a:srgbClr val="7F0000"/>
                </a:solidFill>
              </a:rPr>
              <a:t>a</a:t>
            </a:r>
            <a:r>
              <a:rPr lang="en-US" sz="2400" i="1" baseline="-25000" smtClean="0">
                <a:solidFill>
                  <a:srgbClr val="7F0000"/>
                </a:solidFill>
              </a:rPr>
              <a:t>1</a:t>
            </a:r>
            <a:r>
              <a:rPr lang="en-US" sz="2400" i="1" smtClean="0">
                <a:solidFill>
                  <a:srgbClr val="7F0000"/>
                </a:solidFill>
              </a:rPr>
              <a:t>, a</a:t>
            </a:r>
            <a:r>
              <a:rPr lang="en-US" sz="2400" i="1" baseline="-25000" smtClean="0">
                <a:solidFill>
                  <a:srgbClr val="7F0000"/>
                </a:solidFill>
              </a:rPr>
              <a:t>2</a:t>
            </a:r>
            <a:r>
              <a:rPr lang="en-US" sz="2400" i="1" smtClean="0">
                <a:solidFill>
                  <a:srgbClr val="7F0000"/>
                </a:solidFill>
              </a:rPr>
              <a:t>, …, a</a:t>
            </a:r>
            <a:r>
              <a:rPr lang="en-US" sz="2400" i="1" baseline="-25000" smtClean="0">
                <a:solidFill>
                  <a:srgbClr val="7F0000"/>
                </a:solidFill>
              </a:rPr>
              <a:t>n</a:t>
            </a:r>
            <a:r>
              <a:rPr lang="en-US" sz="2400" smtClean="0"/>
              <a:t>, respectively.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DE1256-FCFD-4911-8B20-8400481BCFB3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 Solution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4572000"/>
          </a:xfrm>
        </p:spPr>
        <p:txBody>
          <a:bodyPr/>
          <a:lstStyle/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smtClean="0"/>
              <a:t>Give a recursive definition of the functions </a:t>
            </a:r>
            <a:r>
              <a:rPr lang="en-US" sz="2400" smtClean="0">
                <a:solidFill>
                  <a:srgbClr val="7F0000"/>
                </a:solidFill>
              </a:rPr>
              <a:t>max</a:t>
            </a:r>
            <a:r>
              <a:rPr lang="en-US" sz="2400" smtClean="0"/>
              <a:t> &amp; </a:t>
            </a:r>
            <a:r>
              <a:rPr lang="en-US" sz="2400" smtClean="0">
                <a:solidFill>
                  <a:srgbClr val="7F0000"/>
                </a:solidFill>
              </a:rPr>
              <a:t>min</a:t>
            </a:r>
            <a:r>
              <a:rPr lang="en-US" sz="2400" smtClean="0"/>
              <a:t> so that </a:t>
            </a:r>
            <a:r>
              <a:rPr lang="en-US" sz="2400" smtClean="0">
                <a:solidFill>
                  <a:srgbClr val="7F0000"/>
                </a:solidFill>
              </a:rPr>
              <a:t>max( </a:t>
            </a:r>
            <a:r>
              <a:rPr lang="en-US" sz="2400" i="1" smtClean="0">
                <a:solidFill>
                  <a:srgbClr val="7F0000"/>
                </a:solidFill>
              </a:rPr>
              <a:t>a</a:t>
            </a:r>
            <a:r>
              <a:rPr lang="en-US" sz="2400" i="1" baseline="-25000" smtClean="0">
                <a:solidFill>
                  <a:srgbClr val="7F0000"/>
                </a:solidFill>
              </a:rPr>
              <a:t>1</a:t>
            </a:r>
            <a:r>
              <a:rPr lang="en-US" sz="2400" i="1" smtClean="0">
                <a:solidFill>
                  <a:srgbClr val="7F0000"/>
                </a:solidFill>
              </a:rPr>
              <a:t>, a</a:t>
            </a:r>
            <a:r>
              <a:rPr lang="en-US" sz="2400" i="1" baseline="-25000" smtClean="0">
                <a:solidFill>
                  <a:srgbClr val="7F0000"/>
                </a:solidFill>
              </a:rPr>
              <a:t>2</a:t>
            </a:r>
            <a:r>
              <a:rPr lang="en-US" sz="2400" i="1" smtClean="0">
                <a:solidFill>
                  <a:srgbClr val="7F0000"/>
                </a:solidFill>
              </a:rPr>
              <a:t>, …, a</a:t>
            </a:r>
            <a:r>
              <a:rPr lang="en-US" sz="2400" i="1" baseline="-25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</a:t>
            </a:r>
            <a:r>
              <a:rPr lang="en-US" sz="2400" smtClean="0"/>
              <a:t> &amp; </a:t>
            </a:r>
            <a:r>
              <a:rPr lang="en-US" sz="2400" smtClean="0">
                <a:solidFill>
                  <a:srgbClr val="7F0000"/>
                </a:solidFill>
              </a:rPr>
              <a:t>min( </a:t>
            </a:r>
            <a:r>
              <a:rPr lang="en-US" sz="2400" i="1" smtClean="0">
                <a:solidFill>
                  <a:srgbClr val="7F0000"/>
                </a:solidFill>
              </a:rPr>
              <a:t>a</a:t>
            </a:r>
            <a:r>
              <a:rPr lang="en-US" sz="2400" i="1" baseline="-25000" smtClean="0">
                <a:solidFill>
                  <a:srgbClr val="7F0000"/>
                </a:solidFill>
              </a:rPr>
              <a:t>1</a:t>
            </a:r>
            <a:r>
              <a:rPr lang="en-US" sz="2400" i="1" smtClean="0">
                <a:solidFill>
                  <a:srgbClr val="7F0000"/>
                </a:solidFill>
              </a:rPr>
              <a:t>, a</a:t>
            </a:r>
            <a:r>
              <a:rPr lang="en-US" sz="2400" i="1" baseline="-25000" smtClean="0">
                <a:solidFill>
                  <a:srgbClr val="7F0000"/>
                </a:solidFill>
              </a:rPr>
              <a:t>2</a:t>
            </a:r>
            <a:r>
              <a:rPr lang="en-US" sz="2400" i="1" smtClean="0">
                <a:solidFill>
                  <a:srgbClr val="7F0000"/>
                </a:solidFill>
              </a:rPr>
              <a:t>, …, a</a:t>
            </a:r>
            <a:r>
              <a:rPr lang="en-US" sz="2400" i="1" baseline="-25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</a:t>
            </a:r>
            <a:r>
              <a:rPr lang="en-US" sz="2400" smtClean="0"/>
              <a:t> are the maximum &amp; minimum of </a:t>
            </a:r>
            <a:r>
              <a:rPr lang="en-US" sz="2400" i="1" smtClean="0"/>
              <a:t>a</a:t>
            </a:r>
            <a:r>
              <a:rPr lang="en-US" sz="2400" i="1" baseline="-25000" smtClean="0"/>
              <a:t>1</a:t>
            </a:r>
            <a:r>
              <a:rPr lang="en-US" sz="2400" i="1" smtClean="0"/>
              <a:t>, a</a:t>
            </a:r>
            <a:r>
              <a:rPr lang="en-US" sz="2400" i="1" baseline="-25000" smtClean="0"/>
              <a:t>2</a:t>
            </a:r>
            <a:r>
              <a:rPr lang="en-US" sz="2400" i="1" smtClean="0"/>
              <a:t>, …, a</a:t>
            </a:r>
            <a:r>
              <a:rPr lang="en-US" sz="2400" i="1" baseline="-25000" smtClean="0"/>
              <a:t>n</a:t>
            </a:r>
            <a:r>
              <a:rPr lang="en-US" sz="2400" smtClean="0"/>
              <a:t>, respectively.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sz="2400" smtClean="0"/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smtClean="0">
                <a:solidFill>
                  <a:srgbClr val="000099"/>
                </a:solidFill>
              </a:rPr>
              <a:t>max(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i="1" smtClean="0">
                <a:solidFill>
                  <a:srgbClr val="000099"/>
                </a:solidFill>
              </a:rPr>
              <a:t> </a:t>
            </a:r>
            <a:r>
              <a:rPr lang="en-US" sz="2400" smtClean="0">
                <a:solidFill>
                  <a:srgbClr val="000099"/>
                </a:solidFill>
              </a:rPr>
              <a:t>) =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smtClean="0">
                <a:solidFill>
                  <a:srgbClr val="000099"/>
                </a:solidFill>
              </a:rPr>
              <a:t>;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smtClean="0">
                <a:solidFill>
                  <a:srgbClr val="000099"/>
                </a:solidFill>
              </a:rPr>
              <a:t>max(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i="1" smtClean="0">
                <a:solidFill>
                  <a:srgbClr val="000099"/>
                </a:solidFill>
              </a:rPr>
              <a:t>, a</a:t>
            </a:r>
            <a:r>
              <a:rPr lang="en-US" sz="2400" i="1" baseline="-25000" smtClean="0">
                <a:solidFill>
                  <a:srgbClr val="000099"/>
                </a:solidFill>
              </a:rPr>
              <a:t>2 </a:t>
            </a:r>
            <a:r>
              <a:rPr lang="en-US" sz="2400" smtClean="0">
                <a:solidFill>
                  <a:srgbClr val="000099"/>
                </a:solidFill>
              </a:rPr>
              <a:t>) = (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i="1" smtClean="0">
                <a:solidFill>
                  <a:srgbClr val="000099"/>
                </a:solidFill>
              </a:rPr>
              <a:t> </a:t>
            </a:r>
            <a:r>
              <a:rPr lang="en-US" sz="2400" b="1" smtClean="0">
                <a:solidFill>
                  <a:srgbClr val="000099"/>
                </a:solidFill>
                <a:sym typeface="Symbol" pitchFamily="18" charset="2"/>
              </a:rPr>
              <a:t></a:t>
            </a:r>
            <a:r>
              <a:rPr lang="en-US" sz="2400" i="1" smtClean="0">
                <a:solidFill>
                  <a:srgbClr val="000099"/>
                </a:solidFill>
              </a:rPr>
              <a:t> a</a:t>
            </a:r>
            <a:r>
              <a:rPr lang="en-US" sz="2400" i="1" baseline="-25000" smtClean="0">
                <a:solidFill>
                  <a:srgbClr val="000099"/>
                </a:solidFill>
              </a:rPr>
              <a:t>2</a:t>
            </a:r>
            <a:r>
              <a:rPr lang="en-US" sz="2400" smtClean="0">
                <a:solidFill>
                  <a:srgbClr val="000099"/>
                </a:solidFill>
              </a:rPr>
              <a:t> ) ?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2</a:t>
            </a:r>
            <a:r>
              <a:rPr lang="en-US" sz="2400" smtClean="0">
                <a:solidFill>
                  <a:srgbClr val="000099"/>
                </a:solidFill>
              </a:rPr>
              <a:t> :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smtClean="0">
                <a:solidFill>
                  <a:srgbClr val="000099"/>
                </a:solidFill>
              </a:rPr>
              <a:t>;</a:t>
            </a:r>
            <a:r>
              <a:rPr lang="en-US" sz="2400" smtClean="0"/>
              <a:t>         </a:t>
            </a:r>
            <a:r>
              <a:rPr lang="en-US" sz="2400" smtClean="0">
                <a:solidFill>
                  <a:srgbClr val="006600"/>
                </a:solidFill>
              </a:rPr>
              <a:t>(Why is this needed?)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smtClean="0">
                <a:solidFill>
                  <a:srgbClr val="000099"/>
                </a:solidFill>
              </a:rPr>
              <a:t>max(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i="1" smtClean="0">
                <a:solidFill>
                  <a:srgbClr val="000099"/>
                </a:solidFill>
              </a:rPr>
              <a:t>, a</a:t>
            </a:r>
            <a:r>
              <a:rPr lang="en-US" sz="2400" i="1" baseline="-25000" smtClean="0">
                <a:solidFill>
                  <a:srgbClr val="000099"/>
                </a:solidFill>
              </a:rPr>
              <a:t>2</a:t>
            </a:r>
            <a:r>
              <a:rPr lang="en-US" sz="2400" i="1" smtClean="0">
                <a:solidFill>
                  <a:srgbClr val="000099"/>
                </a:solidFill>
              </a:rPr>
              <a:t>, …, a</a:t>
            </a:r>
            <a:r>
              <a:rPr lang="en-US" sz="2400" i="1" baseline="-25000" smtClean="0">
                <a:solidFill>
                  <a:srgbClr val="000099"/>
                </a:solidFill>
              </a:rPr>
              <a:t>n </a:t>
            </a:r>
            <a:r>
              <a:rPr lang="en-US" sz="2400" smtClean="0">
                <a:solidFill>
                  <a:srgbClr val="000099"/>
                </a:solidFill>
              </a:rPr>
              <a:t>) = max (max(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i="1" smtClean="0">
                <a:solidFill>
                  <a:srgbClr val="000099"/>
                </a:solidFill>
              </a:rPr>
              <a:t>, a</a:t>
            </a:r>
            <a:r>
              <a:rPr lang="en-US" sz="2400" i="1" baseline="-25000" smtClean="0">
                <a:solidFill>
                  <a:srgbClr val="000099"/>
                </a:solidFill>
              </a:rPr>
              <a:t>2</a:t>
            </a:r>
            <a:r>
              <a:rPr lang="en-US" sz="2400" i="1" smtClean="0">
                <a:solidFill>
                  <a:srgbClr val="000099"/>
                </a:solidFill>
              </a:rPr>
              <a:t>, …, a</a:t>
            </a:r>
            <a:r>
              <a:rPr lang="en-US" sz="2400" i="1" baseline="-25000" smtClean="0">
                <a:solidFill>
                  <a:srgbClr val="000099"/>
                </a:solidFill>
              </a:rPr>
              <a:t>n-1 </a:t>
            </a:r>
            <a:r>
              <a:rPr lang="en-US" sz="2400" smtClean="0">
                <a:solidFill>
                  <a:srgbClr val="000099"/>
                </a:solidFill>
              </a:rPr>
              <a:t>) , </a:t>
            </a:r>
            <a:r>
              <a:rPr lang="en-US" sz="2400" i="1" smtClean="0">
                <a:solidFill>
                  <a:srgbClr val="000099"/>
                </a:solidFill>
              </a:rPr>
              <a:t>a</a:t>
            </a:r>
            <a:r>
              <a:rPr lang="en-US" sz="2400" i="1" baseline="-25000" smtClean="0">
                <a:solidFill>
                  <a:srgbClr val="000099"/>
                </a:solidFill>
              </a:rPr>
              <a:t>n </a:t>
            </a:r>
            <a:r>
              <a:rPr lang="en-US" sz="2400" smtClean="0">
                <a:solidFill>
                  <a:srgbClr val="000099"/>
                </a:solidFill>
              </a:rPr>
              <a:t>)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smtClean="0"/>
              <a:t>The </a:t>
            </a:r>
            <a:r>
              <a:rPr lang="en-US" sz="2400" smtClean="0">
                <a:solidFill>
                  <a:srgbClr val="7F0000"/>
                </a:solidFill>
              </a:rPr>
              <a:t>min</a:t>
            </a:r>
            <a:r>
              <a:rPr lang="en-US" sz="2400" smtClean="0">
                <a:solidFill>
                  <a:srgbClr val="A80000"/>
                </a:solidFill>
              </a:rPr>
              <a:t> </a:t>
            </a:r>
            <a:r>
              <a:rPr lang="en-US" sz="2400" smtClean="0"/>
              <a:t>function is defined similarly.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68E7A92-7F6C-4A12-8335-48C2A72ED054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30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572000"/>
          </a:xfrm>
        </p:spPr>
        <p:txBody>
          <a:bodyPr/>
          <a:lstStyle/>
          <a:p>
            <a:pPr lvl="1" eaLnBrk="1" hangingPunct="1">
              <a:lnSpc>
                <a:spcPct val="160000"/>
              </a:lnSpc>
              <a:buFontTx/>
              <a:buNone/>
            </a:pPr>
            <a:r>
              <a:rPr lang="en-US" sz="2400" smtClean="0">
                <a:solidFill>
                  <a:srgbClr val="7F0000"/>
                </a:solidFill>
              </a:rPr>
              <a:t>Prove</a:t>
            </a:r>
            <a:r>
              <a:rPr lang="en-US" sz="2400" smtClean="0"/>
              <a:t> that in any bit string, the string </a:t>
            </a:r>
            <a:r>
              <a:rPr lang="en-US" sz="2400" smtClean="0">
                <a:solidFill>
                  <a:srgbClr val="7F0000"/>
                </a:solidFill>
              </a:rPr>
              <a:t>01</a:t>
            </a:r>
            <a:r>
              <a:rPr lang="en-US" sz="2400" smtClean="0"/>
              <a:t> occurs </a:t>
            </a:r>
            <a:r>
              <a:rPr lang="en-US" sz="2400" smtClean="0">
                <a:solidFill>
                  <a:srgbClr val="7F0000"/>
                </a:solidFill>
              </a:rPr>
              <a:t>at most</a:t>
            </a:r>
            <a:r>
              <a:rPr lang="en-US" sz="2400" smtClean="0"/>
              <a:t> 1 more time than the string </a:t>
            </a:r>
            <a:r>
              <a:rPr lang="en-US" sz="2400" smtClean="0">
                <a:solidFill>
                  <a:srgbClr val="7F0000"/>
                </a:solidFill>
              </a:rPr>
              <a:t>10</a:t>
            </a:r>
            <a:r>
              <a:rPr lang="en-US" sz="240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ABBB8B-2164-44E8-BBB7-5668DD33E7A8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Exercise 30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152400" y="1371600"/>
            <a:ext cx="8839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2000" dirty="0">
                <a:solidFill>
                  <a:srgbClr val="7F0000"/>
                </a:solidFill>
                <a:latin typeface="Arial" pitchFamily="34" charset="0"/>
              </a:rPr>
              <a:t>Prove</a:t>
            </a: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 that in any bit string “</a:t>
            </a:r>
            <a:r>
              <a:rPr lang="en-US" sz="2000" dirty="0">
                <a:solidFill>
                  <a:srgbClr val="7F0000"/>
                </a:solidFill>
                <a:latin typeface="Arial" pitchFamily="34" charset="0"/>
              </a:rPr>
              <a:t>01”</a:t>
            </a: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 occurs </a:t>
            </a:r>
            <a:r>
              <a:rPr lang="en-US" sz="2000" dirty="0">
                <a:solidFill>
                  <a:srgbClr val="7F0000"/>
                </a:solidFill>
                <a:latin typeface="Arial" pitchFamily="34" charset="0"/>
              </a:rPr>
              <a:t>at most</a:t>
            </a: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 1 more time than the “</a:t>
            </a:r>
            <a:r>
              <a:rPr lang="en-US" sz="2000" dirty="0">
                <a:solidFill>
                  <a:srgbClr val="7F0000"/>
                </a:solidFill>
                <a:latin typeface="Arial" pitchFamily="34" charset="0"/>
              </a:rPr>
              <a:t>10”</a:t>
            </a: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Can we prove it by induction?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 smtClean="0">
                <a:solidFill>
                  <a:srgbClr val="00007F"/>
                </a:solidFill>
                <a:latin typeface="Arial" pitchFamily="34" charset="0"/>
              </a:rPr>
              <a:t>Can we base </a:t>
            </a: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the induction on the </a:t>
            </a:r>
            <a:r>
              <a:rPr lang="en-US" sz="2000" i="1" dirty="0">
                <a:solidFill>
                  <a:srgbClr val="7F0000"/>
                </a:solidFill>
                <a:latin typeface="Arial" pitchFamily="34" charset="0"/>
              </a:rPr>
              <a:t>length</a:t>
            </a: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 of the bit </a:t>
            </a:r>
            <a:r>
              <a:rPr lang="en-US" sz="2000" dirty="0" smtClean="0">
                <a:solidFill>
                  <a:srgbClr val="00007F"/>
                </a:solidFill>
                <a:latin typeface="Arial" pitchFamily="34" charset="0"/>
              </a:rPr>
              <a:t>string?</a:t>
            </a:r>
            <a:endParaRPr lang="en-US" sz="2000" dirty="0">
              <a:solidFill>
                <a:srgbClr val="00007F"/>
              </a:solidFill>
              <a:latin typeface="Arial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If we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800" dirty="0">
                <a:latin typeface="Arial" pitchFamily="34" charset="0"/>
              </a:rPr>
              <a:t>Show it’s true for 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| s | = 1</a:t>
            </a:r>
            <a:r>
              <a:rPr lang="en-US" sz="1800" dirty="0">
                <a:latin typeface="Arial" pitchFamily="34" charset="0"/>
              </a:rPr>
              <a:t>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800" dirty="0">
                <a:latin typeface="Arial" pitchFamily="34" charset="0"/>
              </a:rPr>
              <a:t>Assume it’s true for 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| s | &lt; 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We try to show it’s true for </a:t>
            </a:r>
            <a:r>
              <a:rPr lang="en-US" sz="2000" dirty="0">
                <a:solidFill>
                  <a:srgbClr val="7F0000"/>
                </a:solidFill>
                <a:latin typeface="Arial" pitchFamily="34" charset="0"/>
              </a:rPr>
              <a:t>| s | = n.</a:t>
            </a: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800" dirty="0">
                <a:latin typeface="Arial" pitchFamily="34" charset="0"/>
              </a:rPr>
              <a:t>We break the string into bit string 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r = the 1</a:t>
            </a:r>
            <a:r>
              <a:rPr lang="en-US" sz="1800" baseline="30000" dirty="0">
                <a:solidFill>
                  <a:srgbClr val="7F0000"/>
                </a:solidFill>
                <a:latin typeface="Arial" pitchFamily="34" charset="0"/>
              </a:rPr>
              <a:t>st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 n – 1 bits</a:t>
            </a:r>
            <a:r>
              <a:rPr lang="en-US" sz="1800" dirty="0">
                <a:latin typeface="Arial" pitchFamily="34" charset="0"/>
              </a:rPr>
              <a:t>, followed by the 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last bit</a:t>
            </a:r>
            <a:r>
              <a:rPr lang="en-US" sz="1800" dirty="0">
                <a:latin typeface="Arial" pitchFamily="34" charset="0"/>
              </a:rPr>
              <a:t>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800" dirty="0">
                <a:latin typeface="Arial" pitchFamily="34" charset="0"/>
              </a:rPr>
              <a:t>Apply the induction hypothesis to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 r</a:t>
            </a:r>
            <a:r>
              <a:rPr lang="en-US" sz="1800" dirty="0">
                <a:latin typeface="Arial" pitchFamily="34" charset="0"/>
              </a:rPr>
              <a:t>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800" dirty="0" smtClean="0">
                <a:latin typeface="Arial" pitchFamily="34" charset="0"/>
              </a:rPr>
              <a:t>Induction step: </a:t>
            </a:r>
            <a:r>
              <a:rPr lang="en-US" sz="1800" dirty="0">
                <a:solidFill>
                  <a:srgbClr val="00007F"/>
                </a:solidFill>
                <a:latin typeface="Arial" pitchFamily="34" charset="0"/>
              </a:rPr>
              <a:t>4</a:t>
            </a:r>
            <a:r>
              <a:rPr lang="en-US" sz="1800" dirty="0">
                <a:latin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</a:rPr>
              <a:t>cases, </a:t>
            </a:r>
            <a:r>
              <a:rPr lang="en-US" sz="1800" dirty="0">
                <a:latin typeface="Arial" pitchFamily="34" charset="0"/>
              </a:rPr>
              <a:t>depending on 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the last bit of </a:t>
            </a:r>
            <a:r>
              <a:rPr lang="en-US" sz="1800" dirty="0">
                <a:solidFill>
                  <a:schemeClr val="accent6"/>
                </a:solidFill>
                <a:latin typeface="Arial" pitchFamily="34" charset="0"/>
              </a:rPr>
              <a:t>r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 </a:t>
            </a:r>
            <a:r>
              <a:rPr lang="en-US" sz="1800" dirty="0" smtClean="0">
                <a:solidFill>
                  <a:srgbClr val="7F0000"/>
                </a:solidFill>
                <a:latin typeface="Arial" pitchFamily="34" charset="0"/>
              </a:rPr>
              <a:t>&amp; the 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last bit of </a:t>
            </a:r>
            <a:r>
              <a:rPr lang="en-US" sz="1800" dirty="0">
                <a:solidFill>
                  <a:schemeClr val="accent6"/>
                </a:solidFill>
                <a:latin typeface="Arial" pitchFamily="34" charset="0"/>
              </a:rPr>
              <a:t>s</a:t>
            </a:r>
            <a:r>
              <a:rPr lang="en-US" sz="1800" dirty="0">
                <a:latin typeface="Arial" pitchFamily="34" charset="0"/>
              </a:rPr>
              <a:t>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800" dirty="0">
                <a:latin typeface="Arial" pitchFamily="34" charset="0"/>
              </a:rPr>
              <a:t>The case </a:t>
            </a:r>
            <a:r>
              <a:rPr lang="en-US" sz="1800" i="1" dirty="0">
                <a:solidFill>
                  <a:srgbClr val="00007F"/>
                </a:solidFill>
                <a:latin typeface="Arial" pitchFamily="34" charset="0"/>
              </a:rPr>
              <a:t>fails</a:t>
            </a:r>
            <a:r>
              <a:rPr lang="en-US" sz="1800" dirty="0">
                <a:latin typeface="Arial" pitchFamily="34" charset="0"/>
              </a:rPr>
              <a:t> when the 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last bit of </a:t>
            </a:r>
            <a:r>
              <a:rPr lang="en-US" sz="1800" dirty="0">
                <a:solidFill>
                  <a:schemeClr val="accent6"/>
                </a:solidFill>
                <a:latin typeface="Arial" pitchFamily="34" charset="0"/>
              </a:rPr>
              <a:t>r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 is </a:t>
            </a:r>
            <a:r>
              <a:rPr lang="en-US" sz="1800" dirty="0">
                <a:solidFill>
                  <a:schemeClr val="accent6"/>
                </a:solidFill>
                <a:latin typeface="Arial" pitchFamily="34" charset="0"/>
              </a:rPr>
              <a:t>1</a:t>
            </a:r>
            <a:r>
              <a:rPr lang="en-US" sz="1800" dirty="0">
                <a:latin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</a:rPr>
              <a:t>&amp; </a:t>
            </a:r>
            <a:r>
              <a:rPr lang="en-US" sz="1800" dirty="0" smtClean="0">
                <a:solidFill>
                  <a:srgbClr val="7F0000"/>
                </a:solidFill>
                <a:latin typeface="Arial" pitchFamily="34" charset="0"/>
              </a:rPr>
              <a:t>the 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last bit of </a:t>
            </a:r>
            <a:r>
              <a:rPr lang="en-US" sz="1800" dirty="0">
                <a:solidFill>
                  <a:schemeClr val="accent6"/>
                </a:solidFill>
                <a:latin typeface="Arial" pitchFamily="34" charset="0"/>
              </a:rPr>
              <a:t>s</a:t>
            </a:r>
            <a:r>
              <a:rPr lang="en-US" sz="1800" dirty="0">
                <a:solidFill>
                  <a:srgbClr val="7F0000"/>
                </a:solidFill>
                <a:latin typeface="Arial" pitchFamily="34" charset="0"/>
              </a:rPr>
              <a:t> is </a:t>
            </a:r>
            <a:r>
              <a:rPr lang="en-US" sz="1800" dirty="0">
                <a:solidFill>
                  <a:schemeClr val="accent6"/>
                </a:solidFill>
                <a:latin typeface="Arial" pitchFamily="34" charset="0"/>
              </a:rPr>
              <a:t>0</a:t>
            </a:r>
            <a:r>
              <a:rPr lang="en-US" sz="1800" dirty="0">
                <a:latin typeface="Arial" pitchFamily="34" charset="0"/>
              </a:rPr>
              <a:t>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solidFill>
                  <a:srgbClr val="00007F"/>
                </a:solidFill>
                <a:latin typeface="Arial" pitchFamily="34" charset="0"/>
              </a:rPr>
              <a:t>What to do?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6E4BB15-B0A2-4A9F-943B-5F8CB5AE4E5E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Exercise 30 Proof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572000"/>
          </a:xfrm>
        </p:spPr>
        <p:txBody>
          <a:bodyPr/>
          <a:lstStyle/>
          <a:p>
            <a:pPr marL="609600" indent="-609600" eaLnBrk="1" hangingPunct="1">
              <a:lnSpc>
                <a:spcPct val="190000"/>
              </a:lnSpc>
              <a:buFontTx/>
              <a:buAutoNum type="arabicPeriod"/>
              <a:defRPr/>
            </a:pPr>
            <a:r>
              <a:rPr lang="en-US" sz="2000" dirty="0" smtClean="0"/>
              <a:t>Basis</a:t>
            </a:r>
            <a:r>
              <a:rPr lang="en-US" sz="2000" dirty="0" smtClean="0">
                <a:solidFill>
                  <a:srgbClr val="7F0000"/>
                </a:solidFill>
              </a:rPr>
              <a:t>:</a:t>
            </a:r>
            <a:r>
              <a:rPr lang="en-US" sz="2000" dirty="0" smtClean="0"/>
              <a:t>     |</a:t>
            </a:r>
            <a:r>
              <a:rPr lang="en-US" sz="2000" dirty="0" smtClean="0">
                <a:solidFill>
                  <a:srgbClr val="7F0000"/>
                </a:solidFill>
              </a:rPr>
              <a:t>s</a:t>
            </a:r>
            <a:r>
              <a:rPr lang="en-US" sz="2000" dirty="0" smtClean="0"/>
              <a:t>| = 1:     #01(</a:t>
            </a:r>
            <a:r>
              <a:rPr lang="en-US" sz="2000" i="1" dirty="0" smtClean="0">
                <a:solidFill>
                  <a:srgbClr val="990000"/>
                </a:solidFill>
              </a:rPr>
              <a:t>s</a:t>
            </a:r>
            <a:r>
              <a:rPr lang="en-US" sz="2000" dirty="0" smtClean="0"/>
              <a:t>) = 0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1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=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dirty="0" smtClean="0"/>
              <a:t>#10(</a:t>
            </a:r>
            <a:r>
              <a:rPr lang="en-US" sz="2000" i="1" dirty="0" smtClean="0">
                <a:solidFill>
                  <a:srgbClr val="990000"/>
                </a:solidFill>
              </a:rPr>
              <a:t>s</a:t>
            </a:r>
            <a:r>
              <a:rPr lang="en-US" sz="2000" dirty="0" smtClean="0"/>
              <a:t>) + 1</a:t>
            </a:r>
          </a:p>
          <a:p>
            <a:pPr marL="609600" indent="-609600" eaLnBrk="1" hangingPunct="1">
              <a:lnSpc>
                <a:spcPct val="190000"/>
              </a:lnSpc>
              <a:buFontTx/>
              <a:buAutoNum type="arabicPeriod"/>
              <a:defRPr/>
            </a:pPr>
            <a:r>
              <a:rPr lang="en-US" sz="2000" dirty="0" smtClean="0"/>
              <a:t>Assume</a:t>
            </a:r>
            <a:r>
              <a:rPr lang="en-US" sz="2000" dirty="0" smtClean="0">
                <a:solidFill>
                  <a:srgbClr val="7F0000"/>
                </a:solidFill>
              </a:rPr>
              <a:t>:</a:t>
            </a:r>
            <a:r>
              <a:rPr lang="en-US" sz="2000" dirty="0" smtClean="0"/>
              <a:t> |</a:t>
            </a:r>
            <a:r>
              <a:rPr lang="en-US" sz="2000" dirty="0" smtClean="0">
                <a:solidFill>
                  <a:srgbClr val="7F0000"/>
                </a:solidFill>
              </a:rPr>
              <a:t>s</a:t>
            </a:r>
            <a:r>
              <a:rPr lang="en-US" sz="2000" dirty="0" smtClean="0"/>
              <a:t>| &lt; n </a:t>
            </a:r>
            <a:r>
              <a:rPr lang="en-US" sz="2000" b="1" dirty="0" smtClean="0">
                <a:solidFill>
                  <a:srgbClr val="A80000"/>
                </a:solidFill>
                <a:sym typeface="Symbol" pitchFamily="18" charset="2"/>
              </a:rPr>
              <a:t>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dirty="0" smtClean="0"/>
              <a:t>#01(</a:t>
            </a:r>
            <a:r>
              <a:rPr lang="en-US" sz="2000" i="1" dirty="0" smtClean="0">
                <a:solidFill>
                  <a:srgbClr val="990000"/>
                </a:solidFill>
              </a:rPr>
              <a:t>s</a:t>
            </a:r>
            <a:r>
              <a:rPr lang="en-US" sz="2000" dirty="0" smtClean="0"/>
              <a:t>) 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2000" b="1" dirty="0" smtClean="0">
                <a:sym typeface="Symbol" pitchFamily="18" charset="2"/>
              </a:rPr>
              <a:t>  </a:t>
            </a:r>
            <a:r>
              <a:rPr lang="en-US" sz="2000" dirty="0" smtClean="0"/>
              <a:t>#10(</a:t>
            </a:r>
            <a:r>
              <a:rPr lang="en-US" sz="2000" i="1" dirty="0" smtClean="0">
                <a:solidFill>
                  <a:srgbClr val="990000"/>
                </a:solidFill>
              </a:rPr>
              <a:t>s</a:t>
            </a:r>
            <a:r>
              <a:rPr lang="en-US" sz="2000" dirty="0" smtClean="0"/>
              <a:t>) + 1</a:t>
            </a:r>
          </a:p>
          <a:p>
            <a:pPr marL="609600" indent="-609600" eaLnBrk="1" hangingPunct="1">
              <a:lnSpc>
                <a:spcPct val="190000"/>
              </a:lnSpc>
              <a:buFontTx/>
              <a:buAutoNum type="arabicPeriod"/>
              <a:defRPr/>
            </a:pPr>
            <a:r>
              <a:rPr lang="en-US" sz="2000" dirty="0" smtClean="0"/>
              <a:t>Show</a:t>
            </a:r>
            <a:r>
              <a:rPr lang="en-US" sz="2000" dirty="0" smtClean="0">
                <a:solidFill>
                  <a:srgbClr val="7F0000"/>
                </a:solidFill>
              </a:rPr>
              <a:t>:     </a:t>
            </a:r>
            <a:r>
              <a:rPr lang="en-US" sz="2000" dirty="0" smtClean="0"/>
              <a:t>|</a:t>
            </a:r>
            <a:r>
              <a:rPr lang="en-US" sz="2000" dirty="0" smtClean="0">
                <a:solidFill>
                  <a:srgbClr val="7F0000"/>
                </a:solidFill>
              </a:rPr>
              <a:t>s</a:t>
            </a:r>
            <a:r>
              <a:rPr lang="en-US" sz="2000" dirty="0" smtClean="0"/>
              <a:t>| = n </a:t>
            </a:r>
            <a:r>
              <a:rPr lang="en-US" sz="2000" b="1" dirty="0" smtClean="0">
                <a:solidFill>
                  <a:srgbClr val="A80000"/>
                </a:solidFill>
                <a:sym typeface="Symbol" pitchFamily="18" charset="2"/>
              </a:rPr>
              <a:t>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dirty="0" smtClean="0"/>
              <a:t>#01(</a:t>
            </a:r>
            <a:r>
              <a:rPr lang="en-US" sz="2000" i="1" dirty="0" smtClean="0">
                <a:solidFill>
                  <a:srgbClr val="990000"/>
                </a:solidFill>
              </a:rPr>
              <a:t>s</a:t>
            </a:r>
            <a:r>
              <a:rPr lang="en-US" sz="2000" dirty="0" smtClean="0"/>
              <a:t>) 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2000" b="1" dirty="0" smtClean="0">
                <a:sym typeface="Symbol" pitchFamily="18" charset="2"/>
              </a:rPr>
              <a:t>  </a:t>
            </a:r>
            <a:r>
              <a:rPr lang="en-US" sz="2000" dirty="0" smtClean="0"/>
              <a:t>#10(</a:t>
            </a:r>
            <a:r>
              <a:rPr lang="en-US" sz="2000" i="1" dirty="0" smtClean="0">
                <a:solidFill>
                  <a:srgbClr val="990000"/>
                </a:solidFill>
              </a:rPr>
              <a:t>s</a:t>
            </a:r>
            <a:r>
              <a:rPr lang="en-US" sz="2000" dirty="0" smtClean="0"/>
              <a:t>) + 1</a:t>
            </a:r>
          </a:p>
          <a:p>
            <a:pPr marL="990600" lvl="1" indent="-533400" eaLnBrk="1" hangingPunct="1">
              <a:lnSpc>
                <a:spcPct val="19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7F00"/>
                </a:solidFill>
              </a:rPr>
              <a:t>(Decomposing </a:t>
            </a:r>
            <a:r>
              <a:rPr lang="en-US" sz="2000" dirty="0" smtClean="0">
                <a:solidFill>
                  <a:srgbClr val="7F0000"/>
                </a:solidFill>
              </a:rPr>
              <a:t>s</a:t>
            </a:r>
            <a:r>
              <a:rPr lang="en-US" sz="2000" dirty="0" smtClean="0">
                <a:solidFill>
                  <a:srgbClr val="007F00"/>
                </a:solidFill>
              </a:rPr>
              <a:t> arbitrarily into 2 smaller strings, </a:t>
            </a:r>
            <a:r>
              <a:rPr lang="en-US" sz="2000" i="1" dirty="0" smtClean="0">
                <a:solidFill>
                  <a:srgbClr val="800000"/>
                </a:solidFill>
              </a:rPr>
              <a:t>fails</a:t>
            </a:r>
            <a:r>
              <a:rPr lang="en-US" sz="2000" dirty="0" smtClean="0">
                <a:solidFill>
                  <a:srgbClr val="007F00"/>
                </a:solidFill>
              </a:rPr>
              <a:t>. Try it.)</a:t>
            </a:r>
          </a:p>
          <a:p>
            <a:pPr marL="590550" indent="-533400" eaLnBrk="1" hangingPunct="1">
              <a:lnSpc>
                <a:spcPct val="190000"/>
              </a:lnSpc>
              <a:buFontTx/>
              <a:buNone/>
              <a:defRPr/>
            </a:pPr>
            <a:r>
              <a:rPr lang="en-US" sz="2400" dirty="0" smtClean="0"/>
              <a:t>Case: </a:t>
            </a:r>
            <a:r>
              <a:rPr lang="en-US" sz="2400" dirty="0" smtClean="0">
                <a:solidFill>
                  <a:srgbClr val="7F0000"/>
                </a:solidFill>
              </a:rPr>
              <a:t>s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7F00"/>
                </a:solidFill>
              </a:rPr>
              <a:t>does not</a:t>
            </a:r>
            <a:r>
              <a:rPr lang="en-US" sz="2400" dirty="0" smtClean="0"/>
              <a:t> contain substring “</a:t>
            </a:r>
            <a:r>
              <a:rPr lang="en-US" sz="2400" dirty="0" smtClean="0">
                <a:solidFill>
                  <a:srgbClr val="7F0000"/>
                </a:solidFill>
              </a:rPr>
              <a:t>10</a:t>
            </a:r>
            <a:r>
              <a:rPr lang="en-US" sz="2400" dirty="0" smtClean="0"/>
              <a:t>”: </a:t>
            </a:r>
          </a:p>
          <a:p>
            <a:pPr marL="1371600" lvl="2" indent="-457200" eaLnBrk="1" hangingPunct="1">
              <a:lnSpc>
                <a:spcPct val="190000"/>
              </a:lnSpc>
              <a:buFontTx/>
              <a:buAutoNum type="arabicPeriod"/>
              <a:defRPr/>
            </a:pPr>
            <a:r>
              <a:rPr lang="en-US" sz="2000" dirty="0" smtClean="0"/>
              <a:t>It is of the form </a:t>
            </a:r>
            <a:r>
              <a:rPr lang="en-US" sz="2000" dirty="0" smtClean="0">
                <a:solidFill>
                  <a:srgbClr val="7F0000"/>
                </a:solidFill>
              </a:rPr>
              <a:t>0*1*</a:t>
            </a:r>
            <a:r>
              <a:rPr lang="en-US" sz="2000" dirty="0" smtClean="0">
                <a:solidFill>
                  <a:srgbClr val="000099"/>
                </a:solidFill>
              </a:rPr>
              <a:t>.</a:t>
            </a:r>
          </a:p>
          <a:p>
            <a:pPr marL="1371600" lvl="2" indent="-457200" eaLnBrk="1" hangingPunct="1">
              <a:lnSpc>
                <a:spcPct val="190000"/>
              </a:lnSpc>
              <a:buFontTx/>
              <a:buAutoNum type="arabicPeriod"/>
              <a:defRPr/>
            </a:pPr>
            <a:r>
              <a:rPr lang="en-US" sz="2000" dirty="0" smtClean="0"/>
              <a:t>#01(</a:t>
            </a:r>
            <a:r>
              <a:rPr lang="en-US" sz="2000" i="1" dirty="0" smtClean="0">
                <a:solidFill>
                  <a:srgbClr val="990000"/>
                </a:solidFill>
              </a:rPr>
              <a:t>s</a:t>
            </a:r>
            <a:r>
              <a:rPr lang="en-US" sz="2000" dirty="0" smtClean="0"/>
              <a:t>) 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1 = </a:t>
            </a:r>
            <a:r>
              <a:rPr lang="en-US" sz="2000" dirty="0" smtClean="0"/>
              <a:t>#10(</a:t>
            </a:r>
            <a:r>
              <a:rPr lang="en-US" sz="2000" i="1" dirty="0" smtClean="0">
                <a:solidFill>
                  <a:srgbClr val="990000"/>
                </a:solidFill>
              </a:rPr>
              <a:t>s</a:t>
            </a:r>
            <a:r>
              <a:rPr lang="en-US" sz="2000" dirty="0" smtClean="0"/>
              <a:t>) + 1.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1AEB6E-2C2B-465D-AD94-12027CBE6FFB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33400" eaLnBrk="1" hangingPunct="1">
              <a:lnSpc>
                <a:spcPct val="190000"/>
              </a:lnSpc>
              <a:buFontTx/>
              <a:buNone/>
            </a:pPr>
            <a:r>
              <a:rPr lang="en-US" sz="2400" dirty="0" smtClean="0"/>
              <a:t>Case: </a:t>
            </a:r>
            <a:r>
              <a:rPr lang="en-US" sz="2400" dirty="0" smtClean="0">
                <a:solidFill>
                  <a:srgbClr val="7F0000"/>
                </a:solidFill>
              </a:rPr>
              <a:t>s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7F00"/>
                </a:solidFill>
              </a:rPr>
              <a:t>does</a:t>
            </a:r>
            <a:r>
              <a:rPr lang="en-US" sz="2400" dirty="0" smtClean="0"/>
              <a:t> contain substring “</a:t>
            </a:r>
            <a:r>
              <a:rPr lang="en-US" sz="2400" dirty="0" smtClean="0">
                <a:solidFill>
                  <a:srgbClr val="7F0000"/>
                </a:solidFill>
              </a:rPr>
              <a:t>10</a:t>
            </a:r>
            <a:r>
              <a:rPr lang="en-US" sz="2400" dirty="0" smtClean="0"/>
              <a:t>”:</a:t>
            </a:r>
          </a:p>
          <a:p>
            <a:pPr marL="990600" lvl="1" indent="-533400" eaLnBrk="1" hangingPunct="1">
              <a:lnSpc>
                <a:spcPct val="190000"/>
              </a:lnSpc>
              <a:buFontTx/>
              <a:buNone/>
            </a:pPr>
            <a:r>
              <a:rPr lang="en-US" sz="2000" dirty="0" smtClean="0"/>
              <a:t>Break </a:t>
            </a:r>
            <a:r>
              <a:rPr lang="en-US" sz="2000" dirty="0" smtClean="0">
                <a:solidFill>
                  <a:srgbClr val="7F0000"/>
                </a:solidFill>
              </a:rPr>
              <a:t>s</a:t>
            </a:r>
            <a:r>
              <a:rPr lang="en-US" sz="2000" dirty="0" smtClean="0"/>
              <a:t> into 2 strings, </a:t>
            </a:r>
            <a:r>
              <a:rPr lang="en-US" sz="2000" dirty="0" smtClean="0">
                <a:solidFill>
                  <a:srgbClr val="7F0000"/>
                </a:solidFill>
              </a:rPr>
              <a:t>t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7F0000"/>
                </a:solidFill>
              </a:rPr>
              <a:t>u</a:t>
            </a:r>
            <a:r>
              <a:rPr lang="en-US" sz="2000" dirty="0" smtClean="0"/>
              <a:t>, </a:t>
            </a:r>
            <a:r>
              <a:rPr lang="en-US" sz="2000" i="1" dirty="0" smtClean="0">
                <a:solidFill>
                  <a:srgbClr val="7F0000"/>
                </a:solidFill>
              </a:rPr>
              <a:t>between</a:t>
            </a:r>
            <a:r>
              <a:rPr lang="en-US" sz="2000" dirty="0" smtClean="0"/>
              <a:t> a “</a:t>
            </a:r>
            <a:r>
              <a:rPr lang="en-US" sz="2000" dirty="0" smtClean="0">
                <a:solidFill>
                  <a:srgbClr val="7F0000"/>
                </a:solidFill>
              </a:rPr>
              <a:t>10</a:t>
            </a:r>
            <a:r>
              <a:rPr lang="en-US" sz="2000" dirty="0" smtClean="0"/>
              <a:t>”</a:t>
            </a:r>
          </a:p>
          <a:p>
            <a:pPr marL="990600" lvl="1" indent="-533400" eaLnBrk="1" hangingPunct="1">
              <a:lnSpc>
                <a:spcPct val="190000"/>
              </a:lnSpc>
              <a:buFontTx/>
              <a:buNone/>
            </a:pPr>
            <a:r>
              <a:rPr lang="en-US" sz="2000" dirty="0" smtClean="0"/>
              <a:t>E.g., </a:t>
            </a:r>
            <a:r>
              <a:rPr lang="en-US" sz="1800" dirty="0" smtClean="0">
                <a:solidFill>
                  <a:srgbClr val="00007F"/>
                </a:solidFill>
              </a:rPr>
              <a:t>10011</a:t>
            </a:r>
            <a:r>
              <a:rPr lang="en-US" sz="1800" dirty="0" smtClean="0">
                <a:solidFill>
                  <a:srgbClr val="7F0000"/>
                </a:solidFill>
              </a:rPr>
              <a:t>10</a:t>
            </a:r>
            <a:r>
              <a:rPr lang="en-US" sz="1800" dirty="0" smtClean="0">
                <a:solidFill>
                  <a:srgbClr val="00007F"/>
                </a:solidFill>
              </a:rPr>
              <a:t>11000</a:t>
            </a:r>
            <a:r>
              <a:rPr lang="en-US" sz="1800" dirty="0" smtClean="0"/>
              <a:t> is broken into (</a:t>
            </a:r>
            <a:r>
              <a:rPr lang="en-US" sz="1800" dirty="0" smtClean="0">
                <a:solidFill>
                  <a:srgbClr val="00007F"/>
                </a:solidFill>
              </a:rPr>
              <a:t>10011</a:t>
            </a:r>
            <a:r>
              <a:rPr lang="en-US" sz="1800" dirty="0" smtClean="0">
                <a:solidFill>
                  <a:srgbClr val="7F0000"/>
                </a:solidFill>
              </a:rPr>
              <a:t>1</a:t>
            </a:r>
            <a:r>
              <a:rPr lang="en-US" sz="1800" dirty="0" smtClean="0">
                <a:solidFill>
                  <a:srgbClr val="00007F"/>
                </a:solidFill>
              </a:rPr>
              <a:t>)(</a:t>
            </a:r>
            <a:r>
              <a:rPr lang="en-US" sz="1800" dirty="0" smtClean="0">
                <a:solidFill>
                  <a:srgbClr val="7F0000"/>
                </a:solidFill>
              </a:rPr>
              <a:t>0</a:t>
            </a:r>
            <a:r>
              <a:rPr lang="en-US" sz="1800" dirty="0" smtClean="0">
                <a:solidFill>
                  <a:srgbClr val="00007F"/>
                </a:solidFill>
              </a:rPr>
              <a:t>11000</a:t>
            </a:r>
            <a:r>
              <a:rPr lang="en-US" sz="1800" dirty="0" smtClean="0"/>
              <a:t> )</a:t>
            </a:r>
            <a:endParaRPr lang="en-US" sz="2000" dirty="0" smtClean="0"/>
          </a:p>
          <a:p>
            <a:pPr marL="1371600" lvl="2" indent="-457200" eaLnBrk="1" hangingPunct="1">
              <a:lnSpc>
                <a:spcPct val="190000"/>
              </a:lnSpc>
              <a:buFontTx/>
              <a:buAutoNum type="arabicPeriod"/>
            </a:pPr>
            <a:r>
              <a:rPr lang="en-US" sz="1800" dirty="0" smtClean="0">
                <a:solidFill>
                  <a:srgbClr val="00007F"/>
                </a:solidFill>
              </a:rPr>
              <a:t> </a:t>
            </a:r>
            <a:r>
              <a:rPr lang="en-US" sz="1800" dirty="0" smtClean="0">
                <a:solidFill>
                  <a:srgbClr val="7F0000"/>
                </a:solidFill>
              </a:rPr>
              <a:t>t</a:t>
            </a:r>
            <a:r>
              <a:rPr lang="en-US" sz="1800" dirty="0" smtClean="0"/>
              <a:t> ends in “</a:t>
            </a:r>
            <a:r>
              <a:rPr lang="en-US" sz="1800" dirty="0" smtClean="0">
                <a:solidFill>
                  <a:srgbClr val="7F0000"/>
                </a:solidFill>
              </a:rPr>
              <a:t>1</a:t>
            </a:r>
            <a:r>
              <a:rPr lang="en-US" sz="1800" dirty="0" smtClean="0"/>
              <a:t>”; </a:t>
            </a:r>
            <a:r>
              <a:rPr lang="en-US" sz="1800" dirty="0" smtClean="0">
                <a:solidFill>
                  <a:srgbClr val="7F0000"/>
                </a:solidFill>
              </a:rPr>
              <a:t>u</a:t>
            </a:r>
            <a:r>
              <a:rPr lang="en-US" sz="1800" dirty="0" smtClean="0"/>
              <a:t> begins with “</a:t>
            </a:r>
            <a:r>
              <a:rPr lang="en-US" sz="1800" dirty="0" smtClean="0">
                <a:solidFill>
                  <a:srgbClr val="7F0000"/>
                </a:solidFill>
              </a:rPr>
              <a:t>0</a:t>
            </a:r>
            <a:r>
              <a:rPr lang="en-US" sz="1800" dirty="0" smtClean="0"/>
              <a:t>”.</a:t>
            </a:r>
          </a:p>
          <a:p>
            <a:pPr marL="1371600" lvl="2" indent="-457200" eaLnBrk="1" hangingPunct="1">
              <a:lnSpc>
                <a:spcPct val="190000"/>
              </a:lnSpc>
              <a:buFontTx/>
              <a:buAutoNum type="arabicPeriod"/>
            </a:pPr>
            <a:r>
              <a:rPr lang="en-US" sz="1800" dirty="0" smtClean="0"/>
              <a:t>#01(</a:t>
            </a:r>
            <a:r>
              <a:rPr lang="en-US" sz="1800" i="1" dirty="0" smtClean="0">
                <a:solidFill>
                  <a:srgbClr val="990000"/>
                </a:solidFill>
              </a:rPr>
              <a:t>t</a:t>
            </a:r>
            <a:r>
              <a:rPr lang="en-US" sz="1800" dirty="0" smtClean="0"/>
              <a:t>) 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1800" b="1" dirty="0" smtClean="0">
                <a:sym typeface="Symbol" pitchFamily="18" charset="2"/>
              </a:rPr>
              <a:t>  </a:t>
            </a:r>
            <a:r>
              <a:rPr lang="en-US" sz="1800" dirty="0" smtClean="0"/>
              <a:t>#10(</a:t>
            </a:r>
            <a:r>
              <a:rPr lang="en-US" sz="1800" i="1" dirty="0" smtClean="0">
                <a:solidFill>
                  <a:srgbClr val="990000"/>
                </a:solidFill>
              </a:rPr>
              <a:t>t</a:t>
            </a:r>
            <a:r>
              <a:rPr lang="en-US" sz="1800" dirty="0" smtClean="0"/>
              <a:t>) + 1                                  </a:t>
            </a:r>
            <a:r>
              <a:rPr lang="en-US" sz="1800" dirty="0" smtClean="0">
                <a:solidFill>
                  <a:srgbClr val="007F00"/>
                </a:solidFill>
              </a:rPr>
              <a:t>(S.I.H.)</a:t>
            </a:r>
          </a:p>
          <a:p>
            <a:pPr marL="1371600" lvl="2" indent="-457200" eaLnBrk="1" hangingPunct="1">
              <a:lnSpc>
                <a:spcPct val="190000"/>
              </a:lnSpc>
              <a:buFontTx/>
              <a:buAutoNum type="arabicPeriod"/>
            </a:pPr>
            <a:r>
              <a:rPr lang="en-US" sz="1800" dirty="0" smtClean="0"/>
              <a:t>#01(</a:t>
            </a:r>
            <a:r>
              <a:rPr lang="en-US" sz="1800" i="1" dirty="0" smtClean="0">
                <a:solidFill>
                  <a:srgbClr val="990000"/>
                </a:solidFill>
              </a:rPr>
              <a:t>u</a:t>
            </a:r>
            <a:r>
              <a:rPr lang="en-US" sz="1800" dirty="0" smtClean="0"/>
              <a:t>)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1800" b="1" dirty="0" smtClean="0">
                <a:sym typeface="Symbol" pitchFamily="18" charset="2"/>
              </a:rPr>
              <a:t> </a:t>
            </a:r>
            <a:r>
              <a:rPr lang="en-US" sz="1800" dirty="0" smtClean="0"/>
              <a:t>#10(</a:t>
            </a:r>
            <a:r>
              <a:rPr lang="en-US" sz="1800" i="1" dirty="0" smtClean="0">
                <a:solidFill>
                  <a:srgbClr val="990000"/>
                </a:solidFill>
              </a:rPr>
              <a:t>u</a:t>
            </a:r>
            <a:r>
              <a:rPr lang="en-US" sz="1800" dirty="0" smtClean="0"/>
              <a:t>) + 1                                  </a:t>
            </a:r>
            <a:r>
              <a:rPr lang="en-US" sz="1800" dirty="0" smtClean="0">
                <a:solidFill>
                  <a:srgbClr val="007F00"/>
                </a:solidFill>
              </a:rPr>
              <a:t>(S.I.H.)</a:t>
            </a:r>
          </a:p>
          <a:p>
            <a:pPr marL="1371600" lvl="2" indent="-457200" eaLnBrk="1" hangingPunct="1">
              <a:lnSpc>
                <a:spcPct val="190000"/>
              </a:lnSpc>
              <a:buFontTx/>
              <a:buAutoNum type="arabicPeriod"/>
            </a:pPr>
            <a:r>
              <a:rPr lang="en-US" sz="1800" dirty="0" smtClean="0"/>
              <a:t>#01(</a:t>
            </a:r>
            <a:r>
              <a:rPr lang="en-US" sz="1800" i="1" dirty="0" smtClean="0">
                <a:solidFill>
                  <a:srgbClr val="990000"/>
                </a:solidFill>
              </a:rPr>
              <a:t>s</a:t>
            </a:r>
            <a:r>
              <a:rPr lang="en-US" sz="1800" dirty="0" smtClean="0"/>
              <a:t>) </a:t>
            </a:r>
            <a:r>
              <a:rPr lang="en-US" sz="1800" dirty="0" smtClean="0">
                <a:solidFill>
                  <a:srgbClr val="7F0000"/>
                </a:solidFill>
              </a:rPr>
              <a:t>= </a:t>
            </a:r>
            <a:r>
              <a:rPr lang="en-US" sz="1800" dirty="0" smtClean="0"/>
              <a:t>#01(</a:t>
            </a:r>
            <a:r>
              <a:rPr lang="en-US" sz="1800" i="1" dirty="0" smtClean="0">
                <a:solidFill>
                  <a:srgbClr val="990000"/>
                </a:solidFill>
              </a:rPr>
              <a:t>t</a:t>
            </a:r>
            <a:r>
              <a:rPr lang="en-US" sz="1800" dirty="0" smtClean="0"/>
              <a:t>) + #01(</a:t>
            </a:r>
            <a:r>
              <a:rPr lang="en-US" sz="1800" i="1" dirty="0" smtClean="0">
                <a:solidFill>
                  <a:srgbClr val="990000"/>
                </a:solidFill>
              </a:rPr>
              <a:t>u</a:t>
            </a:r>
            <a:r>
              <a:rPr lang="en-US" sz="1800" dirty="0" smtClean="0"/>
              <a:t>)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</a:t>
            </a:r>
            <a:r>
              <a:rPr lang="en-US" sz="1800" b="1" dirty="0" smtClean="0">
                <a:sym typeface="Symbol" pitchFamily="18" charset="2"/>
              </a:rPr>
              <a:t> </a:t>
            </a:r>
            <a:r>
              <a:rPr lang="en-US" sz="1800" dirty="0" smtClean="0"/>
              <a:t>#10(</a:t>
            </a:r>
            <a:r>
              <a:rPr lang="en-US" sz="1800" i="1" dirty="0" smtClean="0">
                <a:solidFill>
                  <a:srgbClr val="990000"/>
                </a:solidFill>
              </a:rPr>
              <a:t>t</a:t>
            </a:r>
            <a:r>
              <a:rPr lang="en-US" sz="1800" dirty="0" smtClean="0"/>
              <a:t>) + #10(</a:t>
            </a:r>
            <a:r>
              <a:rPr lang="en-US" sz="1800" i="1" dirty="0" smtClean="0">
                <a:solidFill>
                  <a:srgbClr val="990000"/>
                </a:solidFill>
              </a:rPr>
              <a:t>u</a:t>
            </a:r>
            <a:r>
              <a:rPr lang="en-US" sz="1800" dirty="0" smtClean="0"/>
              <a:t>) + 2 </a:t>
            </a:r>
            <a:r>
              <a:rPr lang="en-US" sz="1800" dirty="0" smtClean="0">
                <a:solidFill>
                  <a:srgbClr val="7F0000"/>
                </a:solidFill>
              </a:rPr>
              <a:t>=</a:t>
            </a:r>
            <a:r>
              <a:rPr lang="en-US" sz="1800" b="1" dirty="0" smtClean="0">
                <a:sym typeface="Symbol" pitchFamily="18" charset="2"/>
              </a:rPr>
              <a:t> </a:t>
            </a:r>
            <a:r>
              <a:rPr lang="en-US" sz="1800" dirty="0" smtClean="0"/>
              <a:t>#10(</a:t>
            </a:r>
            <a:r>
              <a:rPr lang="en-US" sz="1800" i="1" dirty="0" smtClean="0">
                <a:solidFill>
                  <a:srgbClr val="990000"/>
                </a:solidFill>
              </a:rPr>
              <a:t>s</a:t>
            </a:r>
            <a:r>
              <a:rPr lang="en-US" sz="1800" dirty="0" smtClean="0"/>
              <a:t>) </a:t>
            </a:r>
            <a:r>
              <a:rPr lang="en-US" sz="1800" dirty="0" smtClean="0">
                <a:solidFill>
                  <a:srgbClr val="7F0000"/>
                </a:solidFill>
              </a:rPr>
              <a:t>+ 1</a:t>
            </a:r>
            <a:r>
              <a:rPr lang="en-US" sz="1800" dirty="0" smtClean="0">
                <a:solidFill>
                  <a:srgbClr val="00007F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51250</TotalTime>
  <Words>1327</Words>
  <Application>Microsoft Macintosh PowerPoint</Application>
  <PresentationFormat>On-screen Show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Recursive Definitions &amp;  Structural Induction:  Selected Exercises</vt:lpstr>
      <vt:lpstr>Exercise 10</vt:lpstr>
      <vt:lpstr>Exercise 10 Solution</vt:lpstr>
      <vt:lpstr>Exercise 20</vt:lpstr>
      <vt:lpstr>Exercise 20 Solution</vt:lpstr>
      <vt:lpstr>Exercise 30</vt:lpstr>
      <vt:lpstr>PowerPoint Presentation</vt:lpstr>
      <vt:lpstr>Exercise 30 Proof</vt:lpstr>
      <vt:lpstr>PowerPoint Presentation</vt:lpstr>
      <vt:lpstr>Exercise 40</vt:lpstr>
      <vt:lpstr>PowerPoint Presentation</vt:lpstr>
      <vt:lpstr>PowerPoint Presentation</vt:lpstr>
      <vt:lpstr>Exercise 50</vt:lpstr>
      <vt:lpstr>PowerPoint Presentation</vt:lpstr>
      <vt:lpstr>End</vt:lpstr>
      <vt:lpstr>A Bijection between Z+ &amp; Rooted Trees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1306</cp:revision>
  <dcterms:created xsi:type="dcterms:W3CDTF">2001-03-22T17:43:43Z</dcterms:created>
  <dcterms:modified xsi:type="dcterms:W3CDTF">2016-08-18T18:16:04Z</dcterms:modified>
</cp:coreProperties>
</file>