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4" r:id="rId26"/>
    <p:sldId id="281" r:id="rId27"/>
    <p:sldId id="282" r:id="rId28"/>
    <p:sldId id="283" r:id="rId29"/>
  </p:sldIdLst>
  <p:sldSz cx="9144000" cy="6858000" type="screen4x3"/>
  <p:notesSz cx="6983413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7F0000"/>
    <a:srgbClr val="007F00"/>
    <a:srgbClr val="00007F"/>
    <a:srgbClr val="CCECFF"/>
    <a:srgbClr val="0000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1472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ADE6870-9999-544D-A4C4-70A5B7D539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8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C21668-08CB-7648-9812-25FA1D7E14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9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4B80C-E348-6646-9948-41B9F6045E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6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A06CE-D7EA-EB4C-9384-80F7985188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8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618120-98C5-C642-9D33-9031AFE0CE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6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F3AC8-DDCF-0849-B056-9620C4A26D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7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95BCB-E7AA-054A-972D-718C9226CE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7B44BA-6DF8-D343-89C5-90DF253CCC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85950-0B36-184E-B7B6-528CF31EB7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2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FA55F1-56E9-5A4C-8AC5-5566C7F359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4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6FDDB-E7AA-1D4E-B709-FFD697A99D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8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BF18E9-C112-044D-82D1-5E39FC1506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5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Copyright © Peter Cappello 2011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24E4EC46-BCA2-9B4C-BD90-2087CB2603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F00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7F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Mathematical Induction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467600" cy="1752600"/>
          </a:xfrm>
        </p:spPr>
        <p:txBody>
          <a:bodyPr/>
          <a:lstStyle/>
          <a:p>
            <a:pPr algn="l">
              <a:lnSpc>
                <a:spcPct val="120000"/>
              </a:lnSpc>
            </a:pP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Goals</a:t>
            </a:r>
            <a:r>
              <a:rPr lang="en-US" sz="2400" dirty="0" smtClean="0">
                <a:latin typeface="Times New Roman" charset="0"/>
              </a:rPr>
              <a:t> </a:t>
            </a:r>
          </a:p>
          <a:p>
            <a:pPr algn="l">
              <a:lnSpc>
                <a:spcPct val="120000"/>
              </a:lnSpc>
            </a:pPr>
            <a:r>
              <a:rPr lang="en-US" sz="2400" dirty="0" smtClean="0">
                <a:latin typeface="Times New Roman" charset="0"/>
              </a:rPr>
              <a:t>Explain &amp; illustrate construction of </a:t>
            </a:r>
            <a:r>
              <a:rPr lang="en-US" sz="2400" dirty="0">
                <a:latin typeface="Times New Roman" charset="0"/>
              </a:rPr>
              <a:t>proofs of a variety of theorems using mathematical induction.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Example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1 = 1</a:t>
            </a:r>
          </a:p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3 = 1 + 2</a:t>
            </a:r>
          </a:p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6 = 1 + 2 + 3</a:t>
            </a:r>
          </a:p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10 = 1 + 2 + 3 + 4</a:t>
            </a:r>
          </a:p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What is a general formula, if any, for 1 + 2 +  … +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?</a:t>
            </a:r>
          </a:p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Let F( </a:t>
            </a:r>
            <a:r>
              <a:rPr lang="en-US" sz="2400" i="1">
                <a:latin typeface="Times New Roman" charset="0"/>
              </a:rPr>
              <a:t>n </a:t>
            </a:r>
            <a:r>
              <a:rPr lang="en-US" sz="2400">
                <a:latin typeface="Times New Roman" charset="0"/>
              </a:rPr>
              <a:t>): 1 + 2 + . . . +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A </a:t>
            </a:r>
            <a:r>
              <a:rPr lang="en-US" sz="2400" i="1">
                <a:solidFill>
                  <a:srgbClr val="007F00"/>
                </a:solidFill>
                <a:latin typeface="Times New Roman" charset="0"/>
              </a:rPr>
              <a:t>recursive</a:t>
            </a:r>
            <a:r>
              <a:rPr lang="en-US" sz="2400">
                <a:latin typeface="Times New Roman" charset="0"/>
              </a:rPr>
              <a:t> formulation: F( </a:t>
            </a:r>
            <a:r>
              <a:rPr lang="en-US" sz="2400" i="1">
                <a:latin typeface="Times New Roman" charset="0"/>
              </a:rPr>
              <a:t>n </a:t>
            </a:r>
            <a:r>
              <a:rPr lang="en-US" sz="2400">
                <a:latin typeface="Times New Roman" charset="0"/>
              </a:rPr>
              <a:t>) = F(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- 1 ) +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1: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2: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3: 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Put these blocks, which represent numbers, together to form sums: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1 + 2 =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sz="2400">
              <a:latin typeface="Times New Roman" charset="0"/>
            </a:endParaRP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1 + 2 + 3 =     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 Geometric Interpretation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828800" y="2133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4" name="Rectangle 5"/>
          <p:cNvSpPr>
            <a:spLocks noChangeArrowheads="1"/>
          </p:cNvSpPr>
          <p:nvPr/>
        </p:nvSpPr>
        <p:spPr bwMode="auto">
          <a:xfrm>
            <a:off x="1828800" y="2667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2133600" y="2667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1828800" y="3200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2133600" y="3200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8" name="Rectangle 9"/>
          <p:cNvSpPr>
            <a:spLocks noChangeArrowheads="1"/>
          </p:cNvSpPr>
          <p:nvPr/>
        </p:nvSpPr>
        <p:spPr bwMode="auto">
          <a:xfrm>
            <a:off x="2438400" y="3200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2209800" y="4495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0" name="Rectangle 11"/>
          <p:cNvSpPr>
            <a:spLocks noChangeArrowheads="1"/>
          </p:cNvSpPr>
          <p:nvPr/>
        </p:nvSpPr>
        <p:spPr bwMode="auto">
          <a:xfrm>
            <a:off x="2209800" y="4800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1" name="Rectangle 12"/>
          <p:cNvSpPr>
            <a:spLocks noChangeArrowheads="1"/>
          </p:cNvSpPr>
          <p:nvPr/>
        </p:nvSpPr>
        <p:spPr bwMode="auto">
          <a:xfrm>
            <a:off x="2514600" y="4800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2" name="Rectangle 13"/>
          <p:cNvSpPr>
            <a:spLocks noChangeArrowheads="1"/>
          </p:cNvSpPr>
          <p:nvPr/>
        </p:nvSpPr>
        <p:spPr bwMode="auto">
          <a:xfrm>
            <a:off x="2667000" y="533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3" name="Rectangle 14"/>
          <p:cNvSpPr>
            <a:spLocks noChangeArrowheads="1"/>
          </p:cNvSpPr>
          <p:nvPr/>
        </p:nvSpPr>
        <p:spPr bwMode="auto">
          <a:xfrm>
            <a:off x="2667000" y="5638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4" name="Rectangle 15"/>
          <p:cNvSpPr>
            <a:spLocks noChangeArrowheads="1"/>
          </p:cNvSpPr>
          <p:nvPr/>
        </p:nvSpPr>
        <p:spPr bwMode="auto">
          <a:xfrm>
            <a:off x="2667000" y="5943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5" name="Rectangle 16"/>
          <p:cNvSpPr>
            <a:spLocks noChangeArrowheads="1"/>
          </p:cNvSpPr>
          <p:nvPr/>
        </p:nvSpPr>
        <p:spPr bwMode="auto">
          <a:xfrm>
            <a:off x="3276600" y="5943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6" name="Rectangle 17"/>
          <p:cNvSpPr>
            <a:spLocks noChangeArrowheads="1"/>
          </p:cNvSpPr>
          <p:nvPr/>
        </p:nvSpPr>
        <p:spPr bwMode="auto">
          <a:xfrm>
            <a:off x="2971800" y="5943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2307" name="Rectangle 18"/>
          <p:cNvSpPr>
            <a:spLocks noChangeArrowheads="1"/>
          </p:cNvSpPr>
          <p:nvPr/>
        </p:nvSpPr>
        <p:spPr bwMode="auto">
          <a:xfrm>
            <a:off x="2971800" y="5638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2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981200" y="1143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1981200" y="1447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1981200" y="175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1981200" y="2057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1981200" y="2362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1981200" y="2667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1981200" y="2971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2286000" y="1447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2286000" y="175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4" name="Rectangle 11"/>
          <p:cNvSpPr>
            <a:spLocks noChangeArrowheads="1"/>
          </p:cNvSpPr>
          <p:nvPr/>
        </p:nvSpPr>
        <p:spPr bwMode="auto">
          <a:xfrm>
            <a:off x="2286000" y="2057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5" name="Rectangle 12"/>
          <p:cNvSpPr>
            <a:spLocks noChangeArrowheads="1"/>
          </p:cNvSpPr>
          <p:nvPr/>
        </p:nvSpPr>
        <p:spPr bwMode="auto">
          <a:xfrm>
            <a:off x="2286000" y="2362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6" name="Rectangle 13"/>
          <p:cNvSpPr>
            <a:spLocks noChangeArrowheads="1"/>
          </p:cNvSpPr>
          <p:nvPr/>
        </p:nvSpPr>
        <p:spPr bwMode="auto">
          <a:xfrm>
            <a:off x="2286000" y="2667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7" name="Rectangle 14"/>
          <p:cNvSpPr>
            <a:spLocks noChangeArrowheads="1"/>
          </p:cNvSpPr>
          <p:nvPr/>
        </p:nvSpPr>
        <p:spPr bwMode="auto">
          <a:xfrm>
            <a:off x="2286000" y="2971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8" name="Rectangle 15"/>
          <p:cNvSpPr>
            <a:spLocks noChangeArrowheads="1"/>
          </p:cNvSpPr>
          <p:nvPr/>
        </p:nvSpPr>
        <p:spPr bwMode="auto">
          <a:xfrm>
            <a:off x="2590800" y="1752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29" name="Rectangle 16"/>
          <p:cNvSpPr>
            <a:spLocks noChangeArrowheads="1"/>
          </p:cNvSpPr>
          <p:nvPr/>
        </p:nvSpPr>
        <p:spPr bwMode="auto">
          <a:xfrm>
            <a:off x="2590800" y="2057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0" name="Rectangle 17"/>
          <p:cNvSpPr>
            <a:spLocks noChangeArrowheads="1"/>
          </p:cNvSpPr>
          <p:nvPr/>
        </p:nvSpPr>
        <p:spPr bwMode="auto">
          <a:xfrm>
            <a:off x="2590800" y="2362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1" name="Rectangle 18"/>
          <p:cNvSpPr>
            <a:spLocks noChangeArrowheads="1"/>
          </p:cNvSpPr>
          <p:nvPr/>
        </p:nvSpPr>
        <p:spPr bwMode="auto">
          <a:xfrm>
            <a:off x="2590800" y="2667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2" name="Rectangle 19"/>
          <p:cNvSpPr>
            <a:spLocks noChangeArrowheads="1"/>
          </p:cNvSpPr>
          <p:nvPr/>
        </p:nvSpPr>
        <p:spPr bwMode="auto">
          <a:xfrm>
            <a:off x="2590800" y="2971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3" name="Rectangle 20"/>
          <p:cNvSpPr>
            <a:spLocks noChangeArrowheads="1"/>
          </p:cNvSpPr>
          <p:nvPr/>
        </p:nvSpPr>
        <p:spPr bwMode="auto">
          <a:xfrm>
            <a:off x="2895600" y="2057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4" name="Rectangle 21"/>
          <p:cNvSpPr>
            <a:spLocks noChangeArrowheads="1"/>
          </p:cNvSpPr>
          <p:nvPr/>
        </p:nvSpPr>
        <p:spPr bwMode="auto">
          <a:xfrm>
            <a:off x="2895600" y="2362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5" name="Rectangle 22"/>
          <p:cNvSpPr>
            <a:spLocks noChangeArrowheads="1"/>
          </p:cNvSpPr>
          <p:nvPr/>
        </p:nvSpPr>
        <p:spPr bwMode="auto">
          <a:xfrm>
            <a:off x="2895600" y="2667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6" name="Rectangle 23"/>
          <p:cNvSpPr>
            <a:spLocks noChangeArrowheads="1"/>
          </p:cNvSpPr>
          <p:nvPr/>
        </p:nvSpPr>
        <p:spPr bwMode="auto">
          <a:xfrm>
            <a:off x="2895600" y="2971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7" name="Rectangle 24"/>
          <p:cNvSpPr>
            <a:spLocks noChangeArrowheads="1"/>
          </p:cNvSpPr>
          <p:nvPr/>
        </p:nvSpPr>
        <p:spPr bwMode="auto">
          <a:xfrm>
            <a:off x="3200400" y="2362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8" name="Rectangle 25"/>
          <p:cNvSpPr>
            <a:spLocks noChangeArrowheads="1"/>
          </p:cNvSpPr>
          <p:nvPr/>
        </p:nvSpPr>
        <p:spPr bwMode="auto">
          <a:xfrm>
            <a:off x="3200400" y="2667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39" name="Rectangle 26"/>
          <p:cNvSpPr>
            <a:spLocks noChangeArrowheads="1"/>
          </p:cNvSpPr>
          <p:nvPr/>
        </p:nvSpPr>
        <p:spPr bwMode="auto">
          <a:xfrm>
            <a:off x="3200400" y="2971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40" name="Rectangle 27"/>
          <p:cNvSpPr>
            <a:spLocks noChangeArrowheads="1"/>
          </p:cNvSpPr>
          <p:nvPr/>
        </p:nvSpPr>
        <p:spPr bwMode="auto">
          <a:xfrm>
            <a:off x="3505200" y="2667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41" name="Rectangle 28"/>
          <p:cNvSpPr>
            <a:spLocks noChangeArrowheads="1"/>
          </p:cNvSpPr>
          <p:nvPr/>
        </p:nvSpPr>
        <p:spPr bwMode="auto">
          <a:xfrm>
            <a:off x="3505200" y="2971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42" name="Rectangle 29"/>
          <p:cNvSpPr>
            <a:spLocks noChangeArrowheads="1"/>
          </p:cNvSpPr>
          <p:nvPr/>
        </p:nvSpPr>
        <p:spPr bwMode="auto">
          <a:xfrm>
            <a:off x="3810000" y="2971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3343" name="Text Box 40"/>
          <p:cNvSpPr txBox="1">
            <a:spLocks noChangeArrowheads="1"/>
          </p:cNvSpPr>
          <p:nvPr/>
        </p:nvSpPr>
        <p:spPr bwMode="auto">
          <a:xfrm>
            <a:off x="1355725" y="18700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n</a:t>
            </a:r>
          </a:p>
        </p:txBody>
      </p:sp>
      <p:sp>
        <p:nvSpPr>
          <p:cNvPr id="13344" name="Text Box 41"/>
          <p:cNvSpPr txBox="1">
            <a:spLocks noChangeArrowheads="1"/>
          </p:cNvSpPr>
          <p:nvPr/>
        </p:nvSpPr>
        <p:spPr bwMode="auto">
          <a:xfrm>
            <a:off x="2743200" y="352742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n</a:t>
            </a:r>
          </a:p>
        </p:txBody>
      </p:sp>
      <p:sp>
        <p:nvSpPr>
          <p:cNvPr id="13345" name="Line 42"/>
          <p:cNvSpPr>
            <a:spLocks noChangeShapeType="1"/>
          </p:cNvSpPr>
          <p:nvPr/>
        </p:nvSpPr>
        <p:spPr bwMode="auto">
          <a:xfrm flipH="1">
            <a:off x="1905000" y="3733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Line 43"/>
          <p:cNvSpPr>
            <a:spLocks noChangeShapeType="1"/>
          </p:cNvSpPr>
          <p:nvPr/>
        </p:nvSpPr>
        <p:spPr bwMode="auto">
          <a:xfrm>
            <a:off x="3200400" y="3733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Line 44"/>
          <p:cNvSpPr>
            <a:spLocks noChangeShapeType="1"/>
          </p:cNvSpPr>
          <p:nvPr/>
        </p:nvSpPr>
        <p:spPr bwMode="auto">
          <a:xfrm flipV="1">
            <a:off x="1524000" y="1143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Line 45"/>
          <p:cNvSpPr>
            <a:spLocks noChangeShapeType="1"/>
          </p:cNvSpPr>
          <p:nvPr/>
        </p:nvSpPr>
        <p:spPr bwMode="auto">
          <a:xfrm>
            <a:off x="1524000" y="2286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46"/>
          <p:cNvSpPr>
            <a:spLocks noChangeShapeType="1"/>
          </p:cNvSpPr>
          <p:nvPr/>
        </p:nvSpPr>
        <p:spPr bwMode="auto">
          <a:xfrm>
            <a:off x="1981200" y="1143000"/>
            <a:ext cx="213360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47"/>
          <p:cNvSpPr txBox="1">
            <a:spLocks noChangeArrowheads="1"/>
          </p:cNvSpPr>
          <p:nvPr/>
        </p:nvSpPr>
        <p:spPr bwMode="auto">
          <a:xfrm>
            <a:off x="1736725" y="4460875"/>
            <a:ext cx="387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Area is 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/2 + </a:t>
            </a:r>
            <a:r>
              <a:rPr lang="en-US" i="1"/>
              <a:t>n</a:t>
            </a:r>
            <a:r>
              <a:rPr lang="en-US"/>
              <a:t>/2 = </a:t>
            </a:r>
            <a:r>
              <a:rPr lang="en-US" i="1"/>
              <a:t>n</a:t>
            </a:r>
            <a:r>
              <a:rPr lang="en-US"/>
              <a:t>(</a:t>
            </a:r>
            <a:r>
              <a:rPr lang="en-US" i="1"/>
              <a:t>n</a:t>
            </a:r>
            <a:r>
              <a:rPr lang="en-US"/>
              <a:t> + 1)/2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914400" y="3352800"/>
            <a:ext cx="7924800" cy="15240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1 + 2 +  … + </a:t>
            </a:r>
            <a:r>
              <a:rPr lang="en-US" sz="3600" i="1">
                <a:latin typeface="Times New Roman" charset="0"/>
              </a:rPr>
              <a:t>n</a:t>
            </a:r>
            <a:r>
              <a:rPr lang="en-US" sz="3600">
                <a:latin typeface="Times New Roman" charset="0"/>
              </a:rPr>
              <a:t> = </a:t>
            </a:r>
            <a:r>
              <a:rPr lang="en-US" sz="3600" i="1">
                <a:latin typeface="Times New Roman" charset="0"/>
              </a:rPr>
              <a:t>n</a:t>
            </a:r>
            <a:r>
              <a:rPr lang="en-US" sz="3600">
                <a:latin typeface="Times New Roman" charset="0"/>
              </a:rPr>
              <a:t>(</a:t>
            </a:r>
            <a:r>
              <a:rPr lang="en-US" sz="3600" i="1">
                <a:latin typeface="Times New Roman" charset="0"/>
              </a:rPr>
              <a:t>n</a:t>
            </a:r>
            <a:r>
              <a:rPr lang="en-US" sz="3600">
                <a:latin typeface="Times New Roman" charset="0"/>
              </a:rPr>
              <a:t> + 1)/2</a:t>
            </a:r>
            <a:r>
              <a:rPr lang="en-US" sz="4000">
                <a:latin typeface="Times New Roman" charset="0"/>
              </a:rPr>
              <a:t> </a:t>
            </a:r>
            <a:br>
              <a:rPr lang="en-US" sz="4000">
                <a:latin typeface="Times New Roman" charset="0"/>
              </a:rPr>
            </a:br>
            <a:r>
              <a:rPr lang="en-US" sz="3200">
                <a:latin typeface="Times New Roman" charset="0"/>
              </a:rPr>
              <a:t>A Mathematical Induction Proof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153400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66"/>
                </a:solidFill>
                <a:latin typeface="Times New Roman" charset="0"/>
              </a:rPr>
              <a:t>F( 1 ) = 1( 1 + 1 )/2 = 1.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66"/>
                </a:solidFill>
                <a:latin typeface="Times New Roman" charset="0"/>
              </a:rPr>
              <a:t>Assume F( </a:t>
            </a:r>
            <a:r>
              <a:rPr lang="en-US" sz="2400" i="1">
                <a:solidFill>
                  <a:srgbClr val="000066"/>
                </a:solidFill>
                <a:latin typeface="Times New Roman" charset="0"/>
              </a:rPr>
              <a:t>n 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) = </a:t>
            </a:r>
            <a:r>
              <a:rPr lang="en-US" sz="2400" i="1">
                <a:solidFill>
                  <a:srgbClr val="000066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( </a:t>
            </a:r>
            <a:r>
              <a:rPr lang="en-US" sz="2400" i="1">
                <a:solidFill>
                  <a:srgbClr val="000066"/>
                </a:solidFill>
                <a:latin typeface="Times New Roman" charset="0"/>
              </a:rPr>
              <a:t>n 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+ 1 )/2</a:t>
            </a:r>
          </a:p>
          <a:p>
            <a:pPr>
              <a:lnSpc>
                <a:spcPct val="120000"/>
              </a:lnSpc>
            </a:pPr>
            <a:r>
              <a:rPr lang="en-US" sz="2400">
                <a:solidFill>
                  <a:srgbClr val="000066"/>
                </a:solidFill>
                <a:latin typeface="Times New Roman" charset="0"/>
              </a:rPr>
              <a:t>Show F( </a:t>
            </a:r>
            <a:r>
              <a:rPr lang="en-US" sz="2400" i="1">
                <a:solidFill>
                  <a:srgbClr val="000066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 + 1 ) = ( </a:t>
            </a:r>
            <a:r>
              <a:rPr lang="en-US" sz="2400" i="1">
                <a:solidFill>
                  <a:srgbClr val="000066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 + 1 )( </a:t>
            </a:r>
            <a:r>
              <a:rPr lang="en-US" sz="2400" i="1">
                <a:solidFill>
                  <a:srgbClr val="000066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 + 2 )/2.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solidFill>
                  <a:srgbClr val="CC3300"/>
                </a:solidFill>
                <a:latin typeface="Times New Roman" charset="0"/>
              </a:rPr>
              <a:t>F( </a:t>
            </a:r>
            <a:r>
              <a:rPr lang="en-US" sz="2400" i="1">
                <a:solidFill>
                  <a:srgbClr val="CC33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CC3300"/>
                </a:solidFill>
                <a:latin typeface="Times New Roman" charset="0"/>
              </a:rPr>
              <a:t> + 1 ) </a:t>
            </a:r>
            <a:r>
              <a:rPr lang="en-US" sz="2400">
                <a:latin typeface="Times New Roman" charset="0"/>
              </a:rPr>
              <a:t>= 1 + 2 + . . .  +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+ (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+ 1 ) [</a:t>
            </a:r>
            <a:r>
              <a:rPr lang="en-US" sz="2400">
                <a:solidFill>
                  <a:srgbClr val="007F00"/>
                </a:solidFill>
                <a:latin typeface="Times New Roman" charset="0"/>
              </a:rPr>
              <a:t>Definition</a:t>
            </a:r>
            <a:r>
              <a:rPr lang="en-US" sz="2400">
                <a:latin typeface="Times New Roman" charset="0"/>
              </a:rPr>
              <a:t>]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latin typeface="Times New Roman" charset="0"/>
              </a:rPr>
              <a:t>			 = F( </a:t>
            </a:r>
            <a:r>
              <a:rPr lang="en-US" sz="2400" i="1">
                <a:latin typeface="Times New Roman" charset="0"/>
              </a:rPr>
              <a:t>n </a:t>
            </a:r>
            <a:r>
              <a:rPr lang="en-US" sz="2400">
                <a:latin typeface="Times New Roman" charset="0"/>
              </a:rPr>
              <a:t>) + </a:t>
            </a:r>
            <a:r>
              <a:rPr lang="en-US" sz="2400" i="1">
                <a:latin typeface="Times New Roman" charset="0"/>
              </a:rPr>
              <a:t>n + </a:t>
            </a:r>
            <a:r>
              <a:rPr lang="en-US" sz="2400">
                <a:latin typeface="Times New Roman" charset="0"/>
              </a:rPr>
              <a:t>1               [</a:t>
            </a:r>
            <a:r>
              <a:rPr lang="en-US" sz="2400">
                <a:solidFill>
                  <a:srgbClr val="007F00"/>
                </a:solidFill>
                <a:latin typeface="Times New Roman" charset="0"/>
              </a:rPr>
              <a:t>Recursive formulation</a:t>
            </a:r>
            <a:r>
              <a:rPr lang="en-US" sz="2400">
                <a:latin typeface="Times New Roman" charset="0"/>
              </a:rPr>
              <a:t>]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latin typeface="Times New Roman" charset="0"/>
              </a:rPr>
              <a:t>			 =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( </a:t>
            </a:r>
            <a:r>
              <a:rPr lang="en-US" sz="2400" i="1">
                <a:latin typeface="Times New Roman" charset="0"/>
              </a:rPr>
              <a:t>n </a:t>
            </a:r>
            <a:r>
              <a:rPr lang="en-US" sz="2400">
                <a:latin typeface="Times New Roman" charset="0"/>
              </a:rPr>
              <a:t>+ 1 ) / 2 +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+ 1    [</a:t>
            </a:r>
            <a:r>
              <a:rPr lang="en-US" sz="2400">
                <a:solidFill>
                  <a:srgbClr val="007F00"/>
                </a:solidFill>
                <a:latin typeface="Times New Roman" charset="0"/>
              </a:rPr>
              <a:t>Induction hyp.]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latin typeface="Times New Roman" charset="0"/>
              </a:rPr>
              <a:t>			 =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( </a:t>
            </a:r>
            <a:r>
              <a:rPr lang="en-US" sz="2400" i="1">
                <a:solidFill>
                  <a:srgbClr val="000066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 + 1 )</a:t>
            </a:r>
            <a:r>
              <a:rPr lang="en-US" sz="240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/ 2 + 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( </a:t>
            </a:r>
            <a:r>
              <a:rPr lang="en-US" sz="2400" i="1">
                <a:solidFill>
                  <a:srgbClr val="000066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 + 1 )</a:t>
            </a:r>
            <a:r>
              <a:rPr lang="en-US" sz="240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(2/2) 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latin typeface="Times New Roman" charset="0"/>
              </a:rPr>
              <a:t>			 = </a:t>
            </a:r>
            <a:r>
              <a:rPr lang="en-US" sz="2400">
                <a:solidFill>
                  <a:srgbClr val="CC3300"/>
                </a:solidFill>
                <a:latin typeface="Times New Roman" charset="0"/>
              </a:rPr>
              <a:t>( </a:t>
            </a:r>
            <a:r>
              <a:rPr lang="en-US" sz="2400" i="1">
                <a:solidFill>
                  <a:srgbClr val="CC33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CC3300"/>
                </a:solidFill>
                <a:latin typeface="Times New Roman" charset="0"/>
              </a:rPr>
              <a:t> + 1 ) (</a:t>
            </a:r>
            <a:r>
              <a:rPr lang="en-US" sz="2400" i="1">
                <a:solidFill>
                  <a:srgbClr val="CC3300"/>
                </a:solidFill>
                <a:latin typeface="Times New Roman" charset="0"/>
              </a:rPr>
              <a:t> n + </a:t>
            </a:r>
            <a:r>
              <a:rPr lang="en-US" sz="2400">
                <a:solidFill>
                  <a:srgbClr val="CC3300"/>
                </a:solidFill>
                <a:latin typeface="Times New Roman" charset="0"/>
              </a:rPr>
              <a:t>2 ) /</a:t>
            </a:r>
            <a:r>
              <a:rPr lang="en-US" sz="2400" i="1">
                <a:solidFill>
                  <a:srgbClr val="CC3300"/>
                </a:solidFill>
                <a:latin typeface="Times New Roman" charset="0"/>
              </a:rPr>
              <a:t> </a:t>
            </a:r>
            <a:r>
              <a:rPr lang="en-US" sz="240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In 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finding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a recursive formulation, </a:t>
            </a:r>
            <a:r>
              <a:rPr lang="en-US" sz="2400" dirty="0">
                <a:latin typeface="Times New Roman" charset="0"/>
              </a:rPr>
              <a:t>we focused on the:</a:t>
            </a:r>
          </a:p>
          <a:p>
            <a:pPr lvl="1"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similarities</a:t>
            </a:r>
          </a:p>
          <a:p>
            <a:pPr lvl="1"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differences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	for successive values of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en-US" sz="2400" i="1" dirty="0">
                <a:latin typeface="Times New Roman" charset="0"/>
              </a:rPr>
              <a:t>Sometimes</a:t>
            </a:r>
            <a:r>
              <a:rPr lang="en-US" sz="2400" dirty="0">
                <a:latin typeface="Times New Roman" charset="0"/>
              </a:rPr>
              <a:t>, it is useful to:</a:t>
            </a:r>
          </a:p>
          <a:p>
            <a:pPr lvl="1"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Note the difference between F(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) &amp; F(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– 1</a:t>
            </a:r>
            <a:r>
              <a:rPr lang="en-US" sz="2400" dirty="0">
                <a:latin typeface="Times New Roman" charset="0"/>
              </a:rPr>
              <a:t> ). </a:t>
            </a:r>
          </a:p>
          <a:p>
            <a:pPr lvl="1"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Find a pattern in this sequence of differences.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Example: 1</a:t>
            </a:r>
            <a:r>
              <a:rPr lang="en-US" baseline="30000">
                <a:latin typeface="Times New Roman" charset="0"/>
              </a:rPr>
              <a:t>3</a:t>
            </a:r>
            <a:r>
              <a:rPr lang="en-US">
                <a:latin typeface="Times New Roman" charset="0"/>
              </a:rPr>
              <a:t> + 2</a:t>
            </a:r>
            <a:r>
              <a:rPr lang="en-US" baseline="30000">
                <a:latin typeface="Times New Roman" charset="0"/>
              </a:rPr>
              <a:t>3</a:t>
            </a:r>
            <a:r>
              <a:rPr lang="en-US">
                <a:latin typeface="Times New Roman" charset="0"/>
              </a:rPr>
              <a:t> + . . . + </a:t>
            </a:r>
            <a:r>
              <a:rPr lang="en-US" i="1">
                <a:latin typeface="Times New Roman" charset="0"/>
              </a:rPr>
              <a:t>n</a:t>
            </a:r>
            <a:r>
              <a:rPr lang="en-US" baseline="30000">
                <a:latin typeface="Times New Roman" charset="0"/>
              </a:rPr>
              <a:t>3</a:t>
            </a:r>
            <a:r>
              <a:rPr lang="en-US">
                <a:latin typeface="Times New Roman" charset="0"/>
              </a:rPr>
              <a:t> = 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Let F(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) = 1</a:t>
            </a:r>
            <a:r>
              <a:rPr lang="en-US" sz="2400" baseline="30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 + 2</a:t>
            </a:r>
            <a:r>
              <a:rPr lang="en-US" sz="2400" baseline="30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 + . . . +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aseline="30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What is a formula for F(n)?</a:t>
            </a:r>
          </a:p>
          <a:p>
            <a:pPr>
              <a:lnSpc>
                <a:spcPct val="140000"/>
              </a:lnSpc>
            </a:pPr>
            <a:r>
              <a:rPr lang="en-US" sz="2400" dirty="0" smtClean="0">
                <a:solidFill>
                  <a:srgbClr val="000099"/>
                </a:solidFill>
                <a:latin typeface="Times New Roman" charset="0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1</a:t>
            </a:r>
            <a:r>
              <a:rPr lang="en-US" sz="2400" dirty="0" smtClean="0">
                <a:latin typeface="Times New Roman" charset="0"/>
              </a:rPr>
              <a:t>     </a:t>
            </a:r>
            <a:r>
              <a:rPr lang="en-US" sz="2400" dirty="0">
                <a:latin typeface="Times New Roman" charset="0"/>
              </a:rPr>
              <a:t>= 1</a:t>
            </a:r>
            <a:r>
              <a:rPr lang="en-US" sz="2400" baseline="30000" dirty="0">
                <a:latin typeface="Times New Roman" charset="0"/>
              </a:rPr>
              <a:t>3</a:t>
            </a:r>
            <a:endParaRPr lang="en-US" sz="2400" dirty="0">
              <a:latin typeface="Times New Roman" charset="0"/>
            </a:endParaRPr>
          </a:p>
          <a:p>
            <a:pPr>
              <a:lnSpc>
                <a:spcPct val="140000"/>
              </a:lnSpc>
            </a:pPr>
            <a:r>
              <a:rPr lang="en-US" sz="2400" dirty="0" smtClean="0">
                <a:solidFill>
                  <a:srgbClr val="000099"/>
                </a:solidFill>
                <a:latin typeface="Times New Roman" charset="0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9</a:t>
            </a:r>
            <a:r>
              <a:rPr lang="en-US" sz="2400" dirty="0" smtClean="0">
                <a:latin typeface="Times New Roman" charset="0"/>
              </a:rPr>
              <a:t>     </a:t>
            </a:r>
            <a:r>
              <a:rPr lang="en-US" sz="2400" dirty="0">
                <a:latin typeface="Times New Roman" charset="0"/>
              </a:rPr>
              <a:t>= 1</a:t>
            </a:r>
            <a:r>
              <a:rPr lang="en-US" sz="2400" baseline="30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 + 2</a:t>
            </a:r>
            <a:r>
              <a:rPr lang="en-US" sz="2400" baseline="30000" dirty="0">
                <a:latin typeface="Times New Roman" charset="0"/>
              </a:rPr>
              <a:t>3</a:t>
            </a:r>
          </a:p>
          <a:p>
            <a:pPr>
              <a:lnSpc>
                <a:spcPct val="140000"/>
              </a:lnSpc>
            </a:pPr>
            <a:r>
              <a:rPr lang="en-US" sz="2400" dirty="0" smtClean="0">
                <a:solidFill>
                  <a:srgbClr val="000099"/>
                </a:solidFill>
                <a:latin typeface="Times New Roman" charset="0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36</a:t>
            </a:r>
            <a:r>
              <a:rPr lang="en-US" sz="2400" dirty="0" smtClean="0">
                <a:latin typeface="Times New Roman" charset="0"/>
              </a:rPr>
              <a:t>   </a:t>
            </a:r>
            <a:r>
              <a:rPr lang="en-US" sz="2400" dirty="0">
                <a:latin typeface="Times New Roman" charset="0"/>
              </a:rPr>
              <a:t>= 1</a:t>
            </a:r>
            <a:r>
              <a:rPr lang="en-US" sz="2400" baseline="30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 + 2</a:t>
            </a:r>
            <a:r>
              <a:rPr lang="en-US" sz="2400" baseline="30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 + 3</a:t>
            </a:r>
            <a:r>
              <a:rPr lang="en-US" sz="2400" baseline="30000" dirty="0">
                <a:latin typeface="Times New Roman" charset="0"/>
              </a:rPr>
              <a:t>3</a:t>
            </a:r>
          </a:p>
          <a:p>
            <a:pPr>
              <a:lnSpc>
                <a:spcPct val="140000"/>
              </a:lnSpc>
            </a:pPr>
            <a:r>
              <a:rPr lang="en-US" sz="2400" dirty="0" smtClean="0">
                <a:solidFill>
                  <a:srgbClr val="000099"/>
                </a:solidFill>
                <a:latin typeface="Times New Roman" charset="0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100</a:t>
            </a:r>
            <a:r>
              <a:rPr lang="en-US" sz="2400" dirty="0" smtClean="0"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= 1</a:t>
            </a:r>
            <a:r>
              <a:rPr lang="en-US" sz="2400" baseline="30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 + 2</a:t>
            </a:r>
            <a:r>
              <a:rPr lang="en-US" sz="2400" baseline="30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 + 3</a:t>
            </a:r>
            <a:r>
              <a:rPr lang="en-US" sz="2400" baseline="30000" dirty="0">
                <a:latin typeface="Times New Roman" charset="0"/>
              </a:rPr>
              <a:t>3</a:t>
            </a:r>
            <a:r>
              <a:rPr lang="en-US" sz="2400" dirty="0">
                <a:latin typeface="Times New Roman" charset="0"/>
              </a:rPr>
              <a:t> + 4</a:t>
            </a:r>
            <a:r>
              <a:rPr lang="en-US" sz="2400" baseline="30000" dirty="0">
                <a:latin typeface="Times New Roman" charset="0"/>
              </a:rPr>
              <a:t>3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Do you see a pattern?</a:t>
            </a:r>
            <a:endParaRPr lang="en-US" sz="2400" baseline="30000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2209800" y="3352800"/>
            <a:ext cx="6096000" cy="1219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686800" cy="4343400"/>
          </a:xfrm>
        </p:spPr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  Prove that </a:t>
            </a:r>
            <a:r>
              <a:rPr lang="en-US" sz="2000" dirty="0">
                <a:latin typeface="Times New Roman" charset="0"/>
                <a:sym typeface="Symbol" charset="0"/>
              </a:rPr>
              <a:t>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F(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) = [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+ 1 )/2 ]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 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1. F( 1 ) = 1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Times New Roman" charset="0"/>
              </a:rPr>
              <a:t> = 1 = [ 1( 2 ) / 2 ]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.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2. Assume F(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) = [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 / 2 ]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 .                  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  <a:sym typeface="Symbol" charset="0"/>
              </a:rPr>
              <a:t>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 I.H.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3. Prove F(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 = </a:t>
            </a:r>
            <a:r>
              <a:rPr lang="en-US" sz="2000" dirty="0">
                <a:solidFill>
                  <a:srgbClr val="000066"/>
                </a:solidFill>
                <a:latin typeface="Times New Roman" charset="0"/>
              </a:rPr>
              <a:t>[ ( </a:t>
            </a:r>
            <a:r>
              <a:rPr lang="en-US" sz="2000" i="1" dirty="0">
                <a:solidFill>
                  <a:srgbClr val="000066"/>
                </a:solidFill>
                <a:latin typeface="Times New Roman" charset="0"/>
              </a:rPr>
              <a:t>n</a:t>
            </a:r>
            <a:r>
              <a:rPr lang="en-US" sz="2000" dirty="0">
                <a:solidFill>
                  <a:srgbClr val="000066"/>
                </a:solidFill>
                <a:latin typeface="Times New Roman" charset="0"/>
              </a:rPr>
              <a:t> + 1 )( </a:t>
            </a:r>
            <a:r>
              <a:rPr lang="en-US" sz="2000" i="1" dirty="0">
                <a:solidFill>
                  <a:srgbClr val="000066"/>
                </a:solidFill>
                <a:latin typeface="Times New Roman" charset="0"/>
              </a:rPr>
              <a:t>n</a:t>
            </a:r>
            <a:r>
              <a:rPr lang="en-US" sz="2000" dirty="0">
                <a:solidFill>
                  <a:srgbClr val="000066"/>
                </a:solidFill>
                <a:latin typeface="Times New Roman" charset="0"/>
              </a:rPr>
              <a:t> + 2 ) / 2 ]</a:t>
            </a:r>
            <a:r>
              <a:rPr lang="en-US" sz="2000" baseline="30000" dirty="0">
                <a:solidFill>
                  <a:srgbClr val="000066"/>
                </a:solidFill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.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sz="2000" dirty="0">
                <a:solidFill>
                  <a:srgbClr val="CC3300"/>
                </a:solidFill>
                <a:latin typeface="Times New Roman" charset="0"/>
              </a:rPr>
              <a:t>F ( </a:t>
            </a:r>
            <a:r>
              <a:rPr lang="en-US" sz="2000" i="1" dirty="0">
                <a:solidFill>
                  <a:srgbClr val="CC3300"/>
                </a:solidFill>
                <a:latin typeface="Times New Roman" charset="0"/>
              </a:rPr>
              <a:t>n</a:t>
            </a:r>
            <a:r>
              <a:rPr lang="en-US" sz="2000" dirty="0">
                <a:solidFill>
                  <a:srgbClr val="CC3300"/>
                </a:solidFill>
                <a:latin typeface="Times New Roman" charset="0"/>
              </a:rPr>
              <a:t> + 1 ) </a:t>
            </a:r>
            <a:r>
              <a:rPr lang="en-US" sz="2000" dirty="0">
                <a:latin typeface="Times New Roman" charset="0"/>
              </a:rPr>
              <a:t>= 1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Times New Roman" charset="0"/>
              </a:rPr>
              <a:t> + 2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Times New Roman" charset="0"/>
              </a:rPr>
              <a:t> + . . . +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Times New Roman" charset="0"/>
              </a:rPr>
              <a:t> + 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+1 )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Times New Roman" charset="0"/>
              </a:rPr>
              <a:t>     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  <a:sym typeface="Symbol" charset="0"/>
              </a:rPr>
              <a:t>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 </a:t>
            </a:r>
            <a:r>
              <a:rPr lang="en-US" sz="2000" dirty="0" err="1">
                <a:solidFill>
                  <a:srgbClr val="007F00"/>
                </a:solidFill>
                <a:latin typeface="Times New Roman" charset="0"/>
              </a:rPr>
              <a:t>Defn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. of F( n + 1 )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	   = F(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) + 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Times New Roman" charset="0"/>
              </a:rPr>
              <a:t> 	             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  <a:sym typeface="Symbol" charset="0"/>
              </a:rPr>
              <a:t> Recursive formulation</a:t>
            </a:r>
            <a:endParaRPr lang="en-US" sz="2000" dirty="0">
              <a:solidFill>
                <a:srgbClr val="007F00"/>
              </a:solidFill>
              <a:latin typeface="Times New Roman" charset="0"/>
            </a:endParaRP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	   = [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+ 1 )/ 2 ]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 + 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</a:t>
            </a:r>
            <a:r>
              <a:rPr lang="en-US" sz="2000" baseline="30000" dirty="0">
                <a:latin typeface="Times New Roman" charset="0"/>
              </a:rPr>
              <a:t>3</a:t>
            </a:r>
            <a:r>
              <a:rPr lang="en-US" sz="2000" dirty="0">
                <a:latin typeface="Times New Roman" charset="0"/>
              </a:rPr>
              <a:t>       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  <a:sym typeface="Symbol" charset="0"/>
              </a:rPr>
              <a:t>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 Use I. H.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	   = 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[ 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/ 2 )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 + 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 ]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	   = 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[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 / 4 + ( 4 / 4 )(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+ 1 ) ]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	   = ( </a:t>
            </a:r>
            <a:r>
              <a:rPr lang="en-US" sz="2000" i="1" dirty="0">
                <a:latin typeface="Times New Roman" charset="0"/>
              </a:rPr>
              <a:t>n </a:t>
            </a:r>
            <a:r>
              <a:rPr lang="en-US" sz="2000" dirty="0">
                <a:latin typeface="Times New Roman" charset="0"/>
              </a:rPr>
              <a:t>+1 )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[ ( 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baseline="30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 + 4</a:t>
            </a:r>
            <a:r>
              <a:rPr lang="en-US" sz="2000" i="1" dirty="0">
                <a:latin typeface="Times New Roman" charset="0"/>
              </a:rPr>
              <a:t>n</a:t>
            </a:r>
            <a:r>
              <a:rPr lang="en-US" sz="2000" dirty="0">
                <a:latin typeface="Times New Roman" charset="0"/>
              </a:rPr>
              <a:t> + 4 ) / 4 ] = </a:t>
            </a:r>
            <a:r>
              <a:rPr lang="en-US" sz="2000" dirty="0">
                <a:solidFill>
                  <a:srgbClr val="CC3300"/>
                </a:solidFill>
                <a:latin typeface="Times New Roman" charset="0"/>
              </a:rPr>
              <a:t>[ ( </a:t>
            </a:r>
            <a:r>
              <a:rPr lang="en-US" sz="2000" i="1" dirty="0" smtClean="0">
                <a:solidFill>
                  <a:srgbClr val="CC3300"/>
                </a:solidFill>
                <a:latin typeface="Times New Roman" charset="0"/>
              </a:rPr>
              <a:t>n </a:t>
            </a:r>
            <a:r>
              <a:rPr lang="en-US" sz="2000" dirty="0" smtClean="0">
                <a:solidFill>
                  <a:srgbClr val="CC3300"/>
                </a:solidFill>
                <a:latin typeface="Times New Roman" charset="0"/>
              </a:rPr>
              <a:t>+ 1</a:t>
            </a:r>
            <a:r>
              <a:rPr lang="en-US" sz="2000" dirty="0">
                <a:solidFill>
                  <a:srgbClr val="CC3300"/>
                </a:solidFill>
                <a:latin typeface="Times New Roman" charset="0"/>
              </a:rPr>
              <a:t>)</a:t>
            </a:r>
            <a:r>
              <a:rPr lang="en-US" sz="2000" baseline="30000" dirty="0">
                <a:solidFill>
                  <a:srgbClr val="CC3300"/>
                </a:solidFill>
                <a:latin typeface="Times New Roman" charset="0"/>
              </a:rPr>
              <a:t> </a:t>
            </a:r>
            <a:r>
              <a:rPr lang="en-US" sz="2000" dirty="0">
                <a:solidFill>
                  <a:srgbClr val="CC3300"/>
                </a:solidFill>
                <a:latin typeface="Times New Roman" charset="0"/>
              </a:rPr>
              <a:t>(</a:t>
            </a:r>
            <a:r>
              <a:rPr lang="en-US" sz="2000" i="1" dirty="0" smtClean="0">
                <a:solidFill>
                  <a:srgbClr val="CC3300"/>
                </a:solidFill>
                <a:latin typeface="Times New Roman" charset="0"/>
              </a:rPr>
              <a:t>n </a:t>
            </a:r>
            <a:r>
              <a:rPr lang="en-US" sz="2000" dirty="0" smtClean="0">
                <a:solidFill>
                  <a:srgbClr val="CC3300"/>
                </a:solidFill>
                <a:latin typeface="Times New Roman" charset="0"/>
              </a:rPr>
              <a:t>+ 2</a:t>
            </a:r>
            <a:r>
              <a:rPr lang="en-US" sz="2000" dirty="0">
                <a:solidFill>
                  <a:srgbClr val="CC3300"/>
                </a:solidFill>
                <a:latin typeface="Times New Roman" charset="0"/>
              </a:rPr>
              <a:t>) / 2 ]</a:t>
            </a:r>
            <a:r>
              <a:rPr lang="en-US" sz="2000" baseline="30000" dirty="0">
                <a:solidFill>
                  <a:srgbClr val="CC3300"/>
                </a:solidFill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.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Translating the starting point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848600" cy="4114800"/>
          </a:xfrm>
        </p:spPr>
        <p:txBody>
          <a:bodyPr/>
          <a:lstStyle/>
          <a:p>
            <a:pPr>
              <a:lnSpc>
                <a:spcPct val="170000"/>
              </a:lnSpc>
            </a:pPr>
            <a:r>
              <a:rPr lang="en-US" sz="2400" dirty="0">
                <a:solidFill>
                  <a:srgbClr val="000066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If</a:t>
            </a:r>
            <a:r>
              <a:rPr lang="en-US" sz="2400" dirty="0">
                <a:latin typeface="Times New Roman" charset="0"/>
              </a:rPr>
              <a:t> we: </a:t>
            </a:r>
          </a:p>
          <a:p>
            <a:pPr lvl="1">
              <a:lnSpc>
                <a:spcPct val="170000"/>
              </a:lnSpc>
            </a:pPr>
            <a:r>
              <a:rPr lang="en-US" sz="2400" dirty="0">
                <a:latin typeface="Times New Roman" charset="0"/>
              </a:rPr>
              <a:t>know P(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) is false for 1 </a:t>
            </a:r>
            <a:r>
              <a:rPr lang="en-US" sz="2400" dirty="0">
                <a:latin typeface="Times New Roman" charset="0"/>
                <a:sym typeface="Symbol" charset="0"/>
              </a:rPr>
              <a:t>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  <a:sym typeface="Symbol" charset="0"/>
              </a:rPr>
              <a:t></a:t>
            </a:r>
            <a:r>
              <a:rPr lang="en-US" sz="2400" dirty="0">
                <a:latin typeface="Times New Roman" charset="0"/>
              </a:rPr>
              <a:t> 9 </a:t>
            </a:r>
          </a:p>
          <a:p>
            <a:pPr lvl="1">
              <a:lnSpc>
                <a:spcPct val="170000"/>
              </a:lnSpc>
            </a:pP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think</a:t>
            </a:r>
            <a:r>
              <a:rPr lang="en-US" sz="2400" dirty="0">
                <a:latin typeface="Times New Roman" charset="0"/>
              </a:rPr>
              <a:t>  P(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) is true  for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&gt; 9.</a:t>
            </a:r>
          </a:p>
          <a:p>
            <a:pPr>
              <a:lnSpc>
                <a:spcPct val="170000"/>
              </a:lnSpc>
            </a:pPr>
            <a:r>
              <a:rPr lang="en-US" sz="2400" dirty="0">
                <a:solidFill>
                  <a:srgbClr val="000066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Then</a:t>
            </a:r>
            <a:r>
              <a:rPr lang="en-US" sz="2400" dirty="0">
                <a:latin typeface="Times New Roman" charset="0"/>
              </a:rPr>
              <a:t> define Q(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) = P(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+ 9 ).</a:t>
            </a:r>
          </a:p>
          <a:p>
            <a:pPr>
              <a:lnSpc>
                <a:spcPct val="170000"/>
              </a:lnSpc>
            </a:pPr>
            <a:r>
              <a:rPr lang="en-US" sz="2400" dirty="0">
                <a:latin typeface="Times New Roman" charset="0"/>
              </a:rPr>
              <a:t>Use mathematical induction to show that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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</a:t>
            </a:r>
            <a:r>
              <a:rPr lang="en-US" sz="2400" b="1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Q(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).</a:t>
            </a:r>
          </a:p>
          <a:p>
            <a:pPr>
              <a:lnSpc>
                <a:spcPct val="170000"/>
              </a:lnSpc>
            </a:pPr>
            <a:r>
              <a:rPr lang="en-US" sz="2400" dirty="0">
                <a:latin typeface="Times New Roman" charset="0"/>
              </a:rPr>
              <a:t>We thus can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start</a:t>
            </a:r>
            <a:r>
              <a:rPr lang="en-US" sz="2400" dirty="0">
                <a:latin typeface="Times New Roman" charset="0"/>
              </a:rPr>
              <a:t> the induction at </a:t>
            </a:r>
            <a:r>
              <a:rPr lang="en-US" sz="2400" i="1" dirty="0">
                <a:solidFill>
                  <a:srgbClr val="800000"/>
                </a:solidFill>
                <a:latin typeface="Times New Roman" charset="0"/>
              </a:rPr>
              <a:t>any</a:t>
            </a:r>
            <a:r>
              <a:rPr lang="en-US" sz="2400" dirty="0">
                <a:solidFill>
                  <a:srgbClr val="800000"/>
                </a:solidFill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natural number.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Example: Stamps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charset="0"/>
              </a:rPr>
              <a:t>Suppose the US Post Office prints only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5 &amp; 9</a:t>
            </a:r>
            <a:r>
              <a:rPr lang="en-US" sz="2400" dirty="0">
                <a:latin typeface="Times New Roman" charset="0"/>
              </a:rPr>
              <a:t> cent stamps.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charset="0"/>
              </a:rPr>
              <a:t>Prove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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&gt; 34</a:t>
            </a:r>
            <a:r>
              <a:rPr lang="en-US" sz="2400" dirty="0">
                <a:latin typeface="Times New Roman" charset="0"/>
                <a:sym typeface="Symbol" charset="0"/>
              </a:rPr>
              <a:t>,</a:t>
            </a:r>
            <a:r>
              <a:rPr lang="en-US" sz="2400" dirty="0">
                <a:latin typeface="Times New Roman" charset="0"/>
              </a:rPr>
              <a:t> you can make postage for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cents, using only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5 &amp; 9</a:t>
            </a:r>
            <a:r>
              <a:rPr lang="en-US" sz="2400" dirty="0">
                <a:latin typeface="Times New Roman" charset="0"/>
              </a:rPr>
              <a:t> cent stamps.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Let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S( </a:t>
            </a:r>
            <a:r>
              <a:rPr lang="en-US" sz="2400" i="1" dirty="0">
                <a:solidFill>
                  <a:srgbClr val="007F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)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denote the statement: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You can make postage for </a:t>
            </a:r>
            <a:r>
              <a:rPr lang="en-US" sz="2400" i="1" dirty="0">
                <a:solidFill>
                  <a:srgbClr val="007F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cents using only 5-cent &amp; 9-cent stamps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.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1. Basis: For </a:t>
            </a:r>
            <a:r>
              <a:rPr lang="en-US" sz="2400" i="1" dirty="0">
                <a:solidFill>
                  <a:srgbClr val="007F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= 35: Use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7</a:t>
            </a:r>
            <a:r>
              <a:rPr lang="en-US" sz="2400" dirty="0">
                <a:latin typeface="Times New Roman" charset="0"/>
              </a:rPr>
              <a:t> 5-cent stamps.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2. I.H.: Assume S( </a:t>
            </a:r>
            <a:r>
              <a:rPr lang="en-US" sz="2400" i="1" dirty="0">
                <a:solidFill>
                  <a:srgbClr val="007F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 smtClean="0">
                <a:latin typeface="Times New Roman" charset="0"/>
              </a:rPr>
              <a:t>) for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&gt; 34</a:t>
            </a:r>
            <a:r>
              <a:rPr lang="en-US" sz="2400" dirty="0" smtClean="0">
                <a:latin typeface="Times New Roman" charset="0"/>
              </a:rPr>
              <a:t>.</a:t>
            </a:r>
            <a:endParaRPr lang="en-US" sz="2400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4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3. Prove S( </a:t>
            </a:r>
            <a:r>
              <a:rPr lang="en-US" sz="2400" i="1" dirty="0">
                <a:solidFill>
                  <a:srgbClr val="007F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7F00"/>
                </a:solidFill>
                <a:latin typeface="Times New Roman" charset="0"/>
              </a:rPr>
              <a:t> + 1</a:t>
            </a:r>
            <a:r>
              <a:rPr lang="en-US" sz="2400" dirty="0">
                <a:latin typeface="Times New Roman" charset="0"/>
              </a:rPr>
              <a:t> ).</a:t>
            </a:r>
          </a:p>
          <a:p>
            <a:pPr lvl="2">
              <a:lnSpc>
                <a:spcPct val="140000"/>
              </a:lnSpc>
              <a:buFontTx/>
              <a:buNone/>
            </a:pPr>
            <a:r>
              <a:rPr lang="en-US" dirty="0">
                <a:solidFill>
                  <a:srgbClr val="00007F"/>
                </a:solidFill>
                <a:latin typeface="Times New Roman" charset="0"/>
              </a:rPr>
              <a:t>Case: For S( </a:t>
            </a:r>
            <a:r>
              <a:rPr lang="en-US" i="1" dirty="0">
                <a:solidFill>
                  <a:srgbClr val="007F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00007F"/>
                </a:solidFill>
                <a:latin typeface="Times New Roman" charset="0"/>
              </a:rPr>
              <a:t> ), # of 9-cent stamps used </a:t>
            </a:r>
            <a:r>
              <a:rPr lang="en-US" dirty="0">
                <a:solidFill>
                  <a:srgbClr val="800000"/>
                </a:solidFill>
                <a:latin typeface="Times New Roman" charset="0"/>
              </a:rPr>
              <a:t>= 0</a:t>
            </a:r>
            <a:r>
              <a:rPr lang="en-US" dirty="0">
                <a:solidFill>
                  <a:srgbClr val="00007F"/>
                </a:solidFill>
                <a:latin typeface="Times New Roman" charset="0"/>
              </a:rPr>
              <a:t>:</a:t>
            </a:r>
            <a:endParaRPr lang="en-US" dirty="0">
              <a:latin typeface="Times New Roman" charset="0"/>
            </a:endParaRPr>
          </a:p>
          <a:p>
            <a:pPr lvl="2">
              <a:lnSpc>
                <a:spcPct val="140000"/>
              </a:lnSpc>
              <a:buFontTx/>
              <a:buNone/>
            </a:pPr>
            <a:r>
              <a:rPr lang="en-US" dirty="0">
                <a:latin typeface="Times New Roman" charset="0"/>
              </a:rPr>
              <a:t>            Only 5-cent stamps are used for S( </a:t>
            </a:r>
            <a:r>
              <a:rPr lang="en-US" i="1" dirty="0">
                <a:solidFill>
                  <a:srgbClr val="007F00"/>
                </a:solidFill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).</a:t>
            </a:r>
          </a:p>
          <a:p>
            <a:pPr lvl="2">
              <a:lnSpc>
                <a:spcPct val="140000"/>
              </a:lnSpc>
              <a:buFontTx/>
              <a:buNone/>
            </a:pPr>
            <a:r>
              <a:rPr lang="en-US" dirty="0">
                <a:latin typeface="Times New Roman" charset="0"/>
              </a:rPr>
              <a:t>		# of 5-cent stamps </a:t>
            </a:r>
            <a:r>
              <a:rPr lang="en-US" dirty="0">
                <a:solidFill>
                  <a:srgbClr val="7F0000"/>
                </a:solidFill>
                <a:latin typeface="Times New Roman" charset="0"/>
              </a:rPr>
              <a:t>≥ 7</a:t>
            </a:r>
            <a:r>
              <a:rPr lang="en-US" dirty="0">
                <a:latin typeface="Times New Roman" charset="0"/>
              </a:rPr>
              <a:t>.</a:t>
            </a:r>
          </a:p>
          <a:p>
            <a:pPr lvl="2">
              <a:lnSpc>
                <a:spcPct val="140000"/>
              </a:lnSpc>
              <a:buFontTx/>
              <a:buNone/>
            </a:pPr>
            <a:r>
              <a:rPr lang="en-US" dirty="0">
                <a:latin typeface="Times New Roman" charset="0"/>
              </a:rPr>
              <a:t>		Replace </a:t>
            </a:r>
            <a:r>
              <a:rPr lang="en-US" dirty="0">
                <a:solidFill>
                  <a:srgbClr val="7F0000"/>
                </a:solidFill>
                <a:latin typeface="Times New Roman" charset="0"/>
              </a:rPr>
              <a:t>7</a:t>
            </a:r>
            <a:r>
              <a:rPr lang="en-US" dirty="0">
                <a:latin typeface="Times New Roman" charset="0"/>
              </a:rPr>
              <a:t> 5-cent stamps with </a:t>
            </a:r>
            <a:r>
              <a:rPr lang="en-US" dirty="0">
                <a:solidFill>
                  <a:srgbClr val="7F0000"/>
                </a:solidFill>
                <a:latin typeface="Times New Roman" charset="0"/>
              </a:rPr>
              <a:t>4</a:t>
            </a:r>
            <a:r>
              <a:rPr lang="en-US" dirty="0">
                <a:latin typeface="Times New Roman" charset="0"/>
              </a:rPr>
              <a:t> 9-cent stamps.</a:t>
            </a:r>
          </a:p>
          <a:p>
            <a:pPr lvl="2">
              <a:lnSpc>
                <a:spcPct val="140000"/>
              </a:lnSpc>
              <a:buFontTx/>
              <a:buNone/>
            </a:pPr>
            <a:r>
              <a:rPr lang="en-US" dirty="0">
                <a:solidFill>
                  <a:srgbClr val="00007F"/>
                </a:solidFill>
                <a:latin typeface="Times New Roman" charset="0"/>
              </a:rPr>
              <a:t>Case: For S( </a:t>
            </a:r>
            <a:r>
              <a:rPr lang="en-US" i="1" dirty="0">
                <a:solidFill>
                  <a:srgbClr val="007F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00007F"/>
                </a:solidFill>
                <a:latin typeface="Times New Roman" charset="0"/>
              </a:rPr>
              <a:t> ), </a:t>
            </a:r>
            <a:r>
              <a:rPr lang="en-US" dirty="0">
                <a:solidFill>
                  <a:srgbClr val="002060"/>
                </a:solidFill>
                <a:latin typeface="Times New Roman" charset="0"/>
              </a:rPr>
              <a:t># of </a:t>
            </a:r>
            <a:r>
              <a:rPr lang="en-US" dirty="0">
                <a:solidFill>
                  <a:srgbClr val="00007F"/>
                </a:solidFill>
                <a:latin typeface="Times New Roman" charset="0"/>
              </a:rPr>
              <a:t>9-cent stamp used </a:t>
            </a:r>
            <a:r>
              <a:rPr lang="en-US" dirty="0">
                <a:solidFill>
                  <a:srgbClr val="800000"/>
                </a:solidFill>
                <a:latin typeface="Times New Roman" charset="0"/>
              </a:rPr>
              <a:t>&gt; 0</a:t>
            </a:r>
            <a:r>
              <a:rPr lang="en-US" dirty="0">
                <a:solidFill>
                  <a:srgbClr val="00007F"/>
                </a:solidFill>
                <a:latin typeface="Times New Roman" charset="0"/>
              </a:rPr>
              <a:t>:</a:t>
            </a:r>
          </a:p>
          <a:p>
            <a:pPr lvl="2">
              <a:lnSpc>
                <a:spcPct val="140000"/>
              </a:lnSpc>
              <a:buFontTx/>
              <a:buNone/>
            </a:pPr>
            <a:r>
              <a:rPr lang="en-US" dirty="0">
                <a:latin typeface="Times New Roman" charset="0"/>
              </a:rPr>
              <a:t>		Replace </a:t>
            </a:r>
            <a:r>
              <a:rPr lang="en-US" dirty="0">
                <a:solidFill>
                  <a:srgbClr val="7F0000"/>
                </a:solidFill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 9-cent stamp with </a:t>
            </a:r>
            <a:r>
              <a:rPr lang="en-US" dirty="0">
                <a:solidFill>
                  <a:srgbClr val="7F0000"/>
                </a:solidFill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 5-cent stamps.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Motivation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Mathematics uses 2 kinds of arguments:</a:t>
            </a:r>
          </a:p>
          <a:p>
            <a:pPr lvl="1">
              <a:lnSpc>
                <a:spcPct val="140000"/>
              </a:lnSpc>
            </a:pPr>
            <a:r>
              <a:rPr lang="en-US" sz="2400">
                <a:solidFill>
                  <a:srgbClr val="7F0000"/>
                </a:solidFill>
                <a:latin typeface="Times New Roman" charset="0"/>
              </a:rPr>
              <a:t>deductive</a:t>
            </a:r>
          </a:p>
          <a:p>
            <a:pPr lvl="1">
              <a:lnSpc>
                <a:spcPct val="140000"/>
              </a:lnSpc>
            </a:pPr>
            <a:r>
              <a:rPr lang="en-US" sz="2400">
                <a:solidFill>
                  <a:srgbClr val="7F0000"/>
                </a:solidFill>
                <a:latin typeface="Times New Roman" charset="0"/>
              </a:rPr>
              <a:t>inductive</a:t>
            </a:r>
          </a:p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Proposition: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 P(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 ): 1 + 2 + … +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 =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(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 + 1 )/2.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Observe that P(1), P(2), P(3), &amp; P(4). Conjecture: 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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</a:t>
            </a:r>
            <a:r>
              <a:rPr lang="en-US" sz="2400" b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 P(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 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).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140000"/>
              </a:lnSpc>
            </a:pP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Mathematical induction</a:t>
            </a:r>
            <a:r>
              <a:rPr lang="en-US" sz="2400">
                <a:latin typeface="Times New Roman" charset="0"/>
              </a:rPr>
              <a:t> is a 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finite</a:t>
            </a:r>
            <a:r>
              <a:rPr lang="en-US" sz="2400">
                <a:latin typeface="Times New Roman" charset="0"/>
              </a:rPr>
              <a:t> 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proof</a:t>
            </a:r>
            <a:r>
              <a:rPr lang="en-US" sz="2400">
                <a:latin typeface="Times New Roman" charset="0"/>
              </a:rPr>
              <a:t>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pattern</a:t>
            </a:r>
            <a:r>
              <a:rPr lang="en-US" sz="2400">
                <a:latin typeface="Times New Roman" charset="0"/>
              </a:rPr>
              <a:t> for proving propositions of the form </a:t>
            </a:r>
            <a:r>
              <a:rPr lang="en-US" sz="2400">
                <a:latin typeface="Times New Roman" charset="0"/>
                <a:sym typeface="Symbol" charset="0"/>
              </a:rPr>
              <a:t>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  <a:sym typeface="Symbol" charset="0"/>
              </a:rPr>
              <a:t></a:t>
            </a:r>
            <a:r>
              <a:rPr lang="en-US" sz="2400" b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P( </a:t>
            </a:r>
            <a:r>
              <a:rPr lang="en-US" sz="2400" i="1">
                <a:latin typeface="Times New Roman" charset="0"/>
              </a:rPr>
              <a:t>n </a:t>
            </a:r>
            <a:r>
              <a:rPr lang="en-US" sz="2400">
                <a:latin typeface="Times New Roman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Generalizing the Basis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800" dirty="0" smtClean="0">
                <a:ea typeface="+mn-ea"/>
              </a:rPr>
              <a:t>To prove </a:t>
            </a:r>
            <a:r>
              <a:rPr lang="en-US" sz="2800" dirty="0" smtClean="0">
                <a:ea typeface="+mn-ea"/>
                <a:sym typeface="Symbol" pitchFamily="18" charset="2"/>
              </a:rPr>
              <a:t></a:t>
            </a:r>
            <a:r>
              <a:rPr lang="en-US" sz="2800" i="1" dirty="0" smtClean="0">
                <a:ea typeface="+mn-ea"/>
                <a:sym typeface="Symbol" pitchFamily="18" charset="2"/>
              </a:rPr>
              <a:t>n </a:t>
            </a:r>
            <a:r>
              <a:rPr lang="en-US" sz="2800" dirty="0" smtClean="0">
                <a:ea typeface="+mn-ea"/>
                <a:sym typeface="Symbol" pitchFamily="18" charset="2"/>
              </a:rPr>
              <a:t> </a:t>
            </a:r>
            <a:r>
              <a:rPr lang="en-US" sz="2800" b="1" dirty="0" smtClean="0">
                <a:ea typeface="+mn-ea"/>
                <a:sym typeface="Symbol" pitchFamily="18" charset="2"/>
              </a:rPr>
              <a:t>N</a:t>
            </a:r>
            <a:r>
              <a:rPr lang="en-US" sz="2800" dirty="0" smtClean="0">
                <a:ea typeface="+mn-ea"/>
                <a:sym typeface="Symbol" pitchFamily="18" charset="2"/>
              </a:rPr>
              <a:t> </a:t>
            </a:r>
            <a:r>
              <a:rPr lang="en-US" sz="2800" dirty="0" smtClean="0">
                <a:ea typeface="+mn-ea"/>
                <a:sym typeface="Symbol" pitchFamily="18" charset="2"/>
              </a:rPr>
              <a:t>P( </a:t>
            </a:r>
            <a:r>
              <a:rPr lang="en-US" sz="2800" i="1" dirty="0" smtClean="0">
                <a:ea typeface="+mn-ea"/>
                <a:sym typeface="Symbol" pitchFamily="18" charset="2"/>
              </a:rPr>
              <a:t>n</a:t>
            </a:r>
            <a:r>
              <a:rPr lang="en-US" sz="2800" dirty="0" smtClean="0">
                <a:ea typeface="+mn-ea"/>
                <a:sym typeface="Symbol" pitchFamily="18" charset="2"/>
              </a:rPr>
              <a:t> ), if suffices to show: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400" dirty="0" smtClean="0">
                <a:ea typeface="+mn-ea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ea typeface="+mn-ea"/>
              </a:rPr>
              <a:t>P( 1 ) </a:t>
            </a:r>
            <a:r>
              <a:rPr lang="en-US" sz="2400" dirty="0" smtClean="0">
                <a:solidFill>
                  <a:srgbClr val="7F0000"/>
                </a:solidFill>
                <a:ea typeface="+mn-ea"/>
                <a:sym typeface="Symbol" pitchFamily="18" charset="2"/>
              </a:rPr>
              <a:t> </a:t>
            </a:r>
            <a:r>
              <a:rPr lang="en-US" sz="2400" dirty="0" smtClean="0">
                <a:solidFill>
                  <a:srgbClr val="7F0000"/>
                </a:solidFill>
                <a:ea typeface="+mn-ea"/>
              </a:rPr>
              <a:t>P( 2 ).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400" dirty="0">
                <a:ea typeface="+mn-ea"/>
                <a:sym typeface="Symbol" pitchFamily="18" charset="2"/>
              </a:rPr>
              <a:t></a:t>
            </a:r>
            <a:r>
              <a:rPr lang="en-US" sz="2400" i="1" dirty="0" smtClean="0">
                <a:ea typeface="+mn-ea"/>
                <a:sym typeface="Symbol" pitchFamily="18" charset="2"/>
              </a:rPr>
              <a:t>n </a:t>
            </a:r>
            <a:r>
              <a:rPr lang="en-US" sz="2400" dirty="0" smtClean="0">
                <a:ea typeface="+mn-ea"/>
                <a:sym typeface="Symbol" pitchFamily="18" charset="2"/>
              </a:rPr>
              <a:t> </a:t>
            </a:r>
            <a:r>
              <a:rPr lang="en-US" sz="2400" b="1" dirty="0" smtClean="0">
                <a:ea typeface="+mn-ea"/>
                <a:sym typeface="Symbol" pitchFamily="18" charset="2"/>
              </a:rPr>
              <a:t>N</a:t>
            </a:r>
            <a:r>
              <a:rPr lang="en-US" sz="2400" dirty="0" smtClean="0">
                <a:ea typeface="+mn-ea"/>
                <a:sym typeface="Symbol" pitchFamily="18" charset="2"/>
              </a:rPr>
              <a:t>( </a:t>
            </a:r>
            <a:r>
              <a:rPr lang="en-US" sz="2400" dirty="0" smtClean="0">
                <a:solidFill>
                  <a:srgbClr val="7F0000"/>
                </a:solidFill>
                <a:ea typeface="+mn-ea"/>
              </a:rPr>
              <a:t>[ P( </a:t>
            </a:r>
            <a:r>
              <a:rPr lang="en-US" sz="2400" i="1" dirty="0" smtClean="0">
                <a:solidFill>
                  <a:srgbClr val="7F0000"/>
                </a:solidFill>
                <a:ea typeface="+mn-ea"/>
              </a:rPr>
              <a:t>n</a:t>
            </a:r>
            <a:r>
              <a:rPr lang="en-US" sz="2400" dirty="0" smtClean="0">
                <a:solidFill>
                  <a:srgbClr val="7F0000"/>
                </a:solidFill>
                <a:ea typeface="+mn-ea"/>
              </a:rPr>
              <a:t> ) </a:t>
            </a:r>
            <a:r>
              <a:rPr lang="en-US" sz="2400" dirty="0" smtClean="0">
                <a:solidFill>
                  <a:srgbClr val="7F0000"/>
                </a:solidFill>
                <a:ea typeface="+mn-ea"/>
                <a:sym typeface="Symbol" pitchFamily="18" charset="2"/>
              </a:rPr>
              <a:t> P( </a:t>
            </a:r>
            <a:r>
              <a:rPr lang="en-US" sz="2400" i="1" dirty="0" smtClean="0">
                <a:solidFill>
                  <a:srgbClr val="7F0000"/>
                </a:solidFill>
                <a:ea typeface="+mn-ea"/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rgbClr val="7F0000"/>
                </a:solidFill>
                <a:ea typeface="+mn-ea"/>
                <a:sym typeface="Symbol" pitchFamily="18" charset="2"/>
              </a:rPr>
              <a:t> + 1 ) </a:t>
            </a:r>
            <a:r>
              <a:rPr lang="en-US" sz="2400" dirty="0" smtClean="0">
                <a:solidFill>
                  <a:srgbClr val="7F0000"/>
                </a:solidFill>
                <a:ea typeface="+mn-ea"/>
              </a:rPr>
              <a:t>] </a:t>
            </a:r>
            <a:r>
              <a:rPr lang="en-US" sz="2400" dirty="0" smtClean="0">
                <a:solidFill>
                  <a:srgbClr val="7F0000"/>
                </a:solidFill>
                <a:ea typeface="+mn-ea"/>
                <a:sym typeface="Symbol" pitchFamily="18" charset="2"/>
              </a:rPr>
              <a:t> P( </a:t>
            </a:r>
            <a:r>
              <a:rPr lang="en-US" sz="2400" i="1" dirty="0" smtClean="0">
                <a:solidFill>
                  <a:srgbClr val="7F0000"/>
                </a:solidFill>
                <a:ea typeface="+mn-ea"/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rgbClr val="7F0000"/>
                </a:solidFill>
                <a:ea typeface="+mn-ea"/>
                <a:sym typeface="Symbol" pitchFamily="18" charset="2"/>
              </a:rPr>
              <a:t> + 2 ) </a:t>
            </a:r>
            <a:r>
              <a:rPr lang="en-US" sz="2400" dirty="0" smtClean="0">
                <a:solidFill>
                  <a:schemeClr val="accent6"/>
                </a:solidFill>
                <a:ea typeface="+mn-ea"/>
                <a:sym typeface="Symbol" pitchFamily="18" charset="2"/>
              </a:rPr>
              <a:t>)</a:t>
            </a:r>
          </a:p>
          <a:p>
            <a:pPr>
              <a:lnSpc>
                <a:spcPct val="110000"/>
              </a:lnSpc>
              <a:defRPr/>
            </a:pPr>
            <a:r>
              <a:rPr lang="en-US" sz="2800" dirty="0" smtClean="0">
                <a:ea typeface="+mn-ea"/>
                <a:sym typeface="Symbol" pitchFamily="18" charset="2"/>
              </a:rPr>
              <a:t> </a:t>
            </a:r>
            <a:r>
              <a:rPr lang="en-US" sz="2800" dirty="0" smtClean="0">
                <a:solidFill>
                  <a:srgbClr val="800000"/>
                </a:solidFill>
                <a:ea typeface="+mn-ea"/>
                <a:sym typeface="Symbol" pitchFamily="18" charset="2"/>
              </a:rPr>
              <a:t>If</a:t>
            </a:r>
            <a:r>
              <a:rPr lang="en-US" sz="2800" dirty="0" smtClean="0">
                <a:ea typeface="+mn-ea"/>
                <a:sym typeface="Symbol" pitchFamily="18" charset="2"/>
              </a:rPr>
              <a:t>: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We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can</a:t>
            </a:r>
            <a:r>
              <a:rPr lang="en-US" sz="2400" dirty="0" smtClean="0">
                <a:sym typeface="Symbol" pitchFamily="18" charset="2"/>
              </a:rPr>
              <a:t> push over the first </a:t>
            </a:r>
            <a:r>
              <a:rPr lang="en-US" sz="2400" i="1" dirty="0" smtClean="0">
                <a:solidFill>
                  <a:srgbClr val="7F0000"/>
                </a:solidFill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dominos;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400" dirty="0" smtClean="0">
                <a:sym typeface="Symbol" pitchFamily="18" charset="2"/>
              </a:rPr>
              <a:t>Pushing over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any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2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adjacent</a:t>
            </a:r>
            <a:r>
              <a:rPr lang="en-US" sz="2400" dirty="0" smtClean="0">
                <a:sym typeface="Symbol" pitchFamily="18" charset="2"/>
              </a:rPr>
              <a:t> dominos </a:t>
            </a:r>
            <a:r>
              <a:rPr lang="en-US" sz="2400" dirty="0" smtClean="0">
                <a:solidFill>
                  <a:srgbClr val="7F0000"/>
                </a:solidFill>
                <a:sym typeface="Symbol" pitchFamily="18" charset="2"/>
              </a:rPr>
              <a:t>implies</a:t>
            </a:r>
            <a:r>
              <a:rPr lang="en-US" sz="2400" dirty="0" smtClean="0">
                <a:sym typeface="Symbol" pitchFamily="18" charset="2"/>
              </a:rPr>
              <a:t> pushing over the next domino.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en-US" sz="2800" dirty="0" smtClean="0">
                <a:solidFill>
                  <a:schemeClr val="accent2"/>
                </a:solidFill>
                <a:ea typeface="+mn-ea"/>
                <a:sym typeface="Symbol" pitchFamily="18" charset="2"/>
              </a:rPr>
              <a:t>	</a:t>
            </a:r>
            <a:r>
              <a:rPr lang="en-US" sz="2800" dirty="0" smtClean="0">
                <a:solidFill>
                  <a:srgbClr val="7F0000"/>
                </a:solidFill>
                <a:ea typeface="+mn-ea"/>
                <a:sym typeface="Symbol" pitchFamily="18" charset="2"/>
              </a:rPr>
              <a:t>then</a:t>
            </a:r>
            <a:r>
              <a:rPr lang="en-US" sz="2800" dirty="0" smtClean="0">
                <a:ea typeface="+mn-ea"/>
                <a:sym typeface="Symbol" pitchFamily="18" charset="2"/>
              </a:rPr>
              <a:t> we can push over all the dominos.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Times New Roman" charset="0"/>
              </a:rPr>
              <a:t>The Fibonacci Formula</a:t>
            </a:r>
            <a:endParaRPr lang="en-US" sz="2400">
              <a:latin typeface="Times New Roman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467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Times New Roman" charset="0"/>
              </a:rPr>
              <a:t>Define </a:t>
            </a:r>
            <a:r>
              <a:rPr lang="en-US" sz="2400" dirty="0" smtClean="0">
                <a:latin typeface="Times New Roman" charset="0"/>
              </a:rPr>
              <a:t> </a:t>
            </a:r>
            <a:r>
              <a:rPr lang="en-US" sz="2400" i="1" dirty="0" smtClean="0">
                <a:solidFill>
                  <a:srgbClr val="7F0000"/>
                </a:solidFill>
                <a:latin typeface="Times New Roman" charset="0"/>
              </a:rPr>
              <a:t>the n</a:t>
            </a:r>
            <a:r>
              <a:rPr lang="en-US" sz="2400" i="1" baseline="30000" dirty="0" smtClean="0">
                <a:solidFill>
                  <a:srgbClr val="7F0000"/>
                </a:solidFill>
                <a:latin typeface="Times New Roman" charset="0"/>
              </a:rPr>
              <a:t>th</a:t>
            </a:r>
            <a:r>
              <a:rPr lang="en-US" sz="2400" i="1" dirty="0" smtClean="0">
                <a:solidFill>
                  <a:srgbClr val="7F0000"/>
                </a:solidFill>
                <a:latin typeface="Times New Roman" charset="0"/>
              </a:rPr>
              <a:t> Fibonacci number, F( n )</a:t>
            </a:r>
            <a:r>
              <a:rPr lang="en-US" sz="2400" dirty="0" smtClean="0">
                <a:latin typeface="Times New Roman" charset="0"/>
              </a:rPr>
              <a:t>, as:</a:t>
            </a:r>
            <a:endParaRPr lang="en-US" sz="2400" dirty="0">
              <a:latin typeface="Times New Roman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imes New Roman" charset="0"/>
              </a:rPr>
              <a:t>F( 0 ) = 0, F( 1 ) = 1,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Times New Roman" charset="0"/>
              </a:rPr>
              <a:t>F(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) = F(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– 1 ) + F(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– 2 ).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000066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Prove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F( </a:t>
            </a:r>
            <a:r>
              <a:rPr lang="en-US" sz="2400" i="1" dirty="0">
                <a:solidFill>
                  <a:srgbClr val="80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800000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) = 5</a:t>
            </a:r>
            <a:r>
              <a:rPr lang="en-US" sz="2400" baseline="30000" dirty="0">
                <a:solidFill>
                  <a:srgbClr val="000090"/>
                </a:solidFill>
                <a:latin typeface="Times New Roman" charset="0"/>
              </a:rPr>
              <a:t>-1/2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 ( [ ( 1 + 5</a:t>
            </a:r>
            <a:r>
              <a:rPr lang="en-US" sz="2400" baseline="30000" dirty="0">
                <a:solidFill>
                  <a:srgbClr val="000090"/>
                </a:solidFill>
                <a:latin typeface="Times New Roman" charset="0"/>
              </a:rPr>
              <a:t>1/2 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) / 2]</a:t>
            </a:r>
            <a:r>
              <a:rPr lang="en-US" sz="2400" i="1" baseline="30000" dirty="0">
                <a:solidFill>
                  <a:srgbClr val="80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 - [ ( 1 - 5</a:t>
            </a:r>
            <a:r>
              <a:rPr lang="en-US" sz="2400" baseline="30000" dirty="0">
                <a:solidFill>
                  <a:srgbClr val="000090"/>
                </a:solidFill>
                <a:latin typeface="Times New Roman" charset="0"/>
              </a:rPr>
              <a:t>1/2 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) / 2 ]</a:t>
            </a:r>
            <a:r>
              <a:rPr lang="en-US" sz="2400" i="1" baseline="30000" dirty="0">
                <a:solidFill>
                  <a:srgbClr val="80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 ).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Times New Roman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Basis: F(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0</a:t>
            </a:r>
            <a:r>
              <a:rPr lang="en-US" sz="2400" dirty="0">
                <a:latin typeface="Times New Roman" charset="0"/>
              </a:rPr>
              <a:t> ) = 5</a:t>
            </a:r>
            <a:r>
              <a:rPr lang="en-US" sz="2400" baseline="30000" dirty="0">
                <a:latin typeface="Times New Roman" charset="0"/>
              </a:rPr>
              <a:t>-1/2</a:t>
            </a:r>
            <a:r>
              <a:rPr lang="en-US" sz="2400" dirty="0">
                <a:latin typeface="Times New Roman" charset="0"/>
              </a:rPr>
              <a:t> ( [ ( 1 + 5</a:t>
            </a:r>
            <a:r>
              <a:rPr lang="en-US" sz="2400" baseline="30000" dirty="0">
                <a:latin typeface="Times New Roman" charset="0"/>
              </a:rPr>
              <a:t>1/2 </a:t>
            </a:r>
            <a:r>
              <a:rPr lang="en-US" sz="2400" dirty="0">
                <a:latin typeface="Times New Roman" charset="0"/>
              </a:rPr>
              <a:t>) /2 ]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0</a:t>
            </a:r>
            <a:r>
              <a:rPr lang="en-US" sz="2400" dirty="0">
                <a:latin typeface="Times New Roman" charset="0"/>
              </a:rPr>
              <a:t> - [ (1 - 5</a:t>
            </a:r>
            <a:r>
              <a:rPr lang="en-US" sz="2400" baseline="30000" dirty="0">
                <a:latin typeface="Times New Roman" charset="0"/>
              </a:rPr>
              <a:t>1/2</a:t>
            </a:r>
            <a:r>
              <a:rPr lang="en-US" sz="2400" dirty="0">
                <a:latin typeface="Times New Roman" charset="0"/>
              </a:rPr>
              <a:t>) / 2 ]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0</a:t>
            </a:r>
            <a:r>
              <a:rPr lang="en-US" sz="2400" dirty="0">
                <a:latin typeface="Times New Roman" charset="0"/>
              </a:rPr>
              <a:t> 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	                =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0</a:t>
            </a:r>
            <a:r>
              <a:rPr lang="en-US" sz="2400" dirty="0">
                <a:latin typeface="Times New Roman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          F(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1</a:t>
            </a:r>
            <a:r>
              <a:rPr lang="en-US" sz="2400" dirty="0">
                <a:latin typeface="Times New Roman" charset="0"/>
              </a:rPr>
              <a:t> )  = 5</a:t>
            </a:r>
            <a:r>
              <a:rPr lang="en-US" sz="2400" baseline="30000" dirty="0">
                <a:latin typeface="Times New Roman" charset="0"/>
              </a:rPr>
              <a:t>-1/2</a:t>
            </a:r>
            <a:r>
              <a:rPr lang="en-US" sz="2400" dirty="0">
                <a:latin typeface="Times New Roman" charset="0"/>
              </a:rPr>
              <a:t> ( [ ( 1 + 5</a:t>
            </a:r>
            <a:r>
              <a:rPr lang="en-US" sz="2400" baseline="30000" dirty="0">
                <a:latin typeface="Times New Roman" charset="0"/>
              </a:rPr>
              <a:t>1/2 </a:t>
            </a:r>
            <a:r>
              <a:rPr lang="en-US" sz="2400" dirty="0">
                <a:latin typeface="Times New Roman" charset="0"/>
              </a:rPr>
              <a:t>) / 2 ]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1</a:t>
            </a:r>
            <a:r>
              <a:rPr lang="en-US" sz="2400" dirty="0">
                <a:latin typeface="Times New Roman" charset="0"/>
              </a:rPr>
              <a:t> - [ ( 1 - 5</a:t>
            </a:r>
            <a:r>
              <a:rPr lang="en-US" sz="2400" baseline="30000" dirty="0">
                <a:latin typeface="Times New Roman" charset="0"/>
              </a:rPr>
              <a:t>1/2 </a:t>
            </a:r>
            <a:r>
              <a:rPr lang="en-US" sz="2400" dirty="0">
                <a:latin typeface="Times New Roman" charset="0"/>
              </a:rPr>
              <a:t>) / 2 ]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1</a:t>
            </a:r>
            <a:r>
              <a:rPr lang="en-US" sz="2400" dirty="0">
                <a:latin typeface="Times New Roman" charset="0"/>
              </a:rPr>
              <a:t> 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	                = ( 5</a:t>
            </a:r>
            <a:r>
              <a:rPr lang="en-US" sz="2400" baseline="30000" dirty="0">
                <a:latin typeface="Times New Roman" charset="0"/>
              </a:rPr>
              <a:t>-1/2 </a:t>
            </a:r>
            <a:r>
              <a:rPr lang="en-US" sz="2400" dirty="0">
                <a:latin typeface="Times New Roman" charset="0"/>
              </a:rPr>
              <a:t>/ 2 ) ( 1 + 5</a:t>
            </a:r>
            <a:r>
              <a:rPr lang="en-US" sz="2400" baseline="30000" dirty="0">
                <a:latin typeface="Times New Roman" charset="0"/>
              </a:rPr>
              <a:t>1/2</a:t>
            </a:r>
            <a:r>
              <a:rPr lang="en-US" sz="2400" dirty="0">
                <a:latin typeface="Times New Roman" charset="0"/>
              </a:rPr>
              <a:t> - 1 + 5</a:t>
            </a:r>
            <a:r>
              <a:rPr lang="en-US" sz="2400" baseline="30000" dirty="0">
                <a:latin typeface="Times New Roman" charset="0"/>
              </a:rPr>
              <a:t>1/2</a:t>
            </a:r>
            <a:r>
              <a:rPr lang="en-US" sz="2400" dirty="0">
                <a:latin typeface="Times New Roman" charset="0"/>
              </a:rPr>
              <a:t> 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	                =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1</a:t>
            </a:r>
            <a:r>
              <a:rPr lang="en-US" sz="2400" dirty="0">
                <a:latin typeface="Times New Roman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71600"/>
          </a:xfrm>
        </p:spPr>
        <p:txBody>
          <a:bodyPr/>
          <a:lstStyle/>
          <a:p>
            <a:pPr lvl="1"/>
            <a:r>
              <a:rPr lang="en-US" sz="3600" dirty="0">
                <a:latin typeface="Times New Roman" charset="0"/>
              </a:rPr>
              <a:t>The Fibonacci Formula</a:t>
            </a:r>
            <a:r>
              <a:rPr lang="en-US" sz="2800" dirty="0">
                <a:latin typeface="Times New Roman" charset="0"/>
              </a:rPr>
              <a:t> </a:t>
            </a:r>
            <a:br>
              <a:rPr lang="en-US" sz="2800" dirty="0">
                <a:latin typeface="Times New Roman" charset="0"/>
              </a:rPr>
            </a:b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F( </a:t>
            </a:r>
            <a:r>
              <a:rPr lang="en-US" sz="2400" i="1" dirty="0">
                <a:solidFill>
                  <a:srgbClr val="80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800000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) = 5</a:t>
            </a:r>
            <a:r>
              <a:rPr lang="en-US" sz="2400" baseline="30000" dirty="0">
                <a:solidFill>
                  <a:srgbClr val="000090"/>
                </a:solidFill>
                <a:latin typeface="Times New Roman" charset="0"/>
              </a:rPr>
              <a:t>-1/2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 ( [ ( 1 + 5</a:t>
            </a:r>
            <a:r>
              <a:rPr lang="en-US" sz="2400" baseline="30000" dirty="0">
                <a:solidFill>
                  <a:srgbClr val="000090"/>
                </a:solidFill>
                <a:latin typeface="Times New Roman" charset="0"/>
              </a:rPr>
              <a:t>1/2 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) / 2]</a:t>
            </a:r>
            <a:r>
              <a:rPr lang="en-US" sz="2400" i="1" baseline="30000" dirty="0">
                <a:solidFill>
                  <a:srgbClr val="80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 - [ ( 1 - 5</a:t>
            </a:r>
            <a:r>
              <a:rPr lang="en-US" sz="2400" baseline="30000" dirty="0">
                <a:solidFill>
                  <a:srgbClr val="000090"/>
                </a:solidFill>
                <a:latin typeface="Times New Roman" charset="0"/>
              </a:rPr>
              <a:t>1/2 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) / 2 ]</a:t>
            </a:r>
            <a:r>
              <a:rPr lang="en-US" sz="2400" i="1" baseline="30000" dirty="0">
                <a:solidFill>
                  <a:srgbClr val="80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0090"/>
                </a:solidFill>
                <a:latin typeface="Times New Roman" charset="0"/>
              </a:rPr>
              <a:t> </a:t>
            </a:r>
            <a:r>
              <a:rPr lang="en-US" sz="2400" dirty="0" smtClean="0">
                <a:solidFill>
                  <a:srgbClr val="000090"/>
                </a:solidFill>
                <a:latin typeface="Times New Roman" charset="0"/>
              </a:rPr>
              <a:t>)</a:t>
            </a:r>
            <a:endParaRPr lang="en-US" sz="2400" dirty="0">
              <a:solidFill>
                <a:srgbClr val="000090"/>
              </a:solidFill>
              <a:latin typeface="Times New Roman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Let </a:t>
            </a:r>
            <a:r>
              <a:rPr lang="en-US" sz="2400" dirty="0" smtClean="0">
                <a:latin typeface="Times New Roman" charset="0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a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= ( 1 + 5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1/2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) / 2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 smtClean="0">
                <a:latin typeface="Times New Roman" charset="0"/>
              </a:rPr>
              <a:t> 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	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b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= ( 1 - 5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1/2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) / 2</a:t>
            </a:r>
            <a:r>
              <a:rPr lang="en-US" sz="2400" dirty="0">
                <a:latin typeface="Times New Roman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solidFill>
                  <a:srgbClr val="000066"/>
                </a:solidFill>
                <a:latin typeface="Times New Roman" charset="0"/>
              </a:rPr>
              <a:t> Note: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a + 1 = a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2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 smtClean="0">
                <a:latin typeface="Times New Roman" charset="0"/>
              </a:rPr>
              <a:t>&amp; 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b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+ 1 = b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2</a:t>
            </a:r>
            <a:r>
              <a:rPr lang="en-US" sz="2400" dirty="0">
                <a:solidFill>
                  <a:srgbClr val="000066"/>
                </a:solidFill>
                <a:latin typeface="Times New Roman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Induction hypothes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es</a:t>
            </a:r>
            <a:r>
              <a:rPr lang="en-US" sz="2400" dirty="0" smtClean="0">
                <a:latin typeface="Times New Roman" charset="0"/>
              </a:rPr>
              <a:t>:</a:t>
            </a:r>
            <a:endParaRPr lang="en-US" sz="2400" dirty="0">
              <a:latin typeface="Times New Roman" charset="0"/>
            </a:endParaRPr>
          </a:p>
          <a:p>
            <a:pPr lvl="1">
              <a:lnSpc>
                <a:spcPct val="14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F(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)      = 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5</a:t>
            </a:r>
            <a:r>
              <a:rPr lang="en-US" sz="2400" baseline="30000" dirty="0">
                <a:solidFill>
                  <a:srgbClr val="00007F"/>
                </a:solidFill>
                <a:latin typeface="Times New Roman" charset="0"/>
              </a:rPr>
              <a:t>-1/2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( a</a:t>
            </a:r>
            <a:r>
              <a:rPr lang="en-US" sz="2400" i="1" baseline="30000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– </a:t>
            </a:r>
            <a:r>
              <a:rPr lang="en-US" sz="2400" dirty="0" err="1">
                <a:solidFill>
                  <a:srgbClr val="00007F"/>
                </a:solidFill>
                <a:latin typeface="Times New Roman" charset="0"/>
              </a:rPr>
              <a:t>b</a:t>
            </a:r>
            <a:r>
              <a:rPr lang="en-US" sz="2400" i="1" baseline="30000" dirty="0" err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rgbClr val="00007F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)</a:t>
            </a:r>
            <a:r>
              <a:rPr lang="en-US" sz="2400" dirty="0">
                <a:latin typeface="Times New Roman" charset="0"/>
              </a:rPr>
              <a:t> </a:t>
            </a:r>
            <a:endParaRPr lang="en-US" sz="2400" dirty="0">
              <a:solidFill>
                <a:srgbClr val="7F0000"/>
              </a:solidFill>
              <a:latin typeface="Times New Roman" charset="0"/>
            </a:endParaRPr>
          </a:p>
          <a:p>
            <a:pPr lvl="1">
              <a:lnSpc>
                <a:spcPct val="14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F(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+1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) = 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5</a:t>
            </a:r>
            <a:r>
              <a:rPr lang="en-US" sz="2400" baseline="30000" dirty="0">
                <a:solidFill>
                  <a:srgbClr val="00007F"/>
                </a:solidFill>
                <a:latin typeface="Times New Roman" charset="0"/>
              </a:rPr>
              <a:t>-1/2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( a</a:t>
            </a:r>
            <a:r>
              <a:rPr lang="en-US" sz="2400" i="1" baseline="30000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 + 1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– </a:t>
            </a:r>
            <a:r>
              <a:rPr lang="en-US" sz="2400" dirty="0" err="1">
                <a:solidFill>
                  <a:srgbClr val="00007F"/>
                </a:solidFill>
                <a:latin typeface="Times New Roman" charset="0"/>
              </a:rPr>
              <a:t>b</a:t>
            </a:r>
            <a:r>
              <a:rPr lang="en-US" sz="2400" i="1" baseline="30000" dirty="0" err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 + 1</a:t>
            </a:r>
            <a:r>
              <a:rPr lang="en-US" sz="2400" baseline="30000" dirty="0">
                <a:solidFill>
                  <a:srgbClr val="00007F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).</a:t>
            </a:r>
            <a:endParaRPr lang="en-US" sz="2400" dirty="0">
              <a:latin typeface="Times New Roman" charset="0"/>
            </a:endParaRPr>
          </a:p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Induction step: Show F(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+ 2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) = 5</a:t>
            </a:r>
            <a:r>
              <a:rPr lang="en-US" sz="2400" baseline="30000" dirty="0">
                <a:latin typeface="Times New Roman" charset="0"/>
              </a:rPr>
              <a:t>-1/2</a:t>
            </a:r>
            <a:r>
              <a:rPr lang="en-US" sz="2400" dirty="0">
                <a:latin typeface="Times New Roman" charset="0"/>
              </a:rPr>
              <a:t> ( a</a:t>
            </a:r>
            <a:r>
              <a:rPr lang="en-US" sz="2400" i="1" baseline="30000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 + 2</a:t>
            </a:r>
            <a:r>
              <a:rPr lang="en-US" sz="2400" dirty="0">
                <a:latin typeface="Times New Roman" charset="0"/>
              </a:rPr>
              <a:t> - </a:t>
            </a:r>
            <a:r>
              <a:rPr lang="en-US" sz="2400" dirty="0" err="1">
                <a:latin typeface="Times New Roman" charset="0"/>
              </a:rPr>
              <a:t>b</a:t>
            </a:r>
            <a:r>
              <a:rPr lang="en-US" sz="2400" i="1" baseline="30000" dirty="0" err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 + 2</a:t>
            </a:r>
            <a:r>
              <a:rPr lang="en-US" sz="2400" dirty="0">
                <a:latin typeface="Times New Roman" charset="0"/>
              </a:rPr>
              <a:t> 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066800" y="2286000"/>
            <a:ext cx="7391400" cy="1524000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>
                <a:latin typeface="Times New Roman" charset="0"/>
              </a:rPr>
              <a:t>F(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) = 5</a:t>
            </a:r>
            <a:r>
              <a:rPr lang="en-US" sz="2400" baseline="30000">
                <a:latin typeface="Times New Roman" charset="0"/>
              </a:rPr>
              <a:t>-1/2</a:t>
            </a:r>
            <a:r>
              <a:rPr lang="en-US" sz="2400">
                <a:latin typeface="Times New Roman" charset="0"/>
              </a:rPr>
              <a:t> ( [ ( 1 + 5</a:t>
            </a:r>
            <a:r>
              <a:rPr lang="en-US" sz="2400" baseline="30000">
                <a:latin typeface="Times New Roman" charset="0"/>
              </a:rPr>
              <a:t>1/2 </a:t>
            </a:r>
            <a:r>
              <a:rPr lang="en-US" sz="2400">
                <a:latin typeface="Times New Roman" charset="0"/>
              </a:rPr>
              <a:t>) / 2]</a:t>
            </a:r>
            <a:r>
              <a:rPr lang="en-US" sz="2400" i="1" baseline="30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- [ ( 1 - 5</a:t>
            </a:r>
            <a:r>
              <a:rPr lang="en-US" sz="2400" baseline="30000">
                <a:latin typeface="Times New Roman" charset="0"/>
              </a:rPr>
              <a:t>1/2 </a:t>
            </a:r>
            <a:r>
              <a:rPr lang="en-US" sz="2400">
                <a:latin typeface="Times New Roman" charset="0"/>
              </a:rPr>
              <a:t>) / 2 ]</a:t>
            </a:r>
            <a:r>
              <a:rPr lang="en-US" sz="2400" i="1" baseline="30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)</a:t>
            </a:r>
            <a:r>
              <a:rPr lang="en-US" sz="4000">
                <a:latin typeface="Times New Roman" charset="0"/>
              </a:rPr>
              <a:t> </a:t>
            </a:r>
            <a:br>
              <a:rPr lang="en-US" sz="4000">
                <a:latin typeface="Times New Roman" charset="0"/>
              </a:rPr>
            </a:br>
            <a:r>
              <a:rPr lang="en-US" sz="2800">
                <a:latin typeface="Times New Roman" charset="0"/>
              </a:rPr>
              <a:t>Proof of Induction Step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4114800"/>
          </a:xfrm>
        </p:spPr>
        <p:txBody>
          <a:bodyPr/>
          <a:lstStyle/>
          <a:p>
            <a:pPr lvl="1">
              <a:lnSpc>
                <a:spcPct val="200000"/>
              </a:lnSpc>
              <a:buFontTx/>
              <a:buNone/>
            </a:pP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F(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+ 2 ) = F 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+ 1 ) + F 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) </a:t>
            </a:r>
            <a:r>
              <a:rPr lang="en-US" sz="2400" dirty="0">
                <a:latin typeface="Times New Roman" charset="0"/>
              </a:rPr>
              <a:t>                   [</a:t>
            </a:r>
            <a:r>
              <a:rPr lang="en-US" sz="2400" dirty="0">
                <a:solidFill>
                  <a:srgbClr val="007F00"/>
                </a:solidFill>
                <a:latin typeface="Times New Roman" charset="0"/>
              </a:rPr>
              <a:t>Definition</a:t>
            </a:r>
            <a:r>
              <a:rPr lang="en-US" sz="2400" dirty="0">
                <a:latin typeface="Times New Roman" charset="0"/>
              </a:rPr>
              <a:t>]</a:t>
            </a:r>
          </a:p>
          <a:p>
            <a:pPr lvl="1">
              <a:lnSpc>
                <a:spcPct val="200000"/>
              </a:lnSpc>
              <a:buFontTx/>
              <a:buNone/>
            </a:pP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               = 5</a:t>
            </a:r>
            <a:r>
              <a:rPr lang="en-US" sz="2400" baseline="30000" dirty="0">
                <a:solidFill>
                  <a:srgbClr val="00007F"/>
                </a:solidFill>
                <a:latin typeface="Times New Roman" charset="0"/>
              </a:rPr>
              <a:t>-1/2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( a</a:t>
            </a:r>
            <a:r>
              <a:rPr lang="en-US" sz="2400" i="1" baseline="30000" dirty="0">
                <a:solidFill>
                  <a:srgbClr val="00007F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rgbClr val="00007F"/>
                </a:solidFill>
                <a:latin typeface="Times New Roman" charset="0"/>
              </a:rPr>
              <a:t> + 1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– </a:t>
            </a:r>
            <a:r>
              <a:rPr lang="en-US" sz="2400" dirty="0" err="1">
                <a:solidFill>
                  <a:srgbClr val="00007F"/>
                </a:solidFill>
                <a:latin typeface="Times New Roman" charset="0"/>
              </a:rPr>
              <a:t>b</a:t>
            </a:r>
            <a:r>
              <a:rPr lang="en-US" sz="2400" i="1" baseline="30000" dirty="0" err="1">
                <a:solidFill>
                  <a:srgbClr val="00007F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rgbClr val="00007F"/>
                </a:solidFill>
                <a:latin typeface="Times New Roman" charset="0"/>
              </a:rPr>
              <a:t> + 1 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)</a:t>
            </a:r>
            <a:r>
              <a:rPr lang="en-US" sz="2400" dirty="0">
                <a:latin typeface="Times New Roman" charset="0"/>
              </a:rPr>
              <a:t> + 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5</a:t>
            </a:r>
            <a:r>
              <a:rPr lang="en-US" sz="2400" baseline="30000" dirty="0">
                <a:solidFill>
                  <a:srgbClr val="00007F"/>
                </a:solidFill>
                <a:latin typeface="Times New Roman" charset="0"/>
              </a:rPr>
              <a:t>-1/2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( a</a:t>
            </a:r>
            <a:r>
              <a:rPr lang="en-US" sz="2400" i="1" baseline="30000" dirty="0">
                <a:solidFill>
                  <a:srgbClr val="00007F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– </a:t>
            </a:r>
            <a:r>
              <a:rPr lang="en-US" sz="2400" dirty="0" err="1">
                <a:solidFill>
                  <a:srgbClr val="00007F"/>
                </a:solidFill>
                <a:latin typeface="Times New Roman" charset="0"/>
              </a:rPr>
              <a:t>b</a:t>
            </a:r>
            <a:r>
              <a:rPr lang="en-US" sz="2400" i="1" baseline="30000" dirty="0" err="1">
                <a:solidFill>
                  <a:srgbClr val="00007F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rgbClr val="00007F"/>
                </a:solidFill>
                <a:latin typeface="Times New Roman" charset="0"/>
              </a:rPr>
              <a:t> </a:t>
            </a: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)    </a:t>
            </a:r>
            <a:r>
              <a:rPr lang="en-US" sz="2400" dirty="0">
                <a:latin typeface="Times New Roman" charset="0"/>
              </a:rPr>
              <a:t>[</a:t>
            </a:r>
            <a:r>
              <a:rPr lang="en-US" sz="2400" dirty="0">
                <a:solidFill>
                  <a:srgbClr val="007F00"/>
                </a:solidFill>
                <a:latin typeface="Times New Roman" charset="0"/>
              </a:rPr>
              <a:t>I.H.</a:t>
            </a:r>
            <a:r>
              <a:rPr lang="en-US" sz="2400" dirty="0">
                <a:latin typeface="Times New Roman" charset="0"/>
              </a:rPr>
              <a:t>]</a:t>
            </a:r>
          </a:p>
          <a:p>
            <a:pPr lvl="1">
              <a:lnSpc>
                <a:spcPct val="20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                = 5</a:t>
            </a:r>
            <a:r>
              <a:rPr lang="en-US" sz="2400" baseline="30000" dirty="0">
                <a:latin typeface="Times New Roman" charset="0"/>
              </a:rPr>
              <a:t>-1/2</a:t>
            </a:r>
            <a:r>
              <a:rPr lang="en-US" sz="2400" dirty="0">
                <a:latin typeface="Times New Roman" charset="0"/>
              </a:rPr>
              <a:t> ( a</a:t>
            </a:r>
            <a:r>
              <a:rPr lang="en-US" sz="2400" i="1" baseline="30000" dirty="0">
                <a:latin typeface="Times New Roman" charset="0"/>
              </a:rPr>
              <a:t>n </a:t>
            </a:r>
            <a:r>
              <a:rPr lang="en-US" sz="2400" baseline="30000" dirty="0">
                <a:latin typeface="Times New Roman" charset="0"/>
              </a:rPr>
              <a:t>+ 1</a:t>
            </a:r>
            <a:r>
              <a:rPr lang="en-US" sz="2400" dirty="0">
                <a:latin typeface="Times New Roman" charset="0"/>
              </a:rPr>
              <a:t> + a</a:t>
            </a:r>
            <a:r>
              <a:rPr lang="en-US" sz="2400" i="1" baseline="30000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– </a:t>
            </a:r>
            <a:r>
              <a:rPr lang="en-US" sz="2400" dirty="0" smtClean="0">
                <a:latin typeface="Times New Roman" charset="0"/>
              </a:rPr>
              <a:t> </a:t>
            </a:r>
            <a:r>
              <a:rPr lang="en-US" sz="2400" dirty="0" err="1" smtClean="0">
                <a:latin typeface="Times New Roman" charset="0"/>
              </a:rPr>
              <a:t>b</a:t>
            </a:r>
            <a:r>
              <a:rPr lang="en-US" sz="2400" i="1" baseline="30000" dirty="0" err="1" smtClean="0">
                <a:latin typeface="Times New Roman" charset="0"/>
              </a:rPr>
              <a:t>n</a:t>
            </a:r>
            <a:r>
              <a:rPr lang="en-US" sz="2400" i="1" baseline="30000" dirty="0" smtClean="0">
                <a:latin typeface="Times New Roman" charset="0"/>
              </a:rPr>
              <a:t> </a:t>
            </a:r>
            <a:r>
              <a:rPr lang="en-US" sz="2400" baseline="30000" dirty="0">
                <a:latin typeface="Times New Roman" charset="0"/>
              </a:rPr>
              <a:t>+ 1 </a:t>
            </a:r>
            <a:r>
              <a:rPr lang="en-US" sz="2400" dirty="0" smtClean="0">
                <a:latin typeface="Times New Roman" charset="0"/>
              </a:rPr>
              <a:t>–  </a:t>
            </a:r>
            <a:r>
              <a:rPr lang="en-US" sz="2400" dirty="0" err="1">
                <a:latin typeface="Times New Roman" charset="0"/>
              </a:rPr>
              <a:t>b</a:t>
            </a:r>
            <a:r>
              <a:rPr lang="en-US" sz="2400" i="1" baseline="30000" dirty="0" err="1">
                <a:latin typeface="Times New Roman" charset="0"/>
              </a:rPr>
              <a:t>n</a:t>
            </a:r>
            <a:r>
              <a:rPr lang="en-US" sz="2400" baseline="30000" dirty="0"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)</a:t>
            </a:r>
          </a:p>
          <a:p>
            <a:pPr lvl="1">
              <a:lnSpc>
                <a:spcPct val="200000"/>
              </a:lnSpc>
              <a:buFontTx/>
              <a:buNone/>
            </a:pPr>
            <a:r>
              <a:rPr lang="en-US" sz="2400" dirty="0">
                <a:latin typeface="Times New Roman" charset="0"/>
              </a:rPr>
              <a:t>	             = 5</a:t>
            </a:r>
            <a:r>
              <a:rPr lang="en-US" sz="2400" baseline="30000" dirty="0">
                <a:latin typeface="Times New Roman" charset="0"/>
              </a:rPr>
              <a:t>-1/2</a:t>
            </a:r>
            <a:r>
              <a:rPr lang="en-US" sz="2400" dirty="0">
                <a:latin typeface="Times New Roman" charset="0"/>
              </a:rPr>
              <a:t> ( a</a:t>
            </a:r>
            <a:r>
              <a:rPr lang="en-US" sz="2400" i="1" baseline="30000" dirty="0">
                <a:latin typeface="Times New Roman" charset="0"/>
              </a:rPr>
              <a:t>n </a:t>
            </a:r>
            <a:r>
              <a:rPr lang="en-US" sz="2400" dirty="0">
                <a:latin typeface="Times New Roman" charset="0"/>
              </a:rPr>
              <a:t>( a + 1 ) – </a:t>
            </a:r>
            <a:r>
              <a:rPr lang="en-US" sz="2400" dirty="0" err="1">
                <a:latin typeface="Times New Roman" charset="0"/>
              </a:rPr>
              <a:t>b</a:t>
            </a:r>
            <a:r>
              <a:rPr lang="en-US" sz="2400" i="1" baseline="30000" dirty="0" err="1">
                <a:latin typeface="Times New Roman" charset="0"/>
              </a:rPr>
              <a:t>n</a:t>
            </a:r>
            <a:r>
              <a:rPr lang="en-US" sz="2400" baseline="30000" dirty="0">
                <a:latin typeface="Times New Roman" charset="0"/>
              </a:rPr>
              <a:t> </a:t>
            </a:r>
            <a:r>
              <a:rPr lang="en-US" sz="2400" dirty="0">
                <a:latin typeface="Times New Roman" charset="0"/>
              </a:rPr>
              <a:t>( b + 1 ) ).</a:t>
            </a:r>
          </a:p>
          <a:p>
            <a:pPr lvl="1">
              <a:lnSpc>
                <a:spcPct val="200000"/>
              </a:lnSpc>
              <a:buFontTx/>
              <a:buNone/>
            </a:pPr>
            <a:r>
              <a:rPr lang="en-US" sz="2400" dirty="0">
                <a:solidFill>
                  <a:srgbClr val="00007F"/>
                </a:solidFill>
                <a:latin typeface="Times New Roman" charset="0"/>
              </a:rPr>
              <a:t>                 =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5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-1/2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( a</a:t>
            </a:r>
            <a:r>
              <a:rPr lang="en-US" sz="2400" i="1" baseline="30000" dirty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 + 2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 – 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</a:rPr>
              <a:t> </a:t>
            </a:r>
            <a:r>
              <a:rPr lang="en-US" sz="2400" dirty="0" err="1" smtClean="0">
                <a:solidFill>
                  <a:srgbClr val="7F0000"/>
                </a:solidFill>
                <a:latin typeface="Times New Roman" charset="0"/>
              </a:rPr>
              <a:t>b</a:t>
            </a:r>
            <a:r>
              <a:rPr lang="en-US" sz="2400" i="1" baseline="30000" dirty="0" err="1" smtClean="0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aseline="30000" dirty="0" smtClean="0">
                <a:solidFill>
                  <a:srgbClr val="7F0000"/>
                </a:solidFill>
                <a:latin typeface="Times New Roman" charset="0"/>
              </a:rPr>
              <a:t> </a:t>
            </a:r>
            <a:r>
              <a:rPr lang="en-US" sz="2400" baseline="30000" dirty="0">
                <a:solidFill>
                  <a:srgbClr val="7F0000"/>
                </a:solidFill>
                <a:latin typeface="Times New Roman" charset="0"/>
              </a:rPr>
              <a:t>+ 2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Generalizing this ...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86800" cy="41148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Times New Roman" charset="0"/>
              </a:rPr>
              <a:t>If </a:t>
            </a:r>
          </a:p>
          <a:p>
            <a:pPr lvl="1">
              <a:lnSpc>
                <a:spcPct val="200000"/>
              </a:lnSpc>
            </a:pPr>
            <a:r>
              <a:rPr lang="en-US" sz="2300" dirty="0" smtClean="0">
                <a:solidFill>
                  <a:srgbClr val="7F0000"/>
                </a:solidFill>
                <a:latin typeface="Times New Roman" charset="0"/>
              </a:rPr>
              <a:t>P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</a:rPr>
              <a:t>( 1 ) 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 P( 2 ) 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</a:rPr>
              <a:t> . . . P( </a:t>
            </a:r>
            <a:r>
              <a:rPr lang="en-US" sz="2300" i="1" dirty="0">
                <a:solidFill>
                  <a:srgbClr val="7F0000"/>
                </a:solidFill>
                <a:latin typeface="Times New Roman" charset="0"/>
              </a:rPr>
              <a:t>k</a:t>
            </a:r>
            <a:r>
              <a:rPr lang="en-US" sz="2300" dirty="0">
                <a:latin typeface="Times New Roman" charset="0"/>
              </a:rPr>
              <a:t> </a:t>
            </a:r>
            <a:r>
              <a:rPr lang="en-US" sz="2300" dirty="0" smtClean="0">
                <a:solidFill>
                  <a:srgbClr val="7F0000"/>
                </a:solidFill>
                <a:latin typeface="Times New Roman" charset="0"/>
              </a:rPr>
              <a:t>)</a:t>
            </a:r>
            <a:endParaRPr lang="en-US" sz="2300" dirty="0">
              <a:latin typeface="Times New Roman" charset="0"/>
            </a:endParaRPr>
          </a:p>
          <a:p>
            <a:pPr lvl="1">
              <a:lnSpc>
                <a:spcPct val="200000"/>
              </a:lnSpc>
            </a:pPr>
            <a:r>
              <a:rPr lang="en-US" sz="2300" dirty="0" smtClean="0">
                <a:solidFill>
                  <a:srgbClr val="7F0000"/>
                </a:solidFill>
                <a:latin typeface="Times New Roman" charset="0"/>
                <a:sym typeface="Symbol" charset="0"/>
              </a:rPr>
              <a:t></a:t>
            </a:r>
            <a:r>
              <a:rPr lang="en-US" sz="2300" i="1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n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 { 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</a:rPr>
              <a:t>[ P( </a:t>
            </a:r>
            <a:r>
              <a:rPr lang="en-US" sz="2300" i="1" dirty="0">
                <a:solidFill>
                  <a:srgbClr val="7F0000"/>
                </a:solidFill>
                <a:latin typeface="Times New Roman" charset="0"/>
              </a:rPr>
              <a:t>n 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</a:rPr>
              <a:t>+ 1 ) 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 P( </a:t>
            </a:r>
            <a:r>
              <a:rPr lang="en-US" sz="2300" i="1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n 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+ 2 )  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</a:rPr>
              <a:t> . . . P( </a:t>
            </a:r>
            <a:r>
              <a:rPr lang="en-US" sz="2300" i="1" dirty="0">
                <a:solidFill>
                  <a:srgbClr val="7F0000"/>
                </a:solidFill>
                <a:latin typeface="Times New Roman" charset="0"/>
              </a:rPr>
              <a:t>n 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</a:rPr>
              <a:t>+ k ) ] </a:t>
            </a:r>
            <a:r>
              <a:rPr lang="en-US" sz="2300" dirty="0">
                <a:latin typeface="Times New Roman" charset="0"/>
                <a:sym typeface="Symbol" charset="0"/>
              </a:rPr>
              <a:t>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 P( </a:t>
            </a:r>
            <a:r>
              <a:rPr lang="en-US" sz="2300" i="1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n 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+ </a:t>
            </a:r>
            <a:r>
              <a:rPr lang="en-US" sz="2300" i="1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k </a:t>
            </a:r>
            <a:r>
              <a:rPr lang="en-US" sz="23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+ 1 ) }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atin typeface="Times New Roman" charset="0"/>
                <a:sym typeface="Symbol" charset="0"/>
              </a:rPr>
              <a:t>then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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 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  <a:sym typeface="Symbol" charset="0"/>
              </a:rPr>
              <a:t> </a:t>
            </a:r>
            <a:r>
              <a:rPr lang="en-US" sz="2400" b="1" dirty="0" smtClean="0">
                <a:solidFill>
                  <a:srgbClr val="7F0000"/>
                </a:solidFill>
                <a:latin typeface="Times New Roman" charset="0"/>
                <a:sym typeface="Symbol" charset="0"/>
              </a:rPr>
              <a:t>N</a:t>
            </a:r>
            <a:r>
              <a:rPr lang="en-US" sz="2400" dirty="0" smtClean="0">
                <a:solidFill>
                  <a:srgbClr val="7F0000"/>
                </a:solidFill>
                <a:latin typeface="Times New Roman" charset="0"/>
                <a:sym typeface="Symbol" charset="0"/>
              </a:rPr>
              <a:t>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P(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n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 ).</a:t>
            </a:r>
            <a:r>
              <a:rPr lang="en-US" sz="2400" dirty="0">
                <a:latin typeface="Times New Roman" charset="0"/>
                <a:sym typeface="Symbol" charset="0"/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End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Strong Mathematical Induction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charset="0"/>
              </a:rPr>
              <a:t>If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7F0000"/>
                </a:solidFill>
                <a:latin typeface="Times New Roman" charset="0"/>
              </a:rPr>
              <a:t>P( 1 ) </a:t>
            </a:r>
            <a:r>
              <a:rPr lang="en-US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 P( 2 ) </a:t>
            </a:r>
            <a:r>
              <a:rPr lang="en-US" dirty="0">
                <a:solidFill>
                  <a:srgbClr val="7F0000"/>
                </a:solidFill>
                <a:latin typeface="Times New Roman" charset="0"/>
              </a:rPr>
              <a:t> . . . </a:t>
            </a:r>
            <a:r>
              <a:rPr lang="en-US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</a:t>
            </a:r>
            <a:r>
              <a:rPr lang="en-US" dirty="0">
                <a:solidFill>
                  <a:srgbClr val="7F0000"/>
                </a:solidFill>
                <a:latin typeface="Times New Roman" charset="0"/>
              </a:rPr>
              <a:t> P( k )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>
                <a:solidFill>
                  <a:srgbClr val="00007F"/>
                </a:solidFill>
                <a:latin typeface="Times New Roman" charset="0"/>
              </a:rPr>
              <a:t>and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rgbClr val="00007F"/>
                </a:solidFill>
                <a:latin typeface="Times New Roman" charset="0"/>
              </a:rPr>
              <a:t>for n </a:t>
            </a:r>
            <a:r>
              <a:rPr lang="en-US" dirty="0">
                <a:solidFill>
                  <a:srgbClr val="00007F"/>
                </a:solidFill>
                <a:latin typeface="Times New Roman" charset="0"/>
                <a:sym typeface="Symbol" charset="0"/>
              </a:rPr>
              <a:t> k</a:t>
            </a:r>
            <a:r>
              <a:rPr lang="en-US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, </a:t>
            </a:r>
          </a:p>
          <a:p>
            <a:pPr lvl="2">
              <a:lnSpc>
                <a:spcPct val="150000"/>
              </a:lnSpc>
              <a:buFontTx/>
              <a:buNone/>
            </a:pPr>
            <a:r>
              <a:rPr lang="en-US" dirty="0">
                <a:solidFill>
                  <a:srgbClr val="7F0000"/>
                </a:solidFill>
                <a:latin typeface="Times New Roman" charset="0"/>
              </a:rPr>
              <a:t>[ P( 1 ) </a:t>
            </a:r>
            <a:r>
              <a:rPr lang="en-US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 P( 2 ) </a:t>
            </a:r>
            <a:r>
              <a:rPr lang="en-US" dirty="0">
                <a:solidFill>
                  <a:srgbClr val="7F0000"/>
                </a:solidFill>
                <a:latin typeface="Times New Roman" charset="0"/>
              </a:rPr>
              <a:t> . . . </a:t>
            </a:r>
            <a:r>
              <a:rPr lang="en-US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</a:t>
            </a:r>
            <a:r>
              <a:rPr lang="en-US" dirty="0">
                <a:solidFill>
                  <a:srgbClr val="7F0000"/>
                </a:solidFill>
                <a:latin typeface="Times New Roman" charset="0"/>
              </a:rPr>
              <a:t> P( n ) ] </a:t>
            </a:r>
            <a:r>
              <a:rPr lang="en-US" dirty="0">
                <a:solidFill>
                  <a:srgbClr val="00007F"/>
                </a:solidFill>
                <a:latin typeface="Times New Roman" charset="0"/>
                <a:sym typeface="Symbol" charset="0"/>
              </a:rPr>
              <a:t></a:t>
            </a:r>
            <a:r>
              <a:rPr lang="en-US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 P( n + 1 )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charset="0"/>
                <a:sym typeface="Symbol" charset="0"/>
              </a:rPr>
              <a:t>then, </a:t>
            </a:r>
            <a:r>
              <a:rPr lang="en-US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n </a:t>
            </a:r>
            <a:r>
              <a:rPr lang="en-US" dirty="0" smtClean="0">
                <a:solidFill>
                  <a:srgbClr val="7F0000"/>
                </a:solidFill>
                <a:latin typeface="Times New Roman" charset="0"/>
                <a:sym typeface="Symbol" charset="0"/>
              </a:rPr>
              <a:t> </a:t>
            </a:r>
            <a:r>
              <a:rPr lang="en-US" b="1" dirty="0" smtClean="0">
                <a:solidFill>
                  <a:srgbClr val="7F0000"/>
                </a:solidFill>
                <a:latin typeface="Times New Roman" charset="0"/>
                <a:sym typeface="Symbol" charset="0"/>
              </a:rPr>
              <a:t>N</a:t>
            </a:r>
            <a:r>
              <a:rPr lang="en-US" dirty="0" smtClean="0">
                <a:solidFill>
                  <a:srgbClr val="7F0000"/>
                </a:solidFill>
                <a:latin typeface="Times New Roman" charset="0"/>
                <a:sym typeface="Symbol" charset="0"/>
              </a:rPr>
              <a:t> </a:t>
            </a:r>
            <a:r>
              <a:rPr lang="en-US" dirty="0">
                <a:solidFill>
                  <a:srgbClr val="7F0000"/>
                </a:solidFill>
                <a:latin typeface="Times New Roman" charset="0"/>
                <a:sym typeface="Symbol" charset="0"/>
              </a:rPr>
              <a:t>P(n).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Example: Fundamental Theorem of Arithmetic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40000"/>
              </a:lnSpc>
            </a:pPr>
            <a:r>
              <a:rPr lang="en-US">
                <a:latin typeface="Times New Roman" charset="0"/>
              </a:rPr>
              <a:t>Prove that all natural numbers </a:t>
            </a:r>
            <a:r>
              <a:rPr lang="en-US">
                <a:latin typeface="Times New Roman" charset="0"/>
                <a:sym typeface="Symbol" charset="0"/>
              </a:rPr>
              <a:t> 2 can be represented as a product of primes.</a:t>
            </a:r>
          </a:p>
          <a:p>
            <a:pPr>
              <a:lnSpc>
                <a:spcPct val="140000"/>
              </a:lnSpc>
            </a:pPr>
            <a:r>
              <a:rPr lang="en-US">
                <a:solidFill>
                  <a:srgbClr val="7F0000"/>
                </a:solidFill>
                <a:latin typeface="Times New Roman" charset="0"/>
                <a:sym typeface="Symbol" charset="0"/>
              </a:rPr>
              <a:t>Basis</a:t>
            </a:r>
            <a:r>
              <a:rPr lang="en-US">
                <a:latin typeface="Times New Roman" charset="0"/>
                <a:sym typeface="Symbol" charset="0"/>
              </a:rPr>
              <a:t>: 2: 2 is a prime.</a:t>
            </a:r>
          </a:p>
          <a:p>
            <a:pPr>
              <a:lnSpc>
                <a:spcPct val="140000"/>
              </a:lnSpc>
            </a:pPr>
            <a:r>
              <a:rPr lang="en-US">
                <a:solidFill>
                  <a:srgbClr val="7F0000"/>
                </a:solidFill>
                <a:latin typeface="Times New Roman" charset="0"/>
                <a:sym typeface="Symbol" charset="0"/>
              </a:rPr>
              <a:t>Assume</a:t>
            </a:r>
            <a:r>
              <a:rPr lang="en-US">
                <a:latin typeface="Times New Roman" charset="0"/>
                <a:sym typeface="Symbol" charset="0"/>
              </a:rPr>
              <a:t> that 1, 2, . . . , n can be represented as a product of primes.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solidFill>
                  <a:srgbClr val="7F0000"/>
                </a:solidFill>
                <a:latin typeface="Times New Roman" charset="0"/>
                <a:sym typeface="Symbol" charset="0"/>
              </a:rPr>
              <a:t>Show</a:t>
            </a:r>
            <a:r>
              <a:rPr lang="en-US">
                <a:latin typeface="Times New Roman" charset="0"/>
                <a:sym typeface="Symbol" charset="0"/>
              </a:rPr>
              <a:t> that n + 1can be represented as a product of primes.</a:t>
            </a:r>
          </a:p>
          <a:p>
            <a:pPr lvl="1">
              <a:lnSpc>
                <a:spcPct val="110000"/>
              </a:lnSpc>
            </a:pPr>
            <a:r>
              <a:rPr lang="en-US">
                <a:solidFill>
                  <a:srgbClr val="00007F"/>
                </a:solidFill>
                <a:latin typeface="Times New Roman" charset="0"/>
                <a:sym typeface="Symbol" charset="0"/>
              </a:rPr>
              <a:t>Case </a:t>
            </a:r>
            <a:r>
              <a:rPr lang="en-US">
                <a:solidFill>
                  <a:srgbClr val="7F0000"/>
                </a:solidFill>
                <a:latin typeface="Times New Roman" charset="0"/>
                <a:sym typeface="Symbol" charset="0"/>
              </a:rPr>
              <a:t>n + 1 is a prime</a:t>
            </a:r>
            <a:r>
              <a:rPr lang="en-US">
                <a:latin typeface="Times New Roman" charset="0"/>
                <a:sym typeface="Symbol" charset="0"/>
              </a:rPr>
              <a:t>: It can be represented as a product of 1 prime, itself.</a:t>
            </a:r>
          </a:p>
          <a:p>
            <a:pPr lvl="1">
              <a:lnSpc>
                <a:spcPct val="110000"/>
              </a:lnSpc>
            </a:pPr>
            <a:r>
              <a:rPr lang="en-US">
                <a:solidFill>
                  <a:srgbClr val="00007F"/>
                </a:solidFill>
                <a:latin typeface="Times New Roman" charset="0"/>
                <a:sym typeface="Symbol" charset="0"/>
              </a:rPr>
              <a:t>Case </a:t>
            </a:r>
            <a:r>
              <a:rPr lang="en-US">
                <a:solidFill>
                  <a:srgbClr val="7F0000"/>
                </a:solidFill>
                <a:latin typeface="Times New Roman" charset="0"/>
                <a:sym typeface="Symbol" charset="0"/>
              </a:rPr>
              <a:t>n + 1 is composite</a:t>
            </a:r>
            <a:r>
              <a:rPr lang="en-US">
                <a:latin typeface="Times New Roman" charset="0"/>
                <a:sym typeface="Symbol" charset="0"/>
              </a:rPr>
              <a:t>: n = ab, for some a,b &lt; n.</a:t>
            </a:r>
          </a:p>
          <a:p>
            <a:pPr lvl="2">
              <a:lnSpc>
                <a:spcPct val="110000"/>
              </a:lnSpc>
            </a:pPr>
            <a:r>
              <a:rPr lang="en-US">
                <a:latin typeface="Times New Roman" charset="0"/>
                <a:sym typeface="Symbol" charset="0"/>
              </a:rPr>
              <a:t>Therefore, a = p</a:t>
            </a:r>
            <a:r>
              <a:rPr lang="en-US" baseline="-25000">
                <a:latin typeface="Times New Roman" charset="0"/>
                <a:sym typeface="Symbol" charset="0"/>
              </a:rPr>
              <a:t>1</a:t>
            </a:r>
            <a:r>
              <a:rPr lang="en-US">
                <a:latin typeface="Times New Roman" charset="0"/>
                <a:sym typeface="Symbol" charset="0"/>
              </a:rPr>
              <a:t>p</a:t>
            </a:r>
            <a:r>
              <a:rPr lang="en-US" baseline="-25000">
                <a:latin typeface="Times New Roman" charset="0"/>
                <a:sym typeface="Symbol" charset="0"/>
              </a:rPr>
              <a:t>2</a:t>
            </a:r>
            <a:r>
              <a:rPr lang="en-US">
                <a:latin typeface="Times New Roman" charset="0"/>
                <a:sym typeface="Symbol" charset="0"/>
              </a:rPr>
              <a:t> . . . p</a:t>
            </a:r>
            <a:r>
              <a:rPr lang="en-US" baseline="-25000">
                <a:latin typeface="Times New Roman" charset="0"/>
                <a:sym typeface="Symbol" charset="0"/>
              </a:rPr>
              <a:t>k</a:t>
            </a:r>
            <a:r>
              <a:rPr lang="en-US">
                <a:latin typeface="Times New Roman" charset="0"/>
                <a:sym typeface="Symbol" charset="0"/>
              </a:rPr>
              <a:t> &amp; b = q</a:t>
            </a:r>
            <a:r>
              <a:rPr lang="en-US" baseline="-25000">
                <a:latin typeface="Times New Roman" charset="0"/>
                <a:sym typeface="Symbol" charset="0"/>
              </a:rPr>
              <a:t>1</a:t>
            </a:r>
            <a:r>
              <a:rPr lang="en-US">
                <a:latin typeface="Times New Roman" charset="0"/>
                <a:sym typeface="Symbol" charset="0"/>
              </a:rPr>
              <a:t>q</a:t>
            </a:r>
            <a:r>
              <a:rPr lang="en-US" baseline="-25000">
                <a:latin typeface="Times New Roman" charset="0"/>
                <a:sym typeface="Symbol" charset="0"/>
              </a:rPr>
              <a:t>2</a:t>
            </a:r>
            <a:r>
              <a:rPr lang="en-US">
                <a:latin typeface="Times New Roman" charset="0"/>
                <a:sym typeface="Symbol" charset="0"/>
              </a:rPr>
              <a:t> . . . q</a:t>
            </a:r>
            <a:r>
              <a:rPr lang="en-US" baseline="-25000">
                <a:latin typeface="Times New Roman" charset="0"/>
                <a:sym typeface="Symbol" charset="0"/>
              </a:rPr>
              <a:t>l</a:t>
            </a:r>
            <a:r>
              <a:rPr lang="en-US">
                <a:latin typeface="Times New Roman" charset="0"/>
                <a:sym typeface="Symbol" charset="0"/>
              </a:rPr>
              <a:t>, where the p</a:t>
            </a:r>
            <a:r>
              <a:rPr lang="en-US" baseline="-25000">
                <a:latin typeface="Times New Roman" charset="0"/>
                <a:sym typeface="Symbol" charset="0"/>
              </a:rPr>
              <a:t>i</a:t>
            </a:r>
            <a:r>
              <a:rPr lang="en-US">
                <a:latin typeface="Times New Roman" charset="0"/>
                <a:sym typeface="Symbol" charset="0"/>
              </a:rPr>
              <a:t>s &amp; q</a:t>
            </a:r>
            <a:r>
              <a:rPr lang="en-US" baseline="-25000">
                <a:latin typeface="Times New Roman" charset="0"/>
                <a:sym typeface="Symbol" charset="0"/>
              </a:rPr>
              <a:t>i</a:t>
            </a:r>
            <a:r>
              <a:rPr lang="en-US">
                <a:latin typeface="Times New Roman" charset="0"/>
                <a:sym typeface="Symbol" charset="0"/>
              </a:rPr>
              <a:t>s are primes.</a:t>
            </a:r>
          </a:p>
          <a:p>
            <a:pPr lvl="2">
              <a:lnSpc>
                <a:spcPct val="110000"/>
              </a:lnSpc>
            </a:pPr>
            <a:r>
              <a:rPr lang="en-US">
                <a:latin typeface="Times New Roman" charset="0"/>
                <a:sym typeface="Symbol" charset="0"/>
              </a:rPr>
              <a:t>Represent n = p</a:t>
            </a:r>
            <a:r>
              <a:rPr lang="en-US" baseline="-25000">
                <a:latin typeface="Times New Roman" charset="0"/>
                <a:sym typeface="Symbol" charset="0"/>
              </a:rPr>
              <a:t>1</a:t>
            </a:r>
            <a:r>
              <a:rPr lang="en-US">
                <a:latin typeface="Times New Roman" charset="0"/>
                <a:sym typeface="Symbol" charset="0"/>
              </a:rPr>
              <a:t>p</a:t>
            </a:r>
            <a:r>
              <a:rPr lang="en-US" baseline="-25000">
                <a:latin typeface="Times New Roman" charset="0"/>
                <a:sym typeface="Symbol" charset="0"/>
              </a:rPr>
              <a:t>2</a:t>
            </a:r>
            <a:r>
              <a:rPr lang="en-US">
                <a:latin typeface="Times New Roman" charset="0"/>
                <a:sym typeface="Symbol" charset="0"/>
              </a:rPr>
              <a:t> . . . p</a:t>
            </a:r>
            <a:r>
              <a:rPr lang="en-US" baseline="-25000">
                <a:latin typeface="Times New Roman" charset="0"/>
                <a:sym typeface="Symbol" charset="0"/>
              </a:rPr>
              <a:t>k</a:t>
            </a:r>
            <a:r>
              <a:rPr lang="en-US">
                <a:latin typeface="Times New Roman" charset="0"/>
                <a:sym typeface="Symbol" charset="0"/>
              </a:rPr>
              <a:t>q</a:t>
            </a:r>
            <a:r>
              <a:rPr lang="en-US" baseline="-25000">
                <a:latin typeface="Times New Roman" charset="0"/>
                <a:sym typeface="Symbol" charset="0"/>
              </a:rPr>
              <a:t>1</a:t>
            </a:r>
            <a:r>
              <a:rPr lang="en-US">
                <a:latin typeface="Times New Roman" charset="0"/>
                <a:sym typeface="Symbol" charset="0"/>
              </a:rPr>
              <a:t>q</a:t>
            </a:r>
            <a:r>
              <a:rPr lang="en-US" baseline="-25000">
                <a:latin typeface="Times New Roman" charset="0"/>
                <a:sym typeface="Symbol" charset="0"/>
              </a:rPr>
              <a:t>2</a:t>
            </a:r>
            <a:r>
              <a:rPr lang="en-US">
                <a:latin typeface="Times New Roman" charset="0"/>
                <a:sym typeface="Symbol" charset="0"/>
              </a:rPr>
              <a:t> . . . q</a:t>
            </a:r>
            <a:r>
              <a:rPr lang="en-US" baseline="-25000">
                <a:latin typeface="Times New Roman" charset="0"/>
                <a:sym typeface="Symbol" charset="0"/>
              </a:rPr>
              <a:t>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The Principle of Mathematical Induction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05800" cy="4114800"/>
          </a:xfrm>
        </p:spPr>
        <p:txBody>
          <a:bodyPr/>
          <a:lstStyle/>
          <a:p>
            <a:pPr marL="609600" indent="-609600"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Let P(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i="1"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) be a predicate function: </a:t>
            </a:r>
            <a:r>
              <a:rPr lang="en-US" sz="2400">
                <a:latin typeface="Times New Roman" charset="0"/>
                <a:sym typeface="Symbol" charset="0"/>
              </a:rPr>
              <a:t>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  <a:sym typeface="Symbol" charset="0"/>
              </a:rPr>
              <a:t></a:t>
            </a:r>
            <a:r>
              <a:rPr lang="en-US" sz="2400" b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P(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i="1"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) is a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proposition</a:t>
            </a:r>
            <a:r>
              <a:rPr lang="en-US" sz="2400">
                <a:latin typeface="Times New Roman" charset="0"/>
              </a:rPr>
              <a:t>.</a:t>
            </a:r>
          </a:p>
          <a:p>
            <a:pPr marL="609600" indent="-609600">
              <a:lnSpc>
                <a:spcPct val="140000"/>
              </a:lnSpc>
            </a:pPr>
            <a:r>
              <a:rPr lang="en-US" sz="2400">
                <a:latin typeface="Times New Roman" charset="0"/>
              </a:rPr>
              <a:t>To prove </a:t>
            </a:r>
            <a:r>
              <a:rPr lang="en-US" sz="2400">
                <a:latin typeface="Times New Roman" charset="0"/>
                <a:sym typeface="Symbol" charset="0"/>
              </a:rPr>
              <a:t>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  <a:sym typeface="Symbol" charset="0"/>
              </a:rPr>
              <a:t></a:t>
            </a:r>
            <a:r>
              <a:rPr lang="en-US" sz="2400" b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P(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i="1"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), it </a:t>
            </a:r>
            <a:r>
              <a:rPr lang="en-US" sz="2400" i="1">
                <a:latin typeface="Times New Roman" charset="0"/>
              </a:rPr>
              <a:t>suffices</a:t>
            </a:r>
            <a:r>
              <a:rPr lang="en-US" sz="2400">
                <a:latin typeface="Times New Roman" charset="0"/>
              </a:rPr>
              <a:t> to prove:</a:t>
            </a:r>
          </a:p>
          <a:p>
            <a:pPr marL="990600" lvl="1" indent="-533400">
              <a:lnSpc>
                <a:spcPct val="140000"/>
              </a:lnSpc>
              <a:buFontTx/>
              <a:buAutoNum type="arabicPeriod"/>
            </a:pPr>
            <a:r>
              <a:rPr lang="en-US" sz="2400">
                <a:solidFill>
                  <a:srgbClr val="7F0000"/>
                </a:solidFill>
                <a:latin typeface="Times New Roman" charset="0"/>
              </a:rPr>
              <a:t>P( 1 ) is true.</a:t>
            </a:r>
          </a:p>
          <a:p>
            <a:pPr marL="990600" lvl="1" indent="-533400">
              <a:lnSpc>
                <a:spcPct val="140000"/>
              </a:lnSpc>
              <a:buFontTx/>
              <a:buAutoNum type="arabicPeriod"/>
            </a:pP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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</a:t>
            </a:r>
            <a:r>
              <a:rPr lang="en-US" sz="2400" b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 ( P(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  <a:sym typeface="Symbol" charset="0"/>
              </a:rPr>
              <a:t>n 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)</a:t>
            </a:r>
            <a:r>
              <a:rPr lang="en-US" sz="2400">
                <a:solidFill>
                  <a:srgbClr val="CC3300"/>
                </a:solidFill>
                <a:latin typeface="Times New Roman" charset="0"/>
                <a:sym typeface="Symbol" charset="0"/>
              </a:rPr>
              <a:t> </a:t>
            </a:r>
            <a:r>
              <a:rPr lang="en-US" sz="2400">
                <a:solidFill>
                  <a:srgbClr val="000066"/>
                </a:solidFill>
                <a:latin typeface="Times New Roman" charset="0"/>
                <a:sym typeface="Symbol" charset="0"/>
              </a:rPr>
              <a:t></a:t>
            </a:r>
            <a:r>
              <a:rPr lang="en-US" sz="2400">
                <a:solidFill>
                  <a:srgbClr val="CC3300"/>
                </a:solidFill>
                <a:latin typeface="Times New Roman" charset="0"/>
                <a:sym typeface="Symbol" charset="0"/>
              </a:rPr>
              <a:t> 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P(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  <a:sym typeface="Symbol" charset="0"/>
              </a:rPr>
              <a:t>n 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+ 1 ) ).</a:t>
            </a:r>
          </a:p>
          <a:p>
            <a:pPr marL="609600" indent="-609600">
              <a:lnSpc>
                <a:spcPct val="140000"/>
              </a:lnSpc>
            </a:pPr>
            <a:r>
              <a:rPr lang="en-US" sz="2400">
                <a:latin typeface="Times New Roman" charset="0"/>
                <a:sym typeface="Symbol" charset="0"/>
              </a:rPr>
              <a:t>This is not magic.</a:t>
            </a:r>
          </a:p>
          <a:p>
            <a:pPr marL="609600" indent="-609600">
              <a:lnSpc>
                <a:spcPct val="140000"/>
              </a:lnSpc>
            </a:pPr>
            <a:r>
              <a:rPr lang="en-US" sz="2400">
                <a:latin typeface="Times New Roman" charset="0"/>
                <a:sym typeface="Symbol" charset="0"/>
              </a:rPr>
              <a:t>It is a recipe for constructing a finite proof for 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arbitrary</a:t>
            </a:r>
            <a:r>
              <a:rPr lang="en-US" sz="2400">
                <a:latin typeface="Times New Roman" charset="0"/>
                <a:sym typeface="Symbol" charset="0"/>
              </a:rPr>
              <a:t> </a:t>
            </a:r>
            <a:r>
              <a:rPr lang="en-US" sz="2400" i="1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  <a:sym typeface="Symbol" charset="0"/>
              </a:rPr>
              <a:t></a:t>
            </a:r>
            <a:r>
              <a:rPr lang="en-US" sz="2400" b="1">
                <a:latin typeface="Times New Roman" charset="0"/>
              </a:rPr>
              <a:t>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Proving P( 3 )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Given P( 1 ) </a:t>
            </a:r>
            <a:r>
              <a:rPr lang="en-US" sz="2400">
                <a:latin typeface="Times New Roman" charset="0"/>
                <a:sym typeface="Symbol" charset="0"/>
              </a:rPr>
              <a:t> </a:t>
            </a:r>
            <a:r>
              <a:rPr lang="en-US" sz="2400" i="1">
                <a:latin typeface="Times New Roman" charset="0"/>
              </a:rPr>
              <a:t>n </a:t>
            </a:r>
            <a:r>
              <a:rPr lang="en-US" sz="2400">
                <a:latin typeface="Times New Roman" charset="0"/>
                <a:sym typeface="Symbol" charset="0"/>
              </a:rPr>
              <a:t> 1 ( P( </a:t>
            </a:r>
            <a:r>
              <a:rPr lang="en-US" sz="2400" i="1">
                <a:latin typeface="Times New Roman" charset="0"/>
                <a:sym typeface="Symbol" charset="0"/>
              </a:rPr>
              <a:t>n </a:t>
            </a:r>
            <a:r>
              <a:rPr lang="en-US" sz="2400">
                <a:latin typeface="Times New Roman" charset="0"/>
                <a:sym typeface="Symbol" charset="0"/>
              </a:rPr>
              <a:t>)  P( </a:t>
            </a:r>
            <a:r>
              <a:rPr lang="en-US" sz="2400" i="1">
                <a:latin typeface="Times New Roman" charset="0"/>
                <a:sym typeface="Symbol" charset="0"/>
              </a:rPr>
              <a:t>n </a:t>
            </a:r>
            <a:r>
              <a:rPr lang="en-US" sz="2400">
                <a:latin typeface="Times New Roman" charset="0"/>
                <a:sym typeface="Symbol" charset="0"/>
              </a:rPr>
              <a:t>+ 1) ).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  <a:sym typeface="Symbol" charset="0"/>
              </a:rPr>
              <a:t>Proof: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latin typeface="Times New Roman" charset="0"/>
                <a:sym typeface="Symbol" charset="0"/>
              </a:rPr>
              <a:t>1. P( 1 ).			</a:t>
            </a:r>
            <a:r>
              <a:rPr lang="en-US" sz="2400">
                <a:solidFill>
                  <a:srgbClr val="007F00"/>
                </a:solidFill>
                <a:latin typeface="Times New Roman" charset="0"/>
                <a:sym typeface="Symbol" charset="0"/>
              </a:rPr>
              <a:t>[premise 1]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latin typeface="Times New Roman" charset="0"/>
                <a:sym typeface="Symbol" charset="0"/>
              </a:rPr>
              <a:t>2. P( 1 )  P( 2 ).	            </a:t>
            </a:r>
            <a:r>
              <a:rPr lang="en-US" sz="2400">
                <a:solidFill>
                  <a:srgbClr val="007F00"/>
                </a:solidFill>
                <a:latin typeface="Times New Roman" charset="0"/>
                <a:sym typeface="Symbol" charset="0"/>
              </a:rPr>
              <a:t>[U.S. of premise 2 for </a:t>
            </a:r>
            <a:r>
              <a:rPr lang="en-US" sz="2400" i="1">
                <a:solidFill>
                  <a:srgbClr val="007F00"/>
                </a:solidFill>
                <a:latin typeface="Times New Roman" charset="0"/>
                <a:sym typeface="Symbol" charset="0"/>
              </a:rPr>
              <a:t>n</a:t>
            </a:r>
            <a:r>
              <a:rPr lang="en-US" sz="2400">
                <a:solidFill>
                  <a:srgbClr val="007F00"/>
                </a:solidFill>
                <a:latin typeface="Times New Roman" charset="0"/>
                <a:sym typeface="Symbol" charset="0"/>
              </a:rPr>
              <a:t> = 1]</a:t>
            </a:r>
            <a:r>
              <a:rPr lang="en-US" sz="2400">
                <a:latin typeface="Times New Roman" charset="0"/>
                <a:sym typeface="Symbol" charset="0"/>
              </a:rPr>
              <a:t>	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latin typeface="Times New Roman" charset="0"/>
                <a:sym typeface="Symbol" charset="0"/>
              </a:rPr>
              <a:t>3. P( 2 ).			</a:t>
            </a:r>
            <a:r>
              <a:rPr lang="en-US" sz="2400">
                <a:solidFill>
                  <a:srgbClr val="007F00"/>
                </a:solidFill>
                <a:latin typeface="Times New Roman" charset="0"/>
                <a:sym typeface="Symbol" charset="0"/>
              </a:rPr>
              <a:t>[step 1, 2, &amp; modus ponens]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latin typeface="Times New Roman" charset="0"/>
                <a:sym typeface="Symbol" charset="0"/>
              </a:rPr>
              <a:t>4. P( 2 )  P( 3 ).	            </a:t>
            </a:r>
            <a:r>
              <a:rPr lang="en-US" sz="2400">
                <a:solidFill>
                  <a:srgbClr val="007F00"/>
                </a:solidFill>
                <a:latin typeface="Times New Roman" charset="0"/>
                <a:sym typeface="Symbol" charset="0"/>
              </a:rPr>
              <a:t>[U.S. of premise 2 for </a:t>
            </a:r>
            <a:r>
              <a:rPr lang="en-US" sz="2400" i="1">
                <a:solidFill>
                  <a:srgbClr val="007F00"/>
                </a:solidFill>
                <a:latin typeface="Times New Roman" charset="0"/>
                <a:sym typeface="Symbol" charset="0"/>
              </a:rPr>
              <a:t>n</a:t>
            </a:r>
            <a:r>
              <a:rPr lang="en-US" sz="2400">
                <a:solidFill>
                  <a:srgbClr val="007F00"/>
                </a:solidFill>
                <a:latin typeface="Times New Roman" charset="0"/>
                <a:sym typeface="Symbol" charset="0"/>
              </a:rPr>
              <a:t> = 2]</a:t>
            </a:r>
            <a:r>
              <a:rPr lang="en-US" sz="2400">
                <a:latin typeface="Times New Roman" charset="0"/>
                <a:sym typeface="Symbol" charset="0"/>
              </a:rPr>
              <a:t>	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latin typeface="Times New Roman" charset="0"/>
                <a:sym typeface="Symbol" charset="0"/>
              </a:rPr>
              <a:t>5. P( 3 ).			</a:t>
            </a:r>
            <a:r>
              <a:rPr lang="en-US" sz="2400">
                <a:solidFill>
                  <a:srgbClr val="007F00"/>
                </a:solidFill>
                <a:latin typeface="Times New Roman" charset="0"/>
                <a:sym typeface="Symbol" charset="0"/>
              </a:rPr>
              <a:t>[step 2, 3, &amp; modus ponens]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  <a:sym typeface="Symbol" charset="0"/>
              </a:rPr>
              <a:t>Construct a finite proof for P( 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1,999,765</a:t>
            </a:r>
            <a:r>
              <a:rPr lang="en-US" sz="2400">
                <a:latin typeface="Times New Roman" charset="0"/>
                <a:sym typeface="Symbol" charset="0"/>
              </a:rPr>
              <a:t> 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Mathematical Induction as the Domino Principle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924800" cy="4114800"/>
          </a:xfrm>
        </p:spPr>
        <p:txBody>
          <a:bodyPr/>
          <a:lstStyle/>
          <a:p>
            <a:pPr>
              <a:lnSpc>
                <a:spcPct val="140000"/>
              </a:lnSpc>
              <a:buFontTx/>
              <a:buNone/>
            </a:pPr>
            <a:r>
              <a:rPr lang="en-US" sz="2400">
                <a:solidFill>
                  <a:srgbClr val="000066"/>
                </a:solidFill>
                <a:latin typeface="Times New Roman" charset="0"/>
              </a:rPr>
              <a:t>If</a:t>
            </a:r>
            <a:r>
              <a:rPr lang="en-US" sz="2400">
                <a:latin typeface="Times New Roman" charset="0"/>
              </a:rPr>
              <a:t> </a:t>
            </a:r>
          </a:p>
          <a:p>
            <a:pPr lvl="1">
              <a:lnSpc>
                <a:spcPct val="140000"/>
              </a:lnSpc>
              <a:buFontTx/>
              <a:buNone/>
            </a:pPr>
            <a:r>
              <a:rPr lang="en-US" sz="2400">
                <a:latin typeface="Times New Roman" charset="0"/>
              </a:rPr>
              <a:t>the 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1</a:t>
            </a:r>
            <a:r>
              <a:rPr lang="en-US" sz="2400" baseline="30000">
                <a:solidFill>
                  <a:srgbClr val="7F0000"/>
                </a:solidFill>
                <a:latin typeface="Times New Roman" charset="0"/>
              </a:rPr>
              <a:t>st</a:t>
            </a:r>
            <a:r>
              <a:rPr lang="en-US" sz="2400">
                <a:latin typeface="Times New Roman" charset="0"/>
              </a:rPr>
              <a:t> domino falls over </a:t>
            </a:r>
          </a:p>
          <a:p>
            <a:pPr lvl="1">
              <a:lnSpc>
                <a:spcPct val="140000"/>
              </a:lnSpc>
              <a:buFontTx/>
              <a:buNone/>
            </a:pPr>
            <a:r>
              <a:rPr lang="en-US" sz="2400">
                <a:solidFill>
                  <a:srgbClr val="000066"/>
                </a:solidFill>
                <a:latin typeface="Times New Roman" charset="0"/>
              </a:rPr>
              <a:t>and</a:t>
            </a:r>
          </a:p>
          <a:p>
            <a:pPr lvl="1">
              <a:lnSpc>
                <a:spcPct val="140000"/>
              </a:lnSpc>
              <a:buFontTx/>
              <a:buNone/>
            </a:pPr>
            <a:r>
              <a:rPr lang="en-US" sz="2400">
                <a:latin typeface="Times New Roman" charset="0"/>
              </a:rPr>
              <a:t>the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aseline="30000">
                <a:solidFill>
                  <a:srgbClr val="7F0000"/>
                </a:solidFill>
                <a:latin typeface="Times New Roman" charset="0"/>
              </a:rPr>
              <a:t>th</a:t>
            </a:r>
            <a:r>
              <a:rPr lang="en-US" sz="2400">
                <a:latin typeface="Times New Roman" charset="0"/>
              </a:rPr>
              <a:t> domino falls over </a:t>
            </a:r>
            <a:r>
              <a:rPr lang="en-US" sz="2400">
                <a:solidFill>
                  <a:srgbClr val="000066"/>
                </a:solidFill>
                <a:latin typeface="Times New Roman" charset="0"/>
              </a:rPr>
              <a:t>implies</a:t>
            </a:r>
            <a:r>
              <a:rPr lang="en-US" sz="2400">
                <a:latin typeface="Times New Roman" charset="0"/>
              </a:rPr>
              <a:t> that the 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(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 + 1 )</a:t>
            </a:r>
            <a:r>
              <a:rPr lang="en-US" sz="2400" baseline="30000">
                <a:solidFill>
                  <a:srgbClr val="7F0000"/>
                </a:solidFill>
                <a:latin typeface="Times New Roman" charset="0"/>
              </a:rPr>
              <a:t>st</a:t>
            </a:r>
            <a:r>
              <a:rPr lang="en-US" sz="2400">
                <a:latin typeface="Times New Roman" charset="0"/>
              </a:rPr>
              <a:t> domino falls over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en-US" sz="2400">
                <a:solidFill>
                  <a:srgbClr val="000066"/>
                </a:solidFill>
                <a:latin typeface="Times New Roman" charset="0"/>
              </a:rPr>
              <a:t>then</a:t>
            </a:r>
            <a:r>
              <a:rPr lang="en-US" sz="2400">
                <a:latin typeface="Times New Roman" charset="0"/>
              </a:rPr>
              <a:t> </a:t>
            </a:r>
          </a:p>
          <a:p>
            <a:pPr lvl="1">
              <a:lnSpc>
                <a:spcPct val="140000"/>
              </a:lnSpc>
              <a:buFontTx/>
              <a:buNone/>
            </a:pPr>
            <a:r>
              <a:rPr lang="en-US" sz="2400">
                <a:latin typeface="Times New Roman" charset="0"/>
              </a:rPr>
              <a:t>domino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falls over for all </a:t>
            </a:r>
            <a:r>
              <a:rPr lang="en-US" sz="2400" i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i="1">
                <a:latin typeface="Times New Roman" charset="0"/>
              </a:rPr>
              <a:t> </a:t>
            </a:r>
            <a:r>
              <a:rPr lang="en-US" sz="2400">
                <a:solidFill>
                  <a:srgbClr val="7F0000"/>
                </a:solidFill>
                <a:latin typeface="Times New Roman" charset="0"/>
                <a:sym typeface="Symbol" charset="0"/>
              </a:rPr>
              <a:t> </a:t>
            </a:r>
            <a:r>
              <a:rPr lang="en-US" sz="2400" b="1">
                <a:solidFill>
                  <a:srgbClr val="7F0000"/>
                </a:solidFill>
                <a:latin typeface="Times New Roman" charset="0"/>
              </a:rPr>
              <a:t>N</a:t>
            </a:r>
            <a:r>
              <a:rPr lang="en-US" sz="2400" b="1">
                <a:latin typeface="Times New Roman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Mathematical Induction as the Domino Principle</a:t>
            </a:r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>
            <a:off x="762000" y="48768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1066800" y="35052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676400" y="35052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75" name="Rectangle 6"/>
          <p:cNvSpPr>
            <a:spLocks noChangeArrowheads="1"/>
          </p:cNvSpPr>
          <p:nvPr/>
        </p:nvSpPr>
        <p:spPr bwMode="auto">
          <a:xfrm>
            <a:off x="2362200" y="35052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76" name="Rectangle 7"/>
          <p:cNvSpPr>
            <a:spLocks noChangeArrowheads="1"/>
          </p:cNvSpPr>
          <p:nvPr/>
        </p:nvSpPr>
        <p:spPr bwMode="auto">
          <a:xfrm>
            <a:off x="4572000" y="35052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77" name="Rectangle 8"/>
          <p:cNvSpPr>
            <a:spLocks noChangeArrowheads="1"/>
          </p:cNvSpPr>
          <p:nvPr/>
        </p:nvSpPr>
        <p:spPr bwMode="auto">
          <a:xfrm>
            <a:off x="5257800" y="3505200"/>
            <a:ext cx="304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1066800" y="4876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1676400" y="4876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2362200" y="4876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3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4572000" y="48768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n</a:t>
            </a:r>
            <a:endParaRPr lang="en-US"/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5105400" y="4876800"/>
            <a:ext cx="73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/>
              <a:t>n </a:t>
            </a:r>
            <a:r>
              <a:rPr lang="en-US"/>
              <a:t>+1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4876800" y="3657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5562600" y="3657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2971800" y="4038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3200400" y="4038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87" name="Oval 19"/>
          <p:cNvSpPr>
            <a:spLocks noChangeArrowheads="1"/>
          </p:cNvSpPr>
          <p:nvPr/>
        </p:nvSpPr>
        <p:spPr bwMode="auto">
          <a:xfrm>
            <a:off x="3429000" y="4038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5791200" y="3962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6019800" y="3962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6248400" y="3962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The 3-Step Method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 marL="609600" indent="-609600">
              <a:lnSpc>
                <a:spcPct val="170000"/>
              </a:lnSpc>
            </a:pPr>
            <a:r>
              <a:rPr lang="en-US" sz="2000" dirty="0">
                <a:latin typeface="Times New Roman" charset="0"/>
              </a:rPr>
              <a:t>The implication in step 2 typically is proved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directly</a:t>
            </a:r>
            <a:r>
              <a:rPr lang="en-US" sz="2000" dirty="0">
                <a:latin typeface="Times New Roman" charset="0"/>
              </a:rPr>
              <a:t>.</a:t>
            </a:r>
          </a:p>
          <a:p>
            <a:pPr marL="609600" indent="-609600">
              <a:lnSpc>
                <a:spcPct val="170000"/>
              </a:lnSpc>
            </a:pPr>
            <a:r>
              <a:rPr lang="en-US" sz="2000" dirty="0">
                <a:latin typeface="Times New Roman" charset="0"/>
              </a:rPr>
              <a:t>The proof pattern thus has 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3</a:t>
            </a:r>
            <a:r>
              <a:rPr lang="en-US" sz="2000" dirty="0">
                <a:latin typeface="Times New Roman" charset="0"/>
              </a:rPr>
              <a:t> steps:</a:t>
            </a:r>
          </a:p>
          <a:p>
            <a:pPr marL="990600" lvl="1" indent="-533400">
              <a:lnSpc>
                <a:spcPct val="170000"/>
              </a:lnSpc>
              <a:buFontTx/>
              <a:buAutoNum type="arabicPeriod"/>
            </a:pP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Prove P( 1 ).</a:t>
            </a:r>
            <a:r>
              <a:rPr lang="en-US" sz="2000" dirty="0">
                <a:latin typeface="Times New Roman" charset="0"/>
              </a:rPr>
              <a:t> 		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[called the</a:t>
            </a:r>
            <a:r>
              <a:rPr lang="en-US" sz="2000" dirty="0">
                <a:latin typeface="Times New Roman" charset="0"/>
              </a:rPr>
              <a:t>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basis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]</a:t>
            </a:r>
          </a:p>
          <a:p>
            <a:pPr marL="990600" lvl="1" indent="-533400">
              <a:lnSpc>
                <a:spcPct val="170000"/>
              </a:lnSpc>
              <a:buFontTx/>
              <a:buAutoNum type="arabicPeriod"/>
            </a:pP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Assume P( </a:t>
            </a:r>
            <a:r>
              <a:rPr lang="en-US" sz="2000" i="1" dirty="0">
                <a:solidFill>
                  <a:srgbClr val="7F0000"/>
                </a:solidFill>
                <a:latin typeface="Times New Roman" charset="0"/>
              </a:rPr>
              <a:t>n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)</a:t>
            </a:r>
            <a:r>
              <a:rPr lang="en-US" sz="2000" dirty="0">
                <a:latin typeface="Times New Roman" charset="0"/>
              </a:rPr>
              <a:t> 	                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[called the</a:t>
            </a:r>
            <a:r>
              <a:rPr lang="en-US" sz="2000" dirty="0">
                <a:latin typeface="Times New Roman" charset="0"/>
              </a:rPr>
              <a:t>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induction hypothesis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]</a:t>
            </a:r>
          </a:p>
          <a:p>
            <a:pPr marL="990600" lvl="1" indent="-533400">
              <a:lnSpc>
                <a:spcPct val="170000"/>
              </a:lnSpc>
              <a:buFontTx/>
              <a:buAutoNum type="arabicPeriod"/>
            </a:pP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Prove P( </a:t>
            </a:r>
            <a:r>
              <a:rPr lang="en-US" sz="2000" i="1" dirty="0">
                <a:solidFill>
                  <a:srgbClr val="7F0000"/>
                </a:solidFill>
                <a:latin typeface="Times New Roman" charset="0"/>
              </a:rPr>
              <a:t>n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+ 1 )</a:t>
            </a:r>
            <a:r>
              <a:rPr lang="en-US" sz="2000" dirty="0">
                <a:latin typeface="Times New Roman" charset="0"/>
              </a:rPr>
              <a:t>	                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[called the</a:t>
            </a:r>
            <a:r>
              <a:rPr lang="en-US" sz="2000" dirty="0">
                <a:latin typeface="Times New Roman" charset="0"/>
              </a:rPr>
              <a:t>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inductive step</a:t>
            </a:r>
            <a:r>
              <a:rPr lang="en-US" sz="2000" dirty="0">
                <a:solidFill>
                  <a:srgbClr val="007F00"/>
                </a:solidFill>
                <a:latin typeface="Times New Roman" charset="0"/>
              </a:rPr>
              <a:t>]</a:t>
            </a:r>
          </a:p>
          <a:p>
            <a:pPr marL="609600" indent="-609600">
              <a:lnSpc>
                <a:spcPct val="170000"/>
              </a:lnSpc>
            </a:pPr>
            <a:r>
              <a:rPr lang="en-US" sz="2000" dirty="0">
                <a:latin typeface="Times New Roman" charset="0"/>
              </a:rPr>
              <a:t>The last 2 steps are for </a:t>
            </a:r>
            <a:r>
              <a:rPr lang="en-US" sz="2000" i="1" dirty="0">
                <a:solidFill>
                  <a:srgbClr val="7F0000"/>
                </a:solidFill>
                <a:latin typeface="Times New Roman" charset="0"/>
              </a:rPr>
              <a:t>arbitrary n</a:t>
            </a:r>
            <a:r>
              <a:rPr lang="en-US" sz="2000" i="1" dirty="0">
                <a:latin typeface="Times New Roman" charset="0"/>
              </a:rPr>
              <a:t> </a:t>
            </a:r>
            <a:r>
              <a:rPr lang="en-US" sz="2000" dirty="0">
                <a:latin typeface="Times New Roman" charset="0"/>
                <a:sym typeface="Symbol" charset="0"/>
              </a:rPr>
              <a:t> </a:t>
            </a:r>
            <a:r>
              <a:rPr lang="en-US" sz="2000" b="1" dirty="0" smtClean="0">
                <a:latin typeface="Times New Roman" charset="0"/>
              </a:rPr>
              <a:t>Z</a:t>
            </a:r>
            <a:r>
              <a:rPr lang="en-US" sz="2000" b="1" baseline="30000" dirty="0" smtClean="0">
                <a:latin typeface="Times New Roman" charset="0"/>
              </a:rPr>
              <a:t>+</a:t>
            </a:r>
            <a:r>
              <a:rPr lang="en-US" sz="2000" dirty="0" smtClean="0">
                <a:latin typeface="Times New Roman" charset="0"/>
              </a:rPr>
              <a:t>.</a:t>
            </a:r>
            <a:endParaRPr lang="en-US" sz="2000" dirty="0">
              <a:latin typeface="Times New Roman" charset="0"/>
            </a:endParaRPr>
          </a:p>
          <a:p>
            <a:pPr marL="609600" indent="-609600">
              <a:lnSpc>
                <a:spcPct val="170000"/>
              </a:lnSpc>
            </a:pPr>
            <a:r>
              <a:rPr lang="en-US" sz="2000" dirty="0">
                <a:latin typeface="Times New Roman" charset="0"/>
              </a:rPr>
              <a:t>Using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P( </a:t>
            </a:r>
            <a:r>
              <a:rPr lang="en-US" sz="2000" i="1" dirty="0">
                <a:solidFill>
                  <a:srgbClr val="7F0000"/>
                </a:solidFill>
                <a:latin typeface="Times New Roman" charset="0"/>
              </a:rPr>
              <a:t>n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)</a:t>
            </a:r>
            <a:r>
              <a:rPr lang="en-US" sz="2000" dirty="0">
                <a:latin typeface="Times New Roman" charset="0"/>
              </a:rPr>
              <a:t> to prove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P( </a:t>
            </a:r>
            <a:r>
              <a:rPr lang="en-US" sz="2000" i="1" dirty="0">
                <a:solidFill>
                  <a:srgbClr val="7F0000"/>
                </a:solidFill>
                <a:latin typeface="Times New Roman" charset="0"/>
              </a:rPr>
              <a:t>n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+ 1 )</a:t>
            </a:r>
            <a:r>
              <a:rPr lang="en-US" sz="2000" dirty="0">
                <a:latin typeface="Times New Roman" charset="0"/>
              </a:rPr>
              <a:t> implies a </a:t>
            </a:r>
            <a:r>
              <a:rPr lang="en-US" sz="2000" i="1" dirty="0">
                <a:solidFill>
                  <a:srgbClr val="007F00"/>
                </a:solidFill>
                <a:latin typeface="Times New Roman" charset="0"/>
              </a:rPr>
              <a:t>recursive</a:t>
            </a:r>
            <a:r>
              <a:rPr lang="en-US" sz="2000" dirty="0">
                <a:latin typeface="Times New Roman" charset="0"/>
              </a:rPr>
              <a:t> formulation of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P( </a:t>
            </a:r>
            <a:r>
              <a:rPr lang="en-US" sz="2000" i="1" dirty="0">
                <a:solidFill>
                  <a:srgbClr val="7F0000"/>
                </a:solidFill>
                <a:latin typeface="Times New Roman" charset="0"/>
              </a:rPr>
              <a:t>n </a:t>
            </a:r>
            <a:r>
              <a:rPr lang="en-US" sz="2000" dirty="0">
                <a:solidFill>
                  <a:srgbClr val="7F0000"/>
                </a:solidFill>
                <a:latin typeface="Times New Roman" charset="0"/>
              </a:rPr>
              <a:t> )</a:t>
            </a:r>
            <a:r>
              <a:rPr lang="en-US" sz="2000" dirty="0">
                <a:latin typeface="Times New Roman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Induction as a Creative Process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Mathematical induction is similar to, but not identical to,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scientific induction</a:t>
            </a:r>
            <a:r>
              <a:rPr lang="en-US" sz="2400" dirty="0">
                <a:latin typeface="Times New Roman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In both cases, a </a:t>
            </a:r>
            <a:r>
              <a:rPr lang="ja-JP" altLang="en-US" sz="2400" dirty="0">
                <a:latin typeface="Times New Roman" charset="0"/>
              </a:rPr>
              <a:t>“</a:t>
            </a:r>
            <a:r>
              <a:rPr lang="en-US" sz="2400" dirty="0">
                <a:latin typeface="Times New Roman" charset="0"/>
              </a:rPr>
              <a:t>theory</a:t>
            </a:r>
            <a:r>
              <a:rPr lang="ja-JP" altLang="en-US" sz="2400" dirty="0">
                <a:latin typeface="Times New Roman" charset="0"/>
              </a:rPr>
              <a:t>”</a:t>
            </a:r>
            <a:r>
              <a:rPr lang="en-US" sz="2400" dirty="0">
                <a:latin typeface="Times New Roman" charset="0"/>
              </a:rPr>
              <a:t> is created.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Look at specific cases; perceive a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pattern</a:t>
            </a:r>
            <a:r>
              <a:rPr lang="en-US" sz="2400" dirty="0">
                <a:latin typeface="Times New Roman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Hypothesizing a pattern, a theory, is a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creative process</a:t>
            </a:r>
            <a:r>
              <a:rPr lang="en-US" sz="2400" dirty="0">
                <a:latin typeface="Times New Roman" charset="0"/>
              </a:rPr>
              <a:t> (only people who are bad at </a:t>
            </a:r>
            <a:r>
              <a:rPr lang="en-US" sz="2400" dirty="0" smtClean="0">
                <a:latin typeface="Times New Roman" charset="0"/>
              </a:rPr>
              <a:t>mathematics </a:t>
            </a:r>
            <a:r>
              <a:rPr lang="en-US" sz="2400" dirty="0">
                <a:latin typeface="Times New Roman" charset="0"/>
              </a:rPr>
              <a:t>say otherwise).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Times New Roman" charset="0"/>
              </a:rPr>
              <a:t>With </a:t>
            </a:r>
            <a:r>
              <a:rPr lang="en-US" sz="2400" i="1" dirty="0">
                <a:solidFill>
                  <a:srgbClr val="7F0000"/>
                </a:solidFill>
                <a:latin typeface="Times New Roman" charset="0"/>
              </a:rPr>
              <a:t>mathematical</a:t>
            </a:r>
            <a:r>
              <a:rPr lang="en-US" sz="2400" dirty="0">
                <a:latin typeface="Times New Roman" charset="0"/>
              </a:rPr>
              <a:t> induction, a </a:t>
            </a:r>
            <a:r>
              <a:rPr lang="ja-JP" altLang="en-US" sz="2400" dirty="0">
                <a:latin typeface="Times New Roman" charset="0"/>
              </a:rPr>
              <a:t>“</a:t>
            </a:r>
            <a:r>
              <a:rPr lang="en-US" sz="2400" dirty="0">
                <a:latin typeface="Times New Roman" charset="0"/>
              </a:rPr>
              <a:t>theory</a:t>
            </a:r>
            <a:r>
              <a:rPr lang="ja-JP" altLang="en-US" sz="2400" dirty="0">
                <a:latin typeface="Times New Roman" charset="0"/>
              </a:rPr>
              <a:t>”</a:t>
            </a:r>
            <a:r>
              <a:rPr lang="en-US" sz="2400" dirty="0">
                <a:latin typeface="Times New Roman" charset="0"/>
              </a:rPr>
              <a:t> can be </a:t>
            </a:r>
            <a:r>
              <a:rPr lang="en-US" sz="2400" dirty="0">
                <a:solidFill>
                  <a:srgbClr val="7F0000"/>
                </a:solidFill>
                <a:latin typeface="Times New Roman" charset="0"/>
              </a:rPr>
              <a:t>proved</a:t>
            </a:r>
            <a:r>
              <a:rPr lang="en-US" sz="2400" dirty="0">
                <a:latin typeface="Times New Roman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/>
              <a:t>Copyright © Peter </a:t>
            </a:r>
            <a:r>
              <a:rPr lang="en-US" sz="1400" dirty="0" smtClean="0"/>
              <a:t>Cappello</a:t>
            </a:r>
            <a:endParaRPr lang="en-US" sz="1400" dirty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Scientific theories 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cannot be proved</a:t>
            </a:r>
            <a:r>
              <a:rPr lang="en-US" sz="2400">
                <a:latin typeface="Times New Roman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They can be 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disproved</a:t>
            </a:r>
            <a:r>
              <a:rPr lang="en-US" sz="2400">
                <a:latin typeface="Times New Roman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A scientific theory can be based on a mathematical model.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Propositions can be 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proved within the model</a:t>
            </a:r>
            <a:r>
              <a:rPr lang="en-US" sz="2400">
                <a:latin typeface="Times New Roman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sz="2400">
                <a:latin typeface="Times New Roman" charset="0"/>
              </a:rPr>
              <a:t>Like axioms, the </a:t>
            </a:r>
            <a:r>
              <a:rPr lang="en-US" sz="2400">
                <a:solidFill>
                  <a:srgbClr val="7F0000"/>
                </a:solidFill>
                <a:latin typeface="Times New Roman" charset="0"/>
              </a:rPr>
              <a:t>relationship</a:t>
            </a:r>
            <a:r>
              <a:rPr lang="en-US" sz="2400">
                <a:latin typeface="Times New Roman" charset="0"/>
              </a:rPr>
              <a:t> between:</a:t>
            </a:r>
          </a:p>
          <a:p>
            <a:pPr lvl="1">
              <a:lnSpc>
                <a:spcPct val="120000"/>
              </a:lnSpc>
            </a:pPr>
            <a:r>
              <a:rPr lang="en-US" sz="2400">
                <a:solidFill>
                  <a:srgbClr val="7F0000"/>
                </a:solidFill>
                <a:latin typeface="Times New Roman" charset="0"/>
              </a:rPr>
              <a:t>the mathematical model</a:t>
            </a:r>
          </a:p>
          <a:p>
            <a:pPr lvl="1">
              <a:lnSpc>
                <a:spcPct val="120000"/>
              </a:lnSpc>
            </a:pPr>
            <a:r>
              <a:rPr lang="en-US" sz="2400">
                <a:solidFill>
                  <a:srgbClr val="7F0000"/>
                </a:solidFill>
                <a:latin typeface="Times New Roman" charset="0"/>
              </a:rPr>
              <a:t>physical reality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>
                <a:solidFill>
                  <a:srgbClr val="7F0000"/>
                </a:solidFill>
                <a:latin typeface="Times New Roman" charset="0"/>
              </a:rPr>
              <a:t>cannot</a:t>
            </a:r>
            <a:r>
              <a:rPr lang="en-US" sz="2400">
                <a:latin typeface="Times New Roman" charset="0"/>
              </a:rPr>
              <a:t> be </a:t>
            </a:r>
            <a:r>
              <a:rPr lang="en-US" sz="2400" i="1">
                <a:latin typeface="Times New Roman" charset="0"/>
              </a:rPr>
              <a:t>proven</a:t>
            </a:r>
            <a:r>
              <a:rPr lang="en-US" sz="2400">
                <a:latin typeface="Times New Roman" charset="0"/>
              </a:rPr>
              <a:t> correct.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13466</TotalTime>
  <Words>1683</Words>
  <Application>Microsoft Macintosh PowerPoint</Application>
  <PresentationFormat>On-screen Show (4:3)</PresentationFormat>
  <Paragraphs>217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 Presentation</vt:lpstr>
      <vt:lpstr>Mathematical Induction</vt:lpstr>
      <vt:lpstr>Motivation</vt:lpstr>
      <vt:lpstr>The Principle of Mathematical Induction</vt:lpstr>
      <vt:lpstr>Proving P( 3 )</vt:lpstr>
      <vt:lpstr>Mathematical Induction as the Domino Principle</vt:lpstr>
      <vt:lpstr>Mathematical Induction as the Domino Principle</vt:lpstr>
      <vt:lpstr>The 3-Step Method</vt:lpstr>
      <vt:lpstr>Induction as a Creative Process</vt:lpstr>
      <vt:lpstr>PowerPoint Presentation</vt:lpstr>
      <vt:lpstr>Example</vt:lpstr>
      <vt:lpstr>A Geometric Interpretation</vt:lpstr>
      <vt:lpstr>PowerPoint Presentation</vt:lpstr>
      <vt:lpstr>1 + 2 +  … + n = n(n + 1)/2  A Mathematical Induction Proof</vt:lpstr>
      <vt:lpstr>PowerPoint Presentation</vt:lpstr>
      <vt:lpstr>Example: 13 + 23 + . . . + n3 = ?</vt:lpstr>
      <vt:lpstr>PowerPoint Presentation</vt:lpstr>
      <vt:lpstr>Translating the starting point</vt:lpstr>
      <vt:lpstr>Example: Stamps</vt:lpstr>
      <vt:lpstr>PowerPoint Presentation</vt:lpstr>
      <vt:lpstr>Generalizing the Basis</vt:lpstr>
      <vt:lpstr>The Fibonacci Formula</vt:lpstr>
      <vt:lpstr>The Fibonacci Formula  F( n ) = 5-1/2 ( [ ( 1 + 51/2 ) / 2]n - [ ( 1 - 51/2 ) / 2 ]n )</vt:lpstr>
      <vt:lpstr>F( n ) = 5-1/2 ( [ ( 1 + 51/2 ) / 2]n - [ ( 1 - 51/2 ) / 2 ]n )  Proof of Induction Step</vt:lpstr>
      <vt:lpstr>Generalizing this ...</vt:lpstr>
      <vt:lpstr>End</vt:lpstr>
      <vt:lpstr>Strong Mathematical Induction</vt:lpstr>
      <vt:lpstr>Example: Fundamental Theorem of Arithmetic</vt:lpstr>
      <vt:lpstr>PowerPoint Presentation</vt:lpstr>
    </vt:vector>
  </TitlesOfParts>
  <Company>Computer Science Department, UCSB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 &amp; Functions</dc:title>
  <dc:creator>Peter Cappello</dc:creator>
  <cp:lastModifiedBy>Peter Cappello</cp:lastModifiedBy>
  <cp:revision>416</cp:revision>
  <cp:lastPrinted>1999-11-02T17:21:27Z</cp:lastPrinted>
  <dcterms:created xsi:type="dcterms:W3CDTF">1999-10-05T03:33:04Z</dcterms:created>
  <dcterms:modified xsi:type="dcterms:W3CDTF">2016-08-18T17:23:30Z</dcterms:modified>
</cp:coreProperties>
</file>