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sldIdLst>
    <p:sldId id="256" r:id="rId3"/>
    <p:sldId id="259" r:id="rId4"/>
    <p:sldId id="260" r:id="rId5"/>
    <p:sldId id="258" r:id="rId6"/>
    <p:sldId id="261" r:id="rId7"/>
    <p:sldId id="262" r:id="rId8"/>
    <p:sldId id="264" r:id="rId9"/>
    <p:sldId id="271" r:id="rId10"/>
    <p:sldId id="263" r:id="rId11"/>
    <p:sldId id="265" r:id="rId12"/>
    <p:sldId id="267" r:id="rId13"/>
    <p:sldId id="266" r:id="rId14"/>
    <p:sldId id="269" r:id="rId15"/>
    <p:sldId id="270" r:id="rId16"/>
    <p:sldId id="272" r:id="rId17"/>
    <p:sldId id="274" r:id="rId18"/>
    <p:sldId id="275" r:id="rId19"/>
    <p:sldId id="276" r:id="rId20"/>
    <p:sldId id="273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0000"/>
    <a:srgbClr val="00007F"/>
    <a:srgbClr val="007F00"/>
    <a:srgbClr val="CC3300"/>
    <a:srgbClr val="0000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5112" y="-15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</a:t>
            </a:r>
            <a:r>
              <a:rPr lang="en-US">
                <a:cs typeface="Times New Roman" pitchFamily="18" charset="0"/>
              </a:rPr>
              <a:t>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EBA62-0E6E-46D6-9044-C38320B227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26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</a:t>
            </a:r>
            <a:r>
              <a:rPr lang="en-US">
                <a:cs typeface="Times New Roman" pitchFamily="18" charset="0"/>
              </a:rPr>
              <a:t>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B104B-D685-4C72-9F92-5653A1D3C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950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</a:t>
            </a:r>
            <a:r>
              <a:rPr lang="en-US">
                <a:cs typeface="Times New Roman" pitchFamily="18" charset="0"/>
              </a:rPr>
              <a:t>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0D55B-87A0-47BE-8D4F-C5C431BF8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629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</a:t>
            </a:r>
            <a:r>
              <a:rPr lang="en-US">
                <a:cs typeface="Times New Roman" pitchFamily="18" charset="0"/>
              </a:rPr>
              <a:t>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0C754-68C5-4A90-A90A-D75AC5227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45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B2E98-9738-47CC-AA95-9B42E6A73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778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68384-C93D-4189-A256-F969D6C13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366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2AC29-6A15-4080-9B52-CF742FF468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903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BC386-F9F5-4B9E-9760-DFE5C9D18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68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14ED7-7DA0-447A-88DC-B5A8B25EA9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3252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B03D8-019E-4D4A-9D38-9D9207153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231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D3A70-0549-4A57-A048-8E4E3342D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309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</a:t>
            </a:r>
            <a:r>
              <a:rPr lang="en-US" dirty="0" smtClean="0">
                <a:cs typeface="Times New Roman" pitchFamily="18" charset="0"/>
              </a:rPr>
              <a:t>© Peter Cappello 2013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ACE57-4E29-4F8E-A0C2-D96ECA5916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597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F75D5-E9D4-441F-9C4C-A320497D60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607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54578-F64E-49CD-A06F-E80C9B2D0E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811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E5861-C476-4822-B2AC-292457C6F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902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92C80-CCA5-4374-BA12-03CD99DC4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3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</a:t>
            </a:r>
            <a:r>
              <a:rPr lang="en-US">
                <a:cs typeface="Times New Roman" pitchFamily="18" charset="0"/>
              </a:rPr>
              <a:t>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419F1-5FC7-4FD1-91C4-6BDCC6D2B1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98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</a:t>
            </a:r>
            <a:r>
              <a:rPr lang="en-US">
                <a:cs typeface="Times New Roman" pitchFamily="18" charset="0"/>
              </a:rPr>
              <a:t>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5ECAA-CE68-4D22-8ED1-6455FA27D4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46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</a:t>
            </a:r>
            <a:r>
              <a:rPr lang="en-US">
                <a:cs typeface="Times New Roman" pitchFamily="18" charset="0"/>
              </a:rPr>
              <a:t>© Peter Cappello 2011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059E2-4421-4EDB-BD72-CF897058B5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12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</a:t>
            </a:r>
            <a:r>
              <a:rPr lang="en-US">
                <a:cs typeface="Times New Roman" pitchFamily="18" charset="0"/>
              </a:rPr>
              <a:t>© Peter Cappello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77B35-7222-4C12-BDF8-B555358CB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13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</a:t>
            </a:r>
            <a:r>
              <a:rPr lang="en-US">
                <a:cs typeface="Times New Roman" pitchFamily="18" charset="0"/>
              </a:rPr>
              <a:t>© Peter Cappello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FB1BB-FFF4-44AB-875B-A9A1F5B88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4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</a:t>
            </a:r>
            <a:r>
              <a:rPr lang="en-US">
                <a:cs typeface="Times New Roman" pitchFamily="18" charset="0"/>
              </a:rPr>
              <a:t>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67603-644F-47A8-BA31-0C04601B4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95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</a:t>
            </a:r>
            <a:r>
              <a:rPr lang="en-US">
                <a:cs typeface="Times New Roman" pitchFamily="18" charset="0"/>
              </a:rPr>
              <a:t>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7401C-5489-48C0-9675-AD1C9FB54C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89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 dirty="0"/>
              <a:t>Copyright </a:t>
            </a:r>
            <a:r>
              <a:rPr lang="en-US" dirty="0">
                <a:cs typeface="Times New Roman" pitchFamily="18" charset="0"/>
              </a:rPr>
              <a:t>© Peter </a:t>
            </a:r>
            <a:r>
              <a:rPr lang="en-US" dirty="0" smtClean="0">
                <a:cs typeface="Times New Roman" pitchFamily="18" charset="0"/>
              </a:rPr>
              <a:t>Cappello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E71BAD1-5FDB-4C4E-B088-AAD4DFCFE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7F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12EC1BF-455E-41BF-B4DD-744ECC034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support.google.com/websearch/answer/136861?hl=e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1.doc"/><Relationship Id="rId4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2.doc"/><Relationship Id="rId4" Type="http://schemas.openxmlformats.org/officeDocument/2006/relationships/image" Target="../media/image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3.doc"/><Relationship Id="rId4" Type="http://schemas.openxmlformats.org/officeDocument/2006/relationships/image" Target="../media/image4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4.doc"/><Relationship Id="rId4" Type="http://schemas.openxmlformats.org/officeDocument/2006/relationships/image" Target="../media/image5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5.doc"/><Relationship Id="rId4" Type="http://schemas.openxmlformats.org/officeDocument/2006/relationships/image" Target="../media/image6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</a:t>
            </a:r>
            <a:r>
              <a:rPr lang="en-US" sz="1400" dirty="0">
                <a:cs typeface="Times New Roman" pitchFamily="18" charset="0"/>
              </a:rPr>
              <a:t>© Peter </a:t>
            </a:r>
            <a:r>
              <a:rPr lang="en-US" sz="1400" dirty="0" smtClean="0">
                <a:cs typeface="Times New Roman" pitchFamily="18" charset="0"/>
              </a:rPr>
              <a:t>Cappello</a:t>
            </a:r>
            <a:endParaRPr lang="en-US" sz="1400" dirty="0">
              <a:cs typeface="Times New Roman" pitchFamily="18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Propositional Logic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</a:t>
            </a:r>
            <a:r>
              <a:rPr lang="en-US" sz="1400" dirty="0">
                <a:cs typeface="Times New Roman" pitchFamily="18" charset="0"/>
              </a:rPr>
              <a:t>© Peter </a:t>
            </a:r>
            <a:r>
              <a:rPr lang="en-US" sz="1400" dirty="0" smtClean="0">
                <a:cs typeface="Times New Roman" pitchFamily="18" charset="0"/>
              </a:rPr>
              <a:t>Cappello</a:t>
            </a:r>
            <a:endParaRPr lang="en-US" sz="1400" dirty="0">
              <a:cs typeface="Times New Roman" pitchFamily="18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If … Then ...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01000" cy="4114800"/>
          </a:xfrm>
        </p:spPr>
        <p:txBody>
          <a:bodyPr/>
          <a:lstStyle/>
          <a:p>
            <a:pPr>
              <a:lnSpc>
                <a:spcPct val="130000"/>
              </a:lnSpc>
              <a:defRPr/>
            </a:pPr>
            <a:r>
              <a:rPr lang="en-US" dirty="0" smtClean="0"/>
              <a:t>Example: “If pigs had wings they could fly.”</a:t>
            </a:r>
          </a:p>
          <a:p>
            <a:pPr>
              <a:lnSpc>
                <a:spcPct val="130000"/>
              </a:lnSpc>
              <a:defRPr/>
            </a:pPr>
            <a:r>
              <a:rPr lang="en-US" dirty="0" smtClean="0"/>
              <a:t>In </a:t>
            </a:r>
            <a:r>
              <a:rPr lang="en-US" i="1" dirty="0" smtClean="0"/>
              <a:t>English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7F0000"/>
                </a:solidFill>
              </a:rPr>
              <a:t>implies</a:t>
            </a:r>
            <a:r>
              <a:rPr lang="en-US" dirty="0" smtClean="0"/>
              <a:t> normally </a:t>
            </a:r>
            <a:r>
              <a:rPr lang="en-US" i="1" dirty="0" smtClean="0"/>
              <a:t>connotes</a:t>
            </a:r>
            <a:r>
              <a:rPr lang="en-US" dirty="0" smtClean="0"/>
              <a:t> a </a:t>
            </a:r>
            <a:r>
              <a:rPr lang="en-US" dirty="0" smtClean="0">
                <a:solidFill>
                  <a:srgbClr val="7F0000"/>
                </a:solidFill>
              </a:rPr>
              <a:t>causal</a:t>
            </a:r>
            <a:r>
              <a:rPr lang="en-US" dirty="0" smtClean="0"/>
              <a:t> relation: </a:t>
            </a:r>
          </a:p>
          <a:p>
            <a:pPr lvl="1" algn="ctr">
              <a:lnSpc>
                <a:spcPct val="130000"/>
              </a:lnSpc>
              <a:buFontTx/>
              <a:buNone/>
              <a:defRPr/>
            </a:pPr>
            <a:r>
              <a:rPr lang="en-US" dirty="0" smtClean="0"/>
              <a:t>p implies q means that p </a:t>
            </a:r>
            <a:r>
              <a:rPr lang="en-US" dirty="0" smtClean="0">
                <a:solidFill>
                  <a:srgbClr val="7F0000"/>
                </a:solidFill>
              </a:rPr>
              <a:t>causes</a:t>
            </a:r>
            <a:r>
              <a:rPr lang="en-US" dirty="0" smtClean="0"/>
              <a:t> q to be true.</a:t>
            </a:r>
          </a:p>
          <a:p>
            <a:pPr>
              <a:lnSpc>
                <a:spcPct val="130000"/>
              </a:lnSpc>
              <a:defRPr/>
            </a:pPr>
            <a:r>
              <a:rPr lang="en-US" dirty="0" smtClean="0"/>
              <a:t>Not so with the mathematical definition!</a:t>
            </a:r>
          </a:p>
          <a:p>
            <a:pPr lvl="1" algn="ctr">
              <a:lnSpc>
                <a:spcPct val="130000"/>
              </a:lnSpc>
              <a:buFontTx/>
              <a:buNone/>
              <a:defRPr/>
            </a:pPr>
            <a:r>
              <a:rPr lang="en-US" dirty="0" smtClean="0"/>
              <a:t>If 1 </a:t>
            </a:r>
            <a:r>
              <a:rPr lang="en-US" dirty="0" smtClean="0">
                <a:sym typeface="Symbol" pitchFamily="18" charset="2"/>
              </a:rPr>
              <a:t></a:t>
            </a:r>
            <a:r>
              <a:rPr lang="en-US" dirty="0" smtClean="0"/>
              <a:t> 1 then Peter hates Family Guy.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</a:t>
            </a:r>
            <a:r>
              <a:rPr lang="en-US" sz="1400" dirty="0">
                <a:cs typeface="Times New Roman" pitchFamily="18" charset="0"/>
              </a:rPr>
              <a:t>© Peter </a:t>
            </a:r>
            <a:r>
              <a:rPr lang="en-US" sz="1400" dirty="0" smtClean="0">
                <a:cs typeface="Times New Roman" pitchFamily="18" charset="0"/>
              </a:rPr>
              <a:t>Cappello</a:t>
            </a:r>
            <a:endParaRPr lang="en-US" sz="1400" dirty="0">
              <a:cs typeface="Times New Roman" pitchFamily="18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Converse &amp; Inverse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7F0000"/>
                </a:solidFill>
              </a:rPr>
              <a:t>converse</a:t>
            </a:r>
            <a:r>
              <a:rPr lang="en-US" sz="2400" dirty="0" smtClean="0"/>
              <a:t> of </a:t>
            </a:r>
            <a:r>
              <a:rPr lang="en-US" sz="2400" dirty="0" smtClean="0">
                <a:solidFill>
                  <a:srgbClr val="007F00"/>
                </a:solidFill>
              </a:rPr>
              <a:t>p </a:t>
            </a:r>
            <a:r>
              <a:rPr lang="en-US" sz="2400" dirty="0" smtClean="0">
                <a:solidFill>
                  <a:srgbClr val="007F00"/>
                </a:solidFill>
                <a:sym typeface="Symbol" pitchFamily="18" charset="2"/>
              </a:rPr>
              <a:t> q</a:t>
            </a:r>
            <a:r>
              <a:rPr lang="en-US" sz="2400" dirty="0" smtClean="0">
                <a:sym typeface="Symbol" pitchFamily="18" charset="2"/>
              </a:rPr>
              <a:t> is </a:t>
            </a:r>
            <a:r>
              <a:rPr lang="en-US" sz="2400" dirty="0" smtClean="0">
                <a:solidFill>
                  <a:srgbClr val="007F00"/>
                </a:solidFill>
                <a:sym typeface="Symbol" pitchFamily="18" charset="2"/>
              </a:rPr>
              <a:t>q  p</a:t>
            </a:r>
            <a:r>
              <a:rPr lang="en-US" sz="2400" dirty="0" smtClean="0">
                <a:sym typeface="Symbol" pitchFamily="18" charset="2"/>
              </a:rPr>
              <a:t>.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sym typeface="Symbol" pitchFamily="18" charset="2"/>
              </a:rPr>
              <a:t>The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inverse</a:t>
            </a:r>
            <a:r>
              <a:rPr lang="en-US" sz="2400" dirty="0" smtClean="0">
                <a:sym typeface="Symbol" pitchFamily="18" charset="2"/>
              </a:rPr>
              <a:t> of </a:t>
            </a:r>
            <a:r>
              <a:rPr lang="en-US" sz="2400" dirty="0" smtClean="0">
                <a:solidFill>
                  <a:srgbClr val="007F00"/>
                </a:solidFill>
              </a:rPr>
              <a:t>p </a:t>
            </a:r>
            <a:r>
              <a:rPr lang="en-US" sz="2400" dirty="0" smtClean="0">
                <a:solidFill>
                  <a:srgbClr val="007F00"/>
                </a:solidFill>
                <a:sym typeface="Symbol" pitchFamily="18" charset="2"/>
              </a:rPr>
              <a:t> q</a:t>
            </a:r>
            <a:r>
              <a:rPr lang="en-US" sz="2400" dirty="0" smtClean="0">
                <a:sym typeface="Symbol" pitchFamily="18" charset="2"/>
              </a:rPr>
              <a:t> is </a:t>
            </a:r>
            <a:r>
              <a:rPr lang="en-US" sz="2400" dirty="0" smtClean="0">
                <a:solidFill>
                  <a:srgbClr val="007F00"/>
                </a:solidFill>
                <a:sym typeface="Symbol" pitchFamily="18" charset="2"/>
              </a:rPr>
              <a:t>~</a:t>
            </a:r>
            <a:r>
              <a:rPr lang="en-US" sz="2400" dirty="0" smtClean="0">
                <a:solidFill>
                  <a:srgbClr val="007F00"/>
                </a:solidFill>
              </a:rPr>
              <a:t>p </a:t>
            </a:r>
            <a:r>
              <a:rPr lang="en-US" sz="2400" dirty="0" smtClean="0">
                <a:solidFill>
                  <a:srgbClr val="007F00"/>
                </a:solidFill>
                <a:sym typeface="Symbol" pitchFamily="18" charset="2"/>
              </a:rPr>
              <a:t> ~q</a:t>
            </a:r>
            <a:r>
              <a:rPr lang="en-US" sz="2400" dirty="0" smtClean="0">
                <a:sym typeface="Symbol" pitchFamily="18" charset="2"/>
              </a:rPr>
              <a:t>.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sym typeface="Symbol" pitchFamily="18" charset="2"/>
              </a:rPr>
              <a:t>Compare the truth tables of the converse &amp; inverse.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sym typeface="Symbol" pitchFamily="18" charset="2"/>
              </a:rPr>
              <a:t>The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contrapositive</a:t>
            </a:r>
            <a:r>
              <a:rPr lang="en-US" sz="2400" dirty="0" smtClean="0">
                <a:sym typeface="Symbol" pitchFamily="18" charset="2"/>
              </a:rPr>
              <a:t> of </a:t>
            </a:r>
            <a:r>
              <a:rPr lang="en-US" sz="2400" dirty="0" smtClean="0">
                <a:solidFill>
                  <a:srgbClr val="007F00"/>
                </a:solidFill>
              </a:rPr>
              <a:t>p </a:t>
            </a:r>
            <a:r>
              <a:rPr lang="en-US" sz="2400" dirty="0" smtClean="0">
                <a:solidFill>
                  <a:srgbClr val="007F00"/>
                </a:solidFill>
                <a:sym typeface="Symbol" pitchFamily="18" charset="2"/>
              </a:rPr>
              <a:t> q</a:t>
            </a:r>
            <a:r>
              <a:rPr lang="en-US" sz="2400" dirty="0" smtClean="0">
                <a:sym typeface="Symbol" pitchFamily="18" charset="2"/>
              </a:rPr>
              <a:t> is </a:t>
            </a:r>
            <a:r>
              <a:rPr lang="en-US" sz="2400" dirty="0" smtClean="0">
                <a:solidFill>
                  <a:srgbClr val="007F00"/>
                </a:solidFill>
                <a:sym typeface="Symbol" pitchFamily="18" charset="2"/>
              </a:rPr>
              <a:t>~q  ~p</a:t>
            </a:r>
            <a:r>
              <a:rPr lang="en-US" sz="2400" dirty="0" smtClean="0">
                <a:sym typeface="Symbol" pitchFamily="18" charset="2"/>
              </a:rPr>
              <a:t>.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sym typeface="Symbol" pitchFamily="18" charset="2"/>
              </a:rPr>
              <a:t>If </a:t>
            </a:r>
            <a:r>
              <a:rPr lang="en-US" sz="2400" dirty="0" smtClean="0">
                <a:solidFill>
                  <a:srgbClr val="007F00"/>
                </a:solidFill>
              </a:rPr>
              <a:t>p </a:t>
            </a:r>
            <a:r>
              <a:rPr lang="en-US" sz="2400" dirty="0" smtClean="0">
                <a:solidFill>
                  <a:srgbClr val="007F00"/>
                </a:solidFill>
                <a:sym typeface="Symbol" pitchFamily="18" charset="2"/>
              </a:rPr>
              <a:t> q</a:t>
            </a:r>
            <a:r>
              <a:rPr lang="en-US" sz="2400" dirty="0" smtClean="0">
                <a:sym typeface="Symbol" pitchFamily="18" charset="2"/>
              </a:rPr>
              <a:t> then which, if any, is always true: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>
                <a:sym typeface="Symbol" pitchFamily="18" charset="2"/>
              </a:rPr>
              <a:t>Its converse?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>
                <a:sym typeface="Symbol" pitchFamily="18" charset="2"/>
              </a:rPr>
              <a:t>Its inverse?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>
                <a:sym typeface="Symbol" pitchFamily="18" charset="2"/>
              </a:rPr>
              <a:t>Its contrapositive?</a:t>
            </a:r>
          </a:p>
          <a:p>
            <a:pPr lvl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sym typeface="Symbol" pitchFamily="18" charset="2"/>
              </a:rPr>
              <a:t>Use a truth table to find the answer.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sym typeface="Symbol" pitchFamily="18" charset="2"/>
              </a:rPr>
              <a:t>Describe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contrapositive</a:t>
            </a:r>
            <a:r>
              <a:rPr lang="en-US" sz="2400" dirty="0" smtClean="0">
                <a:sym typeface="Symbol" pitchFamily="18" charset="2"/>
              </a:rPr>
              <a:t> in </a:t>
            </a:r>
            <a:r>
              <a:rPr lang="en-US" sz="2400" dirty="0" smtClean="0">
                <a:sym typeface="Symbol" pitchFamily="18" charset="2"/>
              </a:rPr>
              <a:t>terms of the converse &amp; inverse</a:t>
            </a:r>
            <a:r>
              <a:rPr lang="en-US" sz="2400" dirty="0" smtClean="0">
                <a:sym typeface="Symbol" pitchFamily="18" charset="2"/>
              </a:rPr>
              <a:t>.</a:t>
            </a:r>
            <a:endParaRPr lang="en-US" sz="2400" dirty="0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</a:t>
            </a:r>
            <a:r>
              <a:rPr lang="en-US" sz="1400" dirty="0">
                <a:cs typeface="Times New Roman" pitchFamily="18" charset="0"/>
              </a:rPr>
              <a:t>© Peter </a:t>
            </a:r>
            <a:r>
              <a:rPr lang="en-US" sz="1400" dirty="0" smtClean="0">
                <a:cs typeface="Times New Roman" pitchFamily="18" charset="0"/>
              </a:rPr>
              <a:t>Cappello</a:t>
            </a:r>
            <a:endParaRPr lang="en-US" sz="1400" dirty="0">
              <a:cs typeface="Times New Roman" pitchFamily="18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 </a:t>
            </a:r>
            <a:r>
              <a:rPr lang="en-US" smtClean="0">
                <a:sym typeface="Symbol" pitchFamily="18" charset="2"/>
              </a:rPr>
              <a:t> q may be expressed as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495800"/>
          </a:xfrm>
        </p:spPr>
        <p:txBody>
          <a:bodyPr/>
          <a:lstStyle/>
          <a:p>
            <a:pPr lvl="1"/>
            <a:r>
              <a:rPr lang="en-US" sz="2400" smtClean="0"/>
              <a:t>p implies q</a:t>
            </a:r>
          </a:p>
          <a:p>
            <a:pPr lvl="1"/>
            <a:r>
              <a:rPr lang="en-US" sz="2400" smtClean="0">
                <a:solidFill>
                  <a:srgbClr val="007F00"/>
                </a:solidFill>
              </a:rPr>
              <a:t>if p then q</a:t>
            </a:r>
          </a:p>
          <a:p>
            <a:pPr lvl="1"/>
            <a:r>
              <a:rPr lang="en-US" sz="2400" smtClean="0"/>
              <a:t>q if p</a:t>
            </a:r>
          </a:p>
          <a:p>
            <a:pPr lvl="1"/>
            <a:r>
              <a:rPr lang="en-US" sz="2400" smtClean="0"/>
              <a:t>q follows from p</a:t>
            </a:r>
          </a:p>
          <a:p>
            <a:pPr lvl="1"/>
            <a:r>
              <a:rPr lang="en-US" sz="2400" smtClean="0"/>
              <a:t>q provided p</a:t>
            </a:r>
          </a:p>
          <a:p>
            <a:pPr lvl="1"/>
            <a:r>
              <a:rPr lang="en-US" sz="2400" smtClean="0"/>
              <a:t>q is a consequence of p</a:t>
            </a:r>
          </a:p>
          <a:p>
            <a:pPr lvl="1"/>
            <a:r>
              <a:rPr lang="en-US" sz="2400" smtClean="0"/>
              <a:t>q whenever p</a:t>
            </a:r>
            <a:endParaRPr lang="en-US" sz="2400" smtClean="0">
              <a:solidFill>
                <a:schemeClr val="accent2"/>
              </a:solidFill>
            </a:endParaRPr>
          </a:p>
          <a:p>
            <a:pPr lvl="1"/>
            <a:r>
              <a:rPr lang="en-US" sz="2400" smtClean="0"/>
              <a:t>p is a sufficient condition for q</a:t>
            </a:r>
          </a:p>
          <a:p>
            <a:pPr lvl="1"/>
            <a:r>
              <a:rPr lang="en-US" sz="2400" smtClean="0">
                <a:solidFill>
                  <a:srgbClr val="7F0000"/>
                </a:solidFill>
              </a:rPr>
              <a:t>p only if q 	</a:t>
            </a:r>
            <a:r>
              <a:rPr lang="en-US" sz="2400" smtClean="0">
                <a:solidFill>
                  <a:srgbClr val="00007F"/>
                </a:solidFill>
              </a:rPr>
              <a:t>(if ~q then ~p)</a:t>
            </a:r>
          </a:p>
          <a:p>
            <a:pPr lvl="1"/>
            <a:r>
              <a:rPr lang="en-US" sz="2400" smtClean="0">
                <a:solidFill>
                  <a:srgbClr val="7F0000"/>
                </a:solidFill>
              </a:rPr>
              <a:t>q is a necessary condition for p </a:t>
            </a:r>
            <a:r>
              <a:rPr lang="en-US" sz="2400" smtClean="0">
                <a:solidFill>
                  <a:srgbClr val="00007F"/>
                </a:solidFill>
              </a:rPr>
              <a:t>(if ~q then ~p)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</a:t>
            </a:r>
            <a:r>
              <a:rPr lang="en-US" sz="1400" dirty="0">
                <a:cs typeface="Times New Roman" pitchFamily="18" charset="0"/>
              </a:rPr>
              <a:t>© Peter </a:t>
            </a:r>
            <a:r>
              <a:rPr lang="en-US" sz="1400" dirty="0" smtClean="0">
                <a:cs typeface="Times New Roman" pitchFamily="18" charset="0"/>
              </a:rPr>
              <a:t>Cappello</a:t>
            </a:r>
            <a:endParaRPr lang="en-US" sz="1400" dirty="0">
              <a:cs typeface="Times New Roman" pitchFamily="18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458200" cy="1143000"/>
          </a:xfrm>
        </p:spPr>
        <p:txBody>
          <a:bodyPr/>
          <a:lstStyle/>
          <a:p>
            <a:r>
              <a:rPr lang="en-US" sz="4000" smtClean="0"/>
              <a:t>Abstraction</a:t>
            </a:r>
            <a:br>
              <a:rPr lang="en-US" sz="4000" smtClean="0"/>
            </a:br>
            <a:r>
              <a:rPr lang="en-US" sz="2800" smtClean="0">
                <a:solidFill>
                  <a:srgbClr val="000066"/>
                </a:solidFill>
              </a:rPr>
              <a:t>Capture the </a:t>
            </a:r>
            <a:r>
              <a:rPr lang="en-US" sz="2800" i="1" smtClean="0"/>
              <a:t>logical</a:t>
            </a:r>
            <a:r>
              <a:rPr lang="en-US" sz="2800" smtClean="0"/>
              <a:t> </a:t>
            </a:r>
            <a:r>
              <a:rPr lang="en-US" sz="2800" i="1" smtClean="0"/>
              <a:t>form</a:t>
            </a:r>
            <a:r>
              <a:rPr lang="en-US" sz="2800" smtClean="0">
                <a:solidFill>
                  <a:srgbClr val="000066"/>
                </a:solidFill>
              </a:rPr>
              <a:t> of a Proposition in English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077200" cy="4419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Let </a:t>
            </a:r>
            <a:r>
              <a:rPr lang="en-US" i="1" dirty="0" smtClean="0">
                <a:solidFill>
                  <a:srgbClr val="7F0000"/>
                </a:solidFill>
              </a:rPr>
              <a:t>g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7F0000"/>
                </a:solidFill>
              </a:rPr>
              <a:t>h</a:t>
            </a:r>
            <a:r>
              <a:rPr lang="en-US" dirty="0" smtClean="0"/>
              <a:t>, and </a:t>
            </a:r>
            <a:r>
              <a:rPr lang="en-US" i="1" dirty="0" smtClean="0">
                <a:solidFill>
                  <a:srgbClr val="7F0000"/>
                </a:solidFill>
              </a:rPr>
              <a:t>b</a:t>
            </a:r>
            <a:r>
              <a:rPr lang="en-US" dirty="0" smtClean="0"/>
              <a:t> be propositions:</a:t>
            </a:r>
          </a:p>
          <a:p>
            <a:pPr lvl="1">
              <a:lnSpc>
                <a:spcPct val="90000"/>
              </a:lnSpc>
              <a:defRPr/>
            </a:pPr>
            <a:r>
              <a:rPr lang="en-US" i="1" dirty="0" smtClean="0">
                <a:solidFill>
                  <a:srgbClr val="7F0000"/>
                </a:solidFill>
              </a:rPr>
              <a:t>g</a:t>
            </a:r>
            <a:r>
              <a:rPr lang="en-US" dirty="0" smtClean="0"/>
              <a:t>: Grizzly bears have been seen in the area.</a:t>
            </a:r>
          </a:p>
          <a:p>
            <a:pPr lvl="1">
              <a:lnSpc>
                <a:spcPct val="90000"/>
              </a:lnSpc>
              <a:defRPr/>
            </a:pPr>
            <a:r>
              <a:rPr lang="en-US" i="1" dirty="0" smtClean="0">
                <a:solidFill>
                  <a:srgbClr val="7F0000"/>
                </a:solidFill>
              </a:rPr>
              <a:t>h</a:t>
            </a:r>
            <a:r>
              <a:rPr lang="en-US" dirty="0" smtClean="0"/>
              <a:t>: Hiking is safe on the trail.</a:t>
            </a:r>
          </a:p>
          <a:p>
            <a:pPr lvl="1">
              <a:lnSpc>
                <a:spcPct val="90000"/>
              </a:lnSpc>
              <a:defRPr/>
            </a:pPr>
            <a:r>
              <a:rPr lang="en-US" i="1" dirty="0" smtClean="0">
                <a:solidFill>
                  <a:srgbClr val="7F0000"/>
                </a:solidFill>
              </a:rPr>
              <a:t>b</a:t>
            </a:r>
            <a:r>
              <a:rPr lang="en-US" dirty="0" smtClean="0"/>
              <a:t>: Berries are ripe along the trail.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Translate the following sentence using </a:t>
            </a:r>
            <a:r>
              <a:rPr lang="en-US" i="1" dirty="0" smtClean="0">
                <a:solidFill>
                  <a:srgbClr val="7F0000"/>
                </a:solidFill>
              </a:rPr>
              <a:t>g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7F0000"/>
                </a:solidFill>
              </a:rPr>
              <a:t>h</a:t>
            </a:r>
            <a:r>
              <a:rPr lang="en-US" dirty="0" smtClean="0"/>
              <a:t>, and </a:t>
            </a:r>
            <a:r>
              <a:rPr lang="en-US" i="1" dirty="0" smtClean="0">
                <a:solidFill>
                  <a:srgbClr val="7F0000"/>
                </a:solidFill>
              </a:rPr>
              <a:t>b</a:t>
            </a:r>
            <a:r>
              <a:rPr lang="en-US" dirty="0" smtClean="0"/>
              <a:t>, and logical operators:</a:t>
            </a:r>
          </a:p>
          <a:p>
            <a:pPr lvl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rgbClr val="007F00"/>
                </a:solidFill>
              </a:rPr>
              <a:t>If berries are ripe along the trail, hiking is safe on the trail if and only if grizzly bears have not been seen in the area.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</a:t>
            </a:r>
            <a:r>
              <a:rPr lang="en-US" sz="1400" dirty="0">
                <a:cs typeface="Times New Roman" pitchFamily="18" charset="0"/>
              </a:rPr>
              <a:t>© Peter </a:t>
            </a:r>
            <a:r>
              <a:rPr lang="en-US" sz="1400" dirty="0" smtClean="0">
                <a:cs typeface="Times New Roman" pitchFamily="18" charset="0"/>
              </a:rPr>
              <a:t>Cappello</a:t>
            </a:r>
            <a:endParaRPr lang="en-US" sz="1400" dirty="0">
              <a:cs typeface="Times New Roman" pitchFamily="18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150000"/>
              </a:lnSpc>
              <a:buFontTx/>
              <a:buAutoNum type="arabicPeriod"/>
              <a:defRPr/>
            </a:pPr>
            <a:r>
              <a:rPr lang="en-US" smtClean="0"/>
              <a:t>If berries are ripe along the trail, hiking is safe on the trail if and only if grizzly bears have not been seen in the area.</a:t>
            </a:r>
          </a:p>
          <a:p>
            <a:pPr marL="609600" indent="-609600">
              <a:lnSpc>
                <a:spcPct val="150000"/>
              </a:lnSpc>
              <a:buFontTx/>
              <a:buAutoNum type="arabicPeriod"/>
              <a:defRPr/>
            </a:pPr>
            <a:r>
              <a:rPr lang="en-US" smtClean="0"/>
              <a:t>If </a:t>
            </a:r>
            <a:r>
              <a:rPr lang="en-US" i="1" smtClean="0">
                <a:solidFill>
                  <a:srgbClr val="7F0000"/>
                </a:solidFill>
              </a:rPr>
              <a:t>b</a:t>
            </a:r>
            <a:r>
              <a:rPr lang="en-US" smtClean="0"/>
              <a:t>, ( </a:t>
            </a:r>
            <a:r>
              <a:rPr lang="en-US" i="1" smtClean="0">
                <a:solidFill>
                  <a:srgbClr val="7F0000"/>
                </a:solidFill>
              </a:rPr>
              <a:t>h</a:t>
            </a:r>
            <a:r>
              <a:rPr lang="en-US" smtClean="0"/>
              <a:t> if and only if </a:t>
            </a:r>
            <a:r>
              <a:rPr lang="en-US" smtClean="0">
                <a:sym typeface="Symbol" pitchFamily="18" charset="2"/>
              </a:rPr>
              <a:t> </a:t>
            </a:r>
            <a:r>
              <a:rPr lang="en-US" smtClean="0">
                <a:solidFill>
                  <a:srgbClr val="7F0000"/>
                </a:solidFill>
                <a:sym typeface="Symbol" pitchFamily="18" charset="2"/>
              </a:rPr>
              <a:t>g</a:t>
            </a:r>
            <a:r>
              <a:rPr lang="en-US" smtClean="0">
                <a:sym typeface="Symbol" pitchFamily="18" charset="2"/>
              </a:rPr>
              <a:t> ).</a:t>
            </a:r>
          </a:p>
          <a:p>
            <a:pPr marL="609600" indent="-609600">
              <a:lnSpc>
                <a:spcPct val="150000"/>
              </a:lnSpc>
              <a:buFontTx/>
              <a:buAutoNum type="arabicPeriod"/>
              <a:defRPr/>
            </a:pPr>
            <a:r>
              <a:rPr lang="en-US" smtClean="0">
                <a:sym typeface="Symbol" pitchFamily="18" charset="2"/>
              </a:rPr>
              <a:t> </a:t>
            </a:r>
            <a:r>
              <a:rPr lang="en-US" i="1" smtClean="0">
                <a:solidFill>
                  <a:srgbClr val="7F0000"/>
                </a:solidFill>
                <a:sym typeface="Symbol" pitchFamily="18" charset="2"/>
              </a:rPr>
              <a:t>b</a:t>
            </a:r>
            <a:r>
              <a:rPr lang="en-US" smtClean="0">
                <a:sym typeface="Symbol" pitchFamily="18" charset="2"/>
              </a:rPr>
              <a:t>  ( </a:t>
            </a:r>
            <a:r>
              <a:rPr lang="en-US" i="1" smtClean="0">
                <a:solidFill>
                  <a:srgbClr val="7F0000"/>
                </a:solidFill>
                <a:sym typeface="Symbol" pitchFamily="18" charset="2"/>
              </a:rPr>
              <a:t>h</a:t>
            </a:r>
            <a:r>
              <a:rPr lang="en-US" smtClean="0">
                <a:sym typeface="Symbol" pitchFamily="18" charset="2"/>
              </a:rPr>
              <a:t>   </a:t>
            </a:r>
            <a:r>
              <a:rPr lang="en-US" i="1" smtClean="0">
                <a:solidFill>
                  <a:srgbClr val="7F0000"/>
                </a:solidFill>
                <a:sym typeface="Symbol" pitchFamily="18" charset="2"/>
              </a:rPr>
              <a:t>g </a:t>
            </a:r>
            <a:r>
              <a:rPr lang="en-US" smtClean="0">
                <a:sym typeface="Symbol" pitchFamily="18" charset="2"/>
              </a:rPr>
              <a:t>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</a:t>
            </a:r>
            <a:r>
              <a:rPr lang="en-US" sz="1400" dirty="0">
                <a:cs typeface="Times New Roman" pitchFamily="18" charset="0"/>
              </a:rPr>
              <a:t>© Peter </a:t>
            </a:r>
            <a:r>
              <a:rPr lang="en-US" sz="1400" dirty="0" smtClean="0">
                <a:cs typeface="Times New Roman" pitchFamily="18" charset="0"/>
              </a:rPr>
              <a:t>Cappello</a:t>
            </a:r>
            <a:endParaRPr lang="en-US" sz="1400" dirty="0">
              <a:cs typeface="Times New Roman" pitchFamily="18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86800" cy="1143000"/>
          </a:xfrm>
        </p:spPr>
        <p:txBody>
          <a:bodyPr/>
          <a:lstStyle/>
          <a:p>
            <a:r>
              <a:rPr lang="en-US" sz="4000" smtClean="0"/>
              <a:t>Truth Table of a Compound Proposition</a:t>
            </a:r>
          </a:p>
        </p:txBody>
      </p:sp>
      <p:graphicFrame>
        <p:nvGraphicFramePr>
          <p:cNvPr id="68760" name="Group 152"/>
          <p:cNvGraphicFramePr>
            <a:graphicFrameLocks noGrp="1"/>
          </p:cNvGraphicFramePr>
          <p:nvPr>
            <p:ph type="tbl" idx="1"/>
          </p:nvPr>
        </p:nvGraphicFramePr>
        <p:xfrm>
          <a:off x="1295400" y="1524000"/>
          <a:ext cx="6172200" cy="4664079"/>
        </p:xfrm>
        <a:graphic>
          <a:graphicData uri="http://schemas.openxmlformats.org/drawingml/2006/table">
            <a:tbl>
              <a:tblPr/>
              <a:tblGrid>
                <a:gridCol w="457200"/>
                <a:gridCol w="381000"/>
                <a:gridCol w="381000"/>
                <a:gridCol w="762000"/>
                <a:gridCol w="1524000"/>
                <a:gridCol w="2667000"/>
              </a:tblGrid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h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g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 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7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g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7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h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   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7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g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7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b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  ( 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7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h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   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7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g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7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7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7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F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7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7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7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F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7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7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7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F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F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7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7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7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F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7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7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7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F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F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7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7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7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F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F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7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7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7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F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F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F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7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7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7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3400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en-US" dirty="0" smtClean="0"/>
              <a:t>Systems are increasing in complexity.</a:t>
            </a:r>
          </a:p>
          <a:p>
            <a:pPr lvl="1">
              <a:spcBef>
                <a:spcPts val="500"/>
              </a:spcBef>
            </a:pPr>
            <a:r>
              <a:rPr lang="en-US" dirty="0" smtClean="0"/>
              <a:t>e.g., software, hardware, workflow, security, legal</a:t>
            </a:r>
          </a:p>
          <a:p>
            <a:pPr>
              <a:spcBef>
                <a:spcPts val="500"/>
              </a:spcBef>
            </a:pPr>
            <a:r>
              <a:rPr lang="en-US" dirty="0"/>
              <a:t>C</a:t>
            </a:r>
            <a:r>
              <a:rPr lang="en-US" dirty="0" smtClean="0"/>
              <a:t>an we know that a system works as intended?</a:t>
            </a:r>
          </a:p>
          <a:p>
            <a:pPr marL="971550" lvl="1" indent="-514350">
              <a:spcBef>
                <a:spcPts val="500"/>
              </a:spcBef>
              <a:buFont typeface="+mj-lt"/>
              <a:buAutoNum type="arabicPeriod"/>
            </a:pPr>
            <a:r>
              <a:rPr lang="en-US" dirty="0" smtClean="0"/>
              <a:t>Specify a set of desired system properties</a:t>
            </a:r>
          </a:p>
          <a:p>
            <a:pPr marL="857250" lvl="2" indent="0">
              <a:spcBef>
                <a:spcPts val="500"/>
              </a:spcBef>
              <a:buNone/>
            </a:pPr>
            <a:r>
              <a:rPr lang="en-US" dirty="0" smtClean="0"/>
              <a:t>Each property is expressed as a compound proposition.</a:t>
            </a:r>
          </a:p>
          <a:p>
            <a:pPr marL="971550" lvl="1" indent="-514350">
              <a:spcBef>
                <a:spcPts val="500"/>
              </a:spcBef>
              <a:buFont typeface="+mj-lt"/>
              <a:buAutoNum type="arabicPeriod"/>
            </a:pPr>
            <a:r>
              <a:rPr lang="en-US" dirty="0" smtClean="0"/>
              <a:t>Verify that such a system is feasible.</a:t>
            </a:r>
          </a:p>
          <a:p>
            <a:pPr marL="857250" lvl="2" indent="0">
              <a:spcBef>
                <a:spcPts val="500"/>
              </a:spcBef>
              <a:buNone/>
            </a:pPr>
            <a:r>
              <a:rPr lang="en-US" dirty="0" smtClean="0"/>
              <a:t>All compound propositions are simultaneously </a:t>
            </a:r>
            <a:r>
              <a:rPr lang="en-US" i="1" dirty="0" smtClean="0">
                <a:solidFill>
                  <a:srgbClr val="7F0000"/>
                </a:solidFill>
              </a:rPr>
              <a:t>satisfiable</a:t>
            </a:r>
            <a:r>
              <a:rPr lang="en-US" dirty="0" smtClean="0"/>
              <a:t>.</a:t>
            </a:r>
          </a:p>
          <a:p>
            <a:pPr marL="514350" indent="-457200">
              <a:spcBef>
                <a:spcPts val="500"/>
              </a:spcBef>
            </a:pPr>
            <a:r>
              <a:rPr lang="en-US" dirty="0" smtClean="0"/>
              <a:t>Z specification language</a:t>
            </a:r>
          </a:p>
          <a:p>
            <a:pPr marL="914400" lvl="1" indent="-457200">
              <a:spcBef>
                <a:spcPts val="500"/>
              </a:spcBef>
            </a:pPr>
            <a:r>
              <a:rPr lang="en-US" dirty="0" smtClean="0"/>
              <a:t>Allow: http://alloy.mit.edu/alloy/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Copyright </a:t>
            </a:r>
            <a:r>
              <a:rPr lang="en-US" dirty="0" smtClean="0">
                <a:cs typeface="Times New Roman" pitchFamily="18" charset="0"/>
              </a:rPr>
              <a:t>© Peter Cappello</a:t>
            </a:r>
            <a:endParaRPr 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168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Knights &amp; Knaves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sz="2800" dirty="0" smtClean="0"/>
              <a:t>An island’s only inhabitants are knights </a:t>
            </a:r>
            <a:r>
              <a:rPr lang="en-US" sz="2800" smtClean="0"/>
              <a:t>(truth tellers</a:t>
            </a:r>
            <a:r>
              <a:rPr lang="en-US" sz="2800" dirty="0" smtClean="0"/>
              <a:t>) &amp; knaves (liars).</a:t>
            </a:r>
          </a:p>
          <a:p>
            <a:r>
              <a:rPr lang="en-US" sz="2800" dirty="0" smtClean="0"/>
              <a:t>You are approached by 2 inhabitants, A &amp; B.</a:t>
            </a:r>
          </a:p>
          <a:p>
            <a:r>
              <a:rPr lang="en-US" sz="2800" dirty="0" smtClean="0"/>
              <a:t>Determine, if possible, what A &amp; B are, if B says nothing &amp; A says: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“At least 1 of us is a knave.”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“I am a knave or B is a knight.”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“We are both knaves.”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</a:t>
            </a:r>
            <a:r>
              <a:rPr lang="en-US" dirty="0" smtClean="0">
                <a:cs typeface="Times New Roman" pitchFamily="18" charset="0"/>
              </a:rPr>
              <a:t>© Peter Cappello</a:t>
            </a:r>
            <a:endParaRPr 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62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</a:t>
            </a:r>
            <a:r>
              <a:rPr lang="en-US" smtClean="0"/>
              <a:t>at 4 cases </a:t>
            </a:r>
            <a:r>
              <a:rPr lang="en-US" smtClean="0"/>
              <a:t>for </a:t>
            </a:r>
            <a:r>
              <a:rPr lang="en-US" dirty="0" smtClean="0"/>
              <a:t>A and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30000"/>
              </a:lnSpc>
              <a:buFont typeface="+mj-lt"/>
              <a:buAutoNum type="arabicPeriod"/>
            </a:pPr>
            <a:r>
              <a:rPr lang="en-US" dirty="0"/>
              <a:t>“At least 1 of us is a knave.</a:t>
            </a:r>
            <a:r>
              <a:rPr lang="en-US" dirty="0" smtClean="0"/>
              <a:t>”</a:t>
            </a:r>
          </a:p>
          <a:p>
            <a:pPr marL="400050" lvl="1" indent="0">
              <a:lnSpc>
                <a:spcPct val="130000"/>
              </a:lnSpc>
              <a:buNone/>
            </a:pPr>
            <a:r>
              <a:rPr lang="en-US" dirty="0" smtClean="0"/>
              <a:t>A is a knight; B is a knave.</a:t>
            </a:r>
            <a:endParaRPr lang="en-US" dirty="0"/>
          </a:p>
          <a:p>
            <a:pPr marL="514350" indent="-514350">
              <a:lnSpc>
                <a:spcPct val="130000"/>
              </a:lnSpc>
              <a:buFont typeface="+mj-lt"/>
              <a:buAutoNum type="arabicPeriod"/>
            </a:pPr>
            <a:r>
              <a:rPr lang="en-US" dirty="0"/>
              <a:t>“I am a knave or B is a knight.</a:t>
            </a:r>
            <a:r>
              <a:rPr lang="en-US" dirty="0" smtClean="0"/>
              <a:t>”</a:t>
            </a:r>
          </a:p>
          <a:p>
            <a:pPr marL="400050" lvl="1" indent="0">
              <a:lnSpc>
                <a:spcPct val="130000"/>
              </a:lnSpc>
              <a:buNone/>
            </a:pPr>
            <a:r>
              <a:rPr lang="en-US" dirty="0" smtClean="0"/>
              <a:t>A &amp; B are knights</a:t>
            </a:r>
            <a:endParaRPr lang="en-US" dirty="0"/>
          </a:p>
          <a:p>
            <a:pPr marL="514350" indent="-514350">
              <a:lnSpc>
                <a:spcPct val="130000"/>
              </a:lnSpc>
              <a:buFont typeface="+mj-lt"/>
              <a:buAutoNum type="arabicPeriod"/>
            </a:pPr>
            <a:r>
              <a:rPr lang="en-US" dirty="0"/>
              <a:t>“We are both knaves.</a:t>
            </a:r>
            <a:r>
              <a:rPr lang="en-US" dirty="0" smtClean="0"/>
              <a:t>”</a:t>
            </a:r>
          </a:p>
          <a:p>
            <a:pPr marL="400050" lvl="1" indent="0">
              <a:lnSpc>
                <a:spcPct val="130000"/>
              </a:lnSpc>
              <a:buNone/>
            </a:pPr>
            <a:r>
              <a:rPr lang="en-US" dirty="0" smtClean="0"/>
              <a:t>A is a knave; B is a knight.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</a:t>
            </a:r>
            <a:r>
              <a:rPr lang="en-US" dirty="0" smtClean="0">
                <a:cs typeface="Times New Roman" pitchFamily="18" charset="0"/>
              </a:rPr>
              <a:t>© Peter Cappello</a:t>
            </a:r>
            <a:endParaRPr 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4065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Search Operators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7924800" cy="639762"/>
          </a:xfrm>
        </p:spPr>
        <p:txBody>
          <a:bodyPr/>
          <a:lstStyle/>
          <a:p>
            <a:r>
              <a:rPr lang="en-US" dirty="0" smtClean="0"/>
              <a:t>Query: “US states” “income tax rate”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19400"/>
            <a:ext cx="4040188" cy="34290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>
                <a:effectLst/>
              </a:rPr>
              <a:t>Beatles: “Taxman” </a:t>
            </a:r>
            <a:r>
              <a:rPr lang="en-US" sz="1600" dirty="0" smtClean="0">
                <a:solidFill>
                  <a:srgbClr val="7F0000"/>
                </a:solidFill>
                <a:effectLst/>
              </a:rPr>
              <a:t>(Query: Beatles Taxman)</a:t>
            </a:r>
          </a:p>
          <a:p>
            <a:pPr marL="0" indent="0">
              <a:buNone/>
            </a:pPr>
            <a:r>
              <a:rPr lang="en-US" sz="1600" dirty="0" smtClean="0">
                <a:effectLst/>
              </a:rPr>
              <a:t>Let </a:t>
            </a:r>
            <a:r>
              <a:rPr lang="en-US" sz="1600" dirty="0">
                <a:effectLst/>
              </a:rPr>
              <a:t>me tell you how it will be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>
                <a:effectLst/>
              </a:rPr>
              <a:t>There's one for you, nineteen for me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>
                <a:effectLst/>
              </a:rPr>
              <a:t>'Cause I'm the taxman, yeah, I'm the taxman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>
                <a:effectLst/>
              </a:rPr>
              <a:t>Should five per cent appear too small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>
                <a:effectLst/>
              </a:rPr>
              <a:t>Be thankful I don't take it all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>
                <a:effectLst/>
              </a:rPr>
              <a:t>'Cause I'm the taxman, yeah I'm the </a:t>
            </a:r>
            <a:r>
              <a:rPr lang="en-US" sz="1600" dirty="0" smtClean="0">
                <a:effectLst/>
              </a:rPr>
              <a:t>taxman</a:t>
            </a:r>
          </a:p>
          <a:p>
            <a:pPr marL="0" indent="0">
              <a:buNone/>
            </a:pPr>
            <a:endParaRPr lang="en-US" sz="1600" dirty="0">
              <a:effectLst/>
            </a:endParaRPr>
          </a:p>
          <a:p>
            <a:pPr marL="0" indent="0">
              <a:buNone/>
            </a:pPr>
            <a:r>
              <a:rPr lang="en-US" sz="1600" dirty="0">
                <a:effectLst/>
              </a:rPr>
              <a:t>If you drive a car, I'll tax the street,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effectLst/>
              </a:rPr>
              <a:t>If you try to sit, I'll tax your seat.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effectLst/>
              </a:rPr>
              <a:t>If you get too cold I'll tax the heat,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effectLst/>
              </a:rPr>
              <a:t>If you take a walk, I'll tax your feet</a:t>
            </a:r>
            <a:r>
              <a:rPr lang="en-US" sz="1600" dirty="0" smtClean="0">
                <a:effectLst/>
              </a:rPr>
              <a:t>.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8200" y="2819400"/>
            <a:ext cx="4041775" cy="34290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>
                <a:effectLst/>
              </a:rPr>
              <a:t>Don't </a:t>
            </a:r>
            <a:r>
              <a:rPr lang="en-US" sz="1600" dirty="0">
                <a:effectLst/>
              </a:rPr>
              <a:t>ask me what I want it for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effectLst/>
              </a:rPr>
              <a:t>If you don't want to pay some more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effectLst/>
              </a:rPr>
              <a:t>'Cause I'm the taxman, yeah, I'm the taxman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effectLst/>
              </a:rPr>
              <a:t>Now my advice for those who die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effectLst/>
              </a:rPr>
              <a:t>Declare the pennies on your eyes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effectLst/>
              </a:rPr>
              <a:t>'Cause I'm the taxman, yeah, I'm the taxman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effectLst/>
              </a:rPr>
              <a:t>And you're working for no one but me</a:t>
            </a:r>
            <a:r>
              <a:rPr lang="en-US" sz="1600" dirty="0" smtClean="0">
                <a:effectLst/>
              </a:rPr>
              <a:t>.</a:t>
            </a:r>
            <a:endParaRPr lang="en-US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</a:t>
            </a:r>
            <a:r>
              <a:rPr lang="en-US" dirty="0" smtClean="0">
                <a:cs typeface="Times New Roman" pitchFamily="18" charset="0"/>
              </a:rPr>
              <a:t>© Peter Cappello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8" name="Text Placeholder 4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7924800" cy="639762"/>
          </a:xfrm>
        </p:spPr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support.google.com/websearch/answer/136861?hl=en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225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</a:t>
            </a:r>
            <a:r>
              <a:rPr lang="en-US" sz="1400" dirty="0">
                <a:cs typeface="Times New Roman" pitchFamily="18" charset="0"/>
              </a:rPr>
              <a:t>© Peter </a:t>
            </a:r>
            <a:r>
              <a:rPr lang="en-US" sz="1400" dirty="0" smtClean="0">
                <a:cs typeface="Times New Roman" pitchFamily="18" charset="0"/>
              </a:rPr>
              <a:t>Cappello</a:t>
            </a:r>
            <a:endParaRPr lang="en-US" sz="1400" dirty="0">
              <a:cs typeface="Times New Roman" pitchFamily="18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 Restrictions</a:t>
            </a:r>
            <a:br>
              <a:rPr lang="en-US" dirty="0" smtClean="0"/>
            </a:br>
            <a:r>
              <a:rPr lang="en-US" sz="2800" dirty="0" smtClean="0">
                <a:solidFill>
                  <a:srgbClr val="00007F"/>
                </a:solidFill>
              </a:rPr>
              <a:t>Building more precise tools from less precise tools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  <a:defRPr/>
            </a:pPr>
            <a:r>
              <a:rPr lang="en-US" dirty="0" smtClean="0"/>
              <a:t>Precise use of natural language is </a:t>
            </a:r>
            <a:r>
              <a:rPr lang="en-US" dirty="0" smtClean="0">
                <a:solidFill>
                  <a:srgbClr val="7F0000"/>
                </a:solidFill>
              </a:rPr>
              <a:t>difficult</a:t>
            </a:r>
            <a:r>
              <a:rPr lang="en-US" dirty="0" smtClean="0"/>
              <a:t>.</a:t>
            </a:r>
          </a:p>
          <a:p>
            <a:pPr>
              <a:lnSpc>
                <a:spcPct val="130000"/>
              </a:lnSpc>
              <a:defRPr/>
            </a:pPr>
            <a:r>
              <a:rPr lang="en-US" dirty="0" smtClean="0"/>
              <a:t>We want a sublanguage suited to </a:t>
            </a:r>
            <a:r>
              <a:rPr lang="en-US" dirty="0" smtClean="0">
                <a:solidFill>
                  <a:srgbClr val="7F0000"/>
                </a:solidFill>
              </a:rPr>
              <a:t>precision</a:t>
            </a:r>
            <a:r>
              <a:rPr lang="en-US" dirty="0" smtClean="0"/>
              <a:t>.</a:t>
            </a:r>
          </a:p>
          <a:p>
            <a:pPr>
              <a:lnSpc>
                <a:spcPct val="130000"/>
              </a:lnSpc>
              <a:defRPr/>
            </a:pPr>
            <a:r>
              <a:rPr lang="en-US" dirty="0" smtClean="0"/>
              <a:t>Restrict discussion to sentences that are: </a:t>
            </a:r>
          </a:p>
          <a:p>
            <a:pPr lvl="1">
              <a:lnSpc>
                <a:spcPct val="130000"/>
              </a:lnSpc>
              <a:defRPr/>
            </a:pPr>
            <a:r>
              <a:rPr lang="en-US" dirty="0" smtClean="0">
                <a:solidFill>
                  <a:srgbClr val="7F0000"/>
                </a:solidFill>
              </a:rPr>
              <a:t>declarative</a:t>
            </a:r>
          </a:p>
          <a:p>
            <a:pPr lvl="1">
              <a:lnSpc>
                <a:spcPct val="130000"/>
              </a:lnSpc>
              <a:defRPr/>
            </a:pPr>
            <a:r>
              <a:rPr lang="en-US" dirty="0" smtClean="0">
                <a:solidFill>
                  <a:srgbClr val="7F0000"/>
                </a:solidFill>
              </a:rPr>
              <a:t>either </a:t>
            </a:r>
            <a:r>
              <a:rPr lang="en-US" i="1" dirty="0" smtClean="0">
                <a:solidFill>
                  <a:srgbClr val="7F0000"/>
                </a:solidFill>
              </a:rPr>
              <a:t>true</a:t>
            </a:r>
            <a:r>
              <a:rPr lang="en-US" dirty="0" smtClean="0">
                <a:solidFill>
                  <a:srgbClr val="7F0000"/>
                </a:solidFill>
              </a:rPr>
              <a:t> or </a:t>
            </a:r>
            <a:r>
              <a:rPr lang="en-US" i="1" dirty="0" smtClean="0">
                <a:solidFill>
                  <a:srgbClr val="7F0000"/>
                </a:solidFill>
              </a:rPr>
              <a:t>false</a:t>
            </a:r>
            <a:r>
              <a:rPr lang="en-US" dirty="0" smtClean="0">
                <a:solidFill>
                  <a:srgbClr val="7F0000"/>
                </a:solidFill>
              </a:rPr>
              <a:t> but </a:t>
            </a:r>
            <a:r>
              <a:rPr lang="en-US" i="1" dirty="0" smtClean="0">
                <a:solidFill>
                  <a:srgbClr val="7F0000"/>
                </a:solidFill>
              </a:rPr>
              <a:t>not both</a:t>
            </a:r>
            <a:r>
              <a:rPr lang="en-US" dirty="0" smtClean="0"/>
              <a:t>.</a:t>
            </a:r>
          </a:p>
          <a:p>
            <a:pPr>
              <a:lnSpc>
                <a:spcPct val="130000"/>
              </a:lnSpc>
              <a:defRPr/>
            </a:pPr>
            <a:r>
              <a:rPr lang="en-US" dirty="0" smtClean="0"/>
              <a:t>Such sentences are called </a:t>
            </a:r>
            <a:r>
              <a:rPr lang="en-US" dirty="0" smtClean="0">
                <a:solidFill>
                  <a:srgbClr val="7F0000"/>
                </a:solidFill>
              </a:rPr>
              <a:t>propositions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</a:t>
            </a:r>
            <a:r>
              <a:rPr lang="en-US" sz="1400" dirty="0">
                <a:cs typeface="Times New Roman" pitchFamily="18" charset="0"/>
              </a:rPr>
              <a:t>© Peter </a:t>
            </a:r>
            <a:r>
              <a:rPr lang="en-US" sz="1400" dirty="0" smtClean="0">
                <a:cs typeface="Times New Roman" pitchFamily="18" charset="0"/>
              </a:rPr>
              <a:t>Cappello</a:t>
            </a:r>
            <a:endParaRPr lang="en-US" sz="1400" dirty="0">
              <a:cs typeface="Times New Roman" pitchFamily="18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of Propositions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pPr>
              <a:lnSpc>
                <a:spcPct val="160000"/>
              </a:lnSpc>
              <a:buFontTx/>
              <a:buNone/>
              <a:defRPr/>
            </a:pPr>
            <a:r>
              <a:rPr lang="en-US" smtClean="0"/>
              <a:t>Which of the sentences below are propositions?</a:t>
            </a:r>
          </a:p>
          <a:p>
            <a:pPr lvl="1">
              <a:lnSpc>
                <a:spcPct val="160000"/>
              </a:lnSpc>
              <a:defRPr/>
            </a:pPr>
            <a:r>
              <a:rPr lang="en-US" smtClean="0"/>
              <a:t>“Mastercharge, dig me into a hole!”</a:t>
            </a:r>
          </a:p>
          <a:p>
            <a:pPr lvl="1">
              <a:lnSpc>
                <a:spcPct val="160000"/>
              </a:lnSpc>
              <a:defRPr/>
            </a:pPr>
            <a:r>
              <a:rPr lang="en-US" smtClean="0"/>
              <a:t>“Peter Cappello thinks this class is fascinating.”</a:t>
            </a:r>
          </a:p>
          <a:p>
            <a:pPr lvl="1">
              <a:lnSpc>
                <a:spcPct val="160000"/>
              </a:lnSpc>
              <a:defRPr/>
            </a:pPr>
            <a:r>
              <a:rPr lang="en-US" smtClean="0"/>
              <a:t>“Do I exist yet?”</a:t>
            </a:r>
          </a:p>
          <a:p>
            <a:pPr lvl="1">
              <a:lnSpc>
                <a:spcPct val="160000"/>
              </a:lnSpc>
              <a:defRPr/>
            </a:pPr>
            <a:r>
              <a:rPr lang="en-US" smtClean="0"/>
              <a:t>“This sentence is false.”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</a:t>
            </a:r>
            <a:r>
              <a:rPr lang="en-US" sz="1400" dirty="0">
                <a:cs typeface="Times New Roman" pitchFamily="18" charset="0"/>
              </a:rPr>
              <a:t>© Peter </a:t>
            </a:r>
            <a:r>
              <a:rPr lang="en-US" sz="1400" dirty="0" smtClean="0">
                <a:cs typeface="Times New Roman" pitchFamily="18" charset="0"/>
              </a:rPr>
              <a:t>Cappello</a:t>
            </a:r>
            <a:endParaRPr lang="en-US" sz="1400" dirty="0">
              <a:cs typeface="Times New Roman" pitchFamily="18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Not Operator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534400" cy="41148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7F0000"/>
                </a:solidFill>
              </a:rPr>
              <a:t>Not</a:t>
            </a:r>
            <a:r>
              <a:rPr lang="en-US" dirty="0" smtClean="0">
                <a:solidFill>
                  <a:schemeClr val="accent2"/>
                </a:solidFill>
              </a:rPr>
              <a:t> ( </a:t>
            </a:r>
            <a:r>
              <a:rPr lang="en-US" dirty="0" smtClean="0">
                <a:solidFill>
                  <a:srgbClr val="7F0000"/>
                </a:solidFill>
              </a:rPr>
              <a:t>~ 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7F00"/>
                </a:solidFill>
              </a:rPr>
              <a:t>p</a:t>
            </a:r>
            <a:r>
              <a:rPr lang="en-US" dirty="0" smtClean="0"/>
              <a:t> is true exactly when </a:t>
            </a:r>
            <a:r>
              <a:rPr lang="en-US" dirty="0" smtClean="0">
                <a:solidFill>
                  <a:srgbClr val="7F0000"/>
                </a:solidFill>
              </a:rPr>
              <a:t>~</a:t>
            </a:r>
            <a:r>
              <a:rPr lang="en-US" dirty="0" smtClean="0">
                <a:solidFill>
                  <a:srgbClr val="007F00"/>
                </a:solidFill>
              </a:rPr>
              <a:t>p</a:t>
            </a:r>
            <a:r>
              <a:rPr lang="en-US" dirty="0" smtClean="0"/>
              <a:t> is false.</a:t>
            </a:r>
          </a:p>
          <a:p>
            <a:pPr>
              <a:defRPr/>
            </a:pPr>
            <a:r>
              <a:rPr lang="en-US" dirty="0" smtClean="0"/>
              <a:t>Let </a:t>
            </a:r>
            <a:r>
              <a:rPr lang="en-US" dirty="0" smtClean="0">
                <a:solidFill>
                  <a:srgbClr val="007F00"/>
                </a:solidFill>
              </a:rPr>
              <a:t>p</a:t>
            </a:r>
            <a:r>
              <a:rPr lang="en-US" dirty="0" smtClean="0"/>
              <a:t> denote “</a:t>
            </a:r>
            <a:r>
              <a:rPr lang="en-US" dirty="0" smtClean="0">
                <a:solidFill>
                  <a:srgbClr val="007F00"/>
                </a:solidFill>
              </a:rPr>
              <a:t>This class is the greatest entertainment since Game of Thrones</a:t>
            </a:r>
            <a:r>
              <a:rPr lang="en-US" dirty="0" smtClean="0"/>
              <a:t>.” </a:t>
            </a:r>
          </a:p>
          <a:p>
            <a:pPr>
              <a:defRPr/>
            </a:pPr>
            <a:r>
              <a:rPr lang="en-US" dirty="0" smtClean="0">
                <a:solidFill>
                  <a:srgbClr val="7F0000"/>
                </a:solidFill>
              </a:rPr>
              <a:t>~p</a:t>
            </a:r>
            <a:r>
              <a:rPr lang="en-US" dirty="0" smtClean="0"/>
              <a:t> denotes “</a:t>
            </a:r>
            <a:r>
              <a:rPr lang="en-US" dirty="0" smtClean="0">
                <a:solidFill>
                  <a:srgbClr val="7F0000"/>
                </a:solidFill>
              </a:rPr>
              <a:t>It is not the case that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F00"/>
                </a:solidFill>
              </a:rPr>
              <a:t>this class is the greatest entertainment since </a:t>
            </a:r>
            <a:r>
              <a:rPr lang="en-US" dirty="0">
                <a:solidFill>
                  <a:srgbClr val="007F00"/>
                </a:solidFill>
              </a:rPr>
              <a:t>Game of Thrones</a:t>
            </a:r>
            <a:r>
              <a:rPr lang="en-US" dirty="0" smtClean="0"/>
              <a:t>.” </a:t>
            </a:r>
          </a:p>
        </p:txBody>
      </p:sp>
      <p:graphicFrame>
        <p:nvGraphicFramePr>
          <p:cNvPr id="6149" name="Object 4"/>
          <p:cNvGraphicFramePr>
            <a:graphicFrameLocks noChangeAspect="1"/>
          </p:cNvGraphicFramePr>
          <p:nvPr/>
        </p:nvGraphicFramePr>
        <p:xfrm>
          <a:off x="3505200" y="4495800"/>
          <a:ext cx="1744663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6" name="Document" r:id="rId3" imgW="1871472" imgH="2174748" progId="Word.Document.8">
                  <p:embed/>
                </p:oleObj>
              </mc:Choice>
              <mc:Fallback>
                <p:oleObj name="Document" r:id="rId3" imgW="1871472" imgH="2174748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495800"/>
                        <a:ext cx="1744663" cy="202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</a:t>
            </a:r>
            <a:r>
              <a:rPr lang="en-US" sz="1400" dirty="0">
                <a:cs typeface="Times New Roman" pitchFamily="18" charset="0"/>
              </a:rPr>
              <a:t>© Peter </a:t>
            </a:r>
            <a:r>
              <a:rPr lang="en-US" sz="1400" dirty="0" smtClean="0">
                <a:cs typeface="Times New Roman" pitchFamily="18" charset="0"/>
              </a:rPr>
              <a:t>Cappello</a:t>
            </a:r>
            <a:endParaRPr lang="en-US" sz="1400" dirty="0">
              <a:cs typeface="Times New Roman" pitchFamily="18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Or Operator (Disjunction)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smtClean="0">
                <a:solidFill>
                  <a:srgbClr val="7F0000"/>
                </a:solidFill>
              </a:rPr>
              <a:t>Or</a:t>
            </a:r>
            <a:r>
              <a:rPr lang="en-US" smtClean="0">
                <a:solidFill>
                  <a:schemeClr val="accent2"/>
                </a:solidFill>
              </a:rPr>
              <a:t> ( </a:t>
            </a:r>
            <a:r>
              <a:rPr lang="en-US" smtClean="0">
                <a:solidFill>
                  <a:srgbClr val="7F0000"/>
                </a:solidFill>
                <a:sym typeface="Symbol" pitchFamily="18" charset="2"/>
              </a:rPr>
              <a:t>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 smtClean="0">
                <a:solidFill>
                  <a:schemeClr val="accent2"/>
                </a:solidFill>
              </a:rPr>
              <a:t>)</a:t>
            </a:r>
            <a:r>
              <a:rPr lang="en-US" smtClean="0"/>
              <a:t>: proposition p </a:t>
            </a:r>
            <a:r>
              <a:rPr lang="en-US" smtClean="0">
                <a:solidFill>
                  <a:srgbClr val="7F0000"/>
                </a:solidFill>
                <a:sym typeface="Symbol" pitchFamily="18" charset="2"/>
              </a:rPr>
              <a:t></a:t>
            </a:r>
            <a:r>
              <a:rPr lang="en-US" smtClean="0">
                <a:sym typeface="Symbol" pitchFamily="18" charset="2"/>
              </a:rPr>
              <a:t> q</a:t>
            </a:r>
            <a:r>
              <a:rPr lang="en-US" smtClean="0"/>
              <a:t> is true exactly when either p is true </a:t>
            </a:r>
            <a:r>
              <a:rPr lang="en-US" smtClean="0">
                <a:solidFill>
                  <a:srgbClr val="7F0000"/>
                </a:solidFill>
              </a:rPr>
              <a:t>or</a:t>
            </a:r>
            <a:r>
              <a:rPr lang="en-US" smtClean="0"/>
              <a:t> q is true:</a:t>
            </a: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7933815"/>
              </p:ext>
            </p:extLst>
          </p:nvPr>
        </p:nvGraphicFramePr>
        <p:xfrm>
          <a:off x="3205163" y="3205163"/>
          <a:ext cx="2662237" cy="312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Document" r:id="rId3" imgW="2710228" imgH="3173699" progId="Word.Document.8">
                  <p:embed/>
                </p:oleObj>
              </mc:Choice>
              <mc:Fallback>
                <p:oleObj name="Document" r:id="rId3" imgW="2710228" imgH="3173699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5163" y="3205163"/>
                        <a:ext cx="2662237" cy="312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4343400" y="32004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</a:t>
            </a:r>
            <a:r>
              <a:rPr lang="en-US" sz="1400" dirty="0">
                <a:cs typeface="Times New Roman" pitchFamily="18" charset="0"/>
              </a:rPr>
              <a:t>© Peter </a:t>
            </a:r>
            <a:r>
              <a:rPr lang="en-US" sz="1400" dirty="0" smtClean="0">
                <a:cs typeface="Times New Roman" pitchFamily="18" charset="0"/>
              </a:rPr>
              <a:t>Cappello</a:t>
            </a:r>
            <a:endParaRPr lang="en-US" sz="1400" dirty="0">
              <a:cs typeface="Times New Roman" pitchFamily="18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And Operator (Conjunction)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dirty="0" smtClean="0">
                <a:solidFill>
                  <a:srgbClr val="7F0000"/>
                </a:solidFill>
              </a:rPr>
              <a:t>And</a:t>
            </a:r>
            <a:r>
              <a:rPr lang="en-US" dirty="0" smtClean="0">
                <a:solidFill>
                  <a:schemeClr val="accent2"/>
                </a:solidFill>
              </a:rPr>
              <a:t> ( </a:t>
            </a:r>
            <a:r>
              <a:rPr lang="en-US" dirty="0" smtClean="0">
                <a:solidFill>
                  <a:srgbClr val="7F0000"/>
                </a:solidFill>
                <a:sym typeface="Symbol" pitchFamily="18" charset="2"/>
              </a:rPr>
              <a:t>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  <a:r>
              <a:rPr lang="en-US" dirty="0" smtClean="0"/>
              <a:t>: proposition p </a:t>
            </a:r>
            <a:r>
              <a:rPr lang="en-US" dirty="0" smtClean="0">
                <a:solidFill>
                  <a:srgbClr val="7F0000"/>
                </a:solidFill>
                <a:sym typeface="Symbol" pitchFamily="18" charset="2"/>
              </a:rPr>
              <a:t></a:t>
            </a:r>
            <a:r>
              <a:rPr lang="en-US" dirty="0" smtClean="0">
                <a:sym typeface="Symbol" pitchFamily="18" charset="2"/>
              </a:rPr>
              <a:t> q</a:t>
            </a:r>
            <a:r>
              <a:rPr lang="en-US" dirty="0" smtClean="0"/>
              <a:t> is true exactly when p is true </a:t>
            </a:r>
            <a:r>
              <a:rPr lang="en-US" dirty="0" smtClean="0">
                <a:solidFill>
                  <a:srgbClr val="7F0000"/>
                </a:solidFill>
              </a:rPr>
              <a:t>and </a:t>
            </a:r>
            <a:r>
              <a:rPr lang="en-US" dirty="0" smtClean="0"/>
              <a:t>q is true:</a:t>
            </a:r>
          </a:p>
        </p:txBody>
      </p:sp>
      <p:graphicFrame>
        <p:nvGraphicFramePr>
          <p:cNvPr id="819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3094897"/>
              </p:ext>
            </p:extLst>
          </p:nvPr>
        </p:nvGraphicFramePr>
        <p:xfrm>
          <a:off x="3205163" y="3205163"/>
          <a:ext cx="2652712" cy="310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4" name="Document" r:id="rId3" imgW="2702660" imgH="3160022" progId="Word.Document.8">
                  <p:embed/>
                </p:oleObj>
              </mc:Choice>
              <mc:Fallback>
                <p:oleObj name="Document" r:id="rId3" imgW="2702660" imgH="3160022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5163" y="3205163"/>
                        <a:ext cx="2652712" cy="310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</a:t>
            </a:r>
            <a:r>
              <a:rPr lang="en-US" sz="1400" dirty="0">
                <a:cs typeface="Times New Roman" pitchFamily="18" charset="0"/>
              </a:rPr>
              <a:t>© Peter </a:t>
            </a:r>
            <a:r>
              <a:rPr lang="en-US" sz="1400" dirty="0" smtClean="0">
                <a:cs typeface="Times New Roman" pitchFamily="18" charset="0"/>
              </a:rPr>
              <a:t>Cappello</a:t>
            </a:r>
            <a:endParaRPr lang="en-US" sz="1400" dirty="0">
              <a:cs typeface="Times New Roman" pitchFamily="18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If and Only If Operator (IFF)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smtClean="0">
                <a:solidFill>
                  <a:srgbClr val="7F0000"/>
                </a:solidFill>
              </a:rPr>
              <a:t>If and only if</a:t>
            </a:r>
            <a:r>
              <a:rPr lang="en-US" smtClean="0">
                <a:solidFill>
                  <a:schemeClr val="accent2"/>
                </a:solidFill>
              </a:rPr>
              <a:t> ( </a:t>
            </a:r>
            <a:r>
              <a:rPr lang="en-US" smtClean="0">
                <a:solidFill>
                  <a:srgbClr val="7F0000"/>
                </a:solidFill>
                <a:sym typeface="Symbol" pitchFamily="18" charset="2"/>
              </a:rPr>
              <a:t></a:t>
            </a:r>
            <a:r>
              <a:rPr lang="en-US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smtClean="0">
                <a:solidFill>
                  <a:schemeClr val="accent2"/>
                </a:solidFill>
              </a:rPr>
              <a:t>)</a:t>
            </a:r>
            <a:r>
              <a:rPr lang="en-US" smtClean="0"/>
              <a:t>: proposition p </a:t>
            </a:r>
            <a:r>
              <a:rPr lang="en-US" smtClean="0">
                <a:solidFill>
                  <a:srgbClr val="7F0000"/>
                </a:solidFill>
                <a:sym typeface="Symbol" pitchFamily="18" charset="2"/>
              </a:rPr>
              <a:t></a:t>
            </a:r>
            <a:r>
              <a:rPr lang="en-US" smtClean="0">
                <a:sym typeface="Symbol" pitchFamily="18" charset="2"/>
              </a:rPr>
              <a:t> q</a:t>
            </a:r>
            <a:r>
              <a:rPr lang="en-US" smtClean="0"/>
              <a:t> is true exactly when (p </a:t>
            </a:r>
            <a:r>
              <a:rPr lang="en-US" smtClean="0">
                <a:sym typeface="Symbol" pitchFamily="18" charset="2"/>
              </a:rPr>
              <a:t> q) or (~ p  ~ q)</a:t>
            </a:r>
            <a:r>
              <a:rPr lang="en-US" smtClean="0"/>
              <a:t>:</a:t>
            </a:r>
          </a:p>
        </p:txBody>
      </p:sp>
      <p:graphicFrame>
        <p:nvGraphicFramePr>
          <p:cNvPr id="922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7655445"/>
              </p:ext>
            </p:extLst>
          </p:nvPr>
        </p:nvGraphicFramePr>
        <p:xfrm>
          <a:off x="3203575" y="3319463"/>
          <a:ext cx="2681288" cy="290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8" name="Document" r:id="rId3" imgW="2705100" imgH="2921000" progId="Word.Document.8">
                  <p:embed/>
                </p:oleObj>
              </mc:Choice>
              <mc:Fallback>
                <p:oleObj name="Document" r:id="rId3" imgW="2705100" imgH="29210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3319463"/>
                        <a:ext cx="2681288" cy="290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</a:t>
            </a:r>
            <a:r>
              <a:rPr lang="en-US" sz="1400" dirty="0">
                <a:cs typeface="Times New Roman" pitchFamily="18" charset="0"/>
              </a:rPr>
              <a:t>© Peter </a:t>
            </a:r>
            <a:r>
              <a:rPr lang="en-US" sz="1400" dirty="0" smtClean="0">
                <a:cs typeface="Times New Roman" pitchFamily="18" charset="0"/>
              </a:rPr>
              <a:t>Cappello</a:t>
            </a:r>
            <a:endParaRPr lang="en-US" sz="1400" dirty="0">
              <a:cs typeface="Times New Roman" pitchFamily="18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Exclusive-Or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dirty="0" smtClean="0">
                <a:solidFill>
                  <a:srgbClr val="7F0000"/>
                </a:solidFill>
              </a:rPr>
              <a:t>Exclusive-or</a:t>
            </a:r>
            <a:r>
              <a:rPr lang="en-US" dirty="0" smtClean="0"/>
              <a:t> ( </a:t>
            </a:r>
            <a:r>
              <a:rPr lang="en-US" dirty="0" smtClean="0">
                <a:solidFill>
                  <a:srgbClr val="7F0000"/>
                </a:solidFill>
                <a:sym typeface="Symbol" pitchFamily="18" charset="2"/>
              </a:rPr>
              <a:t></a:t>
            </a:r>
            <a:r>
              <a:rPr lang="en-US" dirty="0" smtClean="0"/>
              <a:t> ) is the negation of </a:t>
            </a:r>
            <a:r>
              <a:rPr lang="en-US" dirty="0" smtClean="0">
                <a:solidFill>
                  <a:srgbClr val="7F0000"/>
                </a:solidFill>
                <a:sym typeface="Symbol" pitchFamily="18" charset="2"/>
              </a:rPr>
              <a:t></a:t>
            </a:r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.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6700210"/>
              </p:ext>
            </p:extLst>
          </p:nvPr>
        </p:nvGraphicFramePr>
        <p:xfrm>
          <a:off x="2905125" y="3222625"/>
          <a:ext cx="3254375" cy="307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3314700" imgH="3124200" progId="Word.Document.8">
                  <p:embed/>
                </p:oleObj>
              </mc:Choice>
              <mc:Fallback>
                <p:oleObj name="Document" r:id="rId3" imgW="3314700" imgH="31242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5" y="3222625"/>
                        <a:ext cx="3254375" cy="307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Copyright </a:t>
            </a:r>
            <a:r>
              <a:rPr lang="en-US" sz="1400" dirty="0">
                <a:cs typeface="Times New Roman" pitchFamily="18" charset="0"/>
              </a:rPr>
              <a:t>© Peter </a:t>
            </a:r>
            <a:r>
              <a:rPr lang="en-US" sz="1400" dirty="0" smtClean="0">
                <a:cs typeface="Times New Roman" pitchFamily="18" charset="0"/>
              </a:rPr>
              <a:t>Cappello</a:t>
            </a:r>
            <a:endParaRPr lang="en-US" sz="1400" dirty="0">
              <a:cs typeface="Times New Roman" pitchFamily="18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Implies Operator (If … Then)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7F0000"/>
                </a:solidFill>
              </a:rPr>
              <a:t>Implies</a:t>
            </a:r>
            <a:r>
              <a:rPr lang="en-US" dirty="0" smtClean="0">
                <a:solidFill>
                  <a:schemeClr val="accent2"/>
                </a:solidFill>
              </a:rPr>
              <a:t> ( </a:t>
            </a:r>
            <a:r>
              <a:rPr lang="en-US" dirty="0" smtClean="0">
                <a:solidFill>
                  <a:srgbClr val="7F0000"/>
                </a:solidFill>
                <a:sym typeface="Symbol" pitchFamily="18" charset="2"/>
              </a:rPr>
              <a:t>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  <a:r>
              <a:rPr lang="en-US" dirty="0" smtClean="0"/>
              <a:t>: proposition p </a:t>
            </a:r>
            <a:r>
              <a:rPr lang="en-US" dirty="0" smtClean="0">
                <a:solidFill>
                  <a:srgbClr val="7F0000"/>
                </a:solidFill>
                <a:sym typeface="Symbol" pitchFamily="18" charset="2"/>
              </a:rPr>
              <a:t></a:t>
            </a:r>
            <a:r>
              <a:rPr lang="en-US" dirty="0" smtClean="0">
                <a:sym typeface="Symbol" pitchFamily="18" charset="2"/>
              </a:rPr>
              <a:t> q</a:t>
            </a:r>
            <a:r>
              <a:rPr lang="en-US" dirty="0" smtClean="0"/>
              <a:t> is true exactly when </a:t>
            </a:r>
            <a:r>
              <a:rPr lang="en-US" dirty="0" smtClean="0">
                <a:solidFill>
                  <a:srgbClr val="7F0000"/>
                </a:solidFill>
              </a:rPr>
              <a:t>p is false or q is true</a:t>
            </a:r>
            <a:r>
              <a:rPr lang="en-US" dirty="0" smtClean="0"/>
              <a:t>:</a:t>
            </a:r>
          </a:p>
        </p:txBody>
      </p:sp>
      <p:graphicFrame>
        <p:nvGraphicFramePr>
          <p:cNvPr id="1126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874677"/>
              </p:ext>
            </p:extLst>
          </p:nvPr>
        </p:nvGraphicFramePr>
        <p:xfrm>
          <a:off x="3205163" y="3205163"/>
          <a:ext cx="2652712" cy="309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6" name="Document" r:id="rId3" imgW="2702660" imgH="3148865" progId="Word.Document.8">
                  <p:embed/>
                </p:oleObj>
              </mc:Choice>
              <mc:Fallback>
                <p:oleObj name="Document" r:id="rId3" imgW="2702660" imgH="3148865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5163" y="3205163"/>
                        <a:ext cx="2652712" cy="309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6784</TotalTime>
  <Words>999</Words>
  <Application>Microsoft Macintosh PowerPoint</Application>
  <PresentationFormat>On-screen Show (4:3)</PresentationFormat>
  <Paragraphs>148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Blank Presentation</vt:lpstr>
      <vt:lpstr>Custom Design</vt:lpstr>
      <vt:lpstr>Document</vt:lpstr>
      <vt:lpstr>Microsoft Word 97 - 2004 Document</vt:lpstr>
      <vt:lpstr>Propositional Logic</vt:lpstr>
      <vt:lpstr>Sentence Restrictions Building more precise tools from less precise tools</vt:lpstr>
      <vt:lpstr>Examples of Propositions</vt:lpstr>
      <vt:lpstr>Not Operator</vt:lpstr>
      <vt:lpstr>Or Operator (Disjunction)</vt:lpstr>
      <vt:lpstr>And Operator (Conjunction)</vt:lpstr>
      <vt:lpstr>If and Only If Operator (IFF)</vt:lpstr>
      <vt:lpstr>Exclusive-Or</vt:lpstr>
      <vt:lpstr>Implies Operator (If … Then)</vt:lpstr>
      <vt:lpstr>If … Then ...</vt:lpstr>
      <vt:lpstr>Converse &amp; Inverse</vt:lpstr>
      <vt:lpstr>p  q may be expressed as</vt:lpstr>
      <vt:lpstr>Abstraction Capture the logical form of a Proposition in English</vt:lpstr>
      <vt:lpstr>PowerPoint Presentation</vt:lpstr>
      <vt:lpstr>Truth Table of a Compound Proposition</vt:lpstr>
      <vt:lpstr>System Specification</vt:lpstr>
      <vt:lpstr>Knights &amp; Knaves</vt:lpstr>
      <vt:lpstr>Look at 4 cases for A and B</vt:lpstr>
      <vt:lpstr>Google Search Operators</vt:lpstr>
    </vt:vector>
  </TitlesOfParts>
  <Company>Computer Science Department, UCSB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 &amp; Functions</dc:title>
  <dc:creator>Peter Cappello</dc:creator>
  <cp:lastModifiedBy>Peter Cappello</cp:lastModifiedBy>
  <cp:revision>229</cp:revision>
  <dcterms:created xsi:type="dcterms:W3CDTF">1999-10-05T03:33:04Z</dcterms:created>
  <dcterms:modified xsi:type="dcterms:W3CDTF">2015-09-24T21:35:25Z</dcterms:modified>
</cp:coreProperties>
</file>