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2" r:id="rId5"/>
    <p:sldId id="263" r:id="rId6"/>
    <p:sldId id="269" r:id="rId7"/>
    <p:sldId id="264" r:id="rId8"/>
    <p:sldId id="265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A80000"/>
    <a:srgbClr val="CCECFF"/>
    <a:srgbClr val="CCFFCC"/>
    <a:srgbClr val="000099"/>
    <a:srgbClr val="CCCCFF"/>
    <a:srgbClr val="C80000"/>
    <a:srgbClr val="00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1B78F0C-6445-4823-95F5-90AAC8C68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96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EF05CD-D150-424E-AF61-5D52B2108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35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5DBB-54AF-4EF1-9319-9756429E2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2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25FF0-2F96-4710-AF0A-F5644BF78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3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5C540-7302-4B92-BFE3-2BD1B7600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4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E3EB-E72C-43D0-BC63-EEA8331CF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6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F4C3-95D0-4E6F-AE65-B517BBA8F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AD0E-8A2F-4E70-802E-079A9912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9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D0672-7ABE-4EDC-8E9C-05691DC6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5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A0AEC-ADB7-4B25-B1AD-6787B9862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8D3BC-6C23-42B8-AFA6-7DA8CE92D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3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29F3B-5DF5-478E-82DA-070A927CC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23E15-F28D-4E6A-8B0C-14BCE56B5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4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2D0DE-4404-4DC8-939E-61AF6CD22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1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25628-CE46-461A-8507-3B6D201C4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8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/>
              <a:t>Copyright © Peter </a:t>
            </a:r>
            <a:r>
              <a:rPr lang="en-US" dirty="0" smtClean="0"/>
              <a:t>Cappello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4FA6EC8-E2A0-4048-95F5-E87C8BC24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9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ull_adder%23Full_add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Propositional Equivalence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924800" cy="1752600"/>
          </a:xfrm>
        </p:spPr>
        <p:txBody>
          <a:bodyPr/>
          <a:lstStyle/>
          <a:p>
            <a:pPr algn="l" eaLnBrk="1" hangingPunct="1"/>
            <a:r>
              <a:rPr lang="en-US" sz="2800" dirty="0"/>
              <a:t>Goal: </a:t>
            </a:r>
            <a:r>
              <a:rPr lang="en-US" sz="2800" dirty="0" smtClean="0"/>
              <a:t>Show </a:t>
            </a:r>
            <a:r>
              <a:rPr lang="en-US" sz="2800" dirty="0"/>
              <a:t>how </a:t>
            </a:r>
            <a:r>
              <a:rPr lang="en-US" sz="2800" dirty="0" smtClean="0"/>
              <a:t>propositional equivalences </a:t>
            </a:r>
            <a:r>
              <a:rPr lang="en-US" sz="2800" dirty="0"/>
              <a:t>are established </a:t>
            </a:r>
            <a:r>
              <a:rPr lang="en-US" sz="2800" dirty="0" smtClean="0"/>
              <a:t>&amp; introduce </a:t>
            </a:r>
            <a:r>
              <a:rPr lang="en-US" sz="2800" dirty="0"/>
              <a:t>the most </a:t>
            </a:r>
            <a:r>
              <a:rPr lang="en-US" sz="2800" dirty="0" smtClean="0"/>
              <a:t>important such </a:t>
            </a:r>
            <a:r>
              <a:rPr lang="en-US" sz="2800" dirty="0"/>
              <a:t>equivalences.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Peter Cappello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4AD0E-8A2F-4E70-802E-079A99120E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34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E22310-0ADF-49A1-A0E1-83D3605C1DEA}" type="slidenum">
              <a:rPr lang="en-US" sz="1400"/>
              <a:pPr eaLnBrk="1" hangingPunct="1"/>
              <a:t>2</a:t>
            </a:fld>
            <a:endParaRPr lang="en-US" sz="1400"/>
          </a:p>
        </p:txBody>
      </p:sp>
      <p:graphicFrame>
        <p:nvGraphicFramePr>
          <p:cNvPr id="425017" name="Group 57"/>
          <p:cNvGraphicFramePr>
            <a:graphicFrameLocks noGrp="1"/>
          </p:cNvGraphicFramePr>
          <p:nvPr>
            <p:ph sz="half" idx="2"/>
          </p:nvPr>
        </p:nvGraphicFramePr>
        <p:xfrm>
          <a:off x="304800" y="609600"/>
          <a:ext cx="8839200" cy="5562600"/>
        </p:xfrm>
        <a:graphic>
          <a:graphicData uri="http://schemas.openxmlformats.org/drawingml/2006/table">
            <a:tbl>
              <a:tblPr/>
              <a:tblGrid>
                <a:gridCol w="5943600"/>
                <a:gridCol w="2895600"/>
              </a:tblGrid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Equivalence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T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p;      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F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Identity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T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;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F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F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Domination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; 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F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Idempotent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p)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Double negation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q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;   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q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Commutative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A2D4E3-B69D-47C5-9EF0-C62035172EDB}" type="slidenum">
              <a:rPr lang="en-US" sz="1400"/>
              <a:pPr eaLnBrk="1" hangingPunct="1"/>
              <a:t>3</a:t>
            </a:fld>
            <a:endParaRPr lang="en-US" sz="1400"/>
          </a:p>
        </p:txBody>
      </p:sp>
      <p:graphicFrame>
        <p:nvGraphicFramePr>
          <p:cNvPr id="431159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44393108"/>
              </p:ext>
            </p:extLst>
          </p:nvPr>
        </p:nvGraphicFramePr>
        <p:xfrm>
          <a:off x="685800" y="304800"/>
          <a:ext cx="7772400" cy="5867401"/>
        </p:xfrm>
        <a:graphic>
          <a:graphicData uri="http://schemas.openxmlformats.org/drawingml/2006/table">
            <a:tbl>
              <a:tblPr/>
              <a:tblGrid>
                <a:gridCol w="5226050"/>
                <a:gridCol w="25463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Equivalence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(p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q)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(q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(p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q)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(q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(q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</a:rPr>
                        <a:t>(p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(p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(q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r )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(p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q)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r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Distributive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q)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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q)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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DeMorgan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 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(p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q )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Absorption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 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T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 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≡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F"/>
                          </a:solidFill>
                          <a:effectLst/>
                          <a:latin typeface="Arial" charset="0"/>
                        </a:rPr>
                        <a:t>Negation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ACB060-8DD0-47C7-8A54-6BECEC5D1D59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10000"/>
              </a:lnSpc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>
                <a:solidFill>
                  <a:srgbClr val="7F0000"/>
                </a:solidFill>
              </a:rPr>
              <a:t>tautology</a:t>
            </a:r>
            <a:r>
              <a:rPr lang="en-US" dirty="0" smtClean="0"/>
              <a:t> is a compound proposition that always is true.</a:t>
            </a:r>
          </a:p>
          <a:p>
            <a:pPr eaLnBrk="1" hangingPunct="1">
              <a:lnSpc>
                <a:spcPct val="210000"/>
              </a:lnSpc>
              <a:buFontTx/>
              <a:buNone/>
            </a:pPr>
            <a:r>
              <a:rPr lang="en-US" dirty="0" smtClean="0"/>
              <a:t>Is the following a tautology?</a:t>
            </a:r>
          </a:p>
          <a:p>
            <a:pPr lvl="1" eaLnBrk="1" hangingPunct="1">
              <a:lnSpc>
                <a:spcPct val="210000"/>
              </a:lnSpc>
              <a:buFontTx/>
              <a:buNone/>
            </a:pPr>
            <a:r>
              <a:rPr lang="en-US" dirty="0" smtClean="0">
                <a:solidFill>
                  <a:srgbClr val="A80000"/>
                </a:solidFill>
                <a:sym typeface="Symbol" pitchFamily="18" charset="2"/>
              </a:rPr>
              <a:t>(</a:t>
            </a:r>
            <a:r>
              <a:rPr lang="en-US" dirty="0" smtClean="0">
                <a:sym typeface="Symbol" pitchFamily="18" charset="2"/>
              </a:rPr>
              <a:t> (p </a:t>
            </a:r>
            <a:r>
              <a:rPr lang="en-US" b="1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 pitchFamily="18" charset="2"/>
              </a:rPr>
              <a:t>q) </a:t>
            </a:r>
            <a:r>
              <a:rPr lang="en-US" b="1" dirty="0" smtClean="0">
                <a:sym typeface="Symbol" pitchFamily="18" charset="2"/>
              </a:rPr>
              <a:t>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b="1" dirty="0" smtClean="0">
                <a:sym typeface="Symbol" pitchFamily="18" charset="2"/>
              </a:rPr>
              <a:t>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p </a:t>
            </a:r>
            <a:r>
              <a:rPr lang="en-US" b="1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 pitchFamily="18" charset="2"/>
              </a:rPr>
              <a:t>r) </a:t>
            </a:r>
            <a:r>
              <a:rPr lang="en-US" dirty="0" smtClean="0">
                <a:solidFill>
                  <a:srgbClr val="A80000"/>
                </a:solidFill>
                <a:sym typeface="Symbol" pitchFamily="18" charset="2"/>
              </a:rPr>
              <a:t>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 </a:t>
            </a:r>
            <a:r>
              <a:rPr lang="en-US" dirty="0" smtClean="0">
                <a:sym typeface="Symbol" pitchFamily="18" charset="2"/>
              </a:rPr>
              <a:t>(q </a:t>
            </a:r>
            <a:r>
              <a:rPr lang="en-US" b="1" dirty="0" smtClean="0">
                <a:sym typeface="Symbol" pitchFamily="18" charset="2"/>
              </a:rPr>
              <a:t> </a:t>
            </a:r>
            <a:r>
              <a:rPr lang="en-US" dirty="0" smtClean="0">
                <a:sym typeface="Symbol" pitchFamily="18" charset="2"/>
              </a:rPr>
              <a:t>r)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EB80EE-004C-4EF0-B498-4E917E3DDA2B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Satisfiability Problem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6482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Satisfiability Problem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/>
              <a:t>Given a function of </a:t>
            </a:r>
            <a:r>
              <a:rPr lang="en-US" sz="2000" dirty="0"/>
              <a:t>B</a:t>
            </a:r>
            <a:r>
              <a:rPr lang="en-US" sz="2000" dirty="0" smtClean="0"/>
              <a:t>oolean variables, is there an assignment of values to its variables that makes it true?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solidFill>
                  <a:srgbClr val="007F00"/>
                </a:solidFill>
              </a:rPr>
              <a:t>Is f( p, q, r ) =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( (p </a:t>
            </a:r>
            <a:r>
              <a:rPr lang="en-US" sz="2000" b="1" dirty="0" smtClean="0">
                <a:solidFill>
                  <a:srgbClr val="007F00"/>
                </a:solidFill>
                <a:sym typeface="Symbol" pitchFamily="18" charset="2"/>
              </a:rPr>
              <a:t>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q) </a:t>
            </a:r>
            <a:r>
              <a:rPr lang="en-US" sz="2000" b="1" dirty="0" smtClean="0">
                <a:solidFill>
                  <a:srgbClr val="007F00"/>
                </a:solidFill>
                <a:sym typeface="Symbol" pitchFamily="18" charset="2"/>
              </a:rPr>
              <a:t>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rgbClr val="007F00"/>
                </a:solidFill>
                <a:sym typeface="Symbol" pitchFamily="18" charset="2"/>
              </a:rPr>
              <a:t></a:t>
            </a:r>
            <a:r>
              <a:rPr lang="en-US" sz="2000" dirty="0" smtClean="0">
                <a:solidFill>
                  <a:srgbClr val="007F00"/>
                </a:solidFill>
              </a:rPr>
              <a:t>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p </a:t>
            </a:r>
            <a:r>
              <a:rPr lang="en-US" sz="2000" b="1" dirty="0" smtClean="0">
                <a:solidFill>
                  <a:srgbClr val="007F00"/>
                </a:solidFill>
                <a:sym typeface="Symbol" pitchFamily="18" charset="2"/>
              </a:rPr>
              <a:t>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r) ) </a:t>
            </a:r>
            <a:r>
              <a:rPr lang="en-US" sz="2000" b="1" dirty="0" smtClean="0">
                <a:solidFill>
                  <a:srgbClr val="007F00"/>
                </a:solidFill>
                <a:sym typeface="Symbol" pitchFamily="18" charset="2"/>
              </a:rPr>
              <a:t>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(q </a:t>
            </a:r>
            <a:r>
              <a:rPr lang="en-US" sz="2000" b="1" dirty="0" smtClean="0">
                <a:solidFill>
                  <a:srgbClr val="007F00"/>
                </a:solidFill>
                <a:sym typeface="Symbol" pitchFamily="18" charset="2"/>
              </a:rPr>
              <a:t>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r) satisfiable?</a:t>
            </a:r>
            <a:endParaRPr lang="en-US" sz="2000" dirty="0" smtClean="0">
              <a:solidFill>
                <a:srgbClr val="007F00"/>
              </a:solidFill>
            </a:endParaRP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/>
              <a:t>Satisfiability is important in CS theory, algorithms, program correctness, AI, hardware design, etc.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Algorithm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/>
              <a:t>Construct the truth table.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/>
              <a:t>If </a:t>
            </a:r>
            <a:r>
              <a:rPr lang="en-US" sz="2000" i="1" dirty="0" smtClean="0">
                <a:solidFill>
                  <a:srgbClr val="7F0000"/>
                </a:solidFill>
              </a:rPr>
              <a:t>any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dirty="0" smtClean="0"/>
              <a:t>assignment (row) evaluates to true, return true; 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/>
              <a:t>Else return false.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/>
              <a:t>If the formula has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chemeClr val="tx1"/>
                </a:solidFill>
              </a:rPr>
              <a:t>variables</a:t>
            </a:r>
            <a:r>
              <a:rPr lang="en-US" sz="2000" dirty="0" smtClean="0"/>
              <a:t>, how many </a:t>
            </a:r>
            <a:r>
              <a:rPr lang="en-US" sz="2000" i="1" dirty="0" smtClean="0">
                <a:solidFill>
                  <a:srgbClr val="000000"/>
                </a:solidFill>
              </a:rPr>
              <a:t>rows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/>
              <a:t>does the truth table have?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satisfiability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419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800000"/>
                </a:solidFill>
              </a:rPr>
              <a:t>p( row, col, </a:t>
            </a:r>
            <a:r>
              <a:rPr lang="en-US" i="1" dirty="0">
                <a:solidFill>
                  <a:srgbClr val="800000"/>
                </a:solidFill>
              </a:rPr>
              <a:t>n</a:t>
            </a:r>
            <a:r>
              <a:rPr lang="en-US" i="1" dirty="0" smtClean="0">
                <a:solidFill>
                  <a:srgbClr val="800000"/>
                </a:solidFill>
              </a:rPr>
              <a:t> ) </a:t>
            </a:r>
            <a:r>
              <a:rPr lang="en-US" dirty="0" smtClean="0"/>
              <a:t>denote the proposition </a:t>
            </a:r>
          </a:p>
          <a:p>
            <a:pPr marL="400050" lvl="1" indent="0">
              <a:lnSpc>
                <a:spcPct val="140000"/>
              </a:lnSpc>
              <a:buNone/>
            </a:pPr>
            <a:r>
              <a:rPr lang="en-US" dirty="0" smtClean="0"/>
              <a:t>“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ox( row, col ) </a:t>
            </a:r>
            <a:r>
              <a:rPr lang="en-US" dirty="0" smtClean="0"/>
              <a:t>contains number </a:t>
            </a:r>
            <a:r>
              <a:rPr lang="en-US" i="1" dirty="0" smtClean="0">
                <a:solidFill>
                  <a:srgbClr val="800000"/>
                </a:solidFill>
              </a:rPr>
              <a:t>n</a:t>
            </a:r>
            <a:r>
              <a:rPr lang="en-US" dirty="0" smtClean="0"/>
              <a:t>.”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Using </a:t>
            </a:r>
            <a:r>
              <a:rPr lang="en-US" dirty="0"/>
              <a:t>such </a:t>
            </a:r>
            <a:r>
              <a:rPr lang="en-US" dirty="0" smtClean="0"/>
              <a:t>propositions, design a compound proposition that is satisfiable   if &amp; only if </a:t>
            </a:r>
          </a:p>
          <a:p>
            <a:pPr marL="400050" lvl="1" indent="0">
              <a:lnSpc>
                <a:spcPct val="140000"/>
              </a:lnSpc>
              <a:buNone/>
            </a:pPr>
            <a:r>
              <a:rPr lang="en-US" i="1" dirty="0" smtClean="0">
                <a:solidFill>
                  <a:srgbClr val="800000"/>
                </a:solidFill>
              </a:rPr>
              <a:t>n</a:t>
            </a:r>
            <a:r>
              <a:rPr lang="en-US" dirty="0" smtClean="0"/>
              <a:t> appears in </a:t>
            </a:r>
            <a:r>
              <a:rPr lang="en-US" i="1" dirty="0" smtClean="0">
                <a:solidFill>
                  <a:srgbClr val="7F0000"/>
                </a:solidFill>
              </a:rPr>
              <a:t>some</a:t>
            </a:r>
            <a:r>
              <a:rPr lang="en-US" dirty="0" smtClean="0">
                <a:solidFill>
                  <a:srgbClr val="7F0000"/>
                </a:solidFill>
              </a:rPr>
              <a:t> </a:t>
            </a:r>
            <a:r>
              <a:rPr lang="en-US" dirty="0" smtClean="0"/>
              <a:t>box, for </a:t>
            </a:r>
            <a:r>
              <a:rPr lang="en-US" i="1" dirty="0" smtClean="0">
                <a:solidFill>
                  <a:srgbClr val="800000"/>
                </a:solidFill>
              </a:rPr>
              <a:t>1 ≤ n ≤ 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4AD0E-8A2F-4E70-802E-079A99120E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34200" y="4572000"/>
            <a:ext cx="1905000" cy="14478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>
            <a:stCxn id="22" idx="0"/>
            <a:endCxn id="22" idx="2"/>
          </p:cNvCxnSpPr>
          <p:nvPr/>
        </p:nvCxnSpPr>
        <p:spPr>
          <a:xfrm>
            <a:off x="7886700" y="4572000"/>
            <a:ext cx="0" cy="1447800"/>
          </a:xfrm>
          <a:prstGeom prst="line">
            <a:avLst/>
          </a:prstGeom>
          <a:ln w="31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2" idx="1"/>
            <a:endCxn id="22" idx="3"/>
          </p:cNvCxnSpPr>
          <p:nvPr/>
        </p:nvCxnSpPr>
        <p:spPr>
          <a:xfrm>
            <a:off x="6934200" y="5295900"/>
            <a:ext cx="1905000" cy="0"/>
          </a:xfrm>
          <a:prstGeom prst="line">
            <a:avLst/>
          </a:prstGeom>
          <a:ln w="31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162800" y="4648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8153400" y="46482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239000" y="53340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53400" y="5334000"/>
            <a:ext cx="389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2394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FF5C69-8161-4374-8329-B0A8537EAB8D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sz="2000" smtClean="0"/>
              <a:t>Give logical expressions for a 2-bit adder, where </a:t>
            </a:r>
          </a:p>
          <a:p>
            <a:pPr marL="457200" indent="-457200" eaLnBrk="1" hangingPunct="1"/>
            <a:r>
              <a:rPr lang="en-US" sz="2000" smtClean="0"/>
              <a:t>true  corresponds to 1</a:t>
            </a:r>
          </a:p>
          <a:p>
            <a:pPr marL="457200" indent="-457200" eaLnBrk="1" hangingPunct="1"/>
            <a:r>
              <a:rPr lang="en-US" sz="2000" smtClean="0"/>
              <a:t>false corresponds to 0</a:t>
            </a:r>
          </a:p>
          <a:p>
            <a:pPr marL="457200" indent="-457200" eaLnBrk="1" hangingPunct="1">
              <a:buFontTx/>
              <a:buNone/>
            </a:pPr>
            <a:r>
              <a:rPr lang="en-US" sz="2000" smtClean="0"/>
              <a:t>For example, 01 + 11 = 100.</a:t>
            </a:r>
          </a:p>
          <a:p>
            <a:pPr marL="457200" indent="-457200" eaLnBrk="1" hangingPunct="1"/>
            <a:r>
              <a:rPr lang="en-US" sz="2000" smtClean="0">
                <a:solidFill>
                  <a:srgbClr val="7F0000"/>
                </a:solidFill>
              </a:rPr>
              <a:t>Input</a:t>
            </a:r>
            <a:r>
              <a:rPr lang="en-US" sz="2000" smtClean="0"/>
              <a:t>: </a:t>
            </a:r>
          </a:p>
          <a:p>
            <a:pPr marL="838200" lvl="1" indent="-381000" eaLnBrk="1" hangingPunct="1">
              <a:buFontTx/>
              <a:buNone/>
            </a:pPr>
            <a:r>
              <a:rPr lang="en-US" sz="2000" smtClean="0"/>
              <a:t>Operand 1: a</a:t>
            </a:r>
            <a:r>
              <a:rPr lang="en-US" sz="2000" baseline="-25000" smtClean="0"/>
              <a:t>1</a:t>
            </a:r>
            <a:r>
              <a:rPr lang="en-US" sz="2000" smtClean="0"/>
              <a:t> a</a:t>
            </a:r>
            <a:r>
              <a:rPr lang="en-US" sz="2000" baseline="-25000" smtClean="0"/>
              <a:t>0</a:t>
            </a:r>
          </a:p>
          <a:p>
            <a:pPr marL="838200" lvl="1" indent="-381000" eaLnBrk="1" hangingPunct="1">
              <a:buFontTx/>
              <a:buNone/>
            </a:pPr>
            <a:r>
              <a:rPr lang="en-US" sz="2000" smtClean="0"/>
              <a:t>Operand 2: b</a:t>
            </a:r>
            <a:r>
              <a:rPr lang="en-US" sz="2000" baseline="-25000" smtClean="0"/>
              <a:t>1</a:t>
            </a:r>
            <a:r>
              <a:rPr lang="en-US" sz="2000" smtClean="0"/>
              <a:t> b</a:t>
            </a:r>
            <a:r>
              <a:rPr lang="en-US" sz="2000" baseline="-25000" smtClean="0"/>
              <a:t>0</a:t>
            </a:r>
          </a:p>
          <a:p>
            <a:pPr marL="457200" indent="-457200" eaLnBrk="1" hangingPunct="1"/>
            <a:r>
              <a:rPr lang="en-US" sz="2000" smtClean="0">
                <a:solidFill>
                  <a:srgbClr val="7F0000"/>
                </a:solidFill>
              </a:rPr>
              <a:t>Output</a:t>
            </a:r>
          </a:p>
          <a:p>
            <a:pPr marL="838200" lvl="1" indent="-381000" eaLnBrk="1" hangingPunct="1">
              <a:buFontTx/>
              <a:buNone/>
            </a:pPr>
            <a:r>
              <a:rPr lang="en-US" sz="2000" smtClean="0"/>
              <a:t>s</a:t>
            </a:r>
            <a:r>
              <a:rPr lang="en-US" sz="2000" baseline="-25000" smtClean="0"/>
              <a:t>2 </a:t>
            </a:r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 s</a:t>
            </a:r>
            <a:r>
              <a:rPr lang="en-US" sz="2000" baseline="-25000" smtClean="0"/>
              <a:t>0</a:t>
            </a:r>
          </a:p>
          <a:p>
            <a:pPr marL="457200" indent="-457200" eaLnBrk="1" hangingPunct="1">
              <a:buFontTx/>
              <a:buNone/>
            </a:pPr>
            <a:r>
              <a:rPr lang="en-US" sz="2000" smtClean="0"/>
              <a:t>That is, define 3 Boolean functions:</a:t>
            </a:r>
          </a:p>
          <a:p>
            <a:pPr marL="457200" indent="-457200" eaLnBrk="1" hangingPunct="1"/>
            <a:r>
              <a:rPr lang="en-US" sz="2000" smtClean="0"/>
              <a:t>s</a:t>
            </a:r>
            <a:r>
              <a:rPr lang="en-US" sz="2000" baseline="-25000" smtClean="0"/>
              <a:t>0</a:t>
            </a:r>
            <a:r>
              <a:rPr lang="en-US" sz="2000" smtClean="0"/>
              <a:t>( a</a:t>
            </a:r>
            <a:r>
              <a:rPr lang="en-US" sz="2000" baseline="-25000" smtClean="0"/>
              <a:t>1</a:t>
            </a:r>
            <a:r>
              <a:rPr lang="en-US" sz="2000" smtClean="0"/>
              <a:t> , a</a:t>
            </a:r>
            <a:r>
              <a:rPr lang="en-US" sz="2000" baseline="-25000" smtClean="0"/>
              <a:t>0 </a:t>
            </a:r>
            <a:r>
              <a:rPr lang="en-US" sz="2000" smtClean="0"/>
              <a:t>,</a:t>
            </a:r>
            <a:r>
              <a:rPr lang="en-US" sz="2000" baseline="-25000" smtClean="0"/>
              <a:t> </a:t>
            </a:r>
            <a:r>
              <a:rPr lang="en-US" sz="2000" smtClean="0"/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, b</a:t>
            </a:r>
            <a:r>
              <a:rPr lang="en-US" sz="2000" baseline="-25000" smtClean="0"/>
              <a:t>0 </a:t>
            </a:r>
            <a:r>
              <a:rPr lang="en-US" sz="2000" smtClean="0"/>
              <a:t>) = ?</a:t>
            </a:r>
          </a:p>
          <a:p>
            <a:pPr marL="457200" indent="-457200" eaLnBrk="1" hangingPunct="1"/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( a</a:t>
            </a:r>
            <a:r>
              <a:rPr lang="en-US" sz="2000" baseline="-25000" smtClean="0"/>
              <a:t>1</a:t>
            </a:r>
            <a:r>
              <a:rPr lang="en-US" sz="2000" smtClean="0"/>
              <a:t> , a</a:t>
            </a:r>
            <a:r>
              <a:rPr lang="en-US" sz="2000" baseline="-25000" smtClean="0"/>
              <a:t>0 </a:t>
            </a:r>
            <a:r>
              <a:rPr lang="en-US" sz="2000" smtClean="0"/>
              <a:t>,</a:t>
            </a:r>
            <a:r>
              <a:rPr lang="en-US" sz="2000" baseline="-25000" smtClean="0"/>
              <a:t> </a:t>
            </a:r>
            <a:r>
              <a:rPr lang="en-US" sz="2000" smtClean="0"/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, b</a:t>
            </a:r>
            <a:r>
              <a:rPr lang="en-US" sz="2000" baseline="-25000" smtClean="0"/>
              <a:t>0 </a:t>
            </a:r>
            <a:r>
              <a:rPr lang="en-US" sz="2000" smtClean="0"/>
              <a:t>) = ?</a:t>
            </a:r>
          </a:p>
          <a:p>
            <a:pPr marL="457200" indent="-457200" eaLnBrk="1" hangingPunct="1"/>
            <a:r>
              <a:rPr lang="en-US" sz="2000" smtClean="0"/>
              <a:t>s</a:t>
            </a:r>
            <a:r>
              <a:rPr lang="en-US" sz="2000" baseline="-25000" smtClean="0"/>
              <a:t>2</a:t>
            </a:r>
            <a:r>
              <a:rPr lang="en-US" sz="2000" smtClean="0"/>
              <a:t>( a</a:t>
            </a:r>
            <a:r>
              <a:rPr lang="en-US" sz="2000" baseline="-25000" smtClean="0"/>
              <a:t>1</a:t>
            </a:r>
            <a:r>
              <a:rPr lang="en-US" sz="2000" smtClean="0"/>
              <a:t> , a</a:t>
            </a:r>
            <a:r>
              <a:rPr lang="en-US" sz="2000" baseline="-25000" smtClean="0"/>
              <a:t>0 </a:t>
            </a:r>
            <a:r>
              <a:rPr lang="en-US" sz="2000" smtClean="0"/>
              <a:t>,</a:t>
            </a:r>
            <a:r>
              <a:rPr lang="en-US" sz="2000" baseline="-25000" smtClean="0"/>
              <a:t> </a:t>
            </a:r>
            <a:r>
              <a:rPr lang="en-US" sz="2000" smtClean="0"/>
              <a:t>b</a:t>
            </a:r>
            <a:r>
              <a:rPr lang="en-US" sz="2000" baseline="-25000" smtClean="0"/>
              <a:t>1</a:t>
            </a:r>
            <a:r>
              <a:rPr lang="en-US" sz="2000" smtClean="0"/>
              <a:t> , b</a:t>
            </a:r>
            <a:r>
              <a:rPr lang="en-US" sz="2000" baseline="-25000" smtClean="0"/>
              <a:t>0 </a:t>
            </a:r>
            <a:r>
              <a:rPr lang="en-US" sz="2000" smtClean="0"/>
              <a:t>) =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C6AB81-3B82-4F59-BBBA-B9BF77D3D899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000" smtClean="0"/>
              <a:t>Can you define a Boolean function in the C programming language?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boolean[] adder( boolean a1, boolean a0, boolean b1, boolean b0 ) {  . . . }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000" smtClean="0"/>
              <a:t>Or, for an </a:t>
            </a:r>
            <a:r>
              <a:rPr lang="en-US" sz="2000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-bit adder: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1800" smtClean="0"/>
              <a:t>boolean[] adder( boolean[] a, boolean[]  b ) {  . . . }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000" smtClean="0"/>
              <a:t>For an </a:t>
            </a:r>
            <a:r>
              <a:rPr lang="en-US" sz="2000" smtClean="0">
                <a:solidFill>
                  <a:srgbClr val="7F0000"/>
                </a:solidFill>
              </a:rPr>
              <a:t>n</a:t>
            </a:r>
            <a:r>
              <a:rPr lang="en-US" sz="2000" smtClean="0"/>
              <a:t>-bit adder, it may be useful to </a:t>
            </a:r>
            <a:r>
              <a:rPr lang="en-US" sz="2000" smtClean="0">
                <a:solidFill>
                  <a:srgbClr val="000099"/>
                </a:solidFill>
              </a:rPr>
              <a:t>compute, </a:t>
            </a:r>
            <a:r>
              <a:rPr lang="en-US" sz="2000" i="1" smtClean="0">
                <a:solidFill>
                  <a:srgbClr val="007F00"/>
                </a:solidFill>
              </a:rPr>
              <a:t>for</a:t>
            </a:r>
            <a:r>
              <a:rPr lang="en-US" sz="2000" smtClean="0">
                <a:solidFill>
                  <a:srgbClr val="7F0000"/>
                </a:solidFill>
              </a:rPr>
              <a:t> 0 </a:t>
            </a:r>
            <a:r>
              <a:rPr lang="en-US" sz="2000" smtClean="0">
                <a:solidFill>
                  <a:srgbClr val="7F0000"/>
                </a:solidFill>
                <a:cs typeface="Arial" charset="0"/>
              </a:rPr>
              <a:t>≤</a:t>
            </a:r>
            <a:r>
              <a:rPr lang="en-US" sz="2000" smtClean="0">
                <a:solidFill>
                  <a:srgbClr val="7F0000"/>
                </a:solidFill>
              </a:rPr>
              <a:t> i </a:t>
            </a:r>
            <a:r>
              <a:rPr lang="en-US" sz="2000" smtClean="0">
                <a:solidFill>
                  <a:srgbClr val="7F0000"/>
                </a:solidFill>
                <a:cs typeface="Arial" charset="0"/>
              </a:rPr>
              <a:t>≤</a:t>
            </a:r>
            <a:r>
              <a:rPr lang="en-US" sz="2000" smtClean="0">
                <a:solidFill>
                  <a:srgbClr val="7F0000"/>
                </a:solidFill>
              </a:rPr>
              <a:t> n</a:t>
            </a:r>
            <a:r>
              <a:rPr lang="en-US" sz="2000" smtClean="0">
                <a:solidFill>
                  <a:srgbClr val="000099"/>
                </a:solidFill>
              </a:rPr>
              <a:t>, a sum bit,</a:t>
            </a:r>
            <a:r>
              <a:rPr lang="en-US" sz="2000" smtClean="0">
                <a:solidFill>
                  <a:srgbClr val="7F0000"/>
                </a:solidFill>
              </a:rPr>
              <a:t> s</a:t>
            </a:r>
            <a:r>
              <a:rPr lang="en-US" sz="2000" baseline="-25000" smtClean="0">
                <a:solidFill>
                  <a:srgbClr val="7F0000"/>
                </a:solidFill>
              </a:rPr>
              <a:t>i</a:t>
            </a:r>
            <a:r>
              <a:rPr lang="en-US" sz="2000" smtClean="0">
                <a:solidFill>
                  <a:srgbClr val="7F0000"/>
                </a:solidFill>
              </a:rPr>
              <a:t> </a:t>
            </a:r>
            <a:r>
              <a:rPr lang="en-US" sz="2000" smtClean="0">
                <a:solidFill>
                  <a:srgbClr val="000099"/>
                </a:solidFill>
              </a:rPr>
              <a:t>and a carry bit,</a:t>
            </a:r>
            <a:r>
              <a:rPr lang="en-US" sz="2000" smtClean="0">
                <a:solidFill>
                  <a:srgbClr val="7F0000"/>
                </a:solidFill>
              </a:rPr>
              <a:t> c</a:t>
            </a:r>
            <a:r>
              <a:rPr lang="en-US" sz="2000" baseline="-25000" smtClean="0">
                <a:solidFill>
                  <a:srgbClr val="7F0000"/>
                </a:solidFill>
              </a:rPr>
              <a:t>i</a:t>
            </a:r>
            <a:r>
              <a:rPr lang="en-US" sz="2000" smtClean="0">
                <a:solidFill>
                  <a:srgbClr val="000099"/>
                </a:solidFill>
              </a:rPr>
              <a:t>. 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For the sum bit, </a:t>
            </a:r>
            <a:r>
              <a:rPr lang="en-US" sz="1800" smtClean="0">
                <a:solidFill>
                  <a:srgbClr val="7F0000"/>
                </a:solidFill>
              </a:rPr>
              <a:t>s</a:t>
            </a:r>
            <a:r>
              <a:rPr lang="en-US" sz="1800" baseline="-25000" smtClean="0">
                <a:solidFill>
                  <a:srgbClr val="7F0000"/>
                </a:solidFill>
              </a:rPr>
              <a:t>i</a:t>
            </a:r>
            <a:r>
              <a:rPr lang="en-US" sz="1800" smtClean="0">
                <a:solidFill>
                  <a:srgbClr val="000099"/>
                </a:solidFill>
              </a:rPr>
              <a:t>,</a:t>
            </a:r>
            <a:r>
              <a:rPr lang="en-US" sz="1800" smtClean="0">
                <a:solidFill>
                  <a:srgbClr val="7F0000"/>
                </a:solidFill>
              </a:rPr>
              <a:t> </a:t>
            </a:r>
            <a:r>
              <a:rPr lang="en-US" sz="1800" smtClean="0">
                <a:solidFill>
                  <a:srgbClr val="000099"/>
                </a:solidFill>
              </a:rPr>
              <a:t>we may use: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1800" smtClean="0">
                <a:solidFill>
                  <a:srgbClr val="7F0000"/>
                </a:solidFill>
              </a:rPr>
              <a:t>	s</a:t>
            </a:r>
            <a:r>
              <a:rPr lang="en-US" sz="1800" baseline="-25000" smtClean="0">
                <a:solidFill>
                  <a:srgbClr val="7F0000"/>
                </a:solidFill>
              </a:rPr>
              <a:t>i</a:t>
            </a:r>
            <a:r>
              <a:rPr lang="en-US" sz="1800" smtClean="0">
                <a:solidFill>
                  <a:srgbClr val="7F0000"/>
                </a:solidFill>
              </a:rPr>
              <a:t> = </a:t>
            </a:r>
            <a:r>
              <a:rPr lang="en-US" sz="1800" smtClean="0"/>
              <a:t>a</a:t>
            </a:r>
            <a:r>
              <a:rPr lang="en-US" sz="1800" baseline="-25000" smtClean="0"/>
              <a:t>i</a:t>
            </a:r>
            <a:r>
              <a:rPr lang="en-US" sz="1800" smtClean="0">
                <a:solidFill>
                  <a:srgbClr val="7F0000"/>
                </a:solidFill>
              </a:rPr>
              <a:t>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</a:t>
            </a:r>
            <a:r>
              <a:rPr lang="en-US" sz="1800" smtClean="0">
                <a:solidFill>
                  <a:srgbClr val="7F0000"/>
                </a:solidFill>
              </a:rPr>
              <a:t> </a:t>
            </a:r>
            <a:r>
              <a:rPr lang="en-US" sz="1800" smtClean="0"/>
              <a:t>b</a:t>
            </a:r>
            <a:r>
              <a:rPr lang="en-US" sz="1800" baseline="-25000" smtClean="0"/>
              <a:t>i</a:t>
            </a:r>
            <a:r>
              <a:rPr lang="en-US" sz="1800" smtClean="0">
                <a:solidFill>
                  <a:srgbClr val="7F0000"/>
                </a:solidFill>
              </a:rPr>
              <a:t>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</a:t>
            </a:r>
            <a:r>
              <a:rPr lang="en-US" sz="1800" smtClean="0">
                <a:solidFill>
                  <a:srgbClr val="7F0000"/>
                </a:solidFill>
              </a:rPr>
              <a:t> c</a:t>
            </a:r>
            <a:r>
              <a:rPr lang="en-US" sz="1800" baseline="-25000" smtClean="0">
                <a:solidFill>
                  <a:srgbClr val="7F0000"/>
                </a:solidFill>
              </a:rPr>
              <a:t>i-1</a:t>
            </a:r>
            <a:r>
              <a:rPr lang="en-US" sz="1800" smtClean="0">
                <a:solidFill>
                  <a:srgbClr val="7F0000"/>
                </a:solidFill>
              </a:rPr>
              <a:t>, </a:t>
            </a:r>
            <a:r>
              <a:rPr lang="en-US" sz="1800" smtClean="0">
                <a:solidFill>
                  <a:srgbClr val="000099"/>
                </a:solidFill>
              </a:rPr>
              <a:t>where </a:t>
            </a:r>
            <a:r>
              <a:rPr lang="en-US" sz="1800" smtClean="0">
                <a:solidFill>
                  <a:srgbClr val="7F0000"/>
                </a:solidFill>
              </a:rPr>
              <a:t>c</a:t>
            </a:r>
            <a:r>
              <a:rPr lang="en-US" sz="1800" baseline="-25000" smtClean="0">
                <a:solidFill>
                  <a:srgbClr val="7F0000"/>
                </a:solidFill>
              </a:rPr>
              <a:t>-1</a:t>
            </a:r>
            <a:r>
              <a:rPr lang="en-US" sz="1800" smtClean="0">
                <a:solidFill>
                  <a:srgbClr val="7F0000"/>
                </a:solidFill>
              </a:rPr>
              <a:t> = </a:t>
            </a:r>
            <a:r>
              <a:rPr lang="en-US" sz="1800" smtClean="0"/>
              <a:t>0</a:t>
            </a:r>
            <a:r>
              <a:rPr lang="en-US" sz="1800" smtClean="0">
                <a:solidFill>
                  <a:srgbClr val="7F0000"/>
                </a:solidFill>
              </a:rPr>
              <a:t> </a:t>
            </a:r>
            <a:r>
              <a:rPr lang="en-US" sz="1800" smtClean="0">
                <a:solidFill>
                  <a:srgbClr val="000099"/>
                </a:solidFill>
              </a:rPr>
              <a:t>and</a:t>
            </a:r>
            <a:r>
              <a:rPr lang="en-US" sz="1800" smtClean="0">
                <a:solidFill>
                  <a:srgbClr val="7F0000"/>
                </a:solidFill>
              </a:rPr>
              <a:t> s</a:t>
            </a:r>
            <a:r>
              <a:rPr lang="en-US" sz="1800" baseline="-25000" smtClean="0">
                <a:solidFill>
                  <a:srgbClr val="7F0000"/>
                </a:solidFill>
              </a:rPr>
              <a:t>n</a:t>
            </a:r>
            <a:r>
              <a:rPr lang="en-US" sz="1800" smtClean="0">
                <a:solidFill>
                  <a:srgbClr val="7F0000"/>
                </a:solidFill>
              </a:rPr>
              <a:t> = c</a:t>
            </a:r>
            <a:r>
              <a:rPr lang="en-US" sz="1800" baseline="-25000" smtClean="0">
                <a:solidFill>
                  <a:srgbClr val="7F0000"/>
                </a:solidFill>
              </a:rPr>
              <a:t>n-1</a:t>
            </a:r>
            <a:r>
              <a:rPr lang="en-US" sz="1800" smtClean="0">
                <a:solidFill>
                  <a:srgbClr val="000099"/>
                </a:solidFill>
              </a:rPr>
              <a:t>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1800" smtClean="0">
                <a:solidFill>
                  <a:srgbClr val="000099"/>
                </a:solidFill>
              </a:rPr>
              <a:t>The equation above is called a </a:t>
            </a:r>
            <a:r>
              <a:rPr lang="en-US" sz="1800" i="1" smtClean="0">
                <a:solidFill>
                  <a:srgbClr val="7F0000"/>
                </a:solidFill>
              </a:rPr>
              <a:t>recurrence equation</a:t>
            </a:r>
            <a:r>
              <a:rPr lang="en-US" sz="180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What is a recurrence equation for the carry bit, </a:t>
            </a:r>
            <a:r>
              <a:rPr lang="en-US" sz="2000" smtClean="0">
                <a:solidFill>
                  <a:srgbClr val="7F0000"/>
                </a:solidFill>
              </a:rPr>
              <a:t>c</a:t>
            </a:r>
            <a:r>
              <a:rPr lang="en-US" sz="2000" baseline="-25000" smtClean="0">
                <a:solidFill>
                  <a:srgbClr val="7F0000"/>
                </a:solidFill>
              </a:rPr>
              <a:t>i</a:t>
            </a:r>
            <a:r>
              <a:rPr lang="en-US" sz="2000" smtClean="0">
                <a:solidFill>
                  <a:srgbClr val="000099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</a:t>
            </a:r>
            <a:r>
              <a:rPr lang="en-US" sz="1400"/>
              <a:t>Peter </a:t>
            </a:r>
            <a:r>
              <a:rPr lang="en-US" sz="140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DD8FFF-45F5-4FC5-B2E9-D13EF4B704B9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Unraveling the </a:t>
            </a:r>
            <a:r>
              <a:rPr lang="en-US" sz="2000" i="1" smtClean="0">
                <a:solidFill>
                  <a:srgbClr val="007F00"/>
                </a:solidFill>
              </a:rPr>
              <a:t>for</a:t>
            </a:r>
            <a:r>
              <a:rPr lang="en-US" sz="2000" smtClean="0">
                <a:solidFill>
                  <a:srgbClr val="000099"/>
                </a:solidFill>
              </a:rPr>
              <a:t> loop, suggests a diagram:</a:t>
            </a: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0099"/>
                </a:solidFill>
              </a:rPr>
              <a:t>Each box above has 3 inputs &amp; 2 outputs, and is called a</a:t>
            </a:r>
            <a:r>
              <a:rPr lang="en-US" sz="2000" smtClean="0">
                <a:solidFill>
                  <a:srgbClr val="7F00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  <a:hlinkClick r:id="rId2"/>
              </a:rPr>
              <a:t>full adder</a:t>
            </a:r>
            <a:r>
              <a:rPr lang="en-US" sz="2000" smtClean="0">
                <a:solidFill>
                  <a:srgbClr val="7F0000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7F0000"/>
                </a:solidFill>
              </a:rPr>
              <a:t>A harder problem</a:t>
            </a:r>
            <a:r>
              <a:rPr lang="en-US" sz="2000" smtClean="0"/>
              <a:t>: Compute these sum &amp; carry bits in </a:t>
            </a:r>
            <a:r>
              <a:rPr lang="en-US" sz="2000" smtClean="0">
                <a:solidFill>
                  <a:srgbClr val="7F0000"/>
                </a:solidFill>
              </a:rPr>
              <a:t>parallel</a:t>
            </a:r>
            <a:r>
              <a:rPr lang="en-US" sz="2000" smtClean="0"/>
              <a:t>.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752600" y="3276600"/>
            <a:ext cx="5334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5"/>
          <p:cNvSpPr>
            <a:spLocks noChangeShapeType="1"/>
          </p:cNvSpPr>
          <p:nvPr/>
        </p:nvSpPr>
        <p:spPr bwMode="auto">
          <a:xfrm flipV="1">
            <a:off x="2209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6"/>
          <p:cNvSpPr>
            <a:spLocks noChangeShapeType="1"/>
          </p:cNvSpPr>
          <p:nvPr/>
        </p:nvSpPr>
        <p:spPr bwMode="auto">
          <a:xfrm flipV="1">
            <a:off x="1828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2057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1828800" y="22098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s</a:t>
            </a:r>
            <a:r>
              <a:rPr lang="en-US" baseline="-25000">
                <a:solidFill>
                  <a:srgbClr val="7F0000"/>
                </a:solidFill>
              </a:rPr>
              <a:t>n-1</a:t>
            </a: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6858000" y="3276600"/>
            <a:ext cx="5334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 flipV="1">
            <a:off x="7315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1"/>
          <p:cNvSpPr>
            <a:spLocks noChangeShapeType="1"/>
          </p:cNvSpPr>
          <p:nvPr/>
        </p:nvSpPr>
        <p:spPr bwMode="auto">
          <a:xfrm flipV="1">
            <a:off x="69342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7162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7010400" y="2209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s</a:t>
            </a:r>
            <a:r>
              <a:rPr lang="en-US" baseline="-25000">
                <a:solidFill>
                  <a:srgbClr val="7F0000"/>
                </a:solidFill>
              </a:rPr>
              <a:t>0</a:t>
            </a:r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5638800" y="3276600"/>
            <a:ext cx="5334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5"/>
          <p:cNvSpPr>
            <a:spLocks noChangeShapeType="1"/>
          </p:cNvSpPr>
          <p:nvPr/>
        </p:nvSpPr>
        <p:spPr bwMode="auto">
          <a:xfrm flipV="1">
            <a:off x="60960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 flipV="1">
            <a:off x="57150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 flipV="1">
            <a:off x="5943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5791200" y="2209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s</a:t>
            </a:r>
            <a:r>
              <a:rPr lang="en-US" baseline="-25000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9237" name="Rectangle 19"/>
          <p:cNvSpPr>
            <a:spLocks noChangeArrowheads="1"/>
          </p:cNvSpPr>
          <p:nvPr/>
        </p:nvSpPr>
        <p:spPr bwMode="auto">
          <a:xfrm>
            <a:off x="4419600" y="3276600"/>
            <a:ext cx="5334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 flipV="1">
            <a:off x="4876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1"/>
          <p:cNvSpPr>
            <a:spLocks noChangeShapeType="1"/>
          </p:cNvSpPr>
          <p:nvPr/>
        </p:nvSpPr>
        <p:spPr bwMode="auto">
          <a:xfrm flipV="1">
            <a:off x="4495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2"/>
          <p:cNvSpPr>
            <a:spLocks noChangeShapeType="1"/>
          </p:cNvSpPr>
          <p:nvPr/>
        </p:nvSpPr>
        <p:spPr bwMode="auto">
          <a:xfrm flipV="1">
            <a:off x="4724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4572000" y="2209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s</a:t>
            </a:r>
            <a:r>
              <a:rPr lang="en-US" baseline="-25000">
                <a:solidFill>
                  <a:srgbClr val="7F0000"/>
                </a:solidFill>
              </a:rPr>
              <a:t>2</a:t>
            </a:r>
          </a:p>
        </p:txBody>
      </p:sp>
      <p:sp>
        <p:nvSpPr>
          <p:cNvPr id="9242" name="Rectangle 24"/>
          <p:cNvSpPr>
            <a:spLocks noChangeArrowheads="1"/>
          </p:cNvSpPr>
          <p:nvPr/>
        </p:nvSpPr>
        <p:spPr bwMode="auto">
          <a:xfrm>
            <a:off x="533400" y="3276600"/>
            <a:ext cx="5334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5"/>
          <p:cNvSpPr>
            <a:spLocks noChangeShapeType="1"/>
          </p:cNvSpPr>
          <p:nvPr/>
        </p:nvSpPr>
        <p:spPr bwMode="auto">
          <a:xfrm flipV="1">
            <a:off x="838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26"/>
          <p:cNvSpPr txBox="1">
            <a:spLocks noChangeArrowheads="1"/>
          </p:cNvSpPr>
          <p:nvPr/>
        </p:nvSpPr>
        <p:spPr bwMode="auto">
          <a:xfrm>
            <a:off x="685800" y="2209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s</a:t>
            </a:r>
            <a:r>
              <a:rPr lang="en-US" baseline="-25000">
                <a:solidFill>
                  <a:srgbClr val="7F0000"/>
                </a:solidFill>
              </a:rPr>
              <a:t>n</a:t>
            </a:r>
          </a:p>
        </p:txBody>
      </p:sp>
      <p:sp>
        <p:nvSpPr>
          <p:cNvPr id="9245" name="Text Box 27"/>
          <p:cNvSpPr txBox="1">
            <a:spLocks noChangeArrowheads="1"/>
          </p:cNvSpPr>
          <p:nvPr/>
        </p:nvSpPr>
        <p:spPr bwMode="auto">
          <a:xfrm>
            <a:off x="1524000" y="4343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n-1</a:t>
            </a:r>
          </a:p>
        </p:txBody>
      </p:sp>
      <p:sp>
        <p:nvSpPr>
          <p:cNvPr id="9246" name="Text Box 28"/>
          <p:cNvSpPr txBox="1">
            <a:spLocks noChangeArrowheads="1"/>
          </p:cNvSpPr>
          <p:nvPr/>
        </p:nvSpPr>
        <p:spPr bwMode="auto">
          <a:xfrm>
            <a:off x="2057400" y="4343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n-1</a:t>
            </a:r>
          </a:p>
        </p:txBody>
      </p:sp>
      <p:sp>
        <p:nvSpPr>
          <p:cNvPr id="9247" name="Text Box 29"/>
          <p:cNvSpPr txBox="1">
            <a:spLocks noChangeArrowheads="1"/>
          </p:cNvSpPr>
          <p:nvPr/>
        </p:nvSpPr>
        <p:spPr bwMode="auto">
          <a:xfrm>
            <a:off x="42672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9248" name="Text Box 30"/>
          <p:cNvSpPr txBox="1">
            <a:spLocks noChangeArrowheads="1"/>
          </p:cNvSpPr>
          <p:nvPr/>
        </p:nvSpPr>
        <p:spPr bwMode="auto">
          <a:xfrm>
            <a:off x="48006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2</a:t>
            </a:r>
          </a:p>
        </p:txBody>
      </p:sp>
      <p:sp>
        <p:nvSpPr>
          <p:cNvPr id="9249" name="Text Box 31"/>
          <p:cNvSpPr txBox="1">
            <a:spLocks noChangeArrowheads="1"/>
          </p:cNvSpPr>
          <p:nvPr/>
        </p:nvSpPr>
        <p:spPr bwMode="auto">
          <a:xfrm>
            <a:off x="5486400" y="4343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9250" name="Text Box 32"/>
          <p:cNvSpPr txBox="1">
            <a:spLocks noChangeArrowheads="1"/>
          </p:cNvSpPr>
          <p:nvPr/>
        </p:nvSpPr>
        <p:spPr bwMode="auto">
          <a:xfrm>
            <a:off x="59436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</a:p>
        </p:txBody>
      </p:sp>
      <p:sp>
        <p:nvSpPr>
          <p:cNvPr id="9251" name="Text Box 33"/>
          <p:cNvSpPr txBox="1">
            <a:spLocks noChangeArrowheads="1"/>
          </p:cNvSpPr>
          <p:nvPr/>
        </p:nvSpPr>
        <p:spPr bwMode="auto">
          <a:xfrm>
            <a:off x="6705600" y="4343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0</a:t>
            </a:r>
          </a:p>
        </p:txBody>
      </p:sp>
      <p:sp>
        <p:nvSpPr>
          <p:cNvPr id="9252" name="Text Box 34"/>
          <p:cNvSpPr txBox="1">
            <a:spLocks noChangeArrowheads="1"/>
          </p:cNvSpPr>
          <p:nvPr/>
        </p:nvSpPr>
        <p:spPr bwMode="auto">
          <a:xfrm>
            <a:off x="7162800" y="4343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0</a:t>
            </a:r>
          </a:p>
        </p:txBody>
      </p:sp>
      <p:sp>
        <p:nvSpPr>
          <p:cNvPr id="9253" name="Line 35"/>
          <p:cNvSpPr>
            <a:spLocks noChangeShapeType="1"/>
          </p:cNvSpPr>
          <p:nvPr/>
        </p:nvSpPr>
        <p:spPr bwMode="auto">
          <a:xfrm flipH="1">
            <a:off x="61722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36"/>
          <p:cNvSpPr txBox="1">
            <a:spLocks noChangeArrowheads="1"/>
          </p:cNvSpPr>
          <p:nvPr/>
        </p:nvSpPr>
        <p:spPr bwMode="auto">
          <a:xfrm>
            <a:off x="6248400" y="2895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c</a:t>
            </a:r>
            <a:r>
              <a:rPr lang="en-US" baseline="-25000">
                <a:solidFill>
                  <a:srgbClr val="7F0000"/>
                </a:solidFill>
              </a:rPr>
              <a:t>0</a:t>
            </a:r>
          </a:p>
        </p:txBody>
      </p:sp>
      <p:sp>
        <p:nvSpPr>
          <p:cNvPr id="9255" name="Text Box 37"/>
          <p:cNvSpPr txBox="1">
            <a:spLocks noChangeArrowheads="1"/>
          </p:cNvSpPr>
          <p:nvPr/>
        </p:nvSpPr>
        <p:spPr bwMode="auto">
          <a:xfrm>
            <a:off x="8077200" y="32766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</a:t>
            </a:r>
            <a:endParaRPr lang="en-US" baseline="-25000"/>
          </a:p>
        </p:txBody>
      </p:sp>
      <p:sp>
        <p:nvSpPr>
          <p:cNvPr id="9256" name="Line 38"/>
          <p:cNvSpPr>
            <a:spLocks noChangeShapeType="1"/>
          </p:cNvSpPr>
          <p:nvPr/>
        </p:nvSpPr>
        <p:spPr bwMode="auto">
          <a:xfrm flipH="1">
            <a:off x="73914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39"/>
          <p:cNvSpPr>
            <a:spLocks noChangeShapeType="1"/>
          </p:cNvSpPr>
          <p:nvPr/>
        </p:nvSpPr>
        <p:spPr bwMode="auto">
          <a:xfrm flipH="1">
            <a:off x="4953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0"/>
          <p:cNvSpPr>
            <a:spLocks noChangeShapeType="1"/>
          </p:cNvSpPr>
          <p:nvPr/>
        </p:nvSpPr>
        <p:spPr bwMode="auto">
          <a:xfrm flipH="1">
            <a:off x="37338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1"/>
          <p:cNvSpPr>
            <a:spLocks noChangeShapeType="1"/>
          </p:cNvSpPr>
          <p:nvPr/>
        </p:nvSpPr>
        <p:spPr bwMode="auto">
          <a:xfrm flipH="1">
            <a:off x="22860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2"/>
          <p:cNvSpPr>
            <a:spLocks noChangeShapeType="1"/>
          </p:cNvSpPr>
          <p:nvPr/>
        </p:nvSpPr>
        <p:spPr bwMode="auto">
          <a:xfrm flipH="1">
            <a:off x="1066800" y="3581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Text Box 43"/>
          <p:cNvSpPr txBox="1">
            <a:spLocks noChangeArrowheads="1"/>
          </p:cNvSpPr>
          <p:nvPr/>
        </p:nvSpPr>
        <p:spPr bwMode="auto">
          <a:xfrm>
            <a:off x="5029200" y="2971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c</a:t>
            </a:r>
            <a:r>
              <a:rPr lang="en-US" baseline="-25000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9262" name="Text Box 44"/>
          <p:cNvSpPr txBox="1">
            <a:spLocks noChangeArrowheads="1"/>
          </p:cNvSpPr>
          <p:nvPr/>
        </p:nvSpPr>
        <p:spPr bwMode="auto">
          <a:xfrm>
            <a:off x="3886200" y="29718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c</a:t>
            </a:r>
            <a:r>
              <a:rPr lang="en-US" baseline="-25000">
                <a:solidFill>
                  <a:srgbClr val="7F0000"/>
                </a:solidFill>
              </a:rPr>
              <a:t>2</a:t>
            </a:r>
          </a:p>
        </p:txBody>
      </p:sp>
      <p:sp>
        <p:nvSpPr>
          <p:cNvPr id="9263" name="Text Box 45"/>
          <p:cNvSpPr txBox="1">
            <a:spLocks noChangeArrowheads="1"/>
          </p:cNvSpPr>
          <p:nvPr/>
        </p:nvSpPr>
        <p:spPr bwMode="auto">
          <a:xfrm>
            <a:off x="2286000" y="29718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c</a:t>
            </a:r>
            <a:r>
              <a:rPr lang="en-US" baseline="-25000">
                <a:solidFill>
                  <a:srgbClr val="7F0000"/>
                </a:solidFill>
              </a:rPr>
              <a:t>n-2</a:t>
            </a:r>
          </a:p>
        </p:txBody>
      </p:sp>
      <p:sp>
        <p:nvSpPr>
          <p:cNvPr id="9264" name="Text Box 46"/>
          <p:cNvSpPr txBox="1">
            <a:spLocks noChangeArrowheads="1"/>
          </p:cNvSpPr>
          <p:nvPr/>
        </p:nvSpPr>
        <p:spPr bwMode="auto">
          <a:xfrm>
            <a:off x="1143000" y="30480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7F0000"/>
                </a:solidFill>
              </a:rPr>
              <a:t>c</a:t>
            </a:r>
            <a:r>
              <a:rPr lang="en-US" baseline="-25000">
                <a:solidFill>
                  <a:srgbClr val="7F0000"/>
                </a:solidFill>
              </a:rPr>
              <a:t>n-1</a:t>
            </a:r>
          </a:p>
        </p:txBody>
      </p:sp>
      <p:sp>
        <p:nvSpPr>
          <p:cNvPr id="9265" name="Oval 47"/>
          <p:cNvSpPr>
            <a:spLocks noChangeArrowheads="1"/>
          </p:cNvSpPr>
          <p:nvPr/>
        </p:nvSpPr>
        <p:spPr bwMode="auto">
          <a:xfrm>
            <a:off x="31242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Oval 48"/>
          <p:cNvSpPr>
            <a:spLocks noChangeArrowheads="1"/>
          </p:cNvSpPr>
          <p:nvPr/>
        </p:nvSpPr>
        <p:spPr bwMode="auto">
          <a:xfrm>
            <a:off x="35814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Oval 49"/>
          <p:cNvSpPr>
            <a:spLocks noChangeArrowheads="1"/>
          </p:cNvSpPr>
          <p:nvPr/>
        </p:nvSpPr>
        <p:spPr bwMode="auto">
          <a:xfrm>
            <a:off x="33528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37816</TotalTime>
  <Words>735</Words>
  <Application>Microsoft Macintosh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Propositional Equivalence</vt:lpstr>
      <vt:lpstr>PowerPoint Presentation</vt:lpstr>
      <vt:lpstr>PowerPoint Presentation</vt:lpstr>
      <vt:lpstr>Exercise</vt:lpstr>
      <vt:lpstr>The Satisfiability Problem</vt:lpstr>
      <vt:lpstr>An example satisfiability problem</vt:lpstr>
      <vt:lpstr>Problem</vt:lpstr>
      <vt:lpstr>PowerPoint Presentation</vt:lpstr>
      <vt:lpstr>PowerPoint Presentation</vt:lpstr>
      <vt:lpstr>END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1079</cp:revision>
  <dcterms:created xsi:type="dcterms:W3CDTF">2001-03-22T17:43:43Z</dcterms:created>
  <dcterms:modified xsi:type="dcterms:W3CDTF">2016-08-03T23:24:56Z</dcterms:modified>
</cp:coreProperties>
</file>