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7" r:id="rId2"/>
    <p:sldId id="260" r:id="rId3"/>
    <p:sldId id="261" r:id="rId4"/>
    <p:sldId id="262" r:id="rId5"/>
    <p:sldId id="263" r:id="rId6"/>
    <p:sldId id="269" r:id="rId7"/>
    <p:sldId id="264" r:id="rId8"/>
    <p:sldId id="265" r:id="rId9"/>
    <p:sldId id="268" r:id="rId10"/>
    <p:sldId id="270" r:id="rId1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F0000"/>
    <a:srgbClr val="A80000"/>
    <a:srgbClr val="CCECFF"/>
    <a:srgbClr val="CCFFCC"/>
    <a:srgbClr val="000099"/>
    <a:srgbClr val="CCCCFF"/>
    <a:srgbClr val="C80000"/>
    <a:srgbClr val="007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8" d="100"/>
          <a:sy n="118" d="100"/>
        </p:scale>
        <p:origin x="-80" y="-8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notesMaster" Target="notesMasters/notesMaster1.xml"/><Relationship Id="rId13" Type="http://schemas.openxmlformats.org/officeDocument/2006/relationships/handoutMaster" Target="handoutMasters/handoutMaster1.xml"/><Relationship Id="rId14" Type="http://schemas.openxmlformats.org/officeDocument/2006/relationships/printerSettings" Target="printerSettings/printerSettings1.bin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95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95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95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A1B78F0C-6445-4823-95F5-90AAC8C685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16964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01EF05CD-D150-424E-AF61-5D52B21081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843551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Peter Cappello 2011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A75DBB-54AF-4EF1-9319-9756429E25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81298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Peter Cappello 2011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B25FF0-2F96-4710-AF0A-F5644BF782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48307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304800"/>
            <a:ext cx="194310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04800"/>
            <a:ext cx="567690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Peter Cappello 2011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25C540-7302-4B92-BFE3-2BD1B76003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14268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676400"/>
            <a:ext cx="3810000" cy="4419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6400"/>
            <a:ext cx="3810000" cy="4419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Peter Cappello 2011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21E3EB-E72C-43D0-BC63-EEA8331CFD2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656432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85800" y="304800"/>
            <a:ext cx="7772400" cy="579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Peter Cappello 2011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5CF4C3-95D0-4E6F-AE65-B517BBA8FD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7460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Peter Cappello 2011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34AD0E-8A2F-4E70-802E-079A99120EC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49942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Peter Cappello 2011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6D0672-7ABE-4EDC-8E9C-05691DC6CCD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31559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676400"/>
            <a:ext cx="38100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6400"/>
            <a:ext cx="38100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Peter Cappello 2011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DA0AEC-ADB7-4B25-B1AD-6787B986252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28816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Peter Cappello 2011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E8D3BC-6C23-42B8-AFA6-7DA8CE92D5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13316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Peter Cappello 2011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129F3B-5DF5-478E-82DA-070A927CC4C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05713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Peter Cappello 2011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423E15-F28D-4E6A-8B0C-14BCE56B55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32404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Peter Cappello 2011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02D0DE-4404-4DC8-939E-61AF6CD22A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46144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Peter Cappello 2011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A25628-CE46-461A-8507-3B6D201C4E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72834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048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676400"/>
            <a:ext cx="7772400" cy="441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r>
              <a:rPr lang="en-US" dirty="0"/>
              <a:t>Copyright © Peter </a:t>
            </a:r>
            <a:r>
              <a:rPr lang="en-US" dirty="0" smtClean="0"/>
              <a:t>Cappello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04FA6EC8-E2A0-4048-95F5-E87C8BC244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>
          <a:solidFill>
            <a:srgbClr val="7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>
          <a:solidFill>
            <a:srgbClr val="7F0000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>
          <a:solidFill>
            <a:srgbClr val="7F0000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>
          <a:solidFill>
            <a:srgbClr val="7F0000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>
          <a:solidFill>
            <a:srgbClr val="7F0000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000">
          <a:solidFill>
            <a:srgbClr val="7F0000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000">
          <a:solidFill>
            <a:srgbClr val="7F0000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000">
          <a:solidFill>
            <a:srgbClr val="7F0000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000">
          <a:solidFill>
            <a:srgbClr val="7F0000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rgbClr val="00009F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00009F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00009F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00009F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9F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9F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9F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9F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en.wikipedia.org/wiki/Full_adder%23Full_adder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extLst>
            <a:ext uri="{91240B29-F687-4f45-9708-019B960494DF}">
              <a14:hiddenLine xmlns:a14="http://schemas.microsoft.com/office/drawing/2010/main" w="9525">
                <a:solidFill>
                  <a:schemeClr val="accent2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smtClean="0"/>
              <a:t>Propositional Equivalence</a:t>
            </a:r>
          </a:p>
        </p:txBody>
      </p:sp>
      <p:sp>
        <p:nvSpPr>
          <p:cNvPr id="2051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685800" y="3886200"/>
            <a:ext cx="7924800" cy="1752600"/>
          </a:xfrm>
        </p:spPr>
        <p:txBody>
          <a:bodyPr/>
          <a:lstStyle/>
          <a:p>
            <a:pPr algn="l" eaLnBrk="1" hangingPunct="1"/>
            <a:r>
              <a:rPr lang="en-US" sz="2800" dirty="0"/>
              <a:t>Goal: </a:t>
            </a:r>
            <a:r>
              <a:rPr lang="en-US" sz="2800" dirty="0" smtClean="0"/>
              <a:t>Show </a:t>
            </a:r>
            <a:r>
              <a:rPr lang="en-US" sz="2800" dirty="0"/>
              <a:t>how </a:t>
            </a:r>
            <a:r>
              <a:rPr lang="en-US" sz="2800" dirty="0" smtClean="0"/>
              <a:t>propositional equivalences </a:t>
            </a:r>
            <a:r>
              <a:rPr lang="en-US" sz="2800" dirty="0"/>
              <a:t>are established </a:t>
            </a:r>
            <a:r>
              <a:rPr lang="en-US" sz="2800" dirty="0" smtClean="0"/>
              <a:t>&amp; introduce </a:t>
            </a:r>
            <a:r>
              <a:rPr lang="en-US" sz="2800" dirty="0"/>
              <a:t>the most </a:t>
            </a:r>
            <a:r>
              <a:rPr lang="en-US" sz="2800" dirty="0" smtClean="0"/>
              <a:t>important such </a:t>
            </a:r>
            <a:r>
              <a:rPr lang="en-US" sz="2800" dirty="0"/>
              <a:t>equivalences.</a:t>
            </a:r>
            <a:endParaRPr lang="en-US" sz="2800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Copyright © Peter Cappello 2011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434AD0E-8A2F-4E70-802E-079A99120EC3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60349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 dirty="0"/>
              <a:t>Copyright © Peter </a:t>
            </a:r>
            <a:r>
              <a:rPr lang="en-US" sz="1400" dirty="0" smtClean="0"/>
              <a:t>Cappello</a:t>
            </a:r>
            <a:endParaRPr lang="en-US" sz="1400" dirty="0"/>
          </a:p>
        </p:txBody>
      </p:sp>
      <p:sp>
        <p:nvSpPr>
          <p:cNvPr id="3075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D7E22310-0ADF-49A1-A0E1-83D3605C1DEA}" type="slidenum">
              <a:rPr lang="en-US" sz="1400"/>
              <a:pPr eaLnBrk="1" hangingPunct="1"/>
              <a:t>2</a:t>
            </a:fld>
            <a:endParaRPr lang="en-US" sz="1400"/>
          </a:p>
        </p:txBody>
      </p:sp>
      <p:graphicFrame>
        <p:nvGraphicFramePr>
          <p:cNvPr id="425017" name="Group 57"/>
          <p:cNvGraphicFramePr>
            <a:graphicFrameLocks noGrp="1"/>
          </p:cNvGraphicFramePr>
          <p:nvPr>
            <p:ph sz="half" idx="2"/>
          </p:nvPr>
        </p:nvGraphicFramePr>
        <p:xfrm>
          <a:off x="304800" y="609600"/>
          <a:ext cx="8839200" cy="5562600"/>
        </p:xfrm>
        <a:graphic>
          <a:graphicData uri="http://schemas.openxmlformats.org/drawingml/2006/table">
            <a:tbl>
              <a:tblPr/>
              <a:tblGrid>
                <a:gridCol w="5943600"/>
                <a:gridCol w="2895600"/>
              </a:tblGrid>
              <a:tr h="9271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7F0000"/>
                          </a:solidFill>
                          <a:effectLst/>
                          <a:latin typeface="Arial" charset="0"/>
                        </a:rPr>
                        <a:t>Equivalence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7F0000"/>
                          </a:solidFill>
                          <a:effectLst/>
                          <a:latin typeface="Arial" charset="0"/>
                        </a:rPr>
                        <a:t>Name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271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F"/>
                          </a:solidFill>
                          <a:effectLst/>
                          <a:latin typeface="Arial" charset="0"/>
                        </a:rPr>
                        <a:t>p </a:t>
                      </a: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F"/>
                          </a:solidFill>
                          <a:effectLst/>
                          <a:latin typeface="Arial" charset="0"/>
                          <a:sym typeface="Symbol" pitchFamily="18" charset="2"/>
                        </a:rPr>
                        <a:t> T </a:t>
                      </a: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F"/>
                          </a:solidFill>
                          <a:effectLst/>
                          <a:latin typeface="Arial" charset="0"/>
                          <a:cs typeface="Arial" charset="0"/>
                          <a:sym typeface="Symbol" pitchFamily="18" charset="2"/>
                        </a:rPr>
                        <a:t>≡ p;      p </a:t>
                      </a: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F"/>
                          </a:solidFill>
                          <a:effectLst/>
                          <a:latin typeface="Arial" charset="0"/>
                          <a:sym typeface="Symbol" pitchFamily="18" charset="2"/>
                        </a:rPr>
                        <a:t> F </a:t>
                      </a: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F"/>
                          </a:solidFill>
                          <a:effectLst/>
                          <a:latin typeface="Arial" charset="0"/>
                          <a:cs typeface="Arial" charset="0"/>
                          <a:sym typeface="Symbol" pitchFamily="18" charset="2"/>
                        </a:rPr>
                        <a:t>≡ p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F"/>
                          </a:solidFill>
                          <a:effectLst/>
                          <a:latin typeface="Arial" charset="0"/>
                        </a:rPr>
                        <a:t>Identity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271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F"/>
                          </a:solidFill>
                          <a:effectLst/>
                          <a:latin typeface="Arial" charset="0"/>
                        </a:rPr>
                        <a:t>p </a:t>
                      </a: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F"/>
                          </a:solidFill>
                          <a:effectLst/>
                          <a:latin typeface="Arial" charset="0"/>
                          <a:sym typeface="Symbol" pitchFamily="18" charset="2"/>
                        </a:rPr>
                        <a:t> T </a:t>
                      </a: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F"/>
                          </a:solidFill>
                          <a:effectLst/>
                          <a:latin typeface="Arial" charset="0"/>
                          <a:cs typeface="Arial" charset="0"/>
                          <a:sym typeface="Symbol" pitchFamily="18" charset="2"/>
                        </a:rPr>
                        <a:t>≡ </a:t>
                      </a: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F"/>
                          </a:solidFill>
                          <a:effectLst/>
                          <a:latin typeface="Arial" charset="0"/>
                          <a:cs typeface="Arial" charset="0"/>
                          <a:sym typeface="Symbol" pitchFamily="18" charset="2"/>
                        </a:rPr>
                        <a:t>T</a:t>
                      </a: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F"/>
                          </a:solidFill>
                          <a:effectLst/>
                          <a:latin typeface="Arial" charset="0"/>
                          <a:cs typeface="Arial" charset="0"/>
                          <a:sym typeface="Symbol" pitchFamily="18" charset="2"/>
                        </a:rPr>
                        <a:t>;      </a:t>
                      </a: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F"/>
                          </a:solidFill>
                          <a:effectLst/>
                          <a:latin typeface="Arial" charset="0"/>
                        </a:rPr>
                        <a:t>p </a:t>
                      </a: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F"/>
                          </a:solidFill>
                          <a:effectLst/>
                          <a:latin typeface="Arial" charset="0"/>
                          <a:sym typeface="Symbol" pitchFamily="18" charset="2"/>
                        </a:rPr>
                        <a:t> F </a:t>
                      </a: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F"/>
                          </a:solidFill>
                          <a:effectLst/>
                          <a:latin typeface="Arial" charset="0"/>
                          <a:cs typeface="Arial" charset="0"/>
                          <a:sym typeface="Symbol" pitchFamily="18" charset="2"/>
                        </a:rPr>
                        <a:t>≡ </a:t>
                      </a: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F"/>
                          </a:solidFill>
                          <a:effectLst/>
                          <a:latin typeface="Arial" charset="0"/>
                          <a:sym typeface="Symbol" pitchFamily="18" charset="2"/>
                        </a:rPr>
                        <a:t>F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9F"/>
                        </a:solidFill>
                        <a:effectLst/>
                        <a:latin typeface="Arial" charset="0"/>
                        <a:cs typeface="Arial" charset="0"/>
                        <a:sym typeface="Symbol" pitchFamily="18" charset="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F"/>
                          </a:solidFill>
                          <a:effectLst/>
                          <a:latin typeface="Arial" charset="0"/>
                        </a:rPr>
                        <a:t>Domination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271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F"/>
                          </a:solidFill>
                          <a:effectLst/>
                          <a:latin typeface="Arial" charset="0"/>
                        </a:rPr>
                        <a:t>p </a:t>
                      </a: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F"/>
                          </a:solidFill>
                          <a:effectLst/>
                          <a:latin typeface="Arial" charset="0"/>
                          <a:sym typeface="Symbol" pitchFamily="18" charset="2"/>
                        </a:rPr>
                        <a:t> </a:t>
                      </a: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F"/>
                          </a:solidFill>
                          <a:effectLst/>
                          <a:latin typeface="Arial" charset="0"/>
                          <a:sym typeface="Symbol" pitchFamily="18" charset="2"/>
                        </a:rPr>
                        <a:t>p</a:t>
                      </a: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F"/>
                          </a:solidFill>
                          <a:effectLst/>
                          <a:latin typeface="Arial" charset="0"/>
                          <a:sym typeface="Symbol" pitchFamily="18" charset="2"/>
                        </a:rPr>
                        <a:t> </a:t>
                      </a: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F"/>
                          </a:solidFill>
                          <a:effectLst/>
                          <a:latin typeface="Arial" charset="0"/>
                          <a:cs typeface="Arial" charset="0"/>
                          <a:sym typeface="Symbol" pitchFamily="18" charset="2"/>
                        </a:rPr>
                        <a:t>≡ </a:t>
                      </a: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F"/>
                          </a:solidFill>
                          <a:effectLst/>
                          <a:latin typeface="Arial" charset="0"/>
                          <a:sym typeface="Symbol" pitchFamily="18" charset="2"/>
                        </a:rPr>
                        <a:t>p</a:t>
                      </a: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F"/>
                          </a:solidFill>
                          <a:effectLst/>
                          <a:latin typeface="Arial" charset="0"/>
                          <a:sym typeface="Symbol" pitchFamily="18" charset="2"/>
                        </a:rPr>
                        <a:t>;      </a:t>
                      </a: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F"/>
                          </a:solidFill>
                          <a:effectLst/>
                          <a:latin typeface="Arial" charset="0"/>
                        </a:rPr>
                        <a:t>p </a:t>
                      </a: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F"/>
                          </a:solidFill>
                          <a:effectLst/>
                          <a:latin typeface="Arial" charset="0"/>
                          <a:sym typeface="Symbol" pitchFamily="18" charset="2"/>
                        </a:rPr>
                        <a:t> </a:t>
                      </a: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F"/>
                          </a:solidFill>
                          <a:effectLst/>
                          <a:latin typeface="Arial" charset="0"/>
                          <a:sym typeface="Symbol" pitchFamily="18" charset="2"/>
                        </a:rPr>
                        <a:t>p</a:t>
                      </a: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F"/>
                          </a:solidFill>
                          <a:effectLst/>
                          <a:latin typeface="Arial" charset="0"/>
                          <a:sym typeface="Symbol" pitchFamily="18" charset="2"/>
                        </a:rPr>
                        <a:t> </a:t>
                      </a: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F"/>
                          </a:solidFill>
                          <a:effectLst/>
                          <a:latin typeface="Arial" charset="0"/>
                          <a:cs typeface="Arial" charset="0"/>
                          <a:sym typeface="Symbol" pitchFamily="18" charset="2"/>
                        </a:rPr>
                        <a:t>≡ </a:t>
                      </a: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F"/>
                          </a:solidFill>
                          <a:effectLst/>
                          <a:latin typeface="Arial" charset="0"/>
                          <a:sym typeface="Symbol" pitchFamily="18" charset="2"/>
                        </a:rPr>
                        <a:t>p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9F"/>
                        </a:solidFill>
                        <a:effectLst/>
                        <a:latin typeface="Arial" charset="0"/>
                        <a:sym typeface="Symbol" pitchFamily="18" charset="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F"/>
                          </a:solidFill>
                          <a:effectLst/>
                          <a:latin typeface="Arial" charset="0"/>
                        </a:rPr>
                        <a:t>Idempotent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271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F"/>
                          </a:solidFill>
                          <a:effectLst/>
                          <a:latin typeface="Arial" charset="0"/>
                          <a:sym typeface="Symbol" pitchFamily="18" charset="2"/>
                        </a:rPr>
                        <a:t></a:t>
                      </a: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F"/>
                          </a:solidFill>
                          <a:effectLst/>
                          <a:latin typeface="Arial" charset="0"/>
                          <a:sym typeface="Symbol" pitchFamily="18" charset="2"/>
                        </a:rPr>
                        <a:t>(</a:t>
                      </a: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F"/>
                          </a:solidFill>
                          <a:effectLst/>
                          <a:latin typeface="Arial" charset="0"/>
                          <a:sym typeface="Symbol" pitchFamily="18" charset="2"/>
                        </a:rPr>
                        <a:t> </a:t>
                      </a: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F"/>
                          </a:solidFill>
                          <a:effectLst/>
                          <a:latin typeface="Arial" charset="0"/>
                          <a:sym typeface="Symbol" pitchFamily="18" charset="2"/>
                        </a:rPr>
                        <a:t>p)</a:t>
                      </a: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F"/>
                          </a:solidFill>
                          <a:effectLst/>
                          <a:latin typeface="Arial" charset="0"/>
                          <a:sym typeface="Symbol" pitchFamily="18" charset="2"/>
                        </a:rPr>
                        <a:t> </a:t>
                      </a: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F"/>
                          </a:solidFill>
                          <a:effectLst/>
                          <a:latin typeface="Arial" charset="0"/>
                          <a:cs typeface="Arial" charset="0"/>
                          <a:sym typeface="Symbol" pitchFamily="18" charset="2"/>
                        </a:rPr>
                        <a:t>≡ </a:t>
                      </a: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F"/>
                          </a:solidFill>
                          <a:effectLst/>
                          <a:latin typeface="Arial" charset="0"/>
                          <a:sym typeface="Symbol" pitchFamily="18" charset="2"/>
                        </a:rPr>
                        <a:t>p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F"/>
                          </a:solidFill>
                          <a:effectLst/>
                          <a:latin typeface="Arial" charset="0"/>
                        </a:rPr>
                        <a:t>Double negation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271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F"/>
                          </a:solidFill>
                          <a:effectLst/>
                          <a:latin typeface="Arial" charset="0"/>
                        </a:rPr>
                        <a:t>p </a:t>
                      </a: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F"/>
                          </a:solidFill>
                          <a:effectLst/>
                          <a:latin typeface="Arial" charset="0"/>
                          <a:sym typeface="Symbol" pitchFamily="18" charset="2"/>
                        </a:rPr>
                        <a:t> </a:t>
                      </a: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F"/>
                          </a:solidFill>
                          <a:effectLst/>
                          <a:latin typeface="Arial" charset="0"/>
                          <a:sym typeface="Symbol" pitchFamily="18" charset="2"/>
                        </a:rPr>
                        <a:t>q</a:t>
                      </a: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F"/>
                          </a:solidFill>
                          <a:effectLst/>
                          <a:latin typeface="Arial" charset="0"/>
                          <a:sym typeface="Symbol" pitchFamily="18" charset="2"/>
                        </a:rPr>
                        <a:t> </a:t>
                      </a: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F"/>
                          </a:solidFill>
                          <a:effectLst/>
                          <a:latin typeface="Arial" charset="0"/>
                          <a:cs typeface="Arial" charset="0"/>
                          <a:sym typeface="Symbol" pitchFamily="18" charset="2"/>
                        </a:rPr>
                        <a:t>≡ </a:t>
                      </a: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F"/>
                          </a:solidFill>
                          <a:effectLst/>
                          <a:latin typeface="Arial" charset="0"/>
                        </a:rPr>
                        <a:t>q </a:t>
                      </a: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F"/>
                          </a:solidFill>
                          <a:effectLst/>
                          <a:latin typeface="Arial" charset="0"/>
                          <a:sym typeface="Symbol" pitchFamily="18" charset="2"/>
                        </a:rPr>
                        <a:t> </a:t>
                      </a: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F"/>
                          </a:solidFill>
                          <a:effectLst/>
                          <a:latin typeface="Arial" charset="0"/>
                          <a:sym typeface="Symbol" pitchFamily="18" charset="2"/>
                        </a:rPr>
                        <a:t>p</a:t>
                      </a: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F"/>
                          </a:solidFill>
                          <a:effectLst/>
                          <a:latin typeface="Arial" charset="0"/>
                          <a:sym typeface="Symbol" pitchFamily="18" charset="2"/>
                        </a:rPr>
                        <a:t>;     </a:t>
                      </a: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F"/>
                          </a:solidFill>
                          <a:effectLst/>
                          <a:latin typeface="Arial" charset="0"/>
                        </a:rPr>
                        <a:t>p </a:t>
                      </a: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F"/>
                          </a:solidFill>
                          <a:effectLst/>
                          <a:latin typeface="Arial" charset="0"/>
                          <a:sym typeface="Symbol" pitchFamily="18" charset="2"/>
                        </a:rPr>
                        <a:t> </a:t>
                      </a: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F"/>
                          </a:solidFill>
                          <a:effectLst/>
                          <a:latin typeface="Arial" charset="0"/>
                          <a:sym typeface="Symbol" pitchFamily="18" charset="2"/>
                        </a:rPr>
                        <a:t>q</a:t>
                      </a: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F"/>
                          </a:solidFill>
                          <a:effectLst/>
                          <a:latin typeface="Arial" charset="0"/>
                          <a:sym typeface="Symbol" pitchFamily="18" charset="2"/>
                        </a:rPr>
                        <a:t> </a:t>
                      </a: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F"/>
                          </a:solidFill>
                          <a:effectLst/>
                          <a:latin typeface="Arial" charset="0"/>
                          <a:cs typeface="Arial" charset="0"/>
                          <a:sym typeface="Symbol" pitchFamily="18" charset="2"/>
                        </a:rPr>
                        <a:t>≡ </a:t>
                      </a: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F"/>
                          </a:solidFill>
                          <a:effectLst/>
                          <a:latin typeface="Arial" charset="0"/>
                        </a:rPr>
                        <a:t>q </a:t>
                      </a: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F"/>
                          </a:solidFill>
                          <a:effectLst/>
                          <a:latin typeface="Arial" charset="0"/>
                          <a:sym typeface="Symbol" pitchFamily="18" charset="2"/>
                        </a:rPr>
                        <a:t> </a:t>
                      </a: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F"/>
                          </a:solidFill>
                          <a:effectLst/>
                          <a:latin typeface="Arial" charset="0"/>
                          <a:sym typeface="Symbol" pitchFamily="18" charset="2"/>
                        </a:rPr>
                        <a:t>p</a:t>
                      </a: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F"/>
                          </a:solidFill>
                          <a:effectLst/>
                          <a:latin typeface="Arial" charset="0"/>
                          <a:sym typeface="Symbol" pitchFamily="18" charset="2"/>
                        </a:rPr>
                        <a:t>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F"/>
                          </a:solidFill>
                          <a:effectLst/>
                          <a:latin typeface="Arial" charset="0"/>
                        </a:rPr>
                        <a:t>Commutative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 dirty="0"/>
              <a:t>Copyright © Peter </a:t>
            </a:r>
            <a:r>
              <a:rPr lang="en-US" sz="1400" dirty="0" smtClean="0"/>
              <a:t>Cappello</a:t>
            </a:r>
            <a:endParaRPr lang="en-US" sz="1400" dirty="0"/>
          </a:p>
        </p:txBody>
      </p:sp>
      <p:sp>
        <p:nvSpPr>
          <p:cNvPr id="4099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2AA2D4E3-B69D-47C5-9EF0-C62035172EDB}" type="slidenum">
              <a:rPr lang="en-US" sz="1400"/>
              <a:pPr eaLnBrk="1" hangingPunct="1"/>
              <a:t>3</a:t>
            </a:fld>
            <a:endParaRPr lang="en-US" sz="1400"/>
          </a:p>
        </p:txBody>
      </p:sp>
      <p:graphicFrame>
        <p:nvGraphicFramePr>
          <p:cNvPr id="431159" name="Group 55"/>
          <p:cNvGraphicFramePr>
            <a:graphicFrameLocks noGrp="1"/>
          </p:cNvGraphicFramePr>
          <p:nvPr>
            <p:ph/>
            <p:extLst>
              <p:ext uri="{D42A27DB-BD31-4B8C-83A1-F6EECF244321}">
                <p14:modId xmlns:p14="http://schemas.microsoft.com/office/powerpoint/2010/main" val="2244393108"/>
              </p:ext>
            </p:extLst>
          </p:nvPr>
        </p:nvGraphicFramePr>
        <p:xfrm>
          <a:off x="685800" y="304800"/>
          <a:ext cx="7772400" cy="5867401"/>
        </p:xfrm>
        <a:graphic>
          <a:graphicData uri="http://schemas.openxmlformats.org/drawingml/2006/table">
            <a:tbl>
              <a:tblPr/>
              <a:tblGrid>
                <a:gridCol w="5226050"/>
                <a:gridCol w="2546350"/>
              </a:tblGrid>
              <a:tr h="5349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7F0000"/>
                          </a:solidFill>
                          <a:effectLst/>
                          <a:latin typeface="Arial" charset="0"/>
                        </a:rPr>
                        <a:t>Equivalence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7F0000"/>
                          </a:solidFill>
                          <a:effectLst/>
                          <a:latin typeface="Arial" charset="0"/>
                        </a:rPr>
                        <a:t>Name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66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F"/>
                          </a:solidFill>
                          <a:effectLst/>
                          <a:latin typeface="Arial" charset="0"/>
                        </a:rPr>
                        <a:t>(p </a:t>
                      </a: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F"/>
                          </a:solidFill>
                          <a:effectLst/>
                          <a:latin typeface="Arial" charset="0"/>
                          <a:sym typeface="Symbol" pitchFamily="18" charset="2"/>
                        </a:rPr>
                        <a:t> </a:t>
                      </a: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F"/>
                          </a:solidFill>
                          <a:effectLst/>
                          <a:latin typeface="Arial" charset="0"/>
                          <a:sym typeface="Symbol" pitchFamily="18" charset="2"/>
                        </a:rPr>
                        <a:t>q) </a:t>
                      </a: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F"/>
                          </a:solidFill>
                          <a:effectLst/>
                          <a:latin typeface="Arial" charset="0"/>
                          <a:sym typeface="Symbol" pitchFamily="18" charset="2"/>
                        </a:rPr>
                        <a:t> </a:t>
                      </a: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F"/>
                          </a:solidFill>
                          <a:effectLst/>
                          <a:latin typeface="Arial" charset="0"/>
                          <a:sym typeface="Symbol" pitchFamily="18" charset="2"/>
                        </a:rPr>
                        <a:t>r </a:t>
                      </a: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F"/>
                          </a:solidFill>
                          <a:effectLst/>
                          <a:latin typeface="Arial" charset="0"/>
                          <a:cs typeface="Arial" charset="0"/>
                          <a:sym typeface="Symbol" pitchFamily="18" charset="2"/>
                        </a:rPr>
                        <a:t>≡ </a:t>
                      </a: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F"/>
                          </a:solidFill>
                          <a:effectLst/>
                          <a:latin typeface="Arial" charset="0"/>
                        </a:rPr>
                        <a:t>p </a:t>
                      </a: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F"/>
                          </a:solidFill>
                          <a:effectLst/>
                          <a:latin typeface="Arial" charset="0"/>
                          <a:sym typeface="Symbol" pitchFamily="18" charset="2"/>
                        </a:rPr>
                        <a:t> </a:t>
                      </a: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F"/>
                          </a:solidFill>
                          <a:effectLst/>
                          <a:latin typeface="Arial" charset="0"/>
                          <a:sym typeface="Symbol" pitchFamily="18" charset="2"/>
                        </a:rPr>
                        <a:t>(q </a:t>
                      </a: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F"/>
                          </a:solidFill>
                          <a:effectLst/>
                          <a:latin typeface="Arial" charset="0"/>
                          <a:sym typeface="Symbol" pitchFamily="18" charset="2"/>
                        </a:rPr>
                        <a:t> </a:t>
                      </a: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F"/>
                          </a:solidFill>
                          <a:effectLst/>
                          <a:latin typeface="Arial" charset="0"/>
                          <a:sym typeface="Symbol" pitchFamily="18" charset="2"/>
                        </a:rPr>
                        <a:t>r 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F"/>
                          </a:solidFill>
                          <a:effectLst/>
                          <a:latin typeface="Arial" charset="0"/>
                        </a:rPr>
                        <a:t>(p </a:t>
                      </a: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F"/>
                          </a:solidFill>
                          <a:effectLst/>
                          <a:latin typeface="Arial" charset="0"/>
                          <a:sym typeface="Symbol" pitchFamily="18" charset="2"/>
                        </a:rPr>
                        <a:t> </a:t>
                      </a: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F"/>
                          </a:solidFill>
                          <a:effectLst/>
                          <a:latin typeface="Arial" charset="0"/>
                          <a:sym typeface="Symbol" pitchFamily="18" charset="2"/>
                        </a:rPr>
                        <a:t>q) </a:t>
                      </a: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F"/>
                          </a:solidFill>
                          <a:effectLst/>
                          <a:latin typeface="Arial" charset="0"/>
                          <a:sym typeface="Symbol" pitchFamily="18" charset="2"/>
                        </a:rPr>
                        <a:t> </a:t>
                      </a: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F"/>
                          </a:solidFill>
                          <a:effectLst/>
                          <a:latin typeface="Arial" charset="0"/>
                          <a:sym typeface="Symbol" pitchFamily="18" charset="2"/>
                        </a:rPr>
                        <a:t>r </a:t>
                      </a: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F"/>
                          </a:solidFill>
                          <a:effectLst/>
                          <a:latin typeface="Arial" charset="0"/>
                          <a:cs typeface="Arial" charset="0"/>
                          <a:sym typeface="Symbol" pitchFamily="18" charset="2"/>
                        </a:rPr>
                        <a:t>≡ </a:t>
                      </a: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F"/>
                          </a:solidFill>
                          <a:effectLst/>
                          <a:latin typeface="Arial" charset="0"/>
                        </a:rPr>
                        <a:t>p </a:t>
                      </a: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F"/>
                          </a:solidFill>
                          <a:effectLst/>
                          <a:latin typeface="Arial" charset="0"/>
                          <a:sym typeface="Symbol" pitchFamily="18" charset="2"/>
                        </a:rPr>
                        <a:t> </a:t>
                      </a: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F"/>
                          </a:solidFill>
                          <a:effectLst/>
                          <a:latin typeface="Arial" charset="0"/>
                          <a:sym typeface="Symbol" pitchFamily="18" charset="2"/>
                        </a:rPr>
                        <a:t>(q </a:t>
                      </a: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F"/>
                          </a:solidFill>
                          <a:effectLst/>
                          <a:latin typeface="Arial" charset="0"/>
                          <a:sym typeface="Symbol" pitchFamily="18" charset="2"/>
                        </a:rPr>
                        <a:t> </a:t>
                      </a: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F"/>
                          </a:solidFill>
                          <a:effectLst/>
                          <a:latin typeface="Arial" charset="0"/>
                          <a:sym typeface="Symbol" pitchFamily="18" charset="2"/>
                        </a:rPr>
                        <a:t>r 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F"/>
                          </a:solidFill>
                          <a:effectLst/>
                          <a:latin typeface="Arial" charset="0"/>
                        </a:rPr>
                        <a:t>Associative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66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F0000"/>
                          </a:solidFill>
                          <a:effectLst/>
                          <a:latin typeface="Arial" charset="0"/>
                        </a:rPr>
                        <a:t>p 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F0000"/>
                          </a:solidFill>
                          <a:effectLst/>
                          <a:latin typeface="Arial" charset="0"/>
                          <a:sym typeface="Symbol" pitchFamily="18" charset="2"/>
                        </a:rPr>
                        <a:t> </a:t>
                      </a: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F0000"/>
                          </a:solidFill>
                          <a:effectLst/>
                          <a:latin typeface="Arial" charset="0"/>
                          <a:sym typeface="Symbol" pitchFamily="18" charset="2"/>
                        </a:rPr>
                        <a:t>(q 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F0000"/>
                          </a:solidFill>
                          <a:effectLst/>
                          <a:latin typeface="Arial" charset="0"/>
                          <a:sym typeface="Symbol" pitchFamily="18" charset="2"/>
                        </a:rPr>
                        <a:t> </a:t>
                      </a: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F0000"/>
                          </a:solidFill>
                          <a:effectLst/>
                          <a:latin typeface="Arial" charset="0"/>
                          <a:sym typeface="Symbol" pitchFamily="18" charset="2"/>
                        </a:rPr>
                        <a:t>r ) </a:t>
                      </a: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F0000"/>
                          </a:solidFill>
                          <a:effectLst/>
                          <a:latin typeface="Arial" charset="0"/>
                          <a:cs typeface="Arial" charset="0"/>
                          <a:sym typeface="Symbol" pitchFamily="18" charset="2"/>
                        </a:rPr>
                        <a:t>≡ </a:t>
                      </a: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F0000"/>
                          </a:solidFill>
                          <a:effectLst/>
                          <a:latin typeface="Arial" charset="0"/>
                        </a:rPr>
                        <a:t>(p 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F0000"/>
                          </a:solidFill>
                          <a:effectLst/>
                          <a:latin typeface="Arial" charset="0"/>
                          <a:sym typeface="Symbol" pitchFamily="18" charset="2"/>
                        </a:rPr>
                        <a:t> </a:t>
                      </a: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F0000"/>
                          </a:solidFill>
                          <a:effectLst/>
                          <a:latin typeface="Arial" charset="0"/>
                          <a:sym typeface="Symbol" pitchFamily="18" charset="2"/>
                        </a:rPr>
                        <a:t>q) 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F0000"/>
                          </a:solidFill>
                          <a:effectLst/>
                          <a:latin typeface="Arial" charset="0"/>
                          <a:sym typeface="Symbol" pitchFamily="18" charset="2"/>
                        </a:rPr>
                        <a:t></a:t>
                      </a: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F0000"/>
                          </a:solidFill>
                          <a:effectLst/>
                          <a:latin typeface="Arial" charset="0"/>
                          <a:sym typeface="Symbol" pitchFamily="18" charset="2"/>
                        </a:rPr>
                        <a:t> (p 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F0000"/>
                          </a:solidFill>
                          <a:effectLst/>
                          <a:latin typeface="Arial" charset="0"/>
                          <a:sym typeface="Symbol" pitchFamily="18" charset="2"/>
                        </a:rPr>
                        <a:t> </a:t>
                      </a: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F0000"/>
                          </a:solidFill>
                          <a:effectLst/>
                          <a:latin typeface="Arial" charset="0"/>
                          <a:sym typeface="Symbol" pitchFamily="18" charset="2"/>
                        </a:rPr>
                        <a:t>r 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F"/>
                          </a:solidFill>
                          <a:effectLst/>
                          <a:latin typeface="Arial" charset="0"/>
                        </a:rPr>
                        <a:t>p 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F"/>
                          </a:solidFill>
                          <a:effectLst/>
                          <a:latin typeface="Arial" charset="0"/>
                          <a:sym typeface="Symbol" pitchFamily="18" charset="2"/>
                        </a:rPr>
                        <a:t> </a:t>
                      </a: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F"/>
                          </a:solidFill>
                          <a:effectLst/>
                          <a:latin typeface="Arial" charset="0"/>
                          <a:sym typeface="Symbol" pitchFamily="18" charset="2"/>
                        </a:rPr>
                        <a:t>(q 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F"/>
                          </a:solidFill>
                          <a:effectLst/>
                          <a:latin typeface="Arial" charset="0"/>
                          <a:sym typeface="Symbol" pitchFamily="18" charset="2"/>
                        </a:rPr>
                        <a:t> </a:t>
                      </a: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F"/>
                          </a:solidFill>
                          <a:effectLst/>
                          <a:latin typeface="Arial" charset="0"/>
                          <a:sym typeface="Symbol" pitchFamily="18" charset="2"/>
                        </a:rPr>
                        <a:t>r ) </a:t>
                      </a: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F"/>
                          </a:solidFill>
                          <a:effectLst/>
                          <a:latin typeface="Arial" charset="0"/>
                          <a:cs typeface="Arial" charset="0"/>
                          <a:sym typeface="Symbol" pitchFamily="18" charset="2"/>
                        </a:rPr>
                        <a:t>≡ </a:t>
                      </a: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F"/>
                          </a:solidFill>
                          <a:effectLst/>
                          <a:latin typeface="Arial" charset="0"/>
                        </a:rPr>
                        <a:t>(p 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F"/>
                          </a:solidFill>
                          <a:effectLst/>
                          <a:latin typeface="Arial" charset="0"/>
                          <a:sym typeface="Symbol" pitchFamily="18" charset="2"/>
                        </a:rPr>
                        <a:t></a:t>
                      </a: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F"/>
                          </a:solidFill>
                          <a:effectLst/>
                          <a:latin typeface="Arial" charset="0"/>
                          <a:sym typeface="Symbol" pitchFamily="18" charset="2"/>
                        </a:rPr>
                        <a:t> q) 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F"/>
                          </a:solidFill>
                          <a:effectLst/>
                          <a:latin typeface="Arial" charset="0"/>
                          <a:sym typeface="Symbol" pitchFamily="18" charset="2"/>
                        </a:rPr>
                        <a:t> </a:t>
                      </a: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F"/>
                          </a:solidFill>
                          <a:effectLst/>
                          <a:latin typeface="Arial" charset="0"/>
                          <a:sym typeface="Symbol" pitchFamily="18" charset="2"/>
                        </a:rPr>
                        <a:t>(p 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F"/>
                          </a:solidFill>
                          <a:effectLst/>
                          <a:latin typeface="Arial" charset="0"/>
                          <a:sym typeface="Symbol" pitchFamily="18" charset="2"/>
                        </a:rPr>
                        <a:t></a:t>
                      </a: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F"/>
                          </a:solidFill>
                          <a:effectLst/>
                          <a:latin typeface="Arial" charset="0"/>
                          <a:sym typeface="Symbol" pitchFamily="18" charset="2"/>
                        </a:rPr>
                        <a:t> r 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F"/>
                          </a:solidFill>
                          <a:effectLst/>
                          <a:latin typeface="Arial" charset="0"/>
                        </a:rPr>
                        <a:t>Distributive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66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  <a:sym typeface="Symbol" pitchFamily="18" charset="2"/>
                        </a:rPr>
                        <a:t></a:t>
                      </a: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  <a:sym typeface="Symbol" pitchFamily="18" charset="2"/>
                        </a:rPr>
                        <a:t>(p </a:t>
                      </a: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  <a:sym typeface="Symbol" pitchFamily="18" charset="2"/>
                        </a:rPr>
                        <a:t> </a:t>
                      </a: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  <a:sym typeface="Symbol" pitchFamily="18" charset="2"/>
                        </a:rPr>
                        <a:t>q)</a:t>
                      </a: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  <a:sym typeface="Symbol" pitchFamily="18" charset="2"/>
                        </a:rPr>
                        <a:t> </a:t>
                      </a: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  <a:cs typeface="Arial" charset="0"/>
                          <a:sym typeface="Symbol" pitchFamily="18" charset="2"/>
                        </a:rPr>
                        <a:t>≡ </a:t>
                      </a: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  <a:sym typeface="Symbol" pitchFamily="18" charset="2"/>
                        </a:rPr>
                        <a:t></a:t>
                      </a: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</a:rPr>
                        <a:t> p </a:t>
                      </a: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  <a:sym typeface="Symbol" pitchFamily="18" charset="2"/>
                        </a:rPr>
                        <a:t>  </a:t>
                      </a: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  <a:sym typeface="Symbol" pitchFamily="18" charset="2"/>
                        </a:rPr>
                        <a:t>q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  <a:sym typeface="Symbol" pitchFamily="18" charset="2"/>
                        </a:rPr>
                        <a:t></a:t>
                      </a: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  <a:sym typeface="Symbol" pitchFamily="18" charset="2"/>
                        </a:rPr>
                        <a:t>(p </a:t>
                      </a: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  <a:sym typeface="Symbol" pitchFamily="18" charset="2"/>
                        </a:rPr>
                        <a:t> </a:t>
                      </a: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  <a:sym typeface="Symbol" pitchFamily="18" charset="2"/>
                        </a:rPr>
                        <a:t>q)</a:t>
                      </a: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  <a:sym typeface="Symbol" pitchFamily="18" charset="2"/>
                        </a:rPr>
                        <a:t> </a:t>
                      </a: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  <a:cs typeface="Arial" charset="0"/>
                          <a:sym typeface="Symbol" pitchFamily="18" charset="2"/>
                        </a:rPr>
                        <a:t>≡ </a:t>
                      </a: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  <a:sym typeface="Symbol" pitchFamily="18" charset="2"/>
                        </a:rPr>
                        <a:t></a:t>
                      </a: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</a:rPr>
                        <a:t> p </a:t>
                      </a: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  <a:sym typeface="Symbol" pitchFamily="18" charset="2"/>
                        </a:rPr>
                        <a:t></a:t>
                      </a: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  <a:sym typeface="Symbol" pitchFamily="18" charset="2"/>
                        </a:rPr>
                        <a:t> </a:t>
                      </a: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  <a:sym typeface="Symbol" pitchFamily="18" charset="2"/>
                        </a:rPr>
                        <a:t> </a:t>
                      </a: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  <a:sym typeface="Symbol" pitchFamily="18" charset="2"/>
                        </a:rPr>
                        <a:t>q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</a:rPr>
                        <a:t>DeMorgan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652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F"/>
                          </a:solidFill>
                          <a:effectLst/>
                          <a:latin typeface="Arial" charset="0"/>
                        </a:rPr>
                        <a:t>p </a:t>
                      </a: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F"/>
                          </a:solidFill>
                          <a:effectLst/>
                          <a:latin typeface="Arial" charset="0"/>
                          <a:sym typeface="Symbol" pitchFamily="18" charset="2"/>
                        </a:rPr>
                        <a:t> </a:t>
                      </a: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F"/>
                          </a:solidFill>
                          <a:effectLst/>
                          <a:latin typeface="Arial" charset="0"/>
                          <a:sym typeface="Symbol" pitchFamily="18" charset="2"/>
                        </a:rPr>
                        <a:t>(p </a:t>
                      </a: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F"/>
                          </a:solidFill>
                          <a:effectLst/>
                          <a:latin typeface="Arial" charset="0"/>
                          <a:sym typeface="Symbol" pitchFamily="18" charset="2"/>
                        </a:rPr>
                        <a:t> </a:t>
                      </a: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F"/>
                          </a:solidFill>
                          <a:effectLst/>
                          <a:latin typeface="Arial" charset="0"/>
                          <a:sym typeface="Symbol" pitchFamily="18" charset="2"/>
                        </a:rPr>
                        <a:t>q ) </a:t>
                      </a: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F"/>
                          </a:solidFill>
                          <a:effectLst/>
                          <a:latin typeface="Arial" charset="0"/>
                          <a:cs typeface="Arial" charset="0"/>
                          <a:sym typeface="Symbol" pitchFamily="18" charset="2"/>
                        </a:rPr>
                        <a:t>≡ p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F"/>
                          </a:solidFill>
                          <a:effectLst/>
                          <a:latin typeface="Arial" charset="0"/>
                        </a:rPr>
                        <a:t>p </a:t>
                      </a: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F"/>
                          </a:solidFill>
                          <a:effectLst/>
                          <a:latin typeface="Arial" charset="0"/>
                          <a:sym typeface="Symbol" pitchFamily="18" charset="2"/>
                        </a:rPr>
                        <a:t> </a:t>
                      </a: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F"/>
                          </a:solidFill>
                          <a:effectLst/>
                          <a:latin typeface="Arial" charset="0"/>
                          <a:sym typeface="Symbol" pitchFamily="18" charset="2"/>
                        </a:rPr>
                        <a:t>(p </a:t>
                      </a: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F"/>
                          </a:solidFill>
                          <a:effectLst/>
                          <a:latin typeface="Arial" charset="0"/>
                          <a:sym typeface="Symbol" pitchFamily="18" charset="2"/>
                        </a:rPr>
                        <a:t> </a:t>
                      </a: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F"/>
                          </a:solidFill>
                          <a:effectLst/>
                          <a:latin typeface="Arial" charset="0"/>
                          <a:sym typeface="Symbol" pitchFamily="18" charset="2"/>
                        </a:rPr>
                        <a:t>q ) </a:t>
                      </a: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F"/>
                          </a:solidFill>
                          <a:effectLst/>
                          <a:latin typeface="Arial" charset="0"/>
                          <a:cs typeface="Arial" charset="0"/>
                          <a:sym typeface="Symbol" pitchFamily="18" charset="2"/>
                        </a:rPr>
                        <a:t>≡ p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F"/>
                          </a:solidFill>
                          <a:effectLst/>
                          <a:latin typeface="Arial" charset="0"/>
                        </a:rPr>
                        <a:t>Absorption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66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F"/>
                          </a:solidFill>
                          <a:effectLst/>
                          <a:latin typeface="Arial" charset="0"/>
                        </a:rPr>
                        <a:t>p </a:t>
                      </a: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F"/>
                          </a:solidFill>
                          <a:effectLst/>
                          <a:latin typeface="Arial" charset="0"/>
                          <a:sym typeface="Symbol" pitchFamily="18" charset="2"/>
                        </a:rPr>
                        <a:t> </a:t>
                      </a: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F"/>
                          </a:solidFill>
                          <a:effectLst/>
                          <a:latin typeface="Arial" charset="0"/>
                          <a:sym typeface="Symbol" pitchFamily="18" charset="2"/>
                        </a:rPr>
                        <a:t>p</a:t>
                      </a: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F"/>
                          </a:solidFill>
                          <a:effectLst/>
                          <a:latin typeface="Arial" charset="0"/>
                          <a:sym typeface="Symbol" pitchFamily="18" charset="2"/>
                        </a:rPr>
                        <a:t> </a:t>
                      </a: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F"/>
                          </a:solidFill>
                          <a:effectLst/>
                          <a:latin typeface="Arial" charset="0"/>
                          <a:cs typeface="Arial" charset="0"/>
                          <a:sym typeface="Symbol" pitchFamily="18" charset="2"/>
                        </a:rPr>
                        <a:t>≡ </a:t>
                      </a: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F"/>
                          </a:solidFill>
                          <a:effectLst/>
                          <a:latin typeface="Arial" charset="0"/>
                          <a:cs typeface="Arial" charset="0"/>
                          <a:sym typeface="Symbol" pitchFamily="18" charset="2"/>
                        </a:rPr>
                        <a:t>T      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F"/>
                          </a:solidFill>
                          <a:effectLst/>
                          <a:latin typeface="Arial" charset="0"/>
                        </a:rPr>
                        <a:t>p </a:t>
                      </a: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F"/>
                          </a:solidFill>
                          <a:effectLst/>
                          <a:latin typeface="Arial" charset="0"/>
                          <a:sym typeface="Symbol" pitchFamily="18" charset="2"/>
                        </a:rPr>
                        <a:t> </a:t>
                      </a: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F"/>
                          </a:solidFill>
                          <a:effectLst/>
                          <a:latin typeface="Arial" charset="0"/>
                          <a:sym typeface="Symbol" pitchFamily="18" charset="2"/>
                        </a:rPr>
                        <a:t>p</a:t>
                      </a: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F"/>
                          </a:solidFill>
                          <a:effectLst/>
                          <a:latin typeface="Arial" charset="0"/>
                          <a:sym typeface="Symbol" pitchFamily="18" charset="2"/>
                        </a:rPr>
                        <a:t> </a:t>
                      </a: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F"/>
                          </a:solidFill>
                          <a:effectLst/>
                          <a:latin typeface="Arial" charset="0"/>
                          <a:cs typeface="Arial" charset="0"/>
                          <a:sym typeface="Symbol" pitchFamily="18" charset="2"/>
                        </a:rPr>
                        <a:t>≡ </a:t>
                      </a: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F"/>
                          </a:solidFill>
                          <a:effectLst/>
                          <a:latin typeface="Arial" charset="0"/>
                          <a:cs typeface="Arial" charset="0"/>
                          <a:sym typeface="Symbol" pitchFamily="18" charset="2"/>
                        </a:rPr>
                        <a:t>F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F"/>
                          </a:solidFill>
                          <a:effectLst/>
                          <a:latin typeface="Arial" charset="0"/>
                        </a:rPr>
                        <a:t>Negation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 dirty="0"/>
              <a:t>Copyright © Peter </a:t>
            </a:r>
            <a:r>
              <a:rPr lang="en-US" sz="1400" dirty="0" smtClean="0"/>
              <a:t>Cappello</a:t>
            </a:r>
            <a:endParaRPr lang="en-US" sz="1400" dirty="0"/>
          </a:p>
        </p:txBody>
      </p:sp>
      <p:sp>
        <p:nvSpPr>
          <p:cNvPr id="512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8BACB060-8DD0-47C7-8A54-6BECEC5D1D59}" type="slidenum">
              <a:rPr lang="en-US" sz="1400"/>
              <a:pPr eaLnBrk="1" hangingPunct="1"/>
              <a:t>4</a:t>
            </a:fld>
            <a:endParaRPr lang="en-US" sz="1400"/>
          </a:p>
        </p:txBody>
      </p:sp>
      <p:sp>
        <p:nvSpPr>
          <p:cNvPr id="512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Exercise</a:t>
            </a:r>
          </a:p>
        </p:txBody>
      </p:sp>
      <p:sp>
        <p:nvSpPr>
          <p:cNvPr id="512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210000"/>
              </a:lnSpc>
              <a:buFontTx/>
              <a:buNone/>
            </a:pPr>
            <a:r>
              <a:rPr lang="en-US" dirty="0" smtClean="0"/>
              <a:t>A </a:t>
            </a:r>
            <a:r>
              <a:rPr lang="en-US" i="1" dirty="0" smtClean="0">
                <a:solidFill>
                  <a:srgbClr val="7F0000"/>
                </a:solidFill>
              </a:rPr>
              <a:t>tautology</a:t>
            </a:r>
            <a:r>
              <a:rPr lang="en-US" dirty="0" smtClean="0"/>
              <a:t> is a compound proposition that always is true.</a:t>
            </a:r>
          </a:p>
          <a:p>
            <a:pPr eaLnBrk="1" hangingPunct="1">
              <a:lnSpc>
                <a:spcPct val="210000"/>
              </a:lnSpc>
              <a:buFontTx/>
              <a:buNone/>
            </a:pPr>
            <a:r>
              <a:rPr lang="en-US" dirty="0" smtClean="0"/>
              <a:t>Is the following a tautology?</a:t>
            </a:r>
          </a:p>
          <a:p>
            <a:pPr lvl="1" eaLnBrk="1" hangingPunct="1">
              <a:lnSpc>
                <a:spcPct val="210000"/>
              </a:lnSpc>
              <a:buFontTx/>
              <a:buNone/>
            </a:pPr>
            <a:r>
              <a:rPr lang="en-US" dirty="0" smtClean="0">
                <a:solidFill>
                  <a:srgbClr val="A80000"/>
                </a:solidFill>
                <a:sym typeface="Symbol" pitchFamily="18" charset="2"/>
              </a:rPr>
              <a:t>(</a:t>
            </a:r>
            <a:r>
              <a:rPr lang="en-US" dirty="0" smtClean="0">
                <a:sym typeface="Symbol" pitchFamily="18" charset="2"/>
              </a:rPr>
              <a:t> (p </a:t>
            </a:r>
            <a:r>
              <a:rPr lang="en-US" b="1" dirty="0" smtClean="0">
                <a:sym typeface="Symbol" pitchFamily="18" charset="2"/>
              </a:rPr>
              <a:t> </a:t>
            </a:r>
            <a:r>
              <a:rPr lang="en-US" dirty="0" smtClean="0">
                <a:sym typeface="Symbol" pitchFamily="18" charset="2"/>
              </a:rPr>
              <a:t>q) </a:t>
            </a:r>
            <a:r>
              <a:rPr lang="en-US" b="1" dirty="0" smtClean="0">
                <a:sym typeface="Symbol" pitchFamily="18" charset="2"/>
              </a:rPr>
              <a:t> </a:t>
            </a:r>
            <a:r>
              <a:rPr lang="en-US" dirty="0" smtClean="0">
                <a:sym typeface="Symbol" pitchFamily="18" charset="2"/>
              </a:rPr>
              <a:t>(</a:t>
            </a:r>
            <a:r>
              <a:rPr lang="en-US" b="1" dirty="0" smtClean="0">
                <a:sym typeface="Symbol" pitchFamily="18" charset="2"/>
              </a:rPr>
              <a:t></a:t>
            </a:r>
            <a:r>
              <a:rPr lang="en-US" dirty="0" smtClean="0"/>
              <a:t> </a:t>
            </a:r>
            <a:r>
              <a:rPr lang="en-US" dirty="0" smtClean="0">
                <a:sym typeface="Symbol" pitchFamily="18" charset="2"/>
              </a:rPr>
              <a:t>p </a:t>
            </a:r>
            <a:r>
              <a:rPr lang="en-US" b="1" dirty="0" smtClean="0">
                <a:sym typeface="Symbol" pitchFamily="18" charset="2"/>
              </a:rPr>
              <a:t> </a:t>
            </a:r>
            <a:r>
              <a:rPr lang="en-US" dirty="0" smtClean="0">
                <a:sym typeface="Symbol" pitchFamily="18" charset="2"/>
              </a:rPr>
              <a:t>r) </a:t>
            </a:r>
            <a:r>
              <a:rPr lang="en-US" dirty="0" smtClean="0">
                <a:solidFill>
                  <a:srgbClr val="A80000"/>
                </a:solidFill>
                <a:sym typeface="Symbol" pitchFamily="18" charset="2"/>
              </a:rPr>
              <a:t>)</a:t>
            </a:r>
            <a:r>
              <a:rPr lang="en-US" dirty="0" smtClean="0">
                <a:sym typeface="Symbol" pitchFamily="18" charset="2"/>
              </a:rPr>
              <a:t> </a:t>
            </a:r>
            <a:r>
              <a:rPr lang="en-US" b="1" dirty="0" smtClean="0">
                <a:sym typeface="Symbol" pitchFamily="18" charset="2"/>
              </a:rPr>
              <a:t> </a:t>
            </a:r>
            <a:r>
              <a:rPr lang="en-US" dirty="0" smtClean="0">
                <a:sym typeface="Symbol" pitchFamily="18" charset="2"/>
              </a:rPr>
              <a:t>(q </a:t>
            </a:r>
            <a:r>
              <a:rPr lang="en-US" b="1" dirty="0" smtClean="0">
                <a:sym typeface="Symbol" pitchFamily="18" charset="2"/>
              </a:rPr>
              <a:t> </a:t>
            </a:r>
            <a:r>
              <a:rPr lang="en-US" dirty="0" smtClean="0">
                <a:sym typeface="Symbol" pitchFamily="18" charset="2"/>
              </a:rPr>
              <a:t>r) 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 dirty="0"/>
              <a:t>Copyright © Peter </a:t>
            </a:r>
            <a:r>
              <a:rPr lang="en-US" sz="1400" dirty="0" smtClean="0"/>
              <a:t>Cappello</a:t>
            </a:r>
            <a:endParaRPr lang="en-US" sz="1400" dirty="0"/>
          </a:p>
        </p:txBody>
      </p:sp>
      <p:sp>
        <p:nvSpPr>
          <p:cNvPr id="614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7EEB80EE-004C-4EF0-B498-4E917E3DDA2B}" type="slidenum">
              <a:rPr lang="en-US" sz="1400"/>
              <a:pPr eaLnBrk="1" hangingPunct="1"/>
              <a:t>5</a:t>
            </a:fld>
            <a:endParaRPr lang="en-US" sz="1400"/>
          </a:p>
        </p:txBody>
      </p:sp>
      <p:sp>
        <p:nvSpPr>
          <p:cNvPr id="61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The Satisfiability Problem</a:t>
            </a:r>
          </a:p>
        </p:txBody>
      </p:sp>
      <p:sp>
        <p:nvSpPr>
          <p:cNvPr id="614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676400"/>
            <a:ext cx="8610600" cy="4648200"/>
          </a:xfrm>
        </p:spPr>
        <p:txBody>
          <a:bodyPr/>
          <a:lstStyle/>
          <a:p>
            <a:pPr marL="609600" indent="-609600" eaLnBrk="1" hangingPunct="1">
              <a:lnSpc>
                <a:spcPct val="120000"/>
              </a:lnSpc>
              <a:buFontTx/>
              <a:buNone/>
            </a:pPr>
            <a:r>
              <a:rPr lang="en-US" sz="2000" dirty="0" smtClean="0">
                <a:solidFill>
                  <a:srgbClr val="7F0000"/>
                </a:solidFill>
              </a:rPr>
              <a:t>Satisfiability Problem</a:t>
            </a:r>
          </a:p>
          <a:p>
            <a:pPr marL="990600" lvl="1" indent="-533400" eaLnBrk="1" hangingPunct="1">
              <a:lnSpc>
                <a:spcPct val="120000"/>
              </a:lnSpc>
              <a:buFontTx/>
              <a:buNone/>
            </a:pPr>
            <a:r>
              <a:rPr lang="en-US" sz="2000" dirty="0" smtClean="0"/>
              <a:t>Given a function of </a:t>
            </a:r>
            <a:r>
              <a:rPr lang="en-US" sz="2000" dirty="0"/>
              <a:t>B</a:t>
            </a:r>
            <a:r>
              <a:rPr lang="en-US" sz="2000" dirty="0" smtClean="0"/>
              <a:t>oolean variables, is there an assignment of values to its variables that makes it true?</a:t>
            </a:r>
          </a:p>
          <a:p>
            <a:pPr marL="990600" lvl="1" indent="-533400" eaLnBrk="1" hangingPunct="1">
              <a:lnSpc>
                <a:spcPct val="120000"/>
              </a:lnSpc>
              <a:buFontTx/>
              <a:buNone/>
            </a:pPr>
            <a:r>
              <a:rPr lang="en-US" sz="2000" dirty="0" smtClean="0">
                <a:solidFill>
                  <a:srgbClr val="007F00"/>
                </a:solidFill>
              </a:rPr>
              <a:t>Is f( p, q, r ) = </a:t>
            </a:r>
            <a:r>
              <a:rPr lang="en-US" sz="2000" dirty="0" smtClean="0">
                <a:solidFill>
                  <a:srgbClr val="007F00"/>
                </a:solidFill>
                <a:sym typeface="Symbol" pitchFamily="18" charset="2"/>
              </a:rPr>
              <a:t>( (p </a:t>
            </a:r>
            <a:r>
              <a:rPr lang="en-US" sz="2000" b="1" dirty="0" smtClean="0">
                <a:solidFill>
                  <a:srgbClr val="007F00"/>
                </a:solidFill>
                <a:sym typeface="Symbol" pitchFamily="18" charset="2"/>
              </a:rPr>
              <a:t> </a:t>
            </a:r>
            <a:r>
              <a:rPr lang="en-US" sz="2000" dirty="0" smtClean="0">
                <a:solidFill>
                  <a:srgbClr val="007F00"/>
                </a:solidFill>
                <a:sym typeface="Symbol" pitchFamily="18" charset="2"/>
              </a:rPr>
              <a:t>q) </a:t>
            </a:r>
            <a:r>
              <a:rPr lang="en-US" sz="2000" b="1" dirty="0" smtClean="0">
                <a:solidFill>
                  <a:srgbClr val="007F00"/>
                </a:solidFill>
                <a:sym typeface="Symbol" pitchFamily="18" charset="2"/>
              </a:rPr>
              <a:t> </a:t>
            </a:r>
            <a:r>
              <a:rPr lang="en-US" sz="2000" dirty="0" smtClean="0">
                <a:solidFill>
                  <a:srgbClr val="007F00"/>
                </a:solidFill>
                <a:sym typeface="Symbol" pitchFamily="18" charset="2"/>
              </a:rPr>
              <a:t>(</a:t>
            </a:r>
            <a:r>
              <a:rPr lang="en-US" sz="2000" b="1" dirty="0" smtClean="0">
                <a:solidFill>
                  <a:srgbClr val="007F00"/>
                </a:solidFill>
                <a:sym typeface="Symbol" pitchFamily="18" charset="2"/>
              </a:rPr>
              <a:t></a:t>
            </a:r>
            <a:r>
              <a:rPr lang="en-US" sz="2000" dirty="0" smtClean="0">
                <a:solidFill>
                  <a:srgbClr val="007F00"/>
                </a:solidFill>
              </a:rPr>
              <a:t> </a:t>
            </a:r>
            <a:r>
              <a:rPr lang="en-US" sz="2000" dirty="0" smtClean="0">
                <a:solidFill>
                  <a:srgbClr val="007F00"/>
                </a:solidFill>
                <a:sym typeface="Symbol" pitchFamily="18" charset="2"/>
              </a:rPr>
              <a:t>p </a:t>
            </a:r>
            <a:r>
              <a:rPr lang="en-US" sz="2000" b="1" dirty="0" smtClean="0">
                <a:solidFill>
                  <a:srgbClr val="007F00"/>
                </a:solidFill>
                <a:sym typeface="Symbol" pitchFamily="18" charset="2"/>
              </a:rPr>
              <a:t> </a:t>
            </a:r>
            <a:r>
              <a:rPr lang="en-US" sz="2000" dirty="0" smtClean="0">
                <a:solidFill>
                  <a:srgbClr val="007F00"/>
                </a:solidFill>
                <a:sym typeface="Symbol" pitchFamily="18" charset="2"/>
              </a:rPr>
              <a:t>r) ) </a:t>
            </a:r>
            <a:r>
              <a:rPr lang="en-US" sz="2000" b="1" dirty="0" smtClean="0">
                <a:solidFill>
                  <a:srgbClr val="007F00"/>
                </a:solidFill>
                <a:sym typeface="Symbol" pitchFamily="18" charset="2"/>
              </a:rPr>
              <a:t> </a:t>
            </a:r>
            <a:r>
              <a:rPr lang="en-US" sz="2000" dirty="0" smtClean="0">
                <a:solidFill>
                  <a:srgbClr val="007F00"/>
                </a:solidFill>
                <a:sym typeface="Symbol" pitchFamily="18" charset="2"/>
              </a:rPr>
              <a:t>(q </a:t>
            </a:r>
            <a:r>
              <a:rPr lang="en-US" sz="2000" b="1" dirty="0" smtClean="0">
                <a:solidFill>
                  <a:srgbClr val="007F00"/>
                </a:solidFill>
                <a:sym typeface="Symbol" pitchFamily="18" charset="2"/>
              </a:rPr>
              <a:t> </a:t>
            </a:r>
            <a:r>
              <a:rPr lang="en-US" sz="2000" dirty="0" smtClean="0">
                <a:solidFill>
                  <a:srgbClr val="007F00"/>
                </a:solidFill>
                <a:sym typeface="Symbol" pitchFamily="18" charset="2"/>
              </a:rPr>
              <a:t>r) satisfiable?</a:t>
            </a:r>
            <a:endParaRPr lang="en-US" sz="2000" dirty="0" smtClean="0">
              <a:solidFill>
                <a:srgbClr val="007F00"/>
              </a:solidFill>
            </a:endParaRPr>
          </a:p>
          <a:p>
            <a:pPr marL="609600" indent="-609600" eaLnBrk="1" hangingPunct="1">
              <a:lnSpc>
                <a:spcPct val="120000"/>
              </a:lnSpc>
              <a:buFontTx/>
              <a:buNone/>
            </a:pPr>
            <a:r>
              <a:rPr lang="en-US" sz="2000" dirty="0" smtClean="0"/>
              <a:t>Satisfiability is important in CS theory, algorithms, program correctness, AI, hardware design, etc.</a:t>
            </a:r>
          </a:p>
          <a:p>
            <a:pPr marL="609600" indent="-609600" eaLnBrk="1" hangingPunct="1">
              <a:lnSpc>
                <a:spcPct val="120000"/>
              </a:lnSpc>
              <a:buFontTx/>
              <a:buNone/>
            </a:pPr>
            <a:r>
              <a:rPr lang="en-US" sz="2000" dirty="0" smtClean="0">
                <a:solidFill>
                  <a:srgbClr val="7F0000"/>
                </a:solidFill>
              </a:rPr>
              <a:t>Algorithm</a:t>
            </a:r>
          </a:p>
          <a:p>
            <a:pPr marL="990600" lvl="1" indent="-533400" eaLnBrk="1" hangingPunct="1">
              <a:lnSpc>
                <a:spcPct val="120000"/>
              </a:lnSpc>
              <a:buFontTx/>
              <a:buAutoNum type="arabicPeriod"/>
            </a:pPr>
            <a:r>
              <a:rPr lang="en-US" sz="2000" dirty="0" smtClean="0"/>
              <a:t>Construct the truth table.</a:t>
            </a:r>
          </a:p>
          <a:p>
            <a:pPr marL="990600" lvl="1" indent="-533400" eaLnBrk="1" hangingPunct="1">
              <a:lnSpc>
                <a:spcPct val="120000"/>
              </a:lnSpc>
              <a:buFontTx/>
              <a:buAutoNum type="arabicPeriod"/>
            </a:pPr>
            <a:r>
              <a:rPr lang="en-US" sz="2000" dirty="0" smtClean="0"/>
              <a:t>If </a:t>
            </a:r>
            <a:r>
              <a:rPr lang="en-US" sz="2000" i="1" dirty="0" smtClean="0">
                <a:solidFill>
                  <a:srgbClr val="7F0000"/>
                </a:solidFill>
              </a:rPr>
              <a:t>any</a:t>
            </a:r>
            <a:r>
              <a:rPr lang="en-US" sz="2000" dirty="0" smtClean="0">
                <a:solidFill>
                  <a:srgbClr val="7F0000"/>
                </a:solidFill>
              </a:rPr>
              <a:t> </a:t>
            </a:r>
            <a:r>
              <a:rPr lang="en-US" sz="2000" dirty="0" smtClean="0"/>
              <a:t>assignment (row) evaluates to true, return true; </a:t>
            </a:r>
          </a:p>
          <a:p>
            <a:pPr marL="990600" lvl="1" indent="-533400" eaLnBrk="1" hangingPunct="1">
              <a:lnSpc>
                <a:spcPct val="120000"/>
              </a:lnSpc>
              <a:buFontTx/>
              <a:buAutoNum type="arabicPeriod"/>
            </a:pPr>
            <a:r>
              <a:rPr lang="en-US" sz="2000" dirty="0" smtClean="0"/>
              <a:t>Else return false.</a:t>
            </a:r>
          </a:p>
          <a:p>
            <a:pPr marL="609600" indent="-609600" eaLnBrk="1" hangingPunct="1">
              <a:lnSpc>
                <a:spcPct val="120000"/>
              </a:lnSpc>
              <a:buFontTx/>
              <a:buNone/>
            </a:pPr>
            <a:r>
              <a:rPr lang="en-US" sz="2000" dirty="0" smtClean="0"/>
              <a:t>If the formula has </a:t>
            </a:r>
            <a:r>
              <a:rPr lang="en-US" sz="2000" i="1" dirty="0" smtClean="0">
                <a:solidFill>
                  <a:srgbClr val="7F0000"/>
                </a:solidFill>
              </a:rPr>
              <a:t>n</a:t>
            </a:r>
            <a:r>
              <a:rPr lang="en-US" sz="2000" dirty="0" smtClean="0"/>
              <a:t> </a:t>
            </a:r>
            <a:r>
              <a:rPr lang="en-US" sz="2000" i="1" dirty="0" smtClean="0">
                <a:solidFill>
                  <a:schemeClr val="tx1"/>
                </a:solidFill>
              </a:rPr>
              <a:t>variables</a:t>
            </a:r>
            <a:r>
              <a:rPr lang="en-US" sz="2000" dirty="0" smtClean="0"/>
              <a:t>, how many </a:t>
            </a:r>
            <a:r>
              <a:rPr lang="en-US" sz="2000" i="1" dirty="0" smtClean="0">
                <a:solidFill>
                  <a:srgbClr val="000000"/>
                </a:solidFill>
              </a:rPr>
              <a:t>rows</a:t>
            </a:r>
            <a:r>
              <a:rPr lang="en-US" sz="2000" dirty="0" smtClean="0">
                <a:solidFill>
                  <a:srgbClr val="000000"/>
                </a:solidFill>
              </a:rPr>
              <a:t> </a:t>
            </a:r>
            <a:r>
              <a:rPr lang="en-US" sz="2000" dirty="0" smtClean="0"/>
              <a:t>does the truth table have?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 example satisfiability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153400" cy="4419600"/>
          </a:xfrm>
        </p:spPr>
        <p:txBody>
          <a:bodyPr/>
          <a:lstStyle/>
          <a:p>
            <a:pPr>
              <a:lnSpc>
                <a:spcPct val="140000"/>
              </a:lnSpc>
            </a:pPr>
            <a:r>
              <a:rPr lang="en-US" dirty="0" smtClean="0"/>
              <a:t>Let </a:t>
            </a:r>
            <a:r>
              <a:rPr lang="en-US" i="1" dirty="0" smtClean="0">
                <a:solidFill>
                  <a:srgbClr val="800000"/>
                </a:solidFill>
              </a:rPr>
              <a:t>p( row, col, </a:t>
            </a:r>
            <a:r>
              <a:rPr lang="en-US" i="1" dirty="0">
                <a:solidFill>
                  <a:srgbClr val="800000"/>
                </a:solidFill>
              </a:rPr>
              <a:t>n</a:t>
            </a:r>
            <a:r>
              <a:rPr lang="en-US" i="1" dirty="0" smtClean="0">
                <a:solidFill>
                  <a:srgbClr val="800000"/>
                </a:solidFill>
              </a:rPr>
              <a:t> ) </a:t>
            </a:r>
            <a:r>
              <a:rPr lang="en-US" dirty="0" smtClean="0"/>
              <a:t>denote the proposition </a:t>
            </a:r>
          </a:p>
          <a:p>
            <a:pPr marL="400050" lvl="1" indent="0">
              <a:lnSpc>
                <a:spcPct val="140000"/>
              </a:lnSpc>
              <a:buNone/>
            </a:pPr>
            <a:r>
              <a:rPr lang="en-US" dirty="0" smtClean="0"/>
              <a:t>“</a:t>
            </a:r>
            <a:r>
              <a:rPr lang="en-US" dirty="0">
                <a:solidFill>
                  <a:srgbClr val="800000"/>
                </a:solidFill>
              </a:rPr>
              <a:t>B</a:t>
            </a:r>
            <a:r>
              <a:rPr lang="en-US" dirty="0" smtClean="0">
                <a:solidFill>
                  <a:srgbClr val="800000"/>
                </a:solidFill>
              </a:rPr>
              <a:t>ox( row, col ) </a:t>
            </a:r>
            <a:r>
              <a:rPr lang="en-US" dirty="0" smtClean="0"/>
              <a:t>contains number </a:t>
            </a:r>
            <a:r>
              <a:rPr lang="en-US" i="1" dirty="0" smtClean="0">
                <a:solidFill>
                  <a:srgbClr val="800000"/>
                </a:solidFill>
              </a:rPr>
              <a:t>n</a:t>
            </a:r>
            <a:r>
              <a:rPr lang="en-US" dirty="0" smtClean="0"/>
              <a:t>.”</a:t>
            </a:r>
          </a:p>
          <a:p>
            <a:pPr>
              <a:lnSpc>
                <a:spcPct val="140000"/>
              </a:lnSpc>
            </a:pPr>
            <a:r>
              <a:rPr lang="en-US" dirty="0" smtClean="0"/>
              <a:t>Using </a:t>
            </a:r>
            <a:r>
              <a:rPr lang="en-US" dirty="0"/>
              <a:t>such </a:t>
            </a:r>
            <a:r>
              <a:rPr lang="en-US" dirty="0" smtClean="0"/>
              <a:t>propositions, design a compound proposition that is satisfiable   if &amp; only if </a:t>
            </a:r>
          </a:p>
          <a:p>
            <a:pPr marL="400050" lvl="1" indent="0">
              <a:lnSpc>
                <a:spcPct val="140000"/>
              </a:lnSpc>
              <a:buNone/>
            </a:pPr>
            <a:r>
              <a:rPr lang="en-US" i="1" dirty="0" smtClean="0">
                <a:solidFill>
                  <a:srgbClr val="800000"/>
                </a:solidFill>
              </a:rPr>
              <a:t>n</a:t>
            </a:r>
            <a:r>
              <a:rPr lang="en-US" dirty="0" smtClean="0"/>
              <a:t> appears in </a:t>
            </a:r>
            <a:r>
              <a:rPr lang="en-US" i="1" dirty="0" smtClean="0">
                <a:solidFill>
                  <a:srgbClr val="7F0000"/>
                </a:solidFill>
              </a:rPr>
              <a:t>some</a:t>
            </a:r>
            <a:r>
              <a:rPr lang="en-US" dirty="0" smtClean="0">
                <a:solidFill>
                  <a:srgbClr val="7F0000"/>
                </a:solidFill>
              </a:rPr>
              <a:t> </a:t>
            </a:r>
            <a:r>
              <a:rPr lang="en-US" dirty="0" smtClean="0"/>
              <a:t>box, for </a:t>
            </a:r>
            <a:r>
              <a:rPr lang="en-US" i="1" dirty="0" smtClean="0">
                <a:solidFill>
                  <a:srgbClr val="800000"/>
                </a:solidFill>
              </a:rPr>
              <a:t>1 ≤ n ≤ 4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Copyright © Peter Cappello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434AD0E-8A2F-4E70-802E-079A99120EC3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6934200" y="4572000"/>
            <a:ext cx="1905000" cy="1447800"/>
          </a:xfrm>
          <a:prstGeom prst="rect">
            <a:avLst/>
          </a:prstGeom>
          <a:solidFill>
            <a:schemeClr val="accent5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23" name="Straight Connector 22"/>
          <p:cNvCxnSpPr>
            <a:stCxn id="22" idx="0"/>
            <a:endCxn id="22" idx="2"/>
          </p:cNvCxnSpPr>
          <p:nvPr/>
        </p:nvCxnSpPr>
        <p:spPr>
          <a:xfrm>
            <a:off x="7886700" y="4572000"/>
            <a:ext cx="0" cy="1447800"/>
          </a:xfrm>
          <a:prstGeom prst="line">
            <a:avLst/>
          </a:prstGeom>
          <a:ln w="3175" cmpd="sng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stCxn id="22" idx="1"/>
            <a:endCxn id="22" idx="3"/>
          </p:cNvCxnSpPr>
          <p:nvPr/>
        </p:nvCxnSpPr>
        <p:spPr>
          <a:xfrm>
            <a:off x="6934200" y="5295900"/>
            <a:ext cx="1905000" cy="0"/>
          </a:xfrm>
          <a:prstGeom prst="line">
            <a:avLst/>
          </a:prstGeom>
          <a:ln w="3175" cmpd="sng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7162800" y="4648200"/>
            <a:ext cx="389850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1</a:t>
            </a:r>
            <a:endParaRPr lang="en-US" sz="3200" dirty="0"/>
          </a:p>
        </p:txBody>
      </p:sp>
      <p:sp>
        <p:nvSpPr>
          <p:cNvPr id="26" name="TextBox 25"/>
          <p:cNvSpPr txBox="1"/>
          <p:nvPr/>
        </p:nvSpPr>
        <p:spPr>
          <a:xfrm>
            <a:off x="8153400" y="4648200"/>
            <a:ext cx="389850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3</a:t>
            </a:r>
            <a:endParaRPr lang="en-US" sz="3200" dirty="0"/>
          </a:p>
        </p:txBody>
      </p:sp>
      <p:sp>
        <p:nvSpPr>
          <p:cNvPr id="27" name="TextBox 26"/>
          <p:cNvSpPr txBox="1"/>
          <p:nvPr/>
        </p:nvSpPr>
        <p:spPr>
          <a:xfrm>
            <a:off x="7239000" y="5334000"/>
            <a:ext cx="389850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4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8153400" y="5334000"/>
            <a:ext cx="389850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1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2723945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 dirty="0"/>
              <a:t>Copyright © Peter </a:t>
            </a:r>
            <a:r>
              <a:rPr lang="en-US" sz="1400" dirty="0" smtClean="0"/>
              <a:t>Cappello</a:t>
            </a:r>
            <a:endParaRPr lang="en-US" sz="1400" dirty="0"/>
          </a:p>
        </p:txBody>
      </p:sp>
      <p:sp>
        <p:nvSpPr>
          <p:cNvPr id="717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58FF5C69-8161-4374-8329-B0A8537EAB8D}" type="slidenum">
              <a:rPr lang="en-US" sz="1400"/>
              <a:pPr eaLnBrk="1" hangingPunct="1"/>
              <a:t>7</a:t>
            </a:fld>
            <a:endParaRPr lang="en-US" sz="1400"/>
          </a:p>
        </p:txBody>
      </p:sp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Problem</a:t>
            </a:r>
          </a:p>
        </p:txBody>
      </p:sp>
      <p:sp>
        <p:nvSpPr>
          <p:cNvPr id="717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772400" cy="4800600"/>
          </a:xfrm>
        </p:spPr>
        <p:txBody>
          <a:bodyPr/>
          <a:lstStyle/>
          <a:p>
            <a:pPr marL="457200" indent="-457200" eaLnBrk="1" hangingPunct="1">
              <a:buFontTx/>
              <a:buNone/>
            </a:pPr>
            <a:r>
              <a:rPr lang="en-US" sz="2000" smtClean="0"/>
              <a:t>Give logical expressions for a 2-bit adder, where </a:t>
            </a:r>
          </a:p>
          <a:p>
            <a:pPr marL="457200" indent="-457200" eaLnBrk="1" hangingPunct="1"/>
            <a:r>
              <a:rPr lang="en-US" sz="2000" smtClean="0"/>
              <a:t>true  corresponds to 1</a:t>
            </a:r>
          </a:p>
          <a:p>
            <a:pPr marL="457200" indent="-457200" eaLnBrk="1" hangingPunct="1"/>
            <a:r>
              <a:rPr lang="en-US" sz="2000" smtClean="0"/>
              <a:t>false corresponds to 0</a:t>
            </a:r>
          </a:p>
          <a:p>
            <a:pPr marL="457200" indent="-457200" eaLnBrk="1" hangingPunct="1">
              <a:buFontTx/>
              <a:buNone/>
            </a:pPr>
            <a:r>
              <a:rPr lang="en-US" sz="2000" smtClean="0"/>
              <a:t>For example, 01 + 11 = 100.</a:t>
            </a:r>
          </a:p>
          <a:p>
            <a:pPr marL="457200" indent="-457200" eaLnBrk="1" hangingPunct="1"/>
            <a:r>
              <a:rPr lang="en-US" sz="2000" smtClean="0">
                <a:solidFill>
                  <a:srgbClr val="7F0000"/>
                </a:solidFill>
              </a:rPr>
              <a:t>Input</a:t>
            </a:r>
            <a:r>
              <a:rPr lang="en-US" sz="2000" smtClean="0"/>
              <a:t>: </a:t>
            </a:r>
          </a:p>
          <a:p>
            <a:pPr marL="838200" lvl="1" indent="-381000" eaLnBrk="1" hangingPunct="1">
              <a:buFontTx/>
              <a:buNone/>
            </a:pPr>
            <a:r>
              <a:rPr lang="en-US" sz="2000" smtClean="0"/>
              <a:t>Operand 1: a</a:t>
            </a:r>
            <a:r>
              <a:rPr lang="en-US" sz="2000" baseline="-25000" smtClean="0"/>
              <a:t>1</a:t>
            </a:r>
            <a:r>
              <a:rPr lang="en-US" sz="2000" smtClean="0"/>
              <a:t> a</a:t>
            </a:r>
            <a:r>
              <a:rPr lang="en-US" sz="2000" baseline="-25000" smtClean="0"/>
              <a:t>0</a:t>
            </a:r>
          </a:p>
          <a:p>
            <a:pPr marL="838200" lvl="1" indent="-381000" eaLnBrk="1" hangingPunct="1">
              <a:buFontTx/>
              <a:buNone/>
            </a:pPr>
            <a:r>
              <a:rPr lang="en-US" sz="2000" smtClean="0"/>
              <a:t>Operand 2: b</a:t>
            </a:r>
            <a:r>
              <a:rPr lang="en-US" sz="2000" baseline="-25000" smtClean="0"/>
              <a:t>1</a:t>
            </a:r>
            <a:r>
              <a:rPr lang="en-US" sz="2000" smtClean="0"/>
              <a:t> b</a:t>
            </a:r>
            <a:r>
              <a:rPr lang="en-US" sz="2000" baseline="-25000" smtClean="0"/>
              <a:t>0</a:t>
            </a:r>
          </a:p>
          <a:p>
            <a:pPr marL="457200" indent="-457200" eaLnBrk="1" hangingPunct="1"/>
            <a:r>
              <a:rPr lang="en-US" sz="2000" smtClean="0">
                <a:solidFill>
                  <a:srgbClr val="7F0000"/>
                </a:solidFill>
              </a:rPr>
              <a:t>Output</a:t>
            </a:r>
          </a:p>
          <a:p>
            <a:pPr marL="838200" lvl="1" indent="-381000" eaLnBrk="1" hangingPunct="1">
              <a:buFontTx/>
              <a:buNone/>
            </a:pPr>
            <a:r>
              <a:rPr lang="en-US" sz="2000" smtClean="0"/>
              <a:t>s</a:t>
            </a:r>
            <a:r>
              <a:rPr lang="en-US" sz="2000" baseline="-25000" smtClean="0"/>
              <a:t>2 </a:t>
            </a:r>
            <a:r>
              <a:rPr lang="en-US" sz="2000" smtClean="0"/>
              <a:t>s</a:t>
            </a:r>
            <a:r>
              <a:rPr lang="en-US" sz="2000" baseline="-25000" smtClean="0"/>
              <a:t>1</a:t>
            </a:r>
            <a:r>
              <a:rPr lang="en-US" sz="2000" smtClean="0"/>
              <a:t> s</a:t>
            </a:r>
            <a:r>
              <a:rPr lang="en-US" sz="2000" baseline="-25000" smtClean="0"/>
              <a:t>0</a:t>
            </a:r>
          </a:p>
          <a:p>
            <a:pPr marL="457200" indent="-457200" eaLnBrk="1" hangingPunct="1">
              <a:buFontTx/>
              <a:buNone/>
            </a:pPr>
            <a:r>
              <a:rPr lang="en-US" sz="2000" smtClean="0"/>
              <a:t>That is, define 3 Boolean functions:</a:t>
            </a:r>
          </a:p>
          <a:p>
            <a:pPr marL="457200" indent="-457200" eaLnBrk="1" hangingPunct="1"/>
            <a:r>
              <a:rPr lang="en-US" sz="2000" smtClean="0"/>
              <a:t>s</a:t>
            </a:r>
            <a:r>
              <a:rPr lang="en-US" sz="2000" baseline="-25000" smtClean="0"/>
              <a:t>0</a:t>
            </a:r>
            <a:r>
              <a:rPr lang="en-US" sz="2000" smtClean="0"/>
              <a:t>( a</a:t>
            </a:r>
            <a:r>
              <a:rPr lang="en-US" sz="2000" baseline="-25000" smtClean="0"/>
              <a:t>1</a:t>
            </a:r>
            <a:r>
              <a:rPr lang="en-US" sz="2000" smtClean="0"/>
              <a:t> , a</a:t>
            </a:r>
            <a:r>
              <a:rPr lang="en-US" sz="2000" baseline="-25000" smtClean="0"/>
              <a:t>0 </a:t>
            </a:r>
            <a:r>
              <a:rPr lang="en-US" sz="2000" smtClean="0"/>
              <a:t>,</a:t>
            </a:r>
            <a:r>
              <a:rPr lang="en-US" sz="2000" baseline="-25000" smtClean="0"/>
              <a:t> </a:t>
            </a:r>
            <a:r>
              <a:rPr lang="en-US" sz="2000" smtClean="0"/>
              <a:t>b</a:t>
            </a:r>
            <a:r>
              <a:rPr lang="en-US" sz="2000" baseline="-25000" smtClean="0"/>
              <a:t>1</a:t>
            </a:r>
            <a:r>
              <a:rPr lang="en-US" sz="2000" smtClean="0"/>
              <a:t> , b</a:t>
            </a:r>
            <a:r>
              <a:rPr lang="en-US" sz="2000" baseline="-25000" smtClean="0"/>
              <a:t>0 </a:t>
            </a:r>
            <a:r>
              <a:rPr lang="en-US" sz="2000" smtClean="0"/>
              <a:t>) = ?</a:t>
            </a:r>
          </a:p>
          <a:p>
            <a:pPr marL="457200" indent="-457200" eaLnBrk="1" hangingPunct="1"/>
            <a:r>
              <a:rPr lang="en-US" sz="2000" smtClean="0"/>
              <a:t>s</a:t>
            </a:r>
            <a:r>
              <a:rPr lang="en-US" sz="2000" baseline="-25000" smtClean="0"/>
              <a:t>1</a:t>
            </a:r>
            <a:r>
              <a:rPr lang="en-US" sz="2000" smtClean="0"/>
              <a:t>( a</a:t>
            </a:r>
            <a:r>
              <a:rPr lang="en-US" sz="2000" baseline="-25000" smtClean="0"/>
              <a:t>1</a:t>
            </a:r>
            <a:r>
              <a:rPr lang="en-US" sz="2000" smtClean="0"/>
              <a:t> , a</a:t>
            </a:r>
            <a:r>
              <a:rPr lang="en-US" sz="2000" baseline="-25000" smtClean="0"/>
              <a:t>0 </a:t>
            </a:r>
            <a:r>
              <a:rPr lang="en-US" sz="2000" smtClean="0"/>
              <a:t>,</a:t>
            </a:r>
            <a:r>
              <a:rPr lang="en-US" sz="2000" baseline="-25000" smtClean="0"/>
              <a:t> </a:t>
            </a:r>
            <a:r>
              <a:rPr lang="en-US" sz="2000" smtClean="0"/>
              <a:t>b</a:t>
            </a:r>
            <a:r>
              <a:rPr lang="en-US" sz="2000" baseline="-25000" smtClean="0"/>
              <a:t>1</a:t>
            </a:r>
            <a:r>
              <a:rPr lang="en-US" sz="2000" smtClean="0"/>
              <a:t> , b</a:t>
            </a:r>
            <a:r>
              <a:rPr lang="en-US" sz="2000" baseline="-25000" smtClean="0"/>
              <a:t>0 </a:t>
            </a:r>
            <a:r>
              <a:rPr lang="en-US" sz="2000" smtClean="0"/>
              <a:t>) = ?</a:t>
            </a:r>
          </a:p>
          <a:p>
            <a:pPr marL="457200" indent="-457200" eaLnBrk="1" hangingPunct="1"/>
            <a:r>
              <a:rPr lang="en-US" sz="2000" smtClean="0"/>
              <a:t>s</a:t>
            </a:r>
            <a:r>
              <a:rPr lang="en-US" sz="2000" baseline="-25000" smtClean="0"/>
              <a:t>2</a:t>
            </a:r>
            <a:r>
              <a:rPr lang="en-US" sz="2000" smtClean="0"/>
              <a:t>( a</a:t>
            </a:r>
            <a:r>
              <a:rPr lang="en-US" sz="2000" baseline="-25000" smtClean="0"/>
              <a:t>1</a:t>
            </a:r>
            <a:r>
              <a:rPr lang="en-US" sz="2000" smtClean="0"/>
              <a:t> , a</a:t>
            </a:r>
            <a:r>
              <a:rPr lang="en-US" sz="2000" baseline="-25000" smtClean="0"/>
              <a:t>0 </a:t>
            </a:r>
            <a:r>
              <a:rPr lang="en-US" sz="2000" smtClean="0"/>
              <a:t>,</a:t>
            </a:r>
            <a:r>
              <a:rPr lang="en-US" sz="2000" baseline="-25000" smtClean="0"/>
              <a:t> </a:t>
            </a:r>
            <a:r>
              <a:rPr lang="en-US" sz="2000" smtClean="0"/>
              <a:t>b</a:t>
            </a:r>
            <a:r>
              <a:rPr lang="en-US" sz="2000" baseline="-25000" smtClean="0"/>
              <a:t>1</a:t>
            </a:r>
            <a:r>
              <a:rPr lang="en-US" sz="2000" smtClean="0"/>
              <a:t> , b</a:t>
            </a:r>
            <a:r>
              <a:rPr lang="en-US" sz="2000" baseline="-25000" smtClean="0"/>
              <a:t>0 </a:t>
            </a:r>
            <a:r>
              <a:rPr lang="en-US" sz="2000" smtClean="0"/>
              <a:t>) = ?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 dirty="0"/>
              <a:t>Copyright © Peter </a:t>
            </a:r>
            <a:r>
              <a:rPr lang="en-US" sz="1400" dirty="0" smtClean="0"/>
              <a:t>Cappello</a:t>
            </a:r>
            <a:endParaRPr lang="en-US" sz="1400" dirty="0"/>
          </a:p>
        </p:txBody>
      </p:sp>
      <p:sp>
        <p:nvSpPr>
          <p:cNvPr id="819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69C6AB81-3B82-4F59-BBBA-B9BF77D3D899}" type="slidenum">
              <a:rPr lang="en-US" sz="1400"/>
              <a:pPr eaLnBrk="1" hangingPunct="1"/>
              <a:t>8</a:t>
            </a:fld>
            <a:endParaRPr lang="en-US" sz="1400"/>
          </a:p>
        </p:txBody>
      </p:sp>
      <p:sp>
        <p:nvSpPr>
          <p:cNvPr id="819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819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8229600" cy="4419600"/>
          </a:xfrm>
        </p:spPr>
        <p:txBody>
          <a:bodyPr/>
          <a:lstStyle/>
          <a:p>
            <a:pPr eaLnBrk="1" hangingPunct="1">
              <a:lnSpc>
                <a:spcPct val="130000"/>
              </a:lnSpc>
              <a:buFontTx/>
              <a:buNone/>
            </a:pPr>
            <a:r>
              <a:rPr lang="en-US" sz="2000" smtClean="0"/>
              <a:t>Can you define a Boolean function in the C programming language?</a:t>
            </a:r>
          </a:p>
          <a:p>
            <a:pPr lvl="1" eaLnBrk="1" hangingPunct="1">
              <a:lnSpc>
                <a:spcPct val="130000"/>
              </a:lnSpc>
              <a:buFontTx/>
              <a:buNone/>
            </a:pPr>
            <a:r>
              <a:rPr lang="en-US" sz="1800" smtClean="0"/>
              <a:t>boolean[] adder( boolean a1, boolean a0, boolean b1, boolean b0 ) {  . . . }</a:t>
            </a:r>
          </a:p>
          <a:p>
            <a:pPr eaLnBrk="1" hangingPunct="1">
              <a:lnSpc>
                <a:spcPct val="130000"/>
              </a:lnSpc>
              <a:buFontTx/>
              <a:buNone/>
            </a:pPr>
            <a:r>
              <a:rPr lang="en-US" sz="2000" smtClean="0"/>
              <a:t>Or, for an </a:t>
            </a:r>
            <a:r>
              <a:rPr lang="en-US" sz="2000" smtClean="0">
                <a:solidFill>
                  <a:srgbClr val="7F0000"/>
                </a:solidFill>
              </a:rPr>
              <a:t>n</a:t>
            </a:r>
            <a:r>
              <a:rPr lang="en-US" sz="2000" smtClean="0"/>
              <a:t>-bit adder: </a:t>
            </a:r>
          </a:p>
          <a:p>
            <a:pPr lvl="1" eaLnBrk="1" hangingPunct="1">
              <a:lnSpc>
                <a:spcPct val="130000"/>
              </a:lnSpc>
              <a:buFontTx/>
              <a:buNone/>
            </a:pPr>
            <a:r>
              <a:rPr lang="en-US" sz="1800" smtClean="0"/>
              <a:t>boolean[] adder( boolean[] a, boolean[]  b ) {  . . . }</a:t>
            </a:r>
          </a:p>
          <a:p>
            <a:pPr eaLnBrk="1" hangingPunct="1">
              <a:lnSpc>
                <a:spcPct val="130000"/>
              </a:lnSpc>
              <a:buFontTx/>
              <a:buNone/>
            </a:pPr>
            <a:r>
              <a:rPr lang="en-US" sz="2000" smtClean="0"/>
              <a:t>For an </a:t>
            </a:r>
            <a:r>
              <a:rPr lang="en-US" sz="2000" smtClean="0">
                <a:solidFill>
                  <a:srgbClr val="7F0000"/>
                </a:solidFill>
              </a:rPr>
              <a:t>n</a:t>
            </a:r>
            <a:r>
              <a:rPr lang="en-US" sz="2000" smtClean="0"/>
              <a:t>-bit adder, it may be useful to </a:t>
            </a:r>
            <a:r>
              <a:rPr lang="en-US" sz="2000" smtClean="0">
                <a:solidFill>
                  <a:srgbClr val="000099"/>
                </a:solidFill>
              </a:rPr>
              <a:t>compute, </a:t>
            </a:r>
            <a:r>
              <a:rPr lang="en-US" sz="2000" i="1" smtClean="0">
                <a:solidFill>
                  <a:srgbClr val="007F00"/>
                </a:solidFill>
              </a:rPr>
              <a:t>for</a:t>
            </a:r>
            <a:r>
              <a:rPr lang="en-US" sz="2000" smtClean="0">
                <a:solidFill>
                  <a:srgbClr val="7F0000"/>
                </a:solidFill>
              </a:rPr>
              <a:t> 0 </a:t>
            </a:r>
            <a:r>
              <a:rPr lang="en-US" sz="2000" smtClean="0">
                <a:solidFill>
                  <a:srgbClr val="7F0000"/>
                </a:solidFill>
                <a:cs typeface="Arial" charset="0"/>
              </a:rPr>
              <a:t>≤</a:t>
            </a:r>
            <a:r>
              <a:rPr lang="en-US" sz="2000" smtClean="0">
                <a:solidFill>
                  <a:srgbClr val="7F0000"/>
                </a:solidFill>
              </a:rPr>
              <a:t> i </a:t>
            </a:r>
            <a:r>
              <a:rPr lang="en-US" sz="2000" smtClean="0">
                <a:solidFill>
                  <a:srgbClr val="7F0000"/>
                </a:solidFill>
                <a:cs typeface="Arial" charset="0"/>
              </a:rPr>
              <a:t>≤</a:t>
            </a:r>
            <a:r>
              <a:rPr lang="en-US" sz="2000" smtClean="0">
                <a:solidFill>
                  <a:srgbClr val="7F0000"/>
                </a:solidFill>
              </a:rPr>
              <a:t> n</a:t>
            </a:r>
            <a:r>
              <a:rPr lang="en-US" sz="2000" smtClean="0">
                <a:solidFill>
                  <a:srgbClr val="000099"/>
                </a:solidFill>
              </a:rPr>
              <a:t>, a sum bit,</a:t>
            </a:r>
            <a:r>
              <a:rPr lang="en-US" sz="2000" smtClean="0">
                <a:solidFill>
                  <a:srgbClr val="7F0000"/>
                </a:solidFill>
              </a:rPr>
              <a:t> s</a:t>
            </a:r>
            <a:r>
              <a:rPr lang="en-US" sz="2000" baseline="-25000" smtClean="0">
                <a:solidFill>
                  <a:srgbClr val="7F0000"/>
                </a:solidFill>
              </a:rPr>
              <a:t>i</a:t>
            </a:r>
            <a:r>
              <a:rPr lang="en-US" sz="2000" smtClean="0">
                <a:solidFill>
                  <a:srgbClr val="7F0000"/>
                </a:solidFill>
              </a:rPr>
              <a:t> </a:t>
            </a:r>
            <a:r>
              <a:rPr lang="en-US" sz="2000" smtClean="0">
                <a:solidFill>
                  <a:srgbClr val="000099"/>
                </a:solidFill>
              </a:rPr>
              <a:t>and a carry bit,</a:t>
            </a:r>
            <a:r>
              <a:rPr lang="en-US" sz="2000" smtClean="0">
                <a:solidFill>
                  <a:srgbClr val="7F0000"/>
                </a:solidFill>
              </a:rPr>
              <a:t> c</a:t>
            </a:r>
            <a:r>
              <a:rPr lang="en-US" sz="2000" baseline="-25000" smtClean="0">
                <a:solidFill>
                  <a:srgbClr val="7F0000"/>
                </a:solidFill>
              </a:rPr>
              <a:t>i</a:t>
            </a:r>
            <a:r>
              <a:rPr lang="en-US" sz="2000" smtClean="0">
                <a:solidFill>
                  <a:srgbClr val="000099"/>
                </a:solidFill>
              </a:rPr>
              <a:t>. </a:t>
            </a:r>
          </a:p>
          <a:p>
            <a:pPr lvl="1" eaLnBrk="1" hangingPunct="1">
              <a:lnSpc>
                <a:spcPct val="130000"/>
              </a:lnSpc>
              <a:buFontTx/>
              <a:buNone/>
            </a:pPr>
            <a:r>
              <a:rPr lang="en-US" sz="1800" smtClean="0">
                <a:solidFill>
                  <a:srgbClr val="000099"/>
                </a:solidFill>
              </a:rPr>
              <a:t>For the sum bit, </a:t>
            </a:r>
            <a:r>
              <a:rPr lang="en-US" sz="1800" smtClean="0">
                <a:solidFill>
                  <a:srgbClr val="7F0000"/>
                </a:solidFill>
              </a:rPr>
              <a:t>s</a:t>
            </a:r>
            <a:r>
              <a:rPr lang="en-US" sz="1800" baseline="-25000" smtClean="0">
                <a:solidFill>
                  <a:srgbClr val="7F0000"/>
                </a:solidFill>
              </a:rPr>
              <a:t>i</a:t>
            </a:r>
            <a:r>
              <a:rPr lang="en-US" sz="1800" smtClean="0">
                <a:solidFill>
                  <a:srgbClr val="000099"/>
                </a:solidFill>
              </a:rPr>
              <a:t>,</a:t>
            </a:r>
            <a:r>
              <a:rPr lang="en-US" sz="1800" smtClean="0">
                <a:solidFill>
                  <a:srgbClr val="7F0000"/>
                </a:solidFill>
              </a:rPr>
              <a:t> </a:t>
            </a:r>
            <a:r>
              <a:rPr lang="en-US" sz="1800" smtClean="0">
                <a:solidFill>
                  <a:srgbClr val="000099"/>
                </a:solidFill>
              </a:rPr>
              <a:t>we may use:</a:t>
            </a:r>
          </a:p>
          <a:p>
            <a:pPr lvl="1" eaLnBrk="1" hangingPunct="1">
              <a:lnSpc>
                <a:spcPct val="130000"/>
              </a:lnSpc>
              <a:buFontTx/>
              <a:buNone/>
            </a:pPr>
            <a:r>
              <a:rPr lang="en-US" sz="1800" smtClean="0">
                <a:solidFill>
                  <a:srgbClr val="7F0000"/>
                </a:solidFill>
              </a:rPr>
              <a:t>	s</a:t>
            </a:r>
            <a:r>
              <a:rPr lang="en-US" sz="1800" baseline="-25000" smtClean="0">
                <a:solidFill>
                  <a:srgbClr val="7F0000"/>
                </a:solidFill>
              </a:rPr>
              <a:t>i</a:t>
            </a:r>
            <a:r>
              <a:rPr lang="en-US" sz="1800" smtClean="0">
                <a:solidFill>
                  <a:srgbClr val="7F0000"/>
                </a:solidFill>
              </a:rPr>
              <a:t> = </a:t>
            </a:r>
            <a:r>
              <a:rPr lang="en-US" sz="1800" smtClean="0"/>
              <a:t>a</a:t>
            </a:r>
            <a:r>
              <a:rPr lang="en-US" sz="1800" baseline="-25000" smtClean="0"/>
              <a:t>i</a:t>
            </a:r>
            <a:r>
              <a:rPr lang="en-US" sz="1800" smtClean="0">
                <a:solidFill>
                  <a:srgbClr val="7F0000"/>
                </a:solidFill>
              </a:rPr>
              <a:t> </a:t>
            </a:r>
            <a:r>
              <a:rPr lang="en-US" sz="1800" smtClean="0">
                <a:solidFill>
                  <a:srgbClr val="7F0000"/>
                </a:solidFill>
                <a:sym typeface="Symbol" pitchFamily="18" charset="2"/>
              </a:rPr>
              <a:t></a:t>
            </a:r>
            <a:r>
              <a:rPr lang="en-US" sz="1800" smtClean="0">
                <a:solidFill>
                  <a:srgbClr val="7F0000"/>
                </a:solidFill>
              </a:rPr>
              <a:t> </a:t>
            </a:r>
            <a:r>
              <a:rPr lang="en-US" sz="1800" smtClean="0"/>
              <a:t>b</a:t>
            </a:r>
            <a:r>
              <a:rPr lang="en-US" sz="1800" baseline="-25000" smtClean="0"/>
              <a:t>i</a:t>
            </a:r>
            <a:r>
              <a:rPr lang="en-US" sz="1800" smtClean="0">
                <a:solidFill>
                  <a:srgbClr val="7F0000"/>
                </a:solidFill>
              </a:rPr>
              <a:t> </a:t>
            </a:r>
            <a:r>
              <a:rPr lang="en-US" sz="1800" smtClean="0">
                <a:solidFill>
                  <a:srgbClr val="7F0000"/>
                </a:solidFill>
                <a:sym typeface="Symbol" pitchFamily="18" charset="2"/>
              </a:rPr>
              <a:t></a:t>
            </a:r>
            <a:r>
              <a:rPr lang="en-US" sz="1800" smtClean="0">
                <a:solidFill>
                  <a:srgbClr val="7F0000"/>
                </a:solidFill>
              </a:rPr>
              <a:t> c</a:t>
            </a:r>
            <a:r>
              <a:rPr lang="en-US" sz="1800" baseline="-25000" smtClean="0">
                <a:solidFill>
                  <a:srgbClr val="7F0000"/>
                </a:solidFill>
              </a:rPr>
              <a:t>i-1</a:t>
            </a:r>
            <a:r>
              <a:rPr lang="en-US" sz="1800" smtClean="0">
                <a:solidFill>
                  <a:srgbClr val="7F0000"/>
                </a:solidFill>
              </a:rPr>
              <a:t>, </a:t>
            </a:r>
            <a:r>
              <a:rPr lang="en-US" sz="1800" smtClean="0">
                <a:solidFill>
                  <a:srgbClr val="000099"/>
                </a:solidFill>
              </a:rPr>
              <a:t>where </a:t>
            </a:r>
            <a:r>
              <a:rPr lang="en-US" sz="1800" smtClean="0">
                <a:solidFill>
                  <a:srgbClr val="7F0000"/>
                </a:solidFill>
              </a:rPr>
              <a:t>c</a:t>
            </a:r>
            <a:r>
              <a:rPr lang="en-US" sz="1800" baseline="-25000" smtClean="0">
                <a:solidFill>
                  <a:srgbClr val="7F0000"/>
                </a:solidFill>
              </a:rPr>
              <a:t>-1</a:t>
            </a:r>
            <a:r>
              <a:rPr lang="en-US" sz="1800" smtClean="0">
                <a:solidFill>
                  <a:srgbClr val="7F0000"/>
                </a:solidFill>
              </a:rPr>
              <a:t> = </a:t>
            </a:r>
            <a:r>
              <a:rPr lang="en-US" sz="1800" smtClean="0"/>
              <a:t>0</a:t>
            </a:r>
            <a:r>
              <a:rPr lang="en-US" sz="1800" smtClean="0">
                <a:solidFill>
                  <a:srgbClr val="7F0000"/>
                </a:solidFill>
              </a:rPr>
              <a:t> </a:t>
            </a:r>
            <a:r>
              <a:rPr lang="en-US" sz="1800" smtClean="0">
                <a:solidFill>
                  <a:srgbClr val="000099"/>
                </a:solidFill>
              </a:rPr>
              <a:t>and</a:t>
            </a:r>
            <a:r>
              <a:rPr lang="en-US" sz="1800" smtClean="0">
                <a:solidFill>
                  <a:srgbClr val="7F0000"/>
                </a:solidFill>
              </a:rPr>
              <a:t> s</a:t>
            </a:r>
            <a:r>
              <a:rPr lang="en-US" sz="1800" baseline="-25000" smtClean="0">
                <a:solidFill>
                  <a:srgbClr val="7F0000"/>
                </a:solidFill>
              </a:rPr>
              <a:t>n</a:t>
            </a:r>
            <a:r>
              <a:rPr lang="en-US" sz="1800" smtClean="0">
                <a:solidFill>
                  <a:srgbClr val="7F0000"/>
                </a:solidFill>
              </a:rPr>
              <a:t> = c</a:t>
            </a:r>
            <a:r>
              <a:rPr lang="en-US" sz="1800" baseline="-25000" smtClean="0">
                <a:solidFill>
                  <a:srgbClr val="7F0000"/>
                </a:solidFill>
              </a:rPr>
              <a:t>n-1</a:t>
            </a:r>
            <a:r>
              <a:rPr lang="en-US" sz="1800" smtClean="0">
                <a:solidFill>
                  <a:srgbClr val="000099"/>
                </a:solidFill>
              </a:rPr>
              <a:t>.</a:t>
            </a:r>
          </a:p>
          <a:p>
            <a:pPr lvl="1" eaLnBrk="1" hangingPunct="1">
              <a:lnSpc>
                <a:spcPct val="130000"/>
              </a:lnSpc>
              <a:buFontTx/>
              <a:buNone/>
            </a:pPr>
            <a:r>
              <a:rPr lang="en-US" sz="1800" smtClean="0">
                <a:solidFill>
                  <a:srgbClr val="000099"/>
                </a:solidFill>
              </a:rPr>
              <a:t>The equation above is called a </a:t>
            </a:r>
            <a:r>
              <a:rPr lang="en-US" sz="1800" i="1" smtClean="0">
                <a:solidFill>
                  <a:srgbClr val="7F0000"/>
                </a:solidFill>
              </a:rPr>
              <a:t>recurrence equation</a:t>
            </a:r>
            <a:r>
              <a:rPr lang="en-US" sz="1800" smtClean="0">
                <a:solidFill>
                  <a:srgbClr val="000099"/>
                </a:solidFill>
              </a:rPr>
              <a:t>.</a:t>
            </a:r>
          </a:p>
          <a:p>
            <a:pPr eaLnBrk="1" hangingPunct="1">
              <a:lnSpc>
                <a:spcPct val="130000"/>
              </a:lnSpc>
              <a:buFontTx/>
              <a:buNone/>
            </a:pPr>
            <a:r>
              <a:rPr lang="en-US" sz="2000" smtClean="0">
                <a:solidFill>
                  <a:srgbClr val="000099"/>
                </a:solidFill>
              </a:rPr>
              <a:t>What is a recurrence equation for the carry bit, </a:t>
            </a:r>
            <a:r>
              <a:rPr lang="en-US" sz="2000" smtClean="0">
                <a:solidFill>
                  <a:srgbClr val="7F0000"/>
                </a:solidFill>
              </a:rPr>
              <a:t>c</a:t>
            </a:r>
            <a:r>
              <a:rPr lang="en-US" sz="2000" baseline="-25000" smtClean="0">
                <a:solidFill>
                  <a:srgbClr val="7F0000"/>
                </a:solidFill>
              </a:rPr>
              <a:t>i</a:t>
            </a:r>
            <a:r>
              <a:rPr lang="en-US" sz="2000" smtClean="0">
                <a:solidFill>
                  <a:srgbClr val="000099"/>
                </a:solidFill>
              </a:rPr>
              <a:t>?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 dirty="0"/>
              <a:t>Copyright © </a:t>
            </a:r>
            <a:r>
              <a:rPr lang="en-US" sz="1400"/>
              <a:t>Peter </a:t>
            </a:r>
            <a:r>
              <a:rPr lang="en-US" sz="1400" smtClean="0"/>
              <a:t>Cappello</a:t>
            </a:r>
            <a:endParaRPr lang="en-US" sz="1400" dirty="0"/>
          </a:p>
        </p:txBody>
      </p:sp>
      <p:sp>
        <p:nvSpPr>
          <p:cNvPr id="921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EADD8FFF-45F5-4FC5-B2E9-D13EF4B704B9}" type="slidenum">
              <a:rPr lang="en-US" sz="1400"/>
              <a:pPr eaLnBrk="1" hangingPunct="1"/>
              <a:t>9</a:t>
            </a:fld>
            <a:endParaRPr lang="en-US" sz="1400"/>
          </a:p>
        </p:txBody>
      </p:sp>
      <p:sp>
        <p:nvSpPr>
          <p:cNvPr id="922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922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sz="2000" smtClean="0">
                <a:solidFill>
                  <a:srgbClr val="000099"/>
                </a:solidFill>
              </a:rPr>
              <a:t>Unraveling the </a:t>
            </a:r>
            <a:r>
              <a:rPr lang="en-US" sz="2000" i="1" smtClean="0">
                <a:solidFill>
                  <a:srgbClr val="007F00"/>
                </a:solidFill>
              </a:rPr>
              <a:t>for</a:t>
            </a:r>
            <a:r>
              <a:rPr lang="en-US" sz="2000" smtClean="0">
                <a:solidFill>
                  <a:srgbClr val="000099"/>
                </a:solidFill>
              </a:rPr>
              <a:t> loop, suggests a diagram:</a:t>
            </a:r>
          </a:p>
          <a:p>
            <a:pPr eaLnBrk="1" hangingPunct="1">
              <a:buFontTx/>
              <a:buNone/>
            </a:pPr>
            <a:endParaRPr lang="en-US" sz="2000" smtClean="0">
              <a:solidFill>
                <a:srgbClr val="7F0000"/>
              </a:solidFill>
            </a:endParaRPr>
          </a:p>
          <a:p>
            <a:pPr eaLnBrk="1" hangingPunct="1">
              <a:buFontTx/>
              <a:buNone/>
            </a:pPr>
            <a:endParaRPr lang="en-US" sz="2000" smtClean="0">
              <a:solidFill>
                <a:srgbClr val="7F0000"/>
              </a:solidFill>
            </a:endParaRPr>
          </a:p>
          <a:p>
            <a:pPr eaLnBrk="1" hangingPunct="1">
              <a:buFontTx/>
              <a:buNone/>
            </a:pPr>
            <a:endParaRPr lang="en-US" sz="2000" smtClean="0">
              <a:solidFill>
                <a:srgbClr val="7F0000"/>
              </a:solidFill>
            </a:endParaRPr>
          </a:p>
          <a:p>
            <a:pPr eaLnBrk="1" hangingPunct="1">
              <a:buFontTx/>
              <a:buNone/>
            </a:pPr>
            <a:endParaRPr lang="en-US" sz="2000" smtClean="0">
              <a:solidFill>
                <a:srgbClr val="7F0000"/>
              </a:solidFill>
            </a:endParaRPr>
          </a:p>
          <a:p>
            <a:pPr eaLnBrk="1" hangingPunct="1">
              <a:buFontTx/>
              <a:buNone/>
            </a:pPr>
            <a:endParaRPr lang="en-US" sz="2000" smtClean="0">
              <a:solidFill>
                <a:srgbClr val="7F0000"/>
              </a:solidFill>
            </a:endParaRPr>
          </a:p>
          <a:p>
            <a:pPr eaLnBrk="1" hangingPunct="1">
              <a:buFontTx/>
              <a:buNone/>
            </a:pPr>
            <a:endParaRPr lang="en-US" sz="2000" smtClean="0">
              <a:solidFill>
                <a:srgbClr val="7F0000"/>
              </a:solidFill>
            </a:endParaRPr>
          </a:p>
          <a:p>
            <a:pPr eaLnBrk="1" hangingPunct="1">
              <a:buFontTx/>
              <a:buNone/>
            </a:pPr>
            <a:endParaRPr lang="en-US" sz="2000" smtClean="0">
              <a:solidFill>
                <a:srgbClr val="7F0000"/>
              </a:solidFill>
            </a:endParaRPr>
          </a:p>
          <a:p>
            <a:pPr eaLnBrk="1" hangingPunct="1">
              <a:buFontTx/>
              <a:buNone/>
            </a:pPr>
            <a:endParaRPr lang="en-US" sz="2000" smtClean="0">
              <a:solidFill>
                <a:srgbClr val="7F0000"/>
              </a:solidFill>
            </a:endParaRPr>
          </a:p>
          <a:p>
            <a:pPr eaLnBrk="1" hangingPunct="1">
              <a:buFontTx/>
              <a:buNone/>
            </a:pPr>
            <a:endParaRPr lang="en-US" sz="2000" smtClean="0">
              <a:solidFill>
                <a:srgbClr val="7F0000"/>
              </a:solidFill>
            </a:endParaRPr>
          </a:p>
          <a:p>
            <a:pPr eaLnBrk="1" hangingPunct="1">
              <a:buFontTx/>
              <a:buNone/>
            </a:pPr>
            <a:r>
              <a:rPr lang="en-US" sz="2000" smtClean="0">
                <a:solidFill>
                  <a:srgbClr val="000099"/>
                </a:solidFill>
              </a:rPr>
              <a:t>Each box above has 3 inputs &amp; 2 outputs, and is called a</a:t>
            </a:r>
            <a:r>
              <a:rPr lang="en-US" sz="2000" smtClean="0">
                <a:solidFill>
                  <a:srgbClr val="7F0000"/>
                </a:solidFill>
              </a:rPr>
              <a:t> </a:t>
            </a:r>
            <a:r>
              <a:rPr lang="en-US" sz="2000" smtClean="0">
                <a:solidFill>
                  <a:srgbClr val="7F0000"/>
                </a:solidFill>
                <a:hlinkClick r:id="rId2"/>
              </a:rPr>
              <a:t>full adder</a:t>
            </a:r>
            <a:r>
              <a:rPr lang="en-US" sz="2000" smtClean="0">
                <a:solidFill>
                  <a:srgbClr val="7F0000"/>
                </a:solidFill>
              </a:rPr>
              <a:t>. </a:t>
            </a:r>
          </a:p>
          <a:p>
            <a:pPr eaLnBrk="1" hangingPunct="1">
              <a:buFontTx/>
              <a:buNone/>
            </a:pPr>
            <a:r>
              <a:rPr lang="en-US" sz="2000" smtClean="0">
                <a:solidFill>
                  <a:srgbClr val="7F0000"/>
                </a:solidFill>
              </a:rPr>
              <a:t>A harder problem</a:t>
            </a:r>
            <a:r>
              <a:rPr lang="en-US" sz="2000" smtClean="0"/>
              <a:t>: Compute these sum &amp; carry bits in </a:t>
            </a:r>
            <a:r>
              <a:rPr lang="en-US" sz="2000" smtClean="0">
                <a:solidFill>
                  <a:srgbClr val="7F0000"/>
                </a:solidFill>
              </a:rPr>
              <a:t>parallel</a:t>
            </a:r>
            <a:r>
              <a:rPr lang="en-US" sz="2000" smtClean="0"/>
              <a:t>.</a:t>
            </a:r>
          </a:p>
        </p:txBody>
      </p:sp>
      <p:sp>
        <p:nvSpPr>
          <p:cNvPr id="9222" name="Rectangle 4"/>
          <p:cNvSpPr>
            <a:spLocks noChangeArrowheads="1"/>
          </p:cNvSpPr>
          <p:nvPr/>
        </p:nvSpPr>
        <p:spPr bwMode="auto">
          <a:xfrm>
            <a:off x="1752600" y="3276600"/>
            <a:ext cx="533400" cy="533400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3" name="Line 5"/>
          <p:cNvSpPr>
            <a:spLocks noChangeShapeType="1"/>
          </p:cNvSpPr>
          <p:nvPr/>
        </p:nvSpPr>
        <p:spPr bwMode="auto">
          <a:xfrm flipV="1">
            <a:off x="2209800" y="3810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4" name="Line 6"/>
          <p:cNvSpPr>
            <a:spLocks noChangeShapeType="1"/>
          </p:cNvSpPr>
          <p:nvPr/>
        </p:nvSpPr>
        <p:spPr bwMode="auto">
          <a:xfrm flipV="1">
            <a:off x="1828800" y="3810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5" name="Line 7"/>
          <p:cNvSpPr>
            <a:spLocks noChangeShapeType="1"/>
          </p:cNvSpPr>
          <p:nvPr/>
        </p:nvSpPr>
        <p:spPr bwMode="auto">
          <a:xfrm flipV="1">
            <a:off x="2057400" y="27432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6" name="Text Box 8"/>
          <p:cNvSpPr txBox="1">
            <a:spLocks noChangeArrowheads="1"/>
          </p:cNvSpPr>
          <p:nvPr/>
        </p:nvSpPr>
        <p:spPr bwMode="auto">
          <a:xfrm>
            <a:off x="1828800" y="2209800"/>
            <a:ext cx="762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solidFill>
                  <a:srgbClr val="7F0000"/>
                </a:solidFill>
              </a:rPr>
              <a:t>s</a:t>
            </a:r>
            <a:r>
              <a:rPr lang="en-US" baseline="-25000">
                <a:solidFill>
                  <a:srgbClr val="7F0000"/>
                </a:solidFill>
              </a:rPr>
              <a:t>n-1</a:t>
            </a:r>
          </a:p>
        </p:txBody>
      </p:sp>
      <p:sp>
        <p:nvSpPr>
          <p:cNvPr id="9227" name="Rectangle 9"/>
          <p:cNvSpPr>
            <a:spLocks noChangeArrowheads="1"/>
          </p:cNvSpPr>
          <p:nvPr/>
        </p:nvSpPr>
        <p:spPr bwMode="auto">
          <a:xfrm>
            <a:off x="6858000" y="3276600"/>
            <a:ext cx="533400" cy="533400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8" name="Line 10"/>
          <p:cNvSpPr>
            <a:spLocks noChangeShapeType="1"/>
          </p:cNvSpPr>
          <p:nvPr/>
        </p:nvSpPr>
        <p:spPr bwMode="auto">
          <a:xfrm flipV="1">
            <a:off x="7315200" y="3810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9" name="Line 11"/>
          <p:cNvSpPr>
            <a:spLocks noChangeShapeType="1"/>
          </p:cNvSpPr>
          <p:nvPr/>
        </p:nvSpPr>
        <p:spPr bwMode="auto">
          <a:xfrm flipV="1">
            <a:off x="6934200" y="3810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30" name="Line 12"/>
          <p:cNvSpPr>
            <a:spLocks noChangeShapeType="1"/>
          </p:cNvSpPr>
          <p:nvPr/>
        </p:nvSpPr>
        <p:spPr bwMode="auto">
          <a:xfrm flipV="1">
            <a:off x="7162800" y="27432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31" name="Text Box 13"/>
          <p:cNvSpPr txBox="1">
            <a:spLocks noChangeArrowheads="1"/>
          </p:cNvSpPr>
          <p:nvPr/>
        </p:nvSpPr>
        <p:spPr bwMode="auto">
          <a:xfrm>
            <a:off x="7010400" y="2209800"/>
            <a:ext cx="4572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solidFill>
                  <a:srgbClr val="7F0000"/>
                </a:solidFill>
              </a:rPr>
              <a:t>s</a:t>
            </a:r>
            <a:r>
              <a:rPr lang="en-US" baseline="-25000">
                <a:solidFill>
                  <a:srgbClr val="7F0000"/>
                </a:solidFill>
              </a:rPr>
              <a:t>0</a:t>
            </a:r>
          </a:p>
        </p:txBody>
      </p:sp>
      <p:sp>
        <p:nvSpPr>
          <p:cNvPr id="9232" name="Rectangle 14"/>
          <p:cNvSpPr>
            <a:spLocks noChangeArrowheads="1"/>
          </p:cNvSpPr>
          <p:nvPr/>
        </p:nvSpPr>
        <p:spPr bwMode="auto">
          <a:xfrm>
            <a:off x="5638800" y="3276600"/>
            <a:ext cx="533400" cy="533400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33" name="Line 15"/>
          <p:cNvSpPr>
            <a:spLocks noChangeShapeType="1"/>
          </p:cNvSpPr>
          <p:nvPr/>
        </p:nvSpPr>
        <p:spPr bwMode="auto">
          <a:xfrm flipV="1">
            <a:off x="6096000" y="3810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34" name="Line 16"/>
          <p:cNvSpPr>
            <a:spLocks noChangeShapeType="1"/>
          </p:cNvSpPr>
          <p:nvPr/>
        </p:nvSpPr>
        <p:spPr bwMode="auto">
          <a:xfrm flipV="1">
            <a:off x="5715000" y="3810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35" name="Line 17"/>
          <p:cNvSpPr>
            <a:spLocks noChangeShapeType="1"/>
          </p:cNvSpPr>
          <p:nvPr/>
        </p:nvSpPr>
        <p:spPr bwMode="auto">
          <a:xfrm flipV="1">
            <a:off x="5943600" y="27432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36" name="Text Box 18"/>
          <p:cNvSpPr txBox="1">
            <a:spLocks noChangeArrowheads="1"/>
          </p:cNvSpPr>
          <p:nvPr/>
        </p:nvSpPr>
        <p:spPr bwMode="auto">
          <a:xfrm>
            <a:off x="5791200" y="2209800"/>
            <a:ext cx="4572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solidFill>
                  <a:srgbClr val="7F0000"/>
                </a:solidFill>
              </a:rPr>
              <a:t>s</a:t>
            </a:r>
            <a:r>
              <a:rPr lang="en-US" baseline="-25000">
                <a:solidFill>
                  <a:srgbClr val="7F0000"/>
                </a:solidFill>
              </a:rPr>
              <a:t>1</a:t>
            </a:r>
          </a:p>
        </p:txBody>
      </p:sp>
      <p:sp>
        <p:nvSpPr>
          <p:cNvPr id="9237" name="Rectangle 19"/>
          <p:cNvSpPr>
            <a:spLocks noChangeArrowheads="1"/>
          </p:cNvSpPr>
          <p:nvPr/>
        </p:nvSpPr>
        <p:spPr bwMode="auto">
          <a:xfrm>
            <a:off x="4419600" y="3276600"/>
            <a:ext cx="533400" cy="533400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38" name="Line 20"/>
          <p:cNvSpPr>
            <a:spLocks noChangeShapeType="1"/>
          </p:cNvSpPr>
          <p:nvPr/>
        </p:nvSpPr>
        <p:spPr bwMode="auto">
          <a:xfrm flipV="1">
            <a:off x="4876800" y="3810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39" name="Line 21"/>
          <p:cNvSpPr>
            <a:spLocks noChangeShapeType="1"/>
          </p:cNvSpPr>
          <p:nvPr/>
        </p:nvSpPr>
        <p:spPr bwMode="auto">
          <a:xfrm flipV="1">
            <a:off x="4495800" y="3810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40" name="Line 22"/>
          <p:cNvSpPr>
            <a:spLocks noChangeShapeType="1"/>
          </p:cNvSpPr>
          <p:nvPr/>
        </p:nvSpPr>
        <p:spPr bwMode="auto">
          <a:xfrm flipV="1">
            <a:off x="4724400" y="27432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41" name="Text Box 23"/>
          <p:cNvSpPr txBox="1">
            <a:spLocks noChangeArrowheads="1"/>
          </p:cNvSpPr>
          <p:nvPr/>
        </p:nvSpPr>
        <p:spPr bwMode="auto">
          <a:xfrm>
            <a:off x="4572000" y="2209800"/>
            <a:ext cx="4572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solidFill>
                  <a:srgbClr val="7F0000"/>
                </a:solidFill>
              </a:rPr>
              <a:t>s</a:t>
            </a:r>
            <a:r>
              <a:rPr lang="en-US" baseline="-25000">
                <a:solidFill>
                  <a:srgbClr val="7F0000"/>
                </a:solidFill>
              </a:rPr>
              <a:t>2</a:t>
            </a:r>
          </a:p>
        </p:txBody>
      </p:sp>
      <p:sp>
        <p:nvSpPr>
          <p:cNvPr id="9242" name="Rectangle 24"/>
          <p:cNvSpPr>
            <a:spLocks noChangeArrowheads="1"/>
          </p:cNvSpPr>
          <p:nvPr/>
        </p:nvSpPr>
        <p:spPr bwMode="auto">
          <a:xfrm>
            <a:off x="533400" y="3276600"/>
            <a:ext cx="533400" cy="533400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43" name="Line 25"/>
          <p:cNvSpPr>
            <a:spLocks noChangeShapeType="1"/>
          </p:cNvSpPr>
          <p:nvPr/>
        </p:nvSpPr>
        <p:spPr bwMode="auto">
          <a:xfrm flipV="1">
            <a:off x="838200" y="27432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44" name="Text Box 26"/>
          <p:cNvSpPr txBox="1">
            <a:spLocks noChangeArrowheads="1"/>
          </p:cNvSpPr>
          <p:nvPr/>
        </p:nvSpPr>
        <p:spPr bwMode="auto">
          <a:xfrm>
            <a:off x="685800" y="2209800"/>
            <a:ext cx="4572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solidFill>
                  <a:srgbClr val="7F0000"/>
                </a:solidFill>
              </a:rPr>
              <a:t>s</a:t>
            </a:r>
            <a:r>
              <a:rPr lang="en-US" baseline="-25000">
                <a:solidFill>
                  <a:srgbClr val="7F0000"/>
                </a:solidFill>
              </a:rPr>
              <a:t>n</a:t>
            </a:r>
          </a:p>
        </p:txBody>
      </p:sp>
      <p:sp>
        <p:nvSpPr>
          <p:cNvPr id="9245" name="Text Box 27"/>
          <p:cNvSpPr txBox="1">
            <a:spLocks noChangeArrowheads="1"/>
          </p:cNvSpPr>
          <p:nvPr/>
        </p:nvSpPr>
        <p:spPr bwMode="auto">
          <a:xfrm>
            <a:off x="1524000" y="4343400"/>
            <a:ext cx="6858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/>
              <a:t>a</a:t>
            </a:r>
            <a:r>
              <a:rPr lang="en-US" baseline="-25000"/>
              <a:t>n-1</a:t>
            </a:r>
          </a:p>
        </p:txBody>
      </p:sp>
      <p:sp>
        <p:nvSpPr>
          <p:cNvPr id="9246" name="Text Box 28"/>
          <p:cNvSpPr txBox="1">
            <a:spLocks noChangeArrowheads="1"/>
          </p:cNvSpPr>
          <p:nvPr/>
        </p:nvSpPr>
        <p:spPr bwMode="auto">
          <a:xfrm>
            <a:off x="2057400" y="4343400"/>
            <a:ext cx="6858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/>
              <a:t>b</a:t>
            </a:r>
            <a:r>
              <a:rPr lang="en-US" baseline="-25000"/>
              <a:t>n-1</a:t>
            </a:r>
          </a:p>
        </p:txBody>
      </p:sp>
      <p:sp>
        <p:nvSpPr>
          <p:cNvPr id="9247" name="Text Box 29"/>
          <p:cNvSpPr txBox="1">
            <a:spLocks noChangeArrowheads="1"/>
          </p:cNvSpPr>
          <p:nvPr/>
        </p:nvSpPr>
        <p:spPr bwMode="auto">
          <a:xfrm>
            <a:off x="4267200" y="4343400"/>
            <a:ext cx="5334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/>
              <a:t>a</a:t>
            </a:r>
            <a:r>
              <a:rPr lang="en-US" baseline="-25000"/>
              <a:t>2</a:t>
            </a:r>
          </a:p>
        </p:txBody>
      </p:sp>
      <p:sp>
        <p:nvSpPr>
          <p:cNvPr id="9248" name="Text Box 30"/>
          <p:cNvSpPr txBox="1">
            <a:spLocks noChangeArrowheads="1"/>
          </p:cNvSpPr>
          <p:nvPr/>
        </p:nvSpPr>
        <p:spPr bwMode="auto">
          <a:xfrm>
            <a:off x="4800600" y="4343400"/>
            <a:ext cx="5334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/>
              <a:t>b</a:t>
            </a:r>
            <a:r>
              <a:rPr lang="en-US" baseline="-25000"/>
              <a:t>2</a:t>
            </a:r>
          </a:p>
        </p:txBody>
      </p:sp>
      <p:sp>
        <p:nvSpPr>
          <p:cNvPr id="9249" name="Text Box 31"/>
          <p:cNvSpPr txBox="1">
            <a:spLocks noChangeArrowheads="1"/>
          </p:cNvSpPr>
          <p:nvPr/>
        </p:nvSpPr>
        <p:spPr bwMode="auto">
          <a:xfrm>
            <a:off x="5486400" y="4343400"/>
            <a:ext cx="609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/>
              <a:t>a</a:t>
            </a:r>
            <a:r>
              <a:rPr lang="en-US" baseline="-25000"/>
              <a:t>1</a:t>
            </a:r>
          </a:p>
        </p:txBody>
      </p:sp>
      <p:sp>
        <p:nvSpPr>
          <p:cNvPr id="9250" name="Text Box 32"/>
          <p:cNvSpPr txBox="1">
            <a:spLocks noChangeArrowheads="1"/>
          </p:cNvSpPr>
          <p:nvPr/>
        </p:nvSpPr>
        <p:spPr bwMode="auto">
          <a:xfrm>
            <a:off x="5943600" y="4343400"/>
            <a:ext cx="5334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/>
              <a:t>b</a:t>
            </a:r>
            <a:r>
              <a:rPr lang="en-US" baseline="-25000"/>
              <a:t>1</a:t>
            </a:r>
          </a:p>
        </p:txBody>
      </p:sp>
      <p:sp>
        <p:nvSpPr>
          <p:cNvPr id="9251" name="Text Box 33"/>
          <p:cNvSpPr txBox="1">
            <a:spLocks noChangeArrowheads="1"/>
          </p:cNvSpPr>
          <p:nvPr/>
        </p:nvSpPr>
        <p:spPr bwMode="auto">
          <a:xfrm>
            <a:off x="6705600" y="4343400"/>
            <a:ext cx="609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/>
              <a:t>a</a:t>
            </a:r>
            <a:r>
              <a:rPr lang="en-US" baseline="-25000"/>
              <a:t>0</a:t>
            </a:r>
          </a:p>
        </p:txBody>
      </p:sp>
      <p:sp>
        <p:nvSpPr>
          <p:cNvPr id="9252" name="Text Box 34"/>
          <p:cNvSpPr txBox="1">
            <a:spLocks noChangeArrowheads="1"/>
          </p:cNvSpPr>
          <p:nvPr/>
        </p:nvSpPr>
        <p:spPr bwMode="auto">
          <a:xfrm>
            <a:off x="7162800" y="4343400"/>
            <a:ext cx="5334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/>
              <a:t>b</a:t>
            </a:r>
            <a:r>
              <a:rPr lang="en-US" baseline="-25000"/>
              <a:t>0</a:t>
            </a:r>
          </a:p>
        </p:txBody>
      </p:sp>
      <p:sp>
        <p:nvSpPr>
          <p:cNvPr id="9253" name="Line 35"/>
          <p:cNvSpPr>
            <a:spLocks noChangeShapeType="1"/>
          </p:cNvSpPr>
          <p:nvPr/>
        </p:nvSpPr>
        <p:spPr bwMode="auto">
          <a:xfrm flipH="1">
            <a:off x="6172200" y="3581400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54" name="Text Box 36"/>
          <p:cNvSpPr txBox="1">
            <a:spLocks noChangeArrowheads="1"/>
          </p:cNvSpPr>
          <p:nvPr/>
        </p:nvSpPr>
        <p:spPr bwMode="auto">
          <a:xfrm>
            <a:off x="6248400" y="2895600"/>
            <a:ext cx="5334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solidFill>
                  <a:srgbClr val="7F0000"/>
                </a:solidFill>
              </a:rPr>
              <a:t>c</a:t>
            </a:r>
            <a:r>
              <a:rPr lang="en-US" baseline="-25000">
                <a:solidFill>
                  <a:srgbClr val="7F0000"/>
                </a:solidFill>
              </a:rPr>
              <a:t>0</a:t>
            </a:r>
          </a:p>
        </p:txBody>
      </p:sp>
      <p:sp>
        <p:nvSpPr>
          <p:cNvPr id="9255" name="Text Box 37"/>
          <p:cNvSpPr txBox="1">
            <a:spLocks noChangeArrowheads="1"/>
          </p:cNvSpPr>
          <p:nvPr/>
        </p:nvSpPr>
        <p:spPr bwMode="auto">
          <a:xfrm>
            <a:off x="8077200" y="3276600"/>
            <a:ext cx="5334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/>
              <a:t>0</a:t>
            </a:r>
            <a:endParaRPr lang="en-US" baseline="-25000"/>
          </a:p>
        </p:txBody>
      </p:sp>
      <p:sp>
        <p:nvSpPr>
          <p:cNvPr id="9256" name="Line 38"/>
          <p:cNvSpPr>
            <a:spLocks noChangeShapeType="1"/>
          </p:cNvSpPr>
          <p:nvPr/>
        </p:nvSpPr>
        <p:spPr bwMode="auto">
          <a:xfrm flipH="1">
            <a:off x="7391400" y="3581400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57" name="Line 39"/>
          <p:cNvSpPr>
            <a:spLocks noChangeShapeType="1"/>
          </p:cNvSpPr>
          <p:nvPr/>
        </p:nvSpPr>
        <p:spPr bwMode="auto">
          <a:xfrm flipH="1">
            <a:off x="4953000" y="3581400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58" name="Line 40"/>
          <p:cNvSpPr>
            <a:spLocks noChangeShapeType="1"/>
          </p:cNvSpPr>
          <p:nvPr/>
        </p:nvSpPr>
        <p:spPr bwMode="auto">
          <a:xfrm flipH="1">
            <a:off x="3733800" y="3581400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59" name="Line 41"/>
          <p:cNvSpPr>
            <a:spLocks noChangeShapeType="1"/>
          </p:cNvSpPr>
          <p:nvPr/>
        </p:nvSpPr>
        <p:spPr bwMode="auto">
          <a:xfrm flipH="1">
            <a:off x="2286000" y="3581400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60" name="Line 42"/>
          <p:cNvSpPr>
            <a:spLocks noChangeShapeType="1"/>
          </p:cNvSpPr>
          <p:nvPr/>
        </p:nvSpPr>
        <p:spPr bwMode="auto">
          <a:xfrm flipH="1">
            <a:off x="1066800" y="3581400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61" name="Text Box 43"/>
          <p:cNvSpPr txBox="1">
            <a:spLocks noChangeArrowheads="1"/>
          </p:cNvSpPr>
          <p:nvPr/>
        </p:nvSpPr>
        <p:spPr bwMode="auto">
          <a:xfrm>
            <a:off x="5029200" y="2971800"/>
            <a:ext cx="5334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solidFill>
                  <a:srgbClr val="7F0000"/>
                </a:solidFill>
              </a:rPr>
              <a:t>c</a:t>
            </a:r>
            <a:r>
              <a:rPr lang="en-US" baseline="-25000">
                <a:solidFill>
                  <a:srgbClr val="7F0000"/>
                </a:solidFill>
              </a:rPr>
              <a:t>1</a:t>
            </a:r>
          </a:p>
        </p:txBody>
      </p:sp>
      <p:sp>
        <p:nvSpPr>
          <p:cNvPr id="9262" name="Text Box 44"/>
          <p:cNvSpPr txBox="1">
            <a:spLocks noChangeArrowheads="1"/>
          </p:cNvSpPr>
          <p:nvPr/>
        </p:nvSpPr>
        <p:spPr bwMode="auto">
          <a:xfrm>
            <a:off x="3886200" y="2971800"/>
            <a:ext cx="5334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solidFill>
                  <a:srgbClr val="7F0000"/>
                </a:solidFill>
              </a:rPr>
              <a:t>c</a:t>
            </a:r>
            <a:r>
              <a:rPr lang="en-US" baseline="-25000">
                <a:solidFill>
                  <a:srgbClr val="7F0000"/>
                </a:solidFill>
              </a:rPr>
              <a:t>2</a:t>
            </a:r>
          </a:p>
        </p:txBody>
      </p:sp>
      <p:sp>
        <p:nvSpPr>
          <p:cNvPr id="9263" name="Text Box 45"/>
          <p:cNvSpPr txBox="1">
            <a:spLocks noChangeArrowheads="1"/>
          </p:cNvSpPr>
          <p:nvPr/>
        </p:nvSpPr>
        <p:spPr bwMode="auto">
          <a:xfrm>
            <a:off x="2286000" y="2971800"/>
            <a:ext cx="6858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solidFill>
                  <a:srgbClr val="7F0000"/>
                </a:solidFill>
              </a:rPr>
              <a:t>c</a:t>
            </a:r>
            <a:r>
              <a:rPr lang="en-US" baseline="-25000">
                <a:solidFill>
                  <a:srgbClr val="7F0000"/>
                </a:solidFill>
              </a:rPr>
              <a:t>n-2</a:t>
            </a:r>
          </a:p>
        </p:txBody>
      </p:sp>
      <p:sp>
        <p:nvSpPr>
          <p:cNvPr id="9264" name="Text Box 46"/>
          <p:cNvSpPr txBox="1">
            <a:spLocks noChangeArrowheads="1"/>
          </p:cNvSpPr>
          <p:nvPr/>
        </p:nvSpPr>
        <p:spPr bwMode="auto">
          <a:xfrm>
            <a:off x="1143000" y="3048000"/>
            <a:ext cx="762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solidFill>
                  <a:srgbClr val="7F0000"/>
                </a:solidFill>
              </a:rPr>
              <a:t>c</a:t>
            </a:r>
            <a:r>
              <a:rPr lang="en-US" baseline="-25000">
                <a:solidFill>
                  <a:srgbClr val="7F0000"/>
                </a:solidFill>
              </a:rPr>
              <a:t>n-1</a:t>
            </a:r>
          </a:p>
        </p:txBody>
      </p:sp>
      <p:sp>
        <p:nvSpPr>
          <p:cNvPr id="9265" name="Oval 47"/>
          <p:cNvSpPr>
            <a:spLocks noChangeArrowheads="1"/>
          </p:cNvSpPr>
          <p:nvPr/>
        </p:nvSpPr>
        <p:spPr bwMode="auto">
          <a:xfrm>
            <a:off x="3124200" y="3581400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66" name="Oval 48"/>
          <p:cNvSpPr>
            <a:spLocks noChangeArrowheads="1"/>
          </p:cNvSpPr>
          <p:nvPr/>
        </p:nvSpPr>
        <p:spPr bwMode="auto">
          <a:xfrm>
            <a:off x="3581400" y="3581400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67" name="Oval 49"/>
          <p:cNvSpPr>
            <a:spLocks noChangeArrowheads="1"/>
          </p:cNvSpPr>
          <p:nvPr/>
        </p:nvSpPr>
        <p:spPr bwMode="auto">
          <a:xfrm>
            <a:off x="3352800" y="3581400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FF3300"/>
      </a:hlink>
      <a:folHlink>
        <a:srgbClr val="B2B2B2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37816</TotalTime>
  <Words>735</Words>
  <Application>Microsoft Macintosh PowerPoint</Application>
  <PresentationFormat>On-screen Show (4:3)</PresentationFormat>
  <Paragraphs>127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Default Design</vt:lpstr>
      <vt:lpstr>Propositional Equivalence</vt:lpstr>
      <vt:lpstr>PowerPoint Presentation</vt:lpstr>
      <vt:lpstr>PowerPoint Presentation</vt:lpstr>
      <vt:lpstr>Exercise</vt:lpstr>
      <vt:lpstr>The Satisfiability Problem</vt:lpstr>
      <vt:lpstr>An example satisfiability problem</vt:lpstr>
      <vt:lpstr>Problem</vt:lpstr>
      <vt:lpstr>PowerPoint Presentation</vt:lpstr>
      <vt:lpstr>PowerPoint Presentation</vt:lpstr>
      <vt:lpstr>END</vt:lpstr>
    </vt:vector>
  </TitlesOfParts>
  <Company>UCSB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Peter Cappello</dc:creator>
  <cp:lastModifiedBy>Peter Cappello</cp:lastModifiedBy>
  <cp:revision>1079</cp:revision>
  <dcterms:created xsi:type="dcterms:W3CDTF">2001-03-22T17:43:43Z</dcterms:created>
  <dcterms:modified xsi:type="dcterms:W3CDTF">2016-08-03T23:24:56Z</dcterms:modified>
</cp:coreProperties>
</file>