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70" r:id="rId11"/>
    <p:sldId id="268" r:id="rId12"/>
    <p:sldId id="269" r:id="rId13"/>
  </p:sldIdLst>
  <p:sldSz cx="9144000" cy="6858000" type="screen4x3"/>
  <p:notesSz cx="6983413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4EB"/>
    <a:srgbClr val="CCA0A2"/>
    <a:srgbClr val="000066"/>
    <a:srgbClr val="007900"/>
    <a:srgbClr val="7F0000"/>
    <a:srgbClr val="CC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064" y="-1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F79E829-49D2-4AEA-9F9D-DE6E97B91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9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2814D-B763-479D-B889-6D8BD4D41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2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95CB-E0E9-4BA0-9B6B-E851F135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4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E7F9A-9D07-495B-AFD3-2B1056CA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2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455ED-0460-4404-9779-7FEC62C92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9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761AB-3E05-43FA-BD1E-C7E75D7C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6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BAEC1-F35E-44D6-8A11-75B009ADE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5797-0085-4073-BBEC-8CE5880DB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3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2F3C-B63E-406F-89BE-B6CC52E55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3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2D2B1-DB1B-4EC1-86AB-65C967112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4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B259F-5D70-4760-B672-37AEE6211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3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49FFA-0BCB-4C7A-953C-7D2188B85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dirty="0"/>
              <a:t>Copyright © Peter </a:t>
            </a:r>
            <a:r>
              <a:rPr lang="en-US" dirty="0" smtClean="0"/>
              <a:t>Cappello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2F04F6F-2EAD-48C1-96CB-F9DFC7048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/>
              <a:t>Logical Inferences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733800"/>
            <a:ext cx="7772400" cy="2133600"/>
          </a:xfrm>
        </p:spPr>
        <p:txBody>
          <a:bodyPr/>
          <a:lstStyle/>
          <a:p>
            <a:pPr algn="l"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Goals for propositional logic</a:t>
            </a:r>
            <a:endParaRPr lang="en-US" sz="2400" dirty="0" smtClean="0"/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en-US" sz="2400" dirty="0" smtClean="0"/>
              <a:t>Introduce notion </a:t>
            </a:r>
            <a:r>
              <a:rPr lang="en-US" sz="2400" dirty="0"/>
              <a:t>of a valid argument </a:t>
            </a:r>
            <a:r>
              <a:rPr lang="en-US" sz="2400" dirty="0" smtClean="0"/>
              <a:t>&amp; rules </a:t>
            </a:r>
            <a:r>
              <a:rPr lang="en-US" sz="2400" dirty="0"/>
              <a:t>of </a:t>
            </a:r>
            <a:r>
              <a:rPr lang="en-US" sz="2400" dirty="0" smtClean="0"/>
              <a:t>inference.</a:t>
            </a: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en-US" sz="2400" dirty="0" smtClean="0"/>
              <a:t>Use inference rules to build correct arguments.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077200" cy="41148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If a baby is hungry, it cries.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If a baby is not mad, it doesn’t cry.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If a baby is mad, it has a red face.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Therefore, if a baby is hungry, it has a red face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______________________________________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h</a:t>
            </a:r>
            <a:r>
              <a:rPr lang="en-US" dirty="0" smtClean="0"/>
              <a:t>: </a:t>
            </a:r>
            <a:r>
              <a:rPr lang="en-US" dirty="0"/>
              <a:t>a baby is </a:t>
            </a:r>
            <a:r>
              <a:rPr lang="en-US" dirty="0" smtClean="0"/>
              <a:t>hungry</a:t>
            </a:r>
          </a:p>
          <a:p>
            <a:pPr marL="400050" lvl="1" indent="0">
              <a:buNone/>
            </a:pPr>
            <a:r>
              <a:rPr lang="en-US" dirty="0" smtClean="0"/>
              <a:t>c: a baby cries</a:t>
            </a:r>
          </a:p>
          <a:p>
            <a:pPr marL="400050" lvl="1" indent="0">
              <a:buNone/>
            </a:pPr>
            <a:r>
              <a:rPr lang="en-US" dirty="0" smtClean="0"/>
              <a:t>m: a baby is mad</a:t>
            </a:r>
          </a:p>
          <a:p>
            <a:pPr marL="400050" lvl="1" indent="0">
              <a:buNone/>
            </a:pPr>
            <a:r>
              <a:rPr lang="en-US" dirty="0" smtClean="0"/>
              <a:t>r: a baby has a red face.</a:t>
            </a:r>
          </a:p>
          <a:p>
            <a:pPr marL="0" indent="0">
              <a:buNone/>
            </a:pPr>
            <a:r>
              <a:rPr lang="en-US" dirty="0" smtClean="0"/>
              <a:t>Argument:</a:t>
            </a:r>
          </a:p>
          <a:p>
            <a:pPr marL="0" indent="0">
              <a:buNone/>
            </a:pPr>
            <a:r>
              <a:rPr lang="en-US" dirty="0" smtClean="0"/>
              <a:t>( </a:t>
            </a:r>
            <a:r>
              <a:rPr lang="en-US" dirty="0"/>
              <a:t>(h </a:t>
            </a:r>
            <a:r>
              <a:rPr lang="en-US" dirty="0">
                <a:sym typeface="Symbol" pitchFamily="18" charset="2"/>
              </a:rPr>
              <a:t> c)  (~m 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 ~c)  (m 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 r) )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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>
                <a:solidFill>
                  <a:srgbClr val="007900"/>
                </a:solidFill>
                <a:sym typeface="Symbol" pitchFamily="18" charset="2"/>
              </a:rPr>
              <a:t>(h </a:t>
            </a:r>
            <a:r>
              <a:rPr lang="en-US" dirty="0">
                <a:solidFill>
                  <a:srgbClr val="007900"/>
                </a:solidFill>
              </a:rPr>
              <a:t> </a:t>
            </a:r>
            <a:r>
              <a:rPr lang="en-US" dirty="0">
                <a:solidFill>
                  <a:srgbClr val="007900"/>
                </a:solidFill>
                <a:sym typeface="Symbol" pitchFamily="18" charset="2"/>
              </a:rPr>
              <a:t> r</a:t>
            </a:r>
            <a:r>
              <a:rPr lang="en-US" dirty="0" smtClean="0">
                <a:solidFill>
                  <a:srgbClr val="007900"/>
                </a:solidFill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Peter Cappello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2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05800" cy="11430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rgbClr val="000066"/>
                </a:solidFill>
              </a:rPr>
              <a:t>( (h </a:t>
            </a:r>
            <a:r>
              <a:rPr lang="en-US" sz="3200" dirty="0">
                <a:solidFill>
                  <a:srgbClr val="000066"/>
                </a:solidFill>
                <a:sym typeface="Symbol" pitchFamily="18" charset="2"/>
              </a:rPr>
              <a:t> c)  (~m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>
                <a:solidFill>
                  <a:srgbClr val="000066"/>
                </a:solidFill>
                <a:sym typeface="Symbol" pitchFamily="18" charset="2"/>
              </a:rPr>
              <a:t> ~c)  (m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>
                <a:solidFill>
                  <a:srgbClr val="000066"/>
                </a:solidFill>
                <a:sym typeface="Symbol" pitchFamily="18" charset="2"/>
              </a:rPr>
              <a:t> r) )</a:t>
            </a:r>
            <a:r>
              <a:rPr lang="en-US" sz="3200" dirty="0">
                <a:sym typeface="Symbol" pitchFamily="18" charset="2"/>
              </a:rPr>
              <a:t> </a:t>
            </a:r>
            <a:r>
              <a:rPr lang="en-US" sz="3200" dirty="0">
                <a:solidFill>
                  <a:srgbClr val="800000"/>
                </a:solidFill>
                <a:sym typeface="Symbol" pitchFamily="18" charset="2"/>
              </a:rPr>
              <a:t></a:t>
            </a:r>
            <a:r>
              <a:rPr lang="en-US" sz="3200" dirty="0">
                <a:sym typeface="Symbol" pitchFamily="18" charset="2"/>
              </a:rPr>
              <a:t> </a:t>
            </a:r>
            <a:r>
              <a:rPr lang="en-US" sz="3200" dirty="0">
                <a:solidFill>
                  <a:srgbClr val="007900"/>
                </a:solidFill>
                <a:sym typeface="Symbol" pitchFamily="18" charset="2"/>
              </a:rPr>
              <a:t>(h </a:t>
            </a:r>
            <a:r>
              <a:rPr lang="en-US" sz="3200" dirty="0">
                <a:solidFill>
                  <a:srgbClr val="007900"/>
                </a:solidFill>
              </a:rPr>
              <a:t> </a:t>
            </a:r>
            <a:r>
              <a:rPr lang="en-US" sz="3200" dirty="0">
                <a:solidFill>
                  <a:srgbClr val="007900"/>
                </a:solidFill>
                <a:sym typeface="Symbol" pitchFamily="18" charset="2"/>
              </a:rPr>
              <a:t> r)</a:t>
            </a:r>
          </a:p>
        </p:txBody>
      </p:sp>
      <p:sp>
        <p:nvSpPr>
          <p:cNvPr id="5" name="Action Button: Custom 4">
            <a:hlinkClick r:id="" action="ppaction://noaction" highlightClick="1"/>
          </p:cNvPr>
          <p:cNvSpPr/>
          <p:nvPr/>
        </p:nvSpPr>
        <p:spPr bwMode="auto">
          <a:xfrm>
            <a:off x="2209800" y="1295400"/>
            <a:ext cx="3962400" cy="5334000"/>
          </a:xfrm>
          <a:prstGeom prst="actionButtonBlank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362200" y="1447800"/>
            <a:ext cx="3657600" cy="4953000"/>
          </a:xfrm>
          <a:prstGeom prst="ellipse">
            <a:avLst/>
          </a:prstGeom>
          <a:solidFill>
            <a:srgbClr val="CCA0A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15240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2667000" y="2133600"/>
            <a:ext cx="3048000" cy="36576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2286000"/>
            <a:ext cx="42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3124200" y="2743200"/>
            <a:ext cx="2209800" cy="2514600"/>
          </a:xfrm>
          <a:prstGeom prst="ellipse">
            <a:avLst/>
          </a:prstGeom>
          <a:solidFill>
            <a:srgbClr val="B9D4E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29718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3352800" y="3429000"/>
            <a:ext cx="1752600" cy="1447800"/>
          </a:xfrm>
          <a:prstGeom prst="ellipse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</a:t>
            </a:r>
            <a:r>
              <a:rPr lang="en-US" sz="1400"/>
              <a:t>Peter </a:t>
            </a:r>
            <a:r>
              <a:rPr lang="en-US" sz="1400" smtClean="0"/>
              <a:t>Cappello</a:t>
            </a:r>
            <a:endParaRPr lang="en-US" sz="1400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arguments ...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343400"/>
          </a:xfrm>
        </p:spPr>
        <p:txBody>
          <a:bodyPr/>
          <a:lstStyle/>
          <a:p>
            <a:r>
              <a:rPr lang="en-US" sz="2800" smtClean="0">
                <a:effectLst/>
              </a:rPr>
              <a:t>Argument:</a:t>
            </a:r>
          </a:p>
          <a:p>
            <a:pPr lvl="1">
              <a:buFontTx/>
              <a:buNone/>
            </a:pPr>
            <a:r>
              <a:rPr lang="en-US" sz="2400" smtClean="0"/>
              <a:t>McCain will be elected </a:t>
            </a:r>
            <a:r>
              <a:rPr lang="en-US" sz="2400" smtClean="0">
                <a:solidFill>
                  <a:srgbClr val="7F0000"/>
                </a:solidFill>
              </a:rPr>
              <a:t>if and only if</a:t>
            </a:r>
            <a:r>
              <a:rPr lang="en-US" sz="2400" smtClean="0"/>
              <a:t> California votes for him.</a:t>
            </a:r>
          </a:p>
          <a:p>
            <a:pPr lvl="1"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If</a:t>
            </a:r>
            <a:r>
              <a:rPr lang="en-US" sz="2400" smtClean="0"/>
              <a:t> California keeps its air base</a:t>
            </a:r>
            <a:r>
              <a:rPr lang="en-US" sz="2400" smtClean="0">
                <a:solidFill>
                  <a:srgbClr val="7F0000"/>
                </a:solidFill>
              </a:rPr>
              <a:t>,</a:t>
            </a:r>
            <a:r>
              <a:rPr lang="en-US" sz="2400" smtClean="0"/>
              <a:t> McCain will be elected.</a:t>
            </a:r>
          </a:p>
          <a:p>
            <a:pPr lvl="1"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Therefore</a:t>
            </a:r>
            <a:r>
              <a:rPr lang="en-US" sz="2400" smtClean="0"/>
              <a:t>, McCain will be elected.</a:t>
            </a:r>
          </a:p>
          <a:p>
            <a:r>
              <a:rPr lang="en-US" sz="2800" smtClean="0">
                <a:effectLst/>
              </a:rPr>
              <a:t>Assertions:</a:t>
            </a:r>
          </a:p>
          <a:p>
            <a:pPr lvl="1"/>
            <a:r>
              <a:rPr lang="en-US" sz="2400" smtClean="0">
                <a:solidFill>
                  <a:srgbClr val="000066"/>
                </a:solidFill>
              </a:rPr>
              <a:t>m</a:t>
            </a:r>
            <a:r>
              <a:rPr lang="en-US" sz="2400" smtClean="0"/>
              <a:t>: McCain will be elected</a:t>
            </a:r>
          </a:p>
          <a:p>
            <a:pPr lvl="1"/>
            <a:r>
              <a:rPr lang="en-US" sz="2400" smtClean="0">
                <a:solidFill>
                  <a:srgbClr val="000066"/>
                </a:solidFill>
              </a:rPr>
              <a:t>c</a:t>
            </a:r>
            <a:r>
              <a:rPr lang="en-US" sz="2400" smtClean="0"/>
              <a:t>: California votes for McCain </a:t>
            </a:r>
          </a:p>
          <a:p>
            <a:pPr lvl="1"/>
            <a:r>
              <a:rPr lang="en-US" sz="2400" smtClean="0">
                <a:solidFill>
                  <a:srgbClr val="000066"/>
                </a:solidFill>
              </a:rPr>
              <a:t>b</a:t>
            </a:r>
            <a:r>
              <a:rPr lang="en-US" sz="2400" smtClean="0"/>
              <a:t>: California keeps its air base</a:t>
            </a:r>
          </a:p>
          <a:p>
            <a:r>
              <a:rPr lang="en-US" sz="2800" smtClean="0">
                <a:effectLst/>
              </a:rPr>
              <a:t>Argument: [(m </a:t>
            </a:r>
            <a:r>
              <a:rPr lang="en-US" sz="2800" smtClean="0">
                <a:effectLst/>
                <a:sym typeface="Symbol" pitchFamily="18" charset="2"/>
              </a:rPr>
              <a:t>c)  (b  m)]  m </a:t>
            </a:r>
            <a:r>
              <a:rPr lang="en-US" sz="2800" smtClean="0">
                <a:solidFill>
                  <a:srgbClr val="7F0000"/>
                </a:solidFill>
                <a:effectLst/>
                <a:sym typeface="Symbol" pitchFamily="18" charset="2"/>
              </a:rPr>
              <a:t>(valid?)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rule of inference?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>
                <a:effectLst/>
              </a:rPr>
              <a:t>A </a:t>
            </a:r>
            <a:r>
              <a:rPr lang="en-US" i="1" dirty="0" smtClean="0">
                <a:solidFill>
                  <a:srgbClr val="7F0000"/>
                </a:solidFill>
                <a:effectLst/>
              </a:rPr>
              <a:t>rule of inference</a:t>
            </a:r>
            <a:r>
              <a:rPr lang="en-US" i="1" dirty="0" smtClean="0">
                <a:effectLst/>
              </a:rPr>
              <a:t> </a:t>
            </a:r>
            <a:r>
              <a:rPr lang="en-US" dirty="0" smtClean="0">
                <a:effectLst/>
              </a:rPr>
              <a:t>allows us to specify which conclusions may be inferred from assertions known, assumed, or previously established.</a:t>
            </a:r>
          </a:p>
          <a:p>
            <a:pPr>
              <a:lnSpc>
                <a:spcPct val="130000"/>
              </a:lnSpc>
            </a:pPr>
            <a:r>
              <a:rPr lang="en-US" dirty="0" smtClean="0">
                <a:effectLst/>
              </a:rPr>
              <a:t>A </a:t>
            </a:r>
            <a:r>
              <a:rPr lang="en-US" i="1" dirty="0" smtClean="0">
                <a:solidFill>
                  <a:srgbClr val="7F0000"/>
                </a:solidFill>
                <a:effectLst/>
              </a:rPr>
              <a:t>tautology</a:t>
            </a:r>
            <a:r>
              <a:rPr lang="en-US" dirty="0" smtClean="0">
                <a:effectLst/>
              </a:rPr>
              <a:t> is a propositional function that is true for all values of the propositional variables (e.g., p </a:t>
            </a:r>
            <a:r>
              <a:rPr lang="en-US" dirty="0" smtClean="0">
                <a:effectLst/>
                <a:sym typeface="Symbol" pitchFamily="18" charset="2"/>
              </a:rPr>
              <a:t> ~p).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395896"/>
              </p:ext>
            </p:extLst>
          </p:nvPr>
        </p:nvGraphicFramePr>
        <p:xfrm>
          <a:off x="684213" y="3203575"/>
          <a:ext cx="7478712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Document" r:id="rId3" imgW="7466189" imgH="3466307" progId="Word.Document.8">
                  <p:embed/>
                </p:oleObj>
              </mc:Choice>
              <mc:Fallback>
                <p:oleObj name="Document" r:id="rId3" imgW="7466189" imgH="346630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03575"/>
                        <a:ext cx="7478712" cy="347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Modus </a:t>
            </a:r>
            <a:r>
              <a:rPr lang="en-US" dirty="0"/>
              <a:t>p</a:t>
            </a:r>
            <a:r>
              <a:rPr lang="en-US" dirty="0" smtClean="0"/>
              <a:t>onens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dirty="0" smtClean="0">
                <a:effectLst/>
              </a:rPr>
              <a:t>A </a:t>
            </a:r>
            <a:r>
              <a:rPr lang="en-US" dirty="0" smtClean="0">
                <a:solidFill>
                  <a:srgbClr val="7F0000"/>
                </a:solidFill>
                <a:effectLst/>
              </a:rPr>
              <a:t>rule of inference</a:t>
            </a:r>
            <a:r>
              <a:rPr lang="en-US" dirty="0" smtClean="0">
                <a:effectLst/>
              </a:rPr>
              <a:t> is a </a:t>
            </a:r>
            <a:r>
              <a:rPr lang="en-US" i="1" dirty="0" smtClean="0">
                <a:solidFill>
                  <a:srgbClr val="800000"/>
                </a:solidFill>
                <a:effectLst/>
              </a:rPr>
              <a:t>tautological implication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 smtClean="0">
                <a:effectLst/>
              </a:rPr>
              <a:t> </a:t>
            </a:r>
            <a:r>
              <a:rPr lang="en-US" dirty="0" smtClean="0">
                <a:solidFill>
                  <a:srgbClr val="7F0000"/>
                </a:solidFill>
                <a:effectLst/>
              </a:rPr>
              <a:t>Modus ponens</a:t>
            </a:r>
            <a:r>
              <a:rPr lang="en-US" dirty="0" smtClean="0">
                <a:effectLst/>
              </a:rPr>
              <a:t>: ( p </a:t>
            </a:r>
            <a:r>
              <a:rPr lang="en-US" dirty="0" smtClean="0">
                <a:effectLst/>
                <a:sym typeface="Symbol" pitchFamily="18" charset="2"/>
              </a:rPr>
              <a:t> (p  q) )  q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62000" y="5638800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Modus ponens: An example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mtClean="0">
                <a:effectLst/>
              </a:rPr>
              <a:t>Suppose the following 2 statements are true:</a:t>
            </a:r>
          </a:p>
          <a:p>
            <a:pPr lvl="1">
              <a:lnSpc>
                <a:spcPct val="130000"/>
              </a:lnSpc>
            </a:pPr>
            <a:r>
              <a:rPr lang="en-US" smtClean="0"/>
              <a:t> </a:t>
            </a:r>
            <a:r>
              <a:rPr lang="en-US" smtClean="0">
                <a:solidFill>
                  <a:srgbClr val="7F0000"/>
                </a:solidFill>
              </a:rPr>
              <a:t>If</a:t>
            </a:r>
            <a:r>
              <a:rPr lang="en-US" smtClean="0"/>
              <a:t> it is 11am in Miami </a:t>
            </a:r>
            <a:r>
              <a:rPr lang="en-US" smtClean="0">
                <a:solidFill>
                  <a:srgbClr val="7F0000"/>
                </a:solidFill>
              </a:rPr>
              <a:t>then</a:t>
            </a:r>
            <a:r>
              <a:rPr lang="en-US" smtClean="0"/>
              <a:t> it is 8am in Santa Barbara.</a:t>
            </a:r>
          </a:p>
          <a:p>
            <a:pPr lvl="1">
              <a:lnSpc>
                <a:spcPct val="130000"/>
              </a:lnSpc>
            </a:pPr>
            <a:r>
              <a:rPr lang="en-US" smtClean="0"/>
              <a:t>It is 11am in Miami.</a:t>
            </a:r>
          </a:p>
          <a:p>
            <a:pPr>
              <a:lnSpc>
                <a:spcPct val="130000"/>
              </a:lnSpc>
            </a:pPr>
            <a:r>
              <a:rPr lang="en-US" smtClean="0">
                <a:effectLst/>
              </a:rPr>
              <a:t>By modus ponens, we </a:t>
            </a:r>
            <a:r>
              <a:rPr lang="en-US" i="1" smtClean="0">
                <a:solidFill>
                  <a:srgbClr val="7F0000"/>
                </a:solidFill>
                <a:effectLst/>
              </a:rPr>
              <a:t>infer</a:t>
            </a:r>
            <a:r>
              <a:rPr lang="en-US" smtClean="0">
                <a:effectLst/>
              </a:rPr>
              <a:t> that it is 8am in Santa Barbara.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rules of inference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686800" cy="4343400"/>
          </a:xfrm>
        </p:spPr>
        <p:txBody>
          <a:bodyPr/>
          <a:lstStyle/>
          <a:p>
            <a:pPr>
              <a:spcBef>
                <a:spcPts val="600"/>
              </a:spcBef>
              <a:buFontTx/>
              <a:buNone/>
            </a:pPr>
            <a:r>
              <a:rPr lang="en-US" sz="2000" dirty="0" smtClean="0">
                <a:effectLst/>
              </a:rPr>
              <a:t>Other </a:t>
            </a:r>
            <a:r>
              <a:rPr lang="en-US" sz="2000" dirty="0" smtClean="0">
                <a:solidFill>
                  <a:srgbClr val="7F0000"/>
                </a:solidFill>
                <a:effectLst/>
              </a:rPr>
              <a:t>tautological implications</a:t>
            </a:r>
            <a:r>
              <a:rPr lang="en-US" sz="2000" dirty="0" smtClean="0">
                <a:effectLst/>
              </a:rPr>
              <a:t> </a:t>
            </a:r>
            <a:r>
              <a:rPr lang="en-US" sz="2000" i="1" dirty="0" smtClean="0">
                <a:effectLst/>
              </a:rPr>
              <a:t>include: </a:t>
            </a:r>
            <a:r>
              <a:rPr lang="en-US" sz="1800" dirty="0" smtClean="0">
                <a:effectLst/>
              </a:rPr>
              <a:t>(Is there a finite number of rules of inference?)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</a:rPr>
              <a:t>p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(p  q)</a:t>
            </a:r>
            <a:endParaRPr lang="en-US" sz="2800" dirty="0" smtClean="0">
              <a:solidFill>
                <a:srgbClr val="007900"/>
              </a:solidFill>
              <a:effectLst/>
            </a:endParaRP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</a:rPr>
              <a:t>(p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 q)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p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</a:rPr>
              <a:t>[~q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 (</a:t>
            </a:r>
            <a:r>
              <a:rPr lang="en-US" sz="2800" dirty="0" smtClean="0">
                <a:solidFill>
                  <a:schemeClr val="accent2"/>
                </a:solidFill>
                <a:effectLst/>
              </a:rPr>
              <a:t>p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 q)]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~p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[(p  q)  ~p]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q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[(</a:t>
            </a:r>
            <a:r>
              <a:rPr lang="en-US" sz="2800" dirty="0" smtClean="0">
                <a:solidFill>
                  <a:schemeClr val="accent2"/>
                </a:solidFill>
                <a:effectLst/>
              </a:rPr>
              <a:t>p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 q)  (q  r)]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(p  r)</a:t>
            </a:r>
            <a:r>
              <a:rPr lang="en-US" sz="2800" dirty="0" smtClean="0">
                <a:solidFill>
                  <a:schemeClr val="accent1"/>
                </a:solidFill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7F0000"/>
                </a:solidFill>
                <a:effectLst/>
                <a:sym typeface="Symbol" pitchFamily="18" charset="2"/>
              </a:rPr>
              <a:t>hypothetical syllogism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[(</a:t>
            </a:r>
            <a:r>
              <a:rPr lang="en-US" sz="2800" dirty="0" smtClean="0">
                <a:solidFill>
                  <a:schemeClr val="accent2"/>
                </a:solidFill>
                <a:effectLst/>
              </a:rPr>
              <a:t>p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 q)  (r  s)  (p  r) ]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(q  s)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[(</a:t>
            </a:r>
            <a:r>
              <a:rPr lang="en-US" sz="2800" dirty="0" smtClean="0">
                <a:solidFill>
                  <a:schemeClr val="accent2"/>
                </a:solidFill>
                <a:effectLst/>
              </a:rPr>
              <a:t>p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 q)  (r  s)  (~q  ~s) ]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7900"/>
                </a:solidFill>
                <a:effectLst/>
                <a:sym typeface="Symbol" pitchFamily="18" charset="2"/>
              </a:rPr>
              <a:t>(~p  ~r)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[ (p   q)  (~p   r) ] </a:t>
            </a:r>
            <a:r>
              <a:rPr lang="en-US" sz="2800" dirty="0" smtClean="0">
                <a:solidFill>
                  <a:srgbClr val="800000"/>
                </a:solidFill>
                <a:effectLst/>
                <a:sym typeface="Symbol" pitchFamily="18" charset="2"/>
              </a:rPr>
              <a:t></a:t>
            </a:r>
            <a:r>
              <a:rPr lang="en-US" sz="2800" dirty="0" smtClean="0">
                <a:effectLst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effectLst/>
                <a:sym typeface="Symbol" pitchFamily="18" charset="2"/>
              </a:rPr>
              <a:t>(q  r )    </a:t>
            </a:r>
            <a:r>
              <a:rPr lang="en-US" sz="2800" dirty="0" smtClean="0">
                <a:solidFill>
                  <a:srgbClr val="7F0000"/>
                </a:solidFill>
                <a:effectLst/>
                <a:sym typeface="Symbol" pitchFamily="18" charset="2"/>
              </a:rPr>
              <a:t>resolution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fallacies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smtClean="0">
                <a:effectLst/>
              </a:rPr>
              <a:t>3 fallacies are common: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mtClean="0">
                <a:solidFill>
                  <a:srgbClr val="7F0000"/>
                </a:solidFill>
                <a:effectLst/>
              </a:rPr>
              <a:t>Affirming the converse</a:t>
            </a:r>
            <a:r>
              <a:rPr lang="en-US" smtClean="0">
                <a:effectLst/>
              </a:rPr>
              <a:t>: 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smtClean="0">
                <a:effectLst/>
              </a:rPr>
              <a:t>[</a:t>
            </a:r>
            <a:r>
              <a:rPr lang="en-US" smtClean="0">
                <a:effectLst/>
                <a:sym typeface="Symbol" pitchFamily="18" charset="2"/>
              </a:rPr>
              <a:t>(</a:t>
            </a:r>
            <a:r>
              <a:rPr lang="en-US" smtClean="0">
                <a:effectLst/>
              </a:rPr>
              <a:t>p </a:t>
            </a:r>
            <a:r>
              <a:rPr lang="en-US" smtClean="0">
                <a:effectLst/>
                <a:sym typeface="Symbol" pitchFamily="18" charset="2"/>
              </a:rPr>
              <a:t> q)  q]  p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smtClean="0"/>
              <a:t>If Socrates is a man then Socrates is mortal.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smtClean="0"/>
              <a:t>Socrates is mortal.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smtClean="0"/>
              <a:t>Therefore, Socrates is a man.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fallacies ...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smtClean="0">
                <a:solidFill>
                  <a:srgbClr val="7F0000"/>
                </a:solidFill>
              </a:rPr>
              <a:t>Assuming the antecedent</a:t>
            </a:r>
            <a:r>
              <a:rPr lang="en-US" smtClean="0"/>
              <a:t>: </a:t>
            </a:r>
          </a:p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en-US" smtClean="0">
                <a:effectLst/>
              </a:rPr>
              <a:t>[</a:t>
            </a:r>
            <a:r>
              <a:rPr lang="en-US" smtClean="0">
                <a:effectLst/>
                <a:sym typeface="Symbol" pitchFamily="18" charset="2"/>
              </a:rPr>
              <a:t>(</a:t>
            </a:r>
            <a:r>
              <a:rPr lang="en-US" smtClean="0">
                <a:effectLst/>
              </a:rPr>
              <a:t>p </a:t>
            </a:r>
            <a:r>
              <a:rPr lang="en-US" smtClean="0">
                <a:effectLst/>
                <a:sym typeface="Symbol" pitchFamily="18" charset="2"/>
              </a:rPr>
              <a:t> q)  ~p]  ~q</a:t>
            </a:r>
          </a:p>
          <a:p>
            <a:pPr lvl="1">
              <a:lnSpc>
                <a:spcPct val="150000"/>
              </a:lnSpc>
              <a:buFontTx/>
              <a:buNone/>
              <a:defRPr/>
            </a:pPr>
            <a:r>
              <a:rPr lang="en-US" smtClean="0"/>
              <a:t>If Socrates is a man then Socrates is mortal.</a:t>
            </a:r>
          </a:p>
          <a:p>
            <a:pPr lvl="1">
              <a:lnSpc>
                <a:spcPct val="150000"/>
              </a:lnSpc>
              <a:buFontTx/>
              <a:buNone/>
              <a:defRPr/>
            </a:pPr>
            <a:r>
              <a:rPr lang="en-US" smtClean="0"/>
              <a:t>Socrates is not a man.</a:t>
            </a:r>
          </a:p>
          <a:p>
            <a:pPr lvl="1">
              <a:lnSpc>
                <a:spcPct val="150000"/>
              </a:lnSpc>
              <a:buFontTx/>
              <a:buNone/>
              <a:defRPr/>
            </a:pPr>
            <a:r>
              <a:rPr lang="en-US" smtClean="0"/>
              <a:t>Therefore, Socrates is not mortal.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fallacies ...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>
                <a:effectLst/>
              </a:rPr>
              <a:t>Non sequitur</a:t>
            </a:r>
            <a:r>
              <a:rPr lang="en-US" sz="2800" dirty="0" smtClean="0">
                <a:effectLst/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dirty="0" smtClean="0">
                <a:effectLst/>
              </a:rPr>
              <a:t>p </a:t>
            </a:r>
            <a:r>
              <a:rPr lang="en-US" sz="2800" dirty="0" smtClean="0">
                <a:effectLst/>
                <a:sym typeface="Symbol" pitchFamily="18" charset="2"/>
              </a:rPr>
              <a:t> q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Socrates is a man.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Therefore, Socrates is mortal.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effectLst/>
              </a:rPr>
              <a:t>The following </a:t>
            </a:r>
            <a:r>
              <a:rPr lang="en-US" sz="2800" dirty="0" smtClean="0">
                <a:solidFill>
                  <a:srgbClr val="7F0000"/>
                </a:solidFill>
                <a:effectLst/>
              </a:rPr>
              <a:t>is</a:t>
            </a:r>
            <a:r>
              <a:rPr lang="en-US" sz="2800" dirty="0" smtClean="0">
                <a:effectLst/>
              </a:rPr>
              <a:t> valid: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If Socrates is a man then Socrates is mortal.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Socrates is a man.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Therefore, Socrates is mortal.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effectLst/>
              </a:rPr>
              <a:t>The argument’s </a:t>
            </a:r>
            <a:r>
              <a:rPr lang="en-US" sz="2800" dirty="0" smtClean="0">
                <a:solidFill>
                  <a:srgbClr val="7F0000"/>
                </a:solidFill>
                <a:effectLst/>
              </a:rPr>
              <a:t>form</a:t>
            </a:r>
            <a:r>
              <a:rPr lang="en-US" sz="2800" dirty="0" smtClean="0">
                <a:effectLst/>
              </a:rPr>
              <a:t> is what matters.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arguments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effectLst/>
              </a:rPr>
              <a:t>Given an argument whose form isn’t obvious: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Decompose the argument into premise assertions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Connect the premises according to the argument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 to see that the inference is valid.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effectLst/>
              </a:rPr>
              <a:t>Example argument: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If a baby is hungry, it cries.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If a baby is not mad, it doesn’t cry.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If a baby is mad, it has a red face.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Therefore, if a baby is hungry, it has a red face.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16272</TotalTime>
  <Words>800</Words>
  <Application>Microsoft Macintosh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 Presentation</vt:lpstr>
      <vt:lpstr>Document</vt:lpstr>
      <vt:lpstr>Logical Inferences</vt:lpstr>
      <vt:lpstr>What is a rule of inference?</vt:lpstr>
      <vt:lpstr>Modus ponens</vt:lpstr>
      <vt:lpstr>Modus ponens: An example</vt:lpstr>
      <vt:lpstr>Other rules of inference</vt:lpstr>
      <vt:lpstr>Common fallacies</vt:lpstr>
      <vt:lpstr>Common fallacies ...</vt:lpstr>
      <vt:lpstr>Common fallacies ...</vt:lpstr>
      <vt:lpstr>Examples of arguments</vt:lpstr>
      <vt:lpstr>PowerPoint Presentation</vt:lpstr>
      <vt:lpstr>( (h  c)  (~m   ~c)  (m   r) )  (h   r)</vt:lpstr>
      <vt:lpstr>Examples of arguments ...</vt:lpstr>
    </vt:vector>
  </TitlesOfParts>
  <Company>Computer Science Department, 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&amp; Functions</dc:title>
  <dc:creator>Peter Cappello</dc:creator>
  <cp:lastModifiedBy>Peter Cappello</cp:lastModifiedBy>
  <cp:revision>241</cp:revision>
  <cp:lastPrinted>1999-11-02T17:22:14Z</cp:lastPrinted>
  <dcterms:created xsi:type="dcterms:W3CDTF">1999-10-05T03:33:04Z</dcterms:created>
  <dcterms:modified xsi:type="dcterms:W3CDTF">2016-08-04T19:35:23Z</dcterms:modified>
</cp:coreProperties>
</file>