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7" r:id="rId2"/>
    <p:sldId id="260" r:id="rId3"/>
    <p:sldId id="262" r:id="rId4"/>
    <p:sldId id="261" r:id="rId5"/>
    <p:sldId id="269" r:id="rId6"/>
    <p:sldId id="270" r:id="rId7"/>
    <p:sldId id="271" r:id="rId8"/>
    <p:sldId id="272" r:id="rId9"/>
    <p:sldId id="273" r:id="rId10"/>
    <p:sldId id="263" r:id="rId11"/>
    <p:sldId id="264" r:id="rId12"/>
    <p:sldId id="265" r:id="rId13"/>
    <p:sldId id="266" r:id="rId14"/>
    <p:sldId id="267" r:id="rId15"/>
    <p:sldId id="268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0000"/>
    <a:srgbClr val="007F00"/>
    <a:srgbClr val="000099"/>
    <a:srgbClr val="CCECFF"/>
    <a:srgbClr val="CCFFCC"/>
    <a:srgbClr val="CCCCFF"/>
    <a:srgbClr val="A80000"/>
    <a:srgbClr val="0000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578" autoAdjust="0"/>
    <p:restoredTop sz="94660"/>
  </p:normalViewPr>
  <p:slideViewPr>
    <p:cSldViewPr>
      <p:cViewPr>
        <p:scale>
          <a:sx n="118" d="100"/>
          <a:sy n="118" d="100"/>
        </p:scale>
        <p:origin x="-160" y="-1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9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9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90A83D07-05E5-4895-895B-AE37F63970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858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54789552-0E64-4053-9ECB-D4EE638391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7399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7CB845-8476-4334-BAEB-B94B71980B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073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612CFA-7E42-49C7-A639-87A23FE5A0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050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E1AC65-DF60-4B11-AEBE-C314BAEE84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378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4D1343-5419-4F96-9164-F89DE28FA6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467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95BC25-1CB1-43C2-BE63-D12FA6CE50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43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76400"/>
            <a:ext cx="38100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38100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374AB2-2ACB-49BC-A8EE-4C8E013E55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226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CE8E03-E7CB-429D-9ED0-9C25576D0F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952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19A894-9D55-4D0C-A898-12377AAAB7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901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4A6147-8393-418D-92F9-D793E59878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983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C7B46F-A81B-476F-B82E-C9AD67A48E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824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E4D173-FFF0-475D-A4EB-41A8CFFE1E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627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76400"/>
            <a:ext cx="777240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r>
              <a:rPr lang="en-US" dirty="0"/>
              <a:t>Copyright © Peter </a:t>
            </a:r>
            <a:r>
              <a:rPr lang="en-US" dirty="0" smtClean="0"/>
              <a:t>Cappello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090A0A5E-90E4-4922-B4B1-8DEED6E70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7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7F0000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7F0000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7F0000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7F0000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rgbClr val="7F0000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rgbClr val="7F0000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rgbClr val="7F0000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rgbClr val="7F00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7F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9F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9F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9F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9F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9F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9F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9F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mtClean="0"/>
              <a:t>Introduction to Proofs</a:t>
            </a:r>
            <a:endParaRPr lang="en-US" sz="3600" smtClean="0"/>
          </a:p>
        </p:txBody>
      </p:sp>
      <p:sp>
        <p:nvSpPr>
          <p:cNvPr id="205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886200"/>
            <a:ext cx="7772400" cy="1752600"/>
          </a:xfrm>
        </p:spPr>
        <p:txBody>
          <a:bodyPr/>
          <a:lstStyle/>
          <a:p>
            <a:pPr algn="l" eaLnBrk="1" hangingPunct="1"/>
            <a:r>
              <a:rPr lang="en-US" sz="2400" dirty="0" smtClean="0">
                <a:solidFill>
                  <a:srgbClr val="800000"/>
                </a:solidFill>
              </a:rPr>
              <a:t>Goals</a:t>
            </a:r>
            <a:endParaRPr lang="en-US" sz="2400" dirty="0" smtClean="0"/>
          </a:p>
          <a:p>
            <a:pPr marL="514350" indent="-514350" algn="l" eaLnBrk="1" hangingPunct="1">
              <a:buFont typeface="+mj-lt"/>
              <a:buAutoNum type="arabicPeriod"/>
            </a:pPr>
            <a:r>
              <a:rPr lang="en-US" sz="2400" dirty="0"/>
              <a:t>I</a:t>
            </a:r>
            <a:r>
              <a:rPr lang="en-US" sz="2400" dirty="0" smtClean="0"/>
              <a:t>ntroduce notion </a:t>
            </a:r>
            <a:r>
              <a:rPr lang="en-US" sz="2400" dirty="0"/>
              <a:t>of proof </a:t>
            </a:r>
            <a:r>
              <a:rPr lang="en-US" sz="2400" dirty="0" smtClean="0"/>
              <a:t>&amp; basic proof methods. </a:t>
            </a:r>
          </a:p>
          <a:p>
            <a:pPr marL="514350" indent="-514350" algn="l" eaLnBrk="1" hangingPunct="1">
              <a:buFont typeface="+mj-lt"/>
              <a:buAutoNum type="arabicPeriod"/>
            </a:pPr>
            <a:r>
              <a:rPr lang="en-US" sz="2400" dirty="0" smtClean="0"/>
              <a:t>Distinguish between correct &amp; incorrect arguments</a:t>
            </a:r>
          </a:p>
          <a:p>
            <a:pPr marL="514350" indent="-514350" algn="l" eaLnBrk="1" hangingPunct="1">
              <a:buFont typeface="+mj-lt"/>
              <a:buAutoNum type="arabicPeriod"/>
            </a:pPr>
            <a:r>
              <a:rPr lang="en-US" sz="2400" dirty="0" smtClean="0"/>
              <a:t>Understand &amp; construct </a:t>
            </a:r>
            <a:r>
              <a:rPr lang="en-US" sz="2400" dirty="0"/>
              <a:t>basic types of </a:t>
            </a:r>
            <a:r>
              <a:rPr lang="en-US" sz="2400" dirty="0" smtClean="0"/>
              <a:t>proofs.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/>
              <a:t>Copyright © Peter </a:t>
            </a:r>
            <a:r>
              <a:rPr lang="en-US" sz="1400" dirty="0" smtClean="0"/>
              <a:t>Cappello</a:t>
            </a:r>
            <a:endParaRPr lang="en-US" sz="1400" dirty="0"/>
          </a:p>
        </p:txBody>
      </p:sp>
      <p:sp>
        <p:nvSpPr>
          <p:cNvPr id="614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06CF6ED-437B-47D5-BF89-0B89A507BDC9}" type="slidenum">
              <a:rPr lang="en-US" sz="1400"/>
              <a:pPr eaLnBrk="1" hangingPunct="1"/>
              <a:t>10</a:t>
            </a:fld>
            <a:endParaRPr lang="en-US" sz="1400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Proof by Contraposition of p </a:t>
            </a:r>
            <a:r>
              <a:rPr lang="en-US" b="1" smtClean="0">
                <a:sym typeface="Symbol" pitchFamily="18" charset="2"/>
              </a:rPr>
              <a:t> </a:t>
            </a:r>
            <a:r>
              <a:rPr lang="en-US" smtClean="0"/>
              <a:t>q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419600"/>
          </a:xfrm>
        </p:spPr>
        <p:txBody>
          <a:bodyPr/>
          <a:lstStyle/>
          <a:p>
            <a:pPr marL="609600" indent="-609600" eaLnBrk="1" hangingPunct="1">
              <a:lnSpc>
                <a:spcPct val="130000"/>
              </a:lnSpc>
              <a:buFontTx/>
              <a:buNone/>
            </a:pPr>
            <a:r>
              <a:rPr lang="en-US" smtClean="0"/>
              <a:t>Direct proof of the contrapositive: ~q </a:t>
            </a:r>
            <a:r>
              <a:rPr lang="en-US" b="1" smtClean="0">
                <a:sym typeface="Symbol" pitchFamily="18" charset="2"/>
              </a:rPr>
              <a:t> </a:t>
            </a:r>
            <a:r>
              <a:rPr lang="en-US" smtClean="0">
                <a:sym typeface="Symbol" pitchFamily="18" charset="2"/>
              </a:rPr>
              <a:t>~p</a:t>
            </a:r>
            <a:r>
              <a:rPr lang="en-US" smtClean="0"/>
              <a:t> </a:t>
            </a:r>
          </a:p>
          <a:p>
            <a:pPr marL="990600" lvl="1" indent="-533400" eaLnBrk="1" hangingPunct="1">
              <a:lnSpc>
                <a:spcPct val="130000"/>
              </a:lnSpc>
              <a:buFontTx/>
              <a:buAutoNum type="arabicPeriod"/>
            </a:pPr>
            <a:r>
              <a:rPr lang="en-US" smtClean="0"/>
              <a:t>Assume q is false.</a:t>
            </a:r>
          </a:p>
          <a:p>
            <a:pPr marL="990600" lvl="1" indent="-533400" eaLnBrk="1" hangingPunct="1">
              <a:lnSpc>
                <a:spcPct val="130000"/>
              </a:lnSpc>
              <a:buFontTx/>
              <a:buAutoNum type="arabicPeriod"/>
            </a:pPr>
            <a:r>
              <a:rPr lang="en-US" smtClean="0"/>
              <a:t>Show that p is false.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/>
              <a:t>Copyright © Peter </a:t>
            </a:r>
            <a:r>
              <a:rPr lang="en-US" sz="1400" dirty="0" smtClean="0"/>
              <a:t>Cappello</a:t>
            </a:r>
            <a:endParaRPr lang="en-US" sz="1400" dirty="0"/>
          </a:p>
        </p:txBody>
      </p:sp>
      <p:sp>
        <p:nvSpPr>
          <p:cNvPr id="71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96FFD06-8485-467E-B784-84694A51CD84}" type="slidenum">
              <a:rPr lang="en-US" sz="1400"/>
              <a:pPr eaLnBrk="1" hangingPunct="1"/>
              <a:t>11</a:t>
            </a:fld>
            <a:endParaRPr lang="en-US" sz="1400" dirty="0"/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Proof by Contraposition of p </a:t>
            </a:r>
            <a:r>
              <a:rPr lang="en-US" sz="3600" b="1" smtClean="0">
                <a:sym typeface="Symbol" pitchFamily="18" charset="2"/>
              </a:rPr>
              <a:t> </a:t>
            </a:r>
            <a:r>
              <a:rPr lang="en-US" sz="3600" smtClean="0"/>
              <a:t>q</a:t>
            </a:r>
            <a:br>
              <a:rPr lang="en-US" sz="3600" smtClean="0"/>
            </a:br>
            <a:r>
              <a:rPr lang="en-US" sz="3200" smtClean="0">
                <a:solidFill>
                  <a:srgbClr val="00007F"/>
                </a:solidFill>
              </a:rPr>
              <a:t>Example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915400" cy="50292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sz="2400" dirty="0"/>
              <a:t>T</a:t>
            </a:r>
            <a:r>
              <a:rPr lang="en-US" sz="2400" dirty="0" smtClean="0"/>
              <a:t>he domain is the set of integers.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sz="2400" dirty="0" smtClean="0">
                <a:solidFill>
                  <a:srgbClr val="7F0000"/>
                </a:solidFill>
              </a:rPr>
              <a:t>Prove</a:t>
            </a:r>
            <a:r>
              <a:rPr lang="en-US" sz="2400" dirty="0" smtClean="0"/>
              <a:t>: </a:t>
            </a:r>
            <a:r>
              <a:rPr lang="en-US" sz="2400" dirty="0" smtClean="0">
                <a:sym typeface="Symbol" pitchFamily="18" charset="2"/>
              </a:rPr>
              <a:t>a b</a:t>
            </a:r>
            <a:r>
              <a:rPr lang="en-US" sz="2400" b="1" dirty="0" smtClean="0">
                <a:sym typeface="Symbol" pitchFamily="18" charset="2"/>
              </a:rPr>
              <a:t> </a:t>
            </a:r>
            <a:r>
              <a:rPr lang="en-US" sz="2400" dirty="0" smtClean="0">
                <a:sym typeface="Symbol" pitchFamily="18" charset="2"/>
              </a:rPr>
              <a:t>(</a:t>
            </a:r>
            <a:r>
              <a:rPr lang="en-US" sz="2400" b="1" dirty="0" smtClean="0">
                <a:sym typeface="Symbol" pitchFamily="18" charset="2"/>
              </a:rPr>
              <a:t> </a:t>
            </a:r>
            <a:r>
              <a:rPr lang="en-US" sz="2400" dirty="0" smtClean="0"/>
              <a:t>(</a:t>
            </a:r>
            <a:r>
              <a:rPr lang="en-US" sz="2400" dirty="0" err="1" smtClean="0"/>
              <a:t>ab</a:t>
            </a:r>
            <a:r>
              <a:rPr lang="en-US" sz="2400" dirty="0" smtClean="0"/>
              <a:t> is even) </a:t>
            </a:r>
            <a:r>
              <a:rPr lang="en-US" sz="2400" b="1" dirty="0" smtClean="0">
                <a:solidFill>
                  <a:srgbClr val="7F0000"/>
                </a:solidFill>
                <a:sym typeface="Symbol" pitchFamily="18" charset="2"/>
              </a:rPr>
              <a:t></a:t>
            </a:r>
            <a:r>
              <a:rPr lang="en-US" sz="2400" b="1" dirty="0" smtClean="0">
                <a:sym typeface="Symbol" pitchFamily="18" charset="2"/>
              </a:rPr>
              <a:t> </a:t>
            </a:r>
            <a:r>
              <a:rPr lang="en-US" sz="2400" dirty="0" smtClean="0"/>
              <a:t>(a is even </a:t>
            </a:r>
            <a:r>
              <a:rPr lang="en-US" sz="2400" b="1" dirty="0" smtClean="0">
                <a:solidFill>
                  <a:srgbClr val="7F0000"/>
                </a:solidFill>
                <a:sym typeface="Symbol" pitchFamily="18" charset="2"/>
              </a:rPr>
              <a:t></a:t>
            </a:r>
            <a:r>
              <a:rPr lang="en-US" sz="2400" b="1" dirty="0" smtClean="0">
                <a:sym typeface="Symbol" pitchFamily="18" charset="2"/>
              </a:rPr>
              <a:t> </a:t>
            </a:r>
            <a:r>
              <a:rPr lang="en-US" sz="2400" dirty="0" smtClean="0"/>
              <a:t>b is even) )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sz="2400" dirty="0" smtClean="0">
                <a:solidFill>
                  <a:srgbClr val="7F0000"/>
                </a:solidFill>
              </a:rPr>
              <a:t>Proof</a:t>
            </a:r>
            <a:r>
              <a:rPr lang="en-US" sz="2400" dirty="0"/>
              <a:t> </a:t>
            </a:r>
            <a:r>
              <a:rPr lang="en-US" sz="2400" dirty="0" smtClean="0"/>
              <a:t>   WHAT                                                 </a:t>
            </a:r>
            <a:r>
              <a:rPr lang="en-US" sz="2400" dirty="0" smtClean="0">
                <a:solidFill>
                  <a:srgbClr val="007F00"/>
                </a:solidFill>
              </a:rPr>
              <a:t>WHY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sz="2400" dirty="0" smtClean="0"/>
              <a:t>Let a, b be </a:t>
            </a:r>
            <a:r>
              <a:rPr lang="en-US" sz="2400" i="1" dirty="0" smtClean="0">
                <a:solidFill>
                  <a:srgbClr val="7F0000"/>
                </a:solidFill>
              </a:rPr>
              <a:t>arbitrary</a:t>
            </a:r>
            <a:r>
              <a:rPr lang="en-US" sz="2400" dirty="0" smtClean="0"/>
              <a:t> integers.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sz="2400" dirty="0" smtClean="0"/>
              <a:t>Assume </a:t>
            </a:r>
            <a:r>
              <a:rPr lang="en-US" sz="2400" b="1" dirty="0" smtClean="0">
                <a:solidFill>
                  <a:srgbClr val="7F0000"/>
                </a:solidFill>
                <a:sym typeface="Symbol" pitchFamily="18" charset="2"/>
              </a:rPr>
              <a:t></a:t>
            </a:r>
            <a:r>
              <a:rPr lang="en-US" sz="2400" dirty="0" smtClean="0"/>
              <a:t>(a is even </a:t>
            </a:r>
            <a:r>
              <a:rPr lang="en-US" sz="2400" b="1" dirty="0" smtClean="0">
                <a:solidFill>
                  <a:srgbClr val="7F0000"/>
                </a:solidFill>
                <a:sym typeface="Symbol" pitchFamily="18" charset="2"/>
              </a:rPr>
              <a:t></a:t>
            </a:r>
            <a:r>
              <a:rPr lang="en-US" sz="2400" b="1" dirty="0" smtClean="0">
                <a:sym typeface="Symbol" pitchFamily="18" charset="2"/>
              </a:rPr>
              <a:t> </a:t>
            </a:r>
            <a:r>
              <a:rPr lang="en-US" sz="2400" dirty="0" smtClean="0"/>
              <a:t>b is even).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sz="2400" dirty="0" smtClean="0"/>
              <a:t>a is odd </a:t>
            </a:r>
            <a:r>
              <a:rPr lang="en-US" sz="2400" b="1" dirty="0" smtClean="0">
                <a:solidFill>
                  <a:srgbClr val="7F0000"/>
                </a:solidFill>
                <a:sym typeface="Symbol" pitchFamily="18" charset="2"/>
              </a:rPr>
              <a:t></a:t>
            </a:r>
            <a:r>
              <a:rPr lang="en-US" sz="2400" b="1" dirty="0" smtClean="0">
                <a:sym typeface="Symbol" pitchFamily="18" charset="2"/>
              </a:rPr>
              <a:t> </a:t>
            </a:r>
            <a:r>
              <a:rPr lang="en-US" sz="2400" dirty="0" smtClean="0">
                <a:sym typeface="Symbol" pitchFamily="18" charset="2"/>
              </a:rPr>
              <a:t>b is odd.                                    </a:t>
            </a:r>
            <a:r>
              <a:rPr lang="en-US" sz="2400" dirty="0" smtClean="0">
                <a:solidFill>
                  <a:srgbClr val="007F00"/>
                </a:solidFill>
                <a:sym typeface="Symbol" pitchFamily="18" charset="2"/>
              </a:rPr>
              <a:t>(De Morgan’s law)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sz="2400" dirty="0" smtClean="0">
                <a:sym typeface="Symbol" pitchFamily="18" charset="2"/>
              </a:rPr>
              <a:t>m ( a = 2m + 1 ) </a:t>
            </a:r>
            <a:r>
              <a:rPr lang="en-US" sz="2400" b="1" dirty="0">
                <a:solidFill>
                  <a:srgbClr val="7F0000"/>
                </a:solidFill>
                <a:sym typeface="Symbol" pitchFamily="18" charset="2"/>
              </a:rPr>
              <a:t></a:t>
            </a:r>
            <a:r>
              <a:rPr lang="en-US" sz="2400" dirty="0" smtClean="0">
                <a:sym typeface="Symbol" pitchFamily="18" charset="2"/>
              </a:rPr>
              <a:t> </a:t>
            </a:r>
            <a:r>
              <a:rPr lang="en-US" sz="2400" b="1" dirty="0" smtClean="0">
                <a:sym typeface="Symbol" pitchFamily="18" charset="2"/>
              </a:rPr>
              <a:t></a:t>
            </a:r>
            <a:r>
              <a:rPr lang="en-US" sz="2400" dirty="0" smtClean="0">
                <a:sym typeface="Symbol" pitchFamily="18" charset="2"/>
              </a:rPr>
              <a:t>n ( b = 2n + 1 ).        </a:t>
            </a:r>
            <a:r>
              <a:rPr lang="en-US" sz="2400" dirty="0" smtClean="0">
                <a:solidFill>
                  <a:srgbClr val="007F00"/>
                </a:solidFill>
                <a:sym typeface="Symbol" pitchFamily="18" charset="2"/>
              </a:rPr>
              <a:t>(</a:t>
            </a:r>
            <a:r>
              <a:rPr lang="en-US" sz="2400" dirty="0" err="1" smtClean="0">
                <a:solidFill>
                  <a:srgbClr val="007F00"/>
                </a:solidFill>
                <a:sym typeface="Symbol" pitchFamily="18" charset="2"/>
              </a:rPr>
              <a:t>Defn</a:t>
            </a:r>
            <a:r>
              <a:rPr lang="en-US" sz="2400" dirty="0" smtClean="0">
                <a:solidFill>
                  <a:srgbClr val="007F00"/>
                </a:solidFill>
                <a:sym typeface="Symbol" pitchFamily="18" charset="2"/>
              </a:rPr>
              <a:t>. of odd.)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sz="2400" dirty="0" err="1" smtClean="0">
                <a:sym typeface="Symbol" pitchFamily="18" charset="2"/>
              </a:rPr>
              <a:t>ab</a:t>
            </a:r>
            <a:r>
              <a:rPr lang="en-US" sz="2400" dirty="0" smtClean="0">
                <a:sym typeface="Symbol" pitchFamily="18" charset="2"/>
              </a:rPr>
              <a:t> = (2m + 1)(2n + 1) </a:t>
            </a:r>
          </a:p>
          <a:p>
            <a:pPr marL="609600" indent="-609600" eaLnBrk="1" hangingPunct="1">
              <a:buFontTx/>
              <a:buNone/>
            </a:pPr>
            <a:r>
              <a:rPr lang="en-US" sz="2400" dirty="0" smtClean="0">
                <a:sym typeface="Symbol" pitchFamily="18" charset="2"/>
              </a:rPr>
              <a:t>          = 4mn + 2m + 2n + 1</a:t>
            </a:r>
          </a:p>
          <a:p>
            <a:pPr marL="609600" indent="-609600" eaLnBrk="1" hangingPunct="1">
              <a:buFontTx/>
              <a:buNone/>
            </a:pPr>
            <a:r>
              <a:rPr lang="en-US" sz="2400" dirty="0" smtClean="0">
                <a:sym typeface="Symbol" pitchFamily="18" charset="2"/>
              </a:rPr>
              <a:t>          = 2(2mn + m + n) + 1 </a:t>
            </a:r>
            <a:r>
              <a:rPr lang="en-US" sz="2400" dirty="0" smtClean="0">
                <a:solidFill>
                  <a:srgbClr val="7F0000"/>
                </a:solidFill>
                <a:sym typeface="Symbol" pitchFamily="18" charset="2"/>
              </a:rPr>
              <a:t>which is odd</a:t>
            </a:r>
            <a:r>
              <a:rPr lang="en-US" sz="2400" dirty="0" smtClean="0">
                <a:sym typeface="Symbol" pitchFamily="18" charset="2"/>
              </a:rPr>
              <a:t>.</a:t>
            </a:r>
          </a:p>
          <a:p>
            <a:pPr marL="609600" indent="-609600" eaLnBrk="1" hangingPunct="1">
              <a:buFontTx/>
              <a:buNone/>
            </a:pPr>
            <a:r>
              <a:rPr lang="en-US" sz="2400" dirty="0" smtClean="0">
                <a:sym typeface="Symbol" pitchFamily="18" charset="2"/>
              </a:rPr>
              <a:t>6. a b</a:t>
            </a:r>
            <a:r>
              <a:rPr lang="en-US" sz="2400" b="1" dirty="0" smtClean="0">
                <a:sym typeface="Symbol" pitchFamily="18" charset="2"/>
              </a:rPr>
              <a:t> </a:t>
            </a:r>
            <a:r>
              <a:rPr lang="en-US" sz="2400" dirty="0" smtClean="0">
                <a:sym typeface="Symbol" pitchFamily="18" charset="2"/>
              </a:rPr>
              <a:t>(</a:t>
            </a:r>
            <a:r>
              <a:rPr lang="en-US" sz="2400" b="1" dirty="0" smtClean="0">
                <a:sym typeface="Symbol" pitchFamily="18" charset="2"/>
              </a:rPr>
              <a:t> </a:t>
            </a:r>
            <a:r>
              <a:rPr lang="en-US" sz="2400" dirty="0" smtClean="0"/>
              <a:t>(</a:t>
            </a:r>
            <a:r>
              <a:rPr lang="en-US" sz="2400" dirty="0" err="1" smtClean="0"/>
              <a:t>ab</a:t>
            </a:r>
            <a:r>
              <a:rPr lang="en-US" sz="2400" dirty="0" smtClean="0"/>
              <a:t> is even) </a:t>
            </a:r>
            <a:r>
              <a:rPr lang="en-US" sz="2400" b="1" dirty="0" smtClean="0">
                <a:solidFill>
                  <a:srgbClr val="7F0000"/>
                </a:solidFill>
                <a:sym typeface="Symbol" pitchFamily="18" charset="2"/>
              </a:rPr>
              <a:t></a:t>
            </a:r>
            <a:r>
              <a:rPr lang="en-US" sz="2400" b="1" dirty="0" smtClean="0">
                <a:sym typeface="Symbol" pitchFamily="18" charset="2"/>
              </a:rPr>
              <a:t> </a:t>
            </a:r>
            <a:r>
              <a:rPr lang="en-US" sz="2400" dirty="0" smtClean="0"/>
              <a:t>(a is even </a:t>
            </a:r>
            <a:r>
              <a:rPr lang="en-US" sz="2400" b="1" dirty="0" smtClean="0">
                <a:solidFill>
                  <a:srgbClr val="7F0000"/>
                </a:solidFill>
                <a:sym typeface="Symbol" pitchFamily="18" charset="2"/>
              </a:rPr>
              <a:t></a:t>
            </a:r>
            <a:r>
              <a:rPr lang="en-US" sz="2400" b="1" dirty="0" smtClean="0">
                <a:sym typeface="Symbol" pitchFamily="18" charset="2"/>
              </a:rPr>
              <a:t> </a:t>
            </a:r>
            <a:r>
              <a:rPr lang="en-US" sz="2400" dirty="0" smtClean="0"/>
              <a:t>b is even) )     </a:t>
            </a:r>
            <a:r>
              <a:rPr lang="en-US" sz="2400" dirty="0" smtClean="0">
                <a:solidFill>
                  <a:srgbClr val="007F00"/>
                </a:solidFill>
              </a:rPr>
              <a:t>(U.G.)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685800" y="4953000"/>
            <a:ext cx="7467600" cy="12192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81000" indent="-381000" eaLnBrk="1" hangingPunct="1">
              <a:lnSpc>
                <a:spcPct val="250000"/>
              </a:lnSpc>
              <a:buFontTx/>
              <a:buNone/>
            </a:pPr>
            <a:r>
              <a:rPr lang="en-US" sz="1800" dirty="0" smtClean="0"/>
              <a:t>Show p </a:t>
            </a:r>
            <a:r>
              <a:rPr lang="en-US" sz="1800" b="1" dirty="0" smtClean="0">
                <a:solidFill>
                  <a:srgbClr val="7F0000"/>
                </a:solidFill>
                <a:sym typeface="Symbol" pitchFamily="18" charset="2"/>
              </a:rPr>
              <a:t></a:t>
            </a:r>
            <a:r>
              <a:rPr lang="en-US" sz="1800" b="1" dirty="0" smtClean="0">
                <a:sym typeface="Symbol" pitchFamily="18" charset="2"/>
              </a:rPr>
              <a:t> </a:t>
            </a:r>
            <a:r>
              <a:rPr lang="en-US" sz="1800" dirty="0" smtClean="0"/>
              <a:t>q is true by showing that </a:t>
            </a:r>
          </a:p>
          <a:p>
            <a:pPr marL="381000" indent="-381000" eaLnBrk="1" hangingPunct="1">
              <a:lnSpc>
                <a:spcPct val="250000"/>
              </a:lnSpc>
              <a:buFontTx/>
              <a:buNone/>
            </a:pPr>
            <a:r>
              <a:rPr lang="en-US" sz="1800" b="1" dirty="0" smtClean="0">
                <a:solidFill>
                  <a:srgbClr val="7F0000"/>
                </a:solidFill>
                <a:sym typeface="Symbol" pitchFamily="18" charset="2"/>
              </a:rPr>
              <a:t></a:t>
            </a:r>
            <a:r>
              <a:rPr lang="en-US" sz="1800" dirty="0" smtClean="0">
                <a:sym typeface="Symbol" pitchFamily="18" charset="2"/>
              </a:rPr>
              <a:t>(</a:t>
            </a:r>
            <a:r>
              <a:rPr lang="en-US" sz="1800" dirty="0" smtClean="0"/>
              <a:t>p </a:t>
            </a:r>
            <a:r>
              <a:rPr lang="en-US" sz="1800" b="1" dirty="0" smtClean="0">
                <a:solidFill>
                  <a:srgbClr val="7F0000"/>
                </a:solidFill>
                <a:sym typeface="Symbol" pitchFamily="18" charset="2"/>
              </a:rPr>
              <a:t></a:t>
            </a:r>
            <a:r>
              <a:rPr lang="en-US" sz="1800" b="1" dirty="0" smtClean="0">
                <a:sym typeface="Symbol" pitchFamily="18" charset="2"/>
              </a:rPr>
              <a:t> </a:t>
            </a:r>
            <a:r>
              <a:rPr lang="en-US" sz="1800" dirty="0" smtClean="0"/>
              <a:t>q) </a:t>
            </a:r>
            <a:r>
              <a:rPr lang="en-US" sz="1800" dirty="0" smtClean="0">
                <a:cs typeface="Arial" charset="0"/>
                <a:sym typeface="Symbol" pitchFamily="18" charset="2"/>
              </a:rPr>
              <a:t>≡</a:t>
            </a:r>
            <a:r>
              <a:rPr lang="en-US" sz="1800" dirty="0" smtClean="0"/>
              <a:t> </a:t>
            </a:r>
            <a:r>
              <a:rPr lang="en-US" sz="1800" b="1" dirty="0" smtClean="0">
                <a:solidFill>
                  <a:srgbClr val="7F0000"/>
                </a:solidFill>
                <a:sym typeface="Symbol" pitchFamily="18" charset="2"/>
              </a:rPr>
              <a:t></a:t>
            </a:r>
            <a:r>
              <a:rPr lang="en-US" sz="1800" dirty="0" smtClean="0">
                <a:sym typeface="Symbol" pitchFamily="18" charset="2"/>
              </a:rPr>
              <a:t>(</a:t>
            </a:r>
            <a:r>
              <a:rPr lang="en-US" sz="1800" b="1" dirty="0" smtClean="0">
                <a:solidFill>
                  <a:srgbClr val="7F0000"/>
                </a:solidFill>
                <a:sym typeface="Symbol" pitchFamily="18" charset="2"/>
              </a:rPr>
              <a:t></a:t>
            </a:r>
            <a:r>
              <a:rPr lang="en-US" sz="1800" b="1" dirty="0" smtClean="0">
                <a:sym typeface="Symbol" pitchFamily="18" charset="2"/>
              </a:rPr>
              <a:t> </a:t>
            </a:r>
            <a:r>
              <a:rPr lang="en-US" sz="1800" dirty="0" smtClean="0"/>
              <a:t>p </a:t>
            </a:r>
            <a:r>
              <a:rPr lang="en-US" sz="1800" b="1" dirty="0" smtClean="0">
                <a:solidFill>
                  <a:srgbClr val="7F0000"/>
                </a:solidFill>
                <a:sym typeface="Symbol" pitchFamily="18" charset="2"/>
              </a:rPr>
              <a:t></a:t>
            </a:r>
            <a:r>
              <a:rPr lang="en-US" sz="1800" b="1" dirty="0" smtClean="0">
                <a:sym typeface="Symbol" pitchFamily="18" charset="2"/>
              </a:rPr>
              <a:t> </a:t>
            </a:r>
            <a:r>
              <a:rPr lang="en-US" sz="1800" dirty="0" smtClean="0"/>
              <a:t>q) </a:t>
            </a:r>
            <a:r>
              <a:rPr lang="en-US" sz="1800" dirty="0" smtClean="0">
                <a:cs typeface="Arial" charset="0"/>
                <a:sym typeface="Symbol" pitchFamily="18" charset="2"/>
              </a:rPr>
              <a:t>≡ </a:t>
            </a:r>
            <a:r>
              <a:rPr lang="en-US" sz="1800" dirty="0" smtClean="0">
                <a:sym typeface="Symbol" pitchFamily="18" charset="2"/>
              </a:rPr>
              <a:t>(</a:t>
            </a:r>
            <a:r>
              <a:rPr lang="en-US" sz="1800" dirty="0" smtClean="0"/>
              <a:t>p </a:t>
            </a:r>
            <a:r>
              <a:rPr lang="en-US" sz="1800" b="1" dirty="0" smtClean="0">
                <a:solidFill>
                  <a:srgbClr val="7F0000"/>
                </a:solidFill>
                <a:sym typeface="Symbol" pitchFamily="18" charset="2"/>
              </a:rPr>
              <a:t> </a:t>
            </a:r>
            <a:r>
              <a:rPr lang="en-US" sz="1800" dirty="0" smtClean="0"/>
              <a:t>q) </a:t>
            </a:r>
            <a:r>
              <a:rPr lang="en-US" sz="1800" dirty="0" smtClean="0">
                <a:solidFill>
                  <a:srgbClr val="7F0000"/>
                </a:solidFill>
              </a:rPr>
              <a:t>is false</a:t>
            </a:r>
            <a:r>
              <a:rPr lang="en-US" sz="1800" dirty="0" smtClean="0"/>
              <a:t>:</a:t>
            </a:r>
          </a:p>
          <a:p>
            <a:pPr marL="381000" indent="-381000" eaLnBrk="1" hangingPunct="1">
              <a:lnSpc>
                <a:spcPct val="250000"/>
              </a:lnSpc>
              <a:buFontTx/>
              <a:buAutoNum type="arabicPeriod"/>
            </a:pPr>
            <a:r>
              <a:rPr lang="en-US" sz="1800" dirty="0" smtClean="0"/>
              <a:t>Assume </a:t>
            </a:r>
            <a:r>
              <a:rPr lang="en-US" sz="1800" dirty="0"/>
              <a:t>p </a:t>
            </a:r>
            <a:r>
              <a:rPr lang="en-US" sz="1800" b="1" dirty="0">
                <a:solidFill>
                  <a:srgbClr val="7F0000"/>
                </a:solidFill>
                <a:sym typeface="Symbol" pitchFamily="18" charset="2"/>
              </a:rPr>
              <a:t> </a:t>
            </a:r>
            <a:r>
              <a:rPr lang="en-US" sz="1800" dirty="0" smtClean="0"/>
              <a:t>q.</a:t>
            </a:r>
          </a:p>
          <a:p>
            <a:pPr marL="381000" indent="-381000" eaLnBrk="1" hangingPunct="1">
              <a:lnSpc>
                <a:spcPct val="250000"/>
              </a:lnSpc>
              <a:buFontTx/>
              <a:buAutoNum type="arabicPeriod"/>
            </a:pPr>
            <a:r>
              <a:rPr lang="en-US" sz="1800" dirty="0" smtClean="0"/>
              <a:t>Show that this leads to a contradiction.</a:t>
            </a:r>
          </a:p>
          <a:p>
            <a:pPr marL="381000" indent="-381000" eaLnBrk="1" hangingPunct="1">
              <a:lnSpc>
                <a:spcPct val="250000"/>
              </a:lnSpc>
              <a:buFontTx/>
              <a:buNone/>
            </a:pPr>
            <a:r>
              <a:rPr lang="en-US" sz="1800" dirty="0" smtClean="0"/>
              <a:t>If you need to show </a:t>
            </a:r>
            <a:r>
              <a:rPr lang="en-US" sz="1800" b="1" dirty="0" smtClean="0">
                <a:solidFill>
                  <a:srgbClr val="7F0000"/>
                </a:solidFill>
                <a:sym typeface="Symbol" pitchFamily="18" charset="2"/>
              </a:rPr>
              <a:t></a:t>
            </a:r>
            <a:r>
              <a:rPr lang="en-US" sz="1800" dirty="0" smtClean="0"/>
              <a:t> </a:t>
            </a:r>
            <a:r>
              <a:rPr lang="en-US" sz="1800" dirty="0" smtClean="0">
                <a:sym typeface="Symbol" pitchFamily="18" charset="2"/>
              </a:rPr>
              <a:t>x P( x )</a:t>
            </a:r>
          </a:p>
          <a:p>
            <a:pPr marL="381000" indent="-381000" eaLnBrk="1" hangingPunct="1">
              <a:lnSpc>
                <a:spcPct val="250000"/>
              </a:lnSpc>
              <a:buFontTx/>
              <a:buNone/>
            </a:pPr>
            <a:r>
              <a:rPr lang="en-US" sz="1800" dirty="0" smtClean="0"/>
              <a:t>You may </a:t>
            </a:r>
            <a:r>
              <a:rPr lang="en-US" sz="1800" dirty="0" smtClean="0">
                <a:solidFill>
                  <a:srgbClr val="7F0000"/>
                </a:solidFill>
              </a:rPr>
              <a:t>assume</a:t>
            </a:r>
            <a:r>
              <a:rPr lang="en-US" sz="1800" dirty="0" smtClean="0"/>
              <a:t> </a:t>
            </a:r>
            <a:r>
              <a:rPr lang="en-US" sz="1800" dirty="0" smtClean="0">
                <a:sym typeface="Symbol" pitchFamily="18" charset="2"/>
              </a:rPr>
              <a:t>x P( x ), </a:t>
            </a:r>
            <a:r>
              <a:rPr lang="en-US" sz="1800" dirty="0" smtClean="0">
                <a:solidFill>
                  <a:srgbClr val="7F0000"/>
                </a:solidFill>
                <a:sym typeface="Symbol" pitchFamily="18" charset="2"/>
              </a:rPr>
              <a:t>then</a:t>
            </a:r>
            <a:r>
              <a:rPr lang="en-US" sz="1800" dirty="0" smtClean="0">
                <a:sym typeface="Symbol" pitchFamily="18" charset="2"/>
              </a:rPr>
              <a:t> show that this leads to a contradiction.</a:t>
            </a:r>
          </a:p>
        </p:txBody>
      </p:sp>
      <p:sp>
        <p:nvSpPr>
          <p:cNvPr id="819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/>
              <a:t>Copyright © Peter </a:t>
            </a:r>
            <a:r>
              <a:rPr lang="en-US" sz="1400" dirty="0" smtClean="0"/>
              <a:t>Cappello</a:t>
            </a:r>
            <a:endParaRPr lang="en-US" sz="1400" dirty="0"/>
          </a:p>
        </p:txBody>
      </p:sp>
      <p:sp>
        <p:nvSpPr>
          <p:cNvPr id="81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8CDDC31-5095-4264-8CA1-B0B3E9AA4BCF}" type="slidenum">
              <a:rPr lang="en-US" sz="1400"/>
              <a:pPr eaLnBrk="1" hangingPunct="1"/>
              <a:t>12</a:t>
            </a:fld>
            <a:endParaRPr lang="en-US" sz="1400"/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Proof by Contradiction of p </a:t>
            </a:r>
            <a:r>
              <a:rPr lang="en-US" b="1" smtClean="0">
                <a:sym typeface="Symbol" pitchFamily="18" charset="2"/>
              </a:rPr>
              <a:t> </a:t>
            </a:r>
            <a:r>
              <a:rPr lang="en-US" smtClean="0"/>
              <a:t>q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/>
              <a:t>Copyright © Peter </a:t>
            </a:r>
            <a:r>
              <a:rPr lang="en-US" sz="1400" dirty="0" smtClean="0"/>
              <a:t>Cappello</a:t>
            </a:r>
            <a:endParaRPr lang="en-US" sz="1400" dirty="0"/>
          </a:p>
        </p:txBody>
      </p:sp>
      <p:sp>
        <p:nvSpPr>
          <p:cNvPr id="92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2652DE2-7470-4E6B-9C0E-9F8494ADF442}" type="slidenum">
              <a:rPr lang="en-US" sz="1400"/>
              <a:pPr eaLnBrk="1" hangingPunct="1"/>
              <a:t>13</a:t>
            </a:fld>
            <a:endParaRPr lang="en-US" sz="1400"/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</a:t>
            </a:r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371600"/>
            <a:ext cx="8991600" cy="4876800"/>
          </a:xfrm>
        </p:spPr>
        <p:txBody>
          <a:bodyPr/>
          <a:lstStyle/>
          <a:p>
            <a:pPr marL="533400" indent="-533400" eaLnBrk="1" hangingPunct="1">
              <a:buFontTx/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        </a:t>
            </a:r>
            <a:r>
              <a:rPr lang="en-US" sz="1800" dirty="0" smtClean="0">
                <a:solidFill>
                  <a:srgbClr val="7F0000"/>
                </a:solidFill>
              </a:rPr>
              <a:t>If</a:t>
            </a:r>
            <a:r>
              <a:rPr lang="en-US" sz="1800" dirty="0" smtClean="0">
                <a:solidFill>
                  <a:schemeClr val="accent2"/>
                </a:solidFill>
              </a:rPr>
              <a:t>       </a:t>
            </a:r>
            <a:r>
              <a:rPr lang="en-US" sz="1800" dirty="0" smtClean="0"/>
              <a:t>1, 2, …, 10 are placed randomly in a circle                                                 </a:t>
            </a:r>
            <a:r>
              <a:rPr lang="en-US" sz="1800" dirty="0" smtClean="0">
                <a:solidFill>
                  <a:srgbClr val="7F0000"/>
                </a:solidFill>
                <a:sym typeface="Symbol" pitchFamily="18" charset="2"/>
              </a:rPr>
              <a:t>then</a:t>
            </a:r>
            <a:r>
              <a:rPr lang="en-US" sz="1800" dirty="0" smtClean="0">
                <a:sym typeface="Symbol" pitchFamily="18" charset="2"/>
              </a:rPr>
              <a:t>  </a:t>
            </a:r>
            <a:r>
              <a:rPr lang="en-US" sz="1800" dirty="0" smtClean="0"/>
              <a:t>the sum of </a:t>
            </a:r>
            <a:r>
              <a:rPr lang="en-US" sz="1800" i="1" dirty="0" smtClean="0"/>
              <a:t>some</a:t>
            </a:r>
            <a:r>
              <a:rPr lang="en-US" sz="1800" dirty="0" smtClean="0"/>
              <a:t> 3 adjacent numbers </a:t>
            </a:r>
            <a:r>
              <a:rPr lang="en-US" sz="1800" dirty="0" smtClean="0">
                <a:sym typeface="Symbol" pitchFamily="18" charset="2"/>
              </a:rPr>
              <a:t> </a:t>
            </a:r>
            <a:r>
              <a:rPr lang="en-US" sz="1800" dirty="0" smtClean="0"/>
              <a:t>17.</a:t>
            </a:r>
          </a:p>
          <a:p>
            <a:pPr marL="533400" indent="-533400" eaLnBrk="1" hangingPunct="1">
              <a:buFontTx/>
              <a:buNone/>
            </a:pPr>
            <a:r>
              <a:rPr lang="en-US" sz="1800" dirty="0" smtClean="0"/>
              <a:t>Proof:</a:t>
            </a:r>
          </a:p>
          <a:p>
            <a:pPr marL="914400" lvl="1" indent="-457200" eaLnBrk="1" hangingPunct="1">
              <a:buFontTx/>
              <a:buAutoNum type="arabicPeriod"/>
            </a:pPr>
            <a:r>
              <a:rPr lang="en-US" sz="1600" dirty="0" smtClean="0"/>
              <a:t>Place 1, 2, …, 10 randomly in a circle.                                           </a:t>
            </a:r>
            <a:r>
              <a:rPr lang="en-US" sz="1600" dirty="0" smtClean="0">
                <a:solidFill>
                  <a:srgbClr val="007F00"/>
                </a:solidFill>
              </a:rPr>
              <a:t>(Premise)</a:t>
            </a:r>
          </a:p>
          <a:p>
            <a:pPr marL="914400" lvl="1" indent="-457200" eaLnBrk="1" hangingPunct="1">
              <a:buFontTx/>
              <a:buAutoNum type="arabicPeriod"/>
            </a:pPr>
            <a:r>
              <a:rPr lang="en-US" sz="1600" dirty="0" smtClean="0">
                <a:solidFill>
                  <a:srgbClr val="7F0000"/>
                </a:solidFill>
              </a:rPr>
              <a:t>Assume</a:t>
            </a:r>
            <a:r>
              <a:rPr lang="en-US" sz="1600" dirty="0" smtClean="0"/>
              <a:t> that the sum of </a:t>
            </a:r>
            <a:r>
              <a:rPr lang="en-US" sz="1600" i="1" dirty="0" smtClean="0">
                <a:solidFill>
                  <a:srgbClr val="000099"/>
                </a:solidFill>
              </a:rPr>
              <a:t>no</a:t>
            </a:r>
            <a:r>
              <a:rPr lang="en-US" sz="1600" dirty="0" smtClean="0">
                <a:solidFill>
                  <a:srgbClr val="000099"/>
                </a:solidFill>
              </a:rPr>
              <a:t> </a:t>
            </a:r>
            <a:r>
              <a:rPr lang="en-US" sz="1600" dirty="0" smtClean="0"/>
              <a:t>3 adjacent numbers </a:t>
            </a:r>
            <a:r>
              <a:rPr lang="en-US" sz="1600" dirty="0" smtClean="0">
                <a:sym typeface="Symbol" pitchFamily="18" charset="2"/>
              </a:rPr>
              <a:t> </a:t>
            </a:r>
            <a:r>
              <a:rPr lang="en-US" sz="1600" dirty="0" smtClean="0"/>
              <a:t>17.</a:t>
            </a:r>
          </a:p>
          <a:p>
            <a:pPr marL="914400" lvl="1" indent="-457200" eaLnBrk="1" hangingPunct="1">
              <a:buFontTx/>
              <a:buNone/>
            </a:pPr>
            <a:r>
              <a:rPr lang="en-US" sz="1600" dirty="0" smtClean="0"/>
              <a:t>3.   Then, x</a:t>
            </a:r>
            <a:r>
              <a:rPr lang="en-US" sz="1600" baseline="-25000" dirty="0" smtClean="0"/>
              <a:t>1</a:t>
            </a:r>
            <a:r>
              <a:rPr lang="en-US" sz="1600" dirty="0" smtClean="0"/>
              <a:t> + x</a:t>
            </a:r>
            <a:r>
              <a:rPr lang="en-US" sz="1600" baseline="-25000" dirty="0" smtClean="0"/>
              <a:t>2</a:t>
            </a:r>
            <a:r>
              <a:rPr lang="en-US" sz="1600" dirty="0" smtClean="0"/>
              <a:t> + x</a:t>
            </a:r>
            <a:r>
              <a:rPr lang="en-US" sz="1600" baseline="-25000" dirty="0" smtClean="0"/>
              <a:t>3</a:t>
            </a:r>
            <a:r>
              <a:rPr lang="en-US" sz="1600" dirty="0" smtClean="0"/>
              <a:t>  </a:t>
            </a:r>
            <a:r>
              <a:rPr lang="en-US" sz="1600" dirty="0" smtClean="0">
                <a:sym typeface="Symbol" pitchFamily="18" charset="2"/>
              </a:rPr>
              <a:t> 16        </a:t>
            </a:r>
            <a:r>
              <a:rPr lang="en-US" sz="1600" dirty="0" smtClean="0">
                <a:solidFill>
                  <a:srgbClr val="7F0000"/>
                </a:solidFill>
                <a:sym typeface="Symbol" pitchFamily="18" charset="2"/>
              </a:rPr>
              <a:t>(explain with diagram)                </a:t>
            </a:r>
          </a:p>
          <a:p>
            <a:pPr marL="914400" lvl="1" indent="-457200" eaLnBrk="1" hangingPunct="1">
              <a:buFontTx/>
              <a:buNone/>
            </a:pPr>
            <a:r>
              <a:rPr lang="en-US" sz="1600" dirty="0" smtClean="0"/>
              <a:t>                x</a:t>
            </a:r>
            <a:r>
              <a:rPr lang="en-US" sz="1600" baseline="-25000" dirty="0" smtClean="0"/>
              <a:t>2</a:t>
            </a:r>
            <a:r>
              <a:rPr lang="en-US" sz="1600" dirty="0" smtClean="0"/>
              <a:t> + x</a:t>
            </a:r>
            <a:r>
              <a:rPr lang="en-US" sz="1600" baseline="-25000" dirty="0" smtClean="0"/>
              <a:t>3</a:t>
            </a:r>
            <a:r>
              <a:rPr lang="en-US" sz="1600" dirty="0" smtClean="0"/>
              <a:t> + x</a:t>
            </a:r>
            <a:r>
              <a:rPr lang="en-US" sz="1600" baseline="-25000" dirty="0" smtClean="0"/>
              <a:t>4</a:t>
            </a:r>
            <a:r>
              <a:rPr lang="en-US" sz="1600" dirty="0" smtClean="0"/>
              <a:t>  </a:t>
            </a:r>
            <a:r>
              <a:rPr lang="en-US" sz="1600" dirty="0" smtClean="0">
                <a:sym typeface="Symbol" pitchFamily="18" charset="2"/>
              </a:rPr>
              <a:t> 16</a:t>
            </a:r>
          </a:p>
          <a:p>
            <a:pPr marL="914400" lvl="1" indent="-457200" eaLnBrk="1" hangingPunct="1">
              <a:buFontTx/>
              <a:buNone/>
            </a:pPr>
            <a:r>
              <a:rPr lang="en-US" sz="1600" dirty="0" smtClean="0">
                <a:sym typeface="Symbol" pitchFamily="18" charset="2"/>
              </a:rPr>
              <a:t>                </a:t>
            </a:r>
            <a:r>
              <a:rPr lang="en-US" sz="1600" dirty="0" smtClean="0"/>
              <a:t>x</a:t>
            </a:r>
            <a:r>
              <a:rPr lang="en-US" sz="1600" baseline="-25000" dirty="0" smtClean="0"/>
              <a:t>3</a:t>
            </a:r>
            <a:r>
              <a:rPr lang="en-US" sz="1600" dirty="0" smtClean="0"/>
              <a:t> + x</a:t>
            </a:r>
            <a:r>
              <a:rPr lang="en-US" sz="1600" baseline="-25000" dirty="0" smtClean="0"/>
              <a:t>4</a:t>
            </a:r>
            <a:r>
              <a:rPr lang="en-US" sz="1600" dirty="0" smtClean="0"/>
              <a:t> + x</a:t>
            </a:r>
            <a:r>
              <a:rPr lang="en-US" sz="1600" baseline="-25000" dirty="0" smtClean="0"/>
              <a:t>5</a:t>
            </a:r>
            <a:r>
              <a:rPr lang="en-US" sz="1600" dirty="0" smtClean="0"/>
              <a:t>  </a:t>
            </a:r>
            <a:r>
              <a:rPr lang="en-US" sz="1600" dirty="0" smtClean="0">
                <a:sym typeface="Symbol" pitchFamily="18" charset="2"/>
              </a:rPr>
              <a:t> 16</a:t>
            </a:r>
          </a:p>
          <a:p>
            <a:pPr marL="914400" lvl="1" indent="-457200" eaLnBrk="1" hangingPunct="1">
              <a:buFontTx/>
              <a:buNone/>
            </a:pPr>
            <a:r>
              <a:rPr lang="en-US" sz="1600" dirty="0" smtClean="0">
                <a:sym typeface="Symbol" pitchFamily="18" charset="2"/>
              </a:rPr>
              <a:t>		      …</a:t>
            </a:r>
          </a:p>
          <a:p>
            <a:pPr marL="914400" lvl="1" indent="-457200" eaLnBrk="1" hangingPunct="1">
              <a:buFontTx/>
              <a:buNone/>
            </a:pPr>
            <a:r>
              <a:rPr lang="en-US" sz="1600" dirty="0" smtClean="0"/>
              <a:t>                x</a:t>
            </a:r>
            <a:r>
              <a:rPr lang="en-US" sz="1600" baseline="-25000" dirty="0" smtClean="0"/>
              <a:t>10</a:t>
            </a:r>
            <a:r>
              <a:rPr lang="en-US" sz="1600" dirty="0" smtClean="0"/>
              <a:t> + x</a:t>
            </a:r>
            <a:r>
              <a:rPr lang="en-US" sz="1600" baseline="-25000" dirty="0" smtClean="0"/>
              <a:t>1</a:t>
            </a:r>
            <a:r>
              <a:rPr lang="en-US" sz="1600" dirty="0" smtClean="0"/>
              <a:t> + x</a:t>
            </a:r>
            <a:r>
              <a:rPr lang="en-US" sz="1600" baseline="-25000" dirty="0" smtClean="0"/>
              <a:t>2</a:t>
            </a:r>
            <a:r>
              <a:rPr lang="en-US" sz="1600" dirty="0" smtClean="0"/>
              <a:t> </a:t>
            </a:r>
            <a:r>
              <a:rPr lang="en-US" sz="1600" dirty="0" smtClean="0">
                <a:sym typeface="Symbol" pitchFamily="18" charset="2"/>
              </a:rPr>
              <a:t> 16.</a:t>
            </a:r>
          </a:p>
          <a:p>
            <a:pPr marL="914400" lvl="1" indent="-457200" eaLnBrk="1" hangingPunct="1">
              <a:buFontTx/>
              <a:buNone/>
            </a:pPr>
            <a:r>
              <a:rPr lang="en-US" sz="1600" dirty="0" smtClean="0"/>
              <a:t>4. Sum the 10 inequalities: </a:t>
            </a:r>
          </a:p>
          <a:p>
            <a:pPr marL="1295400" lvl="2" indent="-381000" eaLnBrk="1" hangingPunct="1">
              <a:buFontTx/>
              <a:buNone/>
            </a:pPr>
            <a:r>
              <a:rPr lang="en-US" sz="1600" dirty="0" smtClean="0"/>
              <a:t>3( x</a:t>
            </a:r>
            <a:r>
              <a:rPr lang="en-US" sz="1600" baseline="-25000" dirty="0" smtClean="0"/>
              <a:t>1</a:t>
            </a:r>
            <a:r>
              <a:rPr lang="en-US" sz="1600" dirty="0" smtClean="0"/>
              <a:t> + x</a:t>
            </a:r>
            <a:r>
              <a:rPr lang="en-US" sz="1600" baseline="-25000" dirty="0" smtClean="0"/>
              <a:t>2</a:t>
            </a:r>
            <a:r>
              <a:rPr lang="en-US" sz="1600" dirty="0" smtClean="0"/>
              <a:t> + . . .+ x</a:t>
            </a:r>
            <a:r>
              <a:rPr lang="en-US" sz="1600" baseline="-25000" dirty="0" smtClean="0"/>
              <a:t>10 </a:t>
            </a:r>
            <a:r>
              <a:rPr lang="en-US" sz="1600" dirty="0" smtClean="0"/>
              <a:t>) </a:t>
            </a:r>
            <a:r>
              <a:rPr lang="en-US" sz="1600" b="1" dirty="0" smtClean="0">
                <a:solidFill>
                  <a:srgbClr val="7F0000"/>
                </a:solidFill>
                <a:sym typeface="Symbol" pitchFamily="18" charset="2"/>
              </a:rPr>
              <a:t></a:t>
            </a:r>
            <a:r>
              <a:rPr lang="en-US" sz="1600" b="1" dirty="0" smtClean="0">
                <a:sym typeface="Symbol" pitchFamily="18" charset="2"/>
              </a:rPr>
              <a:t> </a:t>
            </a:r>
            <a:r>
              <a:rPr lang="en-US" sz="1600" dirty="0" smtClean="0">
                <a:sym typeface="Symbol" pitchFamily="18" charset="2"/>
              </a:rPr>
              <a:t>16  10 = 160 </a:t>
            </a:r>
            <a:r>
              <a:rPr lang="en-US" sz="1600" b="1" dirty="0" smtClean="0">
                <a:sym typeface="Symbol" pitchFamily="18" charset="2"/>
              </a:rPr>
              <a:t></a:t>
            </a:r>
          </a:p>
          <a:p>
            <a:pPr marL="1295400" lvl="2" indent="-381000" eaLnBrk="1" hangingPunct="1">
              <a:buFontTx/>
              <a:buNone/>
            </a:pPr>
            <a:r>
              <a:rPr lang="en-US" sz="1600" dirty="0" smtClean="0"/>
              <a:t>3(1 + 2 + … + 10) </a:t>
            </a:r>
            <a:r>
              <a:rPr lang="en-US" sz="1600" b="1" dirty="0" smtClean="0">
                <a:solidFill>
                  <a:srgbClr val="7F0000"/>
                </a:solidFill>
                <a:sym typeface="Symbol" pitchFamily="18" charset="2"/>
              </a:rPr>
              <a:t></a:t>
            </a:r>
            <a:r>
              <a:rPr lang="en-US" sz="1600" b="1" dirty="0" smtClean="0">
                <a:sym typeface="Symbol" pitchFamily="18" charset="2"/>
              </a:rPr>
              <a:t> </a:t>
            </a:r>
            <a:r>
              <a:rPr lang="en-US" sz="1600" dirty="0" smtClean="0">
                <a:sym typeface="Symbol" pitchFamily="18" charset="2"/>
              </a:rPr>
              <a:t> 160 </a:t>
            </a:r>
            <a:r>
              <a:rPr lang="en-US" sz="1600" b="1" dirty="0" smtClean="0">
                <a:sym typeface="Symbol" pitchFamily="18" charset="2"/>
              </a:rPr>
              <a:t> </a:t>
            </a:r>
          </a:p>
          <a:p>
            <a:pPr marL="1295400" lvl="2" indent="-381000" eaLnBrk="1" hangingPunct="1">
              <a:buFontTx/>
              <a:buNone/>
            </a:pPr>
            <a:r>
              <a:rPr lang="en-US" sz="1600" dirty="0" smtClean="0"/>
              <a:t>3*</a:t>
            </a:r>
            <a:r>
              <a:rPr lang="en-US" sz="1600" dirty="0" smtClean="0">
                <a:sym typeface="Symbol" pitchFamily="18" charset="2"/>
              </a:rPr>
              <a:t>55  = 165</a:t>
            </a:r>
            <a:r>
              <a:rPr lang="en-US" sz="1600" dirty="0" smtClean="0"/>
              <a:t> </a:t>
            </a:r>
            <a:r>
              <a:rPr lang="en-US" sz="1600" b="1" dirty="0" smtClean="0">
                <a:solidFill>
                  <a:srgbClr val="7F0000"/>
                </a:solidFill>
                <a:sym typeface="Symbol" pitchFamily="18" charset="2"/>
              </a:rPr>
              <a:t></a:t>
            </a:r>
            <a:r>
              <a:rPr lang="en-US" sz="1600" b="1" dirty="0" smtClean="0">
                <a:sym typeface="Symbol" pitchFamily="18" charset="2"/>
              </a:rPr>
              <a:t> </a:t>
            </a:r>
            <a:r>
              <a:rPr lang="en-US" sz="1600" dirty="0" smtClean="0">
                <a:sym typeface="Symbol" pitchFamily="18" charset="2"/>
              </a:rPr>
              <a:t>160, </a:t>
            </a:r>
            <a:r>
              <a:rPr lang="en-US" sz="1600" dirty="0" smtClean="0">
                <a:solidFill>
                  <a:srgbClr val="7F0000"/>
                </a:solidFill>
                <a:sym typeface="Symbol" pitchFamily="18" charset="2"/>
              </a:rPr>
              <a:t>a contradiction</a:t>
            </a:r>
            <a:r>
              <a:rPr lang="en-US" sz="1600" dirty="0" smtClean="0">
                <a:sym typeface="Symbol" pitchFamily="18" charset="2"/>
              </a:rPr>
              <a:t>.</a:t>
            </a:r>
          </a:p>
          <a:p>
            <a:pPr marL="914400" lvl="1" indent="-457200" eaLnBrk="1" hangingPunct="1">
              <a:buFontTx/>
              <a:buNone/>
            </a:pPr>
            <a:r>
              <a:rPr lang="en-US" sz="1600" dirty="0" smtClean="0">
                <a:sym typeface="Symbol" pitchFamily="18" charset="2"/>
              </a:rPr>
              <a:t>5. Our assumption is </a:t>
            </a:r>
            <a:r>
              <a:rPr lang="en-US" sz="1600" dirty="0" smtClean="0">
                <a:sym typeface="Symbol" pitchFamily="18" charset="2"/>
              </a:rPr>
              <a:t>false:</a:t>
            </a:r>
          </a:p>
          <a:p>
            <a:pPr marL="914400" lvl="1" indent="-457200" eaLnBrk="1" hangingPunct="1">
              <a:buFontTx/>
              <a:buNone/>
            </a:pPr>
            <a:r>
              <a:rPr lang="en-US" sz="1600" dirty="0" smtClean="0">
                <a:solidFill>
                  <a:srgbClr val="7F0000"/>
                </a:solidFill>
                <a:sym typeface="Symbol" pitchFamily="18" charset="2"/>
              </a:rPr>
              <a:t>6. </a:t>
            </a:r>
            <a:r>
              <a:rPr lang="en-US" sz="1600" smtClean="0">
                <a:solidFill>
                  <a:srgbClr val="7F0000"/>
                </a:solidFill>
              </a:rPr>
              <a:t>If</a:t>
            </a:r>
            <a:r>
              <a:rPr lang="en-US" sz="1600" smtClean="0">
                <a:solidFill>
                  <a:schemeClr val="accent2"/>
                </a:solidFill>
              </a:rPr>
              <a:t> </a:t>
            </a:r>
            <a:r>
              <a:rPr lang="en-US" sz="1600" smtClean="0"/>
              <a:t>1</a:t>
            </a:r>
            <a:r>
              <a:rPr lang="en-US" sz="1600" smtClean="0"/>
              <a:t>, </a:t>
            </a:r>
            <a:r>
              <a:rPr lang="en-US" sz="1600" dirty="0" smtClean="0"/>
              <a:t>…, 10 are placed randomly in a circle </a:t>
            </a:r>
            <a:r>
              <a:rPr lang="en-US" sz="1600" dirty="0" smtClean="0">
                <a:solidFill>
                  <a:srgbClr val="7F0000"/>
                </a:solidFill>
                <a:sym typeface="Symbol" pitchFamily="18" charset="2"/>
              </a:rPr>
              <a:t>then</a:t>
            </a:r>
            <a:r>
              <a:rPr lang="en-US" sz="1600" dirty="0" smtClean="0">
                <a:sym typeface="Symbol" pitchFamily="18" charset="2"/>
              </a:rPr>
              <a:t> </a:t>
            </a:r>
            <a:r>
              <a:rPr lang="en-US" sz="1600" dirty="0" smtClean="0"/>
              <a:t>the sum of some 3 adjacent numbers </a:t>
            </a:r>
            <a:r>
              <a:rPr lang="en-US" sz="1600" dirty="0" smtClean="0">
                <a:sym typeface="Symbol" pitchFamily="18" charset="2"/>
              </a:rPr>
              <a:t> </a:t>
            </a:r>
            <a:r>
              <a:rPr lang="en-US" sz="1600" dirty="0" smtClean="0"/>
              <a:t>17.</a:t>
            </a:r>
            <a:endParaRPr lang="en-US" sz="1600" dirty="0" smtClean="0"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/>
              <a:t>Copyright © Peter </a:t>
            </a:r>
            <a:r>
              <a:rPr lang="en-US" sz="1400" dirty="0" smtClean="0"/>
              <a:t>Cappello</a:t>
            </a:r>
            <a:endParaRPr lang="en-US" sz="1400" dirty="0"/>
          </a:p>
        </p:txBody>
      </p:sp>
      <p:sp>
        <p:nvSpPr>
          <p:cNvPr id="102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86E2231-2CF2-49FB-BE3C-6BDF89BEFBDA}" type="slidenum">
              <a:rPr lang="en-US" sz="1400"/>
              <a:pPr eaLnBrk="1" hangingPunct="1"/>
              <a:t>14</a:t>
            </a:fld>
            <a:endParaRPr lang="en-US" sz="1400"/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Proving p </a:t>
            </a:r>
            <a:r>
              <a:rPr lang="en-US" b="1" smtClean="0">
                <a:sym typeface="Symbol" pitchFamily="18" charset="2"/>
              </a:rPr>
              <a:t></a:t>
            </a:r>
            <a:r>
              <a:rPr lang="en-US" smtClean="0"/>
              <a:t> q</a:t>
            </a:r>
          </a:p>
        </p:txBody>
      </p:sp>
      <p:sp>
        <p:nvSpPr>
          <p:cNvPr id="102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40000"/>
              </a:lnSpc>
              <a:buFontTx/>
              <a:buNone/>
            </a:pPr>
            <a:r>
              <a:rPr lang="en-US" dirty="0" smtClean="0"/>
              <a:t>p </a:t>
            </a:r>
            <a:r>
              <a:rPr lang="en-US" b="1" dirty="0" smtClean="0">
                <a:solidFill>
                  <a:srgbClr val="7F0000"/>
                </a:solidFill>
                <a:sym typeface="Symbol" pitchFamily="18" charset="2"/>
              </a:rPr>
              <a:t></a:t>
            </a:r>
            <a:r>
              <a:rPr lang="en-US" dirty="0" smtClean="0"/>
              <a:t> q </a:t>
            </a:r>
            <a:r>
              <a:rPr lang="en-US" dirty="0" smtClean="0">
                <a:cs typeface="Arial" charset="0"/>
                <a:sym typeface="Symbol" pitchFamily="18" charset="2"/>
              </a:rPr>
              <a:t>≡ </a:t>
            </a:r>
            <a:r>
              <a:rPr lang="en-US" dirty="0" smtClean="0"/>
              <a:t>(</a:t>
            </a:r>
            <a:r>
              <a:rPr lang="en-US" dirty="0" smtClean="0">
                <a:sym typeface="Symbol" pitchFamily="18" charset="2"/>
              </a:rPr>
              <a:t>p </a:t>
            </a:r>
            <a:r>
              <a:rPr lang="en-US" b="1" dirty="0" smtClean="0">
                <a:solidFill>
                  <a:srgbClr val="7F0000"/>
                </a:solidFill>
                <a:sym typeface="Symbol" pitchFamily="18" charset="2"/>
              </a:rPr>
              <a:t></a:t>
            </a:r>
            <a:r>
              <a:rPr lang="en-US" b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q) </a:t>
            </a:r>
            <a:r>
              <a:rPr lang="en-US" b="1" dirty="0" smtClean="0">
                <a:solidFill>
                  <a:srgbClr val="7F0000"/>
                </a:solidFill>
                <a:sym typeface="Symbol" pitchFamily="18" charset="2"/>
              </a:rPr>
              <a:t></a:t>
            </a:r>
            <a:r>
              <a:rPr lang="en-US" b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(</a:t>
            </a:r>
            <a:r>
              <a:rPr lang="en-US" dirty="0" smtClean="0"/>
              <a:t>q </a:t>
            </a:r>
            <a:r>
              <a:rPr lang="en-US" b="1" dirty="0" smtClean="0">
                <a:solidFill>
                  <a:srgbClr val="7F0000"/>
                </a:solidFill>
                <a:sym typeface="Symbol" pitchFamily="18" charset="2"/>
              </a:rPr>
              <a:t></a:t>
            </a:r>
            <a:r>
              <a:rPr lang="en-US" b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p)</a:t>
            </a:r>
          </a:p>
          <a:p>
            <a:pPr eaLnBrk="1" hangingPunct="1">
              <a:lnSpc>
                <a:spcPct val="140000"/>
              </a:lnSpc>
              <a:buFontTx/>
              <a:buNone/>
            </a:pPr>
            <a:r>
              <a:rPr lang="en-US" dirty="0" smtClean="0">
                <a:sym typeface="Symbol" pitchFamily="18" charset="2"/>
              </a:rPr>
              <a:t>           </a:t>
            </a:r>
            <a:r>
              <a:rPr lang="en-US" dirty="0" smtClean="0">
                <a:cs typeface="Arial" charset="0"/>
                <a:sym typeface="Symbol" pitchFamily="18" charset="2"/>
              </a:rPr>
              <a:t>≡ </a:t>
            </a:r>
            <a:r>
              <a:rPr lang="en-US" dirty="0" smtClean="0"/>
              <a:t>(</a:t>
            </a:r>
            <a:r>
              <a:rPr lang="en-US" dirty="0" smtClean="0">
                <a:sym typeface="Symbol" pitchFamily="18" charset="2"/>
              </a:rPr>
              <a:t>p </a:t>
            </a:r>
            <a:r>
              <a:rPr lang="en-US" b="1" dirty="0" smtClean="0">
                <a:solidFill>
                  <a:srgbClr val="7F0000"/>
                </a:solidFill>
                <a:sym typeface="Symbol" pitchFamily="18" charset="2"/>
              </a:rPr>
              <a:t></a:t>
            </a:r>
            <a:r>
              <a:rPr lang="en-US" b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q) </a:t>
            </a:r>
            <a:r>
              <a:rPr lang="en-US" b="1" dirty="0" smtClean="0">
                <a:solidFill>
                  <a:srgbClr val="7F0000"/>
                </a:solidFill>
                <a:sym typeface="Symbol" pitchFamily="18" charset="2"/>
              </a:rPr>
              <a:t></a:t>
            </a:r>
            <a:r>
              <a:rPr lang="en-US" b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(</a:t>
            </a:r>
            <a:r>
              <a:rPr lang="en-US" b="1" dirty="0" smtClean="0">
                <a:solidFill>
                  <a:srgbClr val="7F0000"/>
                </a:solidFill>
                <a:sym typeface="Symbol" pitchFamily="18" charset="2"/>
              </a:rPr>
              <a:t></a:t>
            </a:r>
            <a:r>
              <a:rPr lang="en-US" dirty="0" smtClean="0">
                <a:sym typeface="Symbol" pitchFamily="18" charset="2"/>
              </a:rPr>
              <a:t>p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rgbClr val="7F0000"/>
                </a:solidFill>
                <a:sym typeface="Symbol" pitchFamily="18" charset="2"/>
              </a:rPr>
              <a:t></a:t>
            </a:r>
            <a:r>
              <a:rPr lang="en-US" b="1" dirty="0" smtClean="0">
                <a:sym typeface="Symbol" pitchFamily="18" charset="2"/>
              </a:rPr>
              <a:t> </a:t>
            </a:r>
            <a:r>
              <a:rPr lang="en-US" b="1" dirty="0" smtClean="0">
                <a:solidFill>
                  <a:srgbClr val="7F0000"/>
                </a:solidFill>
                <a:sym typeface="Symbol" pitchFamily="18" charset="2"/>
              </a:rPr>
              <a:t></a:t>
            </a:r>
            <a:r>
              <a:rPr lang="en-US" b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q)</a:t>
            </a:r>
          </a:p>
          <a:p>
            <a:pPr eaLnBrk="1" hangingPunct="1">
              <a:lnSpc>
                <a:spcPct val="140000"/>
              </a:lnSpc>
              <a:buFontTx/>
              <a:buNone/>
            </a:pPr>
            <a:r>
              <a:rPr lang="en-US" dirty="0" smtClean="0">
                <a:sym typeface="Symbol" pitchFamily="18" charset="2"/>
              </a:rPr>
              <a:t>To prove </a:t>
            </a:r>
            <a:r>
              <a:rPr lang="en-US" dirty="0" smtClean="0"/>
              <a:t>p </a:t>
            </a:r>
            <a:r>
              <a:rPr lang="en-US" b="1" dirty="0" smtClean="0">
                <a:solidFill>
                  <a:srgbClr val="7F0000"/>
                </a:solidFill>
                <a:sym typeface="Symbol" pitchFamily="18" charset="2"/>
              </a:rPr>
              <a:t></a:t>
            </a:r>
            <a:r>
              <a:rPr lang="en-US" dirty="0" smtClean="0"/>
              <a:t> q it </a:t>
            </a:r>
            <a:r>
              <a:rPr lang="en-US" dirty="0" smtClean="0">
                <a:sym typeface="Symbol" pitchFamily="18" charset="2"/>
              </a:rPr>
              <a:t>is necessary &amp; sufficient to show either: </a:t>
            </a:r>
          </a:p>
          <a:p>
            <a:pPr lvl="1" eaLnBrk="1" hangingPunct="1">
              <a:lnSpc>
                <a:spcPct val="140000"/>
              </a:lnSpc>
              <a:buFontTx/>
              <a:buNone/>
            </a:pPr>
            <a:r>
              <a:rPr lang="en-US" dirty="0" smtClean="0">
                <a:sym typeface="Symbol" pitchFamily="18" charset="2"/>
              </a:rPr>
              <a:t>(p </a:t>
            </a:r>
            <a:r>
              <a:rPr lang="en-US" b="1" dirty="0" smtClean="0">
                <a:sym typeface="Symbol" pitchFamily="18" charset="2"/>
              </a:rPr>
              <a:t> </a:t>
            </a:r>
            <a:r>
              <a:rPr lang="en-US" dirty="0" smtClean="0">
                <a:sym typeface="Symbol" pitchFamily="18" charset="2"/>
              </a:rPr>
              <a:t>q) </a:t>
            </a:r>
            <a:r>
              <a:rPr lang="en-US" b="1" dirty="0" smtClean="0">
                <a:sym typeface="Symbol" pitchFamily="18" charset="2"/>
              </a:rPr>
              <a:t> </a:t>
            </a:r>
            <a:r>
              <a:rPr lang="en-US" dirty="0" smtClean="0">
                <a:sym typeface="Symbol" pitchFamily="18" charset="2"/>
              </a:rPr>
              <a:t>(</a:t>
            </a:r>
            <a:r>
              <a:rPr lang="en-US" dirty="0" smtClean="0"/>
              <a:t>q </a:t>
            </a:r>
            <a:r>
              <a:rPr lang="en-US" b="1" dirty="0" smtClean="0">
                <a:sym typeface="Symbol" pitchFamily="18" charset="2"/>
              </a:rPr>
              <a:t> </a:t>
            </a:r>
            <a:r>
              <a:rPr lang="en-US" dirty="0" smtClean="0">
                <a:sym typeface="Symbol" pitchFamily="18" charset="2"/>
              </a:rPr>
              <a:t>p), or equivalently</a:t>
            </a:r>
          </a:p>
          <a:p>
            <a:pPr lvl="1" eaLnBrk="1" hangingPunct="1">
              <a:lnSpc>
                <a:spcPct val="140000"/>
              </a:lnSpc>
              <a:buFontTx/>
              <a:buNone/>
            </a:pPr>
            <a:r>
              <a:rPr lang="en-US" dirty="0" smtClean="0"/>
              <a:t>(</a:t>
            </a:r>
            <a:r>
              <a:rPr lang="en-US" dirty="0" smtClean="0">
                <a:sym typeface="Symbol" pitchFamily="18" charset="2"/>
              </a:rPr>
              <a:t>p </a:t>
            </a:r>
            <a:r>
              <a:rPr lang="en-US" b="1" dirty="0" smtClean="0">
                <a:sym typeface="Symbol" pitchFamily="18" charset="2"/>
              </a:rPr>
              <a:t> </a:t>
            </a:r>
            <a:r>
              <a:rPr lang="en-US" dirty="0" smtClean="0">
                <a:sym typeface="Symbol" pitchFamily="18" charset="2"/>
              </a:rPr>
              <a:t>q) </a:t>
            </a:r>
            <a:r>
              <a:rPr lang="en-US" b="1" dirty="0" smtClean="0">
                <a:sym typeface="Symbol" pitchFamily="18" charset="2"/>
              </a:rPr>
              <a:t> </a:t>
            </a:r>
            <a:r>
              <a:rPr lang="en-US" dirty="0" smtClean="0">
                <a:sym typeface="Symbol" pitchFamily="18" charset="2"/>
              </a:rPr>
              <a:t>(</a:t>
            </a:r>
            <a:r>
              <a:rPr lang="en-US" b="1" dirty="0" smtClean="0">
                <a:sym typeface="Symbol" pitchFamily="18" charset="2"/>
              </a:rPr>
              <a:t></a:t>
            </a:r>
            <a:r>
              <a:rPr lang="en-US" dirty="0" smtClean="0">
                <a:sym typeface="Symbol" pitchFamily="18" charset="2"/>
              </a:rPr>
              <a:t>p</a:t>
            </a:r>
            <a:r>
              <a:rPr lang="en-US" dirty="0" smtClean="0"/>
              <a:t> </a:t>
            </a:r>
            <a:r>
              <a:rPr lang="en-US" b="1" dirty="0" smtClean="0">
                <a:sym typeface="Symbol" pitchFamily="18" charset="2"/>
              </a:rPr>
              <a:t>  </a:t>
            </a:r>
            <a:r>
              <a:rPr lang="en-US" dirty="0" smtClean="0">
                <a:sym typeface="Symbol" pitchFamily="18" charset="2"/>
              </a:rPr>
              <a:t>q)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/>
              <a:t>Copyright © </a:t>
            </a:r>
            <a:r>
              <a:rPr lang="en-US" sz="1400"/>
              <a:t>Peter </a:t>
            </a:r>
            <a:r>
              <a:rPr lang="en-US" sz="1400" smtClean="0"/>
              <a:t>Cappello</a:t>
            </a:r>
            <a:endParaRPr lang="en-US" sz="1400" dirty="0"/>
          </a:p>
        </p:txBody>
      </p:sp>
      <p:sp>
        <p:nvSpPr>
          <p:cNvPr id="1126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966F683-0B37-45F4-B7CD-B044FFAD0DF8}" type="slidenum">
              <a:rPr lang="en-US" sz="1400"/>
              <a:pPr eaLnBrk="1" hangingPunct="1"/>
              <a:t>15</a:t>
            </a:fld>
            <a:endParaRPr lang="en-US" sz="1400"/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Presentation</a:t>
            </a:r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382000" cy="4495800"/>
          </a:xfrm>
        </p:spPr>
        <p:txBody>
          <a:bodyPr/>
          <a:lstStyle/>
          <a:p>
            <a:pPr eaLnBrk="1" hangingPunct="1">
              <a:lnSpc>
                <a:spcPct val="160000"/>
              </a:lnSpc>
              <a:buFontTx/>
              <a:buNone/>
            </a:pPr>
            <a:r>
              <a:rPr lang="en-US" sz="2800" dirty="0" smtClean="0"/>
              <a:t>Perhaps the clearest proof presentation: </a:t>
            </a:r>
          </a:p>
          <a:p>
            <a:pPr lvl="1" eaLnBrk="1" hangingPunct="1">
              <a:lnSpc>
                <a:spcPct val="160000"/>
              </a:lnSpc>
            </a:pPr>
            <a:r>
              <a:rPr lang="en-US" sz="2400" dirty="0" smtClean="0"/>
              <a:t>Give a numbered list of statements, where the last statement is the statement to be proved</a:t>
            </a:r>
          </a:p>
          <a:p>
            <a:pPr lvl="1" eaLnBrk="1" hangingPunct="1">
              <a:lnSpc>
                <a:spcPct val="160000"/>
              </a:lnSpc>
            </a:pPr>
            <a:r>
              <a:rPr lang="en-US" sz="2400" dirty="0" smtClean="0"/>
              <a:t>For each statement, explain why its truth follows from: </a:t>
            </a:r>
          </a:p>
          <a:p>
            <a:pPr lvl="2" eaLnBrk="1" hangingPunct="1">
              <a:lnSpc>
                <a:spcPct val="160000"/>
              </a:lnSpc>
            </a:pPr>
            <a:r>
              <a:rPr lang="en-US" sz="2000" dirty="0" smtClean="0"/>
              <a:t>previous statements</a:t>
            </a:r>
          </a:p>
          <a:p>
            <a:pPr lvl="2" eaLnBrk="1" hangingPunct="1">
              <a:lnSpc>
                <a:spcPct val="160000"/>
              </a:lnSpc>
            </a:pPr>
            <a:r>
              <a:rPr lang="en-US" sz="2000" dirty="0" smtClean="0"/>
              <a:t>premises</a:t>
            </a:r>
          </a:p>
          <a:p>
            <a:pPr lvl="2" eaLnBrk="1" hangingPunct="1">
              <a:lnSpc>
                <a:spcPct val="160000"/>
              </a:lnSpc>
            </a:pPr>
            <a:r>
              <a:rPr lang="en-US" sz="2000" dirty="0" smtClean="0"/>
              <a:t>previously established mathematical facts or definitions.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/>
              <a:t>Copyright © Peter </a:t>
            </a:r>
            <a:r>
              <a:rPr lang="en-US" sz="1400" dirty="0" smtClean="0"/>
              <a:t>Cappello</a:t>
            </a:r>
            <a:endParaRPr lang="en-US" sz="1400" dirty="0"/>
          </a:p>
        </p:txBody>
      </p:sp>
      <p:sp>
        <p:nvSpPr>
          <p:cNvPr id="30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946E11F-AD7F-4C24-BF72-1188AD55D419}" type="slidenum">
              <a:rPr lang="en-US" sz="1400"/>
              <a:pPr eaLnBrk="1" hangingPunct="1"/>
              <a:t>2</a:t>
            </a:fld>
            <a:endParaRPr lang="en-US" sz="1400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Introduction</a:t>
            </a: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0"/>
            <a:ext cx="853440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i="1" dirty="0" smtClean="0">
                <a:solidFill>
                  <a:srgbClr val="7F0000"/>
                </a:solidFill>
              </a:rPr>
              <a:t>Proof</a:t>
            </a:r>
            <a:r>
              <a:rPr lang="en-US" sz="2800" dirty="0" smtClean="0"/>
              <a:t>: A valid argument establishing the truth of a mathematical statement.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In CS, we want to </a:t>
            </a:r>
            <a:r>
              <a:rPr lang="en-US" sz="2800" dirty="0" smtClean="0">
                <a:solidFill>
                  <a:srgbClr val="800000"/>
                </a:solidFill>
              </a:rPr>
              <a:t>prove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the </a:t>
            </a:r>
            <a:r>
              <a:rPr lang="en-US" sz="2400" dirty="0" smtClean="0">
                <a:solidFill>
                  <a:srgbClr val="7F0000"/>
                </a:solidFill>
              </a:rPr>
              <a:t>correctness</a:t>
            </a:r>
            <a:r>
              <a:rPr lang="en-US" sz="2400" dirty="0" smtClean="0"/>
              <a:t> of an algorithm or program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more generally, a </a:t>
            </a:r>
            <a:r>
              <a:rPr lang="en-US" sz="2400" dirty="0" smtClean="0">
                <a:solidFill>
                  <a:srgbClr val="7F0000"/>
                </a:solidFill>
              </a:rPr>
              <a:t>property</a:t>
            </a:r>
            <a:r>
              <a:rPr lang="en-US" sz="2400" dirty="0" smtClean="0"/>
              <a:t> of an algorithm/data structure, program, or system </a:t>
            </a:r>
          </a:p>
          <a:p>
            <a:pPr marL="914400" lvl="2" indent="0" eaLnBrk="1" hangingPunct="1">
              <a:lnSpc>
                <a:spcPct val="90000"/>
              </a:lnSpc>
              <a:buNone/>
            </a:pPr>
            <a:r>
              <a:rPr lang="en-US" sz="2000" dirty="0" smtClean="0"/>
              <a:t>(e.g., Java can be parsed efficiently?)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AI strategies, automated theorem proving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the consistency/feasibility of a specification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 consequences of a mathematical model of computing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. . 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/>
              <a:t>Copyright © Peter </a:t>
            </a:r>
            <a:r>
              <a:rPr lang="en-US" sz="1400" dirty="0" smtClean="0"/>
              <a:t>Cappello</a:t>
            </a:r>
            <a:endParaRPr lang="en-US" sz="1400" dirty="0"/>
          </a:p>
        </p:txBody>
      </p:sp>
      <p:sp>
        <p:nvSpPr>
          <p:cNvPr id="40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41465BE-6AE8-4E67-BBB8-0057BE90A702}" type="slidenum">
              <a:rPr lang="en-US" sz="1400"/>
              <a:pPr eaLnBrk="1" hangingPunct="1"/>
              <a:t>3</a:t>
            </a:fld>
            <a:endParaRPr lang="en-US" sz="1400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Methods for Proving Theorems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76400"/>
            <a:ext cx="8458200" cy="4419600"/>
          </a:xfrm>
        </p:spPr>
        <p:txBody>
          <a:bodyPr/>
          <a:lstStyle/>
          <a:p>
            <a:pPr marL="609600" indent="-609600" eaLnBrk="1" hangingPunct="1">
              <a:lnSpc>
                <a:spcPct val="160000"/>
              </a:lnSpc>
            </a:pPr>
            <a:r>
              <a:rPr lang="en-US" sz="2800" dirty="0" smtClean="0"/>
              <a:t>A </a:t>
            </a:r>
            <a:r>
              <a:rPr lang="en-US" sz="2800" dirty="0" smtClean="0">
                <a:solidFill>
                  <a:srgbClr val="7F0000"/>
                </a:solidFill>
              </a:rPr>
              <a:t>theorem</a:t>
            </a:r>
            <a:r>
              <a:rPr lang="en-US" sz="2800" dirty="0" smtClean="0"/>
              <a:t> typically is of the form</a:t>
            </a:r>
          </a:p>
          <a:p>
            <a:pPr marL="609600" indent="-609600" eaLnBrk="1" hangingPunct="1">
              <a:lnSpc>
                <a:spcPct val="160000"/>
              </a:lnSpc>
              <a:buFontTx/>
              <a:buNone/>
            </a:pPr>
            <a:r>
              <a:rPr lang="en-US" sz="2800" dirty="0" smtClean="0"/>
              <a:t>	 </a:t>
            </a:r>
            <a:r>
              <a:rPr lang="en-US" sz="2800" b="1" dirty="0" smtClean="0">
                <a:sym typeface="Symbol" pitchFamily="18" charset="2"/>
              </a:rPr>
              <a:t></a:t>
            </a:r>
            <a:r>
              <a:rPr lang="en-US" sz="2800" dirty="0" smtClean="0">
                <a:sym typeface="Symbol" pitchFamily="18" charset="2"/>
              </a:rPr>
              <a:t>x ( P( x ) </a:t>
            </a:r>
            <a:r>
              <a:rPr lang="en-US" sz="2800" b="1" dirty="0" smtClean="0">
                <a:sym typeface="Symbol" pitchFamily="18" charset="2"/>
              </a:rPr>
              <a:t> </a:t>
            </a:r>
            <a:r>
              <a:rPr lang="en-US" sz="2800" dirty="0" smtClean="0">
                <a:sym typeface="Symbol" pitchFamily="18" charset="2"/>
              </a:rPr>
              <a:t>Q( x ) ).</a:t>
            </a:r>
          </a:p>
          <a:p>
            <a:pPr marL="609600" indent="-609600" eaLnBrk="1" hangingPunct="1">
              <a:lnSpc>
                <a:spcPct val="160000"/>
              </a:lnSpc>
            </a:pPr>
            <a:r>
              <a:rPr lang="en-US" sz="2800" dirty="0" smtClean="0">
                <a:sym typeface="Symbol" pitchFamily="18" charset="2"/>
              </a:rPr>
              <a:t>The </a:t>
            </a:r>
            <a:r>
              <a:rPr lang="en-US" sz="2800" dirty="0" smtClean="0">
                <a:solidFill>
                  <a:srgbClr val="7F0000"/>
                </a:solidFill>
                <a:sym typeface="Symbol" pitchFamily="18" charset="2"/>
              </a:rPr>
              <a:t>proof method</a:t>
            </a:r>
            <a:r>
              <a:rPr lang="en-US" sz="2800" dirty="0" smtClean="0">
                <a:sym typeface="Symbol" pitchFamily="18" charset="2"/>
              </a:rPr>
              <a:t> typically is of the form</a:t>
            </a:r>
          </a:p>
          <a:p>
            <a:pPr marL="990600" lvl="1" indent="-533400" eaLnBrk="1" hangingPunct="1">
              <a:lnSpc>
                <a:spcPct val="160000"/>
              </a:lnSpc>
              <a:buFontTx/>
              <a:buAutoNum type="arabicPeriod"/>
            </a:pPr>
            <a:r>
              <a:rPr lang="en-US" sz="2400" dirty="0" smtClean="0">
                <a:sym typeface="Symbol" pitchFamily="18" charset="2"/>
              </a:rPr>
              <a:t>Let </a:t>
            </a:r>
            <a:r>
              <a:rPr lang="en-US" sz="2400" i="1" dirty="0" smtClean="0">
                <a:solidFill>
                  <a:srgbClr val="7F0000"/>
                </a:solidFill>
                <a:sym typeface="Symbol" pitchFamily="18" charset="2"/>
              </a:rPr>
              <a:t>c</a:t>
            </a:r>
            <a:r>
              <a:rPr lang="en-US" sz="2400" dirty="0" smtClean="0">
                <a:sym typeface="Symbol" pitchFamily="18" charset="2"/>
              </a:rPr>
              <a:t> be an arbitrary element in the domain.</a:t>
            </a:r>
          </a:p>
          <a:p>
            <a:pPr marL="990600" lvl="1" indent="-533400" eaLnBrk="1" hangingPunct="1">
              <a:lnSpc>
                <a:spcPct val="160000"/>
              </a:lnSpc>
              <a:buFontTx/>
              <a:buAutoNum type="arabicPeriod"/>
            </a:pPr>
            <a:r>
              <a:rPr lang="en-US" sz="2400" dirty="0" smtClean="0">
                <a:sym typeface="Symbol" pitchFamily="18" charset="2"/>
              </a:rPr>
              <a:t>Show that P( </a:t>
            </a:r>
            <a:r>
              <a:rPr lang="en-US" sz="2400" i="1" dirty="0" smtClean="0">
                <a:solidFill>
                  <a:srgbClr val="7F0000"/>
                </a:solidFill>
                <a:sym typeface="Symbol" pitchFamily="18" charset="2"/>
              </a:rPr>
              <a:t>c</a:t>
            </a:r>
            <a:r>
              <a:rPr lang="en-US" sz="2400" i="1" dirty="0" smtClean="0">
                <a:solidFill>
                  <a:srgbClr val="A80000"/>
                </a:solidFill>
                <a:sym typeface="Symbol" pitchFamily="18" charset="2"/>
              </a:rPr>
              <a:t> </a:t>
            </a:r>
            <a:r>
              <a:rPr lang="en-US" sz="2400" dirty="0" smtClean="0">
                <a:sym typeface="Symbol" pitchFamily="18" charset="2"/>
              </a:rPr>
              <a:t>) </a:t>
            </a:r>
            <a:r>
              <a:rPr lang="en-US" sz="2400" b="1" dirty="0" smtClean="0">
                <a:sym typeface="Symbol" pitchFamily="18" charset="2"/>
              </a:rPr>
              <a:t> </a:t>
            </a:r>
            <a:r>
              <a:rPr lang="en-US" sz="2400" dirty="0" smtClean="0">
                <a:sym typeface="Symbol" pitchFamily="18" charset="2"/>
              </a:rPr>
              <a:t>Q( </a:t>
            </a:r>
            <a:r>
              <a:rPr lang="en-US" sz="2400" i="1" dirty="0" smtClean="0">
                <a:solidFill>
                  <a:srgbClr val="7F0000"/>
                </a:solidFill>
                <a:sym typeface="Symbol" pitchFamily="18" charset="2"/>
              </a:rPr>
              <a:t>c</a:t>
            </a:r>
            <a:r>
              <a:rPr lang="en-US" sz="2400" i="1" dirty="0" smtClean="0">
                <a:solidFill>
                  <a:srgbClr val="A80000"/>
                </a:solidFill>
                <a:sym typeface="Symbol" pitchFamily="18" charset="2"/>
              </a:rPr>
              <a:t> </a:t>
            </a:r>
            <a:r>
              <a:rPr lang="en-US" sz="2400" dirty="0" smtClean="0">
                <a:sym typeface="Symbol" pitchFamily="18" charset="2"/>
              </a:rPr>
              <a:t>) is true. </a:t>
            </a:r>
            <a:r>
              <a:rPr lang="en-US" sz="2400" dirty="0" smtClean="0">
                <a:solidFill>
                  <a:srgbClr val="7F0000"/>
                </a:solidFill>
                <a:sym typeface="Symbol" pitchFamily="18" charset="2"/>
              </a:rPr>
              <a:t>(The essence.)</a:t>
            </a:r>
          </a:p>
          <a:p>
            <a:pPr marL="990600" lvl="1" indent="-533400" eaLnBrk="1" hangingPunct="1">
              <a:lnSpc>
                <a:spcPct val="160000"/>
              </a:lnSpc>
              <a:buFontTx/>
              <a:buAutoNum type="arabicPeriod"/>
            </a:pPr>
            <a:r>
              <a:rPr lang="en-US" sz="2400" dirty="0" smtClean="0">
                <a:sym typeface="Symbol" pitchFamily="18" charset="2"/>
              </a:rPr>
              <a:t>Therefore, </a:t>
            </a:r>
            <a:r>
              <a:rPr lang="en-US" sz="2400" b="1" dirty="0" smtClean="0">
                <a:sym typeface="Symbol" pitchFamily="18" charset="2"/>
              </a:rPr>
              <a:t></a:t>
            </a:r>
            <a:r>
              <a:rPr lang="en-US" sz="2400" dirty="0" smtClean="0">
                <a:sym typeface="Symbol" pitchFamily="18" charset="2"/>
              </a:rPr>
              <a:t>x ( P( x ) </a:t>
            </a:r>
            <a:r>
              <a:rPr lang="en-US" sz="2400" b="1" dirty="0" smtClean="0">
                <a:sym typeface="Symbol" pitchFamily="18" charset="2"/>
              </a:rPr>
              <a:t> </a:t>
            </a:r>
            <a:r>
              <a:rPr lang="en-US" sz="2400" dirty="0" smtClean="0">
                <a:sym typeface="Symbol" pitchFamily="18" charset="2"/>
              </a:rPr>
              <a:t>Q( x ) ).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/>
              <a:t>Copyright © Peter </a:t>
            </a:r>
            <a:r>
              <a:rPr lang="en-US" sz="1400" dirty="0" smtClean="0"/>
              <a:t>Cappello</a:t>
            </a:r>
            <a:endParaRPr lang="en-US" sz="1400" dirty="0"/>
          </a:p>
        </p:txBody>
      </p:sp>
      <p:sp>
        <p:nvSpPr>
          <p:cNvPr id="51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FEBE80C-F773-441D-9CDD-D400F8D2447D}" type="slidenum">
              <a:rPr lang="en-US" sz="1400"/>
              <a:pPr eaLnBrk="1" hangingPunct="1"/>
              <a:t>4</a:t>
            </a:fld>
            <a:endParaRPr lang="en-US" sz="1400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Direct Proof of p </a:t>
            </a:r>
            <a:r>
              <a:rPr lang="en-US" b="1" smtClean="0">
                <a:sym typeface="Symbol" pitchFamily="18" charset="2"/>
              </a:rPr>
              <a:t></a:t>
            </a:r>
            <a:r>
              <a:rPr lang="en-US" smtClean="0">
                <a:sym typeface="Symbol" pitchFamily="18" charset="2"/>
              </a:rPr>
              <a:t> q</a:t>
            </a:r>
            <a:endParaRPr lang="en-US" sz="3600" smtClean="0">
              <a:solidFill>
                <a:srgbClr val="00007F"/>
              </a:solidFill>
              <a:sym typeface="Symbol" pitchFamily="18" charset="2"/>
            </a:endParaRP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077200" cy="4953000"/>
          </a:xfrm>
        </p:spPr>
        <p:txBody>
          <a:bodyPr/>
          <a:lstStyle/>
          <a:p>
            <a:pPr marL="381000" indent="-381000" eaLnBrk="1" hangingPunct="1">
              <a:lnSpc>
                <a:spcPct val="130000"/>
              </a:lnSpc>
              <a:buFontTx/>
              <a:buAutoNum type="arabicPeriod"/>
            </a:pPr>
            <a:r>
              <a:rPr lang="en-US" sz="1600" dirty="0" smtClean="0"/>
              <a:t>Assume that </a:t>
            </a:r>
            <a:r>
              <a:rPr lang="en-US" sz="1600" i="1" dirty="0" smtClean="0">
                <a:solidFill>
                  <a:srgbClr val="7F0000"/>
                </a:solidFill>
              </a:rPr>
              <a:t>p</a:t>
            </a:r>
            <a:r>
              <a:rPr lang="en-US" sz="1600" dirty="0" smtClean="0"/>
              <a:t> is true.</a:t>
            </a:r>
          </a:p>
          <a:p>
            <a:pPr marL="381000" indent="-381000" eaLnBrk="1" hangingPunct="1">
              <a:lnSpc>
                <a:spcPct val="130000"/>
              </a:lnSpc>
              <a:buFontTx/>
              <a:buAutoNum type="arabicPeriod"/>
            </a:pPr>
            <a:r>
              <a:rPr lang="en-US" sz="1600" dirty="0" smtClean="0"/>
              <a:t>Show that </a:t>
            </a:r>
            <a:r>
              <a:rPr lang="en-US" sz="1600" i="1" dirty="0" smtClean="0">
                <a:solidFill>
                  <a:srgbClr val="7F0000"/>
                </a:solidFill>
              </a:rPr>
              <a:t>q</a:t>
            </a:r>
            <a:r>
              <a:rPr lang="en-US" sz="1600" dirty="0" smtClean="0"/>
              <a:t> is true.</a:t>
            </a:r>
          </a:p>
          <a:p>
            <a:pPr marL="381000" indent="-381000" eaLnBrk="1" hangingPunct="1">
              <a:lnSpc>
                <a:spcPct val="130000"/>
              </a:lnSpc>
              <a:buFontTx/>
              <a:buNone/>
            </a:pPr>
            <a:r>
              <a:rPr lang="en-US" sz="1600" dirty="0" smtClean="0"/>
              <a:t>Example</a:t>
            </a:r>
          </a:p>
          <a:p>
            <a:pPr marL="800100" lvl="1" indent="-342900" eaLnBrk="1" hangingPunct="1">
              <a:lnSpc>
                <a:spcPct val="130000"/>
              </a:lnSpc>
            </a:pPr>
            <a:r>
              <a:rPr lang="en-US" sz="1600" dirty="0" smtClean="0"/>
              <a:t>Let the domain be the integers.</a:t>
            </a:r>
          </a:p>
          <a:p>
            <a:pPr marL="800100" lvl="1" indent="-342900" eaLnBrk="1" hangingPunct="1">
              <a:lnSpc>
                <a:spcPct val="130000"/>
              </a:lnSpc>
            </a:pPr>
            <a:r>
              <a:rPr lang="en-US" sz="1600" dirty="0" smtClean="0"/>
              <a:t>Prove: </a:t>
            </a:r>
            <a:r>
              <a:rPr lang="en-US" sz="1600" dirty="0" smtClean="0">
                <a:solidFill>
                  <a:srgbClr val="00007F"/>
                </a:solidFill>
                <a:sym typeface="Symbol" pitchFamily="18" charset="2"/>
              </a:rPr>
              <a:t></a:t>
            </a:r>
            <a:r>
              <a:rPr lang="en-US" sz="1600" i="1" dirty="0" smtClean="0">
                <a:solidFill>
                  <a:srgbClr val="00007F"/>
                </a:solidFill>
                <a:sym typeface="Symbol" pitchFamily="18" charset="2"/>
              </a:rPr>
              <a:t>x</a:t>
            </a:r>
            <a:r>
              <a:rPr lang="en-US" sz="1600" b="1" dirty="0" smtClean="0">
                <a:solidFill>
                  <a:srgbClr val="00007F"/>
                </a:solidFill>
                <a:sym typeface="Symbol" pitchFamily="18" charset="2"/>
              </a:rPr>
              <a:t> </a:t>
            </a:r>
            <a:r>
              <a:rPr lang="en-US" sz="1600" dirty="0" smtClean="0">
                <a:solidFill>
                  <a:srgbClr val="00007F"/>
                </a:solidFill>
                <a:sym typeface="Symbol" pitchFamily="18" charset="2"/>
              </a:rPr>
              <a:t>( (</a:t>
            </a:r>
            <a:r>
              <a:rPr lang="en-US" sz="1600" b="1" dirty="0" smtClean="0">
                <a:solidFill>
                  <a:srgbClr val="00007F"/>
                </a:solidFill>
                <a:sym typeface="Symbol" pitchFamily="18" charset="2"/>
              </a:rPr>
              <a:t> </a:t>
            </a:r>
            <a:r>
              <a:rPr lang="en-US" sz="1600" dirty="0" smtClean="0">
                <a:solidFill>
                  <a:srgbClr val="00007F"/>
                </a:solidFill>
                <a:sym typeface="Symbol" pitchFamily="18" charset="2"/>
              </a:rPr>
              <a:t>3 | </a:t>
            </a:r>
            <a:r>
              <a:rPr lang="en-US" sz="1600" i="1" dirty="0" smtClean="0">
                <a:solidFill>
                  <a:srgbClr val="00007F"/>
                </a:solidFill>
                <a:sym typeface="Symbol" pitchFamily="18" charset="2"/>
              </a:rPr>
              <a:t>x</a:t>
            </a:r>
            <a:r>
              <a:rPr lang="en-US" sz="1600" dirty="0" smtClean="0">
                <a:solidFill>
                  <a:srgbClr val="00007F"/>
                </a:solidFill>
                <a:sym typeface="Symbol" pitchFamily="18" charset="2"/>
              </a:rPr>
              <a:t> – 2 )  ( 3 | </a:t>
            </a:r>
            <a:r>
              <a:rPr lang="en-US" sz="1600" i="1" dirty="0" smtClean="0">
                <a:solidFill>
                  <a:srgbClr val="00007F"/>
                </a:solidFill>
                <a:sym typeface="Symbol" pitchFamily="18" charset="2"/>
              </a:rPr>
              <a:t>x</a:t>
            </a:r>
            <a:r>
              <a:rPr lang="en-US" sz="1600" baseline="30000" dirty="0" smtClean="0">
                <a:solidFill>
                  <a:srgbClr val="00007F"/>
                </a:solidFill>
                <a:sym typeface="Symbol" pitchFamily="18" charset="2"/>
              </a:rPr>
              <a:t>2  </a:t>
            </a:r>
            <a:r>
              <a:rPr lang="en-US" sz="1600" dirty="0" smtClean="0">
                <a:solidFill>
                  <a:srgbClr val="00007F"/>
                </a:solidFill>
                <a:sym typeface="Symbol" pitchFamily="18" charset="2"/>
              </a:rPr>
              <a:t>– 1 ) )</a:t>
            </a:r>
          </a:p>
          <a:p>
            <a:pPr marL="381000" indent="-381000" eaLnBrk="1" hangingPunct="1">
              <a:lnSpc>
                <a:spcPct val="130000"/>
              </a:lnSpc>
              <a:buFontTx/>
              <a:buNone/>
            </a:pPr>
            <a:r>
              <a:rPr lang="en-US" sz="1600" dirty="0" smtClean="0"/>
              <a:t>Proof:   WHAT                                                              </a:t>
            </a:r>
            <a:r>
              <a:rPr lang="en-US" sz="1600" dirty="0" smtClean="0">
                <a:solidFill>
                  <a:srgbClr val="007F00"/>
                </a:solidFill>
              </a:rPr>
              <a:t>WHY</a:t>
            </a:r>
          </a:p>
          <a:p>
            <a:pPr marL="381000" indent="-381000" eaLnBrk="1" hangingPunct="1">
              <a:lnSpc>
                <a:spcPct val="130000"/>
              </a:lnSpc>
              <a:buFontTx/>
              <a:buAutoNum type="arabicPeriod"/>
            </a:pPr>
            <a:r>
              <a:rPr lang="en-US" sz="1600" dirty="0" smtClean="0">
                <a:solidFill>
                  <a:srgbClr val="7F0000"/>
                </a:solidFill>
                <a:sym typeface="Symbol" pitchFamily="18" charset="2"/>
              </a:rPr>
              <a:t>Let </a:t>
            </a:r>
            <a:r>
              <a:rPr lang="en-US" sz="1600" i="1" dirty="0" smtClean="0">
                <a:sym typeface="Symbol" pitchFamily="18" charset="2"/>
              </a:rPr>
              <a:t>x </a:t>
            </a:r>
            <a:r>
              <a:rPr lang="en-US" sz="1600" dirty="0" smtClean="0">
                <a:sym typeface="Symbol" pitchFamily="18" charset="2"/>
              </a:rPr>
              <a:t>be an </a:t>
            </a:r>
            <a:r>
              <a:rPr lang="en-US" sz="1600" i="1" dirty="0" smtClean="0">
                <a:solidFill>
                  <a:srgbClr val="7F0000"/>
                </a:solidFill>
                <a:sym typeface="Symbol" pitchFamily="18" charset="2"/>
              </a:rPr>
              <a:t>arbitrary</a:t>
            </a:r>
            <a:r>
              <a:rPr lang="en-US" sz="1600" dirty="0" smtClean="0">
                <a:sym typeface="Symbol" pitchFamily="18" charset="2"/>
              </a:rPr>
              <a:t> integer such that 3 </a:t>
            </a:r>
            <a:r>
              <a:rPr lang="en-US" sz="1600" dirty="0" smtClean="0">
                <a:solidFill>
                  <a:srgbClr val="7F0000"/>
                </a:solidFill>
                <a:sym typeface="Symbol" pitchFamily="18" charset="2"/>
              </a:rPr>
              <a:t>|</a:t>
            </a:r>
            <a:r>
              <a:rPr lang="en-US" sz="1600" dirty="0" smtClean="0">
                <a:sym typeface="Symbol" pitchFamily="18" charset="2"/>
              </a:rPr>
              <a:t> </a:t>
            </a:r>
            <a:r>
              <a:rPr lang="en-US" sz="1600" i="1" dirty="0" smtClean="0">
                <a:sym typeface="Symbol" pitchFamily="18" charset="2"/>
              </a:rPr>
              <a:t>x</a:t>
            </a:r>
            <a:r>
              <a:rPr lang="en-US" sz="1600" dirty="0" smtClean="0">
                <a:sym typeface="Symbol" pitchFamily="18" charset="2"/>
              </a:rPr>
              <a:t> – 2.    </a:t>
            </a:r>
            <a:r>
              <a:rPr lang="en-US" sz="1600" dirty="0" smtClean="0">
                <a:solidFill>
                  <a:srgbClr val="007F00"/>
                </a:solidFill>
                <a:sym typeface="Symbol" pitchFamily="18" charset="2"/>
              </a:rPr>
              <a:t>(premise)</a:t>
            </a:r>
          </a:p>
          <a:p>
            <a:pPr marL="381000" indent="-381000" eaLnBrk="1" hangingPunct="1">
              <a:lnSpc>
                <a:spcPct val="130000"/>
              </a:lnSpc>
              <a:buFontTx/>
              <a:buAutoNum type="arabicPeriod"/>
            </a:pPr>
            <a:r>
              <a:rPr lang="en-US" sz="1600" dirty="0" smtClean="0">
                <a:sym typeface="Symbol" pitchFamily="18" charset="2"/>
              </a:rPr>
              <a:t>. . .</a:t>
            </a:r>
            <a:endParaRPr lang="en-US" sz="1600" dirty="0" smtClean="0">
              <a:solidFill>
                <a:srgbClr val="007F00"/>
              </a:solidFill>
              <a:sym typeface="Symbol" pitchFamily="18" charset="2"/>
            </a:endParaRPr>
          </a:p>
          <a:p>
            <a:pPr marL="381000" indent="-381000" eaLnBrk="1" hangingPunct="1">
              <a:lnSpc>
                <a:spcPct val="130000"/>
              </a:lnSpc>
              <a:buFontTx/>
              <a:buNone/>
            </a:pPr>
            <a:r>
              <a:rPr lang="en-US" sz="1600" dirty="0" smtClean="0">
                <a:solidFill>
                  <a:srgbClr val="000099"/>
                </a:solidFill>
                <a:sym typeface="Symbol" pitchFamily="18" charset="2"/>
              </a:rPr>
              <a:t>3.  </a:t>
            </a:r>
            <a:r>
              <a:rPr lang="en-US" sz="1600" dirty="0" smtClean="0">
                <a:solidFill>
                  <a:srgbClr val="7F0000"/>
                </a:solidFill>
                <a:sym typeface="Symbol" pitchFamily="18" charset="2"/>
              </a:rPr>
              <a:t>Therefore</a:t>
            </a:r>
            <a:r>
              <a:rPr lang="en-US" sz="1600" dirty="0" smtClean="0">
                <a:solidFill>
                  <a:srgbClr val="A80000"/>
                </a:solidFill>
                <a:sym typeface="Symbol" pitchFamily="18" charset="2"/>
              </a:rPr>
              <a:t>, </a:t>
            </a:r>
            <a:r>
              <a:rPr lang="en-US" sz="1600" dirty="0" smtClean="0">
                <a:sym typeface="Symbol" pitchFamily="18" charset="2"/>
              </a:rPr>
              <a:t></a:t>
            </a:r>
            <a:r>
              <a:rPr lang="en-US" sz="1600" i="1" dirty="0" smtClean="0">
                <a:sym typeface="Symbol" pitchFamily="18" charset="2"/>
              </a:rPr>
              <a:t>x</a:t>
            </a:r>
            <a:r>
              <a:rPr lang="en-US" sz="1600" b="1" dirty="0" smtClean="0">
                <a:sym typeface="Symbol" pitchFamily="18" charset="2"/>
              </a:rPr>
              <a:t> </a:t>
            </a:r>
            <a:r>
              <a:rPr lang="en-US" sz="1600" dirty="0" smtClean="0">
                <a:sym typeface="Symbol" pitchFamily="18" charset="2"/>
              </a:rPr>
              <a:t>( (</a:t>
            </a:r>
            <a:r>
              <a:rPr lang="en-US" sz="1600" b="1" dirty="0" smtClean="0">
                <a:sym typeface="Symbol" pitchFamily="18" charset="2"/>
              </a:rPr>
              <a:t> </a:t>
            </a:r>
            <a:r>
              <a:rPr lang="en-US" sz="1600" dirty="0" smtClean="0">
                <a:sym typeface="Symbol" pitchFamily="18" charset="2"/>
              </a:rPr>
              <a:t>3 | </a:t>
            </a:r>
            <a:r>
              <a:rPr lang="en-US" sz="1600" i="1" dirty="0" smtClean="0">
                <a:sym typeface="Symbol" pitchFamily="18" charset="2"/>
              </a:rPr>
              <a:t>x</a:t>
            </a:r>
            <a:r>
              <a:rPr lang="en-US" sz="1600" dirty="0" smtClean="0">
                <a:sym typeface="Symbol" pitchFamily="18" charset="2"/>
              </a:rPr>
              <a:t> – 2 )  ( 3 | </a:t>
            </a:r>
            <a:r>
              <a:rPr lang="en-US" sz="1600" i="1" dirty="0" smtClean="0">
                <a:sym typeface="Symbol" pitchFamily="18" charset="2"/>
              </a:rPr>
              <a:t>x</a:t>
            </a:r>
            <a:r>
              <a:rPr lang="en-US" sz="1600" baseline="30000" dirty="0" smtClean="0">
                <a:sym typeface="Symbol" pitchFamily="18" charset="2"/>
              </a:rPr>
              <a:t>2 </a:t>
            </a:r>
            <a:r>
              <a:rPr lang="en-US" sz="1600" dirty="0" smtClean="0">
                <a:sym typeface="Symbol" pitchFamily="18" charset="2"/>
              </a:rPr>
              <a:t>– 1 ) )</a:t>
            </a:r>
            <a:r>
              <a:rPr lang="en-US" sz="1600" dirty="0" smtClean="0">
                <a:solidFill>
                  <a:schemeClr val="accent2"/>
                </a:solidFill>
                <a:sym typeface="Symbol" pitchFamily="18" charset="2"/>
              </a:rPr>
              <a:t>            </a:t>
            </a:r>
            <a:r>
              <a:rPr lang="en-US" sz="1600" dirty="0" smtClean="0">
                <a:solidFill>
                  <a:srgbClr val="007F00"/>
                </a:solidFill>
                <a:sym typeface="Symbol" pitchFamily="18" charset="2"/>
              </a:rPr>
              <a:t>(Universal Generalization)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© Peter Cappello 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D1343-5419-4F96-9164-F89DE28FA64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Footer Placeholder 4"/>
          <p:cNvSpPr txBox="1">
            <a:spLocks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eaLnBrk="1" hangingPunct="1"/>
            <a:r>
              <a:rPr lang="en-US" sz="1400" smtClean="0"/>
              <a:t>Copyright © Peter Cappello</a:t>
            </a:r>
            <a:endParaRPr lang="en-US" sz="1400" dirty="0"/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eaLnBrk="1" hangingPunct="1"/>
            <a:fld id="{DFEBE80C-F773-441D-9CDD-D400F8D2447D}" type="slidenum">
              <a:rPr lang="en-US" sz="1400" smtClean="0"/>
              <a:pPr eaLnBrk="1" hangingPunct="1"/>
              <a:t>5</a:t>
            </a:fld>
            <a:endParaRPr lang="en-US" sz="140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Direct Proof of p </a:t>
            </a:r>
            <a:r>
              <a:rPr lang="en-US" b="1" smtClean="0">
                <a:sym typeface="Symbol" pitchFamily="18" charset="2"/>
              </a:rPr>
              <a:t></a:t>
            </a:r>
            <a:r>
              <a:rPr lang="en-US" smtClean="0">
                <a:sym typeface="Symbol" pitchFamily="18" charset="2"/>
              </a:rPr>
              <a:t> q</a:t>
            </a:r>
            <a:endParaRPr lang="en-US" sz="3600" smtClean="0">
              <a:solidFill>
                <a:srgbClr val="00007F"/>
              </a:solidFill>
              <a:sym typeface="Symbol" pitchFamily="18" charset="2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807720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0007F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009F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0009F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F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F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F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F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F"/>
                </a:solidFill>
                <a:latin typeface="+mn-lt"/>
              </a:defRPr>
            </a:lvl9pPr>
          </a:lstStyle>
          <a:p>
            <a:pPr marL="381000" indent="-381000" eaLnBrk="1" hangingPunct="1">
              <a:lnSpc>
                <a:spcPct val="130000"/>
              </a:lnSpc>
              <a:buFontTx/>
              <a:buAutoNum type="arabicPeriod"/>
            </a:pPr>
            <a:r>
              <a:rPr lang="en-US" sz="1600" dirty="0" smtClean="0"/>
              <a:t>Assume that </a:t>
            </a:r>
            <a:r>
              <a:rPr lang="en-US" sz="1600" i="1" dirty="0" smtClean="0">
                <a:solidFill>
                  <a:srgbClr val="7F0000"/>
                </a:solidFill>
              </a:rPr>
              <a:t>p</a:t>
            </a:r>
            <a:r>
              <a:rPr lang="en-US" sz="1600" dirty="0" smtClean="0"/>
              <a:t> is true.</a:t>
            </a:r>
          </a:p>
          <a:p>
            <a:pPr marL="381000" indent="-381000" eaLnBrk="1" hangingPunct="1">
              <a:lnSpc>
                <a:spcPct val="130000"/>
              </a:lnSpc>
              <a:buFontTx/>
              <a:buAutoNum type="arabicPeriod"/>
            </a:pPr>
            <a:r>
              <a:rPr lang="en-US" sz="1600" dirty="0" smtClean="0"/>
              <a:t>Show that </a:t>
            </a:r>
            <a:r>
              <a:rPr lang="en-US" sz="1600" i="1" dirty="0" smtClean="0">
                <a:solidFill>
                  <a:srgbClr val="7F0000"/>
                </a:solidFill>
              </a:rPr>
              <a:t>q</a:t>
            </a:r>
            <a:r>
              <a:rPr lang="en-US" sz="1600" dirty="0" smtClean="0"/>
              <a:t> is true.</a:t>
            </a:r>
          </a:p>
          <a:p>
            <a:pPr marL="381000" indent="-381000" eaLnBrk="1" hangingPunct="1">
              <a:lnSpc>
                <a:spcPct val="130000"/>
              </a:lnSpc>
              <a:buFontTx/>
              <a:buNone/>
            </a:pPr>
            <a:r>
              <a:rPr lang="en-US" sz="1600" dirty="0" smtClean="0"/>
              <a:t>Example</a:t>
            </a:r>
          </a:p>
          <a:p>
            <a:pPr marL="800100" lvl="1" indent="-342900" eaLnBrk="1" hangingPunct="1">
              <a:lnSpc>
                <a:spcPct val="130000"/>
              </a:lnSpc>
            </a:pPr>
            <a:r>
              <a:rPr lang="en-US" sz="1600" dirty="0" smtClean="0"/>
              <a:t>Let the domain be the integers.</a:t>
            </a:r>
          </a:p>
          <a:p>
            <a:pPr marL="800100" lvl="1" indent="-342900" eaLnBrk="1" hangingPunct="1">
              <a:lnSpc>
                <a:spcPct val="130000"/>
              </a:lnSpc>
            </a:pPr>
            <a:r>
              <a:rPr lang="en-US" sz="1600" dirty="0" smtClean="0"/>
              <a:t>Prove: </a:t>
            </a:r>
            <a:r>
              <a:rPr lang="en-US" sz="1600" dirty="0" smtClean="0">
                <a:solidFill>
                  <a:srgbClr val="00007F"/>
                </a:solidFill>
                <a:sym typeface="Symbol" pitchFamily="18" charset="2"/>
              </a:rPr>
              <a:t></a:t>
            </a:r>
            <a:r>
              <a:rPr lang="en-US" sz="1600" i="1" dirty="0" smtClean="0">
                <a:solidFill>
                  <a:srgbClr val="00007F"/>
                </a:solidFill>
                <a:sym typeface="Symbol" pitchFamily="18" charset="2"/>
              </a:rPr>
              <a:t>x</a:t>
            </a:r>
            <a:r>
              <a:rPr lang="en-US" sz="1600" b="1" dirty="0" smtClean="0">
                <a:solidFill>
                  <a:srgbClr val="00007F"/>
                </a:solidFill>
                <a:sym typeface="Symbol" pitchFamily="18" charset="2"/>
              </a:rPr>
              <a:t> </a:t>
            </a:r>
            <a:r>
              <a:rPr lang="en-US" sz="1600" dirty="0" smtClean="0">
                <a:solidFill>
                  <a:srgbClr val="00007F"/>
                </a:solidFill>
                <a:sym typeface="Symbol" pitchFamily="18" charset="2"/>
              </a:rPr>
              <a:t>( (</a:t>
            </a:r>
            <a:r>
              <a:rPr lang="en-US" sz="1600" b="1" dirty="0" smtClean="0">
                <a:solidFill>
                  <a:srgbClr val="00007F"/>
                </a:solidFill>
                <a:sym typeface="Symbol" pitchFamily="18" charset="2"/>
              </a:rPr>
              <a:t> </a:t>
            </a:r>
            <a:r>
              <a:rPr lang="en-US" sz="1600" dirty="0" smtClean="0">
                <a:solidFill>
                  <a:srgbClr val="00007F"/>
                </a:solidFill>
                <a:sym typeface="Symbol" pitchFamily="18" charset="2"/>
              </a:rPr>
              <a:t>3 | </a:t>
            </a:r>
            <a:r>
              <a:rPr lang="en-US" sz="1600" i="1" dirty="0" smtClean="0">
                <a:solidFill>
                  <a:srgbClr val="00007F"/>
                </a:solidFill>
                <a:sym typeface="Symbol" pitchFamily="18" charset="2"/>
              </a:rPr>
              <a:t>x</a:t>
            </a:r>
            <a:r>
              <a:rPr lang="en-US" sz="1600" dirty="0" smtClean="0">
                <a:solidFill>
                  <a:srgbClr val="00007F"/>
                </a:solidFill>
                <a:sym typeface="Symbol" pitchFamily="18" charset="2"/>
              </a:rPr>
              <a:t> – 2 )  ( 3 | </a:t>
            </a:r>
            <a:r>
              <a:rPr lang="en-US" sz="1600" i="1" dirty="0" smtClean="0">
                <a:solidFill>
                  <a:srgbClr val="00007F"/>
                </a:solidFill>
                <a:sym typeface="Symbol" pitchFamily="18" charset="2"/>
              </a:rPr>
              <a:t>x</a:t>
            </a:r>
            <a:r>
              <a:rPr lang="en-US" sz="1600" baseline="30000" dirty="0" smtClean="0">
                <a:solidFill>
                  <a:srgbClr val="00007F"/>
                </a:solidFill>
                <a:sym typeface="Symbol" pitchFamily="18" charset="2"/>
              </a:rPr>
              <a:t>2  </a:t>
            </a:r>
            <a:r>
              <a:rPr lang="en-US" sz="1600" dirty="0" smtClean="0">
                <a:solidFill>
                  <a:srgbClr val="00007F"/>
                </a:solidFill>
                <a:sym typeface="Symbol" pitchFamily="18" charset="2"/>
              </a:rPr>
              <a:t>– 1 ) )</a:t>
            </a:r>
          </a:p>
          <a:p>
            <a:pPr marL="381000" indent="-381000" eaLnBrk="1" hangingPunct="1">
              <a:lnSpc>
                <a:spcPct val="130000"/>
              </a:lnSpc>
              <a:buFontTx/>
              <a:buNone/>
            </a:pPr>
            <a:r>
              <a:rPr lang="en-US" sz="1600" dirty="0" smtClean="0"/>
              <a:t>Proof:   WHAT                                                              </a:t>
            </a:r>
            <a:r>
              <a:rPr lang="en-US" sz="1600" dirty="0" smtClean="0">
                <a:solidFill>
                  <a:srgbClr val="007F00"/>
                </a:solidFill>
              </a:rPr>
              <a:t>WHY</a:t>
            </a:r>
          </a:p>
          <a:p>
            <a:pPr marL="381000" indent="-381000" eaLnBrk="1" hangingPunct="1">
              <a:lnSpc>
                <a:spcPct val="130000"/>
              </a:lnSpc>
              <a:buFontTx/>
              <a:buAutoNum type="arabicPeriod"/>
            </a:pPr>
            <a:r>
              <a:rPr lang="en-US" sz="1600" dirty="0" smtClean="0">
                <a:solidFill>
                  <a:srgbClr val="7F0000"/>
                </a:solidFill>
                <a:sym typeface="Symbol" pitchFamily="18" charset="2"/>
              </a:rPr>
              <a:t>Let </a:t>
            </a:r>
            <a:r>
              <a:rPr lang="en-US" sz="1600" i="1" dirty="0" smtClean="0">
                <a:sym typeface="Symbol" pitchFamily="18" charset="2"/>
              </a:rPr>
              <a:t>x </a:t>
            </a:r>
            <a:r>
              <a:rPr lang="en-US" sz="1600" dirty="0" smtClean="0">
                <a:sym typeface="Symbol" pitchFamily="18" charset="2"/>
              </a:rPr>
              <a:t>be an </a:t>
            </a:r>
            <a:r>
              <a:rPr lang="en-US" sz="1600" i="1" dirty="0" smtClean="0">
                <a:solidFill>
                  <a:srgbClr val="7F0000"/>
                </a:solidFill>
                <a:sym typeface="Symbol" pitchFamily="18" charset="2"/>
              </a:rPr>
              <a:t>arbitrary</a:t>
            </a:r>
            <a:r>
              <a:rPr lang="en-US" sz="1600" dirty="0" smtClean="0">
                <a:sym typeface="Symbol" pitchFamily="18" charset="2"/>
              </a:rPr>
              <a:t> integer such that 3 </a:t>
            </a:r>
            <a:r>
              <a:rPr lang="en-US" sz="1600" dirty="0" smtClean="0">
                <a:solidFill>
                  <a:srgbClr val="7F0000"/>
                </a:solidFill>
                <a:sym typeface="Symbol" pitchFamily="18" charset="2"/>
              </a:rPr>
              <a:t>|</a:t>
            </a:r>
            <a:r>
              <a:rPr lang="en-US" sz="1600" dirty="0" smtClean="0">
                <a:sym typeface="Symbol" pitchFamily="18" charset="2"/>
              </a:rPr>
              <a:t> </a:t>
            </a:r>
            <a:r>
              <a:rPr lang="en-US" sz="1600" i="1" dirty="0" smtClean="0">
                <a:sym typeface="Symbol" pitchFamily="18" charset="2"/>
              </a:rPr>
              <a:t>x</a:t>
            </a:r>
            <a:r>
              <a:rPr lang="en-US" sz="1600" dirty="0" smtClean="0">
                <a:sym typeface="Symbol" pitchFamily="18" charset="2"/>
              </a:rPr>
              <a:t> – 2.    </a:t>
            </a:r>
            <a:r>
              <a:rPr lang="en-US" sz="1600" dirty="0" smtClean="0">
                <a:solidFill>
                  <a:srgbClr val="007F00"/>
                </a:solidFill>
                <a:sym typeface="Symbol" pitchFamily="18" charset="2"/>
              </a:rPr>
              <a:t>(premise)</a:t>
            </a:r>
          </a:p>
          <a:p>
            <a:pPr marL="381000" indent="-381000" eaLnBrk="1" hangingPunct="1">
              <a:lnSpc>
                <a:spcPct val="130000"/>
              </a:lnSpc>
              <a:buFontTx/>
              <a:buAutoNum type="arabicPeriod"/>
            </a:pPr>
            <a:r>
              <a:rPr lang="en-US" sz="1600" dirty="0" smtClean="0">
                <a:sym typeface="Symbol" pitchFamily="18" charset="2"/>
              </a:rPr>
              <a:t>Let integer </a:t>
            </a:r>
            <a:r>
              <a:rPr lang="en-US" sz="1600" i="1" dirty="0" smtClean="0">
                <a:sym typeface="Symbol" pitchFamily="18" charset="2"/>
              </a:rPr>
              <a:t>q </a:t>
            </a:r>
            <a:r>
              <a:rPr lang="en-US" sz="1600" i="1" dirty="0" smtClean="0">
                <a:solidFill>
                  <a:srgbClr val="7F0000"/>
                </a:solidFill>
                <a:sym typeface="Symbol" pitchFamily="18" charset="2"/>
              </a:rPr>
              <a:t>=</a:t>
            </a:r>
            <a:r>
              <a:rPr lang="en-US" sz="1600" i="1" dirty="0" smtClean="0">
                <a:sym typeface="Symbol" pitchFamily="18" charset="2"/>
              </a:rPr>
              <a:t> </a:t>
            </a:r>
            <a:r>
              <a:rPr lang="en-US" sz="1600" dirty="0" smtClean="0">
                <a:sym typeface="Symbol" pitchFamily="18" charset="2"/>
              </a:rPr>
              <a:t>(</a:t>
            </a:r>
            <a:r>
              <a:rPr lang="en-US" sz="1600" i="1" dirty="0" smtClean="0">
                <a:sym typeface="Symbol" pitchFamily="18" charset="2"/>
              </a:rPr>
              <a:t> x  </a:t>
            </a:r>
            <a:r>
              <a:rPr lang="en-US" sz="1600" dirty="0" smtClean="0">
                <a:sym typeface="Symbol" pitchFamily="18" charset="2"/>
              </a:rPr>
              <a:t>–  2 )  / 3.                                  </a:t>
            </a:r>
            <a:r>
              <a:rPr lang="en-US" sz="1600" dirty="0" smtClean="0">
                <a:solidFill>
                  <a:srgbClr val="007F00"/>
                </a:solidFill>
                <a:sym typeface="Symbol" pitchFamily="18" charset="2"/>
              </a:rPr>
              <a:t>(from step 1 &amp; definition of “|”)</a:t>
            </a:r>
          </a:p>
          <a:p>
            <a:pPr marL="381000" indent="-381000" eaLnBrk="1" hangingPunct="1">
              <a:lnSpc>
                <a:spcPct val="130000"/>
              </a:lnSpc>
              <a:buFontTx/>
              <a:buAutoNum type="arabicPeriod"/>
            </a:pPr>
            <a:r>
              <a:rPr lang="en-US" sz="1600" dirty="0" smtClean="0">
                <a:solidFill>
                  <a:srgbClr val="007F00"/>
                </a:solidFill>
                <a:sym typeface="Symbol" pitchFamily="18" charset="2"/>
              </a:rPr>
              <a:t>. . .</a:t>
            </a:r>
          </a:p>
          <a:p>
            <a:pPr marL="381000" indent="-381000" eaLnBrk="1" hangingPunct="1">
              <a:lnSpc>
                <a:spcPct val="130000"/>
              </a:lnSpc>
              <a:buFontTx/>
              <a:buNone/>
            </a:pPr>
            <a:r>
              <a:rPr lang="en-US" sz="1600" dirty="0" smtClean="0">
                <a:solidFill>
                  <a:srgbClr val="000099"/>
                </a:solidFill>
                <a:sym typeface="Symbol" pitchFamily="18" charset="2"/>
              </a:rPr>
              <a:t>4.  </a:t>
            </a:r>
            <a:r>
              <a:rPr lang="en-US" sz="1600" dirty="0" smtClean="0">
                <a:solidFill>
                  <a:srgbClr val="7F0000"/>
                </a:solidFill>
                <a:sym typeface="Symbol" pitchFamily="18" charset="2"/>
              </a:rPr>
              <a:t>Therefore</a:t>
            </a:r>
            <a:r>
              <a:rPr lang="en-US" sz="1600" dirty="0" smtClean="0">
                <a:solidFill>
                  <a:srgbClr val="A80000"/>
                </a:solidFill>
                <a:sym typeface="Symbol" pitchFamily="18" charset="2"/>
              </a:rPr>
              <a:t>, </a:t>
            </a:r>
            <a:r>
              <a:rPr lang="en-US" sz="1600" dirty="0" smtClean="0">
                <a:sym typeface="Symbol" pitchFamily="18" charset="2"/>
              </a:rPr>
              <a:t></a:t>
            </a:r>
            <a:r>
              <a:rPr lang="en-US" sz="1600" i="1" dirty="0" smtClean="0">
                <a:sym typeface="Symbol" pitchFamily="18" charset="2"/>
              </a:rPr>
              <a:t>x</a:t>
            </a:r>
            <a:r>
              <a:rPr lang="en-US" sz="1600" b="1" dirty="0" smtClean="0">
                <a:sym typeface="Symbol" pitchFamily="18" charset="2"/>
              </a:rPr>
              <a:t> </a:t>
            </a:r>
            <a:r>
              <a:rPr lang="en-US" sz="1600" dirty="0" smtClean="0">
                <a:sym typeface="Symbol" pitchFamily="18" charset="2"/>
              </a:rPr>
              <a:t>( (</a:t>
            </a:r>
            <a:r>
              <a:rPr lang="en-US" sz="1600" b="1" dirty="0" smtClean="0">
                <a:sym typeface="Symbol" pitchFamily="18" charset="2"/>
              </a:rPr>
              <a:t> </a:t>
            </a:r>
            <a:r>
              <a:rPr lang="en-US" sz="1600" dirty="0" smtClean="0">
                <a:sym typeface="Symbol" pitchFamily="18" charset="2"/>
              </a:rPr>
              <a:t>3 | </a:t>
            </a:r>
            <a:r>
              <a:rPr lang="en-US" sz="1600" i="1" dirty="0" smtClean="0">
                <a:sym typeface="Symbol" pitchFamily="18" charset="2"/>
              </a:rPr>
              <a:t>x</a:t>
            </a:r>
            <a:r>
              <a:rPr lang="en-US" sz="1600" dirty="0" smtClean="0">
                <a:sym typeface="Symbol" pitchFamily="18" charset="2"/>
              </a:rPr>
              <a:t> – 2 )  ( 3 | </a:t>
            </a:r>
            <a:r>
              <a:rPr lang="en-US" sz="1600" i="1" dirty="0" smtClean="0">
                <a:sym typeface="Symbol" pitchFamily="18" charset="2"/>
              </a:rPr>
              <a:t>x</a:t>
            </a:r>
            <a:r>
              <a:rPr lang="en-US" sz="1600" baseline="30000" dirty="0" smtClean="0">
                <a:sym typeface="Symbol" pitchFamily="18" charset="2"/>
              </a:rPr>
              <a:t>2 </a:t>
            </a:r>
            <a:r>
              <a:rPr lang="en-US" sz="1600" dirty="0" smtClean="0">
                <a:sym typeface="Symbol" pitchFamily="18" charset="2"/>
              </a:rPr>
              <a:t>– 1 ) )</a:t>
            </a:r>
            <a:r>
              <a:rPr lang="en-US" sz="1600" dirty="0" smtClean="0">
                <a:solidFill>
                  <a:schemeClr val="accent2"/>
                </a:solidFill>
                <a:sym typeface="Symbol" pitchFamily="18" charset="2"/>
              </a:rPr>
              <a:t>            </a:t>
            </a:r>
            <a:r>
              <a:rPr lang="en-US" sz="1600" dirty="0" smtClean="0">
                <a:solidFill>
                  <a:srgbClr val="007F00"/>
                </a:solidFill>
                <a:sym typeface="Symbol" pitchFamily="18" charset="2"/>
              </a:rPr>
              <a:t>(Universal Generalization)</a:t>
            </a:r>
            <a:endParaRPr lang="en-US" sz="1600" dirty="0" smtClean="0">
              <a:solidFill>
                <a:srgbClr val="007F00"/>
              </a:solidFill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1092978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 smtClean="0"/>
              <a:t>Copyright © Peter Cappello 2011</a:t>
            </a:r>
            <a:endParaRPr lang="en-US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/>
          <a:p>
            <a:pPr>
              <a:defRPr/>
            </a:pPr>
            <a:fld id="{7F4D1343-5419-4F96-9164-F89DE28FA64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9" name="Footer Placeholder 4"/>
          <p:cNvSpPr txBox="1">
            <a:spLocks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eaLnBrk="1" hangingPunct="1"/>
            <a:r>
              <a:rPr lang="en-US" sz="1400" smtClean="0"/>
              <a:t>Copyright © Peter Cappello</a:t>
            </a:r>
            <a:endParaRPr lang="en-US" sz="1400" dirty="0"/>
          </a:p>
        </p:txBody>
      </p:sp>
      <p:sp>
        <p:nvSpPr>
          <p:cNvPr id="10" name="Slide Number Placeholder 5"/>
          <p:cNvSpPr txBox="1">
            <a:spLocks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eaLnBrk="1" hangingPunct="1"/>
            <a:fld id="{DFEBE80C-F773-441D-9CDD-D400F8D2447D}" type="slidenum">
              <a:rPr lang="en-US" sz="1400" smtClean="0"/>
              <a:pPr eaLnBrk="1" hangingPunct="1"/>
              <a:t>6</a:t>
            </a:fld>
            <a:endParaRPr lang="en-US" sz="1400"/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Direct Proof of p </a:t>
            </a:r>
            <a:r>
              <a:rPr lang="en-US" b="1" smtClean="0">
                <a:sym typeface="Symbol" pitchFamily="18" charset="2"/>
              </a:rPr>
              <a:t></a:t>
            </a:r>
            <a:r>
              <a:rPr lang="en-US" smtClean="0">
                <a:sym typeface="Symbol" pitchFamily="18" charset="2"/>
              </a:rPr>
              <a:t> q</a:t>
            </a:r>
            <a:endParaRPr lang="en-US" sz="3600" smtClean="0">
              <a:solidFill>
                <a:srgbClr val="00007F"/>
              </a:solidFill>
              <a:sym typeface="Symbol" pitchFamily="18" charset="2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807720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0007F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009F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0009F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F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F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F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F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F"/>
                </a:solidFill>
                <a:latin typeface="+mn-lt"/>
              </a:defRPr>
            </a:lvl9pPr>
          </a:lstStyle>
          <a:p>
            <a:pPr marL="381000" indent="-381000" eaLnBrk="1" hangingPunct="1">
              <a:lnSpc>
                <a:spcPct val="130000"/>
              </a:lnSpc>
              <a:buFontTx/>
              <a:buAutoNum type="arabicPeriod"/>
            </a:pPr>
            <a:r>
              <a:rPr lang="en-US" sz="1600" dirty="0" smtClean="0"/>
              <a:t>Assume that </a:t>
            </a:r>
            <a:r>
              <a:rPr lang="en-US" sz="1600" i="1" dirty="0" smtClean="0">
                <a:solidFill>
                  <a:srgbClr val="7F0000"/>
                </a:solidFill>
              </a:rPr>
              <a:t>p</a:t>
            </a:r>
            <a:r>
              <a:rPr lang="en-US" sz="1600" dirty="0" smtClean="0"/>
              <a:t> is true.</a:t>
            </a:r>
          </a:p>
          <a:p>
            <a:pPr marL="381000" indent="-381000" eaLnBrk="1" hangingPunct="1">
              <a:lnSpc>
                <a:spcPct val="130000"/>
              </a:lnSpc>
              <a:buFontTx/>
              <a:buAutoNum type="arabicPeriod"/>
            </a:pPr>
            <a:r>
              <a:rPr lang="en-US" sz="1600" dirty="0" smtClean="0"/>
              <a:t>Show that </a:t>
            </a:r>
            <a:r>
              <a:rPr lang="en-US" sz="1600" i="1" dirty="0" smtClean="0">
                <a:solidFill>
                  <a:srgbClr val="7F0000"/>
                </a:solidFill>
              </a:rPr>
              <a:t>q</a:t>
            </a:r>
            <a:r>
              <a:rPr lang="en-US" sz="1600" dirty="0" smtClean="0"/>
              <a:t> is true.</a:t>
            </a:r>
          </a:p>
          <a:p>
            <a:pPr marL="381000" indent="-381000" eaLnBrk="1" hangingPunct="1">
              <a:lnSpc>
                <a:spcPct val="130000"/>
              </a:lnSpc>
              <a:buFontTx/>
              <a:buNone/>
            </a:pPr>
            <a:r>
              <a:rPr lang="en-US" sz="1600" dirty="0" smtClean="0"/>
              <a:t>Example</a:t>
            </a:r>
          </a:p>
          <a:p>
            <a:pPr marL="800100" lvl="1" indent="-342900" eaLnBrk="1" hangingPunct="1">
              <a:lnSpc>
                <a:spcPct val="130000"/>
              </a:lnSpc>
            </a:pPr>
            <a:r>
              <a:rPr lang="en-US" sz="1600" dirty="0" smtClean="0"/>
              <a:t>Let the domain be the integers.</a:t>
            </a:r>
          </a:p>
          <a:p>
            <a:pPr marL="800100" lvl="1" indent="-342900" eaLnBrk="1" hangingPunct="1">
              <a:lnSpc>
                <a:spcPct val="130000"/>
              </a:lnSpc>
            </a:pPr>
            <a:r>
              <a:rPr lang="en-US" sz="1600" dirty="0" smtClean="0"/>
              <a:t>Prove: </a:t>
            </a:r>
            <a:r>
              <a:rPr lang="en-US" sz="1600" dirty="0" smtClean="0">
                <a:solidFill>
                  <a:srgbClr val="00007F"/>
                </a:solidFill>
                <a:sym typeface="Symbol" pitchFamily="18" charset="2"/>
              </a:rPr>
              <a:t></a:t>
            </a:r>
            <a:r>
              <a:rPr lang="en-US" sz="1600" i="1" dirty="0" smtClean="0">
                <a:solidFill>
                  <a:srgbClr val="00007F"/>
                </a:solidFill>
                <a:sym typeface="Symbol" pitchFamily="18" charset="2"/>
              </a:rPr>
              <a:t>x</a:t>
            </a:r>
            <a:r>
              <a:rPr lang="en-US" sz="1600" b="1" dirty="0" smtClean="0">
                <a:solidFill>
                  <a:srgbClr val="00007F"/>
                </a:solidFill>
                <a:sym typeface="Symbol" pitchFamily="18" charset="2"/>
              </a:rPr>
              <a:t> </a:t>
            </a:r>
            <a:r>
              <a:rPr lang="en-US" sz="1600" dirty="0" smtClean="0">
                <a:solidFill>
                  <a:srgbClr val="00007F"/>
                </a:solidFill>
                <a:sym typeface="Symbol" pitchFamily="18" charset="2"/>
              </a:rPr>
              <a:t>( (</a:t>
            </a:r>
            <a:r>
              <a:rPr lang="en-US" sz="1600" b="1" dirty="0" smtClean="0">
                <a:solidFill>
                  <a:srgbClr val="00007F"/>
                </a:solidFill>
                <a:sym typeface="Symbol" pitchFamily="18" charset="2"/>
              </a:rPr>
              <a:t> </a:t>
            </a:r>
            <a:r>
              <a:rPr lang="en-US" sz="1600" dirty="0" smtClean="0">
                <a:solidFill>
                  <a:srgbClr val="00007F"/>
                </a:solidFill>
                <a:sym typeface="Symbol" pitchFamily="18" charset="2"/>
              </a:rPr>
              <a:t>3 | </a:t>
            </a:r>
            <a:r>
              <a:rPr lang="en-US" sz="1600" i="1" dirty="0" smtClean="0">
                <a:solidFill>
                  <a:srgbClr val="00007F"/>
                </a:solidFill>
                <a:sym typeface="Symbol" pitchFamily="18" charset="2"/>
              </a:rPr>
              <a:t>x</a:t>
            </a:r>
            <a:r>
              <a:rPr lang="en-US" sz="1600" dirty="0" smtClean="0">
                <a:solidFill>
                  <a:srgbClr val="00007F"/>
                </a:solidFill>
                <a:sym typeface="Symbol" pitchFamily="18" charset="2"/>
              </a:rPr>
              <a:t> – 2 )  ( 3 | </a:t>
            </a:r>
            <a:r>
              <a:rPr lang="en-US" sz="1600" i="1" dirty="0" smtClean="0">
                <a:solidFill>
                  <a:srgbClr val="00007F"/>
                </a:solidFill>
                <a:sym typeface="Symbol" pitchFamily="18" charset="2"/>
              </a:rPr>
              <a:t>x</a:t>
            </a:r>
            <a:r>
              <a:rPr lang="en-US" sz="1600" baseline="30000" dirty="0" smtClean="0">
                <a:solidFill>
                  <a:srgbClr val="00007F"/>
                </a:solidFill>
                <a:sym typeface="Symbol" pitchFamily="18" charset="2"/>
              </a:rPr>
              <a:t>2  </a:t>
            </a:r>
            <a:r>
              <a:rPr lang="en-US" sz="1600" dirty="0" smtClean="0">
                <a:solidFill>
                  <a:srgbClr val="00007F"/>
                </a:solidFill>
                <a:sym typeface="Symbol" pitchFamily="18" charset="2"/>
              </a:rPr>
              <a:t>– 1 ) )</a:t>
            </a:r>
          </a:p>
          <a:p>
            <a:pPr marL="381000" indent="-381000" eaLnBrk="1" hangingPunct="1">
              <a:lnSpc>
                <a:spcPct val="130000"/>
              </a:lnSpc>
              <a:buFontTx/>
              <a:buNone/>
            </a:pPr>
            <a:r>
              <a:rPr lang="en-US" sz="1600" dirty="0" smtClean="0"/>
              <a:t>Proof:   WHAT                                                              </a:t>
            </a:r>
            <a:r>
              <a:rPr lang="en-US" sz="1600" dirty="0" smtClean="0">
                <a:solidFill>
                  <a:srgbClr val="007F00"/>
                </a:solidFill>
              </a:rPr>
              <a:t>WHY</a:t>
            </a:r>
          </a:p>
          <a:p>
            <a:pPr marL="381000" indent="-381000" eaLnBrk="1" hangingPunct="1">
              <a:lnSpc>
                <a:spcPct val="130000"/>
              </a:lnSpc>
              <a:buFontTx/>
              <a:buAutoNum type="arabicPeriod"/>
            </a:pPr>
            <a:r>
              <a:rPr lang="en-US" sz="1600" dirty="0" smtClean="0">
                <a:solidFill>
                  <a:srgbClr val="7F0000"/>
                </a:solidFill>
                <a:sym typeface="Symbol" pitchFamily="18" charset="2"/>
              </a:rPr>
              <a:t>Let </a:t>
            </a:r>
            <a:r>
              <a:rPr lang="en-US" sz="1600" i="1" dirty="0" smtClean="0">
                <a:sym typeface="Symbol" pitchFamily="18" charset="2"/>
              </a:rPr>
              <a:t>x </a:t>
            </a:r>
            <a:r>
              <a:rPr lang="en-US" sz="1600" dirty="0" smtClean="0">
                <a:sym typeface="Symbol" pitchFamily="18" charset="2"/>
              </a:rPr>
              <a:t>be an </a:t>
            </a:r>
            <a:r>
              <a:rPr lang="en-US" sz="1600" i="1" dirty="0" smtClean="0">
                <a:solidFill>
                  <a:srgbClr val="7F0000"/>
                </a:solidFill>
                <a:sym typeface="Symbol" pitchFamily="18" charset="2"/>
              </a:rPr>
              <a:t>arbitrary</a:t>
            </a:r>
            <a:r>
              <a:rPr lang="en-US" sz="1600" dirty="0" smtClean="0">
                <a:sym typeface="Symbol" pitchFamily="18" charset="2"/>
              </a:rPr>
              <a:t> integer such that 3 </a:t>
            </a:r>
            <a:r>
              <a:rPr lang="en-US" sz="1600" dirty="0" smtClean="0">
                <a:solidFill>
                  <a:srgbClr val="7F0000"/>
                </a:solidFill>
                <a:sym typeface="Symbol" pitchFamily="18" charset="2"/>
              </a:rPr>
              <a:t>|</a:t>
            </a:r>
            <a:r>
              <a:rPr lang="en-US" sz="1600" dirty="0" smtClean="0">
                <a:sym typeface="Symbol" pitchFamily="18" charset="2"/>
              </a:rPr>
              <a:t> </a:t>
            </a:r>
            <a:r>
              <a:rPr lang="en-US" sz="1600" i="1" dirty="0" smtClean="0">
                <a:sym typeface="Symbol" pitchFamily="18" charset="2"/>
              </a:rPr>
              <a:t>x</a:t>
            </a:r>
            <a:r>
              <a:rPr lang="en-US" sz="1600" dirty="0" smtClean="0">
                <a:sym typeface="Symbol" pitchFamily="18" charset="2"/>
              </a:rPr>
              <a:t> – 2.    </a:t>
            </a:r>
            <a:r>
              <a:rPr lang="en-US" sz="1600" dirty="0" smtClean="0">
                <a:solidFill>
                  <a:srgbClr val="007F00"/>
                </a:solidFill>
                <a:sym typeface="Symbol" pitchFamily="18" charset="2"/>
              </a:rPr>
              <a:t>(premise)</a:t>
            </a:r>
          </a:p>
          <a:p>
            <a:pPr marL="381000" indent="-381000" eaLnBrk="1" hangingPunct="1">
              <a:lnSpc>
                <a:spcPct val="130000"/>
              </a:lnSpc>
              <a:buFontTx/>
              <a:buAutoNum type="arabicPeriod"/>
            </a:pPr>
            <a:r>
              <a:rPr lang="en-US" sz="1600" dirty="0" smtClean="0">
                <a:sym typeface="Symbol" pitchFamily="18" charset="2"/>
              </a:rPr>
              <a:t>Let integer </a:t>
            </a:r>
            <a:r>
              <a:rPr lang="en-US" sz="1600" i="1" dirty="0" smtClean="0">
                <a:sym typeface="Symbol" pitchFamily="18" charset="2"/>
              </a:rPr>
              <a:t>q </a:t>
            </a:r>
            <a:r>
              <a:rPr lang="en-US" sz="1600" i="1" dirty="0" smtClean="0">
                <a:solidFill>
                  <a:srgbClr val="7F0000"/>
                </a:solidFill>
                <a:sym typeface="Symbol" pitchFamily="18" charset="2"/>
              </a:rPr>
              <a:t>=</a:t>
            </a:r>
            <a:r>
              <a:rPr lang="en-US" sz="1600" i="1" dirty="0" smtClean="0">
                <a:sym typeface="Symbol" pitchFamily="18" charset="2"/>
              </a:rPr>
              <a:t> </a:t>
            </a:r>
            <a:r>
              <a:rPr lang="en-US" sz="1600" dirty="0" smtClean="0">
                <a:sym typeface="Symbol" pitchFamily="18" charset="2"/>
              </a:rPr>
              <a:t>(</a:t>
            </a:r>
            <a:r>
              <a:rPr lang="en-US" sz="1600" i="1" dirty="0" smtClean="0">
                <a:sym typeface="Symbol" pitchFamily="18" charset="2"/>
              </a:rPr>
              <a:t> x  </a:t>
            </a:r>
            <a:r>
              <a:rPr lang="en-US" sz="1600" dirty="0" smtClean="0">
                <a:sym typeface="Symbol" pitchFamily="18" charset="2"/>
              </a:rPr>
              <a:t>–  2 )  / 3.                                  </a:t>
            </a:r>
            <a:r>
              <a:rPr lang="en-US" sz="1600" dirty="0" smtClean="0">
                <a:solidFill>
                  <a:srgbClr val="007F00"/>
                </a:solidFill>
                <a:sym typeface="Symbol" pitchFamily="18" charset="2"/>
              </a:rPr>
              <a:t>(from step 1 &amp; definition of “|”)</a:t>
            </a:r>
          </a:p>
          <a:p>
            <a:pPr marL="381000" indent="-381000" eaLnBrk="1" hangingPunct="1">
              <a:lnSpc>
                <a:spcPct val="130000"/>
              </a:lnSpc>
              <a:buFontTx/>
              <a:buAutoNum type="arabicPeriod"/>
            </a:pPr>
            <a:r>
              <a:rPr lang="en-US" sz="1600" i="1" dirty="0" smtClean="0">
                <a:sym typeface="Symbol" pitchFamily="18" charset="2"/>
              </a:rPr>
              <a:t>x</a:t>
            </a:r>
            <a:r>
              <a:rPr lang="en-US" sz="1600" dirty="0" smtClean="0">
                <a:sym typeface="Symbol" pitchFamily="18" charset="2"/>
              </a:rPr>
              <a:t> </a:t>
            </a:r>
            <a:r>
              <a:rPr lang="en-US" sz="1600" dirty="0" smtClean="0">
                <a:solidFill>
                  <a:srgbClr val="7F0000"/>
                </a:solidFill>
                <a:sym typeface="Symbol" pitchFamily="18" charset="2"/>
              </a:rPr>
              <a:t>=</a:t>
            </a:r>
            <a:r>
              <a:rPr lang="en-US" sz="1600" dirty="0" smtClean="0">
                <a:sym typeface="Symbol" pitchFamily="18" charset="2"/>
              </a:rPr>
              <a:t> 3</a:t>
            </a:r>
            <a:r>
              <a:rPr lang="en-US" sz="1600" i="1" dirty="0" smtClean="0">
                <a:sym typeface="Symbol" pitchFamily="18" charset="2"/>
              </a:rPr>
              <a:t>q</a:t>
            </a:r>
            <a:r>
              <a:rPr lang="en-US" sz="1600" dirty="0" smtClean="0">
                <a:sym typeface="Symbol" pitchFamily="18" charset="2"/>
              </a:rPr>
              <a:t> + 2.                                                              </a:t>
            </a:r>
            <a:r>
              <a:rPr lang="en-US" sz="1600" dirty="0" smtClean="0">
                <a:solidFill>
                  <a:srgbClr val="007F00"/>
                </a:solidFill>
                <a:sym typeface="Symbol" pitchFamily="18" charset="2"/>
              </a:rPr>
              <a:t>(algebraic manipulation of step 2)</a:t>
            </a:r>
          </a:p>
          <a:p>
            <a:pPr marL="381000" indent="-381000" eaLnBrk="1" hangingPunct="1">
              <a:lnSpc>
                <a:spcPct val="130000"/>
              </a:lnSpc>
              <a:buFontTx/>
              <a:buAutoNum type="arabicPeriod"/>
            </a:pPr>
            <a:r>
              <a:rPr lang="en-US" sz="1600" dirty="0" smtClean="0">
                <a:solidFill>
                  <a:srgbClr val="007F00"/>
                </a:solidFill>
                <a:sym typeface="Symbol" pitchFamily="18" charset="2"/>
              </a:rPr>
              <a:t>. . .</a:t>
            </a:r>
          </a:p>
          <a:p>
            <a:pPr marL="381000" indent="-381000" eaLnBrk="1" hangingPunct="1">
              <a:lnSpc>
                <a:spcPct val="130000"/>
              </a:lnSpc>
              <a:buFontTx/>
              <a:buAutoNum type="arabicPeriod"/>
            </a:pPr>
            <a:r>
              <a:rPr lang="en-US" sz="1600" dirty="0" smtClean="0">
                <a:solidFill>
                  <a:srgbClr val="7F0000"/>
                </a:solidFill>
                <a:sym typeface="Symbol" pitchFamily="18" charset="2"/>
              </a:rPr>
              <a:t>Therefore</a:t>
            </a:r>
            <a:r>
              <a:rPr lang="en-US" sz="1600" dirty="0" smtClean="0">
                <a:solidFill>
                  <a:srgbClr val="A80000"/>
                </a:solidFill>
                <a:sym typeface="Symbol" pitchFamily="18" charset="2"/>
              </a:rPr>
              <a:t>, </a:t>
            </a:r>
            <a:r>
              <a:rPr lang="en-US" sz="1600" dirty="0" smtClean="0">
                <a:sym typeface="Symbol" pitchFamily="18" charset="2"/>
              </a:rPr>
              <a:t></a:t>
            </a:r>
            <a:r>
              <a:rPr lang="en-US" sz="1600" i="1" dirty="0" smtClean="0">
                <a:sym typeface="Symbol" pitchFamily="18" charset="2"/>
              </a:rPr>
              <a:t>x</a:t>
            </a:r>
            <a:r>
              <a:rPr lang="en-US" sz="1600" b="1" dirty="0" smtClean="0">
                <a:sym typeface="Symbol" pitchFamily="18" charset="2"/>
              </a:rPr>
              <a:t> </a:t>
            </a:r>
            <a:r>
              <a:rPr lang="en-US" sz="1600" dirty="0" smtClean="0">
                <a:sym typeface="Symbol" pitchFamily="18" charset="2"/>
              </a:rPr>
              <a:t>( (</a:t>
            </a:r>
            <a:r>
              <a:rPr lang="en-US" sz="1600" b="1" dirty="0" smtClean="0">
                <a:sym typeface="Symbol" pitchFamily="18" charset="2"/>
              </a:rPr>
              <a:t> </a:t>
            </a:r>
            <a:r>
              <a:rPr lang="en-US" sz="1600" dirty="0" smtClean="0">
                <a:sym typeface="Symbol" pitchFamily="18" charset="2"/>
              </a:rPr>
              <a:t>3 | </a:t>
            </a:r>
            <a:r>
              <a:rPr lang="en-US" sz="1600" i="1" dirty="0" smtClean="0">
                <a:sym typeface="Symbol" pitchFamily="18" charset="2"/>
              </a:rPr>
              <a:t>x</a:t>
            </a:r>
            <a:r>
              <a:rPr lang="en-US" sz="1600" dirty="0" smtClean="0">
                <a:sym typeface="Symbol" pitchFamily="18" charset="2"/>
              </a:rPr>
              <a:t> – 2 )  ( 3 | </a:t>
            </a:r>
            <a:r>
              <a:rPr lang="en-US" sz="1600" i="1" dirty="0" smtClean="0">
                <a:sym typeface="Symbol" pitchFamily="18" charset="2"/>
              </a:rPr>
              <a:t>x</a:t>
            </a:r>
            <a:r>
              <a:rPr lang="en-US" sz="1600" baseline="30000" dirty="0" smtClean="0">
                <a:sym typeface="Symbol" pitchFamily="18" charset="2"/>
              </a:rPr>
              <a:t>2 </a:t>
            </a:r>
            <a:r>
              <a:rPr lang="en-US" sz="1600" dirty="0" smtClean="0">
                <a:sym typeface="Symbol" pitchFamily="18" charset="2"/>
              </a:rPr>
              <a:t>– 1 ) )</a:t>
            </a:r>
            <a:r>
              <a:rPr lang="en-US" sz="1600" dirty="0" smtClean="0">
                <a:solidFill>
                  <a:schemeClr val="accent2"/>
                </a:solidFill>
                <a:sym typeface="Symbol" pitchFamily="18" charset="2"/>
              </a:rPr>
              <a:t>            </a:t>
            </a:r>
            <a:r>
              <a:rPr lang="en-US" sz="1600" dirty="0" smtClean="0">
                <a:solidFill>
                  <a:srgbClr val="007F00"/>
                </a:solidFill>
                <a:sym typeface="Symbol" pitchFamily="18" charset="2"/>
              </a:rPr>
              <a:t>(Universal Generalization)</a:t>
            </a:r>
            <a:endParaRPr lang="en-US" sz="1600" dirty="0" smtClean="0">
              <a:solidFill>
                <a:srgbClr val="007F00"/>
              </a:solidFill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2421405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 smtClean="0"/>
              <a:t>Copyright © Peter Cappello 2011</a:t>
            </a: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/>
          <a:p>
            <a:pPr>
              <a:defRPr/>
            </a:pPr>
            <a:fld id="{7F4D1343-5419-4F96-9164-F89DE28FA64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8" name="Footer Placeholder 4"/>
          <p:cNvSpPr txBox="1">
            <a:spLocks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eaLnBrk="1" hangingPunct="1"/>
            <a:r>
              <a:rPr lang="en-US" sz="1400" smtClean="0"/>
              <a:t>Copyright © Peter Cappello</a:t>
            </a:r>
            <a:endParaRPr lang="en-US" sz="1400" dirty="0"/>
          </a:p>
        </p:txBody>
      </p:sp>
      <p:sp>
        <p:nvSpPr>
          <p:cNvPr id="9" name="Slide Number Placeholder 5"/>
          <p:cNvSpPr txBox="1">
            <a:spLocks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eaLnBrk="1" hangingPunct="1"/>
            <a:fld id="{DFEBE80C-F773-441D-9CDD-D400F8D2447D}" type="slidenum">
              <a:rPr lang="en-US" sz="1400" smtClean="0"/>
              <a:pPr eaLnBrk="1" hangingPunct="1"/>
              <a:t>7</a:t>
            </a:fld>
            <a:endParaRPr lang="en-US" sz="1400"/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Direct Proof of p </a:t>
            </a:r>
            <a:r>
              <a:rPr lang="en-US" b="1" smtClean="0">
                <a:sym typeface="Symbol" pitchFamily="18" charset="2"/>
              </a:rPr>
              <a:t></a:t>
            </a:r>
            <a:r>
              <a:rPr lang="en-US" smtClean="0">
                <a:sym typeface="Symbol" pitchFamily="18" charset="2"/>
              </a:rPr>
              <a:t> q</a:t>
            </a:r>
            <a:endParaRPr lang="en-US" sz="3600" smtClean="0">
              <a:solidFill>
                <a:srgbClr val="00007F"/>
              </a:solidFill>
              <a:sym typeface="Symbol" pitchFamily="18" charset="2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807720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0007F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009F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0009F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F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F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F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F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F"/>
                </a:solidFill>
                <a:latin typeface="+mn-lt"/>
              </a:defRPr>
            </a:lvl9pPr>
          </a:lstStyle>
          <a:p>
            <a:pPr marL="381000" indent="-381000" eaLnBrk="1" hangingPunct="1">
              <a:lnSpc>
                <a:spcPct val="130000"/>
              </a:lnSpc>
              <a:buFontTx/>
              <a:buAutoNum type="arabicPeriod"/>
            </a:pPr>
            <a:r>
              <a:rPr lang="en-US" sz="1600" dirty="0" smtClean="0"/>
              <a:t>Assume that </a:t>
            </a:r>
            <a:r>
              <a:rPr lang="en-US" sz="1600" i="1" dirty="0" smtClean="0">
                <a:solidFill>
                  <a:srgbClr val="7F0000"/>
                </a:solidFill>
              </a:rPr>
              <a:t>p</a:t>
            </a:r>
            <a:r>
              <a:rPr lang="en-US" sz="1600" dirty="0" smtClean="0"/>
              <a:t> is true.</a:t>
            </a:r>
          </a:p>
          <a:p>
            <a:pPr marL="381000" indent="-381000" eaLnBrk="1" hangingPunct="1">
              <a:lnSpc>
                <a:spcPct val="130000"/>
              </a:lnSpc>
              <a:buFontTx/>
              <a:buAutoNum type="arabicPeriod"/>
            </a:pPr>
            <a:r>
              <a:rPr lang="en-US" sz="1600" dirty="0" smtClean="0"/>
              <a:t>Show that </a:t>
            </a:r>
            <a:r>
              <a:rPr lang="en-US" sz="1600" i="1" dirty="0" smtClean="0">
                <a:solidFill>
                  <a:srgbClr val="7F0000"/>
                </a:solidFill>
              </a:rPr>
              <a:t>q</a:t>
            </a:r>
            <a:r>
              <a:rPr lang="en-US" sz="1600" dirty="0" smtClean="0"/>
              <a:t> is true.</a:t>
            </a:r>
          </a:p>
          <a:p>
            <a:pPr marL="381000" indent="-381000" eaLnBrk="1" hangingPunct="1">
              <a:lnSpc>
                <a:spcPct val="130000"/>
              </a:lnSpc>
              <a:buFontTx/>
              <a:buNone/>
            </a:pPr>
            <a:r>
              <a:rPr lang="en-US" sz="1600" dirty="0" smtClean="0"/>
              <a:t>Example</a:t>
            </a:r>
          </a:p>
          <a:p>
            <a:pPr marL="800100" lvl="1" indent="-342900" eaLnBrk="1" hangingPunct="1">
              <a:lnSpc>
                <a:spcPct val="130000"/>
              </a:lnSpc>
            </a:pPr>
            <a:r>
              <a:rPr lang="en-US" sz="1600" dirty="0" smtClean="0"/>
              <a:t>Let the domain be the integers.</a:t>
            </a:r>
          </a:p>
          <a:p>
            <a:pPr marL="800100" lvl="1" indent="-342900" eaLnBrk="1" hangingPunct="1">
              <a:lnSpc>
                <a:spcPct val="130000"/>
              </a:lnSpc>
            </a:pPr>
            <a:r>
              <a:rPr lang="en-US" sz="1600" dirty="0" smtClean="0"/>
              <a:t>Prove: </a:t>
            </a:r>
            <a:r>
              <a:rPr lang="en-US" sz="1600" dirty="0" smtClean="0">
                <a:solidFill>
                  <a:srgbClr val="00007F"/>
                </a:solidFill>
                <a:sym typeface="Symbol" pitchFamily="18" charset="2"/>
              </a:rPr>
              <a:t></a:t>
            </a:r>
            <a:r>
              <a:rPr lang="en-US" sz="1600" i="1" dirty="0" smtClean="0">
                <a:solidFill>
                  <a:srgbClr val="00007F"/>
                </a:solidFill>
                <a:sym typeface="Symbol" pitchFamily="18" charset="2"/>
              </a:rPr>
              <a:t>x</a:t>
            </a:r>
            <a:r>
              <a:rPr lang="en-US" sz="1600" b="1" dirty="0" smtClean="0">
                <a:solidFill>
                  <a:srgbClr val="00007F"/>
                </a:solidFill>
                <a:sym typeface="Symbol" pitchFamily="18" charset="2"/>
              </a:rPr>
              <a:t> </a:t>
            </a:r>
            <a:r>
              <a:rPr lang="en-US" sz="1600" dirty="0" smtClean="0">
                <a:solidFill>
                  <a:srgbClr val="00007F"/>
                </a:solidFill>
                <a:sym typeface="Symbol" pitchFamily="18" charset="2"/>
              </a:rPr>
              <a:t>( (</a:t>
            </a:r>
            <a:r>
              <a:rPr lang="en-US" sz="1600" b="1" dirty="0" smtClean="0">
                <a:solidFill>
                  <a:srgbClr val="00007F"/>
                </a:solidFill>
                <a:sym typeface="Symbol" pitchFamily="18" charset="2"/>
              </a:rPr>
              <a:t> </a:t>
            </a:r>
            <a:r>
              <a:rPr lang="en-US" sz="1600" dirty="0" smtClean="0">
                <a:solidFill>
                  <a:srgbClr val="00007F"/>
                </a:solidFill>
                <a:sym typeface="Symbol" pitchFamily="18" charset="2"/>
              </a:rPr>
              <a:t>3 | </a:t>
            </a:r>
            <a:r>
              <a:rPr lang="en-US" sz="1600" i="1" dirty="0" smtClean="0">
                <a:solidFill>
                  <a:srgbClr val="00007F"/>
                </a:solidFill>
                <a:sym typeface="Symbol" pitchFamily="18" charset="2"/>
              </a:rPr>
              <a:t>x</a:t>
            </a:r>
            <a:r>
              <a:rPr lang="en-US" sz="1600" dirty="0" smtClean="0">
                <a:solidFill>
                  <a:srgbClr val="00007F"/>
                </a:solidFill>
                <a:sym typeface="Symbol" pitchFamily="18" charset="2"/>
              </a:rPr>
              <a:t> – 2 )  ( 3 | </a:t>
            </a:r>
            <a:r>
              <a:rPr lang="en-US" sz="1600" i="1" dirty="0" smtClean="0">
                <a:solidFill>
                  <a:srgbClr val="00007F"/>
                </a:solidFill>
                <a:sym typeface="Symbol" pitchFamily="18" charset="2"/>
              </a:rPr>
              <a:t>x</a:t>
            </a:r>
            <a:r>
              <a:rPr lang="en-US" sz="1600" baseline="30000" dirty="0" smtClean="0">
                <a:solidFill>
                  <a:srgbClr val="00007F"/>
                </a:solidFill>
                <a:sym typeface="Symbol" pitchFamily="18" charset="2"/>
              </a:rPr>
              <a:t>2  </a:t>
            </a:r>
            <a:r>
              <a:rPr lang="en-US" sz="1600" dirty="0" smtClean="0">
                <a:solidFill>
                  <a:srgbClr val="00007F"/>
                </a:solidFill>
                <a:sym typeface="Symbol" pitchFamily="18" charset="2"/>
              </a:rPr>
              <a:t>– 1 ) )</a:t>
            </a:r>
          </a:p>
          <a:p>
            <a:pPr marL="381000" indent="-381000" eaLnBrk="1" hangingPunct="1">
              <a:lnSpc>
                <a:spcPct val="130000"/>
              </a:lnSpc>
              <a:buFontTx/>
              <a:buNone/>
            </a:pPr>
            <a:r>
              <a:rPr lang="en-US" sz="1600" dirty="0" smtClean="0"/>
              <a:t>Proof:   WHAT                                                              </a:t>
            </a:r>
            <a:r>
              <a:rPr lang="en-US" sz="1600" dirty="0" smtClean="0">
                <a:solidFill>
                  <a:srgbClr val="007F00"/>
                </a:solidFill>
              </a:rPr>
              <a:t>WHY</a:t>
            </a:r>
          </a:p>
          <a:p>
            <a:pPr marL="381000" indent="-381000" eaLnBrk="1" hangingPunct="1">
              <a:lnSpc>
                <a:spcPct val="130000"/>
              </a:lnSpc>
              <a:buFontTx/>
              <a:buAutoNum type="arabicPeriod"/>
            </a:pPr>
            <a:r>
              <a:rPr lang="en-US" sz="1600" dirty="0" smtClean="0">
                <a:solidFill>
                  <a:srgbClr val="7F0000"/>
                </a:solidFill>
                <a:sym typeface="Symbol" pitchFamily="18" charset="2"/>
              </a:rPr>
              <a:t>Let </a:t>
            </a:r>
            <a:r>
              <a:rPr lang="en-US" sz="1600" i="1" dirty="0" smtClean="0">
                <a:sym typeface="Symbol" pitchFamily="18" charset="2"/>
              </a:rPr>
              <a:t>x </a:t>
            </a:r>
            <a:r>
              <a:rPr lang="en-US" sz="1600" dirty="0" smtClean="0">
                <a:sym typeface="Symbol" pitchFamily="18" charset="2"/>
              </a:rPr>
              <a:t>be an </a:t>
            </a:r>
            <a:r>
              <a:rPr lang="en-US" sz="1600" i="1" dirty="0" smtClean="0">
                <a:solidFill>
                  <a:srgbClr val="7F0000"/>
                </a:solidFill>
                <a:sym typeface="Symbol" pitchFamily="18" charset="2"/>
              </a:rPr>
              <a:t>arbitrary</a:t>
            </a:r>
            <a:r>
              <a:rPr lang="en-US" sz="1600" dirty="0" smtClean="0">
                <a:sym typeface="Symbol" pitchFamily="18" charset="2"/>
              </a:rPr>
              <a:t> integer such that 3 </a:t>
            </a:r>
            <a:r>
              <a:rPr lang="en-US" sz="1600" dirty="0" smtClean="0">
                <a:solidFill>
                  <a:srgbClr val="7F0000"/>
                </a:solidFill>
                <a:sym typeface="Symbol" pitchFamily="18" charset="2"/>
              </a:rPr>
              <a:t>|</a:t>
            </a:r>
            <a:r>
              <a:rPr lang="en-US" sz="1600" dirty="0" smtClean="0">
                <a:sym typeface="Symbol" pitchFamily="18" charset="2"/>
              </a:rPr>
              <a:t> </a:t>
            </a:r>
            <a:r>
              <a:rPr lang="en-US" sz="1600" i="1" dirty="0" smtClean="0">
                <a:sym typeface="Symbol" pitchFamily="18" charset="2"/>
              </a:rPr>
              <a:t>x</a:t>
            </a:r>
            <a:r>
              <a:rPr lang="en-US" sz="1600" dirty="0" smtClean="0">
                <a:sym typeface="Symbol" pitchFamily="18" charset="2"/>
              </a:rPr>
              <a:t> – 2.    </a:t>
            </a:r>
            <a:r>
              <a:rPr lang="en-US" sz="1600" dirty="0" smtClean="0">
                <a:solidFill>
                  <a:srgbClr val="007F00"/>
                </a:solidFill>
                <a:sym typeface="Symbol" pitchFamily="18" charset="2"/>
              </a:rPr>
              <a:t>(premise)</a:t>
            </a:r>
          </a:p>
          <a:p>
            <a:pPr marL="381000" indent="-381000" eaLnBrk="1" hangingPunct="1">
              <a:lnSpc>
                <a:spcPct val="130000"/>
              </a:lnSpc>
              <a:buFontTx/>
              <a:buAutoNum type="arabicPeriod"/>
            </a:pPr>
            <a:r>
              <a:rPr lang="en-US" sz="1600" dirty="0" smtClean="0">
                <a:sym typeface="Symbol" pitchFamily="18" charset="2"/>
              </a:rPr>
              <a:t>Let integer </a:t>
            </a:r>
            <a:r>
              <a:rPr lang="en-US" sz="1600" i="1" dirty="0" smtClean="0">
                <a:sym typeface="Symbol" pitchFamily="18" charset="2"/>
              </a:rPr>
              <a:t>q </a:t>
            </a:r>
            <a:r>
              <a:rPr lang="en-US" sz="1600" i="1" dirty="0" smtClean="0">
                <a:solidFill>
                  <a:srgbClr val="7F0000"/>
                </a:solidFill>
                <a:sym typeface="Symbol" pitchFamily="18" charset="2"/>
              </a:rPr>
              <a:t>=</a:t>
            </a:r>
            <a:r>
              <a:rPr lang="en-US" sz="1600" i="1" dirty="0" smtClean="0">
                <a:sym typeface="Symbol" pitchFamily="18" charset="2"/>
              </a:rPr>
              <a:t> </a:t>
            </a:r>
            <a:r>
              <a:rPr lang="en-US" sz="1600" dirty="0" smtClean="0">
                <a:sym typeface="Symbol" pitchFamily="18" charset="2"/>
              </a:rPr>
              <a:t>(</a:t>
            </a:r>
            <a:r>
              <a:rPr lang="en-US" sz="1600" i="1" dirty="0" smtClean="0">
                <a:sym typeface="Symbol" pitchFamily="18" charset="2"/>
              </a:rPr>
              <a:t> x  </a:t>
            </a:r>
            <a:r>
              <a:rPr lang="en-US" sz="1600" dirty="0" smtClean="0">
                <a:sym typeface="Symbol" pitchFamily="18" charset="2"/>
              </a:rPr>
              <a:t>–  2 )  / 3.                                  </a:t>
            </a:r>
            <a:r>
              <a:rPr lang="en-US" sz="1600" dirty="0" smtClean="0">
                <a:solidFill>
                  <a:srgbClr val="007F00"/>
                </a:solidFill>
                <a:sym typeface="Symbol" pitchFamily="18" charset="2"/>
              </a:rPr>
              <a:t>(from step 1 &amp; definition of “|”)</a:t>
            </a:r>
          </a:p>
          <a:p>
            <a:pPr marL="381000" indent="-381000" eaLnBrk="1" hangingPunct="1">
              <a:lnSpc>
                <a:spcPct val="130000"/>
              </a:lnSpc>
              <a:buFontTx/>
              <a:buAutoNum type="arabicPeriod"/>
            </a:pPr>
            <a:r>
              <a:rPr lang="en-US" sz="1600" i="1" dirty="0" smtClean="0">
                <a:sym typeface="Symbol" pitchFamily="18" charset="2"/>
              </a:rPr>
              <a:t>x</a:t>
            </a:r>
            <a:r>
              <a:rPr lang="en-US" sz="1600" dirty="0" smtClean="0">
                <a:sym typeface="Symbol" pitchFamily="18" charset="2"/>
              </a:rPr>
              <a:t> </a:t>
            </a:r>
            <a:r>
              <a:rPr lang="en-US" sz="1600" dirty="0" smtClean="0">
                <a:solidFill>
                  <a:srgbClr val="7F0000"/>
                </a:solidFill>
                <a:sym typeface="Symbol" pitchFamily="18" charset="2"/>
              </a:rPr>
              <a:t>=</a:t>
            </a:r>
            <a:r>
              <a:rPr lang="en-US" sz="1600" dirty="0" smtClean="0">
                <a:sym typeface="Symbol" pitchFamily="18" charset="2"/>
              </a:rPr>
              <a:t> 3</a:t>
            </a:r>
            <a:r>
              <a:rPr lang="en-US" sz="1600" i="1" dirty="0" smtClean="0">
                <a:sym typeface="Symbol" pitchFamily="18" charset="2"/>
              </a:rPr>
              <a:t>q</a:t>
            </a:r>
            <a:r>
              <a:rPr lang="en-US" sz="1600" dirty="0" smtClean="0">
                <a:sym typeface="Symbol" pitchFamily="18" charset="2"/>
              </a:rPr>
              <a:t> + 2.                                                              </a:t>
            </a:r>
            <a:r>
              <a:rPr lang="en-US" sz="1600" dirty="0" smtClean="0">
                <a:solidFill>
                  <a:srgbClr val="007F00"/>
                </a:solidFill>
                <a:sym typeface="Symbol" pitchFamily="18" charset="2"/>
              </a:rPr>
              <a:t>(algebraic manipulation of step 2)</a:t>
            </a:r>
          </a:p>
          <a:p>
            <a:pPr marL="381000" indent="-381000" eaLnBrk="1" hangingPunct="1">
              <a:lnSpc>
                <a:spcPct val="130000"/>
              </a:lnSpc>
              <a:buFontTx/>
              <a:buNone/>
            </a:pPr>
            <a:r>
              <a:rPr lang="en-US" sz="1600" dirty="0" smtClean="0">
                <a:sym typeface="Symbol" pitchFamily="18" charset="2"/>
              </a:rPr>
              <a:t>4.   </a:t>
            </a:r>
            <a:r>
              <a:rPr lang="en-US" sz="1600" i="1" dirty="0" smtClean="0">
                <a:sym typeface="Symbol" pitchFamily="18" charset="2"/>
              </a:rPr>
              <a:t>x</a:t>
            </a:r>
            <a:r>
              <a:rPr lang="en-US" sz="1600" baseline="30000" dirty="0" smtClean="0">
                <a:sym typeface="Symbol" pitchFamily="18" charset="2"/>
              </a:rPr>
              <a:t>2</a:t>
            </a:r>
            <a:r>
              <a:rPr lang="en-US" sz="1600" dirty="0" smtClean="0">
                <a:sym typeface="Symbol" pitchFamily="18" charset="2"/>
              </a:rPr>
              <a:t> </a:t>
            </a:r>
            <a:r>
              <a:rPr lang="en-US" sz="1600" dirty="0" smtClean="0">
                <a:solidFill>
                  <a:srgbClr val="7F0000"/>
                </a:solidFill>
                <a:sym typeface="Symbol" pitchFamily="18" charset="2"/>
              </a:rPr>
              <a:t>=</a:t>
            </a:r>
            <a:r>
              <a:rPr lang="en-US" sz="1600" dirty="0" smtClean="0">
                <a:sym typeface="Symbol" pitchFamily="18" charset="2"/>
              </a:rPr>
              <a:t> ( 3</a:t>
            </a:r>
            <a:r>
              <a:rPr lang="en-US" sz="1600" i="1" dirty="0" smtClean="0">
                <a:sym typeface="Symbol" pitchFamily="18" charset="2"/>
              </a:rPr>
              <a:t>q</a:t>
            </a:r>
            <a:r>
              <a:rPr lang="en-US" sz="1600" dirty="0" smtClean="0">
                <a:sym typeface="Symbol" pitchFamily="18" charset="2"/>
              </a:rPr>
              <a:t> + 2 )</a:t>
            </a:r>
            <a:r>
              <a:rPr lang="en-US" sz="1600" baseline="30000" dirty="0" smtClean="0">
                <a:sym typeface="Symbol" pitchFamily="18" charset="2"/>
              </a:rPr>
              <a:t>2</a:t>
            </a:r>
            <a:r>
              <a:rPr lang="en-US" sz="1600" dirty="0" smtClean="0">
                <a:sym typeface="Symbol" pitchFamily="18" charset="2"/>
              </a:rPr>
              <a:t> </a:t>
            </a:r>
            <a:r>
              <a:rPr lang="en-US" sz="1600" dirty="0" smtClean="0">
                <a:solidFill>
                  <a:srgbClr val="7F0000"/>
                </a:solidFill>
                <a:sym typeface="Symbol" pitchFamily="18" charset="2"/>
              </a:rPr>
              <a:t>=</a:t>
            </a:r>
            <a:r>
              <a:rPr lang="en-US" sz="1600" dirty="0" smtClean="0">
                <a:sym typeface="Symbol" pitchFamily="18" charset="2"/>
              </a:rPr>
              <a:t> 9</a:t>
            </a:r>
            <a:r>
              <a:rPr lang="en-US" sz="1600" i="1" dirty="0" smtClean="0">
                <a:sym typeface="Symbol" pitchFamily="18" charset="2"/>
              </a:rPr>
              <a:t>q</a:t>
            </a:r>
            <a:r>
              <a:rPr lang="en-US" sz="1600" baseline="30000" dirty="0" smtClean="0">
                <a:sym typeface="Symbol" pitchFamily="18" charset="2"/>
              </a:rPr>
              <a:t>2</a:t>
            </a:r>
            <a:r>
              <a:rPr lang="en-US" sz="1600" dirty="0" smtClean="0">
                <a:sym typeface="Symbol" pitchFamily="18" charset="2"/>
              </a:rPr>
              <a:t> + 12</a:t>
            </a:r>
            <a:r>
              <a:rPr lang="en-US" sz="1600" i="1" dirty="0" smtClean="0">
                <a:sym typeface="Symbol" pitchFamily="18" charset="2"/>
              </a:rPr>
              <a:t>q</a:t>
            </a:r>
            <a:r>
              <a:rPr lang="en-US" sz="1600" dirty="0" smtClean="0">
                <a:sym typeface="Symbol" pitchFamily="18" charset="2"/>
              </a:rPr>
              <a:t> + 4 </a:t>
            </a:r>
            <a:r>
              <a:rPr lang="en-US" sz="1600" dirty="0" smtClean="0">
                <a:solidFill>
                  <a:srgbClr val="7F0000"/>
                </a:solidFill>
                <a:sym typeface="Symbol" pitchFamily="18" charset="2"/>
              </a:rPr>
              <a:t>=</a:t>
            </a:r>
            <a:r>
              <a:rPr lang="en-US" sz="1600" dirty="0" smtClean="0">
                <a:sym typeface="Symbol" pitchFamily="18" charset="2"/>
              </a:rPr>
              <a:t> 3( 3</a:t>
            </a:r>
            <a:r>
              <a:rPr lang="en-US" sz="1600" i="1" dirty="0" smtClean="0">
                <a:sym typeface="Symbol" pitchFamily="18" charset="2"/>
              </a:rPr>
              <a:t>q</a:t>
            </a:r>
            <a:r>
              <a:rPr lang="en-US" sz="1600" baseline="30000" dirty="0" smtClean="0">
                <a:sym typeface="Symbol" pitchFamily="18" charset="2"/>
              </a:rPr>
              <a:t>2</a:t>
            </a:r>
            <a:r>
              <a:rPr lang="en-US" sz="1600" dirty="0" smtClean="0">
                <a:sym typeface="Symbol" pitchFamily="18" charset="2"/>
              </a:rPr>
              <a:t> + 4</a:t>
            </a:r>
            <a:r>
              <a:rPr lang="en-US" sz="1600" i="1" dirty="0" smtClean="0">
                <a:sym typeface="Symbol" pitchFamily="18" charset="2"/>
              </a:rPr>
              <a:t>q</a:t>
            </a:r>
            <a:r>
              <a:rPr lang="en-US" sz="1600" dirty="0" smtClean="0">
                <a:sym typeface="Symbol" pitchFamily="18" charset="2"/>
              </a:rPr>
              <a:t> + 1 ) + 1.</a:t>
            </a:r>
            <a:r>
              <a:rPr lang="en-US" sz="1600" dirty="0" smtClean="0">
                <a:solidFill>
                  <a:srgbClr val="007F00"/>
                </a:solidFill>
                <a:sym typeface="Symbol" pitchFamily="18" charset="2"/>
              </a:rPr>
              <a:t> </a:t>
            </a:r>
          </a:p>
          <a:p>
            <a:pPr marL="381000" indent="-381000" eaLnBrk="1" hangingPunct="1">
              <a:lnSpc>
                <a:spcPct val="130000"/>
              </a:lnSpc>
              <a:buFontTx/>
              <a:buNone/>
            </a:pPr>
            <a:r>
              <a:rPr lang="en-US" sz="1600" dirty="0" smtClean="0">
                <a:sym typeface="Symbol" pitchFamily="18" charset="2"/>
              </a:rPr>
              <a:t>5. . . .</a:t>
            </a:r>
          </a:p>
          <a:p>
            <a:pPr marL="381000" indent="-381000" eaLnBrk="1" hangingPunct="1">
              <a:lnSpc>
                <a:spcPct val="130000"/>
              </a:lnSpc>
              <a:buFontTx/>
              <a:buNone/>
            </a:pPr>
            <a:r>
              <a:rPr lang="en-US" sz="1600" dirty="0" smtClean="0">
                <a:solidFill>
                  <a:srgbClr val="7F0000"/>
                </a:solidFill>
                <a:sym typeface="Symbol" pitchFamily="18" charset="2"/>
              </a:rPr>
              <a:t>6. Therefore</a:t>
            </a:r>
            <a:r>
              <a:rPr lang="en-US" sz="1600" dirty="0" smtClean="0">
                <a:solidFill>
                  <a:srgbClr val="A80000"/>
                </a:solidFill>
                <a:sym typeface="Symbol" pitchFamily="18" charset="2"/>
              </a:rPr>
              <a:t>, </a:t>
            </a:r>
            <a:r>
              <a:rPr lang="en-US" sz="1600" dirty="0" smtClean="0">
                <a:sym typeface="Symbol" pitchFamily="18" charset="2"/>
              </a:rPr>
              <a:t></a:t>
            </a:r>
            <a:r>
              <a:rPr lang="en-US" sz="1600" i="1" dirty="0" smtClean="0">
                <a:sym typeface="Symbol" pitchFamily="18" charset="2"/>
              </a:rPr>
              <a:t>x</a:t>
            </a:r>
            <a:r>
              <a:rPr lang="en-US" sz="1600" b="1" dirty="0" smtClean="0">
                <a:sym typeface="Symbol" pitchFamily="18" charset="2"/>
              </a:rPr>
              <a:t> </a:t>
            </a:r>
            <a:r>
              <a:rPr lang="en-US" sz="1600" dirty="0" smtClean="0">
                <a:sym typeface="Symbol" pitchFamily="18" charset="2"/>
              </a:rPr>
              <a:t>( (</a:t>
            </a:r>
            <a:r>
              <a:rPr lang="en-US" sz="1600" b="1" dirty="0" smtClean="0">
                <a:sym typeface="Symbol" pitchFamily="18" charset="2"/>
              </a:rPr>
              <a:t> </a:t>
            </a:r>
            <a:r>
              <a:rPr lang="en-US" sz="1600" dirty="0" smtClean="0">
                <a:sym typeface="Symbol" pitchFamily="18" charset="2"/>
              </a:rPr>
              <a:t>3 | </a:t>
            </a:r>
            <a:r>
              <a:rPr lang="en-US" sz="1600" i="1" dirty="0" smtClean="0">
                <a:sym typeface="Symbol" pitchFamily="18" charset="2"/>
              </a:rPr>
              <a:t>x</a:t>
            </a:r>
            <a:r>
              <a:rPr lang="en-US" sz="1600" dirty="0" smtClean="0">
                <a:sym typeface="Symbol" pitchFamily="18" charset="2"/>
              </a:rPr>
              <a:t> – 2 )  ( 3 | </a:t>
            </a:r>
            <a:r>
              <a:rPr lang="en-US" sz="1600" i="1" dirty="0" smtClean="0">
                <a:sym typeface="Symbol" pitchFamily="18" charset="2"/>
              </a:rPr>
              <a:t>x</a:t>
            </a:r>
            <a:r>
              <a:rPr lang="en-US" sz="1600" baseline="30000" dirty="0" smtClean="0">
                <a:sym typeface="Symbol" pitchFamily="18" charset="2"/>
              </a:rPr>
              <a:t>2 </a:t>
            </a:r>
            <a:r>
              <a:rPr lang="en-US" sz="1600" dirty="0" smtClean="0">
                <a:sym typeface="Symbol" pitchFamily="18" charset="2"/>
              </a:rPr>
              <a:t>– 1 ) )</a:t>
            </a:r>
            <a:r>
              <a:rPr lang="en-US" sz="1600" dirty="0" smtClean="0">
                <a:solidFill>
                  <a:schemeClr val="accent2"/>
                </a:solidFill>
                <a:sym typeface="Symbol" pitchFamily="18" charset="2"/>
              </a:rPr>
              <a:t>            </a:t>
            </a:r>
            <a:r>
              <a:rPr lang="en-US" sz="1600" dirty="0" smtClean="0">
                <a:solidFill>
                  <a:srgbClr val="007F00"/>
                </a:solidFill>
                <a:sym typeface="Symbol" pitchFamily="18" charset="2"/>
              </a:rPr>
              <a:t>(Universal Generalization)</a:t>
            </a:r>
            <a:endParaRPr lang="en-US" sz="1600" dirty="0" smtClean="0">
              <a:solidFill>
                <a:srgbClr val="007F00"/>
              </a:solidFill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818979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 smtClean="0"/>
              <a:t>Copyright © Peter Cappello 2011</a:t>
            </a: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/>
          <a:p>
            <a:pPr>
              <a:defRPr/>
            </a:pPr>
            <a:fld id="{7F4D1343-5419-4F96-9164-F89DE28FA64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Footer Placeholder 4"/>
          <p:cNvSpPr txBox="1">
            <a:spLocks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eaLnBrk="1" hangingPunct="1"/>
            <a:r>
              <a:rPr lang="en-US" sz="1400" smtClean="0"/>
              <a:t>Copyright © Peter Cappello</a:t>
            </a:r>
            <a:endParaRPr lang="en-US" sz="1400" dirty="0"/>
          </a:p>
        </p:txBody>
      </p:sp>
      <p:sp>
        <p:nvSpPr>
          <p:cNvPr id="9" name="Slide Number Placeholder 5"/>
          <p:cNvSpPr txBox="1">
            <a:spLocks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eaLnBrk="1" hangingPunct="1"/>
            <a:fld id="{DFEBE80C-F773-441D-9CDD-D400F8D2447D}" type="slidenum">
              <a:rPr lang="en-US" sz="1400" smtClean="0"/>
              <a:pPr eaLnBrk="1" hangingPunct="1"/>
              <a:t>8</a:t>
            </a:fld>
            <a:endParaRPr lang="en-US" sz="1400"/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Direct Proof of p </a:t>
            </a:r>
            <a:r>
              <a:rPr lang="en-US" b="1" smtClean="0">
                <a:sym typeface="Symbol" pitchFamily="18" charset="2"/>
              </a:rPr>
              <a:t></a:t>
            </a:r>
            <a:r>
              <a:rPr lang="en-US" smtClean="0">
                <a:sym typeface="Symbol" pitchFamily="18" charset="2"/>
              </a:rPr>
              <a:t> q</a:t>
            </a:r>
            <a:endParaRPr lang="en-US" sz="3600" smtClean="0">
              <a:solidFill>
                <a:srgbClr val="00007F"/>
              </a:solidFill>
              <a:sym typeface="Symbol" pitchFamily="18" charset="2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807720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0007F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009F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0009F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F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F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F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F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F"/>
                </a:solidFill>
                <a:latin typeface="+mn-lt"/>
              </a:defRPr>
            </a:lvl9pPr>
          </a:lstStyle>
          <a:p>
            <a:pPr marL="381000" indent="-381000" eaLnBrk="1" hangingPunct="1">
              <a:lnSpc>
                <a:spcPct val="130000"/>
              </a:lnSpc>
              <a:buFontTx/>
              <a:buAutoNum type="arabicPeriod"/>
            </a:pPr>
            <a:r>
              <a:rPr lang="en-US" sz="1600" dirty="0" smtClean="0"/>
              <a:t>Assume that </a:t>
            </a:r>
            <a:r>
              <a:rPr lang="en-US" sz="1600" i="1" dirty="0" smtClean="0">
                <a:solidFill>
                  <a:srgbClr val="7F0000"/>
                </a:solidFill>
              </a:rPr>
              <a:t>p</a:t>
            </a:r>
            <a:r>
              <a:rPr lang="en-US" sz="1600" dirty="0" smtClean="0"/>
              <a:t> is true.</a:t>
            </a:r>
          </a:p>
          <a:p>
            <a:pPr marL="381000" indent="-381000" eaLnBrk="1" hangingPunct="1">
              <a:lnSpc>
                <a:spcPct val="130000"/>
              </a:lnSpc>
              <a:buFontTx/>
              <a:buAutoNum type="arabicPeriod"/>
            </a:pPr>
            <a:r>
              <a:rPr lang="en-US" sz="1600" dirty="0" smtClean="0"/>
              <a:t>Show that </a:t>
            </a:r>
            <a:r>
              <a:rPr lang="en-US" sz="1600" i="1" dirty="0" smtClean="0">
                <a:solidFill>
                  <a:srgbClr val="7F0000"/>
                </a:solidFill>
              </a:rPr>
              <a:t>q</a:t>
            </a:r>
            <a:r>
              <a:rPr lang="en-US" sz="1600" dirty="0" smtClean="0"/>
              <a:t> is true.</a:t>
            </a:r>
          </a:p>
          <a:p>
            <a:pPr marL="381000" indent="-381000" eaLnBrk="1" hangingPunct="1">
              <a:lnSpc>
                <a:spcPct val="130000"/>
              </a:lnSpc>
              <a:buFontTx/>
              <a:buNone/>
            </a:pPr>
            <a:r>
              <a:rPr lang="en-US" sz="1600" dirty="0" smtClean="0"/>
              <a:t>Example</a:t>
            </a:r>
          </a:p>
          <a:p>
            <a:pPr marL="800100" lvl="1" indent="-342900" eaLnBrk="1" hangingPunct="1">
              <a:lnSpc>
                <a:spcPct val="130000"/>
              </a:lnSpc>
            </a:pPr>
            <a:r>
              <a:rPr lang="en-US" sz="1600" dirty="0" smtClean="0"/>
              <a:t>Let the domain be the integers.</a:t>
            </a:r>
          </a:p>
          <a:p>
            <a:pPr marL="800100" lvl="1" indent="-342900" eaLnBrk="1" hangingPunct="1">
              <a:lnSpc>
                <a:spcPct val="130000"/>
              </a:lnSpc>
            </a:pPr>
            <a:r>
              <a:rPr lang="en-US" sz="1600" dirty="0" smtClean="0"/>
              <a:t>Prove: </a:t>
            </a:r>
            <a:r>
              <a:rPr lang="en-US" sz="1600" dirty="0" smtClean="0">
                <a:solidFill>
                  <a:srgbClr val="00007F"/>
                </a:solidFill>
                <a:sym typeface="Symbol" pitchFamily="18" charset="2"/>
              </a:rPr>
              <a:t></a:t>
            </a:r>
            <a:r>
              <a:rPr lang="en-US" sz="1600" i="1" dirty="0" smtClean="0">
                <a:solidFill>
                  <a:srgbClr val="00007F"/>
                </a:solidFill>
                <a:sym typeface="Symbol" pitchFamily="18" charset="2"/>
              </a:rPr>
              <a:t>x</a:t>
            </a:r>
            <a:r>
              <a:rPr lang="en-US" sz="1600" b="1" dirty="0" smtClean="0">
                <a:solidFill>
                  <a:srgbClr val="00007F"/>
                </a:solidFill>
                <a:sym typeface="Symbol" pitchFamily="18" charset="2"/>
              </a:rPr>
              <a:t> </a:t>
            </a:r>
            <a:r>
              <a:rPr lang="en-US" sz="1600" dirty="0" smtClean="0">
                <a:solidFill>
                  <a:srgbClr val="00007F"/>
                </a:solidFill>
                <a:sym typeface="Symbol" pitchFamily="18" charset="2"/>
              </a:rPr>
              <a:t>( (</a:t>
            </a:r>
            <a:r>
              <a:rPr lang="en-US" sz="1600" b="1" dirty="0" smtClean="0">
                <a:solidFill>
                  <a:srgbClr val="00007F"/>
                </a:solidFill>
                <a:sym typeface="Symbol" pitchFamily="18" charset="2"/>
              </a:rPr>
              <a:t> </a:t>
            </a:r>
            <a:r>
              <a:rPr lang="en-US" sz="1600" dirty="0" smtClean="0">
                <a:solidFill>
                  <a:srgbClr val="00007F"/>
                </a:solidFill>
                <a:sym typeface="Symbol" pitchFamily="18" charset="2"/>
              </a:rPr>
              <a:t>3 | </a:t>
            </a:r>
            <a:r>
              <a:rPr lang="en-US" sz="1600" i="1" dirty="0" smtClean="0">
                <a:solidFill>
                  <a:srgbClr val="00007F"/>
                </a:solidFill>
                <a:sym typeface="Symbol" pitchFamily="18" charset="2"/>
              </a:rPr>
              <a:t>x</a:t>
            </a:r>
            <a:r>
              <a:rPr lang="en-US" sz="1600" dirty="0" smtClean="0">
                <a:solidFill>
                  <a:srgbClr val="00007F"/>
                </a:solidFill>
                <a:sym typeface="Symbol" pitchFamily="18" charset="2"/>
              </a:rPr>
              <a:t> – 2 )  ( 3 | </a:t>
            </a:r>
            <a:r>
              <a:rPr lang="en-US" sz="1600" i="1" dirty="0" smtClean="0">
                <a:solidFill>
                  <a:srgbClr val="00007F"/>
                </a:solidFill>
                <a:sym typeface="Symbol" pitchFamily="18" charset="2"/>
              </a:rPr>
              <a:t>x</a:t>
            </a:r>
            <a:r>
              <a:rPr lang="en-US" sz="1600" baseline="30000" dirty="0" smtClean="0">
                <a:solidFill>
                  <a:srgbClr val="00007F"/>
                </a:solidFill>
                <a:sym typeface="Symbol" pitchFamily="18" charset="2"/>
              </a:rPr>
              <a:t>2  </a:t>
            </a:r>
            <a:r>
              <a:rPr lang="en-US" sz="1600" dirty="0" smtClean="0">
                <a:solidFill>
                  <a:srgbClr val="00007F"/>
                </a:solidFill>
                <a:sym typeface="Symbol" pitchFamily="18" charset="2"/>
              </a:rPr>
              <a:t>– 1 ) )</a:t>
            </a:r>
          </a:p>
          <a:p>
            <a:pPr marL="381000" indent="-381000" eaLnBrk="1" hangingPunct="1">
              <a:lnSpc>
                <a:spcPct val="130000"/>
              </a:lnSpc>
              <a:buFontTx/>
              <a:buNone/>
            </a:pPr>
            <a:r>
              <a:rPr lang="en-US" sz="1600" dirty="0" smtClean="0"/>
              <a:t>Proof:   WHAT                                                              </a:t>
            </a:r>
            <a:r>
              <a:rPr lang="en-US" sz="1600" dirty="0" smtClean="0">
                <a:solidFill>
                  <a:srgbClr val="007F00"/>
                </a:solidFill>
              </a:rPr>
              <a:t>WHY</a:t>
            </a:r>
          </a:p>
          <a:p>
            <a:pPr marL="381000" indent="-381000" eaLnBrk="1" hangingPunct="1">
              <a:lnSpc>
                <a:spcPct val="130000"/>
              </a:lnSpc>
              <a:buFontTx/>
              <a:buAutoNum type="arabicPeriod"/>
            </a:pPr>
            <a:r>
              <a:rPr lang="en-US" sz="1600" dirty="0" smtClean="0">
                <a:solidFill>
                  <a:srgbClr val="7F0000"/>
                </a:solidFill>
                <a:sym typeface="Symbol" pitchFamily="18" charset="2"/>
              </a:rPr>
              <a:t>Let </a:t>
            </a:r>
            <a:r>
              <a:rPr lang="en-US" sz="1600" i="1" dirty="0" smtClean="0">
                <a:sym typeface="Symbol" pitchFamily="18" charset="2"/>
              </a:rPr>
              <a:t>x </a:t>
            </a:r>
            <a:r>
              <a:rPr lang="en-US" sz="1600" dirty="0" smtClean="0">
                <a:sym typeface="Symbol" pitchFamily="18" charset="2"/>
              </a:rPr>
              <a:t>be an </a:t>
            </a:r>
            <a:r>
              <a:rPr lang="en-US" sz="1600" i="1" dirty="0" smtClean="0">
                <a:solidFill>
                  <a:srgbClr val="7F0000"/>
                </a:solidFill>
                <a:sym typeface="Symbol" pitchFamily="18" charset="2"/>
              </a:rPr>
              <a:t>arbitrary</a:t>
            </a:r>
            <a:r>
              <a:rPr lang="en-US" sz="1600" dirty="0" smtClean="0">
                <a:sym typeface="Symbol" pitchFamily="18" charset="2"/>
              </a:rPr>
              <a:t> integer such that 3 </a:t>
            </a:r>
            <a:r>
              <a:rPr lang="en-US" sz="1600" dirty="0" smtClean="0">
                <a:solidFill>
                  <a:srgbClr val="7F0000"/>
                </a:solidFill>
                <a:sym typeface="Symbol" pitchFamily="18" charset="2"/>
              </a:rPr>
              <a:t>|</a:t>
            </a:r>
            <a:r>
              <a:rPr lang="en-US" sz="1600" dirty="0" smtClean="0">
                <a:sym typeface="Symbol" pitchFamily="18" charset="2"/>
              </a:rPr>
              <a:t> </a:t>
            </a:r>
            <a:r>
              <a:rPr lang="en-US" sz="1600" i="1" dirty="0" smtClean="0">
                <a:sym typeface="Symbol" pitchFamily="18" charset="2"/>
              </a:rPr>
              <a:t>x</a:t>
            </a:r>
            <a:r>
              <a:rPr lang="en-US" sz="1600" dirty="0" smtClean="0">
                <a:sym typeface="Symbol" pitchFamily="18" charset="2"/>
              </a:rPr>
              <a:t> – 2.    </a:t>
            </a:r>
            <a:r>
              <a:rPr lang="en-US" sz="1600" dirty="0" smtClean="0">
                <a:solidFill>
                  <a:srgbClr val="007F00"/>
                </a:solidFill>
                <a:sym typeface="Symbol" pitchFamily="18" charset="2"/>
              </a:rPr>
              <a:t>(premise)</a:t>
            </a:r>
          </a:p>
          <a:p>
            <a:pPr marL="381000" indent="-381000" eaLnBrk="1" hangingPunct="1">
              <a:lnSpc>
                <a:spcPct val="130000"/>
              </a:lnSpc>
              <a:buFontTx/>
              <a:buAutoNum type="arabicPeriod"/>
            </a:pPr>
            <a:r>
              <a:rPr lang="en-US" sz="1600" dirty="0" smtClean="0">
                <a:sym typeface="Symbol" pitchFamily="18" charset="2"/>
              </a:rPr>
              <a:t>Let integer </a:t>
            </a:r>
            <a:r>
              <a:rPr lang="en-US" sz="1600" i="1" dirty="0" smtClean="0">
                <a:sym typeface="Symbol" pitchFamily="18" charset="2"/>
              </a:rPr>
              <a:t>q </a:t>
            </a:r>
            <a:r>
              <a:rPr lang="en-US" sz="1600" i="1" dirty="0" smtClean="0">
                <a:solidFill>
                  <a:srgbClr val="7F0000"/>
                </a:solidFill>
                <a:sym typeface="Symbol" pitchFamily="18" charset="2"/>
              </a:rPr>
              <a:t>=</a:t>
            </a:r>
            <a:r>
              <a:rPr lang="en-US" sz="1600" i="1" dirty="0" smtClean="0">
                <a:sym typeface="Symbol" pitchFamily="18" charset="2"/>
              </a:rPr>
              <a:t> </a:t>
            </a:r>
            <a:r>
              <a:rPr lang="en-US" sz="1600" dirty="0" smtClean="0">
                <a:sym typeface="Symbol" pitchFamily="18" charset="2"/>
              </a:rPr>
              <a:t>(</a:t>
            </a:r>
            <a:r>
              <a:rPr lang="en-US" sz="1600" i="1" dirty="0" smtClean="0">
                <a:sym typeface="Symbol" pitchFamily="18" charset="2"/>
              </a:rPr>
              <a:t> x  </a:t>
            </a:r>
            <a:r>
              <a:rPr lang="en-US" sz="1600" dirty="0" smtClean="0">
                <a:sym typeface="Symbol" pitchFamily="18" charset="2"/>
              </a:rPr>
              <a:t>–  2 )  / 3.                                  </a:t>
            </a:r>
            <a:r>
              <a:rPr lang="en-US" sz="1600" dirty="0" smtClean="0">
                <a:solidFill>
                  <a:srgbClr val="007F00"/>
                </a:solidFill>
                <a:sym typeface="Symbol" pitchFamily="18" charset="2"/>
              </a:rPr>
              <a:t>(from step 1 &amp; definition of “|”)</a:t>
            </a:r>
          </a:p>
          <a:p>
            <a:pPr marL="381000" indent="-381000" eaLnBrk="1" hangingPunct="1">
              <a:lnSpc>
                <a:spcPct val="130000"/>
              </a:lnSpc>
              <a:buFontTx/>
              <a:buAutoNum type="arabicPeriod"/>
            </a:pPr>
            <a:r>
              <a:rPr lang="en-US" sz="1600" i="1" dirty="0" smtClean="0">
                <a:sym typeface="Symbol" pitchFamily="18" charset="2"/>
              </a:rPr>
              <a:t>x</a:t>
            </a:r>
            <a:r>
              <a:rPr lang="en-US" sz="1600" dirty="0" smtClean="0">
                <a:sym typeface="Symbol" pitchFamily="18" charset="2"/>
              </a:rPr>
              <a:t> </a:t>
            </a:r>
            <a:r>
              <a:rPr lang="en-US" sz="1600" dirty="0" smtClean="0">
                <a:solidFill>
                  <a:srgbClr val="7F0000"/>
                </a:solidFill>
                <a:sym typeface="Symbol" pitchFamily="18" charset="2"/>
              </a:rPr>
              <a:t>=</a:t>
            </a:r>
            <a:r>
              <a:rPr lang="en-US" sz="1600" dirty="0" smtClean="0">
                <a:sym typeface="Symbol" pitchFamily="18" charset="2"/>
              </a:rPr>
              <a:t> 3</a:t>
            </a:r>
            <a:r>
              <a:rPr lang="en-US" sz="1600" i="1" dirty="0" smtClean="0">
                <a:sym typeface="Symbol" pitchFamily="18" charset="2"/>
              </a:rPr>
              <a:t>q</a:t>
            </a:r>
            <a:r>
              <a:rPr lang="en-US" sz="1600" dirty="0" smtClean="0">
                <a:sym typeface="Symbol" pitchFamily="18" charset="2"/>
              </a:rPr>
              <a:t> + 2.                                                              </a:t>
            </a:r>
            <a:r>
              <a:rPr lang="en-US" sz="1600" dirty="0" smtClean="0">
                <a:solidFill>
                  <a:srgbClr val="007F00"/>
                </a:solidFill>
                <a:sym typeface="Symbol" pitchFamily="18" charset="2"/>
              </a:rPr>
              <a:t>(algebraic manipulation of step 2)</a:t>
            </a:r>
          </a:p>
          <a:p>
            <a:pPr marL="381000" indent="-381000" eaLnBrk="1" hangingPunct="1">
              <a:lnSpc>
                <a:spcPct val="130000"/>
              </a:lnSpc>
              <a:buFontTx/>
              <a:buNone/>
            </a:pPr>
            <a:r>
              <a:rPr lang="en-US" sz="1600" dirty="0" smtClean="0">
                <a:sym typeface="Symbol" pitchFamily="18" charset="2"/>
              </a:rPr>
              <a:t>4.   </a:t>
            </a:r>
            <a:r>
              <a:rPr lang="en-US" sz="1600" i="1" dirty="0" smtClean="0">
                <a:sym typeface="Symbol" pitchFamily="18" charset="2"/>
              </a:rPr>
              <a:t>x</a:t>
            </a:r>
            <a:r>
              <a:rPr lang="en-US" sz="1600" baseline="30000" dirty="0" smtClean="0">
                <a:sym typeface="Symbol" pitchFamily="18" charset="2"/>
              </a:rPr>
              <a:t>2</a:t>
            </a:r>
            <a:r>
              <a:rPr lang="en-US" sz="1600" dirty="0" smtClean="0">
                <a:sym typeface="Symbol" pitchFamily="18" charset="2"/>
              </a:rPr>
              <a:t> </a:t>
            </a:r>
            <a:r>
              <a:rPr lang="en-US" sz="1600" dirty="0" smtClean="0">
                <a:solidFill>
                  <a:srgbClr val="7F0000"/>
                </a:solidFill>
                <a:sym typeface="Symbol" pitchFamily="18" charset="2"/>
              </a:rPr>
              <a:t>=</a:t>
            </a:r>
            <a:r>
              <a:rPr lang="en-US" sz="1600" dirty="0" smtClean="0">
                <a:sym typeface="Symbol" pitchFamily="18" charset="2"/>
              </a:rPr>
              <a:t> ( 3</a:t>
            </a:r>
            <a:r>
              <a:rPr lang="en-US" sz="1600" i="1" dirty="0" smtClean="0">
                <a:sym typeface="Symbol" pitchFamily="18" charset="2"/>
              </a:rPr>
              <a:t>q</a:t>
            </a:r>
            <a:r>
              <a:rPr lang="en-US" sz="1600" dirty="0" smtClean="0">
                <a:sym typeface="Symbol" pitchFamily="18" charset="2"/>
              </a:rPr>
              <a:t> + 2 )</a:t>
            </a:r>
            <a:r>
              <a:rPr lang="en-US" sz="1600" baseline="30000" dirty="0" smtClean="0">
                <a:sym typeface="Symbol" pitchFamily="18" charset="2"/>
              </a:rPr>
              <a:t>2</a:t>
            </a:r>
            <a:r>
              <a:rPr lang="en-US" sz="1600" dirty="0" smtClean="0">
                <a:sym typeface="Symbol" pitchFamily="18" charset="2"/>
              </a:rPr>
              <a:t> </a:t>
            </a:r>
            <a:r>
              <a:rPr lang="en-US" sz="1600" dirty="0" smtClean="0">
                <a:solidFill>
                  <a:srgbClr val="7F0000"/>
                </a:solidFill>
                <a:sym typeface="Symbol" pitchFamily="18" charset="2"/>
              </a:rPr>
              <a:t>=</a:t>
            </a:r>
            <a:r>
              <a:rPr lang="en-US" sz="1600" dirty="0" smtClean="0">
                <a:sym typeface="Symbol" pitchFamily="18" charset="2"/>
              </a:rPr>
              <a:t> 9</a:t>
            </a:r>
            <a:r>
              <a:rPr lang="en-US" sz="1600" i="1" dirty="0" smtClean="0">
                <a:sym typeface="Symbol" pitchFamily="18" charset="2"/>
              </a:rPr>
              <a:t>q</a:t>
            </a:r>
            <a:r>
              <a:rPr lang="en-US" sz="1600" baseline="30000" dirty="0" smtClean="0">
                <a:sym typeface="Symbol" pitchFamily="18" charset="2"/>
              </a:rPr>
              <a:t>2</a:t>
            </a:r>
            <a:r>
              <a:rPr lang="en-US" sz="1600" dirty="0" smtClean="0">
                <a:sym typeface="Symbol" pitchFamily="18" charset="2"/>
              </a:rPr>
              <a:t> + 12</a:t>
            </a:r>
            <a:r>
              <a:rPr lang="en-US" sz="1600" i="1" dirty="0" smtClean="0">
                <a:sym typeface="Symbol" pitchFamily="18" charset="2"/>
              </a:rPr>
              <a:t>q</a:t>
            </a:r>
            <a:r>
              <a:rPr lang="en-US" sz="1600" dirty="0" smtClean="0">
                <a:sym typeface="Symbol" pitchFamily="18" charset="2"/>
              </a:rPr>
              <a:t> + 4 </a:t>
            </a:r>
            <a:r>
              <a:rPr lang="en-US" sz="1600" dirty="0" smtClean="0">
                <a:solidFill>
                  <a:srgbClr val="7F0000"/>
                </a:solidFill>
                <a:sym typeface="Symbol" pitchFamily="18" charset="2"/>
              </a:rPr>
              <a:t>=</a:t>
            </a:r>
            <a:r>
              <a:rPr lang="en-US" sz="1600" dirty="0" smtClean="0">
                <a:sym typeface="Symbol" pitchFamily="18" charset="2"/>
              </a:rPr>
              <a:t> 3( 3</a:t>
            </a:r>
            <a:r>
              <a:rPr lang="en-US" sz="1600" i="1" dirty="0" smtClean="0">
                <a:sym typeface="Symbol" pitchFamily="18" charset="2"/>
              </a:rPr>
              <a:t>q</a:t>
            </a:r>
            <a:r>
              <a:rPr lang="en-US" sz="1600" baseline="30000" dirty="0" smtClean="0">
                <a:sym typeface="Symbol" pitchFamily="18" charset="2"/>
              </a:rPr>
              <a:t>2</a:t>
            </a:r>
            <a:r>
              <a:rPr lang="en-US" sz="1600" dirty="0" smtClean="0">
                <a:sym typeface="Symbol" pitchFamily="18" charset="2"/>
              </a:rPr>
              <a:t> + 4</a:t>
            </a:r>
            <a:r>
              <a:rPr lang="en-US" sz="1600" i="1" dirty="0" smtClean="0">
                <a:sym typeface="Symbol" pitchFamily="18" charset="2"/>
              </a:rPr>
              <a:t>q</a:t>
            </a:r>
            <a:r>
              <a:rPr lang="en-US" sz="1600" dirty="0" smtClean="0">
                <a:sym typeface="Symbol" pitchFamily="18" charset="2"/>
              </a:rPr>
              <a:t> + 1 ) + 1.</a:t>
            </a:r>
            <a:r>
              <a:rPr lang="en-US" sz="1600" dirty="0" smtClean="0">
                <a:solidFill>
                  <a:srgbClr val="007F00"/>
                </a:solidFill>
                <a:sym typeface="Symbol" pitchFamily="18" charset="2"/>
              </a:rPr>
              <a:t> </a:t>
            </a:r>
          </a:p>
          <a:p>
            <a:pPr marL="381000" indent="-381000" eaLnBrk="1" hangingPunct="1">
              <a:lnSpc>
                <a:spcPct val="130000"/>
              </a:lnSpc>
              <a:buFontTx/>
              <a:buAutoNum type="arabicPeriod" startAt="5"/>
            </a:pPr>
            <a:r>
              <a:rPr lang="en-US" sz="1600" i="1" dirty="0" smtClean="0">
                <a:sym typeface="Symbol" pitchFamily="18" charset="2"/>
              </a:rPr>
              <a:t>x</a:t>
            </a:r>
            <a:r>
              <a:rPr lang="en-US" sz="1600" baseline="30000" dirty="0" smtClean="0">
                <a:sym typeface="Symbol" pitchFamily="18" charset="2"/>
              </a:rPr>
              <a:t>2</a:t>
            </a:r>
            <a:r>
              <a:rPr lang="en-US" sz="1600" dirty="0" smtClean="0">
                <a:sym typeface="Symbol" pitchFamily="18" charset="2"/>
              </a:rPr>
              <a:t> – 1 </a:t>
            </a:r>
            <a:r>
              <a:rPr lang="en-US" sz="1600" dirty="0" smtClean="0">
                <a:solidFill>
                  <a:srgbClr val="7F0000"/>
                </a:solidFill>
                <a:sym typeface="Symbol" pitchFamily="18" charset="2"/>
              </a:rPr>
              <a:t>=</a:t>
            </a:r>
            <a:r>
              <a:rPr lang="en-US" sz="1600" dirty="0" smtClean="0">
                <a:sym typeface="Symbol" pitchFamily="18" charset="2"/>
              </a:rPr>
              <a:t> 3( 3</a:t>
            </a:r>
            <a:r>
              <a:rPr lang="en-US" sz="1600" i="1" dirty="0" smtClean="0">
                <a:sym typeface="Symbol" pitchFamily="18" charset="2"/>
              </a:rPr>
              <a:t>q</a:t>
            </a:r>
            <a:r>
              <a:rPr lang="en-US" sz="1600" baseline="30000" dirty="0" smtClean="0">
                <a:sym typeface="Symbol" pitchFamily="18" charset="2"/>
              </a:rPr>
              <a:t>2</a:t>
            </a:r>
            <a:r>
              <a:rPr lang="en-US" sz="1600" dirty="0" smtClean="0">
                <a:sym typeface="Symbol" pitchFamily="18" charset="2"/>
              </a:rPr>
              <a:t> + 4</a:t>
            </a:r>
            <a:r>
              <a:rPr lang="en-US" sz="1600" i="1" dirty="0" smtClean="0">
                <a:sym typeface="Symbol" pitchFamily="18" charset="2"/>
              </a:rPr>
              <a:t>q</a:t>
            </a:r>
            <a:r>
              <a:rPr lang="en-US" sz="1600" dirty="0" smtClean="0">
                <a:sym typeface="Symbol" pitchFamily="18" charset="2"/>
              </a:rPr>
              <a:t> + 1 ).                                  </a:t>
            </a:r>
            <a:r>
              <a:rPr lang="en-US" sz="1600" dirty="0" smtClean="0">
                <a:solidFill>
                  <a:srgbClr val="007F00"/>
                </a:solidFill>
                <a:sym typeface="Symbol" pitchFamily="18" charset="2"/>
              </a:rPr>
              <a:t>(subtract 1 from both sides of step 4)</a:t>
            </a:r>
          </a:p>
          <a:p>
            <a:pPr marL="381000" indent="-381000" eaLnBrk="1" hangingPunct="1">
              <a:lnSpc>
                <a:spcPct val="130000"/>
              </a:lnSpc>
              <a:buFontTx/>
              <a:buAutoNum type="arabicPeriod" startAt="5"/>
            </a:pPr>
            <a:r>
              <a:rPr lang="en-US" sz="1600" dirty="0" smtClean="0">
                <a:sym typeface="Symbol" pitchFamily="18" charset="2"/>
              </a:rPr>
              <a:t>. . . </a:t>
            </a:r>
          </a:p>
          <a:p>
            <a:pPr marL="381000" indent="-381000" eaLnBrk="1" hangingPunct="1">
              <a:lnSpc>
                <a:spcPct val="130000"/>
              </a:lnSpc>
              <a:buFontTx/>
              <a:buAutoNum type="arabicPeriod" startAt="5"/>
            </a:pPr>
            <a:r>
              <a:rPr lang="en-US" sz="1600" dirty="0" smtClean="0">
                <a:solidFill>
                  <a:srgbClr val="000099"/>
                </a:solidFill>
                <a:sym typeface="Symbol" pitchFamily="18" charset="2"/>
              </a:rPr>
              <a:t>  </a:t>
            </a:r>
            <a:r>
              <a:rPr lang="en-US" sz="1600" dirty="0" smtClean="0">
                <a:solidFill>
                  <a:srgbClr val="7F0000"/>
                </a:solidFill>
                <a:sym typeface="Symbol" pitchFamily="18" charset="2"/>
              </a:rPr>
              <a:t>Therefore</a:t>
            </a:r>
            <a:r>
              <a:rPr lang="en-US" sz="1600" dirty="0" smtClean="0">
                <a:solidFill>
                  <a:srgbClr val="A80000"/>
                </a:solidFill>
                <a:sym typeface="Symbol" pitchFamily="18" charset="2"/>
              </a:rPr>
              <a:t>, </a:t>
            </a:r>
            <a:r>
              <a:rPr lang="en-US" sz="1600" dirty="0" smtClean="0">
                <a:sym typeface="Symbol" pitchFamily="18" charset="2"/>
              </a:rPr>
              <a:t></a:t>
            </a:r>
            <a:r>
              <a:rPr lang="en-US" sz="1600" i="1" dirty="0" smtClean="0">
                <a:sym typeface="Symbol" pitchFamily="18" charset="2"/>
              </a:rPr>
              <a:t>x</a:t>
            </a:r>
            <a:r>
              <a:rPr lang="en-US" sz="1600" b="1" dirty="0" smtClean="0">
                <a:sym typeface="Symbol" pitchFamily="18" charset="2"/>
              </a:rPr>
              <a:t> </a:t>
            </a:r>
            <a:r>
              <a:rPr lang="en-US" sz="1600" dirty="0" smtClean="0">
                <a:sym typeface="Symbol" pitchFamily="18" charset="2"/>
              </a:rPr>
              <a:t>( (</a:t>
            </a:r>
            <a:r>
              <a:rPr lang="en-US" sz="1600" b="1" dirty="0" smtClean="0">
                <a:sym typeface="Symbol" pitchFamily="18" charset="2"/>
              </a:rPr>
              <a:t> </a:t>
            </a:r>
            <a:r>
              <a:rPr lang="en-US" sz="1600" dirty="0" smtClean="0">
                <a:sym typeface="Symbol" pitchFamily="18" charset="2"/>
              </a:rPr>
              <a:t>3 | </a:t>
            </a:r>
            <a:r>
              <a:rPr lang="en-US" sz="1600" i="1" dirty="0" smtClean="0">
                <a:sym typeface="Symbol" pitchFamily="18" charset="2"/>
              </a:rPr>
              <a:t>x</a:t>
            </a:r>
            <a:r>
              <a:rPr lang="en-US" sz="1600" dirty="0" smtClean="0">
                <a:sym typeface="Symbol" pitchFamily="18" charset="2"/>
              </a:rPr>
              <a:t> – 2 )  ( 3 | </a:t>
            </a:r>
            <a:r>
              <a:rPr lang="en-US" sz="1600" i="1" dirty="0" smtClean="0">
                <a:sym typeface="Symbol" pitchFamily="18" charset="2"/>
              </a:rPr>
              <a:t>x</a:t>
            </a:r>
            <a:r>
              <a:rPr lang="en-US" sz="1600" baseline="30000" dirty="0" smtClean="0">
                <a:sym typeface="Symbol" pitchFamily="18" charset="2"/>
              </a:rPr>
              <a:t>2 </a:t>
            </a:r>
            <a:r>
              <a:rPr lang="en-US" sz="1600" dirty="0" smtClean="0">
                <a:sym typeface="Symbol" pitchFamily="18" charset="2"/>
              </a:rPr>
              <a:t>– 1 ) )</a:t>
            </a:r>
            <a:r>
              <a:rPr lang="en-US" sz="1600" dirty="0" smtClean="0">
                <a:solidFill>
                  <a:schemeClr val="accent2"/>
                </a:solidFill>
                <a:sym typeface="Symbol" pitchFamily="18" charset="2"/>
              </a:rPr>
              <a:t>            </a:t>
            </a:r>
            <a:r>
              <a:rPr lang="en-US" sz="1600" dirty="0" smtClean="0">
                <a:solidFill>
                  <a:srgbClr val="007F00"/>
                </a:solidFill>
                <a:sym typeface="Symbol" pitchFamily="18" charset="2"/>
              </a:rPr>
              <a:t>(Universal Generalization)</a:t>
            </a:r>
            <a:endParaRPr lang="en-US" sz="1600" dirty="0" smtClean="0">
              <a:solidFill>
                <a:srgbClr val="007F00"/>
              </a:solidFill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0273393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 smtClean="0"/>
              <a:t>Copyright © Peter Cappello 2011</a:t>
            </a: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/>
          <a:p>
            <a:pPr>
              <a:defRPr/>
            </a:pPr>
            <a:fld id="{7F4D1343-5419-4F96-9164-F89DE28FA64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8" name="Footer Placeholder 4"/>
          <p:cNvSpPr txBox="1">
            <a:spLocks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eaLnBrk="1" hangingPunct="1"/>
            <a:r>
              <a:rPr lang="en-US" sz="1400" smtClean="0"/>
              <a:t>Copyright © Peter Cappello</a:t>
            </a:r>
            <a:endParaRPr lang="en-US" sz="1400" dirty="0"/>
          </a:p>
        </p:txBody>
      </p:sp>
      <p:sp>
        <p:nvSpPr>
          <p:cNvPr id="9" name="Slide Number Placeholder 5"/>
          <p:cNvSpPr txBox="1">
            <a:spLocks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eaLnBrk="1" hangingPunct="1"/>
            <a:fld id="{DFEBE80C-F773-441D-9CDD-D400F8D2447D}" type="slidenum">
              <a:rPr lang="en-US" sz="1400" smtClean="0"/>
              <a:pPr eaLnBrk="1" hangingPunct="1"/>
              <a:t>9</a:t>
            </a:fld>
            <a:endParaRPr lang="en-US" sz="1400"/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Direct Proof of p </a:t>
            </a:r>
            <a:r>
              <a:rPr lang="en-US" b="1" smtClean="0">
                <a:sym typeface="Symbol" pitchFamily="18" charset="2"/>
              </a:rPr>
              <a:t></a:t>
            </a:r>
            <a:r>
              <a:rPr lang="en-US" smtClean="0">
                <a:sym typeface="Symbol" pitchFamily="18" charset="2"/>
              </a:rPr>
              <a:t> q</a:t>
            </a:r>
            <a:endParaRPr lang="en-US" sz="3600" smtClean="0">
              <a:solidFill>
                <a:srgbClr val="00007F"/>
              </a:solidFill>
              <a:sym typeface="Symbol" pitchFamily="18" charset="2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807720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0007F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009F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0009F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F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F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F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F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F"/>
                </a:solidFill>
                <a:latin typeface="+mn-lt"/>
              </a:defRPr>
            </a:lvl9pPr>
          </a:lstStyle>
          <a:p>
            <a:pPr marL="381000" indent="-381000" eaLnBrk="1" hangingPunct="1">
              <a:lnSpc>
                <a:spcPct val="130000"/>
              </a:lnSpc>
              <a:buFontTx/>
              <a:buAutoNum type="arabicPeriod"/>
            </a:pPr>
            <a:r>
              <a:rPr lang="en-US" sz="1600" dirty="0" smtClean="0"/>
              <a:t>Assume that </a:t>
            </a:r>
            <a:r>
              <a:rPr lang="en-US" sz="1600" i="1" dirty="0" smtClean="0">
                <a:solidFill>
                  <a:srgbClr val="7F0000"/>
                </a:solidFill>
              </a:rPr>
              <a:t>p</a:t>
            </a:r>
            <a:r>
              <a:rPr lang="en-US" sz="1600" dirty="0" smtClean="0"/>
              <a:t> is true.</a:t>
            </a:r>
          </a:p>
          <a:p>
            <a:pPr marL="381000" indent="-381000" eaLnBrk="1" hangingPunct="1">
              <a:lnSpc>
                <a:spcPct val="130000"/>
              </a:lnSpc>
              <a:buFontTx/>
              <a:buAutoNum type="arabicPeriod"/>
            </a:pPr>
            <a:r>
              <a:rPr lang="en-US" sz="1600" dirty="0" smtClean="0"/>
              <a:t>Show that </a:t>
            </a:r>
            <a:r>
              <a:rPr lang="en-US" sz="1600" i="1" dirty="0" smtClean="0">
                <a:solidFill>
                  <a:srgbClr val="7F0000"/>
                </a:solidFill>
              </a:rPr>
              <a:t>q</a:t>
            </a:r>
            <a:r>
              <a:rPr lang="en-US" sz="1600" dirty="0" smtClean="0"/>
              <a:t> is true.</a:t>
            </a:r>
          </a:p>
          <a:p>
            <a:pPr marL="381000" indent="-381000" eaLnBrk="1" hangingPunct="1">
              <a:lnSpc>
                <a:spcPct val="130000"/>
              </a:lnSpc>
              <a:buFontTx/>
              <a:buNone/>
            </a:pPr>
            <a:r>
              <a:rPr lang="en-US" sz="1600" dirty="0" smtClean="0"/>
              <a:t>Example</a:t>
            </a:r>
          </a:p>
          <a:p>
            <a:pPr marL="800100" lvl="1" indent="-342900" eaLnBrk="1" hangingPunct="1">
              <a:lnSpc>
                <a:spcPct val="130000"/>
              </a:lnSpc>
            </a:pPr>
            <a:r>
              <a:rPr lang="en-US" sz="1600" dirty="0" smtClean="0"/>
              <a:t>Let the domain be the integers.</a:t>
            </a:r>
          </a:p>
          <a:p>
            <a:pPr marL="800100" lvl="1" indent="-342900" eaLnBrk="1" hangingPunct="1">
              <a:lnSpc>
                <a:spcPct val="130000"/>
              </a:lnSpc>
            </a:pPr>
            <a:r>
              <a:rPr lang="en-US" sz="1600" dirty="0" smtClean="0"/>
              <a:t>Prove: </a:t>
            </a:r>
            <a:r>
              <a:rPr lang="en-US" sz="1600" dirty="0" smtClean="0">
                <a:solidFill>
                  <a:srgbClr val="00007F"/>
                </a:solidFill>
                <a:sym typeface="Symbol" pitchFamily="18" charset="2"/>
              </a:rPr>
              <a:t></a:t>
            </a:r>
            <a:r>
              <a:rPr lang="en-US" sz="1600" i="1" dirty="0" smtClean="0">
                <a:solidFill>
                  <a:srgbClr val="00007F"/>
                </a:solidFill>
                <a:sym typeface="Symbol" pitchFamily="18" charset="2"/>
              </a:rPr>
              <a:t>x</a:t>
            </a:r>
            <a:r>
              <a:rPr lang="en-US" sz="1600" b="1" dirty="0" smtClean="0">
                <a:solidFill>
                  <a:srgbClr val="00007F"/>
                </a:solidFill>
                <a:sym typeface="Symbol" pitchFamily="18" charset="2"/>
              </a:rPr>
              <a:t> </a:t>
            </a:r>
            <a:r>
              <a:rPr lang="en-US" sz="1600" dirty="0" smtClean="0">
                <a:solidFill>
                  <a:srgbClr val="00007F"/>
                </a:solidFill>
                <a:sym typeface="Symbol" pitchFamily="18" charset="2"/>
              </a:rPr>
              <a:t>( (</a:t>
            </a:r>
            <a:r>
              <a:rPr lang="en-US" sz="1600" b="1" dirty="0" smtClean="0">
                <a:solidFill>
                  <a:srgbClr val="00007F"/>
                </a:solidFill>
                <a:sym typeface="Symbol" pitchFamily="18" charset="2"/>
              </a:rPr>
              <a:t> </a:t>
            </a:r>
            <a:r>
              <a:rPr lang="en-US" sz="1600" dirty="0" smtClean="0">
                <a:solidFill>
                  <a:srgbClr val="00007F"/>
                </a:solidFill>
                <a:sym typeface="Symbol" pitchFamily="18" charset="2"/>
              </a:rPr>
              <a:t>3 | </a:t>
            </a:r>
            <a:r>
              <a:rPr lang="en-US" sz="1600" i="1" dirty="0" smtClean="0">
                <a:solidFill>
                  <a:srgbClr val="00007F"/>
                </a:solidFill>
                <a:sym typeface="Symbol" pitchFamily="18" charset="2"/>
              </a:rPr>
              <a:t>x</a:t>
            </a:r>
            <a:r>
              <a:rPr lang="en-US" sz="1600" dirty="0" smtClean="0">
                <a:solidFill>
                  <a:srgbClr val="00007F"/>
                </a:solidFill>
                <a:sym typeface="Symbol" pitchFamily="18" charset="2"/>
              </a:rPr>
              <a:t> – 2 )  ( 3 | </a:t>
            </a:r>
            <a:r>
              <a:rPr lang="en-US" sz="1600" i="1" dirty="0" smtClean="0">
                <a:solidFill>
                  <a:srgbClr val="00007F"/>
                </a:solidFill>
                <a:sym typeface="Symbol" pitchFamily="18" charset="2"/>
              </a:rPr>
              <a:t>x</a:t>
            </a:r>
            <a:r>
              <a:rPr lang="en-US" sz="1600" baseline="30000" dirty="0" smtClean="0">
                <a:solidFill>
                  <a:srgbClr val="00007F"/>
                </a:solidFill>
                <a:sym typeface="Symbol" pitchFamily="18" charset="2"/>
              </a:rPr>
              <a:t>2  </a:t>
            </a:r>
            <a:r>
              <a:rPr lang="en-US" sz="1600" dirty="0" smtClean="0">
                <a:solidFill>
                  <a:srgbClr val="00007F"/>
                </a:solidFill>
                <a:sym typeface="Symbol" pitchFamily="18" charset="2"/>
              </a:rPr>
              <a:t>– 1 ) )</a:t>
            </a:r>
          </a:p>
          <a:p>
            <a:pPr marL="381000" indent="-381000" eaLnBrk="1" hangingPunct="1">
              <a:lnSpc>
                <a:spcPct val="130000"/>
              </a:lnSpc>
              <a:buFontTx/>
              <a:buNone/>
            </a:pPr>
            <a:r>
              <a:rPr lang="en-US" sz="1600" dirty="0" smtClean="0"/>
              <a:t>Proof:   WHAT                                                              </a:t>
            </a:r>
            <a:r>
              <a:rPr lang="en-US" sz="1600" dirty="0" smtClean="0">
                <a:solidFill>
                  <a:srgbClr val="007F00"/>
                </a:solidFill>
              </a:rPr>
              <a:t>WHY</a:t>
            </a:r>
          </a:p>
          <a:p>
            <a:pPr marL="381000" indent="-381000" eaLnBrk="1" hangingPunct="1">
              <a:lnSpc>
                <a:spcPct val="130000"/>
              </a:lnSpc>
              <a:buFontTx/>
              <a:buAutoNum type="arabicPeriod"/>
            </a:pPr>
            <a:r>
              <a:rPr lang="en-US" sz="1600" dirty="0" smtClean="0">
                <a:solidFill>
                  <a:srgbClr val="7F0000"/>
                </a:solidFill>
                <a:sym typeface="Symbol" pitchFamily="18" charset="2"/>
              </a:rPr>
              <a:t>Let </a:t>
            </a:r>
            <a:r>
              <a:rPr lang="en-US" sz="1600" i="1" dirty="0" smtClean="0">
                <a:sym typeface="Symbol" pitchFamily="18" charset="2"/>
              </a:rPr>
              <a:t>x </a:t>
            </a:r>
            <a:r>
              <a:rPr lang="en-US" sz="1600" dirty="0" smtClean="0">
                <a:sym typeface="Symbol" pitchFamily="18" charset="2"/>
              </a:rPr>
              <a:t>be an </a:t>
            </a:r>
            <a:r>
              <a:rPr lang="en-US" sz="1600" i="1" dirty="0" smtClean="0">
                <a:solidFill>
                  <a:srgbClr val="7F0000"/>
                </a:solidFill>
                <a:sym typeface="Symbol" pitchFamily="18" charset="2"/>
              </a:rPr>
              <a:t>arbitrary</a:t>
            </a:r>
            <a:r>
              <a:rPr lang="en-US" sz="1600" dirty="0" smtClean="0">
                <a:sym typeface="Symbol" pitchFamily="18" charset="2"/>
              </a:rPr>
              <a:t> integer such that 3 </a:t>
            </a:r>
            <a:r>
              <a:rPr lang="en-US" sz="1600" dirty="0" smtClean="0">
                <a:solidFill>
                  <a:srgbClr val="7F0000"/>
                </a:solidFill>
                <a:sym typeface="Symbol" pitchFamily="18" charset="2"/>
              </a:rPr>
              <a:t>|</a:t>
            </a:r>
            <a:r>
              <a:rPr lang="en-US" sz="1600" dirty="0" smtClean="0">
                <a:sym typeface="Symbol" pitchFamily="18" charset="2"/>
              </a:rPr>
              <a:t> </a:t>
            </a:r>
            <a:r>
              <a:rPr lang="en-US" sz="1600" i="1" dirty="0" smtClean="0">
                <a:sym typeface="Symbol" pitchFamily="18" charset="2"/>
              </a:rPr>
              <a:t>x</a:t>
            </a:r>
            <a:r>
              <a:rPr lang="en-US" sz="1600" dirty="0" smtClean="0">
                <a:sym typeface="Symbol" pitchFamily="18" charset="2"/>
              </a:rPr>
              <a:t> – 2.    </a:t>
            </a:r>
            <a:r>
              <a:rPr lang="en-US" sz="1600" dirty="0" smtClean="0">
                <a:solidFill>
                  <a:srgbClr val="007F00"/>
                </a:solidFill>
                <a:sym typeface="Symbol" pitchFamily="18" charset="2"/>
              </a:rPr>
              <a:t>(premise)</a:t>
            </a:r>
          </a:p>
          <a:p>
            <a:pPr marL="381000" indent="-381000" eaLnBrk="1" hangingPunct="1">
              <a:lnSpc>
                <a:spcPct val="130000"/>
              </a:lnSpc>
              <a:buFontTx/>
              <a:buAutoNum type="arabicPeriod"/>
            </a:pPr>
            <a:r>
              <a:rPr lang="en-US" sz="1600" dirty="0" smtClean="0">
                <a:sym typeface="Symbol" pitchFamily="18" charset="2"/>
              </a:rPr>
              <a:t>Let integer </a:t>
            </a:r>
            <a:r>
              <a:rPr lang="en-US" sz="1600" i="1" dirty="0" smtClean="0">
                <a:sym typeface="Symbol" pitchFamily="18" charset="2"/>
              </a:rPr>
              <a:t>q </a:t>
            </a:r>
            <a:r>
              <a:rPr lang="en-US" sz="1600" i="1" dirty="0" smtClean="0">
                <a:solidFill>
                  <a:srgbClr val="7F0000"/>
                </a:solidFill>
                <a:sym typeface="Symbol" pitchFamily="18" charset="2"/>
              </a:rPr>
              <a:t>=</a:t>
            </a:r>
            <a:r>
              <a:rPr lang="en-US" sz="1600" i="1" dirty="0" smtClean="0">
                <a:sym typeface="Symbol" pitchFamily="18" charset="2"/>
              </a:rPr>
              <a:t> </a:t>
            </a:r>
            <a:r>
              <a:rPr lang="en-US" sz="1600" dirty="0" smtClean="0">
                <a:sym typeface="Symbol" pitchFamily="18" charset="2"/>
              </a:rPr>
              <a:t>(</a:t>
            </a:r>
            <a:r>
              <a:rPr lang="en-US" sz="1600" i="1" dirty="0" smtClean="0">
                <a:sym typeface="Symbol" pitchFamily="18" charset="2"/>
              </a:rPr>
              <a:t> x  </a:t>
            </a:r>
            <a:r>
              <a:rPr lang="en-US" sz="1600" dirty="0" smtClean="0">
                <a:sym typeface="Symbol" pitchFamily="18" charset="2"/>
              </a:rPr>
              <a:t>–  2 )  / 3.                                  </a:t>
            </a:r>
            <a:r>
              <a:rPr lang="en-US" sz="1600" dirty="0" smtClean="0">
                <a:solidFill>
                  <a:srgbClr val="007F00"/>
                </a:solidFill>
                <a:sym typeface="Symbol" pitchFamily="18" charset="2"/>
              </a:rPr>
              <a:t>(from step 1 &amp; definition of “|”)</a:t>
            </a:r>
          </a:p>
          <a:p>
            <a:pPr marL="381000" indent="-381000" eaLnBrk="1" hangingPunct="1">
              <a:lnSpc>
                <a:spcPct val="130000"/>
              </a:lnSpc>
              <a:buFontTx/>
              <a:buAutoNum type="arabicPeriod"/>
            </a:pPr>
            <a:r>
              <a:rPr lang="en-US" sz="1600" i="1" dirty="0" smtClean="0">
                <a:sym typeface="Symbol" pitchFamily="18" charset="2"/>
              </a:rPr>
              <a:t>x</a:t>
            </a:r>
            <a:r>
              <a:rPr lang="en-US" sz="1600" dirty="0" smtClean="0">
                <a:sym typeface="Symbol" pitchFamily="18" charset="2"/>
              </a:rPr>
              <a:t> </a:t>
            </a:r>
            <a:r>
              <a:rPr lang="en-US" sz="1600" dirty="0" smtClean="0">
                <a:solidFill>
                  <a:srgbClr val="7F0000"/>
                </a:solidFill>
                <a:sym typeface="Symbol" pitchFamily="18" charset="2"/>
              </a:rPr>
              <a:t>=</a:t>
            </a:r>
            <a:r>
              <a:rPr lang="en-US" sz="1600" dirty="0" smtClean="0">
                <a:sym typeface="Symbol" pitchFamily="18" charset="2"/>
              </a:rPr>
              <a:t> 3</a:t>
            </a:r>
            <a:r>
              <a:rPr lang="en-US" sz="1600" i="1" dirty="0" smtClean="0">
                <a:sym typeface="Symbol" pitchFamily="18" charset="2"/>
              </a:rPr>
              <a:t>q</a:t>
            </a:r>
            <a:r>
              <a:rPr lang="en-US" sz="1600" dirty="0" smtClean="0">
                <a:sym typeface="Symbol" pitchFamily="18" charset="2"/>
              </a:rPr>
              <a:t> + 2.                                                              </a:t>
            </a:r>
            <a:r>
              <a:rPr lang="en-US" sz="1600" dirty="0" smtClean="0">
                <a:solidFill>
                  <a:srgbClr val="007F00"/>
                </a:solidFill>
                <a:sym typeface="Symbol" pitchFamily="18" charset="2"/>
              </a:rPr>
              <a:t>(algebraic manipulation of step 2)</a:t>
            </a:r>
          </a:p>
          <a:p>
            <a:pPr marL="381000" indent="-381000" eaLnBrk="1" hangingPunct="1">
              <a:lnSpc>
                <a:spcPct val="130000"/>
              </a:lnSpc>
              <a:buFontTx/>
              <a:buNone/>
            </a:pPr>
            <a:r>
              <a:rPr lang="en-US" sz="1600" dirty="0" smtClean="0">
                <a:sym typeface="Symbol" pitchFamily="18" charset="2"/>
              </a:rPr>
              <a:t>4.   </a:t>
            </a:r>
            <a:r>
              <a:rPr lang="en-US" sz="1600" i="1" dirty="0" smtClean="0">
                <a:sym typeface="Symbol" pitchFamily="18" charset="2"/>
              </a:rPr>
              <a:t>x</a:t>
            </a:r>
            <a:r>
              <a:rPr lang="en-US" sz="1600" baseline="30000" dirty="0" smtClean="0">
                <a:sym typeface="Symbol" pitchFamily="18" charset="2"/>
              </a:rPr>
              <a:t>2</a:t>
            </a:r>
            <a:r>
              <a:rPr lang="en-US" sz="1600" dirty="0" smtClean="0">
                <a:sym typeface="Symbol" pitchFamily="18" charset="2"/>
              </a:rPr>
              <a:t> </a:t>
            </a:r>
            <a:r>
              <a:rPr lang="en-US" sz="1600" dirty="0" smtClean="0">
                <a:solidFill>
                  <a:srgbClr val="7F0000"/>
                </a:solidFill>
                <a:sym typeface="Symbol" pitchFamily="18" charset="2"/>
              </a:rPr>
              <a:t>=</a:t>
            </a:r>
            <a:r>
              <a:rPr lang="en-US" sz="1600" dirty="0" smtClean="0">
                <a:sym typeface="Symbol" pitchFamily="18" charset="2"/>
              </a:rPr>
              <a:t> ( 3</a:t>
            </a:r>
            <a:r>
              <a:rPr lang="en-US" sz="1600" i="1" dirty="0" smtClean="0">
                <a:sym typeface="Symbol" pitchFamily="18" charset="2"/>
              </a:rPr>
              <a:t>q</a:t>
            </a:r>
            <a:r>
              <a:rPr lang="en-US" sz="1600" dirty="0" smtClean="0">
                <a:sym typeface="Symbol" pitchFamily="18" charset="2"/>
              </a:rPr>
              <a:t> + 2 )</a:t>
            </a:r>
            <a:r>
              <a:rPr lang="en-US" sz="1600" baseline="30000" dirty="0" smtClean="0">
                <a:sym typeface="Symbol" pitchFamily="18" charset="2"/>
              </a:rPr>
              <a:t>2</a:t>
            </a:r>
            <a:r>
              <a:rPr lang="en-US" sz="1600" dirty="0" smtClean="0">
                <a:sym typeface="Symbol" pitchFamily="18" charset="2"/>
              </a:rPr>
              <a:t> </a:t>
            </a:r>
            <a:r>
              <a:rPr lang="en-US" sz="1600" dirty="0" smtClean="0">
                <a:solidFill>
                  <a:srgbClr val="7F0000"/>
                </a:solidFill>
                <a:sym typeface="Symbol" pitchFamily="18" charset="2"/>
              </a:rPr>
              <a:t>=</a:t>
            </a:r>
            <a:r>
              <a:rPr lang="en-US" sz="1600" dirty="0" smtClean="0">
                <a:sym typeface="Symbol" pitchFamily="18" charset="2"/>
              </a:rPr>
              <a:t> 9</a:t>
            </a:r>
            <a:r>
              <a:rPr lang="en-US" sz="1600" i="1" dirty="0" smtClean="0">
                <a:sym typeface="Symbol" pitchFamily="18" charset="2"/>
              </a:rPr>
              <a:t>q</a:t>
            </a:r>
            <a:r>
              <a:rPr lang="en-US" sz="1600" baseline="30000" dirty="0" smtClean="0">
                <a:sym typeface="Symbol" pitchFamily="18" charset="2"/>
              </a:rPr>
              <a:t>2</a:t>
            </a:r>
            <a:r>
              <a:rPr lang="en-US" sz="1600" dirty="0" smtClean="0">
                <a:sym typeface="Symbol" pitchFamily="18" charset="2"/>
              </a:rPr>
              <a:t> + 12</a:t>
            </a:r>
            <a:r>
              <a:rPr lang="en-US" sz="1600" i="1" dirty="0" smtClean="0">
                <a:sym typeface="Symbol" pitchFamily="18" charset="2"/>
              </a:rPr>
              <a:t>q</a:t>
            </a:r>
            <a:r>
              <a:rPr lang="en-US" sz="1600" dirty="0" smtClean="0">
                <a:sym typeface="Symbol" pitchFamily="18" charset="2"/>
              </a:rPr>
              <a:t> + 4 </a:t>
            </a:r>
            <a:r>
              <a:rPr lang="en-US" sz="1600" dirty="0" smtClean="0">
                <a:solidFill>
                  <a:srgbClr val="7F0000"/>
                </a:solidFill>
                <a:sym typeface="Symbol" pitchFamily="18" charset="2"/>
              </a:rPr>
              <a:t>=</a:t>
            </a:r>
            <a:r>
              <a:rPr lang="en-US" sz="1600" dirty="0" smtClean="0">
                <a:sym typeface="Symbol" pitchFamily="18" charset="2"/>
              </a:rPr>
              <a:t> 3( 3</a:t>
            </a:r>
            <a:r>
              <a:rPr lang="en-US" sz="1600" i="1" dirty="0" smtClean="0">
                <a:sym typeface="Symbol" pitchFamily="18" charset="2"/>
              </a:rPr>
              <a:t>q</a:t>
            </a:r>
            <a:r>
              <a:rPr lang="en-US" sz="1600" baseline="30000" dirty="0" smtClean="0">
                <a:sym typeface="Symbol" pitchFamily="18" charset="2"/>
              </a:rPr>
              <a:t>2</a:t>
            </a:r>
            <a:r>
              <a:rPr lang="en-US" sz="1600" dirty="0" smtClean="0">
                <a:sym typeface="Symbol" pitchFamily="18" charset="2"/>
              </a:rPr>
              <a:t> + 4</a:t>
            </a:r>
            <a:r>
              <a:rPr lang="en-US" sz="1600" i="1" dirty="0" smtClean="0">
                <a:sym typeface="Symbol" pitchFamily="18" charset="2"/>
              </a:rPr>
              <a:t>q</a:t>
            </a:r>
            <a:r>
              <a:rPr lang="en-US" sz="1600" dirty="0" smtClean="0">
                <a:sym typeface="Symbol" pitchFamily="18" charset="2"/>
              </a:rPr>
              <a:t> + 1 ) + 1.</a:t>
            </a:r>
            <a:r>
              <a:rPr lang="en-US" sz="1600" dirty="0" smtClean="0">
                <a:solidFill>
                  <a:srgbClr val="007F00"/>
                </a:solidFill>
                <a:sym typeface="Symbol" pitchFamily="18" charset="2"/>
              </a:rPr>
              <a:t> </a:t>
            </a:r>
          </a:p>
          <a:p>
            <a:pPr marL="381000" indent="-381000" eaLnBrk="1" hangingPunct="1">
              <a:lnSpc>
                <a:spcPct val="130000"/>
              </a:lnSpc>
              <a:buFontTx/>
              <a:buNone/>
            </a:pPr>
            <a:r>
              <a:rPr lang="en-US" sz="1600" dirty="0" smtClean="0">
                <a:sym typeface="Symbol" pitchFamily="18" charset="2"/>
              </a:rPr>
              <a:t>5.   </a:t>
            </a:r>
            <a:r>
              <a:rPr lang="en-US" sz="1600" i="1" dirty="0" smtClean="0">
                <a:sym typeface="Symbol" pitchFamily="18" charset="2"/>
              </a:rPr>
              <a:t>x</a:t>
            </a:r>
            <a:r>
              <a:rPr lang="en-US" sz="1600" baseline="30000" dirty="0" smtClean="0">
                <a:sym typeface="Symbol" pitchFamily="18" charset="2"/>
              </a:rPr>
              <a:t>2</a:t>
            </a:r>
            <a:r>
              <a:rPr lang="en-US" sz="1600" dirty="0" smtClean="0">
                <a:sym typeface="Symbol" pitchFamily="18" charset="2"/>
              </a:rPr>
              <a:t> – 1 </a:t>
            </a:r>
            <a:r>
              <a:rPr lang="en-US" sz="1600" dirty="0" smtClean="0">
                <a:solidFill>
                  <a:srgbClr val="7F0000"/>
                </a:solidFill>
                <a:sym typeface="Symbol" pitchFamily="18" charset="2"/>
              </a:rPr>
              <a:t>=</a:t>
            </a:r>
            <a:r>
              <a:rPr lang="en-US" sz="1600" dirty="0" smtClean="0">
                <a:sym typeface="Symbol" pitchFamily="18" charset="2"/>
              </a:rPr>
              <a:t> 3( 3</a:t>
            </a:r>
            <a:r>
              <a:rPr lang="en-US" sz="1600" i="1" dirty="0" smtClean="0">
                <a:sym typeface="Symbol" pitchFamily="18" charset="2"/>
              </a:rPr>
              <a:t>q</a:t>
            </a:r>
            <a:r>
              <a:rPr lang="en-US" sz="1600" baseline="30000" dirty="0" smtClean="0">
                <a:sym typeface="Symbol" pitchFamily="18" charset="2"/>
              </a:rPr>
              <a:t>2</a:t>
            </a:r>
            <a:r>
              <a:rPr lang="en-US" sz="1600" dirty="0" smtClean="0">
                <a:sym typeface="Symbol" pitchFamily="18" charset="2"/>
              </a:rPr>
              <a:t> + 4</a:t>
            </a:r>
            <a:r>
              <a:rPr lang="en-US" sz="1600" i="1" dirty="0" smtClean="0">
                <a:sym typeface="Symbol" pitchFamily="18" charset="2"/>
              </a:rPr>
              <a:t>q</a:t>
            </a:r>
            <a:r>
              <a:rPr lang="en-US" sz="1600" dirty="0" smtClean="0">
                <a:sym typeface="Symbol" pitchFamily="18" charset="2"/>
              </a:rPr>
              <a:t> + 1 ).                                  </a:t>
            </a:r>
            <a:r>
              <a:rPr lang="en-US" sz="1600" dirty="0" smtClean="0">
                <a:solidFill>
                  <a:srgbClr val="007F00"/>
                </a:solidFill>
                <a:sym typeface="Symbol" pitchFamily="18" charset="2"/>
              </a:rPr>
              <a:t>(subtract 1 from both sides of step 4)</a:t>
            </a:r>
          </a:p>
          <a:p>
            <a:pPr marL="381000" indent="-381000" eaLnBrk="1" hangingPunct="1">
              <a:lnSpc>
                <a:spcPct val="130000"/>
              </a:lnSpc>
              <a:buFontTx/>
              <a:buNone/>
            </a:pPr>
            <a:r>
              <a:rPr lang="en-US" sz="1600" dirty="0" smtClean="0">
                <a:sym typeface="Symbol" pitchFamily="18" charset="2"/>
              </a:rPr>
              <a:t>6.  3 | </a:t>
            </a:r>
            <a:r>
              <a:rPr lang="en-US" sz="1600" i="1" dirty="0" smtClean="0">
                <a:sym typeface="Symbol" pitchFamily="18" charset="2"/>
              </a:rPr>
              <a:t>x</a:t>
            </a:r>
            <a:r>
              <a:rPr lang="en-US" sz="1600" baseline="30000" dirty="0" smtClean="0">
                <a:sym typeface="Symbol" pitchFamily="18" charset="2"/>
              </a:rPr>
              <a:t>2</a:t>
            </a:r>
            <a:r>
              <a:rPr lang="en-US" sz="1600" dirty="0" smtClean="0">
                <a:sym typeface="Symbol" pitchFamily="18" charset="2"/>
              </a:rPr>
              <a:t> – 1.                                              </a:t>
            </a:r>
            <a:r>
              <a:rPr lang="en-US" sz="1600" dirty="0" smtClean="0">
                <a:solidFill>
                  <a:srgbClr val="007F00"/>
                </a:solidFill>
                <a:sym typeface="Symbol" pitchFamily="18" charset="2"/>
              </a:rPr>
              <a:t>(from step 5 &amp; definition of the meaning of “|”)</a:t>
            </a:r>
          </a:p>
          <a:p>
            <a:pPr marL="381000" indent="-381000" eaLnBrk="1" hangingPunct="1">
              <a:lnSpc>
                <a:spcPct val="130000"/>
              </a:lnSpc>
              <a:buFontTx/>
              <a:buNone/>
            </a:pPr>
            <a:r>
              <a:rPr lang="en-US" sz="1600" dirty="0" smtClean="0">
                <a:solidFill>
                  <a:srgbClr val="000099"/>
                </a:solidFill>
                <a:sym typeface="Symbol" pitchFamily="18" charset="2"/>
              </a:rPr>
              <a:t>7.  </a:t>
            </a:r>
            <a:r>
              <a:rPr lang="en-US" sz="1600" dirty="0" smtClean="0">
                <a:solidFill>
                  <a:srgbClr val="7F0000"/>
                </a:solidFill>
                <a:sym typeface="Symbol" pitchFamily="18" charset="2"/>
              </a:rPr>
              <a:t>Therefore</a:t>
            </a:r>
            <a:r>
              <a:rPr lang="en-US" sz="1600" dirty="0" smtClean="0">
                <a:solidFill>
                  <a:srgbClr val="A80000"/>
                </a:solidFill>
                <a:sym typeface="Symbol" pitchFamily="18" charset="2"/>
              </a:rPr>
              <a:t>, </a:t>
            </a:r>
            <a:r>
              <a:rPr lang="en-US" sz="1600" dirty="0" smtClean="0">
                <a:sym typeface="Symbol" pitchFamily="18" charset="2"/>
              </a:rPr>
              <a:t></a:t>
            </a:r>
            <a:r>
              <a:rPr lang="en-US" sz="1600" i="1" dirty="0" smtClean="0">
                <a:sym typeface="Symbol" pitchFamily="18" charset="2"/>
              </a:rPr>
              <a:t>x</a:t>
            </a:r>
            <a:r>
              <a:rPr lang="en-US" sz="1600" b="1" dirty="0" smtClean="0">
                <a:sym typeface="Symbol" pitchFamily="18" charset="2"/>
              </a:rPr>
              <a:t> </a:t>
            </a:r>
            <a:r>
              <a:rPr lang="en-US" sz="1600" dirty="0" smtClean="0">
                <a:sym typeface="Symbol" pitchFamily="18" charset="2"/>
              </a:rPr>
              <a:t>( (</a:t>
            </a:r>
            <a:r>
              <a:rPr lang="en-US" sz="1600" b="1" dirty="0" smtClean="0">
                <a:sym typeface="Symbol" pitchFamily="18" charset="2"/>
              </a:rPr>
              <a:t> </a:t>
            </a:r>
            <a:r>
              <a:rPr lang="en-US" sz="1600" dirty="0" smtClean="0">
                <a:sym typeface="Symbol" pitchFamily="18" charset="2"/>
              </a:rPr>
              <a:t>3 | </a:t>
            </a:r>
            <a:r>
              <a:rPr lang="en-US" sz="1600" i="1" dirty="0" smtClean="0">
                <a:sym typeface="Symbol" pitchFamily="18" charset="2"/>
              </a:rPr>
              <a:t>x</a:t>
            </a:r>
            <a:r>
              <a:rPr lang="en-US" sz="1600" dirty="0" smtClean="0">
                <a:sym typeface="Symbol" pitchFamily="18" charset="2"/>
              </a:rPr>
              <a:t> – 2 )  ( 3 | </a:t>
            </a:r>
            <a:r>
              <a:rPr lang="en-US" sz="1600" i="1" dirty="0" smtClean="0">
                <a:sym typeface="Symbol" pitchFamily="18" charset="2"/>
              </a:rPr>
              <a:t>x</a:t>
            </a:r>
            <a:r>
              <a:rPr lang="en-US" sz="1600" baseline="30000" dirty="0" smtClean="0">
                <a:sym typeface="Symbol" pitchFamily="18" charset="2"/>
              </a:rPr>
              <a:t>2 </a:t>
            </a:r>
            <a:r>
              <a:rPr lang="en-US" sz="1600" dirty="0" smtClean="0">
                <a:sym typeface="Symbol" pitchFamily="18" charset="2"/>
              </a:rPr>
              <a:t>– 1 ) )</a:t>
            </a:r>
            <a:r>
              <a:rPr lang="en-US" sz="1600" dirty="0" smtClean="0">
                <a:solidFill>
                  <a:schemeClr val="accent2"/>
                </a:solidFill>
                <a:sym typeface="Symbol" pitchFamily="18" charset="2"/>
              </a:rPr>
              <a:t>            </a:t>
            </a:r>
            <a:r>
              <a:rPr lang="en-US" sz="1600" dirty="0" smtClean="0">
                <a:solidFill>
                  <a:srgbClr val="007F00"/>
                </a:solidFill>
                <a:sym typeface="Symbol" pitchFamily="18" charset="2"/>
              </a:rPr>
              <a:t>(Universal Generalization)</a:t>
            </a:r>
            <a:endParaRPr lang="en-US" sz="1600" dirty="0" smtClean="0">
              <a:solidFill>
                <a:srgbClr val="007F00"/>
              </a:solidFill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56797801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3300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37666</TotalTime>
  <Words>1610</Words>
  <Application>Microsoft Macintosh PowerPoint</Application>
  <PresentationFormat>On-screen Show (4:3)</PresentationFormat>
  <Paragraphs>186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Default Design</vt:lpstr>
      <vt:lpstr>Introduction to Proofs</vt:lpstr>
      <vt:lpstr>Introduction</vt:lpstr>
      <vt:lpstr>Methods for Proving Theorems</vt:lpstr>
      <vt:lpstr>Direct Proof of p  q</vt:lpstr>
      <vt:lpstr>Direct Proof of p  q</vt:lpstr>
      <vt:lpstr>Direct Proof of p  q</vt:lpstr>
      <vt:lpstr>Direct Proof of p  q</vt:lpstr>
      <vt:lpstr>Direct Proof of p  q</vt:lpstr>
      <vt:lpstr>Direct Proof of p  q</vt:lpstr>
      <vt:lpstr>Proof by Contraposition of p  q</vt:lpstr>
      <vt:lpstr>Proof by Contraposition of p  q Example</vt:lpstr>
      <vt:lpstr>Proof by Contradiction of p  q</vt:lpstr>
      <vt:lpstr>Example</vt:lpstr>
      <vt:lpstr>Proving p  q</vt:lpstr>
      <vt:lpstr>Presentation</vt:lpstr>
    </vt:vector>
  </TitlesOfParts>
  <Company>UCSB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Cappello</dc:creator>
  <cp:lastModifiedBy>Peter Cappello</cp:lastModifiedBy>
  <cp:revision>862</cp:revision>
  <dcterms:created xsi:type="dcterms:W3CDTF">2001-03-22T17:43:43Z</dcterms:created>
  <dcterms:modified xsi:type="dcterms:W3CDTF">2015-10-07T16:40:58Z</dcterms:modified>
</cp:coreProperties>
</file>