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0" r:id="rId3"/>
    <p:sldId id="267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00"/>
    <a:srgbClr val="CCECFF"/>
    <a:srgbClr val="CCFFCC"/>
    <a:srgbClr val="000099"/>
    <a:srgbClr val="CCCCFF"/>
    <a:srgbClr val="A80000"/>
    <a:srgbClr val="7F0000"/>
    <a:srgbClr val="000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3488" y="-13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6685A1F-24B5-46CA-9B4B-B3EA5593B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09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48E190E-1EB7-483A-B215-88DEDD67F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6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59991-9D12-4B40-A685-7ED52DCEA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07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FE26E-A3EF-4C44-B6C0-628639160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2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B11DC-F8C6-4B92-9851-32981AC71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0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4BFEC-7FFB-4EA0-B81D-57A6559C1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70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3B458-2597-4734-8749-31A0E9002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62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5CA9A-0832-41AC-94F0-0ECB438AB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9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5981B-796E-433D-A5F6-59FB58F99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3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C073E-D08E-4B5F-B78E-46E38F13E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65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0FC89-1BCE-4244-A5F5-F8319851F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56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E4A2D-E7B4-41D5-836A-BBBEC8B52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85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F1A2B-1830-4B70-8A98-2A63843F5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42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91DE4B3-7089-44EA-A202-5728E3779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Proof Methods &amp; Strategy</a:t>
            </a:r>
            <a:endParaRPr lang="en-US" sz="3600" smtClean="0"/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6741C89-E08B-44D7-99ED-9FEA7FC9BF49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Proof by Cases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763000" cy="4419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( 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 </a:t>
            </a:r>
            <a:r>
              <a:rPr lang="en-US" sz="2400" dirty="0" smtClean="0"/>
              <a:t>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  . . . 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n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) </a:t>
            </a:r>
            <a:r>
              <a:rPr lang="en-US" sz="2400" dirty="0" smtClean="0">
                <a:sym typeface="Symbol" pitchFamily="18" charset="2"/>
              </a:rPr>
              <a:t> q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</a:t>
            </a:r>
            <a:r>
              <a:rPr lang="en-US" sz="2400" b="1" dirty="0" smtClean="0">
                <a:sym typeface="Symbol" pitchFamily="18" charset="2"/>
              </a:rPr>
              <a:t>                                               </a:t>
            </a:r>
            <a:r>
              <a:rPr lang="en-US" sz="2400" dirty="0" smtClean="0">
                <a:sym typeface="Symbol" pitchFamily="18" charset="2"/>
              </a:rPr>
              <a:t>( </a:t>
            </a:r>
            <a:r>
              <a:rPr lang="en-US" sz="2400" dirty="0" smtClean="0"/>
              <a:t>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 q )  ( </a:t>
            </a:r>
            <a:r>
              <a:rPr lang="en-US" sz="2400" dirty="0" smtClean="0"/>
              <a:t>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 q )  . . .  (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 q ).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>
                <a:sym typeface="Symbol" pitchFamily="18" charset="2"/>
              </a:rPr>
              <a:t>Prove the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compound</a:t>
            </a:r>
            <a:r>
              <a:rPr lang="en-US" sz="2400" dirty="0" smtClean="0">
                <a:sym typeface="Symbol" pitchFamily="18" charset="2"/>
              </a:rPr>
              <a:t> implication by proving each implication.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>
                <a:sym typeface="Symbol" pitchFamily="18" charset="2"/>
              </a:rPr>
              <a:t>Why do we have to prove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all</a:t>
            </a:r>
            <a:r>
              <a:rPr lang="en-US" sz="2400" dirty="0" smtClean="0">
                <a:sym typeface="Symbol" pitchFamily="18" charset="2"/>
              </a:rPr>
              <a:t> of them?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sz="2400" b="1" dirty="0" smtClean="0">
                <a:sym typeface="Symbol" pitchFamily="18" charset="2"/>
              </a:rPr>
              <a:t>	</a:t>
            </a:r>
            <a:r>
              <a:rPr lang="en-US" sz="2400" dirty="0" smtClean="0">
                <a:sym typeface="Symbol" pitchFamily="18" charset="2"/>
              </a:rPr>
              <a:t>[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b="1" dirty="0" smtClean="0">
                <a:sym typeface="Symbol" pitchFamily="18" charset="2"/>
              </a:rPr>
              <a:t></a:t>
            </a:r>
            <a:r>
              <a:rPr lang="en-US" sz="2400" dirty="0" smtClean="0">
                <a:sym typeface="Symbol" pitchFamily="18" charset="2"/>
              </a:rPr>
              <a:t>x P( x )  </a:t>
            </a:r>
            <a:r>
              <a:rPr lang="en-US" sz="2400" b="1" dirty="0" smtClean="0">
                <a:sym typeface="Symbol" pitchFamily="18" charset="2"/>
              </a:rPr>
              <a:t></a:t>
            </a:r>
            <a:r>
              <a:rPr lang="en-US" sz="2400" dirty="0" smtClean="0">
                <a:sym typeface="Symbol" pitchFamily="18" charset="2"/>
              </a:rPr>
              <a:t>y Q( y ) </a:t>
            </a:r>
            <a:r>
              <a:rPr lang="en-US" sz="2400" dirty="0" smtClean="0">
                <a:sym typeface="Symbol" pitchFamily="18" charset="2"/>
              </a:rPr>
              <a:t>] </a:t>
            </a:r>
            <a:r>
              <a:rPr lang="en-US" sz="2400" dirty="0">
                <a:sym typeface="Symbol" pitchFamily="18" charset="2"/>
              </a:rPr>
              <a:t> </a:t>
            </a:r>
            <a:r>
              <a:rPr lang="en-US" sz="2400" b="1" dirty="0">
                <a:sym typeface="Symbol" pitchFamily="18" charset="2"/>
              </a:rPr>
              <a:t></a:t>
            </a:r>
            <a:r>
              <a:rPr lang="en-US" sz="2400" dirty="0" smtClean="0">
                <a:sym typeface="Symbol" pitchFamily="18" charset="2"/>
              </a:rPr>
              <a:t>x </a:t>
            </a:r>
            <a:r>
              <a:rPr lang="en-US" sz="2400" b="1" dirty="0">
                <a:sym typeface="Symbol" pitchFamily="18" charset="2"/>
              </a:rPr>
              <a:t></a:t>
            </a:r>
            <a:r>
              <a:rPr lang="en-US" sz="2400" dirty="0">
                <a:sym typeface="Symbol" pitchFamily="18" charset="2"/>
              </a:rPr>
              <a:t>y </a:t>
            </a:r>
            <a:r>
              <a:rPr lang="en-US" sz="2400" dirty="0" smtClean="0">
                <a:sym typeface="Symbol" pitchFamily="18" charset="2"/>
              </a:rPr>
              <a:t>( P( x )  Q</a:t>
            </a:r>
            <a:r>
              <a:rPr lang="en-US" sz="2400" dirty="0">
                <a:sym typeface="Symbol" pitchFamily="18" charset="2"/>
              </a:rPr>
              <a:t>( y </a:t>
            </a:r>
            <a:r>
              <a:rPr lang="en-US" sz="2400" dirty="0" smtClean="0">
                <a:sym typeface="Symbol" pitchFamily="18" charset="2"/>
              </a:rPr>
              <a:t>)</a:t>
            </a:r>
            <a:endParaRPr lang="en-US" sz="2400" b="1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	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[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b="1" dirty="0">
                <a:sym typeface="Symbol" pitchFamily="18" charset="2"/>
              </a:rPr>
              <a:t></a:t>
            </a:r>
            <a:r>
              <a:rPr lang="en-US" sz="2400" dirty="0">
                <a:sym typeface="Symbol" pitchFamily="18" charset="2"/>
              </a:rPr>
              <a:t>x P( x </a:t>
            </a:r>
            <a:r>
              <a:rPr lang="en-US" sz="2400" dirty="0" smtClean="0">
                <a:sym typeface="Symbol" pitchFamily="18" charset="2"/>
              </a:rPr>
              <a:t>) </a:t>
            </a:r>
            <a:r>
              <a:rPr lang="en-US" sz="2400" dirty="0">
                <a:sym typeface="Symbol" pitchFamily="18" charset="2"/>
              </a:rPr>
              <a:t> </a:t>
            </a:r>
            <a:r>
              <a:rPr lang="en-US" sz="2400" b="1" dirty="0">
                <a:sym typeface="Symbol" pitchFamily="18" charset="2"/>
              </a:rPr>
              <a:t></a:t>
            </a:r>
            <a:r>
              <a:rPr lang="en-US" sz="2400" dirty="0">
                <a:sym typeface="Symbol" pitchFamily="18" charset="2"/>
              </a:rPr>
              <a:t>x </a:t>
            </a:r>
            <a:r>
              <a:rPr lang="en-US" sz="2400" b="1" dirty="0">
                <a:sym typeface="Symbol" pitchFamily="18" charset="2"/>
              </a:rPr>
              <a:t></a:t>
            </a:r>
            <a:r>
              <a:rPr lang="en-US" sz="2400" dirty="0">
                <a:sym typeface="Symbol" pitchFamily="18" charset="2"/>
              </a:rPr>
              <a:t>y ( P( x )  Q( y </a:t>
            </a:r>
            <a:r>
              <a:rPr lang="en-US" sz="2400" dirty="0" smtClean="0">
                <a:sym typeface="Symbol" pitchFamily="18" charset="2"/>
              </a:rPr>
              <a:t>) </a:t>
            </a:r>
            <a:r>
              <a:rPr lang="en-US" sz="2400" dirty="0" smtClean="0">
                <a:sym typeface="Symbol" pitchFamily="18" charset="2"/>
              </a:rPr>
              <a:t>] </a:t>
            </a:r>
            <a:r>
              <a:rPr lang="en-US" sz="2400" dirty="0">
                <a:sym typeface="Symbol" pitchFamily="18" charset="2"/>
              </a:rPr>
              <a:t></a:t>
            </a:r>
            <a:endParaRPr lang="en-US" sz="24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sz="2400" b="1" dirty="0" smtClean="0">
                <a:sym typeface="Symbol" pitchFamily="18" charset="2"/>
              </a:rPr>
              <a:t>     	     </a:t>
            </a:r>
            <a:r>
              <a:rPr lang="en-US" sz="2400" dirty="0">
                <a:sym typeface="Symbol" pitchFamily="18" charset="2"/>
              </a:rPr>
              <a:t>[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b="1" dirty="0" smtClean="0">
                <a:sym typeface="Symbol" pitchFamily="18" charset="2"/>
              </a:rPr>
              <a:t></a:t>
            </a:r>
            <a:r>
              <a:rPr lang="en-US" sz="2400" dirty="0">
                <a:sym typeface="Symbol" pitchFamily="18" charset="2"/>
              </a:rPr>
              <a:t>y Q( y ) )  </a:t>
            </a:r>
            <a:r>
              <a:rPr lang="en-US" sz="2400" b="1" dirty="0">
                <a:sym typeface="Symbol" pitchFamily="18" charset="2"/>
              </a:rPr>
              <a:t></a:t>
            </a:r>
            <a:r>
              <a:rPr lang="en-US" sz="2400" dirty="0">
                <a:sym typeface="Symbol" pitchFamily="18" charset="2"/>
              </a:rPr>
              <a:t>x </a:t>
            </a:r>
            <a:r>
              <a:rPr lang="en-US" sz="2400" b="1" dirty="0">
                <a:sym typeface="Symbol" pitchFamily="18" charset="2"/>
              </a:rPr>
              <a:t></a:t>
            </a:r>
            <a:r>
              <a:rPr lang="en-US" sz="2400" dirty="0">
                <a:sym typeface="Symbol" pitchFamily="18" charset="2"/>
              </a:rPr>
              <a:t>y ( P( x )  Q( y ) </a:t>
            </a:r>
            <a:r>
              <a:rPr lang="en-US" sz="2400" dirty="0">
                <a:sym typeface="Symbol" pitchFamily="18" charset="2"/>
              </a:rPr>
              <a:t>]</a:t>
            </a:r>
            <a:endParaRPr lang="en-US" sz="2400" dirty="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DAA15CB-E6EC-42B6-A9C8-7A7A2793834A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Example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85800" y="1676400"/>
            <a:ext cx="8077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rgbClr val="00007F"/>
                </a:solidFill>
                <a:latin typeface="Arial" charset="0"/>
              </a:rPr>
              <a:t>Let the domain be the </a:t>
            </a:r>
            <a:r>
              <a:rPr lang="en-US" sz="1800" dirty="0" smtClean="0">
                <a:solidFill>
                  <a:srgbClr val="00007F"/>
                </a:solidFill>
                <a:latin typeface="Arial" charset="0"/>
              </a:rPr>
              <a:t>set of integers</a:t>
            </a:r>
            <a:r>
              <a:rPr lang="en-US" sz="1800" dirty="0">
                <a:solidFill>
                  <a:srgbClr val="00007F"/>
                </a:solidFill>
                <a:latin typeface="Arial" charset="0"/>
              </a:rPr>
              <a:t>.</a:t>
            </a: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1800" b="1" dirty="0">
                <a:solidFill>
                  <a:srgbClr val="00007F"/>
                </a:solidFill>
                <a:latin typeface="Arial" charset="0"/>
                <a:sym typeface="Symbol" pitchFamily="18" charset="2"/>
              </a:rPr>
              <a:t></a:t>
            </a:r>
            <a:r>
              <a:rPr lang="en-US" sz="1800" dirty="0">
                <a:solidFill>
                  <a:srgbClr val="7F0000"/>
                </a:solidFill>
                <a:latin typeface="Arial" charset="0"/>
              </a:rPr>
              <a:t>a</a:t>
            </a:r>
            <a:r>
              <a:rPr lang="en-US" sz="1800" dirty="0">
                <a:solidFill>
                  <a:srgbClr val="00007F"/>
                </a:solidFill>
                <a:latin typeface="Arial" charset="0"/>
              </a:rPr>
              <a:t> ( </a:t>
            </a:r>
            <a:r>
              <a:rPr lang="en-US" sz="1800" dirty="0">
                <a:solidFill>
                  <a:srgbClr val="007F00"/>
                </a:solidFill>
                <a:latin typeface="Arial" charset="0"/>
              </a:rPr>
              <a:t>(</a:t>
            </a:r>
            <a:r>
              <a:rPr lang="en-US" sz="1800" dirty="0">
                <a:solidFill>
                  <a:srgbClr val="00007F"/>
                </a:solidFill>
                <a:latin typeface="Arial" charset="0"/>
              </a:rPr>
              <a:t> 3 | </a:t>
            </a:r>
            <a:r>
              <a:rPr lang="en-US" sz="1800" i="1" dirty="0">
                <a:solidFill>
                  <a:srgbClr val="00007F"/>
                </a:solidFill>
                <a:latin typeface="Arial" charset="0"/>
              </a:rPr>
              <a:t>a</a:t>
            </a:r>
            <a:r>
              <a:rPr lang="en-US" sz="1800" dirty="0">
                <a:solidFill>
                  <a:srgbClr val="00007F"/>
                </a:solidFill>
                <a:latin typeface="Arial" charset="0"/>
              </a:rPr>
              <a:t> – 1 </a:t>
            </a:r>
            <a:r>
              <a:rPr lang="en-US" sz="1800" b="1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</a:t>
            </a:r>
            <a:r>
              <a:rPr lang="en-US" sz="1800" b="1" dirty="0">
                <a:solidFill>
                  <a:srgbClr val="00007F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007F"/>
                </a:solidFill>
                <a:latin typeface="Arial" charset="0"/>
              </a:rPr>
              <a:t>3 | </a:t>
            </a:r>
            <a:r>
              <a:rPr lang="en-US" sz="1800" i="1" dirty="0">
                <a:solidFill>
                  <a:srgbClr val="00007F"/>
                </a:solidFill>
                <a:latin typeface="Arial" charset="0"/>
              </a:rPr>
              <a:t>a</a:t>
            </a:r>
            <a:r>
              <a:rPr lang="en-US" sz="1800" dirty="0">
                <a:solidFill>
                  <a:srgbClr val="00007F"/>
                </a:solidFill>
                <a:latin typeface="Arial" charset="0"/>
              </a:rPr>
              <a:t> – 2 </a:t>
            </a:r>
            <a:r>
              <a:rPr lang="en-US" sz="1800" dirty="0">
                <a:solidFill>
                  <a:srgbClr val="007F00"/>
                </a:solidFill>
                <a:latin typeface="Arial" charset="0"/>
              </a:rPr>
              <a:t>)</a:t>
            </a:r>
            <a:r>
              <a:rPr lang="en-US" sz="1800" dirty="0">
                <a:solidFill>
                  <a:srgbClr val="00007F"/>
                </a:solidFill>
                <a:latin typeface="Arial" charset="0"/>
              </a:rPr>
              <a:t> </a:t>
            </a:r>
            <a:r>
              <a:rPr lang="en-US" sz="1800" b="1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sz="1800" b="1" dirty="0">
                <a:solidFill>
                  <a:srgbClr val="00007F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007F"/>
                </a:solidFill>
                <a:latin typeface="Arial" charset="0"/>
              </a:rPr>
              <a:t>3 | </a:t>
            </a:r>
            <a:r>
              <a:rPr lang="en-US" sz="1800" i="1" dirty="0">
                <a:solidFill>
                  <a:srgbClr val="00007F"/>
                </a:solidFill>
                <a:latin typeface="Arial" charset="0"/>
              </a:rPr>
              <a:t>a</a:t>
            </a:r>
            <a:r>
              <a:rPr lang="en-US" sz="1800" baseline="30000" dirty="0">
                <a:solidFill>
                  <a:srgbClr val="00007F"/>
                </a:solidFill>
                <a:latin typeface="Arial" charset="0"/>
              </a:rPr>
              <a:t>2</a:t>
            </a:r>
            <a:r>
              <a:rPr lang="en-US" sz="1800" dirty="0">
                <a:solidFill>
                  <a:srgbClr val="00007F"/>
                </a:solidFill>
                <a:latin typeface="Arial" charset="0"/>
              </a:rPr>
              <a:t> – 1 ).</a:t>
            </a: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</a:pPr>
            <a:r>
              <a:rPr lang="en-US" sz="1800" dirty="0">
                <a:solidFill>
                  <a:srgbClr val="00007F"/>
                </a:solidFill>
                <a:latin typeface="Arial" charset="0"/>
              </a:rPr>
              <a:t>Proof</a:t>
            </a:r>
            <a:r>
              <a:rPr lang="en-US" sz="1800" dirty="0" smtClean="0">
                <a:solidFill>
                  <a:srgbClr val="00007F"/>
                </a:solidFill>
                <a:latin typeface="Arial" charset="0"/>
              </a:rPr>
              <a:t>:  WHAT                                                      </a:t>
            </a:r>
            <a:r>
              <a:rPr lang="en-US" sz="1800" dirty="0" smtClean="0">
                <a:solidFill>
                  <a:srgbClr val="007F00"/>
                </a:solidFill>
                <a:latin typeface="Arial" charset="0"/>
              </a:rPr>
              <a:t>WHY</a:t>
            </a:r>
            <a:endParaRPr lang="en-US" sz="1800" dirty="0">
              <a:solidFill>
                <a:srgbClr val="007F00"/>
              </a:solidFill>
              <a:latin typeface="Arial" charset="0"/>
            </a:endParaRP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</a:pPr>
            <a:r>
              <a:rPr lang="en-US" sz="1800" dirty="0">
                <a:solidFill>
                  <a:srgbClr val="00007F"/>
                </a:solidFill>
                <a:latin typeface="Arial" charset="0"/>
              </a:rPr>
              <a:t>1. Let a be an </a:t>
            </a:r>
            <a:r>
              <a:rPr lang="en-US" sz="1800" i="1" dirty="0">
                <a:solidFill>
                  <a:srgbClr val="7F0000"/>
                </a:solidFill>
                <a:latin typeface="Arial" charset="0"/>
              </a:rPr>
              <a:t>arbitrary</a:t>
            </a:r>
            <a:r>
              <a:rPr lang="en-US" sz="1800" dirty="0">
                <a:solidFill>
                  <a:srgbClr val="00007F"/>
                </a:solidFill>
                <a:latin typeface="Arial" charset="0"/>
              </a:rPr>
              <a:t> integer.</a:t>
            </a: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</a:pPr>
            <a:r>
              <a:rPr lang="en-US" sz="1800" dirty="0">
                <a:solidFill>
                  <a:srgbClr val="00007F"/>
                </a:solidFill>
                <a:latin typeface="Arial" charset="0"/>
              </a:rPr>
              <a:t>2. Case 3 </a:t>
            </a:r>
            <a:r>
              <a:rPr lang="en-US" sz="1800" dirty="0">
                <a:solidFill>
                  <a:srgbClr val="7F0000"/>
                </a:solidFill>
                <a:latin typeface="Arial" charset="0"/>
              </a:rPr>
              <a:t>|</a:t>
            </a:r>
            <a:r>
              <a:rPr lang="en-US" sz="1800" dirty="0">
                <a:solidFill>
                  <a:srgbClr val="00007F"/>
                </a:solidFill>
                <a:latin typeface="Arial" charset="0"/>
              </a:rPr>
              <a:t> </a:t>
            </a:r>
            <a:r>
              <a:rPr lang="en-US" sz="1800" i="1" dirty="0">
                <a:solidFill>
                  <a:srgbClr val="00007F"/>
                </a:solidFill>
                <a:latin typeface="Arial" charset="0"/>
              </a:rPr>
              <a:t>a</a:t>
            </a:r>
            <a:r>
              <a:rPr lang="en-US" sz="1800" dirty="0">
                <a:solidFill>
                  <a:srgbClr val="00007F"/>
                </a:solidFill>
                <a:latin typeface="Arial" charset="0"/>
              </a:rPr>
              <a:t> - 1:</a:t>
            </a:r>
          </a:p>
          <a:p>
            <a:pPr marL="990600" lvl="1" indent="-533400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sz="1800" dirty="0">
                <a:latin typeface="Arial" charset="0"/>
              </a:rPr>
              <a:t>Let integer</a:t>
            </a:r>
            <a:r>
              <a:rPr lang="en-US" sz="1800" i="1" dirty="0">
                <a:latin typeface="Arial" charset="0"/>
              </a:rPr>
              <a:t> q </a:t>
            </a:r>
            <a:r>
              <a:rPr lang="en-US" sz="1800" i="1" dirty="0">
                <a:solidFill>
                  <a:srgbClr val="7F0000"/>
                </a:solidFill>
                <a:latin typeface="Arial" charset="0"/>
              </a:rPr>
              <a:t>=</a:t>
            </a:r>
            <a:r>
              <a:rPr lang="en-US" sz="1800" i="1" dirty="0"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(</a:t>
            </a:r>
            <a:r>
              <a:rPr lang="en-US" sz="1800" i="1" dirty="0">
                <a:latin typeface="Arial" charset="0"/>
              </a:rPr>
              <a:t> a – 1 </a:t>
            </a:r>
            <a:r>
              <a:rPr lang="en-US" sz="1800" dirty="0">
                <a:latin typeface="Arial" charset="0"/>
              </a:rPr>
              <a:t>)</a:t>
            </a:r>
            <a:r>
              <a:rPr lang="en-US" sz="1800" i="1" dirty="0">
                <a:latin typeface="Arial" charset="0"/>
              </a:rPr>
              <a:t> /</a:t>
            </a:r>
            <a:r>
              <a:rPr lang="en-US" sz="1800" dirty="0">
                <a:latin typeface="Arial" charset="0"/>
                <a:cs typeface="Arial" charset="0"/>
                <a:sym typeface="Symbol" pitchFamily="18" charset="2"/>
              </a:rPr>
              <a:t> 3.                </a:t>
            </a:r>
            <a:r>
              <a:rPr lang="en-US" sz="1600" dirty="0">
                <a:solidFill>
                  <a:srgbClr val="007F00"/>
                </a:solidFill>
                <a:latin typeface="Arial" charset="0"/>
              </a:rPr>
              <a:t>(3 divides a – 1 with no remainder).</a:t>
            </a:r>
            <a:endParaRPr lang="en-US" sz="1800" i="1" dirty="0">
              <a:latin typeface="Arial" charset="0"/>
            </a:endParaRPr>
          </a:p>
          <a:p>
            <a:pPr marL="990600" lvl="1" indent="-533400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sz="1800" i="1" dirty="0">
                <a:latin typeface="Arial" charset="0"/>
              </a:rPr>
              <a:t> a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=</a:t>
            </a:r>
            <a:r>
              <a:rPr lang="en-US" sz="1800" dirty="0">
                <a:latin typeface="Arial" charset="0"/>
                <a:cs typeface="Arial" charset="0"/>
                <a:sym typeface="Symbol" pitchFamily="18" charset="2"/>
              </a:rPr>
              <a:t> 3</a:t>
            </a:r>
            <a:r>
              <a:rPr lang="en-US" sz="1800" i="1" dirty="0">
                <a:latin typeface="Arial" charset="0"/>
                <a:cs typeface="Arial" charset="0"/>
                <a:sym typeface="Symbol" pitchFamily="18" charset="2"/>
              </a:rPr>
              <a:t>q</a:t>
            </a:r>
            <a:r>
              <a:rPr lang="en-US" sz="1800" dirty="0">
                <a:latin typeface="Arial" charset="0"/>
                <a:cs typeface="Arial" charset="0"/>
                <a:sym typeface="Symbol" pitchFamily="18" charset="2"/>
              </a:rPr>
              <a:t> + 1. </a:t>
            </a:r>
          </a:p>
          <a:p>
            <a:pPr marL="990600" lvl="1" indent="-533400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sz="1800" dirty="0"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sz="1800" i="1" dirty="0">
                <a:latin typeface="Arial" charset="0"/>
                <a:cs typeface="Arial" charset="0"/>
                <a:sym typeface="Symbol" pitchFamily="18" charset="2"/>
              </a:rPr>
              <a:t>a</a:t>
            </a:r>
            <a:r>
              <a:rPr lang="en-US" sz="1800" baseline="30000" dirty="0"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en-US" sz="1800" dirty="0"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=</a:t>
            </a:r>
            <a:r>
              <a:rPr lang="en-US" sz="1800" dirty="0">
                <a:latin typeface="Arial" charset="0"/>
                <a:cs typeface="Arial" charset="0"/>
                <a:sym typeface="Symbol" pitchFamily="18" charset="2"/>
              </a:rPr>
              <a:t> ( 3</a:t>
            </a:r>
            <a:r>
              <a:rPr lang="en-US" sz="1800" i="1" dirty="0">
                <a:latin typeface="Arial" charset="0"/>
                <a:cs typeface="Arial" charset="0"/>
                <a:sym typeface="Symbol" pitchFamily="18" charset="2"/>
              </a:rPr>
              <a:t>q</a:t>
            </a:r>
            <a:r>
              <a:rPr lang="en-US" sz="1800" dirty="0">
                <a:latin typeface="Arial" charset="0"/>
                <a:cs typeface="Arial" charset="0"/>
                <a:sym typeface="Symbol" pitchFamily="18" charset="2"/>
              </a:rPr>
              <a:t> + 1 )</a:t>
            </a:r>
            <a:r>
              <a:rPr lang="en-US" sz="1800" baseline="30000" dirty="0"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en-US" sz="1800" dirty="0"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=</a:t>
            </a:r>
            <a:r>
              <a:rPr lang="en-US" sz="1800" dirty="0">
                <a:latin typeface="Arial" charset="0"/>
                <a:cs typeface="Arial" charset="0"/>
                <a:sym typeface="Symbol" pitchFamily="18" charset="2"/>
              </a:rPr>
              <a:t> 9</a:t>
            </a:r>
            <a:r>
              <a:rPr lang="en-US" sz="1800" i="1" dirty="0">
                <a:latin typeface="Arial" charset="0"/>
                <a:cs typeface="Arial" charset="0"/>
                <a:sym typeface="Symbol" pitchFamily="18" charset="2"/>
              </a:rPr>
              <a:t>q</a:t>
            </a:r>
            <a:r>
              <a:rPr lang="en-US" sz="1800" baseline="30000" dirty="0"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en-US" sz="1800" dirty="0">
                <a:latin typeface="Arial" charset="0"/>
                <a:cs typeface="Arial" charset="0"/>
                <a:sym typeface="Symbol" pitchFamily="18" charset="2"/>
              </a:rPr>
              <a:t> + 6</a:t>
            </a:r>
            <a:r>
              <a:rPr lang="en-US" sz="1800" i="1" dirty="0">
                <a:latin typeface="Arial" charset="0"/>
                <a:cs typeface="Arial" charset="0"/>
                <a:sym typeface="Symbol" pitchFamily="18" charset="2"/>
              </a:rPr>
              <a:t>q</a:t>
            </a:r>
            <a:r>
              <a:rPr lang="en-US" sz="1800" dirty="0">
                <a:latin typeface="Arial" charset="0"/>
                <a:cs typeface="Arial" charset="0"/>
                <a:sym typeface="Symbol" pitchFamily="18" charset="2"/>
              </a:rPr>
              <a:t> + 1 </a:t>
            </a:r>
            <a:r>
              <a:rPr lang="en-US" sz="1800" dirty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=</a:t>
            </a:r>
            <a:r>
              <a:rPr lang="en-US" sz="1800" dirty="0">
                <a:latin typeface="Arial" charset="0"/>
                <a:cs typeface="Arial" charset="0"/>
                <a:sym typeface="Symbol" pitchFamily="18" charset="2"/>
              </a:rPr>
              <a:t> 3( 3</a:t>
            </a:r>
            <a:r>
              <a:rPr lang="en-US" sz="1800" i="1" dirty="0">
                <a:latin typeface="Arial" charset="0"/>
                <a:cs typeface="Arial" charset="0"/>
                <a:sym typeface="Symbol" pitchFamily="18" charset="2"/>
              </a:rPr>
              <a:t>q</a:t>
            </a:r>
            <a:r>
              <a:rPr lang="en-US" sz="1800" baseline="30000" dirty="0"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en-US" sz="1800" dirty="0">
                <a:latin typeface="Arial" charset="0"/>
                <a:cs typeface="Arial" charset="0"/>
                <a:sym typeface="Symbol" pitchFamily="18" charset="2"/>
              </a:rPr>
              <a:t> + 2</a:t>
            </a:r>
            <a:r>
              <a:rPr lang="en-US" sz="1800" i="1" dirty="0">
                <a:latin typeface="Arial" charset="0"/>
                <a:cs typeface="Arial" charset="0"/>
                <a:sym typeface="Symbol" pitchFamily="18" charset="2"/>
              </a:rPr>
              <a:t>q</a:t>
            </a:r>
            <a:r>
              <a:rPr lang="en-US" sz="1800" dirty="0">
                <a:latin typeface="Arial" charset="0"/>
                <a:cs typeface="Arial" charset="0"/>
                <a:sym typeface="Symbol" pitchFamily="18" charset="2"/>
              </a:rPr>
              <a:t> ) + 1</a:t>
            </a:r>
          </a:p>
          <a:p>
            <a:pPr marL="990600" lvl="1" indent="-533400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sz="1800" dirty="0"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sz="1800" i="1" dirty="0">
                <a:latin typeface="Arial" charset="0"/>
                <a:cs typeface="Arial" charset="0"/>
                <a:sym typeface="Symbol" pitchFamily="18" charset="2"/>
              </a:rPr>
              <a:t>a</a:t>
            </a:r>
            <a:r>
              <a:rPr lang="en-US" sz="1800" baseline="30000" dirty="0"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en-US" sz="1800" dirty="0">
                <a:latin typeface="Arial" charset="0"/>
                <a:cs typeface="Arial" charset="0"/>
                <a:sym typeface="Symbol" pitchFamily="18" charset="2"/>
              </a:rPr>
              <a:t> – 1 </a:t>
            </a:r>
            <a:r>
              <a:rPr lang="en-US" sz="1800" dirty="0">
                <a:solidFill>
                  <a:srgbClr val="7F0000"/>
                </a:solidFill>
                <a:latin typeface="Arial" charset="0"/>
                <a:cs typeface="Arial" charset="0"/>
                <a:sym typeface="Symbol" pitchFamily="18" charset="2"/>
              </a:rPr>
              <a:t>=</a:t>
            </a:r>
            <a:r>
              <a:rPr lang="en-US" sz="1800" dirty="0">
                <a:latin typeface="Arial" charset="0"/>
                <a:cs typeface="Arial" charset="0"/>
                <a:sym typeface="Symbol" pitchFamily="18" charset="2"/>
              </a:rPr>
              <a:t> 3(3</a:t>
            </a:r>
            <a:r>
              <a:rPr lang="en-US" sz="1800" i="1" dirty="0">
                <a:latin typeface="Arial" charset="0"/>
                <a:cs typeface="Arial" charset="0"/>
                <a:sym typeface="Symbol" pitchFamily="18" charset="2"/>
              </a:rPr>
              <a:t>q</a:t>
            </a:r>
            <a:r>
              <a:rPr lang="en-US" sz="1800" baseline="30000" dirty="0"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en-US" sz="1800" dirty="0">
                <a:latin typeface="Arial" charset="0"/>
                <a:cs typeface="Arial" charset="0"/>
                <a:sym typeface="Symbol" pitchFamily="18" charset="2"/>
              </a:rPr>
              <a:t> + 2</a:t>
            </a:r>
            <a:r>
              <a:rPr lang="en-US" sz="1800" i="1" dirty="0">
                <a:latin typeface="Arial" charset="0"/>
                <a:cs typeface="Arial" charset="0"/>
                <a:sym typeface="Symbol" pitchFamily="18" charset="2"/>
              </a:rPr>
              <a:t>q</a:t>
            </a:r>
            <a:r>
              <a:rPr lang="en-US" sz="1800" dirty="0">
                <a:latin typeface="Arial" charset="0"/>
                <a:cs typeface="Arial" charset="0"/>
                <a:sym typeface="Symbol" pitchFamily="18" charset="2"/>
              </a:rPr>
              <a:t> ) .</a:t>
            </a:r>
          </a:p>
          <a:p>
            <a:pPr marL="990600" lvl="1" indent="-533400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sz="1600" dirty="0">
                <a:latin typeface="Arial" charset="0"/>
              </a:rPr>
              <a:t>3 </a:t>
            </a:r>
            <a:r>
              <a:rPr lang="en-US" sz="1600" dirty="0">
                <a:solidFill>
                  <a:srgbClr val="7F0000"/>
                </a:solidFill>
                <a:latin typeface="Arial" charset="0"/>
              </a:rPr>
              <a:t>| </a:t>
            </a:r>
            <a:r>
              <a:rPr lang="en-US" sz="1600" i="1" dirty="0">
                <a:latin typeface="Arial" charset="0"/>
              </a:rPr>
              <a:t>a</a:t>
            </a:r>
            <a:r>
              <a:rPr lang="en-US" sz="1600" baseline="30000" dirty="0">
                <a:latin typeface="Arial" charset="0"/>
              </a:rPr>
              <a:t>2</a:t>
            </a:r>
            <a:r>
              <a:rPr lang="en-US" sz="1600" dirty="0">
                <a:latin typeface="Arial" charset="0"/>
              </a:rPr>
              <a:t> – 1</a:t>
            </a:r>
            <a:endParaRPr lang="en-US" sz="1800" dirty="0">
              <a:latin typeface="Arial" charset="0"/>
              <a:cs typeface="Arial" charset="0"/>
              <a:sym typeface="Symbol" pitchFamily="18" charset="2"/>
            </a:endParaRP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</a:pPr>
            <a:r>
              <a:rPr lang="en-US" sz="1800" dirty="0">
                <a:solidFill>
                  <a:srgbClr val="00007F"/>
                </a:solidFill>
                <a:latin typeface="Arial" charset="0"/>
              </a:rPr>
              <a:t>3. Case 3 | </a:t>
            </a:r>
            <a:r>
              <a:rPr lang="en-US" sz="1800" i="1" dirty="0">
                <a:solidFill>
                  <a:srgbClr val="00007F"/>
                </a:solidFill>
                <a:latin typeface="Arial" charset="0"/>
              </a:rPr>
              <a:t>a</a:t>
            </a:r>
            <a:r>
              <a:rPr lang="en-US" sz="1800" dirty="0">
                <a:solidFill>
                  <a:srgbClr val="00007F"/>
                </a:solidFill>
                <a:latin typeface="Arial" charset="0"/>
              </a:rPr>
              <a:t> - 2:                                                 </a:t>
            </a:r>
            <a:r>
              <a:rPr lang="en-US" sz="1800" dirty="0">
                <a:solidFill>
                  <a:srgbClr val="007F00"/>
                </a:solidFill>
                <a:latin typeface="Arial" charset="0"/>
              </a:rPr>
              <a:t>(Proved previously).</a:t>
            </a: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</a:pPr>
            <a:r>
              <a:rPr lang="en-US" sz="1800" dirty="0">
                <a:solidFill>
                  <a:srgbClr val="00007F"/>
                </a:solidFill>
                <a:latin typeface="Arial" charset="0"/>
              </a:rPr>
              <a:t>4.</a:t>
            </a:r>
            <a:r>
              <a:rPr lang="en-US" sz="1800" dirty="0">
                <a:solidFill>
                  <a:srgbClr val="007F00"/>
                </a:solidFill>
                <a:latin typeface="Arial" charset="0"/>
              </a:rPr>
              <a:t> </a:t>
            </a:r>
            <a:r>
              <a:rPr lang="en-US" sz="1800" b="1" dirty="0">
                <a:solidFill>
                  <a:srgbClr val="00007F"/>
                </a:solidFill>
                <a:latin typeface="Arial" charset="0"/>
                <a:sym typeface="Symbol" pitchFamily="18" charset="2"/>
              </a:rPr>
              <a:t></a:t>
            </a:r>
            <a:r>
              <a:rPr lang="en-US" sz="1800" dirty="0">
                <a:solidFill>
                  <a:srgbClr val="7F0000"/>
                </a:solidFill>
                <a:latin typeface="Arial" charset="0"/>
              </a:rPr>
              <a:t>a</a:t>
            </a:r>
            <a:r>
              <a:rPr lang="en-US" sz="1800" dirty="0">
                <a:solidFill>
                  <a:srgbClr val="00007F"/>
                </a:solidFill>
                <a:latin typeface="Arial" charset="0"/>
              </a:rPr>
              <a:t> ( ( 3 | </a:t>
            </a:r>
            <a:r>
              <a:rPr lang="en-US" sz="1800" i="1" dirty="0">
                <a:solidFill>
                  <a:srgbClr val="00007F"/>
                </a:solidFill>
                <a:latin typeface="Arial" charset="0"/>
              </a:rPr>
              <a:t>a</a:t>
            </a:r>
            <a:r>
              <a:rPr lang="en-US" sz="1800" dirty="0">
                <a:solidFill>
                  <a:srgbClr val="00007F"/>
                </a:solidFill>
                <a:latin typeface="Arial" charset="0"/>
              </a:rPr>
              <a:t> – 1 </a:t>
            </a:r>
            <a:r>
              <a:rPr lang="en-US" sz="1800" b="1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</a:t>
            </a:r>
            <a:r>
              <a:rPr lang="en-US" sz="1800" b="1" dirty="0">
                <a:solidFill>
                  <a:srgbClr val="00007F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007F"/>
                </a:solidFill>
                <a:latin typeface="Arial" charset="0"/>
              </a:rPr>
              <a:t>3 | </a:t>
            </a:r>
            <a:r>
              <a:rPr lang="en-US" sz="1800" i="1" dirty="0">
                <a:solidFill>
                  <a:srgbClr val="00007F"/>
                </a:solidFill>
                <a:latin typeface="Arial" charset="0"/>
              </a:rPr>
              <a:t>a</a:t>
            </a:r>
            <a:r>
              <a:rPr lang="en-US" sz="1800" dirty="0">
                <a:solidFill>
                  <a:srgbClr val="00007F"/>
                </a:solidFill>
                <a:latin typeface="Arial" charset="0"/>
              </a:rPr>
              <a:t> – 2 ) </a:t>
            </a:r>
            <a:r>
              <a:rPr lang="en-US" sz="1800" b="1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sz="1800" b="1" dirty="0">
                <a:solidFill>
                  <a:srgbClr val="00007F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007F"/>
                </a:solidFill>
                <a:latin typeface="Arial" charset="0"/>
              </a:rPr>
              <a:t>3 | </a:t>
            </a:r>
            <a:r>
              <a:rPr lang="en-US" sz="1800" i="1" dirty="0">
                <a:solidFill>
                  <a:srgbClr val="00007F"/>
                </a:solidFill>
                <a:latin typeface="Arial" charset="0"/>
              </a:rPr>
              <a:t>a</a:t>
            </a:r>
            <a:r>
              <a:rPr lang="en-US" sz="1800" baseline="30000" dirty="0">
                <a:solidFill>
                  <a:srgbClr val="00007F"/>
                </a:solidFill>
                <a:latin typeface="Arial" charset="0"/>
              </a:rPr>
              <a:t>2</a:t>
            </a:r>
            <a:r>
              <a:rPr lang="en-US" sz="1800" dirty="0">
                <a:solidFill>
                  <a:srgbClr val="00007F"/>
                </a:solidFill>
                <a:latin typeface="Arial" charset="0"/>
              </a:rPr>
              <a:t> – 1 ).      </a:t>
            </a:r>
            <a:r>
              <a:rPr lang="en-US" sz="1800" dirty="0">
                <a:solidFill>
                  <a:srgbClr val="007F00"/>
                </a:solidFill>
                <a:latin typeface="Arial" charset="0"/>
              </a:rPr>
              <a:t>(Universal Generalization)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9CC9925-1AA5-43BA-A2BB-EB21A9074DFA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Existence Proofs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305800" cy="44196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b="1" smtClean="0">
                <a:sym typeface="Symbol" pitchFamily="18" charset="2"/>
              </a:rPr>
              <a:t></a:t>
            </a:r>
            <a:r>
              <a:rPr lang="en-US" smtClean="0">
                <a:sym typeface="Symbol" pitchFamily="18" charset="2"/>
              </a:rPr>
              <a:t>x P( x )</a:t>
            </a:r>
          </a:p>
          <a:p>
            <a:pPr eaLnBrk="1" hangingPunct="1">
              <a:lnSpc>
                <a:spcPct val="140000"/>
              </a:lnSpc>
            </a:pPr>
            <a:r>
              <a:rPr lang="en-US" smtClean="0">
                <a:sym typeface="Symbol" pitchFamily="18" charset="2"/>
              </a:rPr>
              <a:t>Constructive</a:t>
            </a:r>
          </a:p>
          <a:p>
            <a:pPr lvl="1" eaLnBrk="1" hangingPunct="1">
              <a:lnSpc>
                <a:spcPct val="140000"/>
              </a:lnSpc>
              <a:buFontTx/>
              <a:buNone/>
            </a:pPr>
            <a:r>
              <a:rPr lang="en-US" smtClean="0">
                <a:sym typeface="Symbol" pitchFamily="18" charset="2"/>
              </a:rPr>
              <a:t>Produce a particular </a:t>
            </a:r>
            <a:r>
              <a:rPr lang="en-US" smtClean="0">
                <a:solidFill>
                  <a:srgbClr val="7F0000"/>
                </a:solidFill>
                <a:sym typeface="Symbol" pitchFamily="18" charset="2"/>
              </a:rPr>
              <a:t>x</a:t>
            </a:r>
            <a:r>
              <a:rPr lang="en-US" smtClean="0">
                <a:sym typeface="Symbol" pitchFamily="18" charset="2"/>
              </a:rPr>
              <a:t> such that </a:t>
            </a:r>
            <a:r>
              <a:rPr lang="en-US" smtClean="0">
                <a:solidFill>
                  <a:srgbClr val="7F0000"/>
                </a:solidFill>
                <a:sym typeface="Symbol" pitchFamily="18" charset="2"/>
              </a:rPr>
              <a:t>P( x )</a:t>
            </a:r>
            <a:r>
              <a:rPr lang="en-US" smtClean="0">
                <a:sym typeface="Symbol" pitchFamily="18" charset="2"/>
              </a:rPr>
              <a:t> is true.</a:t>
            </a:r>
          </a:p>
          <a:p>
            <a:pPr eaLnBrk="1" hangingPunct="1">
              <a:lnSpc>
                <a:spcPct val="140000"/>
              </a:lnSpc>
            </a:pPr>
            <a:r>
              <a:rPr lang="en-US" smtClean="0">
                <a:sym typeface="Symbol" pitchFamily="18" charset="2"/>
              </a:rPr>
              <a:t>Non-constructive</a:t>
            </a:r>
          </a:p>
          <a:p>
            <a:pPr lvl="1" eaLnBrk="1" hangingPunct="1">
              <a:lnSpc>
                <a:spcPct val="140000"/>
              </a:lnSpc>
              <a:buFontTx/>
              <a:buNone/>
            </a:pPr>
            <a:r>
              <a:rPr lang="en-US" smtClean="0">
                <a:sym typeface="Symbol" pitchFamily="18" charset="2"/>
              </a:rPr>
              <a:t>Prove that there is an </a:t>
            </a:r>
            <a:r>
              <a:rPr lang="en-US" smtClean="0">
                <a:solidFill>
                  <a:srgbClr val="7F0000"/>
                </a:solidFill>
                <a:sym typeface="Symbol" pitchFamily="18" charset="2"/>
              </a:rPr>
              <a:t>x</a:t>
            </a:r>
            <a:r>
              <a:rPr lang="en-US" smtClean="0">
                <a:sym typeface="Symbol" pitchFamily="18" charset="2"/>
              </a:rPr>
              <a:t> such that </a:t>
            </a:r>
            <a:r>
              <a:rPr lang="en-US" smtClean="0">
                <a:solidFill>
                  <a:srgbClr val="7F0000"/>
                </a:solidFill>
                <a:sym typeface="Symbol" pitchFamily="18" charset="2"/>
              </a:rPr>
              <a:t>P( x )</a:t>
            </a:r>
            <a:r>
              <a:rPr lang="en-US" smtClean="0">
                <a:sym typeface="Symbol" pitchFamily="18" charset="2"/>
              </a:rPr>
              <a:t> is true without actually producing it.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4D70B29-4807-45E0-BA33-08BB15C227E9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A Constructive Existence Proof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572000"/>
          </a:xfrm>
        </p:spPr>
        <p:txBody>
          <a:bodyPr/>
          <a:lstStyle/>
          <a:p>
            <a:pPr eaLnBrk="1" hangingPunct="1">
              <a:lnSpc>
                <a:spcPct val="170000"/>
              </a:lnSpc>
              <a:buFontTx/>
              <a:buNone/>
            </a:pPr>
            <a:r>
              <a:rPr lang="en-US" sz="2800" smtClean="0"/>
              <a:t>A constructive proof that constructive proofs exist </a:t>
            </a:r>
            <a:r>
              <a:rPr lang="en-US" sz="2800" smtClean="0">
                <a:sym typeface="Wingdings" pitchFamily="2" charset="2"/>
              </a:rPr>
              <a:t></a:t>
            </a:r>
          </a:p>
          <a:p>
            <a:pPr eaLnBrk="1" hangingPunct="1">
              <a:lnSpc>
                <a:spcPct val="170000"/>
              </a:lnSpc>
            </a:pPr>
            <a:r>
              <a:rPr lang="en-US" sz="2800" smtClean="0">
                <a:sym typeface="Symbol" pitchFamily="18" charset="2"/>
              </a:rPr>
              <a:t>Let the domain be natural numbers</a:t>
            </a:r>
          </a:p>
          <a:p>
            <a:pPr eaLnBrk="1" hangingPunct="1">
              <a:lnSpc>
                <a:spcPct val="170000"/>
              </a:lnSpc>
            </a:pPr>
            <a:r>
              <a:rPr lang="en-US" sz="2800" smtClean="0">
                <a:sym typeface="Symbol" pitchFamily="18" charset="2"/>
              </a:rPr>
              <a:t>Prove:</a:t>
            </a:r>
          </a:p>
          <a:p>
            <a:pPr lvl="1" eaLnBrk="1" hangingPunct="1">
              <a:lnSpc>
                <a:spcPct val="170000"/>
              </a:lnSpc>
              <a:buFontTx/>
              <a:buNone/>
            </a:pPr>
            <a:r>
              <a:rPr lang="en-US" sz="2000" smtClean="0">
                <a:sym typeface="Symbol" pitchFamily="18" charset="2"/>
              </a:rPr>
              <a:t>There are distinct natural numbers </a:t>
            </a:r>
            <a:r>
              <a:rPr lang="en-US" sz="2000" smtClean="0">
                <a:solidFill>
                  <a:srgbClr val="7F0000"/>
                </a:solidFill>
                <a:sym typeface="Wingdings" pitchFamily="2" charset="2"/>
              </a:rPr>
              <a:t>a</a:t>
            </a:r>
            <a:r>
              <a:rPr lang="en-US" sz="2000" smtClean="0">
                <a:sym typeface="Wingdings" pitchFamily="2" charset="2"/>
              </a:rPr>
              <a:t>, </a:t>
            </a:r>
            <a:r>
              <a:rPr lang="en-US" sz="2000" smtClean="0">
                <a:solidFill>
                  <a:srgbClr val="7F0000"/>
                </a:solidFill>
                <a:sym typeface="Wingdings" pitchFamily="2" charset="2"/>
              </a:rPr>
              <a:t>b</a:t>
            </a:r>
            <a:r>
              <a:rPr lang="en-US" sz="2000" smtClean="0">
                <a:sym typeface="Wingdings" pitchFamily="2" charset="2"/>
              </a:rPr>
              <a:t>, </a:t>
            </a:r>
            <a:r>
              <a:rPr lang="en-US" sz="2000" smtClean="0">
                <a:solidFill>
                  <a:srgbClr val="7F0000"/>
                </a:solidFill>
                <a:sym typeface="Wingdings" pitchFamily="2" charset="2"/>
              </a:rPr>
              <a:t>c</a:t>
            </a:r>
            <a:r>
              <a:rPr lang="en-US" sz="2000" smtClean="0">
                <a:sym typeface="Wingdings" pitchFamily="2" charset="2"/>
              </a:rPr>
              <a:t>, </a:t>
            </a:r>
            <a:r>
              <a:rPr lang="en-US" sz="2000" smtClean="0">
                <a:solidFill>
                  <a:srgbClr val="7F0000"/>
                </a:solidFill>
                <a:sym typeface="Wingdings" pitchFamily="2" charset="2"/>
              </a:rPr>
              <a:t>d</a:t>
            </a:r>
            <a:r>
              <a:rPr lang="en-US" sz="2000" smtClean="0">
                <a:sym typeface="Wingdings" pitchFamily="2" charset="2"/>
              </a:rPr>
              <a:t> such that </a:t>
            </a:r>
            <a:r>
              <a:rPr lang="en-US" sz="2000" smtClean="0">
                <a:solidFill>
                  <a:srgbClr val="7F0000"/>
                </a:solidFill>
                <a:sym typeface="Wingdings" pitchFamily="2" charset="2"/>
              </a:rPr>
              <a:t>a</a:t>
            </a:r>
            <a:r>
              <a:rPr lang="en-US" sz="2000" baseline="30000" smtClean="0">
                <a:solidFill>
                  <a:srgbClr val="7F0000"/>
                </a:solidFill>
                <a:sym typeface="Wingdings" pitchFamily="2" charset="2"/>
              </a:rPr>
              <a:t>3</a:t>
            </a:r>
            <a:r>
              <a:rPr lang="en-US" sz="2000" smtClean="0">
                <a:solidFill>
                  <a:srgbClr val="7F0000"/>
                </a:solidFill>
                <a:sym typeface="Wingdings" pitchFamily="2" charset="2"/>
              </a:rPr>
              <a:t> + b</a:t>
            </a:r>
            <a:r>
              <a:rPr lang="en-US" sz="2000" baseline="30000" smtClean="0">
                <a:solidFill>
                  <a:srgbClr val="7F0000"/>
                </a:solidFill>
                <a:sym typeface="Wingdings" pitchFamily="2" charset="2"/>
              </a:rPr>
              <a:t>3</a:t>
            </a:r>
            <a:r>
              <a:rPr lang="en-US" sz="2000" smtClean="0">
                <a:solidFill>
                  <a:srgbClr val="7F0000"/>
                </a:solidFill>
                <a:sym typeface="Wingdings" pitchFamily="2" charset="2"/>
              </a:rPr>
              <a:t> = c</a:t>
            </a:r>
            <a:r>
              <a:rPr lang="en-US" sz="2000" baseline="30000" smtClean="0">
                <a:solidFill>
                  <a:srgbClr val="7F0000"/>
                </a:solidFill>
                <a:sym typeface="Wingdings" pitchFamily="2" charset="2"/>
              </a:rPr>
              <a:t>3</a:t>
            </a:r>
            <a:r>
              <a:rPr lang="en-US" sz="2000" smtClean="0">
                <a:solidFill>
                  <a:srgbClr val="7F0000"/>
                </a:solidFill>
                <a:sym typeface="Wingdings" pitchFamily="2" charset="2"/>
              </a:rPr>
              <a:t> + d</a:t>
            </a:r>
            <a:r>
              <a:rPr lang="en-US" sz="2000" baseline="30000" smtClean="0">
                <a:solidFill>
                  <a:srgbClr val="7F0000"/>
                </a:solidFill>
                <a:sym typeface="Wingdings" pitchFamily="2" charset="2"/>
              </a:rPr>
              <a:t>3</a:t>
            </a:r>
            <a:r>
              <a:rPr lang="en-US" sz="2000" smtClean="0">
                <a:sym typeface="Wingdings" pitchFamily="2" charset="2"/>
              </a:rPr>
              <a:t>.</a:t>
            </a:r>
          </a:p>
          <a:p>
            <a:pPr eaLnBrk="1" hangingPunct="1">
              <a:lnSpc>
                <a:spcPct val="170000"/>
              </a:lnSpc>
              <a:buFontTx/>
              <a:buNone/>
            </a:pPr>
            <a:r>
              <a:rPr lang="en-US" sz="2800" smtClean="0">
                <a:sym typeface="Wingdings" pitchFamily="2" charset="2"/>
              </a:rPr>
              <a:t>Proof:</a:t>
            </a:r>
          </a:p>
          <a:p>
            <a:pPr lvl="1" eaLnBrk="1" hangingPunct="1">
              <a:lnSpc>
                <a:spcPct val="170000"/>
              </a:lnSpc>
              <a:buFontTx/>
              <a:buNone/>
            </a:pPr>
            <a:r>
              <a:rPr lang="en-US" sz="2000" smtClean="0">
                <a:solidFill>
                  <a:srgbClr val="7F0000"/>
                </a:solidFill>
                <a:sym typeface="Wingdings" pitchFamily="2" charset="2"/>
              </a:rPr>
              <a:t>10</a:t>
            </a:r>
            <a:r>
              <a:rPr lang="en-US" sz="2000" baseline="30000" smtClean="0">
                <a:solidFill>
                  <a:srgbClr val="7F0000"/>
                </a:solidFill>
                <a:sym typeface="Wingdings" pitchFamily="2" charset="2"/>
              </a:rPr>
              <a:t>3</a:t>
            </a:r>
            <a:r>
              <a:rPr lang="en-US" sz="2000" smtClean="0">
                <a:solidFill>
                  <a:srgbClr val="7F0000"/>
                </a:solidFill>
                <a:sym typeface="Wingdings" pitchFamily="2" charset="2"/>
              </a:rPr>
              <a:t> + 9</a:t>
            </a:r>
            <a:r>
              <a:rPr lang="en-US" sz="2000" baseline="30000" smtClean="0">
                <a:solidFill>
                  <a:srgbClr val="7F0000"/>
                </a:solidFill>
                <a:sym typeface="Wingdings" pitchFamily="2" charset="2"/>
              </a:rPr>
              <a:t>3</a:t>
            </a:r>
            <a:r>
              <a:rPr lang="en-US" sz="2000" smtClean="0">
                <a:solidFill>
                  <a:srgbClr val="7F0000"/>
                </a:solidFill>
                <a:sym typeface="Wingdings" pitchFamily="2" charset="2"/>
              </a:rPr>
              <a:t> = 1000 + 729</a:t>
            </a:r>
            <a:r>
              <a:rPr lang="en-US" sz="2000" smtClean="0">
                <a:solidFill>
                  <a:srgbClr val="7F0000"/>
                </a:solidFill>
              </a:rPr>
              <a:t> = 1728 + 1 = 12</a:t>
            </a:r>
            <a:r>
              <a:rPr lang="en-US" sz="2000" baseline="30000" smtClean="0">
                <a:solidFill>
                  <a:srgbClr val="7F0000"/>
                </a:solidFill>
              </a:rPr>
              <a:t>3</a:t>
            </a:r>
            <a:r>
              <a:rPr lang="en-US" sz="2000" smtClean="0">
                <a:solidFill>
                  <a:srgbClr val="7F0000"/>
                </a:solidFill>
              </a:rPr>
              <a:t> + 1</a:t>
            </a:r>
            <a:r>
              <a:rPr lang="en-US" sz="2000" baseline="30000" smtClean="0">
                <a:solidFill>
                  <a:srgbClr val="7F0000"/>
                </a:solidFill>
              </a:rPr>
              <a:t>3</a:t>
            </a:r>
            <a:r>
              <a:rPr lang="en-US" sz="2000" smtClean="0">
                <a:solidFill>
                  <a:srgbClr val="A8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ACEDD47-2E49-4AEC-AB40-8349C85017BC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A Non-Constructive Existence Proof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620000" cy="441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7F0000"/>
                </a:solidFill>
              </a:rPr>
              <a:t>If</a:t>
            </a:r>
            <a:r>
              <a:rPr lang="en-US" sz="2400" smtClean="0">
                <a:solidFill>
                  <a:schemeClr val="accent2"/>
                </a:solidFill>
              </a:rPr>
              <a:t>       </a:t>
            </a:r>
            <a:r>
              <a:rPr lang="en-US" sz="2400" smtClean="0"/>
              <a:t>1, 2, …, 10 are placed randomly in a circle          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7F0000"/>
                </a:solidFill>
                <a:sym typeface="Symbol" pitchFamily="18" charset="2"/>
              </a:rPr>
              <a:t>then</a:t>
            </a:r>
            <a:r>
              <a:rPr lang="en-US" sz="2400" smtClean="0">
                <a:sym typeface="Symbol" pitchFamily="18" charset="2"/>
              </a:rPr>
              <a:t>  </a:t>
            </a:r>
            <a:r>
              <a:rPr lang="en-US" sz="2400" smtClean="0"/>
              <a:t>the sum of some 3 adjacent numbers </a:t>
            </a:r>
            <a:r>
              <a:rPr lang="en-US" sz="2400" smtClean="0">
                <a:sym typeface="Symbol" pitchFamily="18" charset="2"/>
              </a:rPr>
              <a:t> </a:t>
            </a:r>
            <a:r>
              <a:rPr lang="en-US" sz="2400" smtClean="0"/>
              <a:t>17.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7F00"/>
                </a:solidFill>
              </a:rPr>
              <a:t>Proof given previously.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EA26D8F-58EA-4C8D-AFC6-A6B8A53B6845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Uniqueness Proof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10600" cy="4419600"/>
          </a:xfrm>
        </p:spPr>
        <p:txBody>
          <a:bodyPr/>
          <a:lstStyle/>
          <a:p>
            <a:pPr marL="609600" indent="-609600" eaLnBrk="1" hangingPunct="1">
              <a:lnSpc>
                <a:spcPct val="200000"/>
              </a:lnSpc>
            </a:pPr>
            <a:r>
              <a:rPr lang="en-US" dirty="0" smtClean="0"/>
              <a:t>There is </a:t>
            </a:r>
            <a:r>
              <a:rPr lang="en-US" dirty="0" smtClean="0">
                <a:solidFill>
                  <a:srgbClr val="7F0000"/>
                </a:solidFill>
              </a:rPr>
              <a:t>exactly</a:t>
            </a:r>
            <a:r>
              <a:rPr lang="en-US" dirty="0" smtClean="0"/>
              <a:t> 1 </a:t>
            </a:r>
            <a:r>
              <a:rPr lang="en-US" dirty="0" smtClean="0">
                <a:solidFill>
                  <a:srgbClr val="7F0000"/>
                </a:solidFill>
              </a:rPr>
              <a:t>x</a:t>
            </a:r>
            <a:r>
              <a:rPr lang="en-US" dirty="0" smtClean="0"/>
              <a:t> that makes </a:t>
            </a:r>
            <a:r>
              <a:rPr lang="en-US" dirty="0" smtClean="0">
                <a:solidFill>
                  <a:srgbClr val="7F0000"/>
                </a:solidFill>
              </a:rPr>
              <a:t>P( x )</a:t>
            </a:r>
            <a:r>
              <a:rPr lang="en-US" dirty="0" smtClean="0"/>
              <a:t> true.</a:t>
            </a:r>
          </a:p>
          <a:p>
            <a:pPr marL="609600" indent="-609600" eaLnBrk="1" hangingPunct="1">
              <a:lnSpc>
                <a:spcPct val="200000"/>
              </a:lnSpc>
            </a:pPr>
            <a:r>
              <a:rPr lang="en-US" dirty="0" smtClean="0">
                <a:sym typeface="Symbol" pitchFamily="18" charset="2"/>
              </a:rPr>
              <a:t>x ( P( x) </a:t>
            </a:r>
            <a:r>
              <a:rPr lang="en-US" b="1" dirty="0" smtClean="0">
                <a:solidFill>
                  <a:srgbClr val="7F0000"/>
                </a:solidFill>
                <a:sym typeface="Symbol" pitchFamily="18" charset="2"/>
              </a:rPr>
              <a:t></a:t>
            </a:r>
            <a:r>
              <a:rPr lang="en-US" b="1" dirty="0" smtClean="0">
                <a:sym typeface="Symbol" pitchFamily="18" charset="2"/>
              </a:rPr>
              <a:t> </a:t>
            </a:r>
            <a:r>
              <a:rPr lang="en-US" dirty="0" smtClean="0">
                <a:sym typeface="Symbol" pitchFamily="18" charset="2"/>
              </a:rPr>
              <a:t>y </a:t>
            </a:r>
            <a:r>
              <a:rPr lang="en-US" dirty="0" smtClean="0">
                <a:solidFill>
                  <a:srgbClr val="007F00"/>
                </a:solidFill>
                <a:sym typeface="Symbol" pitchFamily="18" charset="2"/>
              </a:rPr>
              <a:t>(</a:t>
            </a:r>
            <a:r>
              <a:rPr lang="en-US" dirty="0" smtClean="0">
                <a:sym typeface="Symbol" pitchFamily="18" charset="2"/>
              </a:rPr>
              <a:t> x </a:t>
            </a:r>
            <a:r>
              <a:rPr lang="en-US" b="1" dirty="0" smtClean="0">
                <a:sym typeface="Symbol" pitchFamily="18" charset="2"/>
              </a:rPr>
              <a:t> </a:t>
            </a:r>
            <a:r>
              <a:rPr lang="en-US" dirty="0" smtClean="0">
                <a:sym typeface="Symbol" pitchFamily="18" charset="2"/>
              </a:rPr>
              <a:t>y </a:t>
            </a:r>
            <a:r>
              <a:rPr lang="en-US" b="1" dirty="0" smtClean="0">
                <a:solidFill>
                  <a:srgbClr val="7F0000"/>
                </a:solidFill>
                <a:sym typeface="Symbol" pitchFamily="18" charset="2"/>
              </a:rPr>
              <a:t></a:t>
            </a:r>
            <a:r>
              <a:rPr lang="en-US" b="1" dirty="0" smtClean="0">
                <a:sym typeface="Symbol" pitchFamily="18" charset="2"/>
              </a:rPr>
              <a:t> </a:t>
            </a:r>
            <a:r>
              <a:rPr lang="en-US" dirty="0" smtClean="0">
                <a:sym typeface="Symbol" pitchFamily="18" charset="2"/>
              </a:rPr>
              <a:t>P( y ) </a:t>
            </a:r>
            <a:r>
              <a:rPr lang="en-US" dirty="0" smtClean="0">
                <a:solidFill>
                  <a:srgbClr val="007F00"/>
                </a:solidFill>
                <a:sym typeface="Symbol" pitchFamily="18" charset="2"/>
              </a:rPr>
              <a:t>)</a:t>
            </a:r>
            <a:r>
              <a:rPr lang="en-US" dirty="0" smtClean="0">
                <a:sym typeface="Symbol" pitchFamily="18" charset="2"/>
              </a:rPr>
              <a:t> ).</a:t>
            </a:r>
          </a:p>
          <a:p>
            <a:pPr marL="609600" indent="-609600" eaLnBrk="1" hangingPunct="1">
              <a:lnSpc>
                <a:spcPct val="200000"/>
              </a:lnSpc>
            </a:pPr>
            <a:r>
              <a:rPr lang="en-US" dirty="0" smtClean="0">
                <a:sym typeface="Symbol" pitchFamily="18" charset="2"/>
              </a:rPr>
              <a:t>Alternatively (</a:t>
            </a:r>
            <a:r>
              <a:rPr lang="en-US" dirty="0" smtClean="0">
                <a:solidFill>
                  <a:srgbClr val="7F0000"/>
                </a:solidFill>
                <a:sym typeface="Symbol" pitchFamily="18" charset="2"/>
              </a:rPr>
              <a:t>contrapositive</a:t>
            </a:r>
            <a:r>
              <a:rPr lang="en-US" dirty="0" smtClean="0">
                <a:sym typeface="Symbol" pitchFamily="18" charset="2"/>
              </a:rPr>
              <a:t> of 2</a:t>
            </a:r>
            <a:r>
              <a:rPr lang="en-US" baseline="30000" dirty="0" smtClean="0">
                <a:sym typeface="Symbol" pitchFamily="18" charset="2"/>
              </a:rPr>
              <a:t>nd</a:t>
            </a:r>
            <a:r>
              <a:rPr lang="en-US" dirty="0" smtClean="0">
                <a:sym typeface="Symbol" pitchFamily="18" charset="2"/>
              </a:rPr>
              <a:t> part),</a:t>
            </a:r>
          </a:p>
          <a:p>
            <a:pPr marL="609600" indent="-609600" eaLnBrk="1" hangingPunct="1">
              <a:lnSpc>
                <a:spcPct val="200000"/>
              </a:lnSpc>
              <a:buFontTx/>
              <a:buNone/>
            </a:pPr>
            <a:r>
              <a:rPr lang="en-US" dirty="0" smtClean="0">
                <a:sym typeface="Symbol" pitchFamily="18" charset="2"/>
              </a:rPr>
              <a:t>	x ( P( x ) </a:t>
            </a:r>
            <a:r>
              <a:rPr lang="en-US" b="1" dirty="0" smtClean="0">
                <a:solidFill>
                  <a:srgbClr val="7F0000"/>
                </a:solidFill>
                <a:sym typeface="Symbol" pitchFamily="18" charset="2"/>
              </a:rPr>
              <a:t></a:t>
            </a:r>
            <a:r>
              <a:rPr lang="en-US" b="1" dirty="0" smtClean="0">
                <a:sym typeface="Symbol" pitchFamily="18" charset="2"/>
              </a:rPr>
              <a:t> </a:t>
            </a:r>
            <a:r>
              <a:rPr lang="en-US" dirty="0" smtClean="0">
                <a:sym typeface="Symbol" pitchFamily="18" charset="2"/>
              </a:rPr>
              <a:t>y </a:t>
            </a:r>
            <a:r>
              <a:rPr lang="en-US" dirty="0" smtClean="0">
                <a:solidFill>
                  <a:srgbClr val="007F00"/>
                </a:solidFill>
                <a:sym typeface="Symbol" pitchFamily="18" charset="2"/>
              </a:rPr>
              <a:t>(</a:t>
            </a:r>
            <a:r>
              <a:rPr lang="en-US" dirty="0" smtClean="0">
                <a:sym typeface="Symbol" pitchFamily="18" charset="2"/>
              </a:rPr>
              <a:t> P( y ) </a:t>
            </a:r>
            <a:r>
              <a:rPr lang="en-US" b="1" dirty="0" smtClean="0">
                <a:solidFill>
                  <a:srgbClr val="7F0000"/>
                </a:solidFill>
                <a:sym typeface="Symbol" pitchFamily="18" charset="2"/>
              </a:rPr>
              <a:t></a:t>
            </a:r>
            <a:r>
              <a:rPr lang="en-US" b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y =</a:t>
            </a:r>
            <a:r>
              <a:rPr lang="en-US" b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x </a:t>
            </a:r>
            <a:r>
              <a:rPr lang="en-US" dirty="0" smtClean="0">
                <a:solidFill>
                  <a:srgbClr val="007F00"/>
                </a:solidFill>
                <a:sym typeface="Symbol" pitchFamily="18" charset="2"/>
              </a:rPr>
              <a:t>)</a:t>
            </a:r>
            <a:r>
              <a:rPr lang="en-US" dirty="0" smtClean="0">
                <a:sym typeface="Symbol" pitchFamily="18" charset="2"/>
              </a:rPr>
              <a:t> 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</a:t>
            </a:r>
            <a:r>
              <a:rPr lang="en-US" sz="1400"/>
              <a:t>Peter </a:t>
            </a:r>
            <a:r>
              <a:rPr lang="en-US" sz="1400" smtClean="0"/>
              <a:t>Cappello</a:t>
            </a:r>
            <a:endParaRPr lang="en-US" sz="1400" dirty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15160F4-603B-4F98-9A72-8DA98B6D9F92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382000" cy="4495800"/>
          </a:xfrm>
        </p:spPr>
        <p:txBody>
          <a:bodyPr/>
          <a:lstStyle/>
          <a:p>
            <a:pPr marL="609600" indent="-609600" eaLnBrk="1" hangingPunct="1">
              <a:lnSpc>
                <a:spcPct val="140000"/>
              </a:lnSpc>
            </a:pPr>
            <a:r>
              <a:rPr lang="en-US" sz="1800" dirty="0" smtClean="0"/>
              <a:t>Domain: Integers</a:t>
            </a:r>
          </a:p>
          <a:p>
            <a:pPr marL="609600" indent="-609600" eaLnBrk="1" hangingPunct="1">
              <a:lnSpc>
                <a:spcPct val="140000"/>
              </a:lnSpc>
            </a:pPr>
            <a:r>
              <a:rPr lang="en-US" sz="1800" dirty="0" smtClean="0"/>
              <a:t>Prove: There is a </a:t>
            </a:r>
            <a:r>
              <a:rPr lang="en-US" sz="1800" dirty="0" smtClean="0">
                <a:solidFill>
                  <a:srgbClr val="7F0000"/>
                </a:solidFill>
              </a:rPr>
              <a:t>unique</a:t>
            </a:r>
            <a:r>
              <a:rPr lang="en-US" sz="1800" dirty="0" smtClean="0"/>
              <a:t> additive identity: </a:t>
            </a:r>
          </a:p>
          <a:p>
            <a:pPr marL="609600" indent="-609600" eaLnBrk="1" hangingPunct="1">
              <a:lnSpc>
                <a:spcPct val="140000"/>
              </a:lnSpc>
              <a:buFontTx/>
              <a:buNone/>
            </a:pPr>
            <a:r>
              <a:rPr lang="en-US" sz="1800" dirty="0" smtClean="0">
                <a:sym typeface="Symbol" pitchFamily="18" charset="2"/>
              </a:rPr>
              <a:t>			x </a:t>
            </a:r>
            <a:r>
              <a:rPr lang="en-US" sz="1800" b="1" dirty="0" smtClean="0">
                <a:sym typeface="Symbol" pitchFamily="18" charset="2"/>
              </a:rPr>
              <a:t></a:t>
            </a:r>
            <a:r>
              <a:rPr lang="en-US" sz="1800" dirty="0" smtClean="0">
                <a:sym typeface="Symbol" pitchFamily="18" charset="2"/>
              </a:rPr>
              <a:t>a ( a + x = a </a:t>
            </a:r>
            <a:r>
              <a:rPr lang="en-US" sz="1800" b="1" dirty="0" smtClean="0">
                <a:solidFill>
                  <a:srgbClr val="7F0000"/>
                </a:solidFill>
                <a:sym typeface="Symbol" pitchFamily="18" charset="2"/>
              </a:rPr>
              <a:t></a:t>
            </a:r>
            <a:r>
              <a:rPr lang="en-US" sz="1800" b="1" dirty="0" smtClean="0">
                <a:sym typeface="Symbol" pitchFamily="18" charset="2"/>
              </a:rPr>
              <a:t> </a:t>
            </a:r>
            <a:r>
              <a:rPr lang="en-US" sz="1800" dirty="0" smtClean="0">
                <a:sym typeface="Symbol" pitchFamily="18" charset="2"/>
              </a:rPr>
              <a:t>y ( a + y = a </a:t>
            </a:r>
            <a:r>
              <a:rPr lang="en-US" sz="1800" b="1" dirty="0" smtClean="0">
                <a:solidFill>
                  <a:srgbClr val="7F0000"/>
                </a:solidFill>
                <a:sym typeface="Symbol" pitchFamily="18" charset="2"/>
              </a:rPr>
              <a:t> </a:t>
            </a:r>
            <a:r>
              <a:rPr lang="en-US" sz="1800" dirty="0" smtClean="0">
                <a:sym typeface="Symbol" pitchFamily="18" charset="2"/>
              </a:rPr>
              <a:t>x =</a:t>
            </a:r>
            <a:r>
              <a:rPr lang="en-US" sz="1800" b="1" dirty="0" smtClean="0">
                <a:sym typeface="Symbol" pitchFamily="18" charset="2"/>
              </a:rPr>
              <a:t> </a:t>
            </a:r>
            <a:r>
              <a:rPr lang="en-US" sz="1800" dirty="0" smtClean="0">
                <a:sym typeface="Symbol" pitchFamily="18" charset="2"/>
              </a:rPr>
              <a:t>y ) ).</a:t>
            </a:r>
            <a:endParaRPr lang="en-US" sz="1800" dirty="0" smtClean="0"/>
          </a:p>
          <a:p>
            <a:pPr marL="609600" indent="-609600" eaLnBrk="1" hangingPunct="1">
              <a:lnSpc>
                <a:spcPct val="140000"/>
              </a:lnSpc>
              <a:buFontTx/>
              <a:buNone/>
            </a:pPr>
            <a:r>
              <a:rPr lang="en-US" sz="1800" dirty="0" smtClean="0"/>
              <a:t>Proof:</a:t>
            </a:r>
          </a:p>
          <a:p>
            <a:pPr marL="609600" indent="-609600" eaLnBrk="1" hangingPunct="1">
              <a:lnSpc>
                <a:spcPct val="140000"/>
              </a:lnSpc>
              <a:buFontTx/>
              <a:buAutoNum type="arabicPeriod"/>
            </a:pPr>
            <a:r>
              <a:rPr lang="en-US" sz="1800" dirty="0" smtClean="0"/>
              <a:t>Let a be an </a:t>
            </a:r>
            <a:r>
              <a:rPr lang="en-US" sz="1800" i="1" dirty="0" smtClean="0">
                <a:solidFill>
                  <a:srgbClr val="7F0000"/>
                </a:solidFill>
              </a:rPr>
              <a:t>arbitrary</a:t>
            </a:r>
            <a:r>
              <a:rPr lang="en-US" sz="1800" dirty="0" smtClean="0"/>
              <a:t> integer. </a:t>
            </a:r>
          </a:p>
          <a:p>
            <a:pPr marL="609600" indent="-609600" eaLnBrk="1" hangingPunct="1">
              <a:lnSpc>
                <a:spcPct val="140000"/>
              </a:lnSpc>
              <a:buFontTx/>
              <a:buAutoNum type="arabicPeriod"/>
            </a:pPr>
            <a:r>
              <a:rPr lang="en-US" sz="1800" dirty="0" smtClean="0"/>
              <a:t>a + 0 = a           </a:t>
            </a:r>
            <a:r>
              <a:rPr lang="en-US" sz="1800" dirty="0" smtClean="0">
                <a:solidFill>
                  <a:srgbClr val="007F00"/>
                </a:solidFill>
              </a:rPr>
              <a:t>(</a:t>
            </a:r>
            <a:r>
              <a:rPr lang="en-US" sz="1800" i="1" dirty="0" smtClean="0">
                <a:solidFill>
                  <a:srgbClr val="007F00"/>
                </a:solidFill>
              </a:rPr>
              <a:t>There is </a:t>
            </a:r>
            <a:r>
              <a:rPr lang="en-US" sz="1800" dirty="0" smtClean="0">
                <a:solidFill>
                  <a:srgbClr val="007F00"/>
                </a:solidFill>
              </a:rPr>
              <a:t>an additive identity for integers: </a:t>
            </a:r>
            <a:r>
              <a:rPr lang="en-US" sz="1800" dirty="0" smtClean="0">
                <a:sym typeface="Symbol" pitchFamily="18" charset="2"/>
              </a:rPr>
              <a:t>x </a:t>
            </a:r>
            <a:r>
              <a:rPr lang="en-US" sz="1800" b="1" dirty="0" smtClean="0">
                <a:sym typeface="Symbol" pitchFamily="18" charset="2"/>
              </a:rPr>
              <a:t></a:t>
            </a:r>
            <a:r>
              <a:rPr lang="en-US" sz="1800" dirty="0" smtClean="0">
                <a:sym typeface="Symbol" pitchFamily="18" charset="2"/>
              </a:rPr>
              <a:t>a  a + x = a </a:t>
            </a:r>
            <a:r>
              <a:rPr lang="en-US" sz="1800" dirty="0" smtClean="0">
                <a:solidFill>
                  <a:srgbClr val="007F00"/>
                </a:solidFill>
                <a:sym typeface="Symbol" pitchFamily="18" charset="2"/>
              </a:rPr>
              <a:t>)</a:t>
            </a:r>
            <a:endParaRPr lang="en-US" sz="1800" dirty="0" smtClean="0">
              <a:solidFill>
                <a:srgbClr val="007F00"/>
              </a:solidFill>
            </a:endParaRPr>
          </a:p>
          <a:p>
            <a:pPr marL="609600" indent="-609600" eaLnBrk="1" hangingPunct="1">
              <a:lnSpc>
                <a:spcPct val="140000"/>
              </a:lnSpc>
              <a:buFontTx/>
              <a:buAutoNum type="arabicPeriod"/>
            </a:pPr>
            <a:r>
              <a:rPr lang="en-US" sz="1800" dirty="0" smtClean="0"/>
              <a:t>Let y be an </a:t>
            </a:r>
            <a:r>
              <a:rPr lang="en-US" sz="1800" i="1" dirty="0" smtClean="0">
                <a:solidFill>
                  <a:srgbClr val="7F0000"/>
                </a:solidFill>
              </a:rPr>
              <a:t>arbitrary</a:t>
            </a:r>
            <a:r>
              <a:rPr lang="en-US" sz="1800" dirty="0" smtClean="0"/>
              <a:t> integer.</a:t>
            </a:r>
          </a:p>
          <a:p>
            <a:pPr marL="609600" indent="-609600" eaLnBrk="1" hangingPunct="1">
              <a:lnSpc>
                <a:spcPct val="140000"/>
              </a:lnSpc>
              <a:buFontTx/>
              <a:buAutoNum type="arabicPeriod"/>
            </a:pPr>
            <a:r>
              <a:rPr lang="en-US" sz="1800" dirty="0" smtClean="0"/>
              <a:t>Assume a + y = a.</a:t>
            </a:r>
          </a:p>
          <a:p>
            <a:pPr marL="609600" indent="-609600" eaLnBrk="1" hangingPunct="1">
              <a:lnSpc>
                <a:spcPct val="140000"/>
              </a:lnSpc>
              <a:buFontTx/>
              <a:buAutoNum type="arabicPeriod"/>
            </a:pPr>
            <a:r>
              <a:rPr lang="en-US" sz="1800" dirty="0" smtClean="0"/>
              <a:t>a + 0 = a + y </a:t>
            </a:r>
            <a:r>
              <a:rPr lang="en-US" sz="1800" b="1" dirty="0" smtClean="0">
                <a:sym typeface="Symbol" pitchFamily="18" charset="2"/>
              </a:rPr>
              <a:t> </a:t>
            </a:r>
            <a:r>
              <a:rPr lang="en-US" sz="1800" dirty="0" smtClean="0">
                <a:sym typeface="Symbol" pitchFamily="18" charset="2"/>
              </a:rPr>
              <a:t>0 = y.  </a:t>
            </a:r>
            <a:r>
              <a:rPr lang="en-US" sz="1800" dirty="0" smtClean="0">
                <a:solidFill>
                  <a:srgbClr val="007F00"/>
                </a:solidFill>
                <a:sym typeface="Symbol" pitchFamily="18" charset="2"/>
              </a:rPr>
              <a:t>(From steps 2 &amp; 4.)</a:t>
            </a:r>
          </a:p>
          <a:p>
            <a:pPr marL="609600" indent="-609600" eaLnBrk="1" hangingPunct="1">
              <a:lnSpc>
                <a:spcPct val="140000"/>
              </a:lnSpc>
              <a:buFontTx/>
              <a:buAutoNum type="arabicPeriod"/>
            </a:pPr>
            <a:r>
              <a:rPr lang="en-US" sz="1800" dirty="0" smtClean="0">
                <a:sym typeface="Symbol" pitchFamily="18" charset="2"/>
              </a:rPr>
              <a:t>x </a:t>
            </a:r>
            <a:r>
              <a:rPr lang="en-US" sz="1800" b="1" dirty="0" smtClean="0">
                <a:sym typeface="Symbol" pitchFamily="18" charset="2"/>
              </a:rPr>
              <a:t></a:t>
            </a:r>
            <a:r>
              <a:rPr lang="en-US" sz="1800" dirty="0" smtClean="0">
                <a:sym typeface="Symbol" pitchFamily="18" charset="2"/>
              </a:rPr>
              <a:t>a ( a + x = a </a:t>
            </a:r>
            <a:r>
              <a:rPr lang="en-US" sz="1800" b="1" dirty="0" smtClean="0">
                <a:solidFill>
                  <a:srgbClr val="7F0000"/>
                </a:solidFill>
                <a:sym typeface="Symbol" pitchFamily="18" charset="2"/>
              </a:rPr>
              <a:t></a:t>
            </a:r>
            <a:r>
              <a:rPr lang="en-US" sz="1800" b="1" dirty="0" smtClean="0">
                <a:sym typeface="Symbol" pitchFamily="18" charset="2"/>
              </a:rPr>
              <a:t> </a:t>
            </a:r>
            <a:r>
              <a:rPr lang="en-US" sz="1800" dirty="0" smtClean="0">
                <a:sym typeface="Symbol" pitchFamily="18" charset="2"/>
              </a:rPr>
              <a:t>y ( a + y = a </a:t>
            </a:r>
            <a:r>
              <a:rPr lang="en-US" sz="1800" b="1" dirty="0" smtClean="0">
                <a:solidFill>
                  <a:srgbClr val="7F0000"/>
                </a:solidFill>
                <a:sym typeface="Symbol" pitchFamily="18" charset="2"/>
              </a:rPr>
              <a:t> </a:t>
            </a:r>
            <a:r>
              <a:rPr lang="en-US" sz="1800" dirty="0" smtClean="0">
                <a:sym typeface="Symbol" pitchFamily="18" charset="2"/>
              </a:rPr>
              <a:t>y =</a:t>
            </a:r>
            <a:r>
              <a:rPr lang="en-US" sz="1800" b="1" dirty="0" smtClean="0">
                <a:sym typeface="Symbol" pitchFamily="18" charset="2"/>
              </a:rPr>
              <a:t> </a:t>
            </a:r>
            <a:r>
              <a:rPr lang="en-US" sz="1800" dirty="0" smtClean="0">
                <a:sym typeface="Symbol" pitchFamily="18" charset="2"/>
              </a:rPr>
              <a:t>x ) 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28372</TotalTime>
  <Words>466</Words>
  <Application>Microsoft Macintosh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Proof Methods &amp; Strategy</vt:lpstr>
      <vt:lpstr>Proof by Cases</vt:lpstr>
      <vt:lpstr>PowerPoint Presentation</vt:lpstr>
      <vt:lpstr>Existence Proofs</vt:lpstr>
      <vt:lpstr>A Constructive Existence Proof</vt:lpstr>
      <vt:lpstr>A Non-Constructive Existence Proof</vt:lpstr>
      <vt:lpstr>Uniqueness Proof</vt:lpstr>
      <vt:lpstr>Example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Cappello</dc:creator>
  <cp:lastModifiedBy>Peter Cappello</cp:lastModifiedBy>
  <cp:revision>818</cp:revision>
  <dcterms:created xsi:type="dcterms:W3CDTF">2001-03-22T17:43:43Z</dcterms:created>
  <dcterms:modified xsi:type="dcterms:W3CDTF">2016-08-09T20:00:37Z</dcterms:modified>
</cp:coreProperties>
</file>