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61" r:id="rId4"/>
    <p:sldId id="262" r:id="rId5"/>
    <p:sldId id="264" r:id="rId6"/>
    <p:sldId id="265" r:id="rId7"/>
    <p:sldId id="266" r:id="rId8"/>
    <p:sldId id="268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CC"/>
    <a:srgbClr val="000099"/>
    <a:srgbClr val="CCCCFF"/>
    <a:srgbClr val="A80000"/>
    <a:srgbClr val="C80000"/>
    <a:srgbClr val="00007F"/>
    <a:srgbClr val="7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144" y="-1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3703C5B-7097-4129-B862-CDE623ECA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59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BB4A3D0-9138-4B54-B8BF-C56BD5F76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00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BF8B3-D714-45EE-B7F3-38E22CA3B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5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FB8BB-AEEF-4EEC-B845-6A7B4CA01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7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575E4-FE90-4257-ADC7-54ECCB60E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5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26E08-F800-4267-8EC5-620D8C4F8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4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C976D-D6B3-4174-A89B-937EB3311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0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9FA4-9CDC-4F42-8BBF-20C3CA805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6A2DB-10AC-4F3D-AC4C-81BFB090C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9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64692-6676-4EE4-899D-12AF3BC93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3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2BFAC-C222-48E8-9CA7-6556BF60E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36E8F-CB61-4F94-8025-7061F7C0E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5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E3166-1267-47F8-A4B0-358C8AD7E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2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9127B7C-0FEC-4AAE-8227-30C43617D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Relations &amp; Their Properties</a:t>
            </a:r>
            <a:endParaRPr lang="en-US" sz="3600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14DB36-B0E7-4D3B-98B8-BE1CECD7B541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19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Let A &amp; B be sets.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7F0000"/>
                </a:solidFill>
              </a:rPr>
              <a:t>binary relation from A to B</a:t>
            </a:r>
            <a:r>
              <a:rPr lang="en-US" sz="2400" dirty="0" smtClean="0"/>
              <a:t> is a </a:t>
            </a:r>
            <a:r>
              <a:rPr lang="en-US" sz="2400" i="1" dirty="0" smtClean="0">
                <a:solidFill>
                  <a:srgbClr val="7F0000"/>
                </a:solidFill>
              </a:rPr>
              <a:t>subset</a:t>
            </a:r>
            <a:r>
              <a:rPr lang="en-US" sz="2400" dirty="0" smtClean="0"/>
              <a:t> of A x B.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R</a:t>
            </a:r>
            <a:r>
              <a:rPr lang="en-US" sz="2400" dirty="0" smtClean="0"/>
              <a:t> be a relation. If </a:t>
            </a:r>
            <a:r>
              <a:rPr lang="en-US" sz="2400" dirty="0" smtClean="0">
                <a:solidFill>
                  <a:srgbClr val="7F0000"/>
                </a:solidFill>
              </a:rPr>
              <a:t>( a, b )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R</a:t>
            </a:r>
            <a:r>
              <a:rPr lang="en-US" sz="2400" dirty="0" smtClean="0">
                <a:sym typeface="Symbol" pitchFamily="18" charset="2"/>
              </a:rPr>
              <a:t>, we write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a R b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Example: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S be a set of students.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C be a set of courses.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R = { (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) | student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 is taking course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}.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Many</a:t>
            </a:r>
            <a:r>
              <a:rPr lang="en-US" dirty="0" smtClean="0">
                <a:sym typeface="Symbol" pitchFamily="18" charset="2"/>
              </a:rPr>
              <a:t> students may take the same course.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>
                <a:sym typeface="Symbol" pitchFamily="18" charset="2"/>
              </a:rPr>
              <a:t>A single student may take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many</a:t>
            </a:r>
            <a:r>
              <a:rPr lang="en-US" dirty="0" smtClean="0">
                <a:sym typeface="Symbol" pitchFamily="18" charset="2"/>
              </a:rPr>
              <a:t> courses.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E64A5C-7F69-47AA-8E4F-B7A37B4E456C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 as Relations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419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/>
              <a:t>Functions are a </a:t>
            </a:r>
            <a:r>
              <a:rPr lang="en-US" sz="2400" i="1" dirty="0" smtClean="0">
                <a:solidFill>
                  <a:srgbClr val="7F0000"/>
                </a:solidFill>
              </a:rPr>
              <a:t>kind</a:t>
            </a:r>
            <a:r>
              <a:rPr lang="en-US" sz="2400" dirty="0" smtClean="0"/>
              <a:t> of relation.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Let function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A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.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If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( a ) = b</a:t>
            </a:r>
            <a:r>
              <a:rPr lang="en-US" sz="2400" dirty="0" smtClean="0">
                <a:sym typeface="Symbol" pitchFamily="18" charset="2"/>
              </a:rPr>
              <a:t>, we could write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( a, b )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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A x B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P( A x B ) </a:t>
            </a:r>
            <a:r>
              <a:rPr lang="en-US" sz="2400" dirty="0" smtClean="0">
                <a:solidFill>
                  <a:srgbClr val="A80000"/>
                </a:solidFill>
                <a:sym typeface="Symbol" pitchFamily="18" charset="2"/>
              </a:rPr>
              <a:t>=</a:t>
            </a:r>
            <a:r>
              <a:rPr lang="en-US" sz="2400" dirty="0" smtClean="0">
                <a:sym typeface="Symbol" pitchFamily="18" charset="2"/>
              </a:rPr>
              <a:t> the set of all relations from A to B.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Let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 = the set of all functions from A to B.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F is a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proper</a:t>
            </a:r>
            <a:r>
              <a:rPr lang="en-US" sz="2400" dirty="0" smtClean="0">
                <a:sym typeface="Symbol" pitchFamily="18" charset="2"/>
              </a:rPr>
              <a:t> subset of </a:t>
            </a:r>
            <a:r>
              <a:rPr lang="en-US" sz="2400" dirty="0" smtClean="0">
                <a:sym typeface="Symbol" pitchFamily="18" charset="2"/>
              </a:rPr>
              <a:t>P( A </a:t>
            </a:r>
            <a:r>
              <a:rPr lang="en-US" sz="2400" dirty="0" smtClean="0">
                <a:sym typeface="Symbol" pitchFamily="18" charset="2"/>
              </a:rPr>
              <a:t>x </a:t>
            </a:r>
            <a:r>
              <a:rPr lang="en-US" sz="2400" dirty="0" smtClean="0">
                <a:sym typeface="Symbol" pitchFamily="18" charset="2"/>
              </a:rPr>
              <a:t>B ).</a:t>
            </a:r>
            <a:endParaRPr lang="en-US" sz="2400" dirty="0" smtClean="0">
              <a:sym typeface="Symbol" pitchFamily="18" charset="2"/>
            </a:endParaRP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943600" y="4343400"/>
            <a:ext cx="288925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6623050" y="4572000"/>
            <a:ext cx="1600200" cy="1447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F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943600" y="4343400"/>
            <a:ext cx="12112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9F"/>
                </a:solidFill>
                <a:sym typeface="Symbol" pitchFamily="18" charset="2"/>
              </a:rPr>
              <a:t>P( A x B )</a:t>
            </a:r>
            <a:endParaRPr lang="en-US" sz="20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D8655F-A8F8-41EE-9F9D-746F7D641115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Relations </a:t>
            </a:r>
            <a:r>
              <a:rPr lang="en-US" i="1" dirty="0" smtClean="0">
                <a:solidFill>
                  <a:srgbClr val="000099"/>
                </a:solidFill>
              </a:rPr>
              <a:t>on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smtClean="0"/>
              <a:t>a Set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19600"/>
          </a:xfrm>
        </p:spPr>
        <p:txBody>
          <a:bodyPr/>
          <a:lstStyle/>
          <a:p>
            <a:pPr eaLnBrk="1" hangingPunct="1">
              <a:lnSpc>
                <a:spcPct val="210000"/>
              </a:lnSpc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7F0000"/>
                </a:solidFill>
              </a:rPr>
              <a:t>relation </a:t>
            </a:r>
            <a:r>
              <a:rPr lang="en-US" sz="2400" i="1" dirty="0" smtClean="0">
                <a:solidFill>
                  <a:schemeClr val="tx1"/>
                </a:solidFill>
              </a:rPr>
              <a:t>on</a:t>
            </a:r>
            <a:r>
              <a:rPr lang="en-US" sz="2400" dirty="0" smtClean="0">
                <a:solidFill>
                  <a:srgbClr val="7F0000"/>
                </a:solidFill>
              </a:rPr>
              <a:t> a set 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is a relation from A to A.</a:t>
            </a:r>
          </a:p>
          <a:p>
            <a:pPr eaLnBrk="1" hangingPunct="1">
              <a:lnSpc>
                <a:spcPct val="210000"/>
              </a:lnSpc>
            </a:pPr>
            <a:r>
              <a:rPr lang="en-US" sz="2400" dirty="0" smtClean="0">
                <a:sym typeface="Symbol" pitchFamily="18" charset="2"/>
              </a:rPr>
              <a:t>Examples of relations </a:t>
            </a:r>
            <a:r>
              <a:rPr lang="en-US" sz="2400" i="1" dirty="0" smtClean="0">
                <a:solidFill>
                  <a:schemeClr val="tx1"/>
                </a:solidFill>
                <a:sym typeface="Symbol" pitchFamily="18" charset="2"/>
              </a:rPr>
              <a:t>on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R</a:t>
            </a:r>
            <a:r>
              <a:rPr lang="en-US" sz="2400" dirty="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210000"/>
              </a:lnSpc>
            </a:pPr>
            <a:r>
              <a:rPr lang="en-US" sz="2400" dirty="0" smtClean="0">
                <a:sym typeface="Symbol" pitchFamily="18" charset="2"/>
              </a:rPr>
              <a:t>R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= { (a, b) | a </a:t>
            </a:r>
            <a:r>
              <a:rPr lang="en-US" sz="2400" b="1" dirty="0" smtClean="0">
                <a:sym typeface="Symbol" pitchFamily="18" charset="2"/>
              </a:rPr>
              <a:t> </a:t>
            </a:r>
            <a:r>
              <a:rPr lang="en-US" sz="2400" dirty="0" smtClean="0">
                <a:sym typeface="Symbol" pitchFamily="18" charset="2"/>
              </a:rPr>
              <a:t>b }.</a:t>
            </a:r>
          </a:p>
          <a:p>
            <a:pPr lvl="1" eaLnBrk="1" hangingPunct="1">
              <a:lnSpc>
                <a:spcPct val="210000"/>
              </a:lnSpc>
            </a:pPr>
            <a:r>
              <a:rPr lang="en-US" sz="2400" dirty="0" smtClean="0">
                <a:sym typeface="Symbol" pitchFamily="18" charset="2"/>
              </a:rPr>
              <a:t>R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= { (a, b) | b = +</a:t>
            </a:r>
            <a:r>
              <a:rPr lang="en-US" sz="2400" dirty="0" err="1" smtClean="0">
                <a:sym typeface="Symbol" pitchFamily="18" charset="2"/>
              </a:rPr>
              <a:t>sqrt</a:t>
            </a:r>
            <a:r>
              <a:rPr lang="en-US" sz="2400" dirty="0" smtClean="0">
                <a:sym typeface="Symbol" pitchFamily="18" charset="2"/>
              </a:rPr>
              <a:t>( a ) }.</a:t>
            </a:r>
          </a:p>
          <a:p>
            <a:pPr lvl="1" eaLnBrk="1" hangingPunct="1">
              <a:lnSpc>
                <a:spcPct val="210000"/>
              </a:lnSpc>
            </a:pPr>
            <a:r>
              <a:rPr lang="en-US" sz="2400" dirty="0" smtClean="0">
                <a:sym typeface="Symbol" pitchFamily="18" charset="2"/>
              </a:rPr>
              <a:t>Are R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&amp; R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functions?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A67EAD-582F-41CC-A11F-14937C8C4926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Properties of Relations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800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/>
              <a:t>A relation R on A is: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i="1" dirty="0" smtClean="0">
                <a:solidFill>
                  <a:srgbClr val="7F0000"/>
                </a:solidFill>
              </a:rPr>
              <a:t>Reflexive</a:t>
            </a:r>
            <a:r>
              <a:rPr lang="en-US" sz="2400" dirty="0" smtClean="0">
                <a:solidFill>
                  <a:srgbClr val="A8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a ( </a:t>
            </a:r>
            <a:r>
              <a:rPr lang="en-US" sz="2400" dirty="0" err="1" smtClean="0">
                <a:sym typeface="Symbol" pitchFamily="18" charset="2"/>
              </a:rPr>
              <a:t>aRa</a:t>
            </a:r>
            <a:r>
              <a:rPr lang="en-US" sz="2400" dirty="0" smtClean="0">
                <a:sym typeface="Symbol" pitchFamily="18" charset="2"/>
              </a:rPr>
              <a:t> ).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Are either R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or R</a:t>
            </a:r>
            <a:r>
              <a:rPr lang="en-US" sz="2400" baseline="-25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reflexive?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Symmetric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: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a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b ( </a:t>
            </a:r>
            <a:r>
              <a:rPr lang="en-US" sz="2400" dirty="0" err="1" smtClean="0">
                <a:sym typeface="Symbol" pitchFamily="18" charset="2"/>
              </a:rPr>
              <a:t>aRb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err="1" smtClean="0">
                <a:sym typeface="Symbol" pitchFamily="18" charset="2"/>
              </a:rPr>
              <a:t>bRa</a:t>
            </a:r>
            <a:r>
              <a:rPr lang="en-US" sz="2400" dirty="0" smtClean="0">
                <a:sym typeface="Symbol" pitchFamily="18" charset="2"/>
              </a:rPr>
              <a:t> ).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S be a set of people.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R &amp; T be relations on S,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R = { (a, b) | a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is a sibling of</a:t>
            </a:r>
            <a:r>
              <a:rPr lang="en-US" dirty="0" smtClean="0">
                <a:sym typeface="Symbol" pitchFamily="18" charset="2"/>
              </a:rPr>
              <a:t> b }.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T = { (a, b) | a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is a brother of</a:t>
            </a:r>
            <a:r>
              <a:rPr lang="en-US" dirty="0" smtClean="0">
                <a:sym typeface="Symbol" pitchFamily="18" charset="2"/>
              </a:rPr>
              <a:t> b }. 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Is R symmetric?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dirty="0" smtClean="0">
                <a:sym typeface="Symbol" pitchFamily="18" charset="2"/>
              </a:rPr>
              <a:t>Is T symmetric?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218DEF-92C8-4EDE-930C-5F892A47C025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86800" cy="4419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i="1" dirty="0" err="1" smtClean="0">
                <a:solidFill>
                  <a:srgbClr val="7F0000"/>
                </a:solidFill>
              </a:rPr>
              <a:t>Antisymmetric</a:t>
            </a:r>
            <a:r>
              <a:rPr lang="en-US" sz="2400" dirty="0" smtClean="0"/>
              <a:t>: 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1.</a:t>
            </a:r>
            <a:r>
              <a:rPr lang="en-US" sz="2400" b="1" dirty="0" smtClean="0">
                <a:sym typeface="Symbol" pitchFamily="18" charset="2"/>
              </a:rPr>
              <a:t> </a:t>
            </a:r>
            <a:r>
              <a:rPr lang="en-US" sz="2400" dirty="0" smtClean="0">
                <a:sym typeface="Symbol" pitchFamily="18" charset="2"/>
              </a:rPr>
              <a:t>a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b ( ( </a:t>
            </a:r>
            <a:r>
              <a:rPr lang="en-US" sz="2400" dirty="0" err="1" smtClean="0">
                <a:sym typeface="Symbol" pitchFamily="18" charset="2"/>
              </a:rPr>
              <a:t>aRb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 </a:t>
            </a:r>
            <a:r>
              <a:rPr lang="en-US" sz="2400" dirty="0" err="1" smtClean="0">
                <a:sym typeface="Symbol" pitchFamily="18" charset="2"/>
              </a:rPr>
              <a:t>bRa</a:t>
            </a:r>
            <a:r>
              <a:rPr lang="en-US" sz="2400" dirty="0" smtClean="0">
                <a:sym typeface="Symbol" pitchFamily="18" charset="2"/>
              </a:rPr>
              <a:t> )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ym typeface="Symbol" pitchFamily="18" charset="2"/>
              </a:rPr>
              <a:t>( a = b ) ).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2.</a:t>
            </a:r>
            <a:r>
              <a:rPr lang="en-US" sz="2400" b="1" dirty="0" smtClean="0">
                <a:sym typeface="Symbol" pitchFamily="18" charset="2"/>
              </a:rPr>
              <a:t> </a:t>
            </a:r>
            <a:r>
              <a:rPr lang="en-US" sz="2400" dirty="0" smtClean="0">
                <a:sym typeface="Symbol" pitchFamily="18" charset="2"/>
              </a:rPr>
              <a:t>a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b ( ( a </a:t>
            </a:r>
            <a:r>
              <a:rPr lang="en-US" sz="2400" b="1" dirty="0" smtClean="0">
                <a:sym typeface="Symbol" pitchFamily="18" charset="2"/>
              </a:rPr>
              <a:t> </a:t>
            </a:r>
            <a:r>
              <a:rPr lang="en-US" sz="2400" dirty="0" smtClean="0">
                <a:sym typeface="Symbol" pitchFamily="18" charset="2"/>
              </a:rPr>
              <a:t>b )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ym typeface="Symbol" pitchFamily="18" charset="2"/>
              </a:rPr>
              <a:t>( ( a, b ) </a:t>
            </a:r>
            <a:r>
              <a:rPr lang="en-US" sz="2400" b="1" dirty="0" smtClean="0">
                <a:sym typeface="Symbol" pitchFamily="18" charset="2"/>
              </a:rPr>
              <a:t> </a:t>
            </a:r>
            <a:r>
              <a:rPr lang="en-US" sz="2400" dirty="0" smtClean="0">
                <a:sym typeface="Symbol" pitchFamily="18" charset="2"/>
              </a:rPr>
              <a:t>R </a:t>
            </a:r>
            <a:r>
              <a:rPr lang="en-US" sz="2400" b="1" dirty="0" smtClean="0">
                <a:sym typeface="Symbol" pitchFamily="18" charset="2"/>
              </a:rPr>
              <a:t> </a:t>
            </a:r>
            <a:r>
              <a:rPr lang="en-US" sz="2400" dirty="0" smtClean="0">
                <a:sym typeface="Symbol" pitchFamily="18" charset="2"/>
              </a:rPr>
              <a:t>( b, a ) </a:t>
            </a:r>
            <a:r>
              <a:rPr lang="en-US" sz="2400" b="1" dirty="0" smtClean="0">
                <a:sym typeface="Symbol" pitchFamily="18" charset="2"/>
              </a:rPr>
              <a:t> </a:t>
            </a:r>
            <a:r>
              <a:rPr lang="en-US" sz="2400" dirty="0" smtClean="0">
                <a:sym typeface="Symbol" pitchFamily="18" charset="2"/>
              </a:rPr>
              <a:t>R ) ).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Example: L = { ( a, b ) | a </a:t>
            </a:r>
            <a:r>
              <a:rPr lang="en-US" sz="2400" b="1" dirty="0" smtClean="0">
                <a:solidFill>
                  <a:srgbClr val="000099"/>
                </a:solidFill>
                <a:sym typeface="Symbol" pitchFamily="18" charset="2"/>
              </a:rPr>
              <a:t> 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b }.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Can a relation be symmetric &amp; </a:t>
            </a:r>
            <a:r>
              <a:rPr lang="en-US" sz="2400" dirty="0" err="1" smtClean="0">
                <a:solidFill>
                  <a:srgbClr val="000099"/>
                </a:solidFill>
                <a:sym typeface="Symbol" pitchFamily="18" charset="2"/>
              </a:rPr>
              <a:t>antisymmetric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?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Transitive</a:t>
            </a:r>
            <a:r>
              <a:rPr lang="en-US" sz="2400" dirty="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a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b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dirty="0" smtClean="0">
                <a:sym typeface="Symbol" pitchFamily="18" charset="2"/>
              </a:rPr>
              <a:t>c ( ( </a:t>
            </a:r>
            <a:r>
              <a:rPr lang="en-US" sz="2400" dirty="0" err="1" smtClean="0">
                <a:sym typeface="Symbol" pitchFamily="18" charset="2"/>
              </a:rPr>
              <a:t>aRb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 </a:t>
            </a:r>
            <a:r>
              <a:rPr lang="en-US" sz="2400" dirty="0" err="1" smtClean="0">
                <a:sym typeface="Symbol" pitchFamily="18" charset="2"/>
              </a:rPr>
              <a:t>bRc</a:t>
            </a:r>
            <a:r>
              <a:rPr lang="en-US" sz="2400" dirty="0" smtClean="0">
                <a:sym typeface="Symbol" pitchFamily="18" charset="2"/>
              </a:rPr>
              <a:t> )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err="1" smtClean="0">
                <a:sym typeface="Symbol" pitchFamily="18" charset="2"/>
              </a:rPr>
              <a:t>aRc</a:t>
            </a:r>
            <a:r>
              <a:rPr lang="en-US" sz="2400" dirty="0" smtClean="0">
                <a:sym typeface="Symbol" pitchFamily="18" charset="2"/>
              </a:rPr>
              <a:t> ).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Are any of the previous examples transitive?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D03B515-1861-489A-A759-914E3C7A92FD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Composition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R</a:t>
            </a:r>
            <a:r>
              <a:rPr lang="en-US" sz="2400" dirty="0" smtClean="0"/>
              <a:t> be a relation from A to B.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S</a:t>
            </a:r>
            <a:r>
              <a:rPr lang="en-US" sz="2400" dirty="0" smtClean="0"/>
              <a:t> be a relation from B to C.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7F0000"/>
                </a:solidFill>
              </a:rPr>
              <a:t>composition</a:t>
            </a:r>
            <a:r>
              <a:rPr lang="en-US" sz="2400" dirty="0" smtClean="0"/>
              <a:t> is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S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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R</a:t>
            </a:r>
            <a:r>
              <a:rPr lang="en-US" sz="2400" dirty="0" smtClean="0">
                <a:sym typeface="Symbol" pitchFamily="18" charset="2"/>
              </a:rPr>
              <a:t> = { ( a, c ) | </a:t>
            </a: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dirty="0" smtClean="0">
                <a:sym typeface="Symbol" pitchFamily="18" charset="2"/>
              </a:rPr>
              <a:t>b ( </a:t>
            </a:r>
            <a:r>
              <a:rPr lang="en-US" sz="2400" dirty="0" err="1" smtClean="0">
                <a:sym typeface="Symbol" pitchFamily="18" charset="2"/>
              </a:rPr>
              <a:t>aRb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 </a:t>
            </a:r>
            <a:r>
              <a:rPr lang="en-US" sz="2400" dirty="0" err="1" smtClean="0">
                <a:sym typeface="Symbol" pitchFamily="18" charset="2"/>
              </a:rPr>
              <a:t>bSc</a:t>
            </a:r>
            <a:r>
              <a:rPr lang="en-US" sz="2400" dirty="0" smtClean="0">
                <a:sym typeface="Symbol" pitchFamily="18" charset="2"/>
              </a:rPr>
              <a:t> ) }.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R be a relation </a:t>
            </a:r>
            <a:r>
              <a:rPr lang="en-US" sz="2400" i="1" dirty="0" smtClean="0">
                <a:sym typeface="Symbol" pitchFamily="18" charset="2"/>
              </a:rPr>
              <a:t>on</a:t>
            </a:r>
            <a:r>
              <a:rPr lang="en-US" sz="2400" dirty="0" smtClean="0">
                <a:sym typeface="Symbol" pitchFamily="18" charset="2"/>
              </a:rPr>
              <a:t> A.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R</a:t>
            </a:r>
            <a:r>
              <a:rPr lang="en-US" sz="2400" baseline="30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= R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2400" dirty="0" err="1" smtClean="0">
                <a:sym typeface="Symbol" pitchFamily="18" charset="2"/>
              </a:rPr>
              <a:t>R</a:t>
            </a:r>
            <a:r>
              <a:rPr lang="en-US" sz="2400" baseline="30000" dirty="0" err="1" smtClean="0">
                <a:sym typeface="Symbol" pitchFamily="18" charset="2"/>
              </a:rPr>
              <a:t>n</a:t>
            </a:r>
            <a:r>
              <a:rPr lang="en-US" sz="2400" dirty="0" smtClean="0">
                <a:sym typeface="Symbol" pitchFamily="18" charset="2"/>
              </a:rPr>
              <a:t> = R</a:t>
            </a:r>
            <a:r>
              <a:rPr lang="en-US" sz="2400" baseline="30000" dirty="0" smtClean="0">
                <a:sym typeface="Symbol" pitchFamily="18" charset="2"/>
              </a:rPr>
              <a:t>n-1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 </a:t>
            </a:r>
            <a:r>
              <a:rPr lang="en-US" sz="2400" dirty="0" smtClean="0">
                <a:sym typeface="Symbol" pitchFamily="18" charset="2"/>
              </a:rPr>
              <a:t>R.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Let R = { (1, 1), (2, 1), (3, 2), (4, 3) }.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What is R</a:t>
            </a:r>
            <a:r>
              <a:rPr lang="en-US" sz="2400" baseline="30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, R</a:t>
            </a:r>
            <a:r>
              <a:rPr lang="en-US" sz="2400" baseline="30000" dirty="0" smtClean="0">
                <a:sym typeface="Symbol" pitchFamily="18" charset="2"/>
              </a:rPr>
              <a:t>3</a:t>
            </a:r>
            <a:r>
              <a:rPr lang="en-US" sz="2400" dirty="0" smtClean="0">
                <a:sym typeface="Symbol" pitchFamily="18" charset="2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B05660-0EDF-4CDF-AECD-9F81A804100A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8.1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Copyright © Peter Cappello 2011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239740-6F01-46F4-A552-C478BE6F1206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a Relation from A to B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 marL="609600" indent="-609600" eaLnBrk="1" hangingPunct="1"/>
            <a:r>
              <a:rPr lang="en-US" sz="2400" smtClean="0"/>
              <a:t>The word graph above is used as a </a:t>
            </a:r>
            <a:r>
              <a:rPr lang="en-US" sz="2400" smtClean="0">
                <a:solidFill>
                  <a:srgbClr val="A80000"/>
                </a:solidFill>
              </a:rPr>
              <a:t>verb</a:t>
            </a:r>
            <a:r>
              <a:rPr lang="en-US" sz="2400" smtClean="0"/>
              <a:t>. </a:t>
            </a:r>
          </a:p>
          <a:p>
            <a:pPr marL="609600" indent="-609600" eaLnBrk="1" hangingPunct="1"/>
            <a:r>
              <a:rPr lang="en-US" sz="2400" smtClean="0"/>
              <a:t>Let A = { 1, 2, 3 } and B = { 2, 3, 4 }.</a:t>
            </a:r>
          </a:p>
          <a:p>
            <a:pPr marL="609600" indent="-609600" eaLnBrk="1" hangingPunct="1"/>
            <a:r>
              <a:rPr lang="en-US" sz="2400" smtClean="0"/>
              <a:t>Let R be a relation from A to B where     { (a, b) | a divides b }.</a:t>
            </a:r>
          </a:p>
        </p:txBody>
      </p:sp>
      <p:sp>
        <p:nvSpPr>
          <p:cNvPr id="10246" name="Line 10"/>
          <p:cNvSpPr>
            <a:spLocks noChangeShapeType="1"/>
          </p:cNvSpPr>
          <p:nvPr/>
        </p:nvSpPr>
        <p:spPr bwMode="auto">
          <a:xfrm>
            <a:off x="2971800" y="5486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3200400" y="548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4191000" y="548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5105400" y="54864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6248400" y="5181600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/>
              <a:t>A</a:t>
            </a:r>
          </a:p>
        </p:txBody>
      </p:sp>
      <p:sp>
        <p:nvSpPr>
          <p:cNvPr id="10251" name="Line 15"/>
          <p:cNvSpPr>
            <a:spLocks noChangeShapeType="1"/>
          </p:cNvSpPr>
          <p:nvPr/>
        </p:nvSpPr>
        <p:spPr bwMode="auto">
          <a:xfrm flipV="1">
            <a:off x="2971800" y="3352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2590800" y="48006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2590800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2590800" y="3505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10255" name="Oval 20"/>
          <p:cNvSpPr>
            <a:spLocks noChangeArrowheads="1"/>
          </p:cNvSpPr>
          <p:nvPr/>
        </p:nvSpPr>
        <p:spPr bwMode="auto">
          <a:xfrm>
            <a:off x="33528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21"/>
          <p:cNvSpPr>
            <a:spLocks noChangeArrowheads="1"/>
          </p:cNvSpPr>
          <p:nvPr/>
        </p:nvSpPr>
        <p:spPr bwMode="auto">
          <a:xfrm>
            <a:off x="33528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22"/>
          <p:cNvSpPr>
            <a:spLocks noChangeArrowheads="1"/>
          </p:cNvSpPr>
          <p:nvPr/>
        </p:nvSpPr>
        <p:spPr bwMode="auto">
          <a:xfrm>
            <a:off x="33528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23"/>
          <p:cNvSpPr>
            <a:spLocks noChangeArrowheads="1"/>
          </p:cNvSpPr>
          <p:nvPr/>
        </p:nvSpPr>
        <p:spPr bwMode="auto">
          <a:xfrm>
            <a:off x="42672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Oval 24"/>
          <p:cNvSpPr>
            <a:spLocks noChangeArrowheads="1"/>
          </p:cNvSpPr>
          <p:nvPr/>
        </p:nvSpPr>
        <p:spPr bwMode="auto">
          <a:xfrm>
            <a:off x="4267200" y="3657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25"/>
          <p:cNvSpPr>
            <a:spLocks noChangeArrowheads="1"/>
          </p:cNvSpPr>
          <p:nvPr/>
        </p:nvSpPr>
        <p:spPr bwMode="auto">
          <a:xfrm>
            <a:off x="52578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Text Box 26"/>
          <p:cNvSpPr txBox="1">
            <a:spLocks noChangeArrowheads="1"/>
          </p:cNvSpPr>
          <p:nvPr/>
        </p:nvSpPr>
        <p:spPr bwMode="auto">
          <a:xfrm>
            <a:off x="2057400" y="4114800"/>
            <a:ext cx="48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/>
              <a:t>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28625</TotalTime>
  <Words>662</Words>
  <Application>Microsoft Macintosh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Relations &amp; Their Properties</vt:lpstr>
      <vt:lpstr>Introduction</vt:lpstr>
      <vt:lpstr>Functions as Relations</vt:lpstr>
      <vt:lpstr>Relations on a Set</vt:lpstr>
      <vt:lpstr>Properties of Relations</vt:lpstr>
      <vt:lpstr>PowerPoint Presentation</vt:lpstr>
      <vt:lpstr>Composition</vt:lpstr>
      <vt:lpstr>End 8.1</vt:lpstr>
      <vt:lpstr>Graph a Relation from A to B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870</cp:revision>
  <dcterms:created xsi:type="dcterms:W3CDTF">2001-03-22T17:43:43Z</dcterms:created>
  <dcterms:modified xsi:type="dcterms:W3CDTF">2014-03-03T18:18:31Z</dcterms:modified>
</cp:coreProperties>
</file>