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CCFFCC"/>
    <a:srgbClr val="000099"/>
    <a:srgbClr val="CCCCFF"/>
    <a:srgbClr val="A80000"/>
    <a:srgbClr val="C80000"/>
    <a:srgbClr val="00007F"/>
    <a:srgbClr val="7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944" y="-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55F4A66-490C-4B5B-A5C6-5086BEC58D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2895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3489D19-7102-497E-A10B-7A8D02D9E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6993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8C9C0-AE69-47EB-8C82-CB3384F549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41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AFA08-9372-48AD-B026-9ADC0B6365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485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B0779-6533-4182-9993-D8BD4EB220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12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304800"/>
            <a:ext cx="7772400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CB656-C4AD-4781-ABE6-8BF5D91C22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256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38100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62400"/>
            <a:ext cx="38100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C0B98-032E-4413-B446-CD16879FE1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2615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E8168-838C-49C1-BF47-20D803333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592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145FE-E4F7-4F45-A4B8-717CAB9A1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421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FFA23-1EB1-4175-B422-2A01958DA5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351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49422-BA56-4189-A59B-5C45269C6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70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01650-C956-4C48-92EC-1186CA2313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99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B943D-1D61-45F6-8505-A8AAD7BB1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97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65D20-0738-4B8F-ABB8-BCE3526F6A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707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AC0E3-FF4C-40EB-AE32-C525322E42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242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68B52-E955-44E5-96D5-15EBEB072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535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EF17677-88E8-4636-A6B6-E95BBEF3B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7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9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9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Representing Binary Relations</a:t>
            </a:r>
            <a:endParaRPr lang="en-US" sz="3600" smtClean="0"/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4746F8F-10D2-4B26-8600-B32DB790DCD5}" type="slidenum">
              <a:rPr lang="en-US" sz="1400"/>
              <a:pPr eaLnBrk="1" hangingPunct="1"/>
              <a:t>2</a:t>
            </a:fld>
            <a:endParaRPr lang="en-US" sz="140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305800" cy="44196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sz="2400" smtClean="0">
                <a:sym typeface="Symbol" pitchFamily="18" charset="2"/>
              </a:rPr>
              <a:t>Let </a:t>
            </a:r>
            <a:r>
              <a:rPr lang="en-US" sz="2400" smtClean="0">
                <a:solidFill>
                  <a:srgbClr val="7F0000"/>
                </a:solidFill>
                <a:sym typeface="Symbol" pitchFamily="18" charset="2"/>
              </a:rPr>
              <a:t>S</a:t>
            </a:r>
            <a:r>
              <a:rPr lang="en-US" sz="2400" smtClean="0">
                <a:sym typeface="Symbol" pitchFamily="18" charset="2"/>
              </a:rPr>
              <a:t> be a set of students: </a:t>
            </a:r>
          </a:p>
          <a:p>
            <a:pPr lvl="1" eaLnBrk="1" hangingPunct="1">
              <a:lnSpc>
                <a:spcPct val="130000"/>
              </a:lnSpc>
              <a:buFontTx/>
              <a:buNone/>
            </a:pPr>
            <a:r>
              <a:rPr lang="en-US" sz="2400" smtClean="0">
                <a:sym typeface="Symbol" pitchFamily="18" charset="2"/>
              </a:rPr>
              <a:t>{ Bill, Jill, Will }.</a:t>
            </a:r>
          </a:p>
          <a:p>
            <a:pPr eaLnBrk="1" hangingPunct="1">
              <a:lnSpc>
                <a:spcPct val="130000"/>
              </a:lnSpc>
            </a:pPr>
            <a:r>
              <a:rPr lang="en-US" sz="2400" smtClean="0">
                <a:sym typeface="Symbol" pitchFamily="18" charset="2"/>
              </a:rPr>
              <a:t>Let </a:t>
            </a:r>
            <a:r>
              <a:rPr lang="en-US" sz="2400" smtClean="0">
                <a:solidFill>
                  <a:srgbClr val="7F0000"/>
                </a:solidFill>
                <a:sym typeface="Symbol" pitchFamily="18" charset="2"/>
              </a:rPr>
              <a:t>C</a:t>
            </a:r>
            <a:r>
              <a:rPr lang="en-US" sz="2400" smtClean="0">
                <a:sym typeface="Symbol" pitchFamily="18" charset="2"/>
              </a:rPr>
              <a:t> be a set of courses: </a:t>
            </a:r>
          </a:p>
          <a:p>
            <a:pPr lvl="1" eaLnBrk="1" hangingPunct="1">
              <a:lnSpc>
                <a:spcPct val="130000"/>
              </a:lnSpc>
              <a:buFontTx/>
              <a:buNone/>
            </a:pPr>
            <a:r>
              <a:rPr lang="en-US" sz="2400" smtClean="0">
                <a:sym typeface="Symbol" pitchFamily="18" charset="2"/>
              </a:rPr>
              <a:t>{ 16, 24, 32, 40, 48, 56 }</a:t>
            </a:r>
          </a:p>
          <a:p>
            <a:pPr eaLnBrk="1" hangingPunct="1">
              <a:lnSpc>
                <a:spcPct val="130000"/>
              </a:lnSpc>
            </a:pPr>
            <a:r>
              <a:rPr lang="en-US" sz="2400" smtClean="0">
                <a:sym typeface="Symbol" pitchFamily="18" charset="2"/>
              </a:rPr>
              <a:t>Let </a:t>
            </a:r>
          </a:p>
          <a:p>
            <a:pPr lvl="1" eaLnBrk="1" hangingPunct="1">
              <a:lnSpc>
                <a:spcPct val="130000"/>
              </a:lnSpc>
              <a:buFontTx/>
              <a:buNone/>
            </a:pPr>
            <a:r>
              <a:rPr lang="en-US" sz="2400" smtClean="0">
                <a:solidFill>
                  <a:srgbClr val="7F0000"/>
                </a:solidFill>
                <a:sym typeface="Symbol" pitchFamily="18" charset="2"/>
              </a:rPr>
              <a:t>R</a:t>
            </a:r>
            <a:r>
              <a:rPr lang="en-US" sz="2400" smtClean="0">
                <a:sym typeface="Symbol" pitchFamily="18" charset="2"/>
              </a:rPr>
              <a:t> = { ( </a:t>
            </a:r>
            <a:r>
              <a:rPr lang="en-US" sz="2400" smtClean="0">
                <a:solidFill>
                  <a:srgbClr val="7F0000"/>
                </a:solidFill>
                <a:sym typeface="Symbol" pitchFamily="18" charset="2"/>
              </a:rPr>
              <a:t>s</a:t>
            </a:r>
            <a:r>
              <a:rPr lang="en-US" sz="2400" smtClean="0">
                <a:sym typeface="Symbol" pitchFamily="18" charset="2"/>
              </a:rPr>
              <a:t>, </a:t>
            </a:r>
            <a:r>
              <a:rPr lang="en-US" sz="2400" smtClean="0">
                <a:solidFill>
                  <a:srgbClr val="7F0000"/>
                </a:solidFill>
                <a:sym typeface="Symbol" pitchFamily="18" charset="2"/>
              </a:rPr>
              <a:t>c</a:t>
            </a:r>
            <a:r>
              <a:rPr lang="en-US" sz="2400" smtClean="0">
                <a:solidFill>
                  <a:srgbClr val="A80000"/>
                </a:solidFill>
                <a:sym typeface="Symbol" pitchFamily="18" charset="2"/>
              </a:rPr>
              <a:t> </a:t>
            </a:r>
            <a:r>
              <a:rPr lang="en-US" sz="2400" smtClean="0">
                <a:sym typeface="Symbol" pitchFamily="18" charset="2"/>
              </a:rPr>
              <a:t>) | student </a:t>
            </a:r>
            <a:r>
              <a:rPr lang="en-US" sz="2400" smtClean="0">
                <a:solidFill>
                  <a:srgbClr val="7F0000"/>
                </a:solidFill>
                <a:sym typeface="Symbol" pitchFamily="18" charset="2"/>
              </a:rPr>
              <a:t>s</a:t>
            </a:r>
            <a:r>
              <a:rPr lang="en-US" sz="2400" smtClean="0">
                <a:sym typeface="Symbol" pitchFamily="18" charset="2"/>
              </a:rPr>
              <a:t> has taken course </a:t>
            </a:r>
            <a:r>
              <a:rPr lang="en-US" sz="2400" smtClean="0">
                <a:solidFill>
                  <a:srgbClr val="7F0000"/>
                </a:solidFill>
                <a:sym typeface="Symbol" pitchFamily="18" charset="2"/>
              </a:rPr>
              <a:t>c</a:t>
            </a:r>
            <a:r>
              <a:rPr lang="en-US" sz="2400" smtClean="0">
                <a:solidFill>
                  <a:srgbClr val="A80000"/>
                </a:solidFill>
                <a:sym typeface="Symbol" pitchFamily="18" charset="2"/>
              </a:rPr>
              <a:t> </a:t>
            </a:r>
            <a:r>
              <a:rPr lang="en-US" sz="2400" smtClean="0">
                <a:sym typeface="Symbol" pitchFamily="18" charset="2"/>
              </a:rPr>
              <a:t>}.</a:t>
            </a:r>
          </a:p>
          <a:p>
            <a:pPr lvl="2" eaLnBrk="1" hangingPunct="1">
              <a:lnSpc>
                <a:spcPct val="130000"/>
              </a:lnSpc>
            </a:pPr>
            <a:r>
              <a:rPr lang="en-US" smtClean="0">
                <a:sym typeface="Symbol" pitchFamily="18" charset="2"/>
              </a:rPr>
              <a:t>Many students may have taken the same course.</a:t>
            </a:r>
          </a:p>
          <a:p>
            <a:pPr lvl="2" eaLnBrk="1" hangingPunct="1">
              <a:lnSpc>
                <a:spcPct val="130000"/>
              </a:lnSpc>
            </a:pPr>
            <a:r>
              <a:rPr lang="en-US" smtClean="0">
                <a:sym typeface="Symbol" pitchFamily="18" charset="2"/>
              </a:rPr>
              <a:t>A student may have taken many courses.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40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F15C7EF-5FBC-4B26-92D4-D7DCFF9C7DCE}" type="slidenum">
              <a:rPr lang="en-US" sz="1400"/>
              <a:pPr eaLnBrk="1" hangingPunct="1"/>
              <a:t>3</a:t>
            </a:fld>
            <a:endParaRPr lang="en-US" sz="1400"/>
          </a:p>
        </p:txBody>
      </p:sp>
      <p:graphicFrame>
        <p:nvGraphicFramePr>
          <p:cNvPr id="374830" name="Group 46"/>
          <p:cNvGraphicFramePr>
            <a:graphicFrameLocks noGrp="1"/>
          </p:cNvGraphicFramePr>
          <p:nvPr>
            <p:ph/>
          </p:nvPr>
        </p:nvGraphicFramePr>
        <p:xfrm>
          <a:off x="1219200" y="1981200"/>
          <a:ext cx="7239000" cy="3276600"/>
        </p:xfrm>
        <a:graphic>
          <a:graphicData uri="http://schemas.openxmlformats.org/drawingml/2006/table">
            <a:tbl>
              <a:tblPr/>
              <a:tblGrid>
                <a:gridCol w="1035050"/>
                <a:gridCol w="1033463"/>
                <a:gridCol w="1035050"/>
                <a:gridCol w="1031875"/>
                <a:gridCol w="1035050"/>
                <a:gridCol w="1033462"/>
                <a:gridCol w="1035050"/>
              </a:tblGrid>
              <a:tr h="819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7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9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Bill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9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Jill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9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Will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42" name="Text Box 49"/>
          <p:cNvSpPr txBox="1">
            <a:spLocks noChangeArrowheads="1"/>
          </p:cNvSpPr>
          <p:nvPr/>
        </p:nvSpPr>
        <p:spPr bwMode="auto">
          <a:xfrm>
            <a:off x="3733800" y="1371600"/>
            <a:ext cx="15875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7F0000"/>
                </a:solidFill>
              </a:rPr>
              <a:t>COURSE</a:t>
            </a:r>
          </a:p>
        </p:txBody>
      </p:sp>
      <p:sp>
        <p:nvSpPr>
          <p:cNvPr id="4143" name="Text Box 50"/>
          <p:cNvSpPr txBox="1">
            <a:spLocks noChangeArrowheads="1"/>
          </p:cNvSpPr>
          <p:nvPr/>
        </p:nvSpPr>
        <p:spPr bwMode="auto">
          <a:xfrm>
            <a:off x="533400" y="2133600"/>
            <a:ext cx="441325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7F0000"/>
                </a:solidFill>
              </a:rPr>
              <a:t>S</a:t>
            </a:r>
          </a:p>
          <a:p>
            <a:pPr eaLnBrk="1" hangingPunct="1"/>
            <a:r>
              <a:rPr lang="en-US">
                <a:solidFill>
                  <a:srgbClr val="7F0000"/>
                </a:solidFill>
              </a:rPr>
              <a:t>T</a:t>
            </a:r>
          </a:p>
          <a:p>
            <a:pPr eaLnBrk="1" hangingPunct="1"/>
            <a:r>
              <a:rPr lang="en-US">
                <a:solidFill>
                  <a:srgbClr val="7F0000"/>
                </a:solidFill>
              </a:rPr>
              <a:t>U</a:t>
            </a:r>
          </a:p>
          <a:p>
            <a:pPr eaLnBrk="1" hangingPunct="1"/>
            <a:r>
              <a:rPr lang="en-US">
                <a:solidFill>
                  <a:srgbClr val="7F0000"/>
                </a:solidFill>
              </a:rPr>
              <a:t>D</a:t>
            </a:r>
          </a:p>
          <a:p>
            <a:pPr eaLnBrk="1" hangingPunct="1"/>
            <a:r>
              <a:rPr lang="en-US">
                <a:solidFill>
                  <a:srgbClr val="7F0000"/>
                </a:solidFill>
              </a:rPr>
              <a:t>E</a:t>
            </a:r>
          </a:p>
          <a:p>
            <a:pPr eaLnBrk="1" hangingPunct="1"/>
            <a:r>
              <a:rPr lang="en-US">
                <a:solidFill>
                  <a:srgbClr val="7F0000"/>
                </a:solidFill>
              </a:rPr>
              <a:t>N</a:t>
            </a:r>
          </a:p>
          <a:p>
            <a:pPr eaLnBrk="1" hangingPunct="1"/>
            <a:r>
              <a:rPr lang="en-US">
                <a:solidFill>
                  <a:srgbClr val="7F0000"/>
                </a:solidFill>
              </a:rPr>
              <a:t>T</a:t>
            </a:r>
          </a:p>
        </p:txBody>
      </p:sp>
      <p:sp>
        <p:nvSpPr>
          <p:cNvPr id="374835" name="Text Box 51"/>
          <p:cNvSpPr txBox="1">
            <a:spLocks noChangeArrowheads="1"/>
          </p:cNvSpPr>
          <p:nvPr/>
        </p:nvSpPr>
        <p:spPr bwMode="auto">
          <a:xfrm>
            <a:off x="1219200" y="5410200"/>
            <a:ext cx="6848149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/>
              <a:t>( row </a:t>
            </a:r>
            <a:r>
              <a:rPr lang="en-US" sz="2400" dirty="0" err="1">
                <a:solidFill>
                  <a:srgbClr val="000099"/>
                </a:solidFill>
              </a:rPr>
              <a:t>i</a:t>
            </a:r>
            <a:r>
              <a:rPr lang="en-US" sz="2400" dirty="0"/>
              <a:t>, column </a:t>
            </a:r>
            <a:r>
              <a:rPr lang="en-US" sz="2400" dirty="0">
                <a:solidFill>
                  <a:srgbClr val="000099"/>
                </a:solidFill>
              </a:rPr>
              <a:t>j </a:t>
            </a:r>
            <a:r>
              <a:rPr lang="en-US" sz="2400" dirty="0"/>
              <a:t>) = </a:t>
            </a:r>
            <a:r>
              <a:rPr lang="en-US" sz="2400" dirty="0">
                <a:solidFill>
                  <a:srgbClr val="7F0000"/>
                </a:solidFill>
              </a:rPr>
              <a:t>1</a:t>
            </a:r>
            <a:r>
              <a:rPr lang="en-US" sz="2400" dirty="0"/>
              <a:t> </a:t>
            </a:r>
            <a:r>
              <a:rPr lang="en-US" dirty="0">
                <a:solidFill>
                  <a:srgbClr val="7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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sz="2400" dirty="0"/>
              <a:t>student </a:t>
            </a:r>
            <a:r>
              <a:rPr lang="en-US" sz="2400" dirty="0" err="1">
                <a:solidFill>
                  <a:srgbClr val="000099"/>
                </a:solidFill>
              </a:rPr>
              <a:t>i</a:t>
            </a:r>
            <a:r>
              <a:rPr lang="en-US" sz="2400" dirty="0"/>
              <a:t> has taken course </a:t>
            </a:r>
            <a:r>
              <a:rPr lang="en-US" sz="2400" dirty="0">
                <a:solidFill>
                  <a:srgbClr val="000099"/>
                </a:solidFill>
              </a:rPr>
              <a:t>j</a:t>
            </a:r>
            <a:r>
              <a:rPr lang="en-US" sz="2400" dirty="0" smtClean="0"/>
              <a:t>.</a:t>
            </a:r>
          </a:p>
          <a:p>
            <a:pPr algn="ctr">
              <a:defRPr/>
            </a:pPr>
            <a:r>
              <a:rPr lang="en-US" sz="2400" dirty="0" smtClean="0"/>
              <a:t>You could use </a:t>
            </a:r>
            <a:r>
              <a:rPr lang="en-US" sz="2400" i="1" dirty="0" smtClean="0">
                <a:solidFill>
                  <a:srgbClr val="800000"/>
                </a:solidFill>
              </a:rPr>
              <a:t>true</a:t>
            </a:r>
            <a:r>
              <a:rPr lang="en-US" sz="2400" dirty="0" smtClean="0"/>
              <a:t> for </a:t>
            </a:r>
            <a:r>
              <a:rPr lang="en-US" sz="2400" dirty="0" smtClean="0">
                <a:solidFill>
                  <a:srgbClr val="800000"/>
                </a:solidFill>
              </a:rPr>
              <a:t>1</a:t>
            </a:r>
            <a:r>
              <a:rPr lang="en-US" sz="2400" dirty="0" smtClean="0"/>
              <a:t> and </a:t>
            </a:r>
            <a:r>
              <a:rPr lang="en-US" sz="2400" i="1" dirty="0" smtClean="0">
                <a:solidFill>
                  <a:srgbClr val="800000"/>
                </a:solidFill>
              </a:rPr>
              <a:t>false</a:t>
            </a:r>
            <a:r>
              <a:rPr lang="en-US" sz="2400" dirty="0" smtClean="0"/>
              <a:t> for </a:t>
            </a:r>
            <a:r>
              <a:rPr lang="en-US" sz="2400" dirty="0" smtClean="0">
                <a:solidFill>
                  <a:srgbClr val="800000"/>
                </a:solidFill>
              </a:rPr>
              <a:t>0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145" name="Rectangle 52"/>
          <p:cNvSpPr>
            <a:spLocks noChangeArrowheads="1"/>
          </p:cNvSpPr>
          <p:nvPr/>
        </p:nvSpPr>
        <p:spPr bwMode="auto">
          <a:xfrm>
            <a:off x="609600" y="228600"/>
            <a:ext cx="8001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rgbClr val="7F0000"/>
                </a:solidFill>
                <a:latin typeface="Arial" charset="0"/>
              </a:rPr>
              <a:t>Matrix representation of relation 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6B5D906-19E1-4348-B087-4F6A578309FC}" type="slidenum">
              <a:rPr lang="en-US" sz="1400"/>
              <a:pPr eaLnBrk="1" hangingPunct="1"/>
              <a:t>4</a:t>
            </a:fld>
            <a:endParaRPr lang="en-US" sz="1400"/>
          </a:p>
        </p:txBody>
      </p:sp>
      <p:graphicFrame>
        <p:nvGraphicFramePr>
          <p:cNvPr id="376878" name="Group 46"/>
          <p:cNvGraphicFramePr>
            <a:graphicFrameLocks noGrp="1"/>
          </p:cNvGraphicFramePr>
          <p:nvPr>
            <p:ph/>
          </p:nvPr>
        </p:nvGraphicFramePr>
        <p:xfrm>
          <a:off x="2209800" y="2286000"/>
          <a:ext cx="4724400" cy="3886201"/>
        </p:xfrm>
        <a:graphic>
          <a:graphicData uri="http://schemas.openxmlformats.org/drawingml/2006/table">
            <a:tbl>
              <a:tblPr/>
              <a:tblGrid>
                <a:gridCol w="1181100"/>
                <a:gridCol w="1181100"/>
                <a:gridCol w="1181100"/>
                <a:gridCol w="1181100"/>
              </a:tblGrid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7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Mike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Diana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Pete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48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56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66" name="Rectangle 49"/>
          <p:cNvSpPr>
            <a:spLocks noChangeArrowheads="1"/>
          </p:cNvSpPr>
          <p:nvPr/>
        </p:nvSpPr>
        <p:spPr bwMode="auto">
          <a:xfrm>
            <a:off x="381000" y="228600"/>
            <a:ext cx="8458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rgbClr val="7F0000"/>
                </a:solidFill>
                <a:latin typeface="Arial" charset="0"/>
              </a:rPr>
              <a:t>Relation S</a:t>
            </a:r>
            <a:br>
              <a:rPr lang="en-US" sz="3200">
                <a:solidFill>
                  <a:srgbClr val="7F0000"/>
                </a:solidFill>
                <a:latin typeface="Arial" charset="0"/>
              </a:rPr>
            </a:br>
            <a:r>
              <a:rPr lang="en-US" sz="3200">
                <a:solidFill>
                  <a:srgbClr val="000099"/>
                </a:solidFill>
                <a:latin typeface="Arial" charset="0"/>
              </a:rPr>
              <a:t>Course </a:t>
            </a:r>
            <a:r>
              <a:rPr lang="en-US" sz="3200">
                <a:solidFill>
                  <a:srgbClr val="7F0000"/>
                </a:solidFill>
                <a:latin typeface="Arial" charset="0"/>
              </a:rPr>
              <a:t>c</a:t>
            </a:r>
            <a:r>
              <a:rPr lang="en-US" sz="3200">
                <a:solidFill>
                  <a:srgbClr val="000099"/>
                </a:solidFill>
                <a:latin typeface="Arial" charset="0"/>
              </a:rPr>
              <a:t> has been taught by teacher </a:t>
            </a:r>
            <a:r>
              <a:rPr lang="en-US" sz="3200">
                <a:solidFill>
                  <a:srgbClr val="7F0000"/>
                </a:solidFill>
                <a:latin typeface="Arial" charset="0"/>
              </a:rPr>
              <a:t>t</a:t>
            </a:r>
          </a:p>
        </p:txBody>
      </p:sp>
      <p:sp>
        <p:nvSpPr>
          <p:cNvPr id="5167" name="Text Box 50"/>
          <p:cNvSpPr txBox="1">
            <a:spLocks noChangeArrowheads="1"/>
          </p:cNvSpPr>
          <p:nvPr/>
        </p:nvSpPr>
        <p:spPr bwMode="auto">
          <a:xfrm>
            <a:off x="533400" y="3810000"/>
            <a:ext cx="15875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7F0000"/>
                </a:solidFill>
              </a:rPr>
              <a:t>COURSE</a:t>
            </a:r>
          </a:p>
        </p:txBody>
      </p:sp>
      <p:sp>
        <p:nvSpPr>
          <p:cNvPr id="5168" name="Text Box 51"/>
          <p:cNvSpPr txBox="1">
            <a:spLocks noChangeArrowheads="1"/>
          </p:cNvSpPr>
          <p:nvPr/>
        </p:nvSpPr>
        <p:spPr bwMode="auto">
          <a:xfrm>
            <a:off x="3581400" y="1752600"/>
            <a:ext cx="18240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7F0000"/>
                </a:solidFill>
              </a:rPr>
              <a:t>TEACHER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6147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F832F7B-2183-4519-8649-E3EFB7CE7C7A}" type="slidenum">
              <a:rPr lang="en-US" sz="1400"/>
              <a:pPr eaLnBrk="1" hangingPunct="1"/>
              <a:t>5</a:t>
            </a:fld>
            <a:endParaRPr lang="en-US" sz="140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77200" cy="13716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S </a:t>
            </a:r>
            <a:r>
              <a:rPr lang="en-US" sz="3600" b="1" dirty="0" smtClean="0">
                <a:sym typeface="Symbol" pitchFamily="18" charset="2"/>
              </a:rPr>
              <a:t> </a:t>
            </a:r>
            <a:r>
              <a:rPr lang="en-US" sz="3600" dirty="0" smtClean="0">
                <a:sym typeface="Symbol" pitchFamily="18" charset="2"/>
              </a:rPr>
              <a:t>R = M</a:t>
            </a:r>
            <a:r>
              <a:rPr lang="en-US" sz="3600" baseline="-25000" dirty="0" smtClean="0">
                <a:sym typeface="Symbol" pitchFamily="18" charset="2"/>
              </a:rPr>
              <a:t>R</a:t>
            </a:r>
            <a:r>
              <a:rPr lang="en-US" sz="3600" dirty="0" smtClean="0">
                <a:sym typeface="Symbol" pitchFamily="18" charset="2"/>
              </a:rPr>
              <a:t> X M</a:t>
            </a:r>
            <a:r>
              <a:rPr lang="en-US" sz="3600" baseline="-25000" dirty="0" smtClean="0">
                <a:sym typeface="Symbol" pitchFamily="18" charset="2"/>
              </a:rPr>
              <a:t>S</a:t>
            </a:r>
            <a:br>
              <a:rPr lang="en-US" sz="3600" baseline="-25000" dirty="0" smtClean="0">
                <a:sym typeface="Symbol" pitchFamily="18" charset="2"/>
              </a:rPr>
            </a:br>
            <a:r>
              <a:rPr lang="en-US" sz="3200" dirty="0" smtClean="0">
                <a:solidFill>
                  <a:srgbClr val="000099"/>
                </a:solidFill>
                <a:sym typeface="Symbol" pitchFamily="18" charset="2"/>
              </a:rPr>
              <a:t>“</a:t>
            </a:r>
            <a:r>
              <a:rPr lang="en-US" sz="3200" dirty="0" err="1" smtClean="0">
                <a:solidFill>
                  <a:srgbClr val="000099"/>
                </a:solidFill>
                <a:sym typeface="Symbol" pitchFamily="18" charset="2"/>
              </a:rPr>
              <a:t>Booelan</a:t>
            </a:r>
            <a:r>
              <a:rPr lang="en-US" sz="3200" dirty="0" smtClean="0">
                <a:solidFill>
                  <a:srgbClr val="000099"/>
                </a:solidFill>
                <a:sym typeface="Symbol" pitchFamily="18" charset="2"/>
              </a:rPr>
              <a:t>” matrix </a:t>
            </a:r>
            <a:r>
              <a:rPr lang="en-US" sz="3200" dirty="0" smtClean="0">
                <a:solidFill>
                  <a:srgbClr val="000099"/>
                </a:solidFill>
                <a:sym typeface="Symbol" pitchFamily="18" charset="2"/>
              </a:rPr>
              <a:t>product: </a:t>
            </a:r>
            <a:br>
              <a:rPr lang="en-US" sz="3200" dirty="0" smtClean="0">
                <a:solidFill>
                  <a:srgbClr val="000099"/>
                </a:solidFill>
                <a:sym typeface="Symbol" pitchFamily="18" charset="2"/>
              </a:rPr>
            </a:br>
            <a:r>
              <a:rPr lang="en-US" sz="2800" dirty="0" smtClean="0">
                <a:solidFill>
                  <a:srgbClr val="800000"/>
                </a:solidFill>
                <a:sym typeface="Symbol" pitchFamily="18" charset="2"/>
              </a:rPr>
              <a:t>1 </a:t>
            </a:r>
            <a:r>
              <a:rPr lang="en-US" sz="2800" b="1" dirty="0" smtClean="0">
                <a:solidFill>
                  <a:srgbClr val="000090"/>
                </a:solidFill>
                <a:sym typeface="Symbol" pitchFamily="18" charset="2"/>
              </a:rPr>
              <a:t></a:t>
            </a:r>
            <a:r>
              <a:rPr lang="en-US" sz="2800" b="1" dirty="0" smtClean="0">
                <a:sym typeface="Symbol" pitchFamily="18" charset="2"/>
              </a:rPr>
              <a:t> </a:t>
            </a:r>
            <a:r>
              <a:rPr lang="en-US" sz="2800" i="1" dirty="0" smtClean="0">
                <a:solidFill>
                  <a:srgbClr val="800000"/>
                </a:solidFill>
                <a:sym typeface="Symbol" pitchFamily="18" charset="2"/>
              </a:rPr>
              <a:t>true</a:t>
            </a:r>
            <a:r>
              <a:rPr lang="en-US" sz="2800" dirty="0" smtClean="0">
                <a:solidFill>
                  <a:srgbClr val="000099"/>
                </a:solidFill>
                <a:sym typeface="Symbol" pitchFamily="18" charset="2"/>
              </a:rPr>
              <a:t>,  </a:t>
            </a:r>
            <a:r>
              <a:rPr lang="en-US" sz="2800" dirty="0" smtClean="0">
                <a:solidFill>
                  <a:srgbClr val="800000"/>
                </a:solidFill>
                <a:sym typeface="Symbol" pitchFamily="18" charset="2"/>
              </a:rPr>
              <a:t>0 </a:t>
            </a:r>
            <a:r>
              <a:rPr lang="en-US" sz="2800" b="1" dirty="0">
                <a:solidFill>
                  <a:srgbClr val="000090"/>
                </a:solidFill>
                <a:sym typeface="Symbol" pitchFamily="18" charset="2"/>
              </a:rPr>
              <a:t></a:t>
            </a:r>
            <a:r>
              <a:rPr lang="en-US" sz="2800" b="1" dirty="0">
                <a:sym typeface="Symbol" pitchFamily="18" charset="2"/>
              </a:rPr>
              <a:t> </a:t>
            </a:r>
            <a:r>
              <a:rPr lang="en-US" sz="2800" dirty="0" smtClean="0">
                <a:solidFill>
                  <a:srgbClr val="000090"/>
                </a:solidFill>
                <a:sym typeface="Symbol" pitchFamily="18" charset="2"/>
              </a:rPr>
              <a:t> </a:t>
            </a:r>
            <a:r>
              <a:rPr lang="en-US" sz="2800" i="1" dirty="0" smtClean="0">
                <a:solidFill>
                  <a:srgbClr val="800000"/>
                </a:solidFill>
                <a:sym typeface="Symbol" pitchFamily="18" charset="2"/>
              </a:rPr>
              <a:t>false</a:t>
            </a:r>
            <a:r>
              <a:rPr lang="en-US" sz="2800" dirty="0" smtClean="0">
                <a:solidFill>
                  <a:srgbClr val="800000"/>
                </a:solidFill>
                <a:sym typeface="Symbol" pitchFamily="18" charset="2"/>
              </a:rPr>
              <a:t>,  </a:t>
            </a:r>
            <a:r>
              <a:rPr lang="en-US" sz="3200" dirty="0" smtClean="0">
                <a:solidFill>
                  <a:srgbClr val="800000"/>
                </a:solidFill>
                <a:latin typeface="Arial" charset="0"/>
                <a:sym typeface="Symbol" pitchFamily="18" charset="2"/>
              </a:rPr>
              <a:t>*</a:t>
            </a:r>
            <a:r>
              <a:rPr lang="en-US" sz="3200" dirty="0" smtClean="0">
                <a:solidFill>
                  <a:srgbClr val="00009F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US" sz="3200" b="1" dirty="0">
                <a:solidFill>
                  <a:srgbClr val="000090"/>
                </a:solidFill>
                <a:sym typeface="Symbol" pitchFamily="18" charset="2"/>
              </a:rPr>
              <a:t></a:t>
            </a:r>
            <a:r>
              <a:rPr lang="en-US" sz="3200" b="1" dirty="0">
                <a:sym typeface="Symbol" pitchFamily="18" charset="2"/>
              </a:rPr>
              <a:t> </a:t>
            </a:r>
            <a:r>
              <a:rPr lang="en-US" sz="3200" b="1" dirty="0" smtClean="0">
                <a:solidFill>
                  <a:srgbClr val="800000"/>
                </a:solidFill>
                <a:latin typeface="Arial" charset="0"/>
                <a:sym typeface="Symbol" pitchFamily="18" charset="2"/>
              </a:rPr>
              <a:t></a:t>
            </a:r>
            <a:r>
              <a:rPr lang="en-US" sz="2800" dirty="0" smtClean="0">
                <a:solidFill>
                  <a:srgbClr val="00009F"/>
                </a:solidFill>
                <a:latin typeface="Arial" charset="0"/>
                <a:sym typeface="Symbol" pitchFamily="18" charset="2"/>
              </a:rPr>
              <a:t>, </a:t>
            </a:r>
            <a:r>
              <a:rPr lang="en-US" sz="2800" b="1" dirty="0" smtClean="0">
                <a:solidFill>
                  <a:srgbClr val="00009F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US" sz="3200" dirty="0" smtClean="0">
                <a:solidFill>
                  <a:srgbClr val="800000"/>
                </a:solidFill>
                <a:latin typeface="Arial" charset="0"/>
                <a:sym typeface="Symbol" pitchFamily="18" charset="2"/>
              </a:rPr>
              <a:t>+ </a:t>
            </a:r>
            <a:r>
              <a:rPr lang="en-US" sz="3200" b="1" dirty="0">
                <a:solidFill>
                  <a:srgbClr val="000090"/>
                </a:solidFill>
                <a:sym typeface="Symbol" pitchFamily="18" charset="2"/>
              </a:rPr>
              <a:t></a:t>
            </a:r>
            <a:r>
              <a:rPr lang="en-US" sz="3200" b="1" dirty="0">
                <a:solidFill>
                  <a:srgbClr val="800000"/>
                </a:solidFill>
                <a:sym typeface="Symbol" pitchFamily="18" charset="2"/>
              </a:rPr>
              <a:t> </a:t>
            </a:r>
            <a:r>
              <a:rPr lang="en-US" sz="3200" dirty="0" smtClean="0">
                <a:solidFill>
                  <a:srgbClr val="000090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US" sz="3200" b="1" dirty="0" smtClean="0">
                <a:solidFill>
                  <a:srgbClr val="800000"/>
                </a:solidFill>
                <a:latin typeface="Arial" charset="0"/>
                <a:sym typeface="Symbol" pitchFamily="18" charset="2"/>
              </a:rPr>
              <a:t></a:t>
            </a:r>
            <a:endParaRPr lang="en-US" sz="2800" dirty="0" smtClean="0">
              <a:solidFill>
                <a:srgbClr val="800000"/>
              </a:solidFill>
              <a:sym typeface="Symbol" pitchFamily="18" charset="2"/>
            </a:endParaRPr>
          </a:p>
        </p:txBody>
      </p:sp>
      <p:sp>
        <p:nvSpPr>
          <p:cNvPr id="6149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76400"/>
            <a:ext cx="7391400" cy="44196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sz="2400" dirty="0" smtClean="0">
                <a:solidFill>
                  <a:srgbClr val="7F0000"/>
                </a:solidFill>
              </a:rPr>
              <a:t>S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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R = { ( s, t ) |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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c ( </a:t>
            </a:r>
            <a:r>
              <a:rPr lang="en-US" sz="2400" dirty="0" err="1" smtClean="0">
                <a:solidFill>
                  <a:srgbClr val="7F0000"/>
                </a:solidFill>
                <a:sym typeface="Symbol" pitchFamily="18" charset="2"/>
              </a:rPr>
              <a:t>sRc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 </a:t>
            </a:r>
            <a:r>
              <a:rPr lang="en-US" sz="2400" dirty="0" err="1" smtClean="0">
                <a:solidFill>
                  <a:srgbClr val="7F0000"/>
                </a:solidFill>
                <a:sym typeface="Symbol" pitchFamily="18" charset="2"/>
              </a:rPr>
              <a:t>cSt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 ) }.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sz="2400" dirty="0" smtClean="0">
                <a:sym typeface="Symbol" pitchFamily="18" charset="2"/>
              </a:rPr>
              <a:t>Describe in English what </a:t>
            </a:r>
            <a:r>
              <a:rPr lang="en-US" sz="2400" dirty="0" smtClean="0"/>
              <a:t>S </a:t>
            </a:r>
            <a:r>
              <a:rPr lang="en-US" sz="2400" b="1" dirty="0" smtClean="0">
                <a:sym typeface="Symbol" pitchFamily="18" charset="2"/>
              </a:rPr>
              <a:t> </a:t>
            </a:r>
            <a:r>
              <a:rPr lang="en-US" sz="2400" dirty="0" smtClean="0">
                <a:sym typeface="Symbol" pitchFamily="18" charset="2"/>
              </a:rPr>
              <a:t>R represents.</a:t>
            </a:r>
          </a:p>
        </p:txBody>
      </p:sp>
      <p:graphicFrame>
        <p:nvGraphicFramePr>
          <p:cNvPr id="379067" name="Group 187"/>
          <p:cNvGraphicFramePr>
            <a:graphicFrameLocks noGrp="1"/>
          </p:cNvGraphicFramePr>
          <p:nvPr>
            <p:ph sz="quarter" idx="2"/>
          </p:nvPr>
        </p:nvGraphicFramePr>
        <p:xfrm>
          <a:off x="762000" y="3429000"/>
          <a:ext cx="3810000" cy="1447800"/>
        </p:xfrm>
        <a:graphic>
          <a:graphicData uri="http://schemas.openxmlformats.org/drawingml/2006/table">
            <a:tbl>
              <a:tblPr/>
              <a:tblGrid>
                <a:gridCol w="635000"/>
                <a:gridCol w="635000"/>
                <a:gridCol w="635000"/>
                <a:gridCol w="635000"/>
                <a:gridCol w="635000"/>
                <a:gridCol w="635000"/>
              </a:tblGrid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80" name="Text Box 127"/>
          <p:cNvSpPr txBox="1">
            <a:spLocks noChangeArrowheads="1"/>
          </p:cNvSpPr>
          <p:nvPr/>
        </p:nvSpPr>
        <p:spPr bwMode="auto">
          <a:xfrm>
            <a:off x="6324600" y="4038600"/>
            <a:ext cx="4730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 =</a:t>
            </a:r>
          </a:p>
        </p:txBody>
      </p:sp>
      <p:graphicFrame>
        <p:nvGraphicFramePr>
          <p:cNvPr id="379068" name="Group 188"/>
          <p:cNvGraphicFramePr>
            <a:graphicFrameLocks noGrp="1"/>
          </p:cNvGraphicFramePr>
          <p:nvPr/>
        </p:nvGraphicFramePr>
        <p:xfrm>
          <a:off x="7162800" y="3429000"/>
          <a:ext cx="1828800" cy="17272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</a:tblGrid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9066" name="Group 186"/>
          <p:cNvGraphicFramePr>
            <a:graphicFrameLocks noGrp="1"/>
          </p:cNvGraphicFramePr>
          <p:nvPr>
            <p:ph sz="quarter" idx="3"/>
          </p:nvPr>
        </p:nvGraphicFramePr>
        <p:xfrm>
          <a:off x="4800600" y="3429000"/>
          <a:ext cx="1600200" cy="274320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29" name="Text Box 181"/>
          <p:cNvSpPr txBox="1">
            <a:spLocks noChangeArrowheads="1"/>
          </p:cNvSpPr>
          <p:nvPr/>
        </p:nvSpPr>
        <p:spPr bwMode="auto">
          <a:xfrm>
            <a:off x="304800" y="3200400"/>
            <a:ext cx="3492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7F0000"/>
                </a:solidFill>
              </a:rPr>
              <a:t>S</a:t>
            </a:r>
          </a:p>
          <a:p>
            <a:pPr eaLnBrk="1" hangingPunct="1"/>
            <a:r>
              <a:rPr lang="en-US" sz="1800">
                <a:solidFill>
                  <a:srgbClr val="7F0000"/>
                </a:solidFill>
              </a:rPr>
              <a:t>T</a:t>
            </a:r>
          </a:p>
          <a:p>
            <a:pPr eaLnBrk="1" hangingPunct="1"/>
            <a:r>
              <a:rPr lang="en-US" sz="1800">
                <a:solidFill>
                  <a:srgbClr val="7F0000"/>
                </a:solidFill>
              </a:rPr>
              <a:t>U</a:t>
            </a:r>
          </a:p>
          <a:p>
            <a:pPr eaLnBrk="1" hangingPunct="1"/>
            <a:r>
              <a:rPr lang="en-US" sz="1800">
                <a:solidFill>
                  <a:srgbClr val="7F0000"/>
                </a:solidFill>
              </a:rPr>
              <a:t>D</a:t>
            </a:r>
          </a:p>
          <a:p>
            <a:pPr eaLnBrk="1" hangingPunct="1"/>
            <a:r>
              <a:rPr lang="en-US" sz="1800">
                <a:solidFill>
                  <a:srgbClr val="7F0000"/>
                </a:solidFill>
              </a:rPr>
              <a:t>E</a:t>
            </a:r>
          </a:p>
          <a:p>
            <a:pPr eaLnBrk="1" hangingPunct="1"/>
            <a:r>
              <a:rPr lang="en-US" sz="1800">
                <a:solidFill>
                  <a:srgbClr val="7F0000"/>
                </a:solidFill>
              </a:rPr>
              <a:t>N</a:t>
            </a:r>
          </a:p>
          <a:p>
            <a:pPr eaLnBrk="1" hangingPunct="1"/>
            <a:r>
              <a:rPr lang="en-US" sz="1800">
                <a:solidFill>
                  <a:srgbClr val="7F0000"/>
                </a:solidFill>
              </a:rPr>
              <a:t>T</a:t>
            </a:r>
          </a:p>
        </p:txBody>
      </p:sp>
      <p:sp>
        <p:nvSpPr>
          <p:cNvPr id="6230" name="Text Box 182"/>
          <p:cNvSpPr txBox="1">
            <a:spLocks noChangeArrowheads="1"/>
          </p:cNvSpPr>
          <p:nvPr/>
        </p:nvSpPr>
        <p:spPr bwMode="auto">
          <a:xfrm>
            <a:off x="1981200" y="2971800"/>
            <a:ext cx="1387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7F0000"/>
                </a:solidFill>
              </a:rPr>
              <a:t>COURSE</a:t>
            </a:r>
          </a:p>
        </p:txBody>
      </p:sp>
      <p:sp>
        <p:nvSpPr>
          <p:cNvPr id="6231" name="Text Box 183"/>
          <p:cNvSpPr txBox="1">
            <a:spLocks noChangeArrowheads="1"/>
          </p:cNvSpPr>
          <p:nvPr/>
        </p:nvSpPr>
        <p:spPr bwMode="auto">
          <a:xfrm>
            <a:off x="4800600" y="2971800"/>
            <a:ext cx="158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7F0000"/>
                </a:solidFill>
              </a:rPr>
              <a:t>TEACHER</a:t>
            </a:r>
          </a:p>
        </p:txBody>
      </p:sp>
      <p:sp>
        <p:nvSpPr>
          <p:cNvPr id="6232" name="Text Box 184"/>
          <p:cNvSpPr txBox="1">
            <a:spLocks noChangeArrowheads="1"/>
          </p:cNvSpPr>
          <p:nvPr/>
        </p:nvSpPr>
        <p:spPr bwMode="auto">
          <a:xfrm>
            <a:off x="6781800" y="3276600"/>
            <a:ext cx="3492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7F0000"/>
                </a:solidFill>
              </a:rPr>
              <a:t>S</a:t>
            </a:r>
          </a:p>
          <a:p>
            <a:pPr eaLnBrk="1" hangingPunct="1"/>
            <a:r>
              <a:rPr lang="en-US" sz="1800">
                <a:solidFill>
                  <a:srgbClr val="7F0000"/>
                </a:solidFill>
              </a:rPr>
              <a:t>T</a:t>
            </a:r>
          </a:p>
          <a:p>
            <a:pPr eaLnBrk="1" hangingPunct="1"/>
            <a:r>
              <a:rPr lang="en-US" sz="1800">
                <a:solidFill>
                  <a:srgbClr val="7F0000"/>
                </a:solidFill>
              </a:rPr>
              <a:t>U</a:t>
            </a:r>
          </a:p>
          <a:p>
            <a:pPr eaLnBrk="1" hangingPunct="1"/>
            <a:r>
              <a:rPr lang="en-US" sz="1800">
                <a:solidFill>
                  <a:srgbClr val="7F0000"/>
                </a:solidFill>
              </a:rPr>
              <a:t>D</a:t>
            </a:r>
          </a:p>
          <a:p>
            <a:pPr eaLnBrk="1" hangingPunct="1"/>
            <a:r>
              <a:rPr lang="en-US" sz="1800">
                <a:solidFill>
                  <a:srgbClr val="7F0000"/>
                </a:solidFill>
              </a:rPr>
              <a:t>E</a:t>
            </a:r>
          </a:p>
          <a:p>
            <a:pPr eaLnBrk="1" hangingPunct="1"/>
            <a:r>
              <a:rPr lang="en-US" sz="1800">
                <a:solidFill>
                  <a:srgbClr val="7F0000"/>
                </a:solidFill>
              </a:rPr>
              <a:t>N</a:t>
            </a:r>
          </a:p>
          <a:p>
            <a:pPr eaLnBrk="1" hangingPunct="1"/>
            <a:r>
              <a:rPr lang="en-US" sz="1800">
                <a:solidFill>
                  <a:srgbClr val="7F0000"/>
                </a:solidFill>
              </a:rPr>
              <a:t>T</a:t>
            </a:r>
          </a:p>
        </p:txBody>
      </p:sp>
      <p:sp>
        <p:nvSpPr>
          <p:cNvPr id="6233" name="Text Box 185"/>
          <p:cNvSpPr txBox="1">
            <a:spLocks noChangeArrowheads="1"/>
          </p:cNvSpPr>
          <p:nvPr/>
        </p:nvSpPr>
        <p:spPr bwMode="auto">
          <a:xfrm>
            <a:off x="7239000" y="2971800"/>
            <a:ext cx="158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7F0000"/>
                </a:solidFill>
              </a:rPr>
              <a:t>TEACHER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/>
              <a:t>Copyright © Peter Cappello 2011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C0A96CB-17B5-4D97-B349-9213702985A0}" type="slidenum">
              <a:rPr lang="en-US" sz="1400"/>
              <a:pPr eaLnBrk="1" hangingPunct="1"/>
              <a:t>6</a:t>
            </a:fld>
            <a:endParaRPr lang="en-US" sz="1400"/>
          </a:p>
        </p:txBody>
      </p:sp>
      <p:sp>
        <p:nvSpPr>
          <p:cNvPr id="7172" name="Rectangle 130"/>
          <p:cNvSpPr>
            <a:spLocks noChangeArrowheads="1"/>
          </p:cNvSpPr>
          <p:nvPr/>
        </p:nvSpPr>
        <p:spPr bwMode="auto">
          <a:xfrm>
            <a:off x="2057400" y="5791200"/>
            <a:ext cx="5105400" cy="8382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Line 128"/>
          <p:cNvSpPr>
            <a:spLocks noChangeShapeType="1"/>
          </p:cNvSpPr>
          <p:nvPr/>
        </p:nvSpPr>
        <p:spPr bwMode="auto">
          <a:xfrm>
            <a:off x="2819400" y="61722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Rectangle 125"/>
          <p:cNvSpPr>
            <a:spLocks noChangeArrowheads="1"/>
          </p:cNvSpPr>
          <p:nvPr/>
        </p:nvSpPr>
        <p:spPr bwMode="auto">
          <a:xfrm>
            <a:off x="1600200" y="1828800"/>
            <a:ext cx="6172200" cy="3810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Line 121"/>
          <p:cNvSpPr>
            <a:spLocks noChangeShapeType="1"/>
          </p:cNvSpPr>
          <p:nvPr/>
        </p:nvSpPr>
        <p:spPr bwMode="auto">
          <a:xfrm flipH="1">
            <a:off x="2971800" y="2590800"/>
            <a:ext cx="457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Line 120"/>
          <p:cNvSpPr>
            <a:spLocks noChangeShapeType="1"/>
          </p:cNvSpPr>
          <p:nvPr/>
        </p:nvSpPr>
        <p:spPr bwMode="auto">
          <a:xfrm>
            <a:off x="3733800" y="2743200"/>
            <a:ext cx="2971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119"/>
          <p:cNvSpPr>
            <a:spLocks noChangeShapeType="1"/>
          </p:cNvSpPr>
          <p:nvPr/>
        </p:nvSpPr>
        <p:spPr bwMode="auto">
          <a:xfrm>
            <a:off x="3733800" y="2438400"/>
            <a:ext cx="2971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Line 118"/>
          <p:cNvSpPr>
            <a:spLocks noChangeShapeType="1"/>
          </p:cNvSpPr>
          <p:nvPr/>
        </p:nvSpPr>
        <p:spPr bwMode="auto">
          <a:xfrm>
            <a:off x="3657600" y="23622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Directed Graph Representation of a Relation on Set A</a:t>
            </a:r>
          </a:p>
        </p:txBody>
      </p:sp>
      <p:sp>
        <p:nvSpPr>
          <p:cNvPr id="7180" name="Oval 112"/>
          <p:cNvSpPr>
            <a:spLocks noChangeArrowheads="1"/>
          </p:cNvSpPr>
          <p:nvPr/>
        </p:nvSpPr>
        <p:spPr bwMode="auto">
          <a:xfrm>
            <a:off x="3200400" y="2057400"/>
            <a:ext cx="762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7181" name="Oval 114"/>
          <p:cNvSpPr>
            <a:spLocks noChangeArrowheads="1"/>
          </p:cNvSpPr>
          <p:nvPr/>
        </p:nvSpPr>
        <p:spPr bwMode="auto">
          <a:xfrm>
            <a:off x="2438400" y="3581400"/>
            <a:ext cx="762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7182" name="Oval 115"/>
          <p:cNvSpPr>
            <a:spLocks noChangeArrowheads="1"/>
          </p:cNvSpPr>
          <p:nvPr/>
        </p:nvSpPr>
        <p:spPr bwMode="auto">
          <a:xfrm>
            <a:off x="4267200" y="4724400"/>
            <a:ext cx="762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7183" name="Oval 116"/>
          <p:cNvSpPr>
            <a:spLocks noChangeArrowheads="1"/>
          </p:cNvSpPr>
          <p:nvPr/>
        </p:nvSpPr>
        <p:spPr bwMode="auto">
          <a:xfrm>
            <a:off x="6553200" y="3581400"/>
            <a:ext cx="762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7184" name="Oval 117"/>
          <p:cNvSpPr>
            <a:spLocks noChangeArrowheads="1"/>
          </p:cNvSpPr>
          <p:nvPr/>
        </p:nvSpPr>
        <p:spPr bwMode="auto">
          <a:xfrm>
            <a:off x="5638800" y="2057400"/>
            <a:ext cx="762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7185" name="Oval 122"/>
          <p:cNvSpPr>
            <a:spLocks noChangeArrowheads="1"/>
          </p:cNvSpPr>
          <p:nvPr/>
        </p:nvSpPr>
        <p:spPr bwMode="auto">
          <a:xfrm>
            <a:off x="2057400" y="32766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Line 124"/>
          <p:cNvSpPr>
            <a:spLocks noChangeShapeType="1"/>
          </p:cNvSpPr>
          <p:nvPr/>
        </p:nvSpPr>
        <p:spPr bwMode="auto">
          <a:xfrm flipV="1">
            <a:off x="2590800" y="35814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Oval 126"/>
          <p:cNvSpPr>
            <a:spLocks noChangeArrowheads="1"/>
          </p:cNvSpPr>
          <p:nvPr/>
        </p:nvSpPr>
        <p:spPr bwMode="auto">
          <a:xfrm>
            <a:off x="2286000" y="5867400"/>
            <a:ext cx="762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7188" name="Oval 127"/>
          <p:cNvSpPr>
            <a:spLocks noChangeArrowheads="1"/>
          </p:cNvSpPr>
          <p:nvPr/>
        </p:nvSpPr>
        <p:spPr bwMode="auto">
          <a:xfrm>
            <a:off x="4038600" y="5867400"/>
            <a:ext cx="762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y</a:t>
            </a:r>
          </a:p>
        </p:txBody>
      </p:sp>
      <p:sp>
        <p:nvSpPr>
          <p:cNvPr id="7189" name="Text Box 129"/>
          <p:cNvSpPr txBox="1">
            <a:spLocks noChangeArrowheads="1"/>
          </p:cNvSpPr>
          <p:nvPr/>
        </p:nvSpPr>
        <p:spPr bwMode="auto">
          <a:xfrm>
            <a:off x="5165725" y="5934075"/>
            <a:ext cx="17716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means xRy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449BD3D-1302-4013-8133-EB3EC813E663}" type="slidenum">
              <a:rPr lang="en-US" sz="1400"/>
              <a:pPr eaLnBrk="1" hangingPunct="1"/>
              <a:t>7</a:t>
            </a:fld>
            <a:endParaRPr lang="en-US" sz="14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772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Given a graph of a relation R on set A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80000"/>
              </a:lnSpc>
              <a:buFontTx/>
              <a:buNone/>
            </a:pPr>
            <a:r>
              <a:rPr lang="en-US" sz="2400" smtClean="0"/>
              <a:t>What does the graph look like if </a:t>
            </a:r>
            <a:r>
              <a:rPr lang="en-US" sz="2400" smtClean="0">
                <a:solidFill>
                  <a:srgbClr val="7F0000"/>
                </a:solidFill>
              </a:rPr>
              <a:t>R</a:t>
            </a:r>
            <a:r>
              <a:rPr lang="en-US" sz="2400" smtClean="0"/>
              <a:t> is:</a:t>
            </a:r>
          </a:p>
          <a:p>
            <a:pPr eaLnBrk="1" hangingPunct="1">
              <a:lnSpc>
                <a:spcPct val="180000"/>
              </a:lnSpc>
            </a:pPr>
            <a:r>
              <a:rPr lang="en-US" sz="2400" smtClean="0">
                <a:solidFill>
                  <a:srgbClr val="7F0000"/>
                </a:solidFill>
              </a:rPr>
              <a:t>Reflexive</a:t>
            </a:r>
            <a:r>
              <a:rPr lang="en-US" sz="2400" smtClean="0"/>
              <a:t>?</a:t>
            </a:r>
          </a:p>
          <a:p>
            <a:pPr eaLnBrk="1" hangingPunct="1">
              <a:lnSpc>
                <a:spcPct val="180000"/>
              </a:lnSpc>
            </a:pPr>
            <a:r>
              <a:rPr lang="en-US" sz="2400" smtClean="0">
                <a:solidFill>
                  <a:srgbClr val="7F0000"/>
                </a:solidFill>
              </a:rPr>
              <a:t>Symmetric</a:t>
            </a:r>
            <a:r>
              <a:rPr lang="en-US" sz="2400" smtClean="0"/>
              <a:t>?</a:t>
            </a:r>
          </a:p>
          <a:p>
            <a:pPr eaLnBrk="1" hangingPunct="1">
              <a:lnSpc>
                <a:spcPct val="180000"/>
              </a:lnSpc>
            </a:pPr>
            <a:r>
              <a:rPr lang="en-US" sz="2400" smtClean="0">
                <a:solidFill>
                  <a:srgbClr val="7F0000"/>
                </a:solidFill>
              </a:rPr>
              <a:t>Transitive</a:t>
            </a:r>
            <a:r>
              <a:rPr lang="en-US" sz="2400" smtClean="0"/>
              <a:t>?</a:t>
            </a:r>
          </a:p>
          <a:p>
            <a:pPr eaLnBrk="1" hangingPunct="1">
              <a:lnSpc>
                <a:spcPct val="180000"/>
              </a:lnSpc>
            </a:pPr>
            <a:r>
              <a:rPr lang="en-US" sz="2400" smtClean="0">
                <a:solidFill>
                  <a:srgbClr val="7F0000"/>
                </a:solidFill>
              </a:rPr>
              <a:t>Antisymmetric</a:t>
            </a:r>
            <a:r>
              <a:rPr lang="en-US" sz="2400" smtClean="0"/>
              <a:t>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3300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26204</TotalTime>
  <Words>352</Words>
  <Application>Microsoft Macintosh PowerPoint</Application>
  <PresentationFormat>On-screen Show (4:3)</PresentationFormat>
  <Paragraphs>171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Representing Binary Relations</vt:lpstr>
      <vt:lpstr>Introduction</vt:lpstr>
      <vt:lpstr>PowerPoint Presentation</vt:lpstr>
      <vt:lpstr>PowerPoint Presentation</vt:lpstr>
      <vt:lpstr>S  R = MR X MS “Booelan” matrix product:  1  true,  0   false,  *  ,  +   </vt:lpstr>
      <vt:lpstr>Directed Graph Representation of a Relation on Set A</vt:lpstr>
      <vt:lpstr>Given a graph of a relation R on set A</vt:lpstr>
    </vt:vector>
  </TitlesOfParts>
  <Company>UCSB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Cappello</dc:creator>
  <cp:lastModifiedBy>Peter Cappello</cp:lastModifiedBy>
  <cp:revision>880</cp:revision>
  <dcterms:created xsi:type="dcterms:W3CDTF">2001-03-22T17:43:43Z</dcterms:created>
  <dcterms:modified xsi:type="dcterms:W3CDTF">2016-08-24T19:45:58Z</dcterms:modified>
</cp:coreProperties>
</file>