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73" r:id="rId3"/>
    <p:sldId id="274" r:id="rId4"/>
    <p:sldId id="278" r:id="rId5"/>
    <p:sldId id="279" r:id="rId6"/>
    <p:sldId id="280" r:id="rId7"/>
    <p:sldId id="281" r:id="rId8"/>
    <p:sldId id="264" r:id="rId9"/>
    <p:sldId id="272" r:id="rId10"/>
    <p:sldId id="265" r:id="rId11"/>
    <p:sldId id="282" r:id="rId12"/>
    <p:sldId id="266" r:id="rId13"/>
    <p:sldId id="267" r:id="rId14"/>
    <p:sldId id="275" r:id="rId15"/>
    <p:sldId id="277" r:id="rId16"/>
    <p:sldId id="260" r:id="rId17"/>
    <p:sldId id="261" r:id="rId18"/>
    <p:sldId id="262" r:id="rId19"/>
    <p:sldId id="263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0000"/>
    <a:srgbClr val="00007F"/>
    <a:srgbClr val="000099"/>
    <a:srgbClr val="A80000"/>
    <a:srgbClr val="CCECFF"/>
    <a:srgbClr val="CCFFCC"/>
    <a:srgbClr val="CCCCFF"/>
    <a:srgbClr val="00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5" d="100"/>
        <a:sy n="15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96BB63-2AB9-4E69-A17C-2F3E18EF2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87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32B453-ACCF-453A-B7D6-E0F091B8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60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4093F-8B12-4A01-BD2A-0EB6584F6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4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5C9F2-C91E-47B1-9384-DF5741067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26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A980-44AC-4EDD-B664-C7FF8B0C2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2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1A245-A291-4D43-A4DD-96B587B1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1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9DBC-10B3-4A91-A9EC-A9421F7F2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C32DF-2578-468F-9903-5CC500432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9655B-0997-41FA-AB5A-1524FB51C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2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857B6-75FC-4C29-901B-8604E4E91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7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12670-38D9-4B5D-966A-87D54B924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7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A3C91-EF1D-4E92-B791-0DB434A4E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3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8A5D-50C2-4F27-9E8B-E69CE5848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2B48B4-7EAB-4B0B-B1E5-A0DC3EB36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7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Equivalence Relations:</a:t>
            </a:r>
            <a:br>
              <a:rPr lang="en-US" smtClean="0"/>
            </a:br>
            <a:r>
              <a:rPr lang="en-US" smtClean="0"/>
              <a:t> Selected Exercises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34DAF5-80ED-450A-8068-00DB4DBC7896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40 continued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b) Interpret the equivalence classes of the equivalence relation R in Exercise 16.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2BCF3C-2A6E-4E9D-A057-3F6113A755D3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000">
                <a:solidFill>
                  <a:srgbClr val="7F0000"/>
                </a:solidFill>
                <a:latin typeface="Arial" charset="0"/>
              </a:rPr>
              <a:t>Exercise 40 continued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5800" y="1676400"/>
            <a:ext cx="7696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60000"/>
              </a:lnSpc>
              <a:spcBef>
                <a:spcPct val="20000"/>
              </a:spcBef>
            </a:pPr>
            <a:r>
              <a:rPr lang="en-US" sz="2400">
                <a:solidFill>
                  <a:srgbClr val="00007F"/>
                </a:solidFill>
                <a:latin typeface="Arial" charset="0"/>
              </a:rPr>
              <a:t>b) Interpret the equivalence classes of the equivalence relation R in Exercise 16.</a:t>
            </a:r>
          </a:p>
          <a:p>
            <a:pPr marL="342900" indent="-342900">
              <a:lnSpc>
                <a:spcPct val="160000"/>
              </a:lnSpc>
              <a:spcBef>
                <a:spcPct val="20000"/>
              </a:spcBef>
            </a:pPr>
            <a:r>
              <a:rPr lang="en-US" sz="2400">
                <a:solidFill>
                  <a:srgbClr val="7F0000"/>
                </a:solidFill>
                <a:latin typeface="Arial" charset="0"/>
              </a:rPr>
              <a:t>Answer</a:t>
            </a:r>
            <a:r>
              <a:rPr lang="en-US" sz="2400">
                <a:solidFill>
                  <a:srgbClr val="00007F"/>
                </a:solidFill>
                <a:latin typeface="Arial" charset="0"/>
              </a:rPr>
              <a:t> </a:t>
            </a:r>
          </a:p>
          <a:p>
            <a:pPr marL="742950" lvl="1" indent="-285750">
              <a:lnSpc>
                <a:spcPct val="160000"/>
              </a:lnSpc>
              <a:spcBef>
                <a:spcPct val="20000"/>
              </a:spcBef>
            </a:pPr>
            <a:r>
              <a:rPr lang="en-US" sz="2400">
                <a:latin typeface="Arial" charset="0"/>
              </a:rPr>
              <a:t>Each equivalence class contains all </a:t>
            </a:r>
            <a:r>
              <a:rPr lang="en-US" sz="2400">
                <a:solidFill>
                  <a:srgbClr val="7F0000"/>
                </a:solidFill>
                <a:latin typeface="Arial" charset="0"/>
              </a:rPr>
              <a:t>(p, q),</a:t>
            </a:r>
            <a:r>
              <a:rPr lang="en-US" sz="2400">
                <a:latin typeface="Arial" charset="0"/>
              </a:rPr>
              <a:t> which, as fractions, have the same value (i.e., the same element of </a:t>
            </a:r>
            <a:r>
              <a:rPr lang="en-US" sz="2400" b="1">
                <a:latin typeface="Arial" charset="0"/>
              </a:rPr>
              <a:t>Q</a:t>
            </a:r>
            <a:r>
              <a:rPr lang="en-US" sz="2400" baseline="30000">
                <a:latin typeface="Arial" charset="0"/>
              </a:rPr>
              <a:t>+</a:t>
            </a:r>
            <a:r>
              <a:rPr lang="en-US" sz="2400">
                <a:latin typeface="Arial" charset="0"/>
              </a:rPr>
              <a:t>).</a:t>
            </a:r>
          </a:p>
          <a:p>
            <a:pPr marL="742950" lvl="1" indent="-285750">
              <a:lnSpc>
                <a:spcPct val="160000"/>
              </a:lnSpc>
              <a:spcBef>
                <a:spcPct val="20000"/>
              </a:spcBef>
            </a:pPr>
            <a:r>
              <a:rPr lang="en-US" sz="2000">
                <a:solidFill>
                  <a:srgbClr val="007F00"/>
                </a:solidFill>
                <a:latin typeface="Arial" charset="0"/>
              </a:rPr>
              <a:t>(The fact that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00007F"/>
                </a:solidFill>
                <a:latin typeface="Arial" charset="0"/>
              </a:rPr>
              <a:t>3/7</a:t>
            </a:r>
            <a:r>
              <a:rPr lang="en-US" sz="2000">
                <a:solidFill>
                  <a:srgbClr val="7F0000"/>
                </a:solidFill>
                <a:latin typeface="Arial" charset="0"/>
              </a:rPr>
              <a:t> =</a:t>
            </a:r>
            <a:r>
              <a:rPr lang="en-US" sz="2000">
                <a:solidFill>
                  <a:srgbClr val="A80000"/>
                </a:solidFill>
                <a:latin typeface="Arial" charset="0"/>
              </a:rPr>
              <a:t> </a:t>
            </a:r>
            <a:r>
              <a:rPr lang="en-US" sz="2000">
                <a:solidFill>
                  <a:srgbClr val="00007F"/>
                </a:solidFill>
                <a:latin typeface="Arial" charset="0"/>
              </a:rPr>
              <a:t>15/35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solidFill>
                  <a:srgbClr val="007F00"/>
                </a:solidFill>
                <a:latin typeface="Arial" charset="0"/>
              </a:rPr>
              <a:t>confuses some small children.)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DCD74E-703B-45CE-BD4A-DDDB142E4E5F}" type="slidenum">
              <a:rPr lang="en-US" sz="1400" smtClean="0"/>
              <a:pPr eaLnBrk="1" hangingPunct="1"/>
              <a:t>12</a:t>
            </a:fld>
            <a:endParaRPr lang="en-US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50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A partition P’ is a </a:t>
            </a:r>
            <a:r>
              <a:rPr lang="en-US" sz="2400" i="1" dirty="0" smtClean="0">
                <a:solidFill>
                  <a:srgbClr val="7F0000"/>
                </a:solidFill>
              </a:rPr>
              <a:t>refinement of partition P </a:t>
            </a:r>
            <a:r>
              <a:rPr lang="en-US" sz="2400" dirty="0" smtClean="0"/>
              <a:t>when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b="1" dirty="0" smtClean="0">
                <a:sym typeface="Symbol" pitchFamily="18" charset="2"/>
              </a:rPr>
              <a:t>	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="1" dirty="0" smtClean="0">
                <a:sym typeface="Symbol" pitchFamily="18" charset="2"/>
              </a:rPr>
              <a:t>  </a:t>
            </a:r>
            <a:r>
              <a:rPr lang="en-US" sz="2400" dirty="0" smtClean="0"/>
              <a:t>P’ </a:t>
            </a:r>
            <a:r>
              <a:rPr lang="en-US" sz="2400" b="1" dirty="0" smtClean="0">
                <a:sym typeface="Symbol" pitchFamily="18" charset="2"/>
              </a:rPr>
              <a:t></a:t>
            </a:r>
            <a:r>
              <a:rPr lang="en-US" sz="2400" dirty="0" smtClean="0">
                <a:sym typeface="Symbol" pitchFamily="18" charset="2"/>
              </a:rPr>
              <a:t>y</a:t>
            </a:r>
            <a:r>
              <a:rPr lang="en-US" sz="2400" b="1" dirty="0" smtClean="0">
                <a:sym typeface="Symbol" pitchFamily="18" charset="2"/>
              </a:rPr>
              <a:t>  </a:t>
            </a:r>
            <a:r>
              <a:rPr lang="en-US" sz="2400" dirty="0" smtClean="0">
                <a:sym typeface="Symbol" pitchFamily="18" charset="2"/>
              </a:rPr>
              <a:t>P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x  y.</a:t>
            </a:r>
            <a:r>
              <a:rPr lang="en-US" sz="2400" b="1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6600"/>
                </a:solidFill>
              </a:rPr>
              <a:t>(Illustrate.)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Let partition </a:t>
            </a:r>
            <a:r>
              <a:rPr lang="en-US" sz="2400" dirty="0" smtClean="0">
                <a:solidFill>
                  <a:srgbClr val="7F0000"/>
                </a:solidFill>
              </a:rPr>
              <a:t>P</a:t>
            </a:r>
            <a:r>
              <a:rPr lang="en-US" sz="2400" dirty="0" smtClean="0"/>
              <a:t> consist of sets of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</a:rPr>
              <a:t>	people living in the same US state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Let partition </a:t>
            </a:r>
            <a:r>
              <a:rPr lang="en-US" sz="2400" dirty="0" smtClean="0">
                <a:solidFill>
                  <a:srgbClr val="7F0000"/>
                </a:solidFill>
              </a:rPr>
              <a:t>P’</a:t>
            </a:r>
            <a:r>
              <a:rPr lang="en-US" sz="2400" dirty="0" smtClean="0"/>
              <a:t> consist of sets of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i="1" dirty="0" smtClean="0">
                <a:solidFill>
                  <a:srgbClr val="7F0000"/>
                </a:solidFill>
              </a:rPr>
              <a:t>	people living in the </a:t>
            </a:r>
            <a:r>
              <a:rPr lang="en-US" sz="2400" i="1" dirty="0" smtClean="0"/>
              <a:t>same county</a:t>
            </a:r>
            <a:r>
              <a:rPr lang="en-US" sz="2400" i="1" dirty="0" smtClean="0">
                <a:solidFill>
                  <a:srgbClr val="7F0000"/>
                </a:solidFill>
              </a:rPr>
              <a:t> of a state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 smtClean="0"/>
              <a:t>Show that </a:t>
            </a:r>
            <a:r>
              <a:rPr lang="en-US" sz="2400" dirty="0" smtClean="0">
                <a:solidFill>
                  <a:srgbClr val="7F0000"/>
                </a:solidFill>
              </a:rPr>
              <a:t>P’</a:t>
            </a:r>
            <a:r>
              <a:rPr lang="en-US" sz="2400" dirty="0" smtClean="0"/>
              <a:t> is a </a:t>
            </a:r>
            <a:r>
              <a:rPr lang="en-US" sz="2400" dirty="0" smtClean="0">
                <a:solidFill>
                  <a:srgbClr val="7F0000"/>
                </a:solidFill>
              </a:rPr>
              <a:t>refinement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7F0000"/>
                </a:solidFill>
              </a:rPr>
              <a:t>P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C76937-7219-4106-A38B-B58F09CA8A86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50 continued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00200"/>
            <a:ext cx="7772400" cy="4419600"/>
          </a:xfrm>
        </p:spPr>
        <p:txBody>
          <a:bodyPr/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smtClean="0"/>
              <a:t>It suffices to note that:</a:t>
            </a:r>
          </a:p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smtClean="0"/>
              <a:t>Every county is </a:t>
            </a:r>
            <a:r>
              <a:rPr lang="en-US" sz="2400" smtClean="0">
                <a:solidFill>
                  <a:srgbClr val="7F0000"/>
                </a:solidFill>
              </a:rPr>
              <a:t>contained</a:t>
            </a:r>
            <a:r>
              <a:rPr lang="en-US" sz="2400" smtClean="0"/>
              <a:t> within its state: </a:t>
            </a:r>
          </a:p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smtClean="0"/>
              <a:t>	No county spans 2 states.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A62CEE-6843-48BC-83B9-0DAAC3169D0A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62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smtClean="0"/>
              <a:t>Determine the number of equivalent relations on a set with </a:t>
            </a:r>
            <a:r>
              <a:rPr lang="en-US" sz="2400" smtClean="0">
                <a:solidFill>
                  <a:srgbClr val="7F0000"/>
                </a:solidFill>
              </a:rPr>
              <a:t>4</a:t>
            </a:r>
            <a:r>
              <a:rPr lang="en-US" sz="2400" smtClean="0"/>
              <a:t> elements by listing them.</a:t>
            </a:r>
            <a:endParaRPr lang="en-US" sz="2800" smtClean="0"/>
          </a:p>
          <a:p>
            <a:pPr lvl="1" eaLnBrk="1" hangingPunct="1">
              <a:lnSpc>
                <a:spcPct val="220000"/>
              </a:lnSpc>
              <a:buFontTx/>
              <a:buNone/>
            </a:pPr>
            <a:r>
              <a:rPr lang="en-US" sz="2400" smtClean="0"/>
              <a:t>How would you </a:t>
            </a:r>
            <a:r>
              <a:rPr lang="en-US" sz="2400" i="1" smtClean="0">
                <a:solidFill>
                  <a:srgbClr val="7F0000"/>
                </a:solidFill>
              </a:rPr>
              <a:t>represent</a:t>
            </a:r>
            <a:r>
              <a:rPr lang="en-US" sz="2400" smtClean="0"/>
              <a:t> the equivalence relations that you list?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6732AE-2FC4-4F12-A51C-CBA73EA3A72D}" type="slidenum">
              <a:rPr lang="en-US" sz="1400" smtClean="0"/>
              <a:pPr eaLnBrk="1" hangingPunct="1"/>
              <a:t>15</a:t>
            </a:fld>
            <a:endParaRPr lang="en-US" sz="1400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End 8.5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C4E6768-60ED-44FE-AADD-D0555168602A}" type="slidenum">
              <a:rPr lang="en-US" sz="1400" smtClean="0"/>
              <a:pPr eaLnBrk="1" hangingPunct="1"/>
              <a:t>16</a:t>
            </a:fld>
            <a:endParaRPr lang="en-US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10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458200" cy="44196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en-US" sz="2800" smtClean="0"/>
              <a:t>Suppose A </a:t>
            </a:r>
            <a:r>
              <a:rPr lang="en-US" sz="2800" b="1" smtClean="0">
                <a:sym typeface="Symbol" pitchFamily="18" charset="2"/>
              </a:rPr>
              <a:t>  </a:t>
            </a:r>
            <a:r>
              <a:rPr lang="en-US" sz="2800" smtClean="0">
                <a:sym typeface="Symbol" pitchFamily="18" charset="2"/>
              </a:rPr>
              <a:t>&amp; R is an equivalence relation on A. </a:t>
            </a:r>
          </a:p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en-US" sz="2800" smtClean="0">
                <a:sym typeface="Symbol" pitchFamily="18" charset="2"/>
              </a:rPr>
              <a:t>Show </a:t>
            </a:r>
            <a:r>
              <a:rPr lang="en-US" sz="2800" b="1" smtClean="0">
                <a:sym typeface="Symbol" pitchFamily="18" charset="2"/>
              </a:rPr>
              <a:t></a:t>
            </a:r>
            <a:r>
              <a:rPr lang="en-US" sz="2800" smtClean="0">
                <a:sym typeface="Symbol" pitchFamily="18" charset="2"/>
              </a:rPr>
              <a:t>f </a:t>
            </a:r>
            <a:r>
              <a:rPr lang="en-US" sz="2800" b="1" smtClean="0">
                <a:sym typeface="Symbol" pitchFamily="18" charset="2"/>
              </a:rPr>
              <a:t></a:t>
            </a:r>
            <a:r>
              <a:rPr lang="en-US" sz="2800" smtClean="0">
                <a:sym typeface="Symbol" pitchFamily="18" charset="2"/>
              </a:rPr>
              <a:t>X f: A </a:t>
            </a:r>
            <a:r>
              <a:rPr lang="en-US" sz="2800" b="1" smtClean="0">
                <a:sym typeface="Symbol" pitchFamily="18" charset="2"/>
              </a:rPr>
              <a:t></a:t>
            </a:r>
            <a:r>
              <a:rPr lang="en-US" sz="2800" smtClean="0">
                <a:sym typeface="Symbol" pitchFamily="18" charset="2"/>
              </a:rPr>
              <a:t> X such that a </a:t>
            </a:r>
            <a:r>
              <a:rPr lang="en-US" sz="28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~</a:t>
            </a:r>
            <a:r>
              <a:rPr lang="en-US" sz="280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800" smtClean="0">
                <a:sym typeface="Symbol" pitchFamily="18" charset="2"/>
              </a:rPr>
              <a:t>b </a:t>
            </a:r>
            <a:r>
              <a:rPr lang="en-US" sz="2800" b="1" smtClean="0">
                <a:sym typeface="Symbol" pitchFamily="18" charset="2"/>
              </a:rPr>
              <a:t> </a:t>
            </a:r>
            <a:r>
              <a:rPr lang="en-US" sz="2800" smtClean="0">
                <a:sym typeface="Symbol" pitchFamily="18" charset="2"/>
              </a:rPr>
              <a:t>f( a ) = f( b ).</a:t>
            </a:r>
          </a:p>
          <a:p>
            <a:pPr marL="609600" indent="-609600" eaLnBrk="1" hangingPunct="1">
              <a:lnSpc>
                <a:spcPct val="130000"/>
              </a:lnSpc>
              <a:buFontTx/>
              <a:buNone/>
            </a:pPr>
            <a:r>
              <a:rPr lang="en-US" sz="2800" smtClean="0">
                <a:sym typeface="Symbol" pitchFamily="18" charset="2"/>
              </a:rPr>
              <a:t>Proof.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en-US" sz="2800" smtClean="0">
                <a:sym typeface="Symbol" pitchFamily="18" charset="2"/>
              </a:rPr>
              <a:t>Let f : A </a:t>
            </a:r>
            <a:r>
              <a:rPr lang="en-US" sz="2800" b="1" smtClean="0">
                <a:sym typeface="Symbol" pitchFamily="18" charset="2"/>
              </a:rPr>
              <a:t></a:t>
            </a:r>
            <a:r>
              <a:rPr lang="en-US" sz="2800" smtClean="0">
                <a:sym typeface="Symbol" pitchFamily="18" charset="2"/>
              </a:rPr>
              <a:t> X, where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smtClean="0">
                <a:sym typeface="Symbol" pitchFamily="18" charset="2"/>
              </a:rPr>
              <a:t>X = { [a] | [a] is an equivalence class of R }</a:t>
            </a:r>
          </a:p>
          <a:p>
            <a:pPr marL="990600" lvl="1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a f (a ) = [a].</a:t>
            </a:r>
          </a:p>
          <a:p>
            <a:pPr marL="609600" indent="-609600" eaLnBrk="1" hangingPunct="1">
              <a:lnSpc>
                <a:spcPct val="130000"/>
              </a:lnSpc>
              <a:buFontTx/>
              <a:buAutoNum type="arabicPeriod"/>
            </a:pPr>
            <a:r>
              <a:rPr lang="en-US" sz="2800" smtClean="0">
                <a:sym typeface="Symbol" pitchFamily="18" charset="2"/>
              </a:rPr>
              <a:t>Then, </a:t>
            </a:r>
            <a:r>
              <a:rPr lang="en-US" sz="2800" b="1" smtClean="0">
                <a:sym typeface="Symbol" pitchFamily="18" charset="2"/>
              </a:rPr>
              <a:t></a:t>
            </a:r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b="1" smtClean="0">
                <a:sym typeface="Symbol" pitchFamily="18" charset="2"/>
              </a:rPr>
              <a:t></a:t>
            </a:r>
            <a:r>
              <a:rPr lang="en-US" sz="2800" smtClean="0">
                <a:sym typeface="Symbol" pitchFamily="18" charset="2"/>
              </a:rPr>
              <a:t>b</a:t>
            </a:r>
            <a:r>
              <a:rPr lang="en-US" sz="2800" b="1" smtClean="0">
                <a:sym typeface="Symbol" pitchFamily="18" charset="2"/>
              </a:rPr>
              <a:t> </a:t>
            </a:r>
            <a:r>
              <a:rPr lang="en-US" sz="2800" smtClean="0">
                <a:sym typeface="Symbol" pitchFamily="18" charset="2"/>
              </a:rPr>
              <a:t>a </a:t>
            </a:r>
            <a:r>
              <a:rPr lang="en-US" sz="280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~</a:t>
            </a:r>
            <a:r>
              <a:rPr lang="en-US" sz="2800" smtClean="0">
                <a:sym typeface="Symbol" pitchFamily="18" charset="2"/>
              </a:rPr>
              <a:t> b </a:t>
            </a:r>
            <a:r>
              <a:rPr lang="en-US" sz="2800" b="1" smtClean="0">
                <a:sym typeface="Symbol" pitchFamily="18" charset="2"/>
              </a:rPr>
              <a:t></a:t>
            </a:r>
            <a:r>
              <a:rPr lang="en-US" sz="2800" smtClean="0">
                <a:sym typeface="Symbol" pitchFamily="18" charset="2"/>
              </a:rPr>
              <a:t> f( a ) = [a] = [b] = f( b 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67E582-97EB-42BF-B384-64ABD676FB97}" type="slidenum">
              <a:rPr lang="en-US" sz="1400" smtClean="0"/>
              <a:pPr eaLnBrk="1" hangingPunct="1"/>
              <a:t>17</a:t>
            </a:fld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 20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4419600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P</a:t>
            </a:r>
            <a:r>
              <a:rPr lang="en-US" sz="2400" dirty="0" smtClean="0"/>
              <a:t> be the set of </a:t>
            </a:r>
            <a:r>
              <a:rPr lang="en-US" sz="2400" dirty="0" smtClean="0">
                <a:solidFill>
                  <a:srgbClr val="7F0000"/>
                </a:solidFill>
              </a:rPr>
              <a:t>people</a:t>
            </a:r>
            <a:r>
              <a:rPr lang="en-US" sz="2400" dirty="0" smtClean="0"/>
              <a:t> who visited web </a:t>
            </a:r>
            <a:r>
              <a:rPr lang="en-US" sz="2400" dirty="0" smtClean="0">
                <a:solidFill>
                  <a:srgbClr val="000099"/>
                </a:solidFill>
              </a:rPr>
              <a:t>page</a:t>
            </a:r>
            <a:r>
              <a:rPr lang="en-US" sz="2400" dirty="0" smtClean="0">
                <a:solidFill>
                  <a:srgbClr val="7F0000"/>
                </a:solidFill>
              </a:rPr>
              <a:t> W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160000"/>
              </a:lnSpc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R</a:t>
            </a:r>
            <a:r>
              <a:rPr lang="en-US" sz="2400" dirty="0" smtClean="0"/>
              <a:t> be a relation on </a:t>
            </a:r>
            <a:r>
              <a:rPr lang="en-US" sz="2400" dirty="0" smtClean="0">
                <a:solidFill>
                  <a:srgbClr val="7F0000"/>
                </a:solidFill>
              </a:rPr>
              <a:t>P</a:t>
            </a:r>
            <a:r>
              <a:rPr lang="en-US" sz="2400" dirty="0" smtClean="0"/>
              <a:t>: </a:t>
            </a:r>
            <a:r>
              <a:rPr lang="en-US" sz="2400" dirty="0" err="1" smtClean="0">
                <a:solidFill>
                  <a:srgbClr val="7F0000"/>
                </a:solidFill>
              </a:rPr>
              <a:t>x</a:t>
            </a:r>
            <a:r>
              <a:rPr lang="en-US" sz="2400" dirty="0" err="1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R</a:t>
            </a:r>
            <a:r>
              <a:rPr lang="en-US" sz="2400" dirty="0" err="1" smtClean="0">
                <a:solidFill>
                  <a:srgbClr val="7F0000"/>
                </a:solidFill>
              </a:rPr>
              <a:t>y</a:t>
            </a:r>
            <a:r>
              <a:rPr lang="en-US" sz="2400" dirty="0" smtClean="0"/>
              <a:t> </a:t>
            </a:r>
            <a:r>
              <a:rPr lang="en-US" sz="2400" b="1" dirty="0" smtClean="0">
                <a:sym typeface="Symbol" pitchFamily="18" charset="2"/>
              </a:rPr>
              <a:t>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x</a:t>
            </a:r>
            <a:r>
              <a:rPr lang="en-US" sz="2400" dirty="0" smtClean="0">
                <a:sym typeface="Symbol" pitchFamily="18" charset="2"/>
              </a:rPr>
              <a:t> &amp;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y</a:t>
            </a:r>
            <a:r>
              <a:rPr lang="en-US" sz="2400" dirty="0" smtClean="0">
                <a:sym typeface="Symbol" pitchFamily="18" charset="2"/>
              </a:rPr>
              <a:t> visit the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same sequence</a:t>
            </a:r>
            <a:r>
              <a:rPr lang="en-US" sz="2400" dirty="0" smtClean="0">
                <a:sym typeface="Symbol" pitchFamily="18" charset="2"/>
              </a:rPr>
              <a:t> of web pages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since</a:t>
            </a:r>
            <a:r>
              <a:rPr lang="en-US" sz="2400" dirty="0" smtClean="0">
                <a:sym typeface="Symbol" pitchFamily="18" charset="2"/>
              </a:rPr>
              <a:t> visiting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W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until they exit the browser</a:t>
            </a:r>
            <a:r>
              <a:rPr lang="en-US" sz="2400" dirty="0" smtClean="0">
                <a:sym typeface="Symbol" pitchFamily="18" charset="2"/>
              </a:rPr>
              <a:t>.</a:t>
            </a:r>
          </a:p>
          <a:p>
            <a:pPr eaLnBrk="1" hangingPunct="1">
              <a:lnSpc>
                <a:spcPct val="160000"/>
              </a:lnSpc>
            </a:pPr>
            <a:r>
              <a:rPr lang="en-US" sz="2400" dirty="0" smtClean="0">
                <a:sym typeface="Symbol" pitchFamily="18" charset="2"/>
              </a:rPr>
              <a:t> Is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 R </a:t>
            </a:r>
            <a:r>
              <a:rPr lang="en-US" sz="2400" dirty="0" smtClean="0">
                <a:sym typeface="Symbol" pitchFamily="18" charset="2"/>
              </a:rPr>
              <a:t>an equivalence relation?</a:t>
            </a:r>
          </a:p>
          <a:p>
            <a:pPr eaLnBrk="1" hangingPunct="1">
              <a:lnSpc>
                <a:spcPct val="160000"/>
              </a:lnSpc>
            </a:pPr>
            <a:r>
              <a:rPr lang="en-US" sz="2400" dirty="0" smtClean="0">
                <a:sym typeface="Symbol" pitchFamily="18" charset="2"/>
              </a:rPr>
              <a:t>Let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s( p )</a:t>
            </a:r>
            <a:r>
              <a:rPr lang="en-US" sz="2400" dirty="0" smtClean="0">
                <a:sym typeface="Symbol" pitchFamily="18" charset="2"/>
              </a:rPr>
              <a:t> be the </a:t>
            </a:r>
            <a:r>
              <a:rPr lang="en-US" sz="2400" i="1" dirty="0" smtClean="0">
                <a:sym typeface="Symbol" pitchFamily="18" charset="2"/>
              </a:rPr>
              <a:t>sequence</a:t>
            </a:r>
            <a:r>
              <a:rPr lang="en-US" sz="2400" dirty="0" smtClean="0">
                <a:sym typeface="Symbol" pitchFamily="18" charset="2"/>
              </a:rPr>
              <a:t> of web pages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p</a:t>
            </a:r>
            <a:r>
              <a:rPr lang="en-US" sz="2400" dirty="0" smtClean="0">
                <a:sym typeface="Symbol" pitchFamily="18" charset="2"/>
              </a:rPr>
              <a:t> visits </a:t>
            </a:r>
            <a:r>
              <a:rPr lang="en-US" sz="2400" i="1" dirty="0" smtClean="0">
                <a:sym typeface="Symbol" pitchFamily="18" charset="2"/>
              </a:rPr>
              <a:t>since</a:t>
            </a:r>
            <a:r>
              <a:rPr lang="en-US" sz="2400" dirty="0" smtClean="0">
                <a:sym typeface="Symbol" pitchFamily="18" charset="2"/>
              </a:rPr>
              <a:t> visiting W </a:t>
            </a:r>
            <a:r>
              <a:rPr lang="en-US" sz="2400" i="1" dirty="0" smtClean="0">
                <a:sym typeface="Symbol" pitchFamily="18" charset="2"/>
              </a:rPr>
              <a:t>until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p</a:t>
            </a:r>
            <a:r>
              <a:rPr lang="en-US" sz="2400" dirty="0" smtClean="0">
                <a:sym typeface="Symbol" pitchFamily="18" charset="2"/>
              </a:rPr>
              <a:t> exits the browser.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95C248-D97D-4E8C-9A78-A161A867A8BA}" type="slidenum">
              <a:rPr lang="en-US" sz="1400" smtClean="0"/>
              <a:pPr eaLnBrk="1" hangingPunct="1"/>
              <a:t>18</a:t>
            </a:fld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20 continued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924800" cy="4572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z="2400" smtClean="0"/>
              <a:t>That is, </a:t>
            </a:r>
            <a:r>
              <a:rPr lang="en-US" sz="2400" smtClean="0">
                <a:solidFill>
                  <a:srgbClr val="7F0000"/>
                </a:solidFill>
              </a:rPr>
              <a:t>x</a:t>
            </a:r>
            <a:r>
              <a:rPr lang="en-US" sz="2400" smtClean="0"/>
              <a:t>R</a:t>
            </a:r>
            <a:r>
              <a:rPr lang="en-US" sz="2400" smtClean="0">
                <a:solidFill>
                  <a:srgbClr val="7F0000"/>
                </a:solidFill>
              </a:rPr>
              <a:t>y</a:t>
            </a:r>
            <a:r>
              <a:rPr lang="en-US" sz="2400" smtClean="0"/>
              <a:t> means s( </a:t>
            </a:r>
            <a:r>
              <a:rPr lang="en-US" sz="2400" smtClean="0">
                <a:solidFill>
                  <a:srgbClr val="7F0000"/>
                </a:solidFill>
              </a:rPr>
              <a:t>x</a:t>
            </a:r>
            <a:r>
              <a:rPr lang="en-US" sz="2400" smtClean="0"/>
              <a:t> ) </a:t>
            </a:r>
            <a:r>
              <a:rPr lang="en-US" sz="2400" smtClean="0">
                <a:solidFill>
                  <a:srgbClr val="7F0000"/>
                </a:solidFill>
              </a:rPr>
              <a:t>=</a:t>
            </a:r>
            <a:r>
              <a:rPr lang="en-US" sz="2400" smtClean="0"/>
              <a:t> s( </a:t>
            </a:r>
            <a:r>
              <a:rPr lang="en-US" sz="2400" smtClean="0">
                <a:solidFill>
                  <a:srgbClr val="7F0000"/>
                </a:solidFill>
              </a:rPr>
              <a:t>y</a:t>
            </a:r>
            <a:r>
              <a:rPr lang="en-US" sz="2400" smtClean="0"/>
              <a:t> ).</a:t>
            </a:r>
          </a:p>
          <a:p>
            <a:pPr eaLnBrk="1" hangingPunct="1">
              <a:lnSpc>
                <a:spcPct val="140000"/>
              </a:lnSpc>
            </a:pP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x xRx: </a:t>
            </a:r>
            <a:r>
              <a:rPr lang="en-US" sz="2400" smtClean="0">
                <a:solidFill>
                  <a:srgbClr val="006600"/>
                </a:solidFill>
                <a:sym typeface="Symbol" pitchFamily="18" charset="2"/>
              </a:rPr>
              <a:t>R is reflexive.</a:t>
            </a: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sz="2000" smtClean="0">
                <a:sym typeface="Symbol" pitchFamily="18" charset="2"/>
              </a:rPr>
              <a:t>Since</a:t>
            </a:r>
            <a:r>
              <a:rPr lang="en-US" sz="2000" b="1" smtClean="0">
                <a:sym typeface="Symbol" pitchFamily="18" charset="2"/>
              </a:rPr>
              <a:t> </a:t>
            </a:r>
            <a:r>
              <a:rPr lang="en-US" sz="2000" smtClean="0">
                <a:sym typeface="Symbol" pitchFamily="18" charset="2"/>
              </a:rPr>
              <a:t>x 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s( x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x ).</a:t>
            </a:r>
          </a:p>
          <a:p>
            <a:pPr eaLnBrk="1" hangingPunct="1">
              <a:lnSpc>
                <a:spcPct val="140000"/>
              </a:lnSpc>
            </a:pP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x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y ( xRy </a:t>
            </a:r>
            <a:r>
              <a:rPr lang="en-US" sz="2400" b="1" smtClean="0">
                <a:sym typeface="Symbol" pitchFamily="18" charset="2"/>
              </a:rPr>
              <a:t> </a:t>
            </a:r>
            <a:r>
              <a:rPr lang="en-US" sz="2400" smtClean="0">
                <a:sym typeface="Symbol" pitchFamily="18" charset="2"/>
              </a:rPr>
              <a:t>yRx ): </a:t>
            </a:r>
            <a:r>
              <a:rPr lang="en-US" sz="2400" smtClean="0">
                <a:solidFill>
                  <a:srgbClr val="006600"/>
                </a:solidFill>
                <a:sym typeface="Symbol" pitchFamily="18" charset="2"/>
              </a:rPr>
              <a:t>R is symmetric.</a:t>
            </a:r>
            <a:endParaRPr lang="en-US" sz="2400" smtClean="0">
              <a:sym typeface="Symbol" pitchFamily="18" charset="2"/>
            </a:endParaRP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sz="2000" smtClean="0">
                <a:sym typeface="Symbol" pitchFamily="18" charset="2"/>
              </a:rPr>
              <a:t>Since 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s( x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y ) </a:t>
            </a:r>
            <a:r>
              <a:rPr lang="en-US" sz="2000" b="1" smtClean="0">
                <a:solidFill>
                  <a:srgbClr val="00007F"/>
                </a:solidFill>
                <a:sym typeface="Symbol" pitchFamily="18" charset="2"/>
              </a:rPr>
              <a:t></a:t>
            </a:r>
            <a:r>
              <a:rPr lang="en-US" sz="2000" b="1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s (y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x ).</a:t>
            </a:r>
          </a:p>
          <a:p>
            <a:pPr eaLnBrk="1" hangingPunct="1">
              <a:lnSpc>
                <a:spcPct val="140000"/>
              </a:lnSpc>
            </a:pP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x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y </a:t>
            </a:r>
            <a:r>
              <a:rPr lang="en-US" sz="2400" b="1" smtClean="0">
                <a:sym typeface="Symbol" pitchFamily="18" charset="2"/>
              </a:rPr>
              <a:t></a:t>
            </a:r>
            <a:r>
              <a:rPr lang="en-US" sz="2400" smtClean="0">
                <a:sym typeface="Symbol" pitchFamily="18" charset="2"/>
              </a:rPr>
              <a:t>z ( ( xRy </a:t>
            </a:r>
            <a:r>
              <a:rPr lang="en-US" sz="2400" b="1" smtClean="0">
                <a:sym typeface="Symbol" pitchFamily="18" charset="2"/>
              </a:rPr>
              <a:t> </a:t>
            </a:r>
            <a:r>
              <a:rPr lang="en-US" sz="2400" smtClean="0">
                <a:sym typeface="Symbol" pitchFamily="18" charset="2"/>
              </a:rPr>
              <a:t>yRz ) </a:t>
            </a:r>
            <a:r>
              <a:rPr lang="en-US" sz="2400" b="1" smtClean="0">
                <a:sym typeface="Symbol" pitchFamily="18" charset="2"/>
              </a:rPr>
              <a:t> </a:t>
            </a:r>
            <a:r>
              <a:rPr lang="en-US" sz="2400" smtClean="0">
                <a:sym typeface="Symbol" pitchFamily="18" charset="2"/>
              </a:rPr>
              <a:t>xRz ): </a:t>
            </a:r>
            <a:r>
              <a:rPr lang="en-US" sz="2400" smtClean="0">
                <a:solidFill>
                  <a:srgbClr val="006600"/>
                </a:solidFill>
                <a:sym typeface="Symbol" pitchFamily="18" charset="2"/>
              </a:rPr>
              <a:t>R is transitive.</a:t>
            </a:r>
            <a:endParaRPr lang="en-US" sz="2400" smtClean="0">
              <a:sym typeface="Symbol" pitchFamily="18" charset="2"/>
            </a:endParaRPr>
          </a:p>
          <a:p>
            <a:pPr lvl="1" eaLnBrk="1" hangingPunct="1">
              <a:lnSpc>
                <a:spcPct val="140000"/>
              </a:lnSpc>
              <a:buFontTx/>
              <a:buNone/>
            </a:pPr>
            <a:r>
              <a:rPr lang="en-US" sz="2000" smtClean="0">
                <a:sym typeface="Symbol" pitchFamily="18" charset="2"/>
              </a:rPr>
              <a:t>Since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( s( x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y ) </a:t>
            </a:r>
            <a:r>
              <a:rPr lang="en-US" sz="2000" b="1" smtClean="0">
                <a:solidFill>
                  <a:srgbClr val="00007F"/>
                </a:solidFill>
                <a:sym typeface="Symbol" pitchFamily="18" charset="2"/>
              </a:rPr>
              <a:t></a:t>
            </a:r>
            <a:r>
              <a:rPr lang="en-US" sz="2000" b="1" smtClean="0">
                <a:sym typeface="Symbol" pitchFamily="18" charset="2"/>
              </a:rPr>
              <a:t> 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s( y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z ) ) </a:t>
            </a:r>
            <a:r>
              <a:rPr lang="en-US" sz="2000" b="1" smtClean="0">
                <a:solidFill>
                  <a:srgbClr val="00007F"/>
                </a:solidFill>
                <a:sym typeface="Symbol" pitchFamily="18" charset="2"/>
              </a:rPr>
              <a:t></a:t>
            </a:r>
            <a:r>
              <a:rPr lang="en-US" sz="2000" b="1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s( x ) </a:t>
            </a:r>
            <a:r>
              <a:rPr lang="en-US" sz="2000" smtClean="0">
                <a:solidFill>
                  <a:srgbClr val="7F0000"/>
                </a:solidFill>
                <a:sym typeface="Symbol" pitchFamily="18" charset="2"/>
              </a:rPr>
              <a:t>=</a:t>
            </a:r>
            <a:r>
              <a:rPr lang="en-US" sz="2000" smtClean="0">
                <a:solidFill>
                  <a:srgbClr val="006600"/>
                </a:solidFill>
                <a:sym typeface="Symbol" pitchFamily="18" charset="2"/>
              </a:rPr>
              <a:t> s( z ).</a:t>
            </a:r>
            <a:endParaRPr lang="en-US" sz="2000" smtClean="0">
              <a:sym typeface="Symbol" pitchFamily="18" charset="2"/>
            </a:endParaRPr>
          </a:p>
          <a:p>
            <a:pPr eaLnBrk="1" hangingPunct="1">
              <a:lnSpc>
                <a:spcPct val="140000"/>
              </a:lnSpc>
            </a:pPr>
            <a:r>
              <a:rPr lang="en-US" sz="2400" smtClean="0">
                <a:sym typeface="Symbol" pitchFamily="18" charset="2"/>
              </a:rPr>
              <a:t>Therefore, R is an equivalence relation.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D6B12D6-A599-47CA-8223-5FA92E70E692}" type="slidenum">
              <a:rPr lang="en-US" sz="1400" smtClean="0"/>
              <a:pPr eaLnBrk="1" hangingPunct="1"/>
              <a:t>19</a:t>
            </a:fld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30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19600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sz="2400" smtClean="0"/>
              <a:t>What are the </a:t>
            </a:r>
            <a:r>
              <a:rPr lang="en-US" sz="2400" smtClean="0">
                <a:solidFill>
                  <a:srgbClr val="7F0000"/>
                </a:solidFill>
              </a:rPr>
              <a:t>equivalence classes</a:t>
            </a:r>
            <a:r>
              <a:rPr lang="en-US" sz="2400" smtClean="0"/>
              <a:t> of the bit strings for the equivalence relation of Exercise 11?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Ex. 11: Let S = { x | x is a bit string of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≥ 3 bits. }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None/>
            </a:pPr>
            <a:r>
              <a:rPr lang="en-US" sz="2400" smtClean="0">
                <a:cs typeface="Arial" charset="0"/>
                <a:sym typeface="Symbol" pitchFamily="18" charset="2"/>
              </a:rPr>
              <a:t>Define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xRy</a:t>
            </a:r>
            <a:r>
              <a:rPr lang="en-US" sz="2400" smtClean="0">
                <a:cs typeface="Arial" charset="0"/>
                <a:sym typeface="Symbol" pitchFamily="18" charset="2"/>
              </a:rPr>
              <a:t> such that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x agrees with y on the left 3 bits</a:t>
            </a:r>
            <a:r>
              <a:rPr lang="en-US" sz="2400" smtClean="0">
                <a:cs typeface="Arial" charset="0"/>
                <a:sym typeface="Symbol" pitchFamily="18" charset="2"/>
              </a:rPr>
              <a:t>     (e.g.,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101</a:t>
            </a:r>
            <a:r>
              <a:rPr lang="en-US" sz="2400" smtClean="0">
                <a:cs typeface="Arial" charset="0"/>
                <a:sym typeface="Symbol" pitchFamily="18" charset="2"/>
              </a:rPr>
              <a:t>11 ~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101</a:t>
            </a:r>
            <a:r>
              <a:rPr lang="en-US" sz="2400" smtClean="0">
                <a:cs typeface="Arial" charset="0"/>
                <a:sym typeface="Symbol" pitchFamily="18" charset="2"/>
              </a:rPr>
              <a:t>000).</a:t>
            </a:r>
          </a:p>
          <a:p>
            <a:pPr marL="990600" lvl="1" indent="-533400" eaLnBrk="1" hangingPunct="1">
              <a:lnSpc>
                <a:spcPct val="110000"/>
              </a:lnSpc>
              <a:buFontTx/>
              <a:buAutoNum type="alphaLcParenR"/>
            </a:pPr>
            <a:r>
              <a:rPr lang="en-US" sz="2400" smtClean="0">
                <a:cs typeface="Arial" charset="0"/>
                <a:sym typeface="Symbol" pitchFamily="18" charset="2"/>
              </a:rPr>
              <a:t>010       </a:t>
            </a:r>
            <a:endParaRPr lang="en-US" sz="2400" smtClean="0">
              <a:solidFill>
                <a:srgbClr val="A80000"/>
              </a:solidFill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AutoNum type="alphaLcParenR"/>
            </a:pPr>
            <a:r>
              <a:rPr lang="en-US" sz="2400" smtClean="0">
                <a:cs typeface="Arial" charset="0"/>
                <a:sym typeface="Symbol" pitchFamily="18" charset="2"/>
              </a:rPr>
              <a:t>1011</a:t>
            </a:r>
            <a:endParaRPr lang="en-US" sz="2400" smtClean="0">
              <a:solidFill>
                <a:srgbClr val="A80000"/>
              </a:solidFill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AutoNum type="alphaLcParenR"/>
            </a:pPr>
            <a:r>
              <a:rPr lang="en-US" sz="2400" smtClean="0">
                <a:cs typeface="Arial" charset="0"/>
                <a:sym typeface="Symbol" pitchFamily="18" charset="2"/>
              </a:rPr>
              <a:t>11111</a:t>
            </a:r>
            <a:endParaRPr lang="en-US" sz="2400" smtClean="0">
              <a:solidFill>
                <a:srgbClr val="A80000"/>
              </a:solidFill>
              <a:cs typeface="Arial" charset="0"/>
              <a:sym typeface="Symbol" pitchFamily="18" charset="2"/>
            </a:endParaRPr>
          </a:p>
          <a:p>
            <a:pPr marL="990600" lvl="1" indent="-533400" eaLnBrk="1" hangingPunct="1">
              <a:lnSpc>
                <a:spcPct val="110000"/>
              </a:lnSpc>
              <a:buFontTx/>
              <a:buAutoNum type="alphaLcParenR"/>
            </a:pPr>
            <a:r>
              <a:rPr lang="en-US" sz="2400" smtClean="0">
                <a:cs typeface="Arial" charset="0"/>
                <a:sym typeface="Symbol" pitchFamily="18" charset="2"/>
              </a:rPr>
              <a:t>01010101</a:t>
            </a:r>
            <a:endParaRPr lang="en-US" sz="2400" smtClean="0">
              <a:solidFill>
                <a:srgbClr val="A80000"/>
              </a:solidFill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A63A6F-EFF3-407B-AD65-14CE0DFE161C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Equivalence Relation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Let E be a relation on set A.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E is an </a:t>
            </a:r>
            <a:r>
              <a:rPr lang="en-US" sz="2400" i="1" dirty="0" smtClean="0">
                <a:solidFill>
                  <a:srgbClr val="7F0000"/>
                </a:solidFill>
              </a:rPr>
              <a:t>equivalence relation</a:t>
            </a:r>
            <a:r>
              <a:rPr lang="en-US" sz="2400" i="1" dirty="0" smtClean="0"/>
              <a:t> </a:t>
            </a:r>
            <a:r>
              <a:rPr lang="en-US" sz="2400" dirty="0" smtClean="0"/>
              <a:t>if &amp; only if it is: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Reflexive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Symmetric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/>
              <a:t>Transitive.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 smtClean="0"/>
              <a:t>Examples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7F0000"/>
                </a:solidFill>
              </a:rPr>
              <a:t>a E b</a:t>
            </a:r>
            <a:r>
              <a:rPr lang="en-US" sz="2400" dirty="0" smtClean="0"/>
              <a:t> when </a:t>
            </a:r>
            <a:r>
              <a:rPr lang="en-US" sz="2400" dirty="0" smtClean="0">
                <a:solidFill>
                  <a:srgbClr val="7F0000"/>
                </a:solidFill>
              </a:rPr>
              <a:t>a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  <a:sym typeface="Symbol" pitchFamily="18" charset="2"/>
              </a:rPr>
              <a:t>≡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b</a:t>
            </a:r>
            <a:r>
              <a:rPr lang="en-US" sz="2400" dirty="0" smtClean="0"/>
              <a:t> ( mod 5 ). </a:t>
            </a:r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008000"/>
                </a:solidFill>
              </a:rPr>
              <a:t>(</a:t>
            </a:r>
            <a:r>
              <a:rPr lang="en-US" sz="2400" dirty="0" smtClean="0">
                <a:solidFill>
                  <a:srgbClr val="008000"/>
                </a:solidFill>
              </a:rPr>
              <a:t>Over </a:t>
            </a:r>
            <a:r>
              <a:rPr lang="en-US" sz="2400" b="1" dirty="0" smtClean="0">
                <a:solidFill>
                  <a:srgbClr val="008000"/>
                </a:solidFill>
              </a:rPr>
              <a:t>N</a:t>
            </a:r>
            <a:r>
              <a:rPr lang="en-US" sz="2400" dirty="0" smtClean="0">
                <a:solidFill>
                  <a:srgbClr val="008000"/>
                </a:solidFill>
              </a:rPr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400" dirty="0" smtClean="0">
                <a:solidFill>
                  <a:srgbClr val="7F0000"/>
                </a:solidFill>
              </a:rPr>
              <a:t>a E b</a:t>
            </a:r>
            <a:r>
              <a:rPr lang="en-US" sz="2400" dirty="0" smtClean="0"/>
              <a:t> when </a:t>
            </a:r>
            <a:r>
              <a:rPr lang="en-US" sz="2400" dirty="0" smtClean="0">
                <a:solidFill>
                  <a:srgbClr val="7F0000"/>
                </a:solidFill>
              </a:rPr>
              <a:t>a</a:t>
            </a:r>
            <a:r>
              <a:rPr lang="en-US" sz="2400" dirty="0" smtClean="0"/>
              <a:t> is a sibling of </a:t>
            </a:r>
            <a:r>
              <a:rPr lang="en-US" sz="2400" dirty="0" smtClean="0">
                <a:solidFill>
                  <a:srgbClr val="7F0000"/>
                </a:solidFill>
              </a:rPr>
              <a:t>b</a:t>
            </a:r>
            <a:r>
              <a:rPr lang="en-US" sz="2400" dirty="0" smtClean="0"/>
              <a:t>. 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008000"/>
                </a:solidFill>
              </a:rPr>
              <a:t>(</a:t>
            </a:r>
            <a:r>
              <a:rPr lang="en-US" sz="2400" dirty="0" smtClean="0">
                <a:solidFill>
                  <a:srgbClr val="008000"/>
                </a:solidFill>
              </a:rPr>
              <a:t>Over humans)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</a:t>
            </a:r>
            <a:r>
              <a:rPr lang="en-US" sz="1400" smtClean="0"/>
              <a:t>Peter Cappello</a:t>
            </a:r>
            <a:endParaRPr lang="en-US" sz="1400" dirty="0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0B7E4B-AED4-40C5-9DD1-EBB0B1CDFC6B}" type="slidenum">
              <a:rPr lang="en-US" sz="1400" smtClean="0"/>
              <a:pPr eaLnBrk="1" hangingPunct="1"/>
              <a:t>20</a:t>
            </a:fld>
            <a:endParaRPr lang="en-US" sz="140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Exercise 30 Answer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19600"/>
          </a:xfrm>
          <a:noFill/>
        </p:spPr>
        <p:txBody>
          <a:bodyPr/>
          <a:lstStyle/>
          <a:p>
            <a:pPr marL="609600" indent="-609600" eaLnBrk="1" hangingPunct="1">
              <a:spcBef>
                <a:spcPts val="900"/>
              </a:spcBef>
            </a:pPr>
            <a:r>
              <a:rPr lang="en-US" sz="2400" dirty="0" smtClean="0">
                <a:sym typeface="Symbol" pitchFamily="18" charset="2"/>
              </a:rPr>
              <a:t>010           </a:t>
            </a:r>
          </a:p>
          <a:p>
            <a:pPr marL="990600" lvl="1" indent="-533400" eaLnBrk="1" hangingPunct="1">
              <a:spcBef>
                <a:spcPts val="900"/>
              </a:spcBef>
              <a:buFontTx/>
              <a:buNone/>
            </a:pPr>
            <a:r>
              <a:rPr lang="en-US" sz="2400" dirty="0" smtClean="0">
                <a:sym typeface="Symbol" pitchFamily="18" charset="2"/>
              </a:rPr>
              <a:t>(answer: all strings that begin with 010)</a:t>
            </a:r>
          </a:p>
          <a:p>
            <a:pPr marL="609600" indent="-609600" eaLnBrk="1" hangingPunct="1">
              <a:spcBef>
                <a:spcPts val="900"/>
              </a:spcBef>
            </a:pPr>
            <a:r>
              <a:rPr lang="en-US" sz="2400" dirty="0" smtClean="0">
                <a:sym typeface="Symbol" pitchFamily="18" charset="2"/>
              </a:rPr>
              <a:t>1011         </a:t>
            </a:r>
          </a:p>
          <a:p>
            <a:pPr marL="990600" lvl="1" indent="-533400" eaLnBrk="1" hangingPunct="1">
              <a:spcBef>
                <a:spcPts val="900"/>
              </a:spcBef>
              <a:buFontTx/>
              <a:buNone/>
            </a:pPr>
            <a:r>
              <a:rPr lang="en-US" sz="2400" dirty="0" smtClean="0">
                <a:sym typeface="Symbol" pitchFamily="18" charset="2"/>
              </a:rPr>
              <a:t>(answer: all strings that begin with 101)</a:t>
            </a:r>
          </a:p>
          <a:p>
            <a:pPr marL="609600" indent="-609600" eaLnBrk="1" hangingPunct="1">
              <a:spcBef>
                <a:spcPts val="900"/>
              </a:spcBef>
            </a:pPr>
            <a:r>
              <a:rPr lang="en-US" sz="2400" dirty="0" smtClean="0">
                <a:sym typeface="Symbol" pitchFamily="18" charset="2"/>
              </a:rPr>
              <a:t>11111       </a:t>
            </a:r>
          </a:p>
          <a:p>
            <a:pPr marL="990600" lvl="1" indent="-533400" eaLnBrk="1" hangingPunct="1">
              <a:spcBef>
                <a:spcPts val="900"/>
              </a:spcBef>
              <a:buFontTx/>
              <a:buNone/>
            </a:pPr>
            <a:r>
              <a:rPr lang="en-US" sz="2400" dirty="0" smtClean="0">
                <a:sym typeface="Symbol" pitchFamily="18" charset="2"/>
              </a:rPr>
              <a:t>(answer: all strings that begin with 111)</a:t>
            </a:r>
          </a:p>
          <a:p>
            <a:pPr marL="609600" indent="-609600" eaLnBrk="1" hangingPunct="1">
              <a:spcBef>
                <a:spcPts val="900"/>
              </a:spcBef>
            </a:pPr>
            <a:r>
              <a:rPr lang="en-US" sz="2400" dirty="0" smtClean="0">
                <a:sym typeface="Symbol" pitchFamily="18" charset="2"/>
              </a:rPr>
              <a:t>01010101 </a:t>
            </a:r>
          </a:p>
          <a:p>
            <a:pPr marL="990600" lvl="1" indent="-533400" eaLnBrk="1" hangingPunct="1">
              <a:spcBef>
                <a:spcPts val="900"/>
              </a:spcBef>
              <a:buFontTx/>
              <a:buNone/>
            </a:pPr>
            <a:r>
              <a:rPr lang="en-US" sz="2400" dirty="0" smtClean="0">
                <a:sym typeface="Symbol" pitchFamily="18" charset="2"/>
              </a:rPr>
              <a:t>(answer: all strings that begin with 010)</a:t>
            </a:r>
          </a:p>
          <a:p>
            <a:pPr marL="990600" lvl="1" indent="-533400" eaLnBrk="1" hangingPunct="1">
              <a:spcBef>
                <a:spcPts val="900"/>
              </a:spcBef>
              <a:buFontTx/>
              <a:buNone/>
            </a:pP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How many equivalence classes are there?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7959EB-8E87-47A4-84DC-73AD1B7F5570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Equivalence Class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170000"/>
              </a:lnSpc>
            </a:pPr>
            <a:r>
              <a:rPr lang="en-US" sz="2000" dirty="0" smtClean="0"/>
              <a:t>Let E be an equivalence relation on A.</a:t>
            </a:r>
          </a:p>
          <a:p>
            <a:pPr eaLnBrk="1" hangingPunct="1">
              <a:lnSpc>
                <a:spcPct val="170000"/>
              </a:lnSpc>
            </a:pPr>
            <a:r>
              <a:rPr lang="en-US" sz="2000" dirty="0" smtClean="0"/>
              <a:t>We denote </a:t>
            </a:r>
            <a:r>
              <a:rPr lang="en-US" sz="2000" dirty="0" err="1" smtClean="0">
                <a:solidFill>
                  <a:srgbClr val="7F0000"/>
                </a:solidFill>
              </a:rPr>
              <a:t>aEb</a:t>
            </a:r>
            <a:r>
              <a:rPr lang="en-US" sz="2000" dirty="0" smtClean="0"/>
              <a:t> as </a:t>
            </a:r>
            <a:r>
              <a:rPr lang="en-US" sz="2000" dirty="0" smtClean="0">
                <a:solidFill>
                  <a:srgbClr val="7F0000"/>
                </a:solidFill>
              </a:rPr>
              <a:t>a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~ b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. (sometimes, it is denoted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 ≡ b</a:t>
            </a:r>
            <a:r>
              <a:rPr lang="en-US" sz="2000" dirty="0" smtClean="0">
                <a:cs typeface="Arial" charset="0"/>
                <a:sym typeface="Symbol" pitchFamily="18" charset="2"/>
              </a:rPr>
              <a:t> )</a:t>
            </a:r>
            <a:endParaRPr lang="en-US" sz="2000" dirty="0" smtClean="0">
              <a:solidFill>
                <a:srgbClr val="000099"/>
              </a:solidFill>
              <a:cs typeface="Arial" charset="0"/>
              <a:sym typeface="Symbol" pitchFamily="18" charset="2"/>
            </a:endParaRPr>
          </a:p>
          <a:p>
            <a:pPr eaLnBrk="1" hangingPunct="1">
              <a:lnSpc>
                <a:spcPct val="170000"/>
              </a:lnSpc>
            </a:pP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The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equivalence class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of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 </a:t>
            </a:r>
            <a:r>
              <a:rPr lang="en-US" sz="2000" b="1" dirty="0">
                <a:solidFill>
                  <a:srgbClr val="7F0000"/>
                </a:solidFill>
                <a:sym typeface="Symbol" pitchFamily="18" charset="2"/>
              </a:rPr>
              <a:t>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A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is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{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b </a:t>
            </a:r>
            <a:r>
              <a:rPr lang="en-US" sz="2000" b="1" dirty="0">
                <a:solidFill>
                  <a:srgbClr val="7F0000"/>
                </a:solidFill>
                <a:sym typeface="Symbol" pitchFamily="18" charset="2"/>
              </a:rPr>
              <a:t></a:t>
            </a:r>
            <a:r>
              <a:rPr lang="en-US" sz="2000" dirty="0">
                <a:solidFill>
                  <a:srgbClr val="7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A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| </a:t>
            </a:r>
            <a:r>
              <a:rPr lang="en-US" sz="2000" dirty="0" smtClean="0">
                <a:solidFill>
                  <a:srgbClr val="7F0000"/>
                </a:solidFill>
              </a:rPr>
              <a:t>a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~ b },</a:t>
            </a: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 denoted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[a].</a:t>
            </a:r>
          </a:p>
          <a:p>
            <a:pPr eaLnBrk="1" hangingPunct="1">
              <a:lnSpc>
                <a:spcPct val="170000"/>
              </a:lnSpc>
            </a:pPr>
            <a:r>
              <a:rPr lang="en-US" sz="2000" dirty="0" smtClean="0">
                <a:solidFill>
                  <a:srgbClr val="000099"/>
                </a:solidFill>
                <a:cs typeface="Arial" charset="0"/>
                <a:sym typeface="Symbol" pitchFamily="18" charset="2"/>
              </a:rPr>
              <a:t>What are the equivalence classes of the example equivalence relations?</a:t>
            </a:r>
          </a:p>
          <a:p>
            <a:pPr eaLnBrk="1" hangingPunct="1">
              <a:lnSpc>
                <a:spcPct val="170000"/>
              </a:lnSpc>
            </a:pPr>
            <a:r>
              <a:rPr lang="en-US" sz="2000" i="1" dirty="0" smtClean="0">
                <a:solidFill>
                  <a:srgbClr val="A80000"/>
                </a:solidFill>
                <a:cs typeface="Arial" charset="0"/>
                <a:sym typeface="Symbol" pitchFamily="18" charset="2"/>
              </a:rPr>
              <a:t>For these examples</a:t>
            </a:r>
            <a:r>
              <a:rPr lang="en-US" sz="2000" i="1" dirty="0" smtClean="0">
                <a:solidFill>
                  <a:srgbClr val="007800"/>
                </a:solidFill>
                <a:cs typeface="Arial" charset="0"/>
                <a:sym typeface="Symbol" pitchFamily="18" charset="2"/>
              </a:rPr>
              <a:t>: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z="1800" i="1" dirty="0" smtClean="0">
                <a:solidFill>
                  <a:srgbClr val="007800"/>
                </a:solidFill>
                <a:cs typeface="Arial" charset="0"/>
                <a:sym typeface="Symbol" pitchFamily="18" charset="2"/>
              </a:rPr>
              <a:t>Do distinct equivalence classes have a non-empty intersection?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z="1800" i="1" dirty="0" smtClean="0">
                <a:solidFill>
                  <a:srgbClr val="007800"/>
                </a:solidFill>
                <a:cs typeface="Arial" charset="0"/>
                <a:sym typeface="Symbol" pitchFamily="18" charset="2"/>
              </a:rPr>
              <a:t>Does the union of all equivalence classes equal the underlying set?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7BF562-22CF-4A3E-8AFD-51D6251D6CD3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260000"/>
              </a:lnSpc>
              <a:buFontTx/>
              <a:buNone/>
            </a:pPr>
            <a:r>
              <a:rPr lang="en-US" sz="2400" dirty="0" smtClean="0"/>
              <a:t>A </a:t>
            </a:r>
            <a:r>
              <a:rPr lang="en-US" sz="2400" i="1" dirty="0" smtClean="0">
                <a:solidFill>
                  <a:srgbClr val="7F0000"/>
                </a:solidFill>
              </a:rPr>
              <a:t>partition of set S</a:t>
            </a:r>
            <a:r>
              <a:rPr lang="en-US" sz="2400" i="1" dirty="0" smtClean="0"/>
              <a:t> </a:t>
            </a:r>
            <a:r>
              <a:rPr lang="en-US" sz="2400" dirty="0" smtClean="0"/>
              <a:t>is a </a:t>
            </a:r>
            <a:r>
              <a:rPr lang="en-US" sz="2400" i="1" dirty="0" smtClean="0">
                <a:solidFill>
                  <a:srgbClr val="007F00"/>
                </a:solidFill>
              </a:rPr>
              <a:t>set of nonempty </a:t>
            </a:r>
            <a:r>
              <a:rPr lang="en-US" sz="2400" i="1" dirty="0" smtClean="0">
                <a:solidFill>
                  <a:srgbClr val="007F00"/>
                </a:solidFill>
              </a:rPr>
              <a:t>subsets</a:t>
            </a:r>
            <a:r>
              <a:rPr lang="en-US" sz="2400" dirty="0" smtClean="0"/>
              <a:t>,        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. . .,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, of S such that:</a:t>
            </a:r>
          </a:p>
          <a:p>
            <a:pPr marL="990600" lvl="1" indent="-533400" eaLnBrk="1" hangingPunct="1">
              <a:lnSpc>
                <a:spcPct val="260000"/>
              </a:lnSpc>
              <a:buFontTx/>
              <a:buAutoNum type="arabicPeriod"/>
            </a:pPr>
            <a:r>
              <a:rPr lang="en-US" sz="2400" dirty="0" smtClean="0">
                <a:sym typeface="Symbol" pitchFamily="18" charset="2"/>
              </a:rPr>
              <a:t></a:t>
            </a:r>
            <a:r>
              <a:rPr lang="en-US" sz="2400" dirty="0" err="1" smtClean="0">
                <a:sym typeface="Symbol" pitchFamily="18" charset="2"/>
              </a:rPr>
              <a:t>i</a:t>
            </a:r>
            <a:r>
              <a:rPr lang="en-US" sz="2400" dirty="0" smtClean="0">
                <a:sym typeface="Symbol" pitchFamily="18" charset="2"/>
              </a:rPr>
              <a:t> j (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</a:rPr>
              <a:t>≠ j </a:t>
            </a:r>
            <a:r>
              <a:rPr lang="en-US" sz="24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i</a:t>
            </a:r>
            <a:r>
              <a:rPr lang="en-US" sz="24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cs typeface="Arial" charset="0"/>
              </a:rPr>
              <a:t>∩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j</a:t>
            </a:r>
            <a:r>
              <a:rPr lang="en-US" sz="2400" dirty="0" smtClean="0">
                <a:cs typeface="Arial" charset="0"/>
              </a:rPr>
              <a:t> = Ø ).</a:t>
            </a:r>
          </a:p>
          <a:p>
            <a:pPr marL="990600" lvl="1" indent="-533400" eaLnBrk="1" hangingPunct="1">
              <a:lnSpc>
                <a:spcPct val="260000"/>
              </a:lnSpc>
              <a:buFontTx/>
              <a:buAutoNum type="arabicPeriod"/>
            </a:pPr>
            <a:r>
              <a:rPr lang="en-US" sz="2400" dirty="0" smtClean="0">
                <a:cs typeface="Arial" charset="0"/>
              </a:rPr>
              <a:t>S </a:t>
            </a:r>
            <a:r>
              <a:rPr lang="en-US" sz="2400" dirty="0" smtClean="0">
                <a:solidFill>
                  <a:srgbClr val="7F0000"/>
                </a:solidFill>
                <a:cs typeface="Arial" charset="0"/>
              </a:rPr>
              <a:t>=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1 </a:t>
            </a:r>
            <a:r>
              <a:rPr lang="en-US" sz="2400" dirty="0" smtClean="0">
                <a:cs typeface="Arial" charset="0"/>
              </a:rPr>
              <a:t>U</a:t>
            </a:r>
            <a:r>
              <a:rPr lang="en-US" sz="2400" dirty="0" smtClean="0"/>
              <a:t> 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cs typeface="Arial" charset="0"/>
              </a:rPr>
              <a:t>U</a:t>
            </a:r>
            <a:r>
              <a:rPr lang="en-US" sz="2400" dirty="0" smtClean="0"/>
              <a:t> . . . </a:t>
            </a:r>
            <a:r>
              <a:rPr lang="en-US" sz="2400" dirty="0" smtClean="0">
                <a:cs typeface="Arial" charset="0"/>
              </a:rPr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60167D-363A-4A06-8280-31F63BFA6157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Equivalence Relations &amp; Partitions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419600"/>
          </a:xfrm>
        </p:spPr>
        <p:txBody>
          <a:bodyPr/>
          <a:lstStyle/>
          <a:p>
            <a:pPr eaLnBrk="1" hangingPunct="1">
              <a:lnSpc>
                <a:spcPct val="220000"/>
              </a:lnSpc>
              <a:buFontTx/>
              <a:buNone/>
            </a:pP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7F0000"/>
                </a:solidFill>
              </a:rPr>
              <a:t>E</a:t>
            </a:r>
            <a:r>
              <a:rPr lang="en-US" sz="2400" dirty="0" smtClean="0"/>
              <a:t> be an equivalence relation on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220000"/>
              </a:lnSpc>
            </a:pPr>
            <a:r>
              <a:rPr lang="en-US" sz="2400" dirty="0" err="1" smtClean="0"/>
              <a:t>Thm</a:t>
            </a:r>
            <a:r>
              <a:rPr lang="en-US" sz="2400" dirty="0" smtClean="0"/>
              <a:t>. </a:t>
            </a:r>
            <a:r>
              <a:rPr lang="en-US" sz="2400" dirty="0" smtClean="0">
                <a:solidFill>
                  <a:srgbClr val="7F0000"/>
                </a:solidFill>
              </a:rPr>
              <a:t>E</a:t>
            </a:r>
            <a:r>
              <a:rPr lang="en-US" sz="2400" dirty="0" smtClean="0"/>
              <a:t>’s </a:t>
            </a:r>
            <a:r>
              <a:rPr lang="en-US" sz="2400" dirty="0" smtClean="0">
                <a:solidFill>
                  <a:srgbClr val="7F0000"/>
                </a:solidFill>
              </a:rPr>
              <a:t>equivalence classes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7F0000"/>
                </a:solidFill>
              </a:rPr>
              <a:t>partition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220000"/>
              </a:lnSpc>
            </a:pPr>
            <a:r>
              <a:rPr lang="en-US" sz="2400" dirty="0" err="1" smtClean="0"/>
              <a:t>Thm</a:t>
            </a:r>
            <a:r>
              <a:rPr lang="en-US" sz="2400" dirty="0" smtClean="0"/>
              <a:t>.</a:t>
            </a:r>
            <a:r>
              <a:rPr lang="en-US" sz="2400" dirty="0" smtClean="0">
                <a:solidFill>
                  <a:srgbClr val="7F0000"/>
                </a:solidFill>
              </a:rPr>
              <a:t> For any partition P of S</a:t>
            </a:r>
            <a:r>
              <a:rPr lang="en-US" sz="2400" dirty="0" smtClean="0"/>
              <a:t>, there is an </a:t>
            </a:r>
            <a:r>
              <a:rPr lang="en-US" sz="2400" dirty="0" smtClean="0">
                <a:solidFill>
                  <a:srgbClr val="7F0000"/>
                </a:solidFill>
              </a:rPr>
              <a:t>equivalence relation</a:t>
            </a:r>
            <a:r>
              <a:rPr lang="en-US" sz="2400" dirty="0" smtClean="0"/>
              <a:t> on </a:t>
            </a:r>
            <a:r>
              <a:rPr lang="en-US" sz="2400" dirty="0" smtClean="0">
                <a:solidFill>
                  <a:srgbClr val="7F0000"/>
                </a:solidFill>
              </a:rPr>
              <a:t>S</a:t>
            </a:r>
            <a:r>
              <a:rPr lang="en-US" sz="2400" dirty="0" smtClean="0"/>
              <a:t> whose </a:t>
            </a:r>
            <a:r>
              <a:rPr lang="en-US" sz="2400" dirty="0" smtClean="0">
                <a:solidFill>
                  <a:srgbClr val="7F0000"/>
                </a:solidFill>
              </a:rPr>
              <a:t>equivalence classes </a:t>
            </a:r>
            <a:r>
              <a:rPr lang="en-US" sz="2400" dirty="0" smtClean="0"/>
              <a:t>form</a:t>
            </a:r>
            <a:r>
              <a:rPr lang="en-US" sz="2400" dirty="0" smtClean="0">
                <a:solidFill>
                  <a:srgbClr val="7F0000"/>
                </a:solidFill>
              </a:rPr>
              <a:t> partition P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64A81C-1C1D-4F55-8C07-911F64FCB3B4}" type="slidenum">
              <a:rPr lang="en-US" sz="1400" smtClean="0"/>
              <a:pPr eaLnBrk="1" hangingPunct="1"/>
              <a:t>6</a:t>
            </a:fld>
            <a:endParaRPr lang="en-US" sz="1400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20000" cy="4419600"/>
          </a:xfrm>
        </p:spPr>
        <p:txBody>
          <a:bodyPr/>
          <a:lstStyle/>
          <a:p>
            <a:pPr marL="609600" indent="-609600" eaLnBrk="1" hangingPunct="1">
              <a:spcAft>
                <a:spcPts val="500"/>
              </a:spcAft>
              <a:buFontTx/>
              <a:buNone/>
            </a:pPr>
            <a:r>
              <a:rPr lang="en-US" sz="2000" dirty="0" err="1" smtClean="0">
                <a:solidFill>
                  <a:srgbClr val="7F0000"/>
                </a:solidFill>
              </a:rPr>
              <a:t>Thm</a:t>
            </a:r>
            <a:r>
              <a:rPr lang="en-US" sz="2000" dirty="0" smtClean="0">
                <a:solidFill>
                  <a:srgbClr val="7F0000"/>
                </a:solidFill>
              </a:rPr>
              <a:t>. </a:t>
            </a:r>
            <a:r>
              <a:rPr lang="en-US" sz="2000" dirty="0" smtClean="0">
                <a:solidFill>
                  <a:srgbClr val="7F0000"/>
                </a:solidFill>
              </a:rPr>
              <a:t>E’s </a:t>
            </a:r>
            <a:r>
              <a:rPr lang="en-US" sz="2000" dirty="0" smtClean="0">
                <a:solidFill>
                  <a:srgbClr val="7F0000"/>
                </a:solidFill>
              </a:rPr>
              <a:t>equivalence classes </a:t>
            </a:r>
            <a:r>
              <a:rPr lang="en-US" sz="2000" i="1" dirty="0" smtClean="0">
                <a:solidFill>
                  <a:srgbClr val="7F0000"/>
                </a:solidFill>
              </a:rPr>
              <a:t>partition</a:t>
            </a:r>
            <a:r>
              <a:rPr lang="en-US" sz="2000" dirty="0" smtClean="0">
                <a:solidFill>
                  <a:srgbClr val="7F0000"/>
                </a:solidFill>
              </a:rPr>
              <a:t> S.</a:t>
            </a:r>
          </a:p>
          <a:p>
            <a:pPr marL="609600" indent="-609600" eaLnBrk="1" hangingPunct="1">
              <a:spcAft>
                <a:spcPts val="500"/>
              </a:spcAft>
              <a:buFontTx/>
              <a:buAutoNum type="arabicPeriod"/>
            </a:pPr>
            <a:r>
              <a:rPr lang="en-US" sz="2000" dirty="0" smtClean="0"/>
              <a:t>[a] </a:t>
            </a:r>
            <a:r>
              <a:rPr lang="en-US" sz="2000" dirty="0" smtClean="0">
                <a:cs typeface="Arial" charset="0"/>
              </a:rPr>
              <a:t>≠ [b] </a:t>
            </a:r>
            <a:r>
              <a:rPr lang="en-US" sz="2000" b="1" dirty="0" smtClean="0">
                <a:solidFill>
                  <a:srgbClr val="7F0000"/>
                </a:solidFill>
                <a:sym typeface="Symbol" pitchFamily="18" charset="2"/>
              </a:rPr>
              <a:t></a:t>
            </a:r>
            <a:r>
              <a:rPr lang="en-US" sz="20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dirty="0" smtClean="0"/>
              <a:t>[a]</a:t>
            </a:r>
            <a:r>
              <a:rPr lang="en-US" sz="20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2000" dirty="0" smtClean="0">
                <a:cs typeface="Arial" charset="0"/>
              </a:rPr>
              <a:t>∩ [b] = Ø.</a:t>
            </a:r>
          </a:p>
          <a:p>
            <a:pPr marL="990600" lvl="1" indent="-533400" eaLnBrk="1" hangingPunct="1">
              <a:spcAft>
                <a:spcPts val="500"/>
              </a:spcAft>
              <a:buFontTx/>
              <a:buNone/>
            </a:pPr>
            <a:r>
              <a:rPr lang="en-US" sz="2000" dirty="0" smtClean="0">
                <a:cs typeface="Arial" charset="0"/>
              </a:rPr>
              <a:t>Proof by contradiction:</a:t>
            </a:r>
          </a:p>
          <a:p>
            <a:pPr marL="1371600" lvl="2" indent="-457200" eaLnBrk="1" hangingPunct="1">
              <a:spcAft>
                <a:spcPts val="500"/>
              </a:spcAft>
              <a:buFontTx/>
              <a:buNone/>
            </a:pPr>
            <a:r>
              <a:rPr lang="en-US" sz="1800" dirty="0" smtClean="0">
                <a:cs typeface="Arial" charset="0"/>
              </a:rPr>
              <a:t>Assume </a:t>
            </a:r>
            <a:r>
              <a:rPr lang="en-US" sz="1800" dirty="0" smtClean="0"/>
              <a:t>[a] </a:t>
            </a:r>
            <a:r>
              <a:rPr lang="en-US" sz="1800" dirty="0" smtClean="0">
                <a:cs typeface="Arial" charset="0"/>
              </a:rPr>
              <a:t>≠ [b]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/>
              <a:t>[a]</a:t>
            </a:r>
            <a:r>
              <a:rPr lang="en-US" sz="18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1800" dirty="0" smtClean="0">
                <a:cs typeface="Arial" charset="0"/>
              </a:rPr>
              <a:t>∩ [b] ≠ Ø:              </a:t>
            </a:r>
            <a:r>
              <a:rPr lang="en-US" sz="1800" dirty="0" smtClean="0">
                <a:solidFill>
                  <a:srgbClr val="007F00"/>
                </a:solidFill>
                <a:cs typeface="Arial" charset="0"/>
              </a:rPr>
              <a:t>(Draw a Venn diagram)</a:t>
            </a:r>
          </a:p>
          <a:p>
            <a:pPr marL="1371600" lvl="2" indent="-457200" eaLnBrk="1" hangingPunct="1">
              <a:spcAft>
                <a:spcPts val="500"/>
              </a:spcAft>
              <a:buFontTx/>
              <a:buNone/>
            </a:pPr>
            <a:r>
              <a:rPr lang="en-US" sz="1800" dirty="0" smtClean="0">
                <a:cs typeface="Arial" charset="0"/>
              </a:rPr>
              <a:t>Without loss of generality, let c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1800" dirty="0" smtClean="0"/>
              <a:t>[a] - </a:t>
            </a:r>
            <a:r>
              <a:rPr lang="en-US" sz="1800" dirty="0" smtClean="0">
                <a:cs typeface="Arial" charset="0"/>
              </a:rPr>
              <a:t>[b]. Let</a:t>
            </a:r>
            <a:r>
              <a:rPr lang="en-US" sz="1800" dirty="0" smtClean="0">
                <a:sym typeface="Symbol" pitchFamily="18" charset="2"/>
              </a:rPr>
              <a:t> d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 </a:t>
            </a:r>
            <a:r>
              <a:rPr lang="en-US" sz="1800" dirty="0" smtClean="0"/>
              <a:t>[a]</a:t>
            </a:r>
            <a:r>
              <a:rPr lang="en-US" sz="1800" b="1" dirty="0" smtClean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sz="1800" dirty="0" smtClean="0">
                <a:cs typeface="Arial" charset="0"/>
              </a:rPr>
              <a:t>∩ [b].</a:t>
            </a:r>
          </a:p>
          <a:p>
            <a:pPr marL="1371600" lvl="2" indent="-457200" eaLnBrk="1" hangingPunct="1">
              <a:spcAft>
                <a:spcPts val="500"/>
              </a:spcAft>
              <a:buFontTx/>
              <a:buNone/>
            </a:pPr>
            <a:r>
              <a:rPr lang="en-US" sz="1800" dirty="0" smtClean="0">
                <a:cs typeface="Arial" charset="0"/>
              </a:rPr>
              <a:t>We show that c </a:t>
            </a:r>
            <a:r>
              <a:rPr lang="en-US" sz="1800" b="1" dirty="0" smtClean="0">
                <a:solidFill>
                  <a:srgbClr val="7F0000"/>
                </a:solidFill>
                <a:sym typeface="Symbol" pitchFamily="18" charset="2"/>
              </a:rPr>
              <a:t></a:t>
            </a:r>
            <a:r>
              <a:rPr lang="en-US" sz="1800" dirty="0" smtClean="0"/>
              <a:t> </a:t>
            </a:r>
            <a:r>
              <a:rPr lang="en-US" sz="1800" dirty="0" smtClean="0">
                <a:cs typeface="Arial" charset="0"/>
              </a:rPr>
              <a:t>[b]  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(which contradicts our assumption above)</a:t>
            </a:r>
          </a:p>
          <a:p>
            <a:pPr marL="1752600" lvl="3" indent="-381000" eaLnBrk="1" hangingPunct="1">
              <a:spcAft>
                <a:spcPts val="500"/>
              </a:spcAft>
              <a:buFontTx/>
              <a:buAutoNum type="arabicPeriod"/>
            </a:pPr>
            <a:r>
              <a:rPr lang="en-US" sz="1800" dirty="0" smtClean="0">
                <a:cs typeface="Arial" charset="0"/>
              </a:rPr>
              <a:t>c ~ d                    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( c, d </a:t>
            </a:r>
            <a:r>
              <a:rPr lang="en-US" sz="1800" b="1" dirty="0" smtClean="0">
                <a:solidFill>
                  <a:srgbClr val="007800"/>
                </a:solidFill>
                <a:sym typeface="Symbol" pitchFamily="18" charset="2"/>
              </a:rPr>
              <a:t> </a:t>
            </a:r>
            <a:r>
              <a:rPr lang="en-US" sz="1800" dirty="0" smtClean="0">
                <a:solidFill>
                  <a:srgbClr val="007800"/>
                </a:solidFill>
              </a:rPr>
              <a:t>[a] ) </a:t>
            </a:r>
            <a:endParaRPr lang="en-US" sz="1800" dirty="0" smtClean="0">
              <a:cs typeface="Arial" charset="0"/>
            </a:endParaRPr>
          </a:p>
          <a:p>
            <a:pPr marL="1752600" lvl="3" indent="-381000" eaLnBrk="1" hangingPunct="1">
              <a:spcAft>
                <a:spcPts val="500"/>
              </a:spcAft>
              <a:buFontTx/>
              <a:buAutoNum type="arabicPeriod"/>
            </a:pPr>
            <a:r>
              <a:rPr lang="en-US" sz="1800" dirty="0" smtClean="0">
                <a:cs typeface="Arial" charset="0"/>
              </a:rPr>
              <a:t>d ~ b                     </a:t>
            </a:r>
            <a:r>
              <a:rPr lang="en-US" sz="1800" dirty="0" smtClean="0">
                <a:solidFill>
                  <a:srgbClr val="007800"/>
                </a:solidFill>
                <a:sym typeface="Symbol" pitchFamily="18" charset="2"/>
              </a:rPr>
              <a:t>(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d </a:t>
            </a:r>
            <a:r>
              <a:rPr lang="en-US" sz="1800" b="1" dirty="0" smtClean="0">
                <a:solidFill>
                  <a:srgbClr val="007800"/>
                </a:solidFill>
                <a:sym typeface="Symbol" pitchFamily="18" charset="2"/>
              </a:rPr>
              <a:t> </a:t>
            </a:r>
            <a:r>
              <a:rPr lang="en-US" sz="1800" dirty="0" smtClean="0">
                <a:solidFill>
                  <a:srgbClr val="007800"/>
                </a:solidFill>
              </a:rPr>
              <a:t>[b] )</a:t>
            </a:r>
            <a:endParaRPr lang="en-US" sz="1800" dirty="0" smtClean="0">
              <a:cs typeface="Arial" charset="0"/>
            </a:endParaRPr>
          </a:p>
          <a:p>
            <a:pPr marL="1752600" lvl="3" indent="-381000" eaLnBrk="1" hangingPunct="1">
              <a:spcAft>
                <a:spcPts val="500"/>
              </a:spcAft>
              <a:buFontTx/>
              <a:buAutoNum type="arabicPeriod"/>
            </a:pPr>
            <a:r>
              <a:rPr lang="en-US" sz="1800" dirty="0" smtClean="0">
                <a:cs typeface="Arial" charset="0"/>
              </a:rPr>
              <a:t>c ~ b                    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( c ~ d </a:t>
            </a:r>
            <a:r>
              <a:rPr lang="en-US" sz="1800" b="1" dirty="0" smtClean="0">
                <a:solidFill>
                  <a:srgbClr val="0078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800"/>
                </a:solidFill>
                <a:sym typeface="Symbol" pitchFamily="18" charset="2"/>
              </a:rPr>
              <a:t>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d ~ b </a:t>
            </a:r>
            <a:r>
              <a:rPr lang="en-US" sz="1800" b="1" dirty="0" smtClean="0">
                <a:solidFill>
                  <a:srgbClr val="0078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800"/>
                </a:solidFill>
                <a:sym typeface="Symbol" pitchFamily="18" charset="2"/>
              </a:rPr>
              <a:t> </a:t>
            </a:r>
            <a:r>
              <a:rPr lang="en-US" sz="1800" dirty="0" smtClean="0">
                <a:solidFill>
                  <a:srgbClr val="007800"/>
                </a:solidFill>
              </a:rPr>
              <a:t>E is transitive </a:t>
            </a:r>
            <a:r>
              <a:rPr lang="en-US" sz="1800" dirty="0" smtClean="0">
                <a:solidFill>
                  <a:srgbClr val="007800"/>
                </a:solidFill>
                <a:cs typeface="Arial" charset="0"/>
              </a:rPr>
              <a:t>)</a:t>
            </a:r>
          </a:p>
          <a:p>
            <a:pPr marL="609600" indent="-609600" eaLnBrk="1" hangingPunct="1">
              <a:spcAft>
                <a:spcPts val="500"/>
              </a:spcAft>
              <a:buFontTx/>
              <a:buAutoNum type="arabicPeriod"/>
            </a:pPr>
            <a:r>
              <a:rPr lang="en-US" sz="2000" dirty="0" smtClean="0">
                <a:cs typeface="Arial" charset="0"/>
              </a:rPr>
              <a:t>The union of the equivalence classes is </a:t>
            </a:r>
            <a:r>
              <a:rPr lang="en-US" sz="2000" dirty="0" smtClean="0">
                <a:solidFill>
                  <a:srgbClr val="7F0000"/>
                </a:solidFill>
                <a:cs typeface="Arial" charset="0"/>
              </a:rPr>
              <a:t>S</a:t>
            </a:r>
            <a:r>
              <a:rPr lang="en-US" sz="2000" dirty="0" smtClean="0">
                <a:cs typeface="Arial" charset="0"/>
              </a:rPr>
              <a:t>.</a:t>
            </a:r>
          </a:p>
          <a:p>
            <a:pPr marL="990600" lvl="1" indent="-533400" eaLnBrk="1" hangingPunct="1">
              <a:spcAft>
                <a:spcPts val="500"/>
              </a:spcAft>
              <a:buFontTx/>
              <a:buNone/>
            </a:pPr>
            <a:r>
              <a:rPr lang="en-US" sz="2000" dirty="0" smtClean="0">
                <a:cs typeface="Arial" charset="0"/>
              </a:rPr>
              <a:t>Students: Show this use </a:t>
            </a:r>
            <a:r>
              <a:rPr lang="en-US" sz="2000" i="1" dirty="0" smtClean="0">
                <a:solidFill>
                  <a:srgbClr val="7F0000"/>
                </a:solidFill>
                <a:cs typeface="Arial" charset="0"/>
              </a:rPr>
              <a:t>pair proving</a:t>
            </a:r>
            <a:r>
              <a:rPr lang="en-US" sz="2000" dirty="0" smtClean="0">
                <a:cs typeface="Arial" charset="0"/>
              </a:rPr>
              <a:t> in class.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45D3766-3A5C-4B01-96C2-41FEDB160652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For any partition </a:t>
            </a:r>
            <a:r>
              <a:rPr lang="en-US" sz="2400" smtClean="0">
                <a:solidFill>
                  <a:srgbClr val="7F0000"/>
                </a:solidFill>
              </a:rPr>
              <a:t>P</a:t>
            </a:r>
            <a:r>
              <a:rPr lang="en-US" sz="2400" smtClean="0"/>
              <a:t> of </a:t>
            </a:r>
            <a:r>
              <a:rPr lang="en-US" sz="2400" smtClean="0">
                <a:solidFill>
                  <a:srgbClr val="7F0000"/>
                </a:solidFill>
              </a:rPr>
              <a:t>S</a:t>
            </a:r>
            <a:r>
              <a:rPr lang="en-US" sz="2400" smtClean="0"/>
              <a:t>, there is an </a:t>
            </a:r>
            <a:r>
              <a:rPr lang="en-US" sz="2400" smtClean="0">
                <a:solidFill>
                  <a:srgbClr val="7F0000"/>
                </a:solidFill>
              </a:rPr>
              <a:t>equivalence relation</a:t>
            </a:r>
            <a:r>
              <a:rPr lang="en-US" sz="2400" smtClean="0"/>
              <a:t> whose equivalence classes form the </a:t>
            </a:r>
            <a:r>
              <a:rPr lang="en-US" sz="2400" smtClean="0">
                <a:solidFill>
                  <a:srgbClr val="7F0000"/>
                </a:solidFill>
              </a:rPr>
              <a:t>partition P</a:t>
            </a:r>
            <a:r>
              <a:rPr lang="en-US" sz="2400" smtClean="0"/>
              <a:t>.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None/>
            </a:pPr>
            <a:r>
              <a:rPr lang="en-US" sz="2400" smtClean="0"/>
              <a:t>Prove in class.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smtClean="0"/>
              <a:t>Let </a:t>
            </a:r>
            <a:r>
              <a:rPr lang="en-US" sz="2400" smtClean="0">
                <a:solidFill>
                  <a:srgbClr val="7F0000"/>
                </a:solidFill>
              </a:rPr>
              <a:t>P</a:t>
            </a:r>
            <a:r>
              <a:rPr lang="en-US" sz="2400" smtClean="0"/>
              <a:t> be an arbitrary </a:t>
            </a:r>
            <a:r>
              <a:rPr lang="en-US" sz="2400" smtClean="0">
                <a:solidFill>
                  <a:srgbClr val="7F0000"/>
                </a:solidFill>
              </a:rPr>
              <a:t>partition</a:t>
            </a:r>
            <a:r>
              <a:rPr lang="en-US" sz="2400" smtClean="0"/>
              <a:t> of </a:t>
            </a:r>
            <a:r>
              <a:rPr lang="en-US" sz="2400" smtClean="0">
                <a:solidFill>
                  <a:srgbClr val="7F0000"/>
                </a:solidFill>
              </a:rPr>
              <a:t>S</a:t>
            </a:r>
            <a:r>
              <a:rPr lang="en-US" sz="2400" smtClean="0"/>
              <a:t>.</a:t>
            </a:r>
          </a:p>
          <a:p>
            <a:pPr marL="990600" lvl="1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sz="2400" smtClean="0"/>
              <a:t>We define an </a:t>
            </a:r>
            <a:r>
              <a:rPr lang="en-US" sz="2400" smtClean="0">
                <a:solidFill>
                  <a:srgbClr val="7F0000"/>
                </a:solidFill>
              </a:rPr>
              <a:t>equivalence relation</a:t>
            </a:r>
            <a:r>
              <a:rPr lang="en-US" sz="2400" smtClean="0"/>
              <a:t> whose </a:t>
            </a:r>
            <a:r>
              <a:rPr lang="en-US" sz="2400" smtClean="0">
                <a:solidFill>
                  <a:srgbClr val="7F0000"/>
                </a:solidFill>
              </a:rPr>
              <a:t>equivalence classes</a:t>
            </a:r>
            <a:r>
              <a:rPr lang="en-US" sz="2400" smtClean="0"/>
              <a:t> form </a:t>
            </a:r>
            <a:r>
              <a:rPr lang="en-US" sz="2400" smtClean="0">
                <a:solidFill>
                  <a:srgbClr val="7F0000"/>
                </a:solidFill>
              </a:rPr>
              <a:t>partition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7F0000"/>
                </a:solidFill>
              </a:rPr>
              <a:t>P</a:t>
            </a:r>
            <a:r>
              <a:rPr lang="en-US" sz="2400" smtClean="0"/>
              <a:t>. </a:t>
            </a:r>
          </a:p>
          <a:p>
            <a:pPr marL="1371600" lvl="2" indent="-457200" eaLnBrk="1" hangingPunct="1">
              <a:lnSpc>
                <a:spcPct val="150000"/>
              </a:lnSpc>
              <a:buFontTx/>
              <a:buNone/>
            </a:pPr>
            <a:r>
              <a:rPr lang="en-US" smtClean="0"/>
              <a:t>(Students: Show this (use </a:t>
            </a:r>
            <a:r>
              <a:rPr lang="en-US" i="1" smtClean="0">
                <a:solidFill>
                  <a:srgbClr val="7F0000"/>
                </a:solidFill>
              </a:rPr>
              <a:t>pair proving</a:t>
            </a:r>
            <a:r>
              <a:rPr lang="en-US" smtClean="0"/>
              <a:t>) in class)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54A279-14FA-4346-88FF-85103AFF3C97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40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419600"/>
          </a:xfrm>
        </p:spPr>
        <p:txBody>
          <a:bodyPr/>
          <a:lstStyle/>
          <a:p>
            <a:pPr marL="609600" indent="-609600" eaLnBrk="1" hangingPunct="1">
              <a:lnSpc>
                <a:spcPct val="170000"/>
              </a:lnSpc>
              <a:buFontTx/>
              <a:buAutoNum type="alphaLcParenR"/>
            </a:pPr>
            <a:r>
              <a:rPr lang="en-US" sz="2400" smtClean="0"/>
              <a:t>What is the equivalence </a:t>
            </a:r>
            <a:r>
              <a:rPr lang="en-US" sz="2400" smtClean="0">
                <a:solidFill>
                  <a:srgbClr val="7F0000"/>
                </a:solidFill>
              </a:rPr>
              <a:t>class</a:t>
            </a:r>
            <a:r>
              <a:rPr lang="en-US" sz="2400" smtClean="0"/>
              <a:t> of </a:t>
            </a:r>
            <a:r>
              <a:rPr lang="en-US" sz="2400" smtClean="0">
                <a:solidFill>
                  <a:srgbClr val="7F0000"/>
                </a:solidFill>
              </a:rPr>
              <a:t>(1, 2)</a:t>
            </a:r>
            <a:r>
              <a:rPr lang="en-US" sz="2400" smtClean="0"/>
              <a:t> with respect to the equivalence relation given in Exercise 16?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Exercise. 16: 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Ordered pairs of </a:t>
            </a:r>
            <a:r>
              <a:rPr lang="en-US" sz="2400" smtClean="0">
                <a:solidFill>
                  <a:srgbClr val="00007F"/>
                </a:solidFill>
              </a:rPr>
              <a:t>positive integers</a:t>
            </a:r>
            <a:r>
              <a:rPr lang="en-US" sz="2400" smtClean="0">
                <a:solidFill>
                  <a:srgbClr val="7F0000"/>
                </a:solidFill>
              </a:rPr>
              <a:t> such that</a:t>
            </a:r>
          </a:p>
          <a:p>
            <a:pPr marL="990600" lvl="1" indent="-533400" eaLnBrk="1" hangingPunct="1">
              <a:lnSpc>
                <a:spcPct val="170000"/>
              </a:lnSpc>
              <a:buFontTx/>
              <a:buNone/>
            </a:pPr>
            <a:r>
              <a:rPr lang="en-US" sz="2400" smtClean="0">
                <a:solidFill>
                  <a:srgbClr val="7F0000"/>
                </a:solidFill>
              </a:rPr>
              <a:t>	( a, b )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~ ( c, d ) </a:t>
            </a:r>
            <a:r>
              <a:rPr lang="en-US" sz="2400" b="1" smtClean="0">
                <a:solidFill>
                  <a:srgbClr val="7F0000"/>
                </a:solidFill>
                <a:sym typeface="Symbol" pitchFamily="18" charset="2"/>
              </a:rPr>
              <a:t>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ad = bc.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dirty="0" smtClean="0"/>
              <a:t>Copyright © Peter Cappello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653B56-639F-4C8A-B686-40D18AF32FF0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Exercise 40 a) Answer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sz="2400" smtClean="0">
                <a:solidFill>
                  <a:srgbClr val="00007F"/>
                </a:solidFill>
              </a:rPr>
              <a:t>( a, b ) </a:t>
            </a:r>
            <a:r>
              <a:rPr lang="en-US" sz="2400" smtClean="0">
                <a:solidFill>
                  <a:srgbClr val="00007F"/>
                </a:solidFill>
                <a:cs typeface="Arial" charset="0"/>
                <a:sym typeface="Symbol" pitchFamily="18" charset="2"/>
              </a:rPr>
              <a:t>~ ( c, d ) </a:t>
            </a:r>
            <a:r>
              <a:rPr lang="en-US" sz="2400" b="1" smtClean="0">
                <a:solidFill>
                  <a:srgbClr val="00007F"/>
                </a:solidFill>
                <a:sym typeface="Symbol" pitchFamily="18" charset="2"/>
              </a:rPr>
              <a:t> </a:t>
            </a:r>
            <a:r>
              <a:rPr lang="en-US" sz="2400" smtClean="0">
                <a:solidFill>
                  <a:srgbClr val="00007F"/>
                </a:solidFill>
                <a:sym typeface="Symbol" pitchFamily="18" charset="2"/>
              </a:rPr>
              <a:t>ad = bc </a:t>
            </a:r>
            <a:r>
              <a:rPr lang="en-US" sz="2400" b="1" smtClean="0">
                <a:solidFill>
                  <a:srgbClr val="00007F"/>
                </a:solidFill>
                <a:sym typeface="Symbol" pitchFamily="18" charset="2"/>
              </a:rPr>
              <a:t> </a:t>
            </a:r>
            <a:r>
              <a:rPr lang="en-US" sz="2400" smtClean="0">
                <a:solidFill>
                  <a:srgbClr val="00007F"/>
                </a:solidFill>
                <a:sym typeface="Symbol" pitchFamily="18" charset="2"/>
              </a:rPr>
              <a:t>a/b = c/d</a:t>
            </a:r>
          </a:p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sz="2400" smtClean="0">
                <a:sym typeface="Symbol" pitchFamily="18" charset="2"/>
              </a:rPr>
              <a:t>[ (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1, 2</a:t>
            </a:r>
            <a:r>
              <a:rPr lang="en-US" sz="2400" smtClean="0">
                <a:sym typeface="Symbol" pitchFamily="18" charset="2"/>
              </a:rPr>
              <a:t> ) ] = { </a:t>
            </a:r>
            <a:r>
              <a:rPr lang="en-US" sz="2400" smtClean="0">
                <a:cs typeface="Arial" charset="0"/>
                <a:sym typeface="Symbol" pitchFamily="18" charset="2"/>
              </a:rPr>
              <a:t>( c, d ) | ( </a:t>
            </a:r>
            <a:r>
              <a:rPr lang="en-US" sz="2400" smtClean="0">
                <a:solidFill>
                  <a:srgbClr val="7F0000"/>
                </a:solidFill>
                <a:cs typeface="Arial" charset="0"/>
                <a:sym typeface="Symbol" pitchFamily="18" charset="2"/>
              </a:rPr>
              <a:t>1, 2</a:t>
            </a:r>
            <a:r>
              <a:rPr lang="en-US" sz="2400" smtClean="0">
                <a:cs typeface="Arial" charset="0"/>
                <a:sym typeface="Symbol" pitchFamily="18" charset="2"/>
              </a:rPr>
              <a:t> ) ~ ( c, d ) }</a:t>
            </a:r>
          </a:p>
          <a:p>
            <a:pPr lvl="1" eaLnBrk="1" hangingPunct="1">
              <a:lnSpc>
                <a:spcPct val="210000"/>
              </a:lnSpc>
              <a:buFontTx/>
              <a:buNone/>
            </a:pPr>
            <a:r>
              <a:rPr lang="en-US" sz="2400" smtClean="0">
                <a:cs typeface="Arial" charset="0"/>
                <a:sym typeface="Symbol" pitchFamily="18" charset="2"/>
              </a:rPr>
              <a:t>               = </a:t>
            </a:r>
            <a:r>
              <a:rPr lang="en-US" sz="2400" smtClean="0">
                <a:sym typeface="Symbol" pitchFamily="18" charset="2"/>
              </a:rPr>
              <a:t>{ </a:t>
            </a:r>
            <a:r>
              <a:rPr lang="en-US" sz="2400" smtClean="0">
                <a:cs typeface="Arial" charset="0"/>
                <a:sym typeface="Symbol" pitchFamily="18" charset="2"/>
              </a:rPr>
              <a:t>( c, d ) |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1</a:t>
            </a:r>
            <a:r>
              <a:rPr lang="en-US" sz="2400" smtClean="0">
                <a:sym typeface="Symbol" pitchFamily="18" charset="2"/>
              </a:rPr>
              <a:t>d =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2</a:t>
            </a:r>
            <a:r>
              <a:rPr lang="en-US" sz="2400" smtClean="0">
                <a:sym typeface="Symbol" pitchFamily="18" charset="2"/>
              </a:rPr>
              <a:t>c </a:t>
            </a:r>
            <a:r>
              <a:rPr lang="en-US" sz="2400" b="1" smtClean="0">
                <a:sym typeface="Symbol" pitchFamily="18" charset="2"/>
              </a:rPr>
              <a:t> </a:t>
            </a:r>
            <a:r>
              <a:rPr lang="en-US" sz="2400" smtClean="0">
                <a:sym typeface="Symbol" pitchFamily="18" charset="2"/>
              </a:rPr>
              <a:t>c/d =</a:t>
            </a:r>
            <a:r>
              <a:rPr lang="en-US" sz="2400" b="1" smtClean="0">
                <a:sym typeface="Symbol" pitchFamily="18" charset="2"/>
              </a:rPr>
              <a:t> </a:t>
            </a:r>
            <a:r>
              <a:rPr lang="en-US" sz="2400" smtClean="0">
                <a:solidFill>
                  <a:srgbClr val="7F0000"/>
                </a:solidFill>
                <a:sym typeface="Symbol" pitchFamily="18" charset="2"/>
              </a:rPr>
              <a:t>½</a:t>
            </a:r>
            <a:r>
              <a:rPr lang="en-US" sz="2400" smtClean="0">
                <a:sym typeface="Symbol" pitchFamily="18" charset="2"/>
              </a:rPr>
              <a:t> </a:t>
            </a:r>
            <a:r>
              <a:rPr lang="en-US" sz="2400" smtClean="0">
                <a:cs typeface="Arial" charset="0"/>
                <a:sym typeface="Symbol" pitchFamily="18" charset="2"/>
              </a:rPr>
              <a:t>}.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3300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37699</TotalTime>
  <Words>1251</Words>
  <Application>Microsoft Macintosh PowerPoint</Application>
  <PresentationFormat>On-screen Show (4:3)</PresentationFormat>
  <Paragraphs>152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Equivalence Relations:  Selected Exercises</vt:lpstr>
      <vt:lpstr>Equivalence Relation</vt:lpstr>
      <vt:lpstr>Equivalence Class</vt:lpstr>
      <vt:lpstr>Partition</vt:lpstr>
      <vt:lpstr>Equivalence Relations &amp; Partitions</vt:lpstr>
      <vt:lpstr>PowerPoint Presentation</vt:lpstr>
      <vt:lpstr>PowerPoint Presentation</vt:lpstr>
      <vt:lpstr>Exercise 40</vt:lpstr>
      <vt:lpstr>Exercise 40 a) Answer</vt:lpstr>
      <vt:lpstr>Exercise 40 continued</vt:lpstr>
      <vt:lpstr>PowerPoint Presentation</vt:lpstr>
      <vt:lpstr>Exercise 50</vt:lpstr>
      <vt:lpstr>Exercise 50 continued</vt:lpstr>
      <vt:lpstr>Exercise 62</vt:lpstr>
      <vt:lpstr>End 8.5</vt:lpstr>
      <vt:lpstr>10</vt:lpstr>
      <vt:lpstr>Exercise 20</vt:lpstr>
      <vt:lpstr>Exercise 20 continued</vt:lpstr>
      <vt:lpstr>Exercise 30</vt:lpstr>
      <vt:lpstr>Exercise 30 Answer</vt:lpstr>
    </vt:vector>
  </TitlesOfParts>
  <Company>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Cappello</dc:creator>
  <cp:lastModifiedBy>Peter Cappello</cp:lastModifiedBy>
  <cp:revision>1026</cp:revision>
  <dcterms:created xsi:type="dcterms:W3CDTF">2001-03-22T17:43:43Z</dcterms:created>
  <dcterms:modified xsi:type="dcterms:W3CDTF">2016-08-25T22:23:02Z</dcterms:modified>
</cp:coreProperties>
</file>