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0" r:id="rId3"/>
    <p:sldId id="277" r:id="rId4"/>
    <p:sldId id="261" r:id="rId5"/>
    <p:sldId id="262" r:id="rId6"/>
    <p:sldId id="275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6" r:id="rId17"/>
    <p:sldId id="264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A80000"/>
    <a:srgbClr val="CCECFF"/>
    <a:srgbClr val="CCFFCC"/>
    <a:srgbClr val="000099"/>
    <a:srgbClr val="CCCCFF"/>
    <a:srgbClr val="C80000"/>
    <a:srgbClr val="00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24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939D630-77BE-4DBF-BFC6-E6F09FF9D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53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77E917C-25C0-4823-B6D2-D9D094B38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9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2A22A-FB7C-4769-9273-6E08CC0A6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729D9-43AD-47EC-BA5E-6361665CD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68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F9AE8-54CC-4D0C-BE8B-D4F5875A9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5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1C9A2-4C99-493C-86BB-7FD83CAE5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0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2CE07-00F0-42E5-96EA-A7497F350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3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F5979-F7E9-40F3-911A-08F85B05D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7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DDFD7-C87A-4259-8E9D-48B6ED4ED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0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D254D-A67E-4B7E-993E-C95317C79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0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65C5-EEA4-44CD-8D32-BEFA964E4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9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74BBA-BA28-4CA9-9A90-0AA3BBD17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8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27DDF-64F7-4BFD-997B-35B579897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3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B75B967-8449-4DF2-8028-395E792C9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Functions</a:t>
            </a:r>
            <a:endParaRPr lang="en-US" sz="3600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7315200" cy="17526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solidFill>
                  <a:srgbClr val="800000"/>
                </a:solidFill>
              </a:rPr>
              <a:t>Goals</a:t>
            </a:r>
            <a:endParaRPr lang="en-US" sz="2400" dirty="0"/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 smtClean="0"/>
              <a:t>Introduce </a:t>
            </a:r>
            <a:r>
              <a:rPr lang="en-US" sz="2400" dirty="0"/>
              <a:t>the concept </a:t>
            </a:r>
            <a:r>
              <a:rPr lang="en-US" sz="2400" dirty="0" smtClean="0"/>
              <a:t>of function </a:t>
            </a:r>
          </a:p>
          <a:p>
            <a:pPr marL="342900" indent="-342900" algn="l" eaLnBrk="1" hangingPunct="1">
              <a:buFont typeface="Arial"/>
              <a:buChar char="•"/>
            </a:pPr>
            <a:r>
              <a:rPr lang="en-US" sz="2400" dirty="0" smtClean="0"/>
              <a:t>Introduce injective, surjective, &amp; bijective functions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F34154-6319-4C32-BF77-38DBBC37568C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Onto (Surjective) Functions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: D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/>
              <a:t>C.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dirty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onto 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surjective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i="1" dirty="0" smtClean="0"/>
              <a:t> </a:t>
            </a:r>
            <a:r>
              <a:rPr lang="en-US" sz="2400" dirty="0" smtClean="0">
                <a:sym typeface="Symbol" pitchFamily="18" charset="2"/>
              </a:rPr>
              <a:t>when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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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D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(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>
                <a:solidFill>
                  <a:srgbClr val="7F0000"/>
                </a:solidFill>
              </a:rPr>
              <a:t>( </a:t>
            </a:r>
            <a:r>
              <a:rPr lang="en-US" sz="2400" dirty="0" smtClean="0">
                <a:solidFill>
                  <a:srgbClr val="7F0000"/>
                </a:solidFill>
              </a:rPr>
              <a:t>d )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).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 i="1" dirty="0" smtClean="0">
                <a:sym typeface="Symbol" pitchFamily="18" charset="2"/>
              </a:rPr>
              <a:t>f’s range equals its codomain.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/>
              <a:t>Example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or </a:t>
            </a:r>
            <a:r>
              <a:rPr lang="en-US" sz="2400" dirty="0" smtClean="0">
                <a:solidFill>
                  <a:srgbClr val="7F0000"/>
                </a:solidFill>
              </a:rPr>
              <a:t>: { T, F }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 </a:t>
            </a:r>
            <a:r>
              <a:rPr lang="en-US" sz="2400" dirty="0" smtClean="0">
                <a:solidFill>
                  <a:srgbClr val="7F0000"/>
                </a:solidFill>
              </a:rPr>
              <a:t>{ T, F }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{ T, F }</a:t>
            </a:r>
            <a:r>
              <a:rPr lang="en-US" sz="2400" dirty="0" smtClean="0"/>
              <a:t>, such that      </a:t>
            </a:r>
            <a:r>
              <a:rPr lang="en-US" sz="2400" i="1" dirty="0" smtClean="0">
                <a:solidFill>
                  <a:srgbClr val="7F0000"/>
                </a:solidFill>
              </a:rPr>
              <a:t>or</a:t>
            </a:r>
            <a:r>
              <a:rPr lang="en-US" sz="2400" dirty="0" smtClean="0">
                <a:solidFill>
                  <a:srgbClr val="7F0000"/>
                </a:solidFill>
              </a:rPr>
              <a:t>( p, q ) =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p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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q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en-US" sz="2400" dirty="0" smtClean="0"/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or</a:t>
            </a:r>
            <a:r>
              <a:rPr lang="en-US" sz="2400" dirty="0" smtClean="0"/>
              <a:t> surjective?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dirty="0" smtClean="0">
                <a:solidFill>
                  <a:srgbClr val="7F0000"/>
                </a:solidFill>
              </a:rPr>
              <a:t>, </a:t>
            </a:r>
            <a:r>
              <a:rPr lang="en-US" sz="2400" i="1" dirty="0" smtClean="0">
                <a:solidFill>
                  <a:srgbClr val="7F0000"/>
                </a:solidFill>
              </a:rPr>
              <a:t>f( z ) = z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/>
              <a:t> surjective?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dirty="0" smtClean="0">
                <a:solidFill>
                  <a:srgbClr val="7F0000"/>
                </a:solidFill>
              </a:rPr>
              <a:t>, </a:t>
            </a:r>
            <a:r>
              <a:rPr lang="en-US" sz="2400" i="1" dirty="0" smtClean="0">
                <a:solidFill>
                  <a:srgbClr val="7F0000"/>
                </a:solidFill>
              </a:rPr>
              <a:t>f( z ) = z mod 5</a:t>
            </a:r>
            <a:r>
              <a:rPr lang="en-US" sz="2400" dirty="0" smtClean="0"/>
              <a:t> surjective?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</a:pPr>
            <a:r>
              <a:rPr lang="en-US" sz="2400" dirty="0"/>
              <a:t>Is </a:t>
            </a: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dirty="0">
                <a:solidFill>
                  <a:srgbClr val="7F0000"/>
                </a:solidFill>
              </a:rPr>
              <a:t> : </a:t>
            </a:r>
            <a:r>
              <a:rPr lang="en-US" sz="2400" b="1" dirty="0">
                <a:solidFill>
                  <a:srgbClr val="7F0000"/>
                </a:solidFill>
              </a:rPr>
              <a:t>Z</a:t>
            </a:r>
            <a:r>
              <a:rPr lang="en-US" sz="2400" dirty="0">
                <a:solidFill>
                  <a:srgbClr val="7F0000"/>
                </a:solidFill>
              </a:rPr>
              <a:t> </a:t>
            </a:r>
            <a:r>
              <a:rPr lang="en-US" sz="2400" b="1" dirty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{ 0, 1, 2, 3, 4}</a:t>
            </a:r>
            <a:r>
              <a:rPr lang="en-US" sz="2400" dirty="0" smtClean="0">
                <a:solidFill>
                  <a:srgbClr val="7F0000"/>
                </a:solidFill>
              </a:rPr>
              <a:t>, </a:t>
            </a:r>
            <a:r>
              <a:rPr lang="en-US" sz="2400" i="1" dirty="0">
                <a:solidFill>
                  <a:srgbClr val="7F0000"/>
                </a:solidFill>
              </a:rPr>
              <a:t>f( z ) = z mod 5</a:t>
            </a:r>
            <a:r>
              <a:rPr lang="en-US" sz="2400" dirty="0"/>
              <a:t> surjective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CD36F1-B4DA-4B0B-B2C6-9AEC357521A0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One-to-One Correspondence (Bijection)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572000"/>
          </a:xfrm>
        </p:spPr>
        <p:txBody>
          <a:bodyPr/>
          <a:lstStyle/>
          <a:p>
            <a:pPr eaLnBrk="1" hangingPunct="1">
              <a:lnSpc>
                <a:spcPct val="160000"/>
              </a:lnSpc>
              <a:spcBef>
                <a:spcPct val="0"/>
              </a:spcBef>
            </a:pPr>
            <a:r>
              <a:rPr lang="en-US" sz="2400" dirty="0" smtClean="0"/>
              <a:t>Function </a:t>
            </a:r>
            <a:r>
              <a:rPr lang="en-US" sz="2400" i="1" dirty="0" smtClean="0"/>
              <a:t>f</a:t>
            </a:r>
            <a:r>
              <a:rPr lang="en-US" sz="2400" dirty="0" smtClean="0"/>
              <a:t> is a </a:t>
            </a:r>
            <a:r>
              <a:rPr lang="en-US" sz="2400" i="1" dirty="0" smtClean="0">
                <a:solidFill>
                  <a:srgbClr val="7F0000"/>
                </a:solidFill>
              </a:rPr>
              <a:t>one-to-one correspondence</a:t>
            </a:r>
            <a:r>
              <a:rPr lang="en-US" sz="2400" dirty="0" smtClean="0">
                <a:solidFill>
                  <a:srgbClr val="CC3300"/>
                </a:solidFill>
              </a:rPr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(</a:t>
            </a:r>
            <a:r>
              <a:rPr lang="en-US" sz="2400" i="1" dirty="0" smtClean="0">
                <a:solidFill>
                  <a:srgbClr val="7F0000"/>
                </a:solidFill>
              </a:rPr>
              <a:t>bijection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dirty="0" smtClean="0"/>
              <a:t> when </a:t>
            </a:r>
            <a:r>
              <a:rPr lang="en-US" sz="2400" dirty="0" smtClean="0">
                <a:sym typeface="Symbol" pitchFamily="18" charset="2"/>
              </a:rPr>
              <a:t>it is both:</a:t>
            </a:r>
            <a:endParaRPr lang="en-US" sz="2400" b="1" dirty="0" smtClean="0">
              <a:sym typeface="Symbol" pitchFamily="18" charset="2"/>
            </a:endParaRPr>
          </a:p>
          <a:p>
            <a:pPr marL="457200" lvl="1" indent="0" eaLnBrk="1" hangingPunct="1">
              <a:lnSpc>
                <a:spcPct val="160000"/>
              </a:lnSpc>
              <a:spcBef>
                <a:spcPct val="0"/>
              </a:spcBef>
              <a:buNone/>
            </a:pPr>
            <a:r>
              <a:rPr lang="en-US" sz="2000" dirty="0" smtClean="0">
                <a:sym typeface="Symbol" pitchFamily="18" charset="2"/>
              </a:rPr>
              <a:t>one-to-one (injective)</a:t>
            </a:r>
          </a:p>
          <a:p>
            <a:pPr marL="457200" lvl="1" indent="0" eaLnBrk="1" hangingPunct="1">
              <a:lnSpc>
                <a:spcPct val="160000"/>
              </a:lnSpc>
              <a:spcBef>
                <a:spcPct val="0"/>
              </a:spcBef>
              <a:buNone/>
            </a:pPr>
            <a:r>
              <a:rPr lang="en-US" sz="2000" dirty="0" smtClean="0">
                <a:sym typeface="Symbol" pitchFamily="18" charset="2"/>
              </a:rPr>
              <a:t>onto (surjective).</a:t>
            </a:r>
          </a:p>
          <a:p>
            <a:pPr marL="457200" lvl="1" indent="0" eaLnBrk="1" hangingPunct="1">
              <a:lnSpc>
                <a:spcPct val="160000"/>
              </a:lnSpc>
              <a:spcBef>
                <a:spcPct val="0"/>
              </a:spcBef>
              <a:buNone/>
            </a:pPr>
            <a:endParaRPr lang="en-US" sz="1600" dirty="0" smtClean="0">
              <a:sym typeface="Symbol" pitchFamily="18" charset="2"/>
            </a:endParaRPr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Let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</a:rPr>
              <a:t>R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srgbClr val="7F0000"/>
                </a:solidFill>
              </a:rPr>
              <a:t>R</a:t>
            </a:r>
            <a:r>
              <a:rPr lang="en-US" sz="2400" dirty="0" smtClean="0">
                <a:solidFill>
                  <a:srgbClr val="7F0000"/>
                </a:solidFill>
              </a:rPr>
              <a:t>,  </a:t>
            </a:r>
            <a:r>
              <a:rPr lang="en-US" sz="2400" i="1" dirty="0" smtClean="0">
                <a:solidFill>
                  <a:srgbClr val="7F0000"/>
                </a:solidFill>
              </a:rPr>
              <a:t>f( x ) = 2x – 7</a:t>
            </a:r>
            <a:r>
              <a:rPr lang="en-US" sz="2400" dirty="0" smtClean="0"/>
              <a:t>. Is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/>
              <a:t> a bijection?</a:t>
            </a:r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be a bijection, where </a:t>
            </a:r>
            <a:r>
              <a:rPr lang="en-US" sz="2400" dirty="0" smtClean="0">
                <a:solidFill>
                  <a:srgbClr val="7F0000"/>
                </a:solidFill>
              </a:rPr>
              <a:t>D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are </a:t>
            </a:r>
            <a:r>
              <a:rPr lang="en-US" sz="2400" i="1" dirty="0" smtClean="0">
                <a:solidFill>
                  <a:srgbClr val="7F0000"/>
                </a:solidFill>
              </a:rPr>
              <a:t>finite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160000"/>
              </a:lnSpc>
              <a:spcBef>
                <a:spcPct val="0"/>
              </a:spcBef>
            </a:pPr>
            <a:r>
              <a:rPr lang="en-US" sz="2400" dirty="0" smtClean="0"/>
              <a:t>Can |D| </a:t>
            </a:r>
            <a:r>
              <a:rPr lang="en-US" sz="2400" dirty="0" smtClean="0">
                <a:solidFill>
                  <a:srgbClr val="7F0000"/>
                </a:solidFill>
              </a:rPr>
              <a:t>&gt;</a:t>
            </a:r>
            <a:r>
              <a:rPr lang="en-US" sz="2400" dirty="0" smtClean="0"/>
              <a:t> |C|?</a:t>
            </a:r>
          </a:p>
          <a:p>
            <a:pPr lvl="1" eaLnBrk="1" hangingPunct="1">
              <a:lnSpc>
                <a:spcPct val="160000"/>
              </a:lnSpc>
              <a:spcBef>
                <a:spcPct val="0"/>
              </a:spcBef>
            </a:pPr>
            <a:r>
              <a:rPr lang="en-US" sz="2400" dirty="0" smtClean="0"/>
              <a:t>Can |D| </a:t>
            </a:r>
            <a:r>
              <a:rPr lang="en-US" sz="2400" dirty="0" smtClean="0">
                <a:solidFill>
                  <a:srgbClr val="7F0000"/>
                </a:solidFill>
              </a:rPr>
              <a:t>&lt;</a:t>
            </a:r>
            <a:r>
              <a:rPr lang="en-US" sz="2400" dirty="0" smtClean="0"/>
              <a:t> |C|?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0D9E9A-EBE1-4B44-BB65-8B6DAD9E2727}" type="slidenum">
              <a:rPr lang="en-US" sz="1400"/>
              <a:pPr eaLnBrk="1" hangingPunct="1"/>
              <a:t>12</a:t>
            </a:fld>
            <a:endParaRPr lang="en-US" sz="1400" dirty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Inverse Functions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029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>
                <a:solidFill>
                  <a:srgbClr val="7F0000"/>
                </a:solidFill>
              </a:rPr>
              <a:t> : 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be a </a:t>
            </a:r>
            <a:r>
              <a:rPr lang="en-US" sz="2400" dirty="0" smtClean="0">
                <a:solidFill>
                  <a:srgbClr val="7F0000"/>
                </a:solidFill>
              </a:rPr>
              <a:t>bijection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7F0000"/>
                </a:solidFill>
              </a:rPr>
              <a:t>inverse function of g</a:t>
            </a:r>
            <a:r>
              <a:rPr lang="en-US" sz="2400" dirty="0" smtClean="0"/>
              <a:t>, denoted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-1</a:t>
            </a:r>
            <a:r>
              <a:rPr lang="en-US" sz="2400" dirty="0" smtClean="0"/>
              <a:t>, is the             </a:t>
            </a:r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7F0000"/>
                </a:solidFill>
              </a:rPr>
              <a:t>map: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D</a:t>
            </a:r>
            <a:r>
              <a:rPr lang="en-US" sz="2400" dirty="0" smtClean="0"/>
              <a:t> such that if </a:t>
            </a:r>
            <a:r>
              <a:rPr lang="en-US" sz="2400" i="1" dirty="0" smtClean="0">
                <a:solidFill>
                  <a:srgbClr val="7F0000"/>
                </a:solidFill>
              </a:rPr>
              <a:t>g( d ) = c</a:t>
            </a:r>
            <a:r>
              <a:rPr lang="en-US" sz="2400" i="1" dirty="0" smtClean="0"/>
              <a:t>, then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-1</a:t>
            </a:r>
            <a:r>
              <a:rPr lang="en-US" sz="2400" i="1" dirty="0" smtClean="0">
                <a:solidFill>
                  <a:srgbClr val="7F0000"/>
                </a:solidFill>
              </a:rPr>
              <a:t>( c ) = d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If </a:t>
            </a:r>
            <a:r>
              <a:rPr lang="en-US" sz="2400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/>
              <a:t> is bijective,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-1</a:t>
            </a:r>
            <a:r>
              <a:rPr lang="en-US" sz="2400" dirty="0" smtClean="0"/>
              <a:t> </a:t>
            </a:r>
            <a:r>
              <a:rPr lang="en-US" sz="2400" i="1" dirty="0" smtClean="0"/>
              <a:t>is</a:t>
            </a:r>
            <a:r>
              <a:rPr lang="en-US" sz="2400" dirty="0" smtClean="0"/>
              <a:t> a function because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/>
              <a:t> is: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onto: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 </a:t>
            </a:r>
            <a:r>
              <a:rPr lang="en-US" sz="2400" dirty="0" smtClean="0"/>
              <a:t>C (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is the image of </a:t>
            </a:r>
            <a:r>
              <a:rPr lang="en-US" sz="2400" dirty="0" smtClean="0">
                <a:solidFill>
                  <a:srgbClr val="7F0000"/>
                </a:solidFill>
              </a:rPr>
              <a:t>some</a:t>
            </a:r>
            <a:r>
              <a:rPr lang="en-US" sz="2400" dirty="0" smtClean="0"/>
              <a:t>  element in D 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>
                <a:solidFill>
                  <a:srgbClr val="7F0000"/>
                </a:solidFill>
              </a:rPr>
              <a:t>1-to-1: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 </a:t>
            </a:r>
            <a:r>
              <a:rPr lang="en-US" sz="2400" dirty="0" smtClean="0"/>
              <a:t>C (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is the image of </a:t>
            </a:r>
            <a:r>
              <a:rPr lang="en-US" sz="2400" dirty="0" smtClean="0">
                <a:solidFill>
                  <a:srgbClr val="7F0000"/>
                </a:solidFill>
              </a:rPr>
              <a:t>at most 1</a:t>
            </a:r>
            <a:r>
              <a:rPr lang="en-US" sz="2400" dirty="0" smtClean="0"/>
              <a:t> element in D 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Diagram this.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sz="2400" dirty="0" smtClean="0"/>
              <a:t>If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>
                <a:solidFill>
                  <a:srgbClr val="7F0000"/>
                </a:solidFill>
              </a:rPr>
              <a:t> : 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7F0000"/>
                </a:solidFill>
              </a:rPr>
              <a:t>not</a:t>
            </a:r>
            <a:r>
              <a:rPr lang="en-US" sz="2400" dirty="0" smtClean="0"/>
              <a:t> a bijection, does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-1</a:t>
            </a:r>
            <a:r>
              <a:rPr lang="en-US" sz="2400" dirty="0" smtClean="0"/>
              <a:t> exist (as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/>
              <a:t>a function)?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 dirty="0" smtClean="0"/>
              <a:t>Always? Sometimes? Never?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E661FC-96A7-4F18-AAD3-CA541818D7C6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Composition of Functions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 eaLnBrk="1" hangingPunct="1">
              <a:lnSpc>
                <a:spcPct val="210000"/>
              </a:lnSpc>
            </a:pPr>
            <a:r>
              <a:rPr lang="en-US" sz="2400" dirty="0" smtClean="0"/>
              <a:t>Let functions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B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&amp;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>
                <a:solidFill>
                  <a:srgbClr val="7F0000"/>
                </a:solidFill>
              </a:rPr>
              <a:t>: A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B</a:t>
            </a:r>
            <a:r>
              <a:rPr lang="en-US" sz="2400" dirty="0" smtClean="0"/>
              <a:t>.  </a:t>
            </a:r>
          </a:p>
          <a:p>
            <a:pPr eaLnBrk="1" hangingPunct="1">
              <a:lnSpc>
                <a:spcPct val="21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7F0000"/>
                </a:solidFill>
              </a:rPr>
              <a:t>composition</a:t>
            </a:r>
            <a:r>
              <a:rPr lang="en-US" sz="2400" dirty="0" smtClean="0"/>
              <a:t> of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/>
              <a:t> &amp;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/>
              <a:t>, denoted </a:t>
            </a:r>
            <a:r>
              <a:rPr lang="en-US" sz="2400" i="1" dirty="0" smtClean="0">
                <a:solidFill>
                  <a:srgbClr val="7F0000"/>
                </a:solidFill>
              </a:rPr>
              <a:t>f </a:t>
            </a:r>
            <a:r>
              <a:rPr lang="en-US" sz="2400" b="1" i="1" dirty="0" smtClean="0">
                <a:solidFill>
                  <a:srgbClr val="7F0000"/>
                </a:solidFill>
                <a:sym typeface="Symbol" pitchFamily="18" charset="2"/>
              </a:rPr>
              <a:t>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g</a:t>
            </a:r>
            <a:r>
              <a:rPr lang="en-US" sz="2400" i="1" dirty="0" smtClean="0">
                <a:sym typeface="Symbol" pitchFamily="18" charset="2"/>
              </a:rPr>
              <a:t>, 		     </a:t>
            </a:r>
            <a:r>
              <a:rPr lang="en-US" sz="2400" dirty="0" smtClean="0">
                <a:sym typeface="Symbol" pitchFamily="18" charset="2"/>
              </a:rPr>
              <a:t>is defined as </a:t>
            </a:r>
            <a:r>
              <a:rPr lang="en-US" sz="2400" i="1" dirty="0" smtClean="0">
                <a:solidFill>
                  <a:srgbClr val="7F0000"/>
                </a:solidFill>
              </a:rPr>
              <a:t>f </a:t>
            </a:r>
            <a:r>
              <a:rPr lang="en-US" sz="2400" b="1" i="1" dirty="0" smtClean="0">
                <a:solidFill>
                  <a:srgbClr val="7F0000"/>
                </a:solidFill>
                <a:sym typeface="Symbol" pitchFamily="18" charset="2"/>
              </a:rPr>
              <a:t>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g( a ) = f( g( a ) ), for </a:t>
            </a:r>
            <a:r>
              <a:rPr lang="en-US" sz="2400" i="1" dirty="0">
                <a:solidFill>
                  <a:srgbClr val="7F0000"/>
                </a:solidFill>
                <a:sym typeface="Symbol" pitchFamily="18" charset="2"/>
              </a:rPr>
              <a:t>a</a:t>
            </a:r>
            <a:r>
              <a:rPr lang="en-US" sz="2400" dirty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400" b="1" dirty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A</a:t>
            </a:r>
            <a:endParaRPr lang="en-US" sz="2400" dirty="0" smtClean="0">
              <a:solidFill>
                <a:srgbClr val="2D2DB9"/>
              </a:solidFill>
              <a:sym typeface="Symbol" pitchFamily="18" charset="2"/>
            </a:endParaRPr>
          </a:p>
        </p:txBody>
      </p:sp>
      <p:grpSp>
        <p:nvGrpSpPr>
          <p:cNvPr id="13318" name="Group 12"/>
          <p:cNvGrpSpPr>
            <a:grpSpLocks/>
          </p:cNvGrpSpPr>
          <p:nvPr/>
        </p:nvGrpSpPr>
        <p:grpSpPr bwMode="auto">
          <a:xfrm>
            <a:off x="1524000" y="4343400"/>
            <a:ext cx="6248400" cy="1662113"/>
            <a:chOff x="1056" y="2592"/>
            <a:chExt cx="3936" cy="1047"/>
          </a:xfrm>
        </p:grpSpPr>
        <p:sp>
          <p:nvSpPr>
            <p:cNvPr id="13319" name="Oval 4"/>
            <p:cNvSpPr>
              <a:spLocks noChangeArrowheads="1"/>
            </p:cNvSpPr>
            <p:nvPr/>
          </p:nvSpPr>
          <p:spPr bwMode="auto">
            <a:xfrm>
              <a:off x="1056" y="2640"/>
              <a:ext cx="768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 dirty="0"/>
                <a:t>a</a:t>
              </a:r>
            </a:p>
          </p:txBody>
        </p:sp>
        <p:sp>
          <p:nvSpPr>
            <p:cNvPr id="13320" name="Oval 5"/>
            <p:cNvSpPr>
              <a:spLocks noChangeArrowheads="1"/>
            </p:cNvSpPr>
            <p:nvPr/>
          </p:nvSpPr>
          <p:spPr bwMode="auto">
            <a:xfrm>
              <a:off x="4128" y="2592"/>
              <a:ext cx="864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 dirty="0"/>
                <a:t>f(g( a ))</a:t>
              </a:r>
            </a:p>
          </p:txBody>
        </p:sp>
        <p:sp>
          <p:nvSpPr>
            <p:cNvPr id="13321" name="Oval 6"/>
            <p:cNvSpPr>
              <a:spLocks noChangeArrowheads="1"/>
            </p:cNvSpPr>
            <p:nvPr/>
          </p:nvSpPr>
          <p:spPr bwMode="auto">
            <a:xfrm>
              <a:off x="2640" y="2640"/>
              <a:ext cx="768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i="1" dirty="0"/>
                <a:t>g( a )</a:t>
              </a:r>
            </a:p>
          </p:txBody>
        </p:sp>
        <p:sp>
          <p:nvSpPr>
            <p:cNvPr id="13322" name="Line 7"/>
            <p:cNvSpPr>
              <a:spLocks noChangeShapeType="1"/>
            </p:cNvSpPr>
            <p:nvPr/>
          </p:nvSpPr>
          <p:spPr bwMode="auto">
            <a:xfrm>
              <a:off x="1824" y="30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Line 8"/>
            <p:cNvSpPr>
              <a:spLocks noChangeShapeType="1"/>
            </p:cNvSpPr>
            <p:nvPr/>
          </p:nvSpPr>
          <p:spPr bwMode="auto">
            <a:xfrm>
              <a:off x="3408" y="302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Text Box 9"/>
            <p:cNvSpPr txBox="1">
              <a:spLocks noChangeArrowheads="1"/>
            </p:cNvSpPr>
            <p:nvPr/>
          </p:nvSpPr>
          <p:spPr bwMode="auto">
            <a:xfrm>
              <a:off x="1296" y="3312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A</a:t>
              </a:r>
            </a:p>
          </p:txBody>
        </p:sp>
        <p:sp>
          <p:nvSpPr>
            <p:cNvPr id="13325" name="Text Box 10"/>
            <p:cNvSpPr txBox="1">
              <a:spLocks noChangeArrowheads="1"/>
            </p:cNvSpPr>
            <p:nvPr/>
          </p:nvSpPr>
          <p:spPr bwMode="auto">
            <a:xfrm>
              <a:off x="2928" y="331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B</a:t>
              </a:r>
            </a:p>
          </p:txBody>
        </p:sp>
        <p:sp>
          <p:nvSpPr>
            <p:cNvPr id="13326" name="Text Box 11"/>
            <p:cNvSpPr txBox="1">
              <a:spLocks noChangeArrowheads="1"/>
            </p:cNvSpPr>
            <p:nvPr/>
          </p:nvSpPr>
          <p:spPr bwMode="auto">
            <a:xfrm>
              <a:off x="4406" y="325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C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76600" y="5029200"/>
            <a:ext cx="483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0" y="5029200"/>
            <a:ext cx="442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0A6910-42D3-492F-A7C6-DA5EA7822951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60000"/>
              </a:lnSpc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</a:rPr>
              <a:t>Q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Q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,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f( x ) = 2x + 1</a:t>
            </a:r>
            <a:r>
              <a:rPr lang="en-US" sz="2400" i="1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260000"/>
              </a:lnSpc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g</a:t>
            </a:r>
            <a:r>
              <a:rPr lang="en-US" sz="2400" dirty="0" smtClean="0">
                <a:solidFill>
                  <a:srgbClr val="7F0000"/>
                </a:solidFill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</a:rPr>
              <a:t>Q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Q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,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g( x ) = ( x – 1 ) / 2</a:t>
            </a:r>
            <a:r>
              <a:rPr lang="en-US" sz="2400" i="1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260000"/>
              </a:lnSpc>
            </a:pPr>
            <a:r>
              <a:rPr lang="en-US" sz="2400" i="1" dirty="0" smtClean="0">
                <a:sym typeface="Symbol" pitchFamily="18" charset="2"/>
              </a:rPr>
              <a:t>What is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(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g </a:t>
            </a:r>
            <a:r>
              <a:rPr lang="en-US" sz="2400" b="1" i="1" dirty="0" smtClean="0">
                <a:solidFill>
                  <a:srgbClr val="7F0000"/>
                </a:solidFill>
                <a:sym typeface="Symbol" pitchFamily="18" charset="2"/>
              </a:rPr>
              <a:t> 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)( 17 )</a:t>
            </a:r>
            <a:r>
              <a:rPr lang="en-US" sz="2400" dirty="0" smtClean="0">
                <a:sym typeface="Symbol" pitchFamily="18" charset="2"/>
              </a:rPr>
              <a:t>?</a:t>
            </a:r>
          </a:p>
          <a:p>
            <a:pPr eaLnBrk="1" hangingPunct="1">
              <a:lnSpc>
                <a:spcPct val="260000"/>
              </a:lnSpc>
            </a:pPr>
            <a:r>
              <a:rPr lang="en-US" sz="2400" dirty="0" smtClean="0">
                <a:sym typeface="Symbol" pitchFamily="18" charset="2"/>
              </a:rPr>
              <a:t>In general, what is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g</a:t>
            </a:r>
            <a:r>
              <a:rPr lang="en-US" sz="2400" i="1" baseline="30000" dirty="0" smtClean="0">
                <a:solidFill>
                  <a:srgbClr val="7F0000"/>
                </a:solidFill>
                <a:sym typeface="Symbol" pitchFamily="18" charset="2"/>
              </a:rPr>
              <a:t>-1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</a:t>
            </a:r>
            <a:r>
              <a:rPr lang="en-US" sz="2400" b="1" i="1" dirty="0" smtClean="0">
                <a:solidFill>
                  <a:srgbClr val="7F0000"/>
                </a:solidFill>
                <a:sym typeface="Symbol" pitchFamily="18" charset="2"/>
              </a:rPr>
              <a:t> 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g ( x )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E48CCA-6353-4629-A97F-3E6D32A4A391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 smtClean="0"/>
              <a:t>Let S </a:t>
            </a:r>
            <a:r>
              <a:rPr lang="en-US" sz="2400" b="1" dirty="0" smtClean="0">
                <a:sym typeface="Symbol" pitchFamily="18" charset="2"/>
              </a:rPr>
              <a:t></a:t>
            </a:r>
            <a:r>
              <a:rPr lang="en-US" sz="2400" dirty="0" smtClean="0"/>
              <a:t> U. The </a:t>
            </a:r>
            <a:r>
              <a:rPr lang="en-US" sz="2400" i="1" dirty="0" smtClean="0">
                <a:solidFill>
                  <a:srgbClr val="660066"/>
                </a:solidFill>
              </a:rPr>
              <a:t>characteristic function of 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dirty="0" smtClean="0"/>
              <a:t> : U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ym typeface="Symbol" pitchFamily="18" charset="2"/>
              </a:rPr>
              <a:t>{ 0, 1 } is such that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/>
              <a:t>x </a:t>
            </a:r>
            <a:r>
              <a:rPr lang="en-US" sz="2400" b="1" dirty="0" smtClean="0">
                <a:sym typeface="Symbol" pitchFamily="18" charset="2"/>
              </a:rPr>
              <a:t> </a:t>
            </a:r>
            <a:r>
              <a:rPr lang="en-US" sz="2400" i="1" dirty="0" smtClean="0"/>
              <a:t>S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i="1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 x ) = 1 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/>
              <a:t>x </a:t>
            </a:r>
            <a:r>
              <a:rPr lang="en-US" sz="2400" b="1" dirty="0" smtClean="0">
                <a:sym typeface="Symbol" pitchFamily="18" charset="2"/>
              </a:rPr>
              <a:t> </a:t>
            </a:r>
            <a:r>
              <a:rPr lang="en-US" sz="2400" i="1" dirty="0" smtClean="0"/>
              <a:t>S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i="1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( x ) = 0.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 smtClean="0"/>
              <a:t>Show that: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/>
              <a:t>f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A </a:t>
            </a:r>
            <a:r>
              <a:rPr lang="en-US" sz="2400" b="1" baseline="-25000" dirty="0" smtClean="0">
                <a:sym typeface="Symbol" pitchFamily="18" charset="2"/>
              </a:rPr>
              <a:t> </a:t>
            </a:r>
            <a:r>
              <a:rPr lang="en-US" sz="2400" baseline="-25000" dirty="0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 (</a:t>
            </a:r>
            <a:r>
              <a:rPr lang="en-US" sz="2400" i="1" dirty="0" smtClean="0">
                <a:sym typeface="Symbol" pitchFamily="18" charset="2"/>
              </a:rPr>
              <a:t>x</a:t>
            </a:r>
            <a:r>
              <a:rPr lang="en-US" sz="2400" dirty="0" smtClean="0">
                <a:sym typeface="Symbol" pitchFamily="18" charset="2"/>
              </a:rPr>
              <a:t>) =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f</a:t>
            </a:r>
            <a:r>
              <a:rPr lang="en-US" sz="2400" baseline="-25000" dirty="0" err="1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i="1" dirty="0" smtClean="0">
                <a:sym typeface="Symbol" pitchFamily="18" charset="2"/>
              </a:rPr>
              <a:t>x </a:t>
            </a:r>
            <a:r>
              <a:rPr lang="en-US" sz="2400" dirty="0" smtClean="0">
                <a:sym typeface="Symbol" pitchFamily="18" charset="2"/>
              </a:rPr>
              <a:t>)</a:t>
            </a:r>
            <a:r>
              <a:rPr lang="en-US" sz="2400" i="1" dirty="0" err="1" smtClean="0">
                <a:sym typeface="Symbol" pitchFamily="18" charset="2"/>
              </a:rPr>
              <a:t>f</a:t>
            </a:r>
            <a:r>
              <a:rPr lang="en-US" sz="2400" baseline="-25000" dirty="0" err="1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i="1" dirty="0" smtClean="0">
                <a:sym typeface="Symbol" pitchFamily="18" charset="2"/>
              </a:rPr>
              <a:t>x </a:t>
            </a:r>
            <a:r>
              <a:rPr lang="en-US" sz="2400" dirty="0" smtClean="0">
                <a:sym typeface="Symbol" pitchFamily="18" charset="2"/>
              </a:rPr>
              <a:t>)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/>
              <a:t>f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A </a:t>
            </a:r>
            <a:r>
              <a:rPr lang="en-US" sz="2400" b="1" baseline="-25000" dirty="0" smtClean="0">
                <a:sym typeface="Symbol" pitchFamily="18" charset="2"/>
              </a:rPr>
              <a:t>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baseline="-25000" dirty="0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 (</a:t>
            </a:r>
            <a:r>
              <a:rPr lang="en-US" sz="2400" i="1" dirty="0" smtClean="0">
                <a:sym typeface="Symbol" pitchFamily="18" charset="2"/>
              </a:rPr>
              <a:t>x</a:t>
            </a:r>
            <a:r>
              <a:rPr lang="en-US" sz="2400" dirty="0" smtClean="0">
                <a:sym typeface="Symbol" pitchFamily="18" charset="2"/>
              </a:rPr>
              <a:t>) =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i="1" dirty="0" err="1" smtClean="0">
                <a:sym typeface="Symbol" pitchFamily="18" charset="2"/>
              </a:rPr>
              <a:t>f</a:t>
            </a:r>
            <a:r>
              <a:rPr lang="en-US" sz="2400" baseline="-25000" dirty="0" err="1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i="1" dirty="0" smtClean="0">
                <a:sym typeface="Symbol" pitchFamily="18" charset="2"/>
              </a:rPr>
              <a:t>x </a:t>
            </a:r>
            <a:r>
              <a:rPr lang="en-US" sz="2400" dirty="0" smtClean="0">
                <a:sym typeface="Symbol" pitchFamily="18" charset="2"/>
              </a:rPr>
              <a:t>) + </a:t>
            </a:r>
            <a:r>
              <a:rPr lang="en-US" sz="2400" i="1" dirty="0" err="1" smtClean="0">
                <a:sym typeface="Symbol" pitchFamily="18" charset="2"/>
              </a:rPr>
              <a:t>f</a:t>
            </a:r>
            <a:r>
              <a:rPr lang="en-US" sz="2400" baseline="-25000" dirty="0" err="1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i="1" dirty="0" smtClean="0">
                <a:sym typeface="Symbol" pitchFamily="18" charset="2"/>
              </a:rPr>
              <a:t>x </a:t>
            </a:r>
            <a:r>
              <a:rPr lang="en-US" sz="2400" dirty="0" smtClean="0">
                <a:sym typeface="Symbol" pitchFamily="18" charset="2"/>
              </a:rPr>
              <a:t>) - </a:t>
            </a:r>
            <a:r>
              <a:rPr lang="en-US" sz="2400" i="1" dirty="0" smtClean="0"/>
              <a:t>f</a:t>
            </a:r>
            <a:r>
              <a:rPr lang="en-US" sz="2400" dirty="0" smtClean="0"/>
              <a:t> </a:t>
            </a:r>
            <a:r>
              <a:rPr lang="en-US" sz="2400" baseline="-25000" dirty="0" smtClean="0"/>
              <a:t>A </a:t>
            </a:r>
            <a:r>
              <a:rPr lang="en-US" sz="2400" b="1" baseline="-25000" dirty="0" smtClean="0">
                <a:sym typeface="Symbol" pitchFamily="18" charset="2"/>
              </a:rPr>
              <a:t> </a:t>
            </a:r>
            <a:r>
              <a:rPr lang="en-US" sz="2400" baseline="-25000" dirty="0" smtClean="0">
                <a:sym typeface="Symbol" pitchFamily="18" charset="2"/>
              </a:rPr>
              <a:t>B</a:t>
            </a:r>
            <a:r>
              <a:rPr lang="en-US" sz="2400" dirty="0" smtClean="0">
                <a:sym typeface="Symbol" pitchFamily="18" charset="2"/>
              </a:rPr>
              <a:t> ( </a:t>
            </a:r>
            <a:r>
              <a:rPr lang="en-US" sz="2400" i="1" dirty="0" smtClean="0">
                <a:sym typeface="Symbol" pitchFamily="18" charset="2"/>
              </a:rPr>
              <a:t>x </a:t>
            </a:r>
            <a:r>
              <a:rPr lang="en-US" sz="2400" dirty="0" smtClean="0">
                <a:sym typeface="Symbol" pitchFamily="18" charset="2"/>
              </a:rPr>
              <a:t>)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172200" y="3200400"/>
            <a:ext cx="2438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6477000" y="3505200"/>
            <a:ext cx="12954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7086600" y="3505200"/>
            <a:ext cx="12954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324600" y="46482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7F0000"/>
                </a:solidFill>
              </a:rPr>
              <a:t>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908925" y="38004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7F0000"/>
                </a:solidFill>
              </a:rPr>
              <a:t>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629400" y="38100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7F0000"/>
                </a:solidFill>
              </a:rPr>
              <a:t>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7299325" y="38004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7F0000"/>
                </a:solidFill>
              </a:rPr>
              <a:t>4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781800" y="3505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/>
              <a:t>A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696200" y="35052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/>
              <a:t>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78BF2C-0230-4860-9A22-3A8A63B43C7A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of Lecture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39DFC9-F4C0-4ADC-A461-B678C30EAC9B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419600"/>
          </a:xfrm>
        </p:spPr>
        <p:txBody>
          <a:bodyPr/>
          <a:lstStyle/>
          <a:p>
            <a:pPr eaLnBrk="1" hangingPunct="1"/>
            <a:r>
              <a:rPr lang="en-US" dirty="0" smtClean="0"/>
              <a:t>The Java statement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long square( int x ) { … }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A80000"/>
                </a:solidFill>
              </a:rPr>
              <a:t>square’s domain is int; its codomain is long.</a:t>
            </a:r>
          </a:p>
          <a:p>
            <a:pPr eaLnBrk="1" hangingPunct="1"/>
            <a:r>
              <a:rPr lang="en-US" dirty="0" smtClean="0"/>
              <a:t>Let f &amp; g be functions from A to </a:t>
            </a:r>
            <a:r>
              <a:rPr lang="en-US" b="1" dirty="0" smtClean="0"/>
              <a:t>R</a:t>
            </a:r>
            <a:r>
              <a:rPr lang="en-US" dirty="0" smtClean="0"/>
              <a:t>.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(f + g)( x ) = f( x ) + g( x ),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    ( </a:t>
            </a:r>
            <a:r>
              <a:rPr lang="en-US" dirty="0" err="1" smtClean="0"/>
              <a:t>fg</a:t>
            </a:r>
            <a:r>
              <a:rPr lang="en-US" dirty="0" smtClean="0"/>
              <a:t> )( x ) = f( x )g( x ).</a:t>
            </a:r>
          </a:p>
          <a:p>
            <a:pPr eaLnBrk="1" hangingPunct="1"/>
            <a:r>
              <a:rPr lang="en-US" dirty="0" smtClean="0"/>
              <a:t>Let f( x ) = x</a:t>
            </a:r>
            <a:r>
              <a:rPr lang="en-US" baseline="30000" dirty="0" smtClean="0"/>
              <a:t>2</a:t>
            </a:r>
            <a:r>
              <a:rPr lang="en-US" dirty="0" smtClean="0"/>
              <a:t> and g( x ) = x – x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What is f + g? </a:t>
            </a:r>
            <a:r>
              <a:rPr lang="en-US" dirty="0" err="1" smtClean="0"/>
              <a:t>gf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/>
              <a:t>Copyright © Peter Cappello 2011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A8318C-D1F2-4106-BB55-8DB58C5D2F99}" type="slidenum">
              <a:rPr lang="en-US" sz="1400"/>
              <a:pPr eaLnBrk="1" hangingPunct="1"/>
              <a:t>18</a:t>
            </a:fld>
            <a:endParaRPr lang="en-US" sz="14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Graphs of Functions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86800" cy="4419600"/>
          </a:xfrm>
        </p:spPr>
        <p:txBody>
          <a:bodyPr/>
          <a:lstStyle/>
          <a:p>
            <a:pPr eaLnBrk="1" hangingPunct="1">
              <a:lnSpc>
                <a:spcPct val="190000"/>
              </a:lnSpc>
            </a:pPr>
            <a:r>
              <a:rPr lang="en-US" sz="2800" smtClean="0"/>
              <a:t>Let </a:t>
            </a:r>
            <a:r>
              <a:rPr lang="en-US" sz="2800" i="1" smtClean="0"/>
              <a:t>f</a:t>
            </a:r>
            <a:r>
              <a:rPr lang="en-US" sz="2800" smtClean="0"/>
              <a:t> : A </a:t>
            </a:r>
            <a:r>
              <a:rPr lang="en-US" sz="2800" b="1" smtClean="0">
                <a:sym typeface="Symbol" pitchFamily="18" charset="2"/>
              </a:rPr>
              <a:t> </a:t>
            </a:r>
            <a:r>
              <a:rPr lang="en-US" sz="2800" smtClean="0">
                <a:sym typeface="Symbol" pitchFamily="18" charset="2"/>
              </a:rPr>
              <a:t>B. </a:t>
            </a:r>
          </a:p>
          <a:p>
            <a:pPr eaLnBrk="1" hangingPunct="1">
              <a:lnSpc>
                <a:spcPct val="190000"/>
              </a:lnSpc>
            </a:pPr>
            <a:r>
              <a:rPr lang="en-US" sz="2800" smtClean="0">
                <a:sym typeface="Symbol" pitchFamily="18" charset="2"/>
              </a:rPr>
              <a:t>The </a:t>
            </a:r>
            <a:r>
              <a:rPr lang="en-US" sz="2800" smtClean="0">
                <a:solidFill>
                  <a:srgbClr val="A80000"/>
                </a:solidFill>
                <a:sym typeface="Symbol" pitchFamily="18" charset="2"/>
              </a:rPr>
              <a:t>graph of </a:t>
            </a:r>
            <a:r>
              <a:rPr lang="en-US" sz="2800" i="1" smtClean="0">
                <a:solidFill>
                  <a:srgbClr val="A80000"/>
                </a:solidFill>
                <a:sym typeface="Symbol" pitchFamily="18" charset="2"/>
              </a:rPr>
              <a:t>f</a:t>
            </a:r>
            <a:r>
              <a:rPr lang="en-US" sz="2800" smtClean="0">
                <a:sym typeface="Symbol" pitchFamily="18" charset="2"/>
              </a:rPr>
              <a:t> = { (a, b) | </a:t>
            </a:r>
            <a:r>
              <a:rPr lang="en-US" sz="2800" i="1" smtClean="0">
                <a:sym typeface="Symbol" pitchFamily="18" charset="2"/>
              </a:rPr>
              <a:t>a</a:t>
            </a:r>
            <a:r>
              <a:rPr lang="en-US" sz="2800" smtClean="0">
                <a:sym typeface="Symbol" pitchFamily="18" charset="2"/>
              </a:rPr>
              <a:t> </a:t>
            </a:r>
            <a:r>
              <a:rPr lang="en-US" sz="2800" b="1" smtClean="0">
                <a:sym typeface="Symbol" pitchFamily="18" charset="2"/>
              </a:rPr>
              <a:t> </a:t>
            </a:r>
            <a:r>
              <a:rPr lang="en-US" sz="2800" smtClean="0">
                <a:sym typeface="Symbol" pitchFamily="18" charset="2"/>
              </a:rPr>
              <a:t>A and </a:t>
            </a:r>
            <a:r>
              <a:rPr lang="en-US" sz="2800" i="1" smtClean="0">
                <a:sym typeface="Symbol" pitchFamily="18" charset="2"/>
              </a:rPr>
              <a:t>f( a ) = b</a:t>
            </a:r>
            <a:r>
              <a:rPr lang="en-US" sz="2800" smtClean="0">
                <a:sym typeface="Symbol" pitchFamily="18" charset="2"/>
              </a:rPr>
              <a:t> }.</a:t>
            </a:r>
          </a:p>
          <a:p>
            <a:pPr eaLnBrk="1" hangingPunct="1">
              <a:lnSpc>
                <a:spcPct val="190000"/>
              </a:lnSpc>
            </a:pPr>
            <a:r>
              <a:rPr lang="en-US" sz="2800" smtClean="0">
                <a:sym typeface="Symbol" pitchFamily="18" charset="2"/>
              </a:rPr>
              <a:t>Example: Let the domain of </a:t>
            </a:r>
            <a:r>
              <a:rPr lang="en-US" sz="2800" i="1" smtClean="0">
                <a:sym typeface="Symbol" pitchFamily="18" charset="2"/>
              </a:rPr>
              <a:t>f</a:t>
            </a:r>
            <a:r>
              <a:rPr lang="en-US" sz="2800" smtClean="0">
                <a:sym typeface="Symbol" pitchFamily="18" charset="2"/>
              </a:rPr>
              <a:t> be </a:t>
            </a:r>
            <a:r>
              <a:rPr lang="en-US" sz="2800" b="1" smtClean="0">
                <a:sym typeface="Symbol" pitchFamily="18" charset="2"/>
              </a:rPr>
              <a:t>N</a:t>
            </a:r>
            <a:r>
              <a:rPr lang="en-US" sz="2800" smtClean="0">
                <a:sym typeface="Symbol" pitchFamily="18" charset="2"/>
              </a:rPr>
              <a:t>. Draw:</a:t>
            </a:r>
          </a:p>
          <a:p>
            <a:pPr lvl="1" eaLnBrk="1" hangingPunct="1">
              <a:lnSpc>
                <a:spcPct val="190000"/>
              </a:lnSpc>
              <a:buFontTx/>
              <a:buNone/>
            </a:pPr>
            <a:r>
              <a:rPr lang="en-US" sz="2400" i="1" smtClean="0">
                <a:sym typeface="Symbol" pitchFamily="18" charset="2"/>
              </a:rPr>
              <a:t>f( x ) = x</a:t>
            </a:r>
            <a:r>
              <a:rPr lang="en-US" sz="2400" i="1" baseline="30000" smtClean="0">
                <a:sym typeface="Symbol" pitchFamily="18" charset="2"/>
              </a:rPr>
              <a:t>2</a:t>
            </a:r>
            <a:r>
              <a:rPr lang="en-US" sz="2400" smtClean="0">
                <a:sym typeface="Symbol" pitchFamily="18" charset="2"/>
              </a:rPr>
              <a:t> </a:t>
            </a:r>
          </a:p>
          <a:p>
            <a:pPr lvl="1" eaLnBrk="1" hangingPunct="1">
              <a:lnSpc>
                <a:spcPct val="190000"/>
              </a:lnSpc>
              <a:buFontTx/>
              <a:buNone/>
            </a:pPr>
            <a:r>
              <a:rPr lang="en-US" sz="2400" i="1" smtClean="0">
                <a:sym typeface="Symbol" pitchFamily="18" charset="2"/>
              </a:rPr>
              <a:t>f( x ) = x mod 2.</a:t>
            </a:r>
            <a:endParaRPr lang="en-US" sz="2400" i="1" baseline="300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314FF1-4C4F-4D25-A479-8B9A764F3F84}" type="slidenum">
              <a:rPr lang="en-US" sz="1400"/>
              <a:pPr eaLnBrk="1" hangingPunct="1"/>
              <a:t>2</a:t>
            </a:fld>
            <a:endParaRPr lang="en-US" sz="1400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660066"/>
                </a:solidFill>
              </a:rPr>
              <a:t>D </a:t>
            </a:r>
            <a:r>
              <a:rPr lang="en-US" sz="2400" dirty="0" smtClean="0"/>
              <a:t>&amp; </a:t>
            </a:r>
            <a:r>
              <a:rPr lang="en-US" sz="2400" dirty="0" smtClean="0">
                <a:solidFill>
                  <a:srgbClr val="660066"/>
                </a:solidFill>
              </a:rPr>
              <a:t>C </a:t>
            </a:r>
            <a:r>
              <a:rPr lang="en-US" sz="2400" dirty="0" smtClean="0"/>
              <a:t>be nonempty sets.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i="1" dirty="0" smtClean="0">
                <a:solidFill>
                  <a:srgbClr val="000099"/>
                </a:solidFill>
              </a:rPr>
              <a:t>A </a:t>
            </a:r>
            <a:r>
              <a:rPr lang="en-US" sz="2400" i="1" dirty="0" smtClean="0">
                <a:solidFill>
                  <a:srgbClr val="7F0000"/>
                </a:solidFill>
              </a:rPr>
              <a:t>function</a:t>
            </a:r>
            <a:r>
              <a:rPr lang="en-US" sz="2400" i="1" dirty="0" smtClean="0">
                <a:solidFill>
                  <a:srgbClr val="800000"/>
                </a:solidFill>
              </a:rPr>
              <a:t> f from D to C</a:t>
            </a:r>
            <a:r>
              <a:rPr lang="en-US" sz="2400" i="1" dirty="0">
                <a:solidFill>
                  <a:srgbClr val="800000"/>
                </a:solidFill>
              </a:rPr>
              <a:t> </a:t>
            </a:r>
            <a:r>
              <a:rPr lang="en-US" sz="2400" i="1" dirty="0" smtClean="0"/>
              <a:t>assigns</a:t>
            </a:r>
            <a:r>
              <a:rPr lang="en-US" sz="2400" dirty="0" smtClean="0"/>
              <a:t> elements of D to elements of </a:t>
            </a:r>
            <a:r>
              <a:rPr lang="en-US" sz="2400" dirty="0" smtClean="0"/>
              <a:t>C such that</a:t>
            </a:r>
            <a:endParaRPr lang="en-US" sz="2400" dirty="0" smtClean="0"/>
          </a:p>
          <a:p>
            <a:pPr marL="457200" lvl="1" indent="0" eaLnBrk="1" hangingPunct="1">
              <a:lnSpc>
                <a:spcPct val="150000"/>
              </a:lnSpc>
              <a:buNone/>
            </a:pPr>
            <a:r>
              <a:rPr lang="en-US" sz="2200" dirty="0" smtClean="0"/>
              <a:t>For each </a:t>
            </a:r>
            <a:r>
              <a:rPr lang="en-US" sz="2200" i="1" dirty="0" smtClean="0">
                <a:solidFill>
                  <a:srgbClr val="7F0000"/>
                </a:solidFill>
              </a:rPr>
              <a:t>d</a:t>
            </a:r>
            <a:r>
              <a:rPr lang="en-US" sz="2200" dirty="0" smtClean="0"/>
              <a:t> </a:t>
            </a:r>
            <a:r>
              <a:rPr lang="en-US" sz="2200" b="1" dirty="0" smtClean="0">
                <a:sym typeface="Symbol" pitchFamily="18" charset="2"/>
              </a:rPr>
              <a:t> </a:t>
            </a:r>
            <a:r>
              <a:rPr lang="en-US" sz="2200" dirty="0" smtClean="0"/>
              <a:t>D, </a:t>
            </a:r>
            <a:r>
              <a:rPr lang="en-US" sz="2200" i="1" dirty="0" smtClean="0">
                <a:solidFill>
                  <a:srgbClr val="660066"/>
                </a:solidFill>
              </a:rPr>
              <a:t>f</a:t>
            </a:r>
            <a:r>
              <a:rPr lang="en-US" sz="2200" dirty="0" smtClean="0"/>
              <a:t> assigns </a:t>
            </a:r>
            <a:r>
              <a:rPr lang="en-US" sz="2200" i="1" dirty="0" smtClean="0">
                <a:solidFill>
                  <a:srgbClr val="800000"/>
                </a:solidFill>
              </a:rPr>
              <a:t>d</a:t>
            </a:r>
            <a:r>
              <a:rPr lang="en-US" sz="2200" dirty="0" smtClean="0"/>
              <a:t> to </a:t>
            </a:r>
            <a:r>
              <a:rPr lang="en-US" sz="2200" i="1" dirty="0" smtClean="0">
                <a:solidFill>
                  <a:srgbClr val="7F0000"/>
                </a:solidFill>
              </a:rPr>
              <a:t>exactly 1 </a:t>
            </a:r>
            <a:r>
              <a:rPr lang="en-US" sz="2200" dirty="0" smtClean="0"/>
              <a:t>element </a:t>
            </a:r>
            <a:r>
              <a:rPr lang="en-US" sz="2200" i="1" dirty="0" smtClean="0">
                <a:solidFill>
                  <a:srgbClr val="7F0000"/>
                </a:solidFill>
              </a:rPr>
              <a:t>c </a:t>
            </a:r>
            <a:r>
              <a:rPr lang="en-US" sz="2200" b="1" dirty="0" smtClean="0">
                <a:sym typeface="Symbol" pitchFamily="18" charset="2"/>
              </a:rPr>
              <a:t></a:t>
            </a:r>
            <a:r>
              <a:rPr lang="en-US" sz="2200" dirty="0" smtClean="0"/>
              <a:t> C,              denoted </a:t>
            </a:r>
            <a:r>
              <a:rPr lang="en-US" sz="2200" i="1" dirty="0" smtClean="0">
                <a:solidFill>
                  <a:srgbClr val="7F0000"/>
                </a:solidFill>
              </a:rPr>
              <a:t>f( d ) = c</a:t>
            </a:r>
            <a:r>
              <a:rPr lang="en-US" sz="2200" dirty="0" smtClean="0"/>
              <a:t>.</a:t>
            </a:r>
          </a:p>
          <a:p>
            <a:pPr marL="457200" lvl="1" indent="0" eaLnBrk="1" hangingPunct="1">
              <a:lnSpc>
                <a:spcPct val="150000"/>
              </a:lnSpc>
              <a:buNone/>
            </a:pPr>
            <a:r>
              <a:rPr lang="en-US" sz="2200" dirty="0" smtClean="0">
                <a:solidFill>
                  <a:srgbClr val="000090"/>
                </a:solidFill>
              </a:rPr>
              <a:t>Equivalently</a:t>
            </a:r>
            <a:endParaRPr lang="en-US" sz="2200" dirty="0" smtClean="0">
              <a:solidFill>
                <a:srgbClr val="000090"/>
              </a:solidFill>
            </a:endParaRP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200" b="1" dirty="0" smtClean="0">
                <a:sym typeface="Symbol" pitchFamily="18" charset="2"/>
              </a:rPr>
              <a:t>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d</a:t>
            </a:r>
            <a:r>
              <a:rPr lang="en-US" sz="2200" b="1" dirty="0" smtClean="0">
                <a:sym typeface="Symbol" pitchFamily="18" charset="2"/>
              </a:rPr>
              <a:t>  </a:t>
            </a:r>
            <a:r>
              <a:rPr lang="en-US" sz="2200" dirty="0" smtClean="0">
                <a:sym typeface="Symbol" pitchFamily="18" charset="2"/>
              </a:rPr>
              <a:t>D  </a:t>
            </a:r>
            <a:r>
              <a:rPr lang="en-US" sz="2200" b="1" dirty="0" smtClean="0">
                <a:sym typeface="Symbol" pitchFamily="18" charset="2"/>
              </a:rPr>
              <a:t>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200" b="1" dirty="0" smtClean="0">
                <a:sym typeface="Symbol" pitchFamily="18" charset="2"/>
              </a:rPr>
              <a:t>   </a:t>
            </a:r>
            <a:r>
              <a:rPr lang="en-US" sz="2200" dirty="0" smtClean="0">
                <a:sym typeface="Symbol" pitchFamily="18" charset="2"/>
              </a:rPr>
              <a:t>C </a:t>
            </a:r>
            <a:r>
              <a:rPr lang="en-US" sz="2200" i="1" dirty="0" smtClean="0">
                <a:sym typeface="Symbol" pitchFamily="18" charset="2"/>
              </a:rPr>
              <a:t>(  </a:t>
            </a:r>
            <a:r>
              <a:rPr lang="en-US" sz="2200" i="1" dirty="0" smtClean="0">
                <a:solidFill>
                  <a:srgbClr val="660066"/>
                </a:solidFill>
                <a:sym typeface="Symbol" pitchFamily="18" charset="2"/>
              </a:rPr>
              <a:t>f</a:t>
            </a:r>
            <a:r>
              <a:rPr lang="en-US" sz="2200" i="1" dirty="0" smtClean="0">
                <a:sym typeface="Symbol" pitchFamily="18" charset="2"/>
              </a:rPr>
              <a:t>( 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d</a:t>
            </a:r>
            <a:r>
              <a:rPr lang="en-US" sz="2200" i="1" dirty="0" smtClean="0">
                <a:sym typeface="Symbol" pitchFamily="18" charset="2"/>
              </a:rPr>
              <a:t> ) = 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200" i="1" dirty="0" smtClean="0">
                <a:sym typeface="Symbol" pitchFamily="18" charset="2"/>
              </a:rPr>
              <a:t> </a:t>
            </a:r>
            <a:r>
              <a:rPr lang="en-US" sz="2200" b="1" dirty="0" smtClean="0">
                <a:sym typeface="Symbol" pitchFamily="18" charset="2"/>
              </a:rPr>
              <a:t> </a:t>
            </a:r>
            <a:r>
              <a:rPr lang="en-US" sz="2200" dirty="0" smtClean="0">
                <a:sym typeface="Symbol" pitchFamily="18" charset="2"/>
              </a:rPr>
              <a:t>c’</a:t>
            </a:r>
            <a:r>
              <a:rPr lang="en-US" sz="2200" b="1" dirty="0" smtClean="0">
                <a:sym typeface="Symbol" pitchFamily="18" charset="2"/>
              </a:rPr>
              <a:t>  </a:t>
            </a:r>
            <a:r>
              <a:rPr lang="en-US" sz="2200" dirty="0" smtClean="0">
                <a:sym typeface="Symbol" pitchFamily="18" charset="2"/>
              </a:rPr>
              <a:t>C</a:t>
            </a:r>
            <a:r>
              <a:rPr lang="en-US" sz="2200" b="1" dirty="0" smtClean="0">
                <a:sym typeface="Symbol" pitchFamily="18" charset="2"/>
              </a:rPr>
              <a:t> </a:t>
            </a:r>
            <a:r>
              <a:rPr lang="en-US" sz="2200" i="1" dirty="0" smtClean="0">
                <a:solidFill>
                  <a:srgbClr val="A80000"/>
                </a:solidFill>
                <a:sym typeface="Symbol" pitchFamily="18" charset="2"/>
              </a:rPr>
              <a:t>(</a:t>
            </a:r>
            <a:r>
              <a:rPr lang="en-US" sz="2200" i="1" dirty="0" smtClean="0">
                <a:sym typeface="Symbol" pitchFamily="18" charset="2"/>
              </a:rPr>
              <a:t> </a:t>
            </a:r>
            <a:r>
              <a:rPr lang="en-US" sz="2200" b="1" i="1" dirty="0" smtClean="0">
                <a:sym typeface="Symbol" pitchFamily="18" charset="2"/>
              </a:rPr>
              <a:t> </a:t>
            </a:r>
            <a:r>
              <a:rPr lang="en-US" sz="2200" i="1" dirty="0" smtClean="0">
                <a:solidFill>
                  <a:srgbClr val="660066"/>
                </a:solidFill>
                <a:sym typeface="Symbol" pitchFamily="18" charset="2"/>
              </a:rPr>
              <a:t>f</a:t>
            </a:r>
            <a:r>
              <a:rPr lang="en-US" sz="2200" i="1" dirty="0" smtClean="0">
                <a:sym typeface="Symbol" pitchFamily="18" charset="2"/>
              </a:rPr>
              <a:t>( 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d</a:t>
            </a:r>
            <a:r>
              <a:rPr lang="en-US" sz="2200" i="1" dirty="0" smtClean="0">
                <a:sym typeface="Symbol" pitchFamily="18" charset="2"/>
              </a:rPr>
              <a:t> ) = c’ </a:t>
            </a:r>
            <a:r>
              <a:rPr lang="en-US" sz="2200" b="1" dirty="0" smtClean="0">
                <a:sym typeface="Symbol" pitchFamily="18" charset="2"/>
              </a:rPr>
              <a:t> 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200" i="1" dirty="0" smtClean="0">
                <a:sym typeface="Symbol" pitchFamily="18" charset="2"/>
              </a:rPr>
              <a:t> = c’ </a:t>
            </a:r>
            <a:r>
              <a:rPr lang="en-US" sz="2200" dirty="0" smtClean="0">
                <a:solidFill>
                  <a:srgbClr val="A80000"/>
                </a:solidFill>
                <a:sym typeface="Symbol" pitchFamily="18" charset="2"/>
              </a:rPr>
              <a:t>)</a:t>
            </a:r>
            <a:r>
              <a:rPr lang="en-US" sz="2200" dirty="0" smtClean="0">
                <a:sym typeface="Symbol" pitchFamily="18" charset="2"/>
              </a:rPr>
              <a:t>  ) 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200" b="1" dirty="0" smtClean="0">
                <a:sym typeface="Symbol" pitchFamily="18" charset="2"/>
              </a:rPr>
              <a:t>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d</a:t>
            </a:r>
            <a:r>
              <a:rPr lang="en-US" sz="2200" b="1" dirty="0" smtClean="0">
                <a:sym typeface="Symbol" pitchFamily="18" charset="2"/>
              </a:rPr>
              <a:t>  </a:t>
            </a:r>
            <a:r>
              <a:rPr lang="en-US" sz="2200" dirty="0" smtClean="0">
                <a:sym typeface="Symbol" pitchFamily="18" charset="2"/>
              </a:rPr>
              <a:t>D  </a:t>
            </a:r>
            <a:r>
              <a:rPr lang="en-US" sz="2200" b="1" dirty="0" smtClean="0">
                <a:sym typeface="Symbol" pitchFamily="18" charset="2"/>
              </a:rPr>
              <a:t>!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200" b="1" dirty="0" smtClean="0">
                <a:sym typeface="Symbol" pitchFamily="18" charset="2"/>
              </a:rPr>
              <a:t>  </a:t>
            </a:r>
            <a:r>
              <a:rPr lang="en-US" sz="2200" dirty="0" smtClean="0">
                <a:sym typeface="Symbol" pitchFamily="18" charset="2"/>
              </a:rPr>
              <a:t>C  </a:t>
            </a:r>
            <a:r>
              <a:rPr lang="en-US" sz="2200" i="1" dirty="0" smtClean="0">
                <a:sym typeface="Symbol" pitchFamily="18" charset="2"/>
              </a:rPr>
              <a:t>f( 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d</a:t>
            </a:r>
            <a:r>
              <a:rPr lang="en-US" sz="2200" i="1" dirty="0" smtClean="0">
                <a:sym typeface="Symbol" pitchFamily="18" charset="2"/>
              </a:rPr>
              <a:t> ) = </a:t>
            </a:r>
            <a:r>
              <a:rPr lang="en-US" sz="2200" i="1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200" dirty="0" smtClean="0">
                <a:sym typeface="Symbol" pitchFamily="18" charset="2"/>
              </a:rPr>
              <a:t>.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sz="2400" dirty="0"/>
              <a:t>If </a:t>
            </a: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dirty="0"/>
              <a:t> is a function from </a:t>
            </a:r>
            <a:r>
              <a:rPr lang="en-US" sz="2400" dirty="0">
                <a:solidFill>
                  <a:srgbClr val="7F0000"/>
                </a:solidFill>
              </a:rPr>
              <a:t>D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7F0000"/>
                </a:solidFill>
              </a:rPr>
              <a:t>C</a:t>
            </a:r>
            <a:r>
              <a:rPr lang="en-US" sz="2400" dirty="0"/>
              <a:t>, we write </a:t>
            </a: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i="1" dirty="0"/>
              <a:t> 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7F0000"/>
                </a:solidFill>
              </a:rPr>
              <a:t>D</a:t>
            </a:r>
            <a:r>
              <a:rPr lang="en-US" sz="2400" dirty="0"/>
              <a:t> </a:t>
            </a:r>
            <a:r>
              <a:rPr lang="en-US" sz="2400" b="1" dirty="0">
                <a:sym typeface="Symbol" pitchFamily="18" charset="2"/>
              </a:rPr>
              <a:t> </a:t>
            </a:r>
            <a:r>
              <a:rPr lang="en-US" sz="2400" dirty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200000"/>
              </a:lnSpc>
            </a:pPr>
            <a:r>
              <a:rPr lang="en-US" sz="2400" dirty="0">
                <a:sym typeface="Symbol" pitchFamily="18" charset="2"/>
              </a:rPr>
              <a:t>Functions </a:t>
            </a:r>
            <a:r>
              <a:rPr lang="en-US" sz="2400" dirty="0" smtClean="0">
                <a:sym typeface="Symbol" pitchFamily="18" charset="2"/>
              </a:rPr>
              <a:t>also </a:t>
            </a:r>
            <a:r>
              <a:rPr lang="en-US" sz="2400" dirty="0">
                <a:sym typeface="Symbol" pitchFamily="18" charset="2"/>
              </a:rPr>
              <a:t>are </a:t>
            </a:r>
            <a:r>
              <a:rPr lang="en-US" sz="2400" dirty="0" smtClean="0">
                <a:sym typeface="Symbol" pitchFamily="18" charset="2"/>
              </a:rPr>
              <a:t>known </a:t>
            </a:r>
            <a:r>
              <a:rPr lang="en-US" sz="2400" dirty="0">
                <a:sym typeface="Symbol" pitchFamily="18" charset="2"/>
              </a:rPr>
              <a:t>as:</a:t>
            </a:r>
          </a:p>
          <a:p>
            <a:pPr lvl="1" eaLnBrk="1" hangingPunct="1">
              <a:lnSpc>
                <a:spcPct val="200000"/>
              </a:lnSpc>
              <a:buFontTx/>
              <a:buNone/>
            </a:pPr>
            <a:r>
              <a:rPr lang="en-US" sz="2400" dirty="0" smtClean="0">
                <a:sym typeface="Symbol" pitchFamily="18" charset="2"/>
              </a:rPr>
              <a:t>Mappings - </a:t>
            </a:r>
            <a:r>
              <a:rPr lang="en-US" sz="2000" dirty="0" smtClean="0">
                <a:sym typeface="Symbol" pitchFamily="18" charset="2"/>
              </a:rPr>
              <a:t>View </a:t>
            </a:r>
            <a:r>
              <a:rPr lang="en-US" sz="20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000" dirty="0" smtClean="0">
                <a:sym typeface="Symbol" pitchFamily="18" charset="2"/>
              </a:rPr>
              <a:t> as a set of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(key, value) </a:t>
            </a:r>
            <a:r>
              <a:rPr lang="en-US" sz="2000" dirty="0" smtClean="0">
                <a:sym typeface="Symbol" pitchFamily="18" charset="2"/>
              </a:rPr>
              <a:t>pairs </a:t>
            </a:r>
          </a:p>
          <a:p>
            <a:pPr lvl="1" eaLnBrk="1" hangingPunct="1">
              <a:lnSpc>
                <a:spcPct val="20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{ (k, v) | k </a:t>
            </a:r>
            <a:r>
              <a:rPr lang="en-US" sz="2000" b="1" dirty="0">
                <a:sym typeface="Symbol" pitchFamily="18" charset="2"/>
              </a:rPr>
              <a:t> </a:t>
            </a:r>
            <a:r>
              <a:rPr lang="en-US" sz="2000" dirty="0" smtClean="0"/>
              <a:t>D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sz="2000" b="1" dirty="0" smtClean="0">
                <a:sym typeface="Symbol" pitchFamily="18" charset="2"/>
              </a:rPr>
              <a:t> </a:t>
            </a:r>
            <a:r>
              <a:rPr lang="en-US" sz="2000" dirty="0" smtClean="0"/>
              <a:t>v =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/>
              <a:t>(k) }</a:t>
            </a:r>
            <a:endParaRPr lang="en-US" sz="2000" dirty="0">
              <a:sym typeface="Symbol" pitchFamily="18" charset="2"/>
            </a:endParaRPr>
          </a:p>
          <a:p>
            <a:pPr lvl="1" eaLnBrk="1" hangingPunct="1">
              <a:lnSpc>
                <a:spcPct val="200000"/>
              </a:lnSpc>
              <a:buFontTx/>
              <a:buNone/>
            </a:pPr>
            <a:r>
              <a:rPr lang="en-US" sz="2400" dirty="0">
                <a:sym typeface="Symbol" pitchFamily="18" charset="2"/>
              </a:rPr>
              <a:t>Transformations.</a:t>
            </a:r>
          </a:p>
          <a:p>
            <a:pPr eaLnBrk="1" hangingPunct="1">
              <a:lnSpc>
                <a:spcPct val="200000"/>
              </a:lnSpc>
            </a:pPr>
            <a:r>
              <a:rPr lang="en-US" sz="2400" dirty="0">
                <a:sym typeface="Symbol" pitchFamily="18" charset="2"/>
              </a:rPr>
              <a:t>Functions pass the </a:t>
            </a:r>
            <a:r>
              <a:rPr lang="en-US" sz="2400" i="1" dirty="0">
                <a:solidFill>
                  <a:srgbClr val="7F0000"/>
                </a:solidFill>
                <a:sym typeface="Symbol" pitchFamily="18" charset="2"/>
              </a:rPr>
              <a:t>vertical line</a:t>
            </a:r>
            <a:r>
              <a:rPr lang="en-US" sz="2400" i="1" dirty="0"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test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en-US" sz="2400" dirty="0">
              <a:sym typeface="Symbol" pitchFamily="18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© Peter Cappello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E1C9A2-4C99-493C-86BB-7FD83CAE5A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9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C37CE4-5C46-4021-B04C-1F160B889760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Definition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467600" cy="4800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/>
              <a:t>A function is a subset of a Cartesian product:                       If </a:t>
            </a:r>
            <a:r>
              <a:rPr lang="en-US" sz="2400" i="1" dirty="0" smtClean="0">
                <a:solidFill>
                  <a:srgbClr val="7F0000"/>
                </a:solidFill>
              </a:rPr>
              <a:t>f 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7F0000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then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f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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D x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(see previous slide)</a:t>
            </a:r>
            <a:endParaRPr lang="en-US" sz="2400" dirty="0" smtClean="0">
              <a:sym typeface="Symbol" pitchFamily="18" charset="2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ym typeface="Symbol" pitchFamily="18" charset="2"/>
              </a:rPr>
              <a:t>If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i="1" dirty="0" smtClean="0"/>
              <a:t> 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7F0000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then: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D</a:t>
            </a:r>
            <a:r>
              <a:rPr lang="en-US" sz="2400" dirty="0" smtClean="0">
                <a:sym typeface="Symbol" pitchFamily="18" charset="2"/>
              </a:rPr>
              <a:t> is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’s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domain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is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’s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codomain</a:t>
            </a:r>
            <a:r>
              <a:rPr lang="en-US" sz="2400" dirty="0" smtClean="0">
                <a:solidFill>
                  <a:srgbClr val="A80000"/>
                </a:solidFill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If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(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d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) =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then: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is the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image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of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d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d 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is a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pre-image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of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’s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range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is {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 </a:t>
            </a:r>
            <a:r>
              <a:rPr lang="en-US" sz="2400" b="1" dirty="0"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 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| </a:t>
            </a: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d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d</a:t>
            </a:r>
            <a:r>
              <a:rPr lang="en-US" sz="2400" dirty="0" smtClean="0">
                <a:sym typeface="Symbol" pitchFamily="18" charset="2"/>
              </a:rPr>
              <a:t> ) = </a:t>
            </a:r>
            <a:r>
              <a:rPr lang="en-US" sz="2400" dirty="0" smtClean="0">
                <a:solidFill>
                  <a:srgbClr val="007900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}.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D81C55-290A-4354-BBE3-D55CF2C22CF5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en-US" sz="2400" smtClean="0"/>
              <a:t>Let f : </a:t>
            </a:r>
            <a:r>
              <a:rPr lang="en-US" sz="2400" b="1" smtClean="0"/>
              <a:t>Z</a:t>
            </a:r>
            <a:r>
              <a:rPr lang="en-US" sz="2400" smtClean="0"/>
              <a:t> </a:t>
            </a:r>
            <a:r>
              <a:rPr lang="en-US" sz="2400" b="1" smtClean="0">
                <a:sym typeface="Symbol" pitchFamily="18" charset="2"/>
              </a:rPr>
              <a:t> N</a:t>
            </a:r>
            <a:r>
              <a:rPr lang="en-US" sz="2400" smtClean="0"/>
              <a:t> be </a:t>
            </a:r>
            <a:r>
              <a:rPr lang="en-US" sz="2400" smtClean="0">
                <a:solidFill>
                  <a:srgbClr val="7F0000"/>
                </a:solidFill>
              </a:rPr>
              <a:t>f( x ) = x</a:t>
            </a:r>
            <a:r>
              <a:rPr lang="en-US" sz="2400" baseline="30000" smtClean="0">
                <a:solidFill>
                  <a:srgbClr val="7F0000"/>
                </a:solidFill>
              </a:rPr>
              <a:t>2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180000"/>
              </a:lnSpc>
            </a:pPr>
            <a:r>
              <a:rPr lang="en-US" sz="2400" smtClean="0"/>
              <a:t>What is f’s </a:t>
            </a:r>
            <a:r>
              <a:rPr lang="en-US" sz="2400" smtClean="0">
                <a:solidFill>
                  <a:srgbClr val="7F0000"/>
                </a:solidFill>
              </a:rPr>
              <a:t>domain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180000"/>
              </a:lnSpc>
            </a:pPr>
            <a:r>
              <a:rPr lang="en-US" sz="2400" smtClean="0"/>
              <a:t>What is f’s </a:t>
            </a:r>
            <a:r>
              <a:rPr lang="en-US" sz="2400" smtClean="0">
                <a:solidFill>
                  <a:srgbClr val="7F0000"/>
                </a:solidFill>
              </a:rPr>
              <a:t>codomain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180000"/>
              </a:lnSpc>
            </a:pPr>
            <a:r>
              <a:rPr lang="en-US" sz="2400" smtClean="0"/>
              <a:t>What is the </a:t>
            </a:r>
            <a:r>
              <a:rPr lang="en-US" sz="2400" smtClean="0">
                <a:solidFill>
                  <a:srgbClr val="7F0000"/>
                </a:solidFill>
              </a:rPr>
              <a:t>image</a:t>
            </a:r>
            <a:r>
              <a:rPr lang="en-US" sz="2400" smtClean="0"/>
              <a:t> of </a:t>
            </a:r>
            <a:r>
              <a:rPr lang="en-US" sz="2400" smtClean="0">
                <a:solidFill>
                  <a:srgbClr val="7F0000"/>
                </a:solidFill>
              </a:rPr>
              <a:t>4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180000"/>
              </a:lnSpc>
            </a:pPr>
            <a:r>
              <a:rPr lang="en-US" sz="2400" smtClean="0"/>
              <a:t>What is the </a:t>
            </a:r>
            <a:r>
              <a:rPr lang="en-US" sz="2400" smtClean="0">
                <a:solidFill>
                  <a:srgbClr val="7F0000"/>
                </a:solidFill>
              </a:rPr>
              <a:t>pre-image</a:t>
            </a:r>
            <a:r>
              <a:rPr lang="en-US" sz="2400" smtClean="0"/>
              <a:t> of </a:t>
            </a:r>
            <a:r>
              <a:rPr lang="en-US" sz="2400" smtClean="0">
                <a:solidFill>
                  <a:srgbClr val="7F0000"/>
                </a:solidFill>
              </a:rPr>
              <a:t>4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180000"/>
              </a:lnSpc>
            </a:pPr>
            <a:r>
              <a:rPr lang="en-US" sz="2400" smtClean="0"/>
              <a:t>What is f’s </a:t>
            </a:r>
            <a:r>
              <a:rPr lang="en-US" sz="2400" smtClean="0">
                <a:solidFill>
                  <a:srgbClr val="7F0000"/>
                </a:solidFill>
              </a:rPr>
              <a:t>range</a:t>
            </a:r>
            <a:r>
              <a:rPr lang="en-US" sz="240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F45EAB-3880-40FC-AF66-E8E5A3C02B11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Declaring a function’s domain &amp; codomain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400" dirty="0" smtClean="0"/>
              <a:t>The Java statement</a:t>
            </a:r>
          </a:p>
          <a:p>
            <a:pPr lvl="1" eaLnBrk="1" hangingPunct="1">
              <a:lnSpc>
                <a:spcPct val="220000"/>
              </a:lnSpc>
              <a:buFontTx/>
              <a:buNone/>
            </a:pPr>
            <a:r>
              <a:rPr lang="en-US" sz="2400" dirty="0" smtClean="0"/>
              <a:t>long square( int x ) { … }</a:t>
            </a:r>
          </a:p>
          <a:p>
            <a:pPr lvl="1" eaLnBrk="1" hangingPunct="1">
              <a:lnSpc>
                <a:spcPct val="22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The domain of </a:t>
            </a:r>
            <a:r>
              <a:rPr lang="en-US" sz="2400" dirty="0" smtClean="0"/>
              <a:t>square</a:t>
            </a:r>
            <a:r>
              <a:rPr lang="en-US" sz="2400" dirty="0" smtClean="0">
                <a:solidFill>
                  <a:srgbClr val="7F0000"/>
                </a:solidFill>
              </a:rPr>
              <a:t> is</a:t>
            </a:r>
            <a:r>
              <a:rPr lang="en-US" sz="2400" dirty="0" smtClean="0"/>
              <a:t>?</a:t>
            </a:r>
          </a:p>
          <a:p>
            <a:pPr lvl="1" eaLnBrk="1" hangingPunct="1">
              <a:lnSpc>
                <a:spcPct val="22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Its codomain is</a:t>
            </a:r>
            <a:r>
              <a:rPr lang="en-US" sz="2400" dirty="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60487A-5637-4C67-9283-69E0A7718AB6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are functions equal?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419600"/>
          </a:xfrm>
        </p:spPr>
        <p:txBody>
          <a:bodyPr/>
          <a:lstStyle/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f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000099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 &amp;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</a:rPr>
              <a:t>	  f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000099"/>
                </a:solidFill>
              </a:rPr>
              <a:t>D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000099"/>
                </a:solidFill>
                <a:sym typeface="Symbol" pitchFamily="18" charset="2"/>
              </a:rPr>
              <a:t>C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sz="2400" dirty="0" smtClean="0"/>
              <a:t>Since</a:t>
            </a:r>
          </a:p>
          <a:p>
            <a:pPr lvl="1" eaLnBrk="1" hangingPunct="1">
              <a:lnSpc>
                <a:spcPct val="180000"/>
              </a:lnSpc>
            </a:pPr>
            <a:r>
              <a:rPr lang="en-US" sz="2400" dirty="0" smtClean="0"/>
              <a:t>A function is a subset of a Cartesian product.</a:t>
            </a:r>
          </a:p>
          <a:p>
            <a:pPr lvl="1" eaLnBrk="1" hangingPunct="1">
              <a:lnSpc>
                <a:spcPct val="180000"/>
              </a:lnSpc>
            </a:pPr>
            <a:r>
              <a:rPr lang="en-US" sz="2400" dirty="0" smtClean="0"/>
              <a:t>A Cartesian product is a set.</a:t>
            </a:r>
          </a:p>
          <a:p>
            <a:pPr eaLnBrk="1" hangingPunct="1">
              <a:lnSpc>
                <a:spcPct val="180000"/>
              </a:lnSpc>
              <a:buFontTx/>
              <a:buNone/>
            </a:pPr>
            <a:r>
              <a:rPr lang="en-US" sz="2400" dirty="0" smtClean="0"/>
              <a:t>when does </a:t>
            </a:r>
            <a:r>
              <a:rPr lang="en-US" sz="2400" dirty="0" smtClean="0">
                <a:solidFill>
                  <a:srgbClr val="7F0000"/>
                </a:solidFill>
              </a:rPr>
              <a:t>f</a:t>
            </a:r>
            <a:r>
              <a:rPr lang="en-US" sz="2400" baseline="-25000" dirty="0" smtClean="0">
                <a:solidFill>
                  <a:srgbClr val="7F0000"/>
                </a:solidFill>
              </a:rPr>
              <a:t>1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= </a:t>
            </a:r>
            <a:r>
              <a:rPr lang="en-US" sz="2400" dirty="0" smtClean="0">
                <a:solidFill>
                  <a:srgbClr val="7F0000"/>
                </a:solidFill>
              </a:rPr>
              <a:t>f</a:t>
            </a:r>
            <a:r>
              <a:rPr lang="en-US" sz="2400" baseline="-25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/>
              <a:t>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7F0425-B486-4D58-AEC2-E92B597E18FF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Image of a </a:t>
            </a:r>
            <a:r>
              <a:rPr lang="en-US" i="1" dirty="0" smtClean="0"/>
              <a:t>Set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C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7F0000"/>
                </a:solidFill>
              </a:rPr>
              <a:t>S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</a:t>
            </a:r>
            <a:r>
              <a:rPr lang="en-US" sz="2400" dirty="0" smtClean="0">
                <a:solidFill>
                  <a:srgbClr val="7F0000"/>
                </a:solidFill>
              </a:rPr>
              <a:t> D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/>
              <a:t>The </a:t>
            </a:r>
            <a:r>
              <a:rPr lang="en-US" sz="2400" i="1" dirty="0" smtClean="0">
                <a:solidFill>
                  <a:srgbClr val="7F0000"/>
                </a:solidFill>
              </a:rPr>
              <a:t>image</a:t>
            </a:r>
            <a:r>
              <a:rPr lang="en-US" sz="2400" i="1" dirty="0" smtClean="0"/>
              <a:t> of </a:t>
            </a:r>
            <a:r>
              <a:rPr lang="en-US" sz="2400" i="1" dirty="0" smtClean="0">
                <a:solidFill>
                  <a:srgbClr val="7F0000"/>
                </a:solidFill>
              </a:rPr>
              <a:t>S</a:t>
            </a:r>
            <a:r>
              <a:rPr lang="en-US" sz="2400" i="1" dirty="0" smtClean="0"/>
              <a:t> under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/>
              <a:t>, denoted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( S )</a:t>
            </a:r>
            <a:r>
              <a:rPr lang="en-US" sz="2400" dirty="0" smtClean="0"/>
              <a:t> is 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r>
              <a:rPr lang="en-US" sz="2400" dirty="0" smtClean="0"/>
              <a:t> { </a:t>
            </a:r>
            <a:r>
              <a:rPr lang="en-US" sz="2400" dirty="0" smtClean="0"/>
              <a:t>c </a:t>
            </a:r>
            <a:r>
              <a:rPr lang="en-US" sz="2400" b="1" dirty="0" smtClean="0">
                <a:sym typeface="Symbol" pitchFamily="18" charset="2"/>
              </a:rPr>
              <a:t>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C </a:t>
            </a:r>
            <a:r>
              <a:rPr lang="en-US" sz="2400" dirty="0" smtClean="0"/>
              <a:t>| </a:t>
            </a: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dirty="0" smtClean="0">
                <a:sym typeface="Symbol" pitchFamily="18" charset="2"/>
              </a:rPr>
              <a:t>s</a:t>
            </a:r>
            <a:r>
              <a:rPr lang="en-US" sz="2400" b="1" dirty="0" smtClean="0">
                <a:sym typeface="Symbol" pitchFamily="18" charset="2"/>
              </a:rPr>
              <a:t>  </a:t>
            </a:r>
            <a:r>
              <a:rPr lang="en-US" sz="2400" dirty="0" smtClean="0">
                <a:solidFill>
                  <a:srgbClr val="660066"/>
                </a:solidFill>
                <a:sym typeface="Symbol" pitchFamily="18" charset="2"/>
              </a:rPr>
              <a:t>S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ym typeface="Symbol" pitchFamily="18" charset="2"/>
              </a:rPr>
              <a:t>( </a:t>
            </a:r>
            <a:r>
              <a:rPr lang="en-US" sz="2400" dirty="0" smtClean="0">
                <a:sym typeface="Symbol" pitchFamily="18" charset="2"/>
              </a:rPr>
              <a:t>s ) = c }.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>
                <a:sym typeface="Symbol" pitchFamily="18" charset="2"/>
              </a:rPr>
              <a:t>If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S is finite</a:t>
            </a:r>
            <a:r>
              <a:rPr lang="en-US" sz="2400" dirty="0" smtClean="0">
                <a:sym typeface="Symbol" pitchFamily="18" charset="2"/>
              </a:rPr>
              <a:t>, can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| S |</a:t>
            </a:r>
            <a:r>
              <a:rPr lang="en-US" sz="2400" dirty="0" smtClean="0">
                <a:sym typeface="Symbol" pitchFamily="18" charset="2"/>
              </a:rPr>
              <a:t> be &lt;, =, or &gt;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|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( S ) |</a:t>
            </a:r>
            <a:r>
              <a:rPr lang="en-US" sz="2400" dirty="0" smtClean="0">
                <a:sym typeface="Symbol" pitchFamily="18" charset="2"/>
              </a:rPr>
              <a:t> ?</a:t>
            </a:r>
          </a:p>
          <a:p>
            <a:pPr eaLnBrk="1" hangingPunct="1">
              <a:lnSpc>
                <a:spcPct val="130000"/>
              </a:lnSpc>
            </a:pPr>
            <a:r>
              <a:rPr lang="en-US" sz="2400" dirty="0" smtClean="0">
                <a:sym typeface="Symbol" pitchFamily="18" charset="2"/>
              </a:rPr>
              <a:t>Let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f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 , f( n ) = n mod 5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What is </a:t>
            </a:r>
            <a:r>
              <a:rPr lang="en-US" sz="2000" i="1" dirty="0" smtClean="0">
                <a:solidFill>
                  <a:srgbClr val="7F0000"/>
                </a:solidFill>
              </a:rPr>
              <a:t>f</a:t>
            </a:r>
            <a:r>
              <a:rPr lang="en-US" sz="2000" dirty="0" smtClean="0"/>
              <a:t>’s </a:t>
            </a:r>
            <a:r>
              <a:rPr lang="en-US" sz="2000" dirty="0" smtClean="0">
                <a:solidFill>
                  <a:srgbClr val="7F0000"/>
                </a:solidFill>
              </a:rPr>
              <a:t>range</a:t>
            </a:r>
            <a:r>
              <a:rPr lang="en-US" sz="2000" dirty="0" smtClean="0"/>
              <a:t>?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Let </a:t>
            </a:r>
            <a:r>
              <a:rPr lang="en-US" sz="2000" dirty="0" smtClean="0">
                <a:solidFill>
                  <a:srgbClr val="7F0000"/>
                </a:solidFill>
              </a:rPr>
              <a:t>O = { n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 N </a:t>
            </a:r>
            <a:r>
              <a:rPr lang="en-US" sz="2000" dirty="0" smtClean="0">
                <a:solidFill>
                  <a:srgbClr val="7F0000"/>
                </a:solidFill>
                <a:sym typeface="Symbol" pitchFamily="18" charset="2"/>
              </a:rPr>
              <a:t>| n is odd }</a:t>
            </a:r>
            <a:r>
              <a:rPr lang="en-US" sz="2000" dirty="0" smtClean="0">
                <a:sym typeface="Symbol" pitchFamily="18" charset="2"/>
              </a:rPr>
              <a:t> .</a:t>
            </a:r>
            <a:endParaRPr lang="en-US" sz="2000" dirty="0" smtClean="0"/>
          </a:p>
          <a:p>
            <a:pPr lvl="1" eaLnBrk="1" hangingPunct="1">
              <a:lnSpc>
                <a:spcPct val="130000"/>
              </a:lnSpc>
            </a:pPr>
            <a:r>
              <a:rPr lang="en-US" sz="2000" dirty="0" smtClean="0"/>
              <a:t>What is </a:t>
            </a:r>
            <a:r>
              <a:rPr lang="en-US" sz="2000" dirty="0" smtClean="0">
                <a:solidFill>
                  <a:srgbClr val="7F0000"/>
                </a:solidFill>
              </a:rPr>
              <a:t>f( O )</a:t>
            </a:r>
            <a:r>
              <a:rPr lang="en-US" sz="2000" dirty="0" smtClean="0"/>
              <a:t>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62AA95E-B36D-43A0-A924-E5A0C4B09DEB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One-to-One (Injective) Functions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8006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/>
              <a:t> : D </a:t>
            </a:r>
            <a:r>
              <a:rPr lang="en-US" sz="2400" b="1" dirty="0" smtClean="0">
                <a:sym typeface="Symbol" pitchFamily="18" charset="2"/>
              </a:rPr>
              <a:t> </a:t>
            </a:r>
            <a:r>
              <a:rPr lang="en-US" sz="2400" dirty="0" smtClean="0"/>
              <a:t>C.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one-to-one</a:t>
            </a:r>
            <a:r>
              <a:rPr lang="en-US" sz="2400" dirty="0" smtClean="0">
                <a:solidFill>
                  <a:srgbClr val="7F0000"/>
                </a:solidFill>
              </a:rPr>
              <a:t> (</a:t>
            </a:r>
            <a:r>
              <a:rPr lang="en-US" sz="2400" i="1" dirty="0" smtClean="0">
                <a:solidFill>
                  <a:srgbClr val="7F0000"/>
                </a:solidFill>
              </a:rPr>
              <a:t>injective</a:t>
            </a:r>
            <a:r>
              <a:rPr lang="en-US" sz="2400" dirty="0" smtClean="0">
                <a:solidFill>
                  <a:srgbClr val="7F0000"/>
                </a:solidFill>
              </a:rPr>
              <a:t>)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when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	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a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D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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b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D (  a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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b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i="1" dirty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(a )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 </a:t>
            </a:r>
            <a:r>
              <a:rPr lang="en-US" sz="2400" i="1" dirty="0">
                <a:solidFill>
                  <a:srgbClr val="7F0000"/>
                </a:solidFill>
              </a:rPr>
              <a:t>f </a:t>
            </a:r>
            <a:r>
              <a:rPr lang="en-US" sz="2400" dirty="0" smtClean="0">
                <a:solidFill>
                  <a:srgbClr val="7F0000"/>
                </a:solidFill>
              </a:rPr>
              <a:t>( </a:t>
            </a:r>
            <a:r>
              <a:rPr lang="en-US" sz="2400" dirty="0" smtClean="0">
                <a:solidFill>
                  <a:srgbClr val="7F0000"/>
                </a:solidFill>
              </a:rPr>
              <a:t>b )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).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400" i="1" dirty="0" smtClean="0">
                <a:sym typeface="Symbol" pitchFamily="18" charset="2"/>
              </a:rPr>
              <a:t>Different domain elements have different images.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dirty="0" smtClean="0"/>
              <a:t>Example</a:t>
            </a:r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dirty="0" smtClean="0"/>
              <a:t>Let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: { T, F }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dirty="0" smtClean="0">
                <a:solidFill>
                  <a:srgbClr val="7F0000"/>
                </a:solidFill>
              </a:rPr>
              <a:t>{ T, F }</a:t>
            </a:r>
            <a:r>
              <a:rPr lang="en-US" sz="2400" dirty="0" smtClean="0"/>
              <a:t>, such that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>
                <a:solidFill>
                  <a:srgbClr val="7F0000"/>
                </a:solidFill>
              </a:rPr>
              <a:t>( p ) =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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p</a:t>
            </a:r>
            <a:r>
              <a:rPr lang="en-US" sz="2400" dirty="0" smtClean="0">
                <a:sym typeface="Symbol" pitchFamily="18" charset="2"/>
              </a:rPr>
              <a:t>.</a:t>
            </a:r>
            <a:endParaRPr lang="en-US" sz="2400" dirty="0" smtClean="0"/>
          </a:p>
          <a:p>
            <a:pPr lvl="1"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n</a:t>
            </a:r>
            <a:r>
              <a:rPr lang="en-US" sz="2400" dirty="0" smtClean="0"/>
              <a:t> injective?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dirty="0" smtClean="0"/>
              <a:t>Is </a:t>
            </a:r>
            <a:r>
              <a:rPr lang="en-US" sz="2400" i="1" dirty="0" smtClean="0">
                <a:solidFill>
                  <a:srgbClr val="7F0000"/>
                </a:solidFill>
              </a:rPr>
              <a:t>f</a:t>
            </a:r>
            <a:r>
              <a:rPr lang="en-US" sz="2400" dirty="0" smtClean="0">
                <a:solidFill>
                  <a:srgbClr val="7F0000"/>
                </a:solidFill>
              </a:rPr>
              <a:t> :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dirty="0" smtClean="0">
                <a:solidFill>
                  <a:srgbClr val="7F0000"/>
                </a:solidFill>
              </a:rPr>
              <a:t>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 </a:t>
            </a:r>
            <a:r>
              <a:rPr lang="en-US" sz="2400" b="1" dirty="0" smtClean="0">
                <a:solidFill>
                  <a:srgbClr val="7F0000"/>
                </a:solidFill>
              </a:rPr>
              <a:t>Z</a:t>
            </a:r>
            <a:r>
              <a:rPr lang="en-US" sz="2400" dirty="0" smtClean="0">
                <a:solidFill>
                  <a:srgbClr val="7F0000"/>
                </a:solidFill>
              </a:rPr>
              <a:t>, </a:t>
            </a:r>
            <a:r>
              <a:rPr lang="en-US" sz="2400" i="1" dirty="0" smtClean="0">
                <a:solidFill>
                  <a:srgbClr val="7F0000"/>
                </a:solidFill>
              </a:rPr>
              <a:t>f( z ) = z</a:t>
            </a:r>
            <a:r>
              <a:rPr lang="en-US" sz="2400" i="1" baseline="30000" dirty="0" smtClean="0">
                <a:solidFill>
                  <a:srgbClr val="7F0000"/>
                </a:solidFill>
              </a:rPr>
              <a:t>2</a:t>
            </a:r>
            <a:r>
              <a:rPr lang="en-US" sz="2400" dirty="0" smtClean="0"/>
              <a:t> injective?</a:t>
            </a:r>
          </a:p>
          <a:p>
            <a:pPr eaLnBrk="1" hangingPunct="1">
              <a:lnSpc>
                <a:spcPct val="140000"/>
              </a:lnSpc>
              <a:spcBef>
                <a:spcPct val="0"/>
              </a:spcBef>
            </a:pPr>
            <a:r>
              <a:rPr lang="en-US" sz="2400" dirty="0" smtClean="0">
                <a:sym typeface="Symbol" pitchFamily="18" charset="2"/>
              </a:rPr>
              <a:t>Injective functions pass the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horizontal line</a:t>
            </a:r>
            <a:r>
              <a:rPr lang="en-US" sz="2400" dirty="0" smtClean="0">
                <a:sym typeface="Symbol" pitchFamily="18" charset="2"/>
              </a:rPr>
              <a:t> test.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72959</TotalTime>
  <Words>1240</Words>
  <Application>Microsoft Macintosh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Functions</vt:lpstr>
      <vt:lpstr>Definition</vt:lpstr>
      <vt:lpstr>PowerPoint Presentation</vt:lpstr>
      <vt:lpstr>Definition</vt:lpstr>
      <vt:lpstr>Example</vt:lpstr>
      <vt:lpstr>Declaring a function’s domain &amp; codomain</vt:lpstr>
      <vt:lpstr>When are functions equal?</vt:lpstr>
      <vt:lpstr>The Image of a Set</vt:lpstr>
      <vt:lpstr>One-to-One (Injective) Functions</vt:lpstr>
      <vt:lpstr>Onto (Surjective) Functions</vt:lpstr>
      <vt:lpstr>One-to-One Correspondence (Bijection)</vt:lpstr>
      <vt:lpstr>Inverse Functions</vt:lpstr>
      <vt:lpstr>Composition of Functions</vt:lpstr>
      <vt:lpstr>Example</vt:lpstr>
      <vt:lpstr>Exercise</vt:lpstr>
      <vt:lpstr>End of Lecture</vt:lpstr>
      <vt:lpstr>PowerPoint Presentation</vt:lpstr>
      <vt:lpstr>Graphs of Functions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991</cp:revision>
  <dcterms:created xsi:type="dcterms:W3CDTF">2001-03-22T17:43:43Z</dcterms:created>
  <dcterms:modified xsi:type="dcterms:W3CDTF">2016-08-11T17:47:10Z</dcterms:modified>
</cp:coreProperties>
</file>