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  <p:sldId id="354" r:id="rId97"/>
    <p:sldId id="355" r:id="rId98"/>
    <p:sldId id="356" r:id="rId99"/>
    <p:sldId id="357" r:id="rId100"/>
    <p:sldId id="358" r:id="rId101"/>
    <p:sldId id="359" r:id="rId102"/>
    <p:sldId id="360" r:id="rId103"/>
    <p:sldId id="361" r:id="rId104"/>
    <p:sldId id="362" r:id="rId105"/>
    <p:sldId id="363" r:id="rId106"/>
    <p:sldId id="364" r:id="rId107"/>
    <p:sldId id="365" r:id="rId108"/>
    <p:sldId id="366" r:id="rId109"/>
    <p:sldId id="367" r:id="rId110"/>
    <p:sldId id="368" r:id="rId111"/>
    <p:sldId id="369" r:id="rId112"/>
    <p:sldId id="370" r:id="rId113"/>
    <p:sldId id="371" r:id="rId114"/>
    <p:sldId id="372" r:id="rId115"/>
    <p:sldId id="373" r:id="rId116"/>
    <p:sldId id="374" r:id="rId117"/>
    <p:sldId id="375" r:id="rId118"/>
    <p:sldId id="376" r:id="rId119"/>
    <p:sldId id="377" r:id="rId120"/>
    <p:sldId id="378" r:id="rId121"/>
    <p:sldId id="379" r:id="rId122"/>
    <p:sldId id="380" r:id="rId123"/>
    <p:sldId id="381" r:id="rId124"/>
    <p:sldId id="382" r:id="rId125"/>
    <p:sldId id="383" r:id="rId126"/>
    <p:sldId id="384" r:id="rId127"/>
    <p:sldId id="385" r:id="rId128"/>
    <p:sldId id="386" r:id="rId129"/>
    <p:sldId id="387" r:id="rId130"/>
    <p:sldId id="388" r:id="rId131"/>
    <p:sldId id="389" r:id="rId132"/>
    <p:sldId id="390" r:id="rId133"/>
    <p:sldId id="391" r:id="rId134"/>
    <p:sldId id="392" r:id="rId135"/>
    <p:sldId id="393" r:id="rId136"/>
    <p:sldId id="394" r:id="rId137"/>
    <p:sldId id="395" r:id="rId138"/>
    <p:sldId id="396" r:id="rId139"/>
    <p:sldId id="397" r:id="rId140"/>
    <p:sldId id="398" r:id="rId141"/>
    <p:sldId id="399" r:id="rId142"/>
    <p:sldId id="400" r:id="rId143"/>
    <p:sldId id="401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  <p:sldId id="413" r:id="rId155"/>
    <p:sldId id="414" r:id="rId156"/>
    <p:sldId id="415" r:id="rId157"/>
    <p:sldId id="416" r:id="rId158"/>
    <p:sldId id="417" r:id="rId159"/>
    <p:sldId id="418" r:id="rId160"/>
    <p:sldId id="419" r:id="rId161"/>
    <p:sldId id="420" r:id="rId162"/>
    <p:sldId id="421" r:id="rId163"/>
    <p:sldId id="422" r:id="rId164"/>
    <p:sldId id="423" r:id="rId165"/>
    <p:sldId id="424" r:id="rId166"/>
    <p:sldId id="425" r:id="rId167"/>
    <p:sldId id="426" r:id="rId168"/>
    <p:sldId id="427" r:id="rId169"/>
    <p:sldId id="428" r:id="rId170"/>
    <p:sldId id="429" r:id="rId171"/>
    <p:sldId id="430" r:id="rId172"/>
    <p:sldId id="431" r:id="rId173"/>
    <p:sldId id="432" r:id="rId174"/>
    <p:sldId id="433" r:id="rId175"/>
    <p:sldId id="434" r:id="rId176"/>
    <p:sldId id="435" r:id="rId177"/>
    <p:sldId id="436" r:id="rId178"/>
    <p:sldId id="437" r:id="rId179"/>
    <p:sldId id="438" r:id="rId180"/>
    <p:sldId id="439" r:id="rId181"/>
    <p:sldId id="440" r:id="rId182"/>
    <p:sldId id="441" r:id="rId183"/>
    <p:sldId id="442" r:id="rId184"/>
    <p:sldId id="443" r:id="rId185"/>
    <p:sldId id="444" r:id="rId186"/>
    <p:sldId id="445" r:id="rId187"/>
    <p:sldId id="446" r:id="rId188"/>
    <p:sldId id="447" r:id="rId189"/>
    <p:sldId id="448" r:id="rId190"/>
    <p:sldId id="449" r:id="rId191"/>
    <p:sldId id="450" r:id="rId192"/>
    <p:sldId id="451" r:id="rId193"/>
    <p:sldId id="452" r:id="rId194"/>
    <p:sldId id="453" r:id="rId195"/>
    <p:sldId id="454" r:id="rId196"/>
    <p:sldId id="455" r:id="rId197"/>
    <p:sldId id="456" r:id="rId198"/>
    <p:sldId id="457" r:id="rId199"/>
    <p:sldId id="458" r:id="rId200"/>
    <p:sldId id="460" r:id="rId20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tableStyles" Target="tableStyles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7CDC7-A5B0-426A-BB96-B6B3C9721803}" type="datetimeFigureOut">
              <a:rPr lang="nb-NO" smtClean="0"/>
              <a:t>16.12.2013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20AAA-9E2A-4351-9049-6EA025E13C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11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We will prove</a:t>
            </a:r>
            <a:r>
              <a:rPr lang="nb-NO" baseline="0" dirty="0" smtClean="0"/>
              <a:t> most things under ETH, there is quite a bit of research trying to prove hardness under a weakest possible hypothesis, we’ll just skip this.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30E70-EACA-44B0-8397-5053DFABF0DB}" type="slidenum">
              <a:rPr lang="nb-NO" smtClean="0"/>
              <a:t>53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620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26A23-3B01-4CB6-8B77-2175809CBAFF}" type="slidenum">
              <a:rPr lang="nb-NO" smtClean="0"/>
              <a:t>98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857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26A23-3B01-4CB6-8B77-2175809CBAFF}" type="slidenum">
              <a:rPr lang="nb-NO" smtClean="0"/>
              <a:t>124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857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30E70-EACA-44B0-8397-5053DFABF0DB}" type="slidenum">
              <a:rPr lang="nb-NO" smtClean="0"/>
              <a:t>194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042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F389B-B481-449F-B543-48B2D1753CB0}" type="datetimeFigureOut">
              <a:rPr lang="nb-NO" smtClean="0"/>
              <a:t>16.12.2013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A5FE-4351-4EE6-9203-24FFFFE05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687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F389B-B481-449F-B543-48B2D1753CB0}" type="datetimeFigureOut">
              <a:rPr lang="nb-NO" smtClean="0"/>
              <a:t>16.12.2013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A5FE-4351-4EE6-9203-24FFFFE05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433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F389B-B481-449F-B543-48B2D1753CB0}" type="datetimeFigureOut">
              <a:rPr lang="nb-NO" smtClean="0"/>
              <a:t>16.12.2013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A5FE-4351-4EE6-9203-24FFFFE05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040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F389B-B481-449F-B543-48B2D1753CB0}" type="datetimeFigureOut">
              <a:rPr lang="nb-NO" smtClean="0"/>
              <a:t>16.12.2013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A5FE-4351-4EE6-9203-24FFFFE05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62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F389B-B481-449F-B543-48B2D1753CB0}" type="datetimeFigureOut">
              <a:rPr lang="nb-NO" smtClean="0"/>
              <a:t>16.12.2013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A5FE-4351-4EE6-9203-24FFFFE05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333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F389B-B481-449F-B543-48B2D1753CB0}" type="datetimeFigureOut">
              <a:rPr lang="nb-NO" smtClean="0"/>
              <a:t>16.12.2013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A5FE-4351-4EE6-9203-24FFFFE05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062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F389B-B481-449F-B543-48B2D1753CB0}" type="datetimeFigureOut">
              <a:rPr lang="nb-NO" smtClean="0"/>
              <a:t>16.12.2013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A5FE-4351-4EE6-9203-24FFFFE05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115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F389B-B481-449F-B543-48B2D1753CB0}" type="datetimeFigureOut">
              <a:rPr lang="nb-NO" smtClean="0"/>
              <a:t>16.12.2013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A5FE-4351-4EE6-9203-24FFFFE05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818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F389B-B481-449F-B543-48B2D1753CB0}" type="datetimeFigureOut">
              <a:rPr lang="nb-NO" smtClean="0"/>
              <a:t>16.12.2013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A5FE-4351-4EE6-9203-24FFFFE05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509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F389B-B481-449F-B543-48B2D1753CB0}" type="datetimeFigureOut">
              <a:rPr lang="nb-NO" smtClean="0"/>
              <a:t>16.12.2013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A5FE-4351-4EE6-9203-24FFFFE05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26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F389B-B481-449F-B543-48B2D1753CB0}" type="datetimeFigureOut">
              <a:rPr lang="nb-NO" smtClean="0"/>
              <a:t>16.12.2013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A5FE-4351-4EE6-9203-24FFFFE05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272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389B-B481-449F-B543-48B2D1753CB0}" type="datetimeFigureOut">
              <a:rPr lang="nb-NO" smtClean="0"/>
              <a:t>16.12.2013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4A5FE-4351-4EE6-9203-24FFFFE05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447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0.png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7.jpeg"/><Relationship Id="rId7" Type="http://schemas.openxmlformats.org/officeDocument/2006/relationships/image" Target="../media/image62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0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Parameterized Complexity</a:t>
            </a:r>
            <a:br>
              <a:rPr lang="nb-NO" dirty="0" smtClean="0">
                <a:solidFill>
                  <a:srgbClr val="C00000"/>
                </a:solidFill>
              </a:rPr>
            </a:br>
            <a:r>
              <a:rPr lang="nb-NO" sz="1800" dirty="0" smtClean="0">
                <a:solidFill>
                  <a:srgbClr val="002060"/>
                </a:solidFill>
              </a:rPr>
              <a:t>Part I – Basics, Kernels and Branching</a:t>
            </a:r>
            <a:endParaRPr lang="nb-NO" sz="18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Daniel Lokshtanov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990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Kernels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440" y="1412777"/>
            <a:ext cx="6131024" cy="25922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dirty="0" smtClean="0"/>
              <a:t>A </a:t>
            </a:r>
            <a:r>
              <a:rPr lang="nb-NO" dirty="0" smtClean="0">
                <a:solidFill>
                  <a:srgbClr val="C00000"/>
                </a:solidFill>
              </a:rPr>
              <a:t>f(k)</a:t>
            </a:r>
            <a:r>
              <a:rPr lang="nb-NO" dirty="0" smtClean="0"/>
              <a:t>-kernel is a polynomial time algorithm that takes an instance </a:t>
            </a:r>
            <a:r>
              <a:rPr lang="nb-NO" dirty="0" smtClean="0">
                <a:solidFill>
                  <a:srgbClr val="C00000"/>
                </a:solidFill>
              </a:rPr>
              <a:t>I</a:t>
            </a:r>
            <a:r>
              <a:rPr lang="nb-NO" dirty="0" smtClean="0"/>
              <a:t> with parameter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 and outputs an equivalent instance </a:t>
            </a:r>
            <a:r>
              <a:rPr lang="nb-NO" dirty="0" smtClean="0">
                <a:solidFill>
                  <a:srgbClr val="C00000"/>
                </a:solidFill>
              </a:rPr>
              <a:t>I’</a:t>
            </a:r>
            <a:r>
              <a:rPr lang="nb-NO" dirty="0" smtClean="0"/>
              <a:t> with parameter </a:t>
            </a:r>
            <a:r>
              <a:rPr lang="nb-NO" dirty="0" smtClean="0">
                <a:solidFill>
                  <a:srgbClr val="C00000"/>
                </a:solidFill>
              </a:rPr>
              <a:t>k’</a:t>
            </a:r>
            <a:r>
              <a:rPr lang="nb-NO" dirty="0" smtClean="0"/>
              <a:t> such that: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414908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rgbClr val="C00000"/>
                </a:solidFill>
              </a:rPr>
              <a:t>|I’| ≤ f(k)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5076473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rgbClr val="C00000"/>
                </a:solidFill>
              </a:rPr>
              <a:t>k’ ≤ f(k) (</a:t>
            </a:r>
            <a:r>
              <a:rPr lang="nb-NO" sz="3200" dirty="0" smtClean="0"/>
              <a:t>but typically </a:t>
            </a:r>
            <a:r>
              <a:rPr lang="nb-NO" sz="3200" dirty="0" smtClean="0">
                <a:solidFill>
                  <a:srgbClr val="C00000"/>
                </a:solidFill>
              </a:rPr>
              <a:t>k’ ≤ k)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20383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683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Randomized Algorithm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828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Repeat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e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t</a:t>
                </a:r>
                <a:r>
                  <a:rPr lang="nb-NO" dirty="0" smtClean="0"/>
                  <a:t> times:</a:t>
                </a:r>
              </a:p>
              <a:p>
                <a:pPr marL="0" indent="0">
                  <a:buNone/>
                </a:pPr>
                <a:r>
                  <a:rPr lang="nb-NO" dirty="0" smtClean="0"/>
                  <a:t>	Pick random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 </a:t>
                </a:r>
                <a:r>
                  <a:rPr lang="nb-NO" dirty="0">
                    <a:solidFill>
                      <a:srgbClr val="C00000"/>
                    </a:solidFill>
                  </a:rPr>
                  <a:t>: V(G)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{1...k}</a:t>
                </a:r>
              </a:p>
              <a:p>
                <a:pPr marL="0" indent="0">
                  <a:buNone/>
                </a:pPr>
                <a:r>
                  <a:rPr lang="nb-NO" dirty="0" smtClean="0"/>
                  <a:t>	Look for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c</a:t>
                </a:r>
                <a:r>
                  <a:rPr lang="nb-NO" dirty="0" smtClean="0">
                    <a:solidFill>
                      <a:srgbClr val="FF0000"/>
                    </a:solidFill>
                  </a:rPr>
                  <a:t>o</a:t>
                </a:r>
                <a:r>
                  <a:rPr lang="nb-NO" dirty="0" smtClean="0">
                    <a:solidFill>
                      <a:srgbClr val="FFC000"/>
                    </a:solidFill>
                  </a:rPr>
                  <a:t>l</a:t>
                </a:r>
                <a:r>
                  <a:rPr lang="nb-NO" dirty="0" smtClean="0">
                    <a:solidFill>
                      <a:srgbClr val="92D050"/>
                    </a:solidFill>
                  </a:rPr>
                  <a:t>o</a:t>
                </a:r>
                <a:r>
                  <a:rPr lang="nb-NO" dirty="0" smtClean="0">
                    <a:solidFill>
                      <a:srgbClr val="00B050"/>
                    </a:solidFill>
                  </a:rPr>
                  <a:t>r</a:t>
                </a:r>
                <a:r>
                  <a:rPr lang="nb-NO" dirty="0" smtClean="0">
                    <a:solidFill>
                      <a:srgbClr val="00B0F0"/>
                    </a:solidFill>
                  </a:rPr>
                  <a:t>f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u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l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-path.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828800"/>
              </a:xfrm>
              <a:blipFill rotWithShape="1">
                <a:blip r:embed="rId2"/>
                <a:stretch>
                  <a:fillRect l="-1852" t="-4000" b="-633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16915" y="3861048"/>
            <a:ext cx="6079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If the algorithm finds a </a:t>
            </a:r>
            <a:r>
              <a:rPr lang="nb-NO" sz="2000" dirty="0" smtClean="0">
                <a:solidFill>
                  <a:srgbClr val="C00000"/>
                </a:solidFill>
              </a:rPr>
              <a:t>k</a:t>
            </a:r>
            <a:r>
              <a:rPr lang="nb-NO" sz="2000" dirty="0" smtClean="0"/>
              <a:t>-path, then </a:t>
            </a:r>
            <a:r>
              <a:rPr lang="nb-NO" sz="2000" dirty="0" smtClean="0">
                <a:solidFill>
                  <a:srgbClr val="C00000"/>
                </a:solidFill>
              </a:rPr>
              <a:t>G</a:t>
            </a:r>
            <a:r>
              <a:rPr lang="nb-NO" sz="2000" dirty="0" smtClean="0"/>
              <a:t> definitely has one.</a:t>
            </a:r>
            <a:endParaRPr lang="nb-NO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4499828"/>
            <a:ext cx="6525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If there is a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-path, the algorithm will find it with probability at least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01653" y="4941168"/>
                <a:ext cx="3646511" cy="672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1−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type m:val="skw"/>
                                  <m:ctrlP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nb-NO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nb-NO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≥1 − </m:t>
                      </m:r>
                      <m:f>
                        <m:fPr>
                          <m:type m:val="skw"/>
                          <m:ctrlP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b-NO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653" y="4941168"/>
                <a:ext cx="3646511" cy="6729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24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Finding a </a:t>
            </a:r>
            <a:r>
              <a:rPr lang="nb-NO" dirty="0" smtClean="0">
                <a:solidFill>
                  <a:srgbClr val="C00000"/>
                </a:solidFill>
              </a:rPr>
              <a:t>C</a:t>
            </a:r>
            <a:r>
              <a:rPr lang="nb-NO" dirty="0" smtClean="0">
                <a:solidFill>
                  <a:srgbClr val="FF0000"/>
                </a:solidFill>
              </a:rPr>
              <a:t>o</a:t>
            </a:r>
            <a:r>
              <a:rPr lang="nb-NO" dirty="0" smtClean="0">
                <a:solidFill>
                  <a:srgbClr val="FFC000"/>
                </a:solidFill>
              </a:rPr>
              <a:t>l</a:t>
            </a:r>
            <a:r>
              <a:rPr lang="nb-NO" dirty="0" smtClean="0">
                <a:solidFill>
                  <a:srgbClr val="92D050"/>
                </a:solidFill>
              </a:rPr>
              <a:t>o</a:t>
            </a:r>
            <a:r>
              <a:rPr lang="nb-NO" dirty="0" smtClean="0">
                <a:solidFill>
                  <a:srgbClr val="00B050"/>
                </a:solidFill>
              </a:rPr>
              <a:t>r</a:t>
            </a:r>
            <a:r>
              <a:rPr lang="nb-NO" dirty="0" smtClean="0">
                <a:solidFill>
                  <a:srgbClr val="00B0F0"/>
                </a:solidFill>
              </a:rPr>
              <a:t>f</a:t>
            </a:r>
            <a:r>
              <a:rPr lang="nb-NO" dirty="0" smtClean="0">
                <a:solidFill>
                  <a:srgbClr val="0070C0"/>
                </a:solidFill>
              </a:rPr>
              <a:t>u</a:t>
            </a:r>
            <a:r>
              <a:rPr lang="nb-NO" dirty="0" smtClean="0">
                <a:solidFill>
                  <a:srgbClr val="002060"/>
                </a:solidFill>
              </a:rPr>
              <a:t>l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-Path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>
                <a:solidFill>
                  <a:srgbClr val="C00000"/>
                </a:solidFill>
              </a:rPr>
              <a:t>Dynamic programming </a:t>
            </a:r>
            <a:r>
              <a:rPr lang="nb-NO" dirty="0" smtClean="0"/>
              <a:t>on the </a:t>
            </a:r>
            <a:r>
              <a:rPr lang="nb-NO" dirty="0" smtClean="0">
                <a:solidFill>
                  <a:srgbClr val="0070C0"/>
                </a:solidFill>
              </a:rPr>
              <a:t>colors</a:t>
            </a:r>
            <a:r>
              <a:rPr lang="nb-NO" dirty="0" smtClean="0"/>
              <a:t> used by partial solutions.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3790781"/>
            <a:ext cx="1664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rgbClr val="C00000"/>
                </a:solidFill>
              </a:rPr>
              <a:t>T[S,v] = </a:t>
            </a:r>
            <a:endParaRPr lang="nb-NO" sz="3600" dirty="0">
              <a:solidFill>
                <a:srgbClr val="C00000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2483768" y="3284984"/>
            <a:ext cx="576064" cy="1656184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3046619" y="3451212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rgbClr val="C00000"/>
                </a:solidFill>
              </a:rPr>
              <a:t>true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343074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If exists path on </a:t>
            </a:r>
            <a:r>
              <a:rPr lang="nb-NO" dirty="0" smtClean="0">
                <a:solidFill>
                  <a:srgbClr val="C00000"/>
                </a:solidFill>
              </a:rPr>
              <a:t>|S| </a:t>
            </a:r>
            <a:r>
              <a:rPr lang="nb-NO" dirty="0" smtClean="0"/>
              <a:t>vertices ending in </a:t>
            </a:r>
            <a:r>
              <a:rPr lang="nb-NO" dirty="0" smtClean="0">
                <a:solidFill>
                  <a:srgbClr val="C00000"/>
                </a:solidFill>
              </a:rPr>
              <a:t>v</a:t>
            </a:r>
            <a:r>
              <a:rPr lang="nb-NO" dirty="0" smtClean="0"/>
              <a:t>,</a:t>
            </a:r>
            <a:br>
              <a:rPr lang="nb-NO" dirty="0" smtClean="0"/>
            </a:br>
            <a:r>
              <a:rPr lang="nb-NO" dirty="0" smtClean="0"/>
              <a:t>using all colors from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3059832" y="4243300"/>
            <a:ext cx="784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rgbClr val="C00000"/>
                </a:solidFill>
              </a:rPr>
              <a:t>false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7141" y="428380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otherwise</a:t>
            </a:r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5741185"/>
            <a:ext cx="1813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subset of </a:t>
            </a:r>
            <a:r>
              <a:rPr lang="nb-NO" sz="2000" dirty="0" smtClean="0">
                <a:solidFill>
                  <a:srgbClr val="C00000"/>
                </a:solidFill>
              </a:rPr>
              <a:t>{1...k}</a:t>
            </a:r>
            <a:endParaRPr lang="nb-NO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8458" y="3062223"/>
            <a:ext cx="834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vertex</a:t>
            </a:r>
            <a:endParaRPr lang="nb-NO" sz="2000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>
            <a:off x="1715624" y="3462333"/>
            <a:ext cx="0" cy="45054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0"/>
          </p:cNvCxnSpPr>
          <p:nvPr/>
        </p:nvCxnSpPr>
        <p:spPr>
          <a:xfrm flipV="1">
            <a:off x="1374492" y="4437112"/>
            <a:ext cx="0" cy="1304073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5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Dynamic Programming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728062" y="1988840"/>
            <a:ext cx="1664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rgbClr val="C00000"/>
                </a:solidFill>
              </a:rPr>
              <a:t>T[S,v] = </a:t>
            </a:r>
            <a:endParaRPr lang="nb-NO" sz="3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79137" y="1700808"/>
                <a:ext cx="3356753" cy="1350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⋁"/>
                          <m:supHide m:val="on"/>
                          <m:ctrlPr>
                            <a:rPr lang="nb-NO" sz="3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nb-NO" sz="32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u</m:t>
                          </m:r>
                          <m:r>
                            <a:rPr lang="nb-NO" sz="32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nb-NO" sz="32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N</m:t>
                          </m:r>
                          <m:r>
                            <a:rPr lang="nb-NO" sz="32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nb-NO" sz="32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v</m:t>
                          </m:r>
                          <m:r>
                            <a:rPr lang="nb-NO" sz="32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nb-NO" sz="32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nb-NO" sz="32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nb-NO" sz="32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S</m:t>
                          </m:r>
                          <m:r>
                            <a:rPr lang="nb-NO" sz="32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\</m:t>
                          </m:r>
                          <m:r>
                            <m:rPr>
                              <m:sty m:val="p"/>
                            </m:rPr>
                            <a:rPr lang="nb-NO" sz="32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f</m:t>
                          </m:r>
                          <m:d>
                            <m:dPr>
                              <m:ctrlPr>
                                <a:rPr lang="nb-NO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3200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v</m:t>
                              </m:r>
                            </m:e>
                          </m:d>
                          <m:r>
                            <a:rPr lang="nb-NO" sz="32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32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u</m:t>
                          </m:r>
                          <m:r>
                            <a:rPr lang="nb-NO" sz="32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nb-NO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137" y="1700808"/>
                <a:ext cx="3356753" cy="13508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19672" y="3316342"/>
            <a:ext cx="2462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For each neighbor </a:t>
            </a:r>
            <a:r>
              <a:rPr lang="nb-NO" dirty="0" smtClean="0">
                <a:solidFill>
                  <a:srgbClr val="C00000"/>
                </a:solidFill>
              </a:rPr>
              <a:t>u</a:t>
            </a:r>
            <a:r>
              <a:rPr lang="nb-NO" dirty="0" smtClean="0">
                <a:solidFill>
                  <a:srgbClr val="002060"/>
                </a:solidFill>
              </a:rPr>
              <a:t> of </a:t>
            </a:r>
            <a:r>
              <a:rPr lang="nb-NO" dirty="0" smtClean="0">
                <a:solidFill>
                  <a:srgbClr val="C00000"/>
                </a:solidFill>
              </a:rPr>
              <a:t>v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9321" y="2865710"/>
            <a:ext cx="3033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>
                <a:solidFill>
                  <a:srgbClr val="002060"/>
                </a:solidFill>
              </a:rPr>
              <a:t>Is there a path ending in </a:t>
            </a:r>
            <a:r>
              <a:rPr lang="nb-NO" dirty="0" smtClean="0">
                <a:solidFill>
                  <a:srgbClr val="C00000"/>
                </a:solidFill>
              </a:rPr>
              <a:t>u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>
                <a:solidFill>
                  <a:srgbClr val="002060"/>
                </a:solidFill>
              </a:rPr>
              <a:t>that uses all colors in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>
                <a:solidFill>
                  <a:srgbClr val="002060"/>
                </a:solidFill>
              </a:rPr>
              <a:t>, except</a:t>
            </a:r>
            <a:br>
              <a:rPr lang="nb-NO" dirty="0" smtClean="0">
                <a:solidFill>
                  <a:srgbClr val="002060"/>
                </a:solidFill>
              </a:rPr>
            </a:br>
            <a:r>
              <a:rPr lang="nb-NO" dirty="0" smtClean="0">
                <a:solidFill>
                  <a:srgbClr val="C00000"/>
                </a:solidFill>
              </a:rPr>
              <a:t>v</a:t>
            </a:r>
            <a:r>
              <a:rPr lang="nb-NO" dirty="0" smtClean="0">
                <a:solidFill>
                  <a:srgbClr val="002060"/>
                </a:solidFill>
              </a:rPr>
              <a:t>’s color?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8681" y="4540478"/>
            <a:ext cx="1895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2</a:t>
            </a:r>
            <a:r>
              <a:rPr lang="nb-NO" sz="2000" baseline="30000" dirty="0" smtClean="0">
                <a:solidFill>
                  <a:srgbClr val="C00000"/>
                </a:solidFill>
              </a:rPr>
              <a:t>k</a:t>
            </a:r>
            <a:r>
              <a:rPr lang="nb-NO" sz="2000" dirty="0" smtClean="0">
                <a:solidFill>
                  <a:srgbClr val="C00000"/>
                </a:solidFill>
              </a:rPr>
              <a:t>n</a:t>
            </a:r>
            <a:r>
              <a:rPr lang="nb-NO" sz="2000" dirty="0" smtClean="0"/>
              <a:t> </a:t>
            </a:r>
            <a:r>
              <a:rPr lang="nb-NO" sz="2000" dirty="0" smtClean="0">
                <a:solidFill>
                  <a:srgbClr val="002060"/>
                </a:solidFill>
              </a:rPr>
              <a:t>table entries</a:t>
            </a:r>
            <a:endParaRPr lang="nb-NO" sz="2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8247" y="4437112"/>
            <a:ext cx="2985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O(n) </a:t>
            </a:r>
            <a:r>
              <a:rPr lang="nb-NO" sz="2000" dirty="0" smtClean="0">
                <a:solidFill>
                  <a:srgbClr val="002060"/>
                </a:solidFill>
              </a:rPr>
              <a:t>time to fill each entry.</a:t>
            </a:r>
            <a:endParaRPr lang="nb-NO" sz="2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5426060"/>
            <a:ext cx="241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002060"/>
                </a:solidFill>
              </a:rPr>
              <a:t>Total time: </a:t>
            </a:r>
            <a:r>
              <a:rPr lang="nb-NO" sz="2800" dirty="0" smtClean="0">
                <a:solidFill>
                  <a:srgbClr val="C00000"/>
                </a:solidFill>
              </a:rPr>
              <a:t>2</a:t>
            </a:r>
            <a:r>
              <a:rPr lang="nb-NO" sz="2800" baseline="30000" dirty="0" smtClean="0">
                <a:solidFill>
                  <a:srgbClr val="C00000"/>
                </a:solidFill>
              </a:rPr>
              <a:t>k</a:t>
            </a:r>
            <a:r>
              <a:rPr lang="nb-NO" sz="2800" dirty="0" smtClean="0">
                <a:solidFill>
                  <a:srgbClr val="C00000"/>
                </a:solidFill>
              </a:rPr>
              <a:t>n</a:t>
            </a:r>
            <a:r>
              <a:rPr lang="nb-NO" sz="2800" baseline="30000" dirty="0" smtClean="0">
                <a:solidFill>
                  <a:srgbClr val="C00000"/>
                </a:solidFill>
              </a:rPr>
              <a:t>2</a:t>
            </a:r>
            <a:endParaRPr lang="nb-NO" sz="2800" baseline="3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Randomized Algorithm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828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Repeat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e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100</a:t>
                </a:r>
                <a:r>
                  <a:rPr lang="nb-NO" dirty="0" smtClean="0"/>
                  <a:t> times:</a:t>
                </a:r>
              </a:p>
              <a:p>
                <a:pPr marL="0" indent="0">
                  <a:buNone/>
                </a:pPr>
                <a:r>
                  <a:rPr lang="nb-NO" dirty="0" smtClean="0"/>
                  <a:t>	Pick random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 </a:t>
                </a:r>
                <a:r>
                  <a:rPr lang="nb-NO" dirty="0">
                    <a:solidFill>
                      <a:srgbClr val="C00000"/>
                    </a:solidFill>
                  </a:rPr>
                  <a:t>: V(G)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{1...k}</a:t>
                </a:r>
              </a:p>
              <a:p>
                <a:pPr marL="0" indent="0">
                  <a:buNone/>
                </a:pPr>
                <a:r>
                  <a:rPr lang="nb-NO" dirty="0" smtClean="0"/>
                  <a:t>	Look for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c</a:t>
                </a:r>
                <a:r>
                  <a:rPr lang="nb-NO" dirty="0" smtClean="0">
                    <a:solidFill>
                      <a:srgbClr val="FF0000"/>
                    </a:solidFill>
                  </a:rPr>
                  <a:t>o</a:t>
                </a:r>
                <a:r>
                  <a:rPr lang="nb-NO" dirty="0" smtClean="0">
                    <a:solidFill>
                      <a:srgbClr val="FFC000"/>
                    </a:solidFill>
                  </a:rPr>
                  <a:t>l</a:t>
                </a:r>
                <a:r>
                  <a:rPr lang="nb-NO" dirty="0" smtClean="0">
                    <a:solidFill>
                      <a:srgbClr val="92D050"/>
                    </a:solidFill>
                  </a:rPr>
                  <a:t>o</a:t>
                </a:r>
                <a:r>
                  <a:rPr lang="nb-NO" dirty="0" smtClean="0">
                    <a:solidFill>
                      <a:srgbClr val="00B050"/>
                    </a:solidFill>
                  </a:rPr>
                  <a:t>r</a:t>
                </a:r>
                <a:r>
                  <a:rPr lang="nb-NO" dirty="0" smtClean="0">
                    <a:solidFill>
                      <a:srgbClr val="00B0F0"/>
                    </a:solidFill>
                  </a:rPr>
                  <a:t>f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u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l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-path.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828800"/>
              </a:xfrm>
              <a:blipFill rotWithShape="1">
                <a:blip r:embed="rId2"/>
                <a:stretch>
                  <a:fillRect l="-1852" t="-4000" b="-633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270" y="3789040"/>
            <a:ext cx="6079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If the algorithm finds a </a:t>
            </a:r>
            <a:r>
              <a:rPr lang="nb-NO" sz="2000" dirty="0" smtClean="0">
                <a:solidFill>
                  <a:srgbClr val="C00000"/>
                </a:solidFill>
              </a:rPr>
              <a:t>k</a:t>
            </a:r>
            <a:r>
              <a:rPr lang="nb-NO" sz="2000" dirty="0" smtClean="0"/>
              <a:t>-path, then </a:t>
            </a:r>
            <a:r>
              <a:rPr lang="nb-NO" sz="2000" dirty="0" smtClean="0">
                <a:solidFill>
                  <a:srgbClr val="C00000"/>
                </a:solidFill>
              </a:rPr>
              <a:t>G</a:t>
            </a:r>
            <a:r>
              <a:rPr lang="nb-NO" sz="2000" dirty="0" smtClean="0"/>
              <a:t> definitely has one.</a:t>
            </a:r>
            <a:endParaRPr lang="nb-NO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0616" y="4299773"/>
                <a:ext cx="6469656" cy="733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dirty="0" smtClean="0"/>
                  <a:t>If there is a </a:t>
                </a:r>
                <a:r>
                  <a:rPr lang="nb-NO" sz="20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sz="2000" dirty="0" smtClean="0"/>
                  <a:t>-path, the algorithm will find it with probability </a:t>
                </a:r>
                <a:br>
                  <a:rPr lang="nb-NO" sz="2000" dirty="0" smtClean="0"/>
                </a:br>
                <a:r>
                  <a:rPr lang="nb-NO" sz="2000" dirty="0" smtClean="0"/>
                  <a:t>at least </a:t>
                </a:r>
                <a14:m>
                  <m:oMath xmlns:m="http://schemas.openxmlformats.org/officeDocument/2006/math">
                    <m:r>
                      <a:rPr lang="nb-NO" sz="2000" i="1">
                        <a:solidFill>
                          <a:srgbClr val="C00000"/>
                        </a:solidFill>
                        <a:latin typeface="Cambria Math"/>
                      </a:rPr>
                      <m:t>1 − </m:t>
                    </m:r>
                    <m:f>
                      <m:fPr>
                        <m:type m:val="skw"/>
                        <m:ctrlPr>
                          <a:rPr lang="nb-NO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nb-NO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100</m:t>
                            </m:r>
                          </m:sup>
                        </m:sSup>
                      </m:den>
                    </m:f>
                  </m:oMath>
                </a14:m>
                <a:endParaRPr lang="nb-NO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16" y="4299773"/>
                <a:ext cx="6469656" cy="733662"/>
              </a:xfrm>
              <a:prstGeom prst="rect">
                <a:avLst/>
              </a:prstGeom>
              <a:blipFill rotWithShape="1">
                <a:blip r:embed="rId3"/>
                <a:stretch>
                  <a:fillRect l="-942" t="-19835" b="-9504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012160" y="2708920"/>
            <a:ext cx="2277048" cy="707886"/>
            <a:chOff x="6012160" y="2708920"/>
            <a:chExt cx="2277048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7052459" y="2708920"/>
              <a:ext cx="12367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2000" dirty="0" smtClean="0">
                  <a:solidFill>
                    <a:srgbClr val="002060"/>
                  </a:solidFill>
                </a:rPr>
                <a:t>Takes </a:t>
              </a:r>
              <a:r>
                <a:rPr lang="nb-NO" sz="2000" dirty="0" smtClean="0">
                  <a:solidFill>
                    <a:srgbClr val="C00000"/>
                  </a:solidFill>
                </a:rPr>
                <a:t>2</a:t>
              </a:r>
              <a:r>
                <a:rPr lang="nb-NO" sz="2000" baseline="30000" dirty="0" smtClean="0">
                  <a:solidFill>
                    <a:srgbClr val="C00000"/>
                  </a:solidFill>
                </a:rPr>
                <a:t>k</a:t>
              </a:r>
              <a:r>
                <a:rPr lang="nb-NO" sz="2000" dirty="0" smtClean="0">
                  <a:solidFill>
                    <a:srgbClr val="C00000"/>
                  </a:solidFill>
                </a:rPr>
                <a:t>n</a:t>
              </a:r>
              <a:r>
                <a:rPr lang="nb-NO" sz="2000" baseline="30000" dirty="0" smtClean="0">
                  <a:solidFill>
                    <a:srgbClr val="C00000"/>
                  </a:solidFill>
                </a:rPr>
                <a:t>2</a:t>
              </a:r>
              <a:r>
                <a:rPr lang="nb-NO" sz="2000" dirty="0" smtClean="0">
                  <a:solidFill>
                    <a:srgbClr val="C00000"/>
                  </a:solidFill>
                </a:rPr>
                <a:t/>
              </a:r>
              <a:br>
                <a:rPr lang="nb-NO" sz="2000" dirty="0" smtClean="0">
                  <a:solidFill>
                    <a:srgbClr val="C00000"/>
                  </a:solidFill>
                </a:rPr>
              </a:br>
              <a:r>
                <a:rPr lang="nb-NO" sz="2000" dirty="0" smtClean="0">
                  <a:solidFill>
                    <a:srgbClr val="002060"/>
                  </a:solidFill>
                </a:rPr>
                <a:t>time</a:t>
              </a:r>
              <a:endParaRPr lang="nb-NO" sz="2000" dirty="0">
                <a:solidFill>
                  <a:srgbClr val="00206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>
              <a:off x="6012160" y="3062863"/>
              <a:ext cx="1040299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824680" y="5373216"/>
            <a:ext cx="2899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 smtClean="0"/>
              <a:t>Total time</a:t>
            </a:r>
            <a:r>
              <a:rPr lang="nb-NO" sz="2400" b="1" dirty="0" smtClean="0"/>
              <a:t>:</a:t>
            </a:r>
            <a:r>
              <a:rPr lang="nb-NO" sz="2400" dirty="0" smtClean="0"/>
              <a:t> </a:t>
            </a:r>
            <a:r>
              <a:rPr lang="nb-NO" sz="2400" dirty="0" smtClean="0">
                <a:solidFill>
                  <a:srgbClr val="C00000"/>
                </a:solidFill>
              </a:rPr>
              <a:t>O((2e)</a:t>
            </a:r>
            <a:r>
              <a:rPr lang="nb-NO" sz="2400" baseline="300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>
                <a:solidFill>
                  <a:srgbClr val="C00000"/>
                </a:solidFill>
              </a:rPr>
              <a:t>n</a:t>
            </a:r>
            <a:r>
              <a:rPr lang="nb-NO" sz="2400" baseline="30000" dirty="0" smtClean="0">
                <a:solidFill>
                  <a:srgbClr val="C00000"/>
                </a:solidFill>
              </a:rPr>
              <a:t>2</a:t>
            </a:r>
            <a:r>
              <a:rPr lang="nb-NO" sz="2400" dirty="0" smtClean="0">
                <a:solidFill>
                  <a:srgbClr val="C00000"/>
                </a:solidFill>
              </a:rPr>
              <a:t>)</a:t>
            </a:r>
            <a:r>
              <a:rPr lang="nb-NO" sz="2400" dirty="0" smtClean="0"/>
              <a:t>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6091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11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De-randomization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How can we make the algorithm deterministic?</a:t>
                </a:r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Let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 = f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...f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t</a:t>
                </a:r>
                <a:r>
                  <a:rPr lang="nb-NO" dirty="0" smtClean="0"/>
                  <a:t> be a family of functions with </a:t>
                </a:r>
                <a:br>
                  <a:rPr lang="nb-NO" dirty="0" smtClean="0"/>
                </a:br>
                <a:r>
                  <a:rPr lang="nb-NO" dirty="0" smtClean="0">
                    <a:solidFill>
                      <a:srgbClr val="C00000"/>
                    </a:solidFill>
                  </a:rPr>
                  <a:t>f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: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V(G</a:t>
                </a:r>
                <a:r>
                  <a:rPr lang="nb-NO" dirty="0">
                    <a:solidFill>
                      <a:srgbClr val="C00000"/>
                    </a:solidFill>
                  </a:rPr>
                  <a:t>)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{1...k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}</a:t>
                </a:r>
                <a:r>
                  <a:rPr lang="nb-NO" dirty="0" smtClean="0">
                    <a:sym typeface="Wingdings" panose="05000000000000000000" pitchFamily="2" charset="2"/>
                  </a:rPr>
                  <a:t>.</a:t>
                </a:r>
                <a:r>
                  <a:rPr lang="nb-NO" dirty="0" smtClean="0"/>
                  <a:t/>
                </a:r>
                <a:br>
                  <a:rPr lang="nb-NO" dirty="0" smtClean="0"/>
                </a:b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C00000"/>
                    </a:solidFill>
                  </a:rPr>
                  <a:t>F</a:t>
                </a:r>
                <a:r>
                  <a:rPr lang="nb-NO" dirty="0" smtClean="0"/>
                  <a:t> is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-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universal hash family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</a:t>
                </a:r>
                <a:r>
                  <a:rPr lang="nb-NO" dirty="0" smtClean="0"/>
                  <a:t> if </a:t>
                </a:r>
                <a:r>
                  <a:rPr lang="nb-NO" dirty="0" smtClean="0">
                    <a:sym typeface="Wingdings" panose="05000000000000000000" pitchFamily="2" charset="2"/>
                  </a:rPr>
                  <a:t>for every set </a:t>
                </a:r>
                <a:br>
                  <a:rPr lang="nb-NO" dirty="0" smtClean="0">
                    <a:sym typeface="Wingdings" panose="05000000000000000000" pitchFamily="2" charset="2"/>
                  </a:rPr>
                </a:b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S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⊆</m:t>
                    </m:r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V</m:t>
                    </m:r>
                    <m: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(</m:t>
                    </m:r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G</m:t>
                    </m:r>
                    <m: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nb-NO" dirty="0" smtClean="0"/>
                  <a:t> of size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, there is an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F</a:t>
                </a:r>
                <a:r>
                  <a:rPr lang="nb-NO" dirty="0" smtClean="0"/>
                  <a:t> such that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/>
                  <a:t> makes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dirty="0" smtClean="0"/>
                  <a:t> colorful.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11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Deterministic Algorithm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9008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Construct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-perfect hash family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r>
                  <a:rPr lang="nb-NO" dirty="0" smtClean="0"/>
                  <a:t>For each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F</a:t>
                </a:r>
                <a:r>
                  <a:rPr lang="nb-NO" dirty="0" smtClean="0"/>
                  <a:t>:</a:t>
                </a:r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	</a:t>
                </a:r>
                <a:r>
                  <a:rPr lang="nb-NO" dirty="0" smtClean="0"/>
                  <a:t>Look </a:t>
                </a:r>
                <a:r>
                  <a:rPr lang="nb-NO" dirty="0"/>
                  <a:t>for a </a:t>
                </a:r>
                <a:r>
                  <a:rPr lang="nb-NO" dirty="0">
                    <a:solidFill>
                      <a:srgbClr val="C00000"/>
                    </a:solidFill>
                  </a:rPr>
                  <a:t>c</a:t>
                </a:r>
                <a:r>
                  <a:rPr lang="nb-NO" dirty="0">
                    <a:solidFill>
                      <a:srgbClr val="FF0000"/>
                    </a:solidFill>
                  </a:rPr>
                  <a:t>o</a:t>
                </a:r>
                <a:r>
                  <a:rPr lang="nb-NO" dirty="0">
                    <a:solidFill>
                      <a:srgbClr val="FFC000"/>
                    </a:solidFill>
                  </a:rPr>
                  <a:t>l</a:t>
                </a:r>
                <a:r>
                  <a:rPr lang="nb-NO" dirty="0">
                    <a:solidFill>
                      <a:srgbClr val="92D050"/>
                    </a:solidFill>
                  </a:rPr>
                  <a:t>o</a:t>
                </a:r>
                <a:r>
                  <a:rPr lang="nb-NO" dirty="0">
                    <a:solidFill>
                      <a:srgbClr val="00B050"/>
                    </a:solidFill>
                  </a:rPr>
                  <a:t>r</a:t>
                </a:r>
                <a:r>
                  <a:rPr lang="nb-NO" dirty="0">
                    <a:solidFill>
                      <a:srgbClr val="00B0F0"/>
                    </a:solidFill>
                  </a:rPr>
                  <a:t>f</a:t>
                </a:r>
                <a:r>
                  <a:rPr lang="nb-NO" dirty="0">
                    <a:solidFill>
                      <a:srgbClr val="0070C0"/>
                    </a:solidFill>
                  </a:rPr>
                  <a:t>u</a:t>
                </a:r>
                <a:r>
                  <a:rPr lang="nb-NO" dirty="0">
                    <a:solidFill>
                      <a:srgbClr val="002060"/>
                    </a:solidFill>
                  </a:rPr>
                  <a:t>l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k</a:t>
                </a:r>
                <a:r>
                  <a:rPr lang="nb-NO" dirty="0"/>
                  <a:t>-path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900808"/>
              </a:xfrm>
              <a:blipFill rotWithShape="1">
                <a:blip r:embed="rId2"/>
                <a:stretch>
                  <a:fillRect l="-1852" t="-4180" b="-257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32270" y="3789040"/>
            <a:ext cx="6079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If the algorithm finds a </a:t>
            </a:r>
            <a:r>
              <a:rPr lang="nb-NO" sz="2000" dirty="0" smtClean="0">
                <a:solidFill>
                  <a:srgbClr val="C00000"/>
                </a:solidFill>
              </a:rPr>
              <a:t>k</a:t>
            </a:r>
            <a:r>
              <a:rPr lang="nb-NO" sz="2000" dirty="0" smtClean="0"/>
              <a:t>-path, then </a:t>
            </a:r>
            <a:r>
              <a:rPr lang="nb-NO" sz="2000" dirty="0" smtClean="0">
                <a:solidFill>
                  <a:srgbClr val="C00000"/>
                </a:solidFill>
              </a:rPr>
              <a:t>G</a:t>
            </a:r>
            <a:r>
              <a:rPr lang="nb-NO" sz="2000" dirty="0" smtClean="0"/>
              <a:t> definitely has one.</a:t>
            </a:r>
            <a:endParaRPr lang="nb-NO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50616" y="4299773"/>
            <a:ext cx="4827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If there is a </a:t>
            </a:r>
            <a:r>
              <a:rPr lang="nb-NO" sz="2000" dirty="0" smtClean="0">
                <a:solidFill>
                  <a:srgbClr val="C00000"/>
                </a:solidFill>
              </a:rPr>
              <a:t>k</a:t>
            </a:r>
            <a:r>
              <a:rPr lang="nb-NO" sz="2000" dirty="0" smtClean="0"/>
              <a:t>-path, the algorithm will find it.</a:t>
            </a:r>
            <a:endParaRPr lang="nb-NO" sz="2000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12160" y="2708920"/>
            <a:ext cx="2277048" cy="707886"/>
            <a:chOff x="6012160" y="2708920"/>
            <a:chExt cx="2277048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7052459" y="2708920"/>
              <a:ext cx="12367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2000" dirty="0" smtClean="0">
                  <a:solidFill>
                    <a:srgbClr val="002060"/>
                  </a:solidFill>
                </a:rPr>
                <a:t>Takes </a:t>
              </a:r>
              <a:r>
                <a:rPr lang="nb-NO" sz="2000" dirty="0" smtClean="0">
                  <a:solidFill>
                    <a:srgbClr val="C00000"/>
                  </a:solidFill>
                </a:rPr>
                <a:t>2</a:t>
              </a:r>
              <a:r>
                <a:rPr lang="nb-NO" sz="2000" baseline="30000" dirty="0" smtClean="0">
                  <a:solidFill>
                    <a:srgbClr val="C00000"/>
                  </a:solidFill>
                </a:rPr>
                <a:t>k</a:t>
              </a:r>
              <a:r>
                <a:rPr lang="nb-NO" sz="2000" dirty="0" smtClean="0">
                  <a:solidFill>
                    <a:srgbClr val="C00000"/>
                  </a:solidFill>
                </a:rPr>
                <a:t>n</a:t>
              </a:r>
              <a:r>
                <a:rPr lang="nb-NO" sz="2000" baseline="30000" dirty="0" smtClean="0">
                  <a:solidFill>
                    <a:srgbClr val="C00000"/>
                  </a:solidFill>
                </a:rPr>
                <a:t>2</a:t>
              </a:r>
              <a:r>
                <a:rPr lang="nb-NO" sz="2000" dirty="0" smtClean="0">
                  <a:solidFill>
                    <a:srgbClr val="C00000"/>
                  </a:solidFill>
                </a:rPr>
                <a:t/>
              </a:r>
              <a:br>
                <a:rPr lang="nb-NO" sz="2000" dirty="0" smtClean="0">
                  <a:solidFill>
                    <a:srgbClr val="C00000"/>
                  </a:solidFill>
                </a:rPr>
              </a:br>
              <a:r>
                <a:rPr lang="nb-NO" sz="2000" dirty="0" smtClean="0">
                  <a:solidFill>
                    <a:srgbClr val="002060"/>
                  </a:solidFill>
                </a:rPr>
                <a:t>time</a:t>
              </a:r>
              <a:endParaRPr lang="nb-NO" sz="2000" dirty="0">
                <a:solidFill>
                  <a:srgbClr val="00206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>
            <a:xfrm flipH="1">
              <a:off x="6012160" y="3062863"/>
              <a:ext cx="1040299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71800" y="5055567"/>
                <a:ext cx="34669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sz="2400" dirty="0" smtClean="0"/>
                  <a:t>Total time</a:t>
                </a:r>
                <a:r>
                  <a:rPr lang="nb-NO" sz="2400" b="1" dirty="0" smtClean="0"/>
                  <a:t>:</a:t>
                </a:r>
                <a:r>
                  <a:rPr lang="nb-NO" sz="2400" dirty="0" smtClean="0"/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O(t + |F|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)</a:t>
                </a:r>
                <a:r>
                  <a:rPr lang="nb-NO" sz="2400" dirty="0" smtClean="0"/>
                  <a:t>.</a:t>
                </a:r>
                <a:endParaRPr lang="nb-NO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055567"/>
                <a:ext cx="3466911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289" t="-10526" r="-2289" b="-2894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498121" y="1556792"/>
            <a:ext cx="2106327" cy="707886"/>
            <a:chOff x="6012161" y="2708920"/>
            <a:chExt cx="2106327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7223178" y="2708920"/>
              <a:ext cx="8953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2000" dirty="0" smtClean="0">
                  <a:solidFill>
                    <a:srgbClr val="002060"/>
                  </a:solidFill>
                </a:rPr>
                <a:t>Takes </a:t>
              </a:r>
              <a:r>
                <a:rPr lang="nb-NO" sz="2000" dirty="0" smtClean="0">
                  <a:solidFill>
                    <a:srgbClr val="C00000"/>
                  </a:solidFill>
                </a:rPr>
                <a:t>t</a:t>
              </a:r>
              <a:br>
                <a:rPr lang="nb-NO" sz="2000" dirty="0" smtClean="0">
                  <a:solidFill>
                    <a:srgbClr val="C00000"/>
                  </a:solidFill>
                </a:rPr>
              </a:br>
              <a:r>
                <a:rPr lang="nb-NO" sz="2000" dirty="0" smtClean="0">
                  <a:solidFill>
                    <a:srgbClr val="002060"/>
                  </a:solidFill>
                </a:rPr>
                <a:t>time</a:t>
              </a:r>
              <a:endParaRPr lang="nb-NO" sz="2000" dirty="0">
                <a:solidFill>
                  <a:srgbClr val="002060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12" idx="1"/>
            </p:cNvCxnSpPr>
            <p:nvPr/>
          </p:nvCxnSpPr>
          <p:spPr>
            <a:xfrm flipH="1">
              <a:off x="6012161" y="3062863"/>
              <a:ext cx="1211017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365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10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Constructing Hash Functions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>
                <a:solidFill>
                  <a:srgbClr val="0070C0"/>
                </a:solidFill>
              </a:rPr>
              <a:t>[NSS’95] </a:t>
            </a:r>
            <a:r>
              <a:rPr lang="nb-NO" dirty="0" smtClean="0"/>
              <a:t>Can construct a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-perfect hash family </a:t>
            </a:r>
            <a:r>
              <a:rPr lang="nb-NO" dirty="0" smtClean="0">
                <a:solidFill>
                  <a:srgbClr val="C00000"/>
                </a:solidFill>
              </a:rPr>
              <a:t>F</a:t>
            </a:r>
            <a:r>
              <a:rPr lang="nb-NO" dirty="0" smtClean="0"/>
              <a:t> of size </a:t>
            </a:r>
            <a:r>
              <a:rPr lang="nb-NO" dirty="0" smtClean="0">
                <a:solidFill>
                  <a:srgbClr val="C00000"/>
                </a:solidFill>
              </a:rPr>
              <a:t>e</a:t>
            </a:r>
            <a:r>
              <a:rPr lang="nb-NO" baseline="30000" dirty="0" smtClean="0">
                <a:solidFill>
                  <a:srgbClr val="C00000"/>
                </a:solidFill>
              </a:rPr>
              <a:t>k+o(k)</a:t>
            </a:r>
            <a:r>
              <a:rPr lang="nb-NO" dirty="0" smtClean="0">
                <a:solidFill>
                  <a:srgbClr val="C00000"/>
                </a:solidFill>
              </a:rPr>
              <a:t>log n</a:t>
            </a:r>
            <a:r>
              <a:rPr lang="nb-NO" dirty="0" smtClean="0"/>
              <a:t> in time </a:t>
            </a:r>
            <a:r>
              <a:rPr lang="nb-NO" dirty="0" smtClean="0">
                <a:solidFill>
                  <a:srgbClr val="C00000"/>
                </a:solidFill>
              </a:rPr>
              <a:t>e</a:t>
            </a:r>
            <a:r>
              <a:rPr lang="nb-NO" baseline="30000" dirty="0" smtClean="0">
                <a:solidFill>
                  <a:srgbClr val="C00000"/>
                </a:solidFill>
              </a:rPr>
              <a:t>k+o(k)</a:t>
            </a:r>
            <a:r>
              <a:rPr lang="nb-NO" dirty="0" smtClean="0">
                <a:solidFill>
                  <a:srgbClr val="C00000"/>
                </a:solidFill>
              </a:rPr>
              <a:t>n log n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79712" y="3831431"/>
                <a:ext cx="50691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</a:t>
                </a:r>
                <a:r>
                  <a:rPr lang="nb-NO" sz="2400" dirty="0">
                    <a:sym typeface="Wingdings" panose="05000000000000000000" pitchFamily="2" charset="2"/>
                  </a:rPr>
                  <a:t>-Path in time </a:t>
                </a:r>
                <a:r>
                  <a:rPr lang="nb-NO" sz="2400" dirty="0">
                    <a:solidFill>
                      <a:srgbClr val="C00000"/>
                    </a:solidFill>
                  </a:rPr>
                  <a:t>(2e)</a:t>
                </a:r>
                <a:r>
                  <a:rPr lang="nb-NO" sz="2400" baseline="30000" dirty="0">
                    <a:solidFill>
                      <a:srgbClr val="C00000"/>
                    </a:solidFill>
                  </a:rPr>
                  <a:t>k+o(k)</a:t>
                </a:r>
                <a:r>
                  <a:rPr lang="nb-NO" sz="2400" dirty="0">
                    <a:solidFill>
                      <a:srgbClr val="C00000"/>
                    </a:solidFill>
                  </a:rPr>
                  <a:t>n</a:t>
                </a:r>
                <a:r>
                  <a:rPr lang="nb-NO" sz="2400" baseline="30000" dirty="0">
                    <a:solidFill>
                      <a:srgbClr val="C00000"/>
                    </a:solidFill>
                  </a:rPr>
                  <a:t>O(1)</a:t>
                </a:r>
                <a14:m>
                  <m:oMath xmlns:m="http://schemas.openxmlformats.org/officeDocument/2006/math">
                    <m:r>
                      <a:rPr lang="nb-NO" sz="2400" i="1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400" dirty="0">
                    <a:solidFill>
                      <a:srgbClr val="C00000"/>
                    </a:solidFill>
                  </a:rPr>
                  <a:t> 5.44</a:t>
                </a:r>
                <a:r>
                  <a:rPr lang="nb-NO" sz="2400" baseline="30000" dirty="0">
                    <a:solidFill>
                      <a:srgbClr val="C00000"/>
                    </a:solidFill>
                  </a:rPr>
                  <a:t>k</a:t>
                </a:r>
                <a:r>
                  <a:rPr lang="nb-NO" sz="2400" dirty="0">
                    <a:solidFill>
                      <a:srgbClr val="C00000"/>
                    </a:solidFill>
                  </a:rPr>
                  <a:t>n</a:t>
                </a:r>
                <a:r>
                  <a:rPr lang="nb-NO" sz="2400" baseline="30000" dirty="0">
                    <a:solidFill>
                      <a:srgbClr val="C00000"/>
                    </a:solidFill>
                  </a:rPr>
                  <a:t>O(1)</a:t>
                </a:r>
                <a:r>
                  <a:rPr lang="nb-NO" sz="2400" dirty="0">
                    <a:sym typeface="Wingdings" panose="05000000000000000000" pitchFamily="2" charset="2"/>
                  </a:rPr>
                  <a:t> </a:t>
                </a:r>
                <a:endParaRPr lang="nb-NO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831431"/>
                <a:ext cx="5069145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925" t="-10667" b="-30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02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Set Splitting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Input: </a:t>
            </a:r>
            <a:r>
              <a:rPr lang="nb-NO" dirty="0" smtClean="0"/>
              <a:t>Family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baseline="-25000" dirty="0" smtClean="0">
                <a:solidFill>
                  <a:srgbClr val="C00000"/>
                </a:solidFill>
              </a:rPr>
              <a:t>1</a:t>
            </a:r>
            <a:r>
              <a:rPr lang="nb-NO" dirty="0" smtClean="0">
                <a:solidFill>
                  <a:srgbClr val="C00000"/>
                </a:solidFill>
              </a:rPr>
              <a:t>...S</a:t>
            </a:r>
            <a:r>
              <a:rPr lang="nb-NO" baseline="-25000" dirty="0" smtClean="0">
                <a:solidFill>
                  <a:srgbClr val="C00000"/>
                </a:solidFill>
              </a:rPr>
              <a:t>m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smtClean="0"/>
              <a:t>of sets over a universe </a:t>
            </a:r>
            <a:r>
              <a:rPr lang="nb-NO" dirty="0" smtClean="0">
                <a:solidFill>
                  <a:srgbClr val="C00000"/>
                </a:solidFill>
              </a:rPr>
              <a:t>U = 	v</a:t>
            </a:r>
            <a:r>
              <a:rPr lang="nb-NO" baseline="-25000" dirty="0" smtClean="0">
                <a:solidFill>
                  <a:srgbClr val="C00000"/>
                </a:solidFill>
              </a:rPr>
              <a:t>1</a:t>
            </a:r>
            <a:r>
              <a:rPr lang="nb-NO" dirty="0" smtClean="0">
                <a:solidFill>
                  <a:srgbClr val="C00000"/>
                </a:solidFill>
              </a:rPr>
              <a:t>...v</a:t>
            </a:r>
            <a:r>
              <a:rPr lang="nb-NO" baseline="-25000" dirty="0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, </a:t>
            </a:r>
            <a:r>
              <a:rPr lang="nb-NO" dirty="0" err="1" smtClean="0"/>
              <a:t>integer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b="1" dirty="0" err="1" smtClean="0">
                <a:solidFill>
                  <a:srgbClr val="002060"/>
                </a:solidFill>
              </a:rPr>
              <a:t>Question</a:t>
            </a:r>
            <a:r>
              <a:rPr lang="nb-NO" b="1" dirty="0" smtClean="0">
                <a:solidFill>
                  <a:srgbClr val="002060"/>
                </a:solidFill>
              </a:rPr>
              <a:t>: </a:t>
            </a:r>
            <a:r>
              <a:rPr lang="nb-NO" dirty="0" smtClean="0"/>
              <a:t>Is there a coloring </a:t>
            </a:r>
            <a:r>
              <a:rPr lang="nb-NO" dirty="0" smtClean="0">
                <a:solidFill>
                  <a:srgbClr val="C00000"/>
                </a:solidFill>
              </a:rPr>
              <a:t>c : U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{0,1}</a:t>
            </a:r>
            <a:r>
              <a:rPr lang="nb-NO" dirty="0" smtClean="0">
                <a:sym typeface="Wingdings" panose="05000000000000000000" pitchFamily="2" charset="2"/>
              </a:rPr>
              <a:t> such that 	at least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k</a:t>
            </a:r>
            <a:r>
              <a:rPr lang="nb-NO" dirty="0" smtClean="0">
                <a:sym typeface="Wingdings" panose="05000000000000000000" pitchFamily="2" charset="2"/>
              </a:rPr>
              <a:t> sets contain an element colored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0</a:t>
            </a:r>
            <a:r>
              <a:rPr lang="nb-NO" dirty="0" smtClean="0">
                <a:sym typeface="Wingdings" panose="05000000000000000000" pitchFamily="2" charset="2"/>
              </a:rPr>
              <a:t> 	and an element </a:t>
            </a:r>
            <a:r>
              <a:rPr lang="nb-NO" dirty="0" err="1" smtClean="0">
                <a:sym typeface="Wingdings" panose="05000000000000000000" pitchFamily="2" charset="2"/>
              </a:rPr>
              <a:t>colored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1</a:t>
            </a:r>
            <a:r>
              <a:rPr lang="nb-NO" dirty="0" smtClean="0">
                <a:sym typeface="Wingdings" panose="05000000000000000000" pitchFamily="2" charset="2"/>
              </a:rPr>
              <a:t>?</a:t>
            </a:r>
          </a:p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Parameter: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4581128"/>
            <a:ext cx="5399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2060"/>
                </a:solidFill>
              </a:rPr>
              <a:t>Will give a </a:t>
            </a:r>
            <a:r>
              <a:rPr lang="nb-NO" sz="2400" dirty="0" smtClean="0">
                <a:solidFill>
                  <a:srgbClr val="C00000"/>
                </a:solidFill>
              </a:rPr>
              <a:t>2</a:t>
            </a:r>
            <a:r>
              <a:rPr lang="nb-NO" sz="2400" baseline="300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>
                <a:solidFill>
                  <a:srgbClr val="C00000"/>
                </a:solidFill>
              </a:rPr>
              <a:t>n</a:t>
            </a:r>
            <a:r>
              <a:rPr lang="nb-NO" sz="2400" baseline="30000" dirty="0" smtClean="0">
                <a:solidFill>
                  <a:srgbClr val="C00000"/>
                </a:solidFill>
              </a:rPr>
              <a:t>O(1)</a:t>
            </a:r>
            <a:r>
              <a:rPr lang="nb-NO" sz="2400" dirty="0" smtClean="0">
                <a:solidFill>
                  <a:srgbClr val="002060"/>
                </a:solidFill>
              </a:rPr>
              <a:t> time randomized, and </a:t>
            </a:r>
            <a:r>
              <a:rPr lang="nb-NO" sz="2400" dirty="0">
                <a:solidFill>
                  <a:srgbClr val="002060"/>
                </a:solidFill>
              </a:rPr>
              <a:t>a </a:t>
            </a:r>
            <a:r>
              <a:rPr lang="nb-NO" sz="2400" dirty="0" smtClean="0">
                <a:solidFill>
                  <a:srgbClr val="002060"/>
                </a:solidFill>
              </a:rPr>
              <a:t/>
            </a:r>
            <a:br>
              <a:rPr lang="nb-NO" sz="2400" dirty="0" smtClean="0">
                <a:solidFill>
                  <a:srgbClr val="002060"/>
                </a:solidFill>
              </a:rPr>
            </a:br>
            <a:r>
              <a:rPr lang="nb-NO" sz="2400" dirty="0" smtClean="0">
                <a:solidFill>
                  <a:srgbClr val="C00000"/>
                </a:solidFill>
              </a:rPr>
              <a:t>4</a:t>
            </a:r>
            <a:r>
              <a:rPr lang="nb-NO" sz="2400" baseline="300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>
                <a:solidFill>
                  <a:srgbClr val="C00000"/>
                </a:solidFill>
              </a:rPr>
              <a:t>n</a:t>
            </a:r>
            <a:r>
              <a:rPr lang="nb-NO" sz="2400" baseline="30000" dirty="0" smtClean="0">
                <a:solidFill>
                  <a:srgbClr val="C00000"/>
                </a:solidFill>
              </a:rPr>
              <a:t>O(1</a:t>
            </a:r>
            <a:r>
              <a:rPr lang="nb-NO" sz="2400" baseline="30000" dirty="0">
                <a:solidFill>
                  <a:srgbClr val="C00000"/>
                </a:solidFill>
              </a:rPr>
              <a:t>)</a:t>
            </a:r>
            <a:r>
              <a:rPr lang="nb-NO" sz="2400" dirty="0">
                <a:solidFill>
                  <a:srgbClr val="C00000"/>
                </a:solidFill>
              </a:rPr>
              <a:t> </a:t>
            </a:r>
            <a:r>
              <a:rPr lang="nb-NO" sz="2400" dirty="0" smtClean="0">
                <a:solidFill>
                  <a:srgbClr val="002060"/>
                </a:solidFill>
              </a:rPr>
              <a:t>time deterministic algorithm.</a:t>
            </a:r>
            <a:endParaRPr lang="nb-NO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Randomized Algorithm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Pick a random coloring </a:t>
            </a:r>
            <a:r>
              <a:rPr lang="nb-NO" dirty="0" smtClean="0">
                <a:solidFill>
                  <a:srgbClr val="C00000"/>
                </a:solidFill>
              </a:rPr>
              <a:t>c : V(G)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{1,2}</a:t>
            </a:r>
            <a:r>
              <a:rPr lang="nb-NO" dirty="0" smtClean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nb-NO" dirty="0" smtClean="0">
                <a:sym typeface="Wingdings" panose="05000000000000000000" pitchFamily="2" charset="2"/>
              </a:rPr>
              <a:t>If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c</a:t>
            </a:r>
            <a:r>
              <a:rPr lang="nb-NO" dirty="0" smtClean="0">
                <a:sym typeface="Wingdings" panose="05000000000000000000" pitchFamily="2" charset="2"/>
              </a:rPr>
              <a:t> splits at least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k</a:t>
            </a:r>
            <a:r>
              <a:rPr lang="nb-NO" dirty="0" smtClean="0">
                <a:sym typeface="Wingdings" panose="05000000000000000000" pitchFamily="2" charset="2"/>
              </a:rPr>
              <a:t> sets, return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c</a:t>
            </a:r>
            <a:r>
              <a:rPr lang="nb-NO" dirty="0" smtClean="0">
                <a:sym typeface="Wingdings" panose="05000000000000000000" pitchFamily="2" charset="2"/>
              </a:rPr>
              <a:t>.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3212976"/>
            <a:ext cx="506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If the algorithm returns a coloring, then it is correct.</a:t>
            </a:r>
            <a:endParaRPr lang="nb-NO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1071" y="3933056"/>
                <a:ext cx="7055265" cy="1242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b="1" dirty="0" smtClean="0">
                    <a:solidFill>
                      <a:srgbClr val="002060"/>
                    </a:solidFill>
                  </a:rPr>
                  <a:t>Claim: </a:t>
                </a:r>
                <a:r>
                  <a:rPr lang="nb-NO" sz="2400" dirty="0" smtClean="0"/>
                  <a:t>	If there is a coloring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ψ</m:t>
                    </m:r>
                  </m:oMath>
                </a14:m>
                <a:r>
                  <a:rPr lang="nb-NO" sz="2400" dirty="0" smtClean="0"/>
                  <a:t> that splits at least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sz="2400" dirty="0" smtClean="0"/>
                  <a:t> sets, </a:t>
                </a:r>
                <a:br>
                  <a:rPr lang="nb-NO" sz="2400" dirty="0" smtClean="0"/>
                </a:br>
                <a:r>
                  <a:rPr lang="nb-NO" sz="2400" dirty="0" smtClean="0"/>
                  <a:t>	then a random coloring will split at least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sz="2400" dirty="0" smtClean="0"/>
                  <a:t> sets </a:t>
                </a:r>
                <a:br>
                  <a:rPr lang="nb-NO" sz="2400" dirty="0" smtClean="0"/>
                </a:br>
                <a:r>
                  <a:rPr lang="nb-NO" sz="2400" dirty="0" smtClean="0"/>
                  <a:t>	with probability at least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nb-NO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sz="24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nb-NO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endParaRPr lang="nb-NO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71" y="3933056"/>
                <a:ext cx="7055265" cy="1242969"/>
              </a:xfrm>
              <a:prstGeom prst="rect">
                <a:avLst/>
              </a:prstGeom>
              <a:blipFill rotWithShape="1">
                <a:blip r:embed="rId2"/>
                <a:stretch>
                  <a:fillRect l="-1383" t="-3922" r="-346" b="-9117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771800" y="5445224"/>
            <a:ext cx="3832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>
                <a:solidFill>
                  <a:srgbClr val="002060"/>
                </a:solidFill>
              </a:rPr>
              <a:t>The </a:t>
            </a:r>
            <a:r>
              <a:rPr lang="nb-NO" dirty="0">
                <a:solidFill>
                  <a:srgbClr val="C00000"/>
                </a:solidFill>
              </a:rPr>
              <a:t>2</a:t>
            </a:r>
            <a:r>
              <a:rPr lang="nb-NO" baseline="30000" dirty="0">
                <a:solidFill>
                  <a:srgbClr val="C00000"/>
                </a:solidFill>
              </a:rPr>
              <a:t>k</a:t>
            </a:r>
            <a:r>
              <a:rPr lang="nb-NO" dirty="0">
                <a:solidFill>
                  <a:srgbClr val="C00000"/>
                </a:solidFill>
              </a:rPr>
              <a:t>n</a:t>
            </a:r>
            <a:r>
              <a:rPr lang="nb-NO" baseline="30000" dirty="0">
                <a:solidFill>
                  <a:srgbClr val="C00000"/>
                </a:solidFill>
              </a:rPr>
              <a:t>O(1)</a:t>
            </a:r>
            <a:r>
              <a:rPr lang="nb-NO" dirty="0">
                <a:solidFill>
                  <a:srgbClr val="002060"/>
                </a:solidFill>
              </a:rPr>
              <a:t> time </a:t>
            </a:r>
            <a:r>
              <a:rPr lang="nb-NO" dirty="0" smtClean="0">
                <a:solidFill>
                  <a:srgbClr val="002060"/>
                </a:solidFill>
              </a:rPr>
              <a:t>randomized algorithm </a:t>
            </a:r>
            <a:br>
              <a:rPr lang="nb-NO" dirty="0" smtClean="0">
                <a:solidFill>
                  <a:srgbClr val="002060"/>
                </a:solidFill>
              </a:rPr>
            </a:br>
            <a:r>
              <a:rPr lang="nb-NO" dirty="0" smtClean="0">
                <a:solidFill>
                  <a:srgbClr val="002060"/>
                </a:solidFill>
              </a:rPr>
              <a:t>follows directly from the claim. 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1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Proof of claim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solidFill>
                          <a:srgbClr val="C00000"/>
                        </a:solidFill>
                        <a:latin typeface="Cambria Math"/>
                      </a:rPr>
                      <m:t>ψ</m:t>
                    </m:r>
                  </m:oMath>
                </a14:m>
                <a:r>
                  <a:rPr lang="nb-NO" dirty="0" smtClean="0"/>
                  <a:t> splits the sets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...S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Make a bipartite graph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G=(A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∪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B, E)</a:t>
                </a:r>
                <a:r>
                  <a:rPr lang="nb-NO" dirty="0" smtClean="0"/>
                  <a:t> as follows:</a:t>
                </a:r>
              </a:p>
              <a:p>
                <a:pPr lvl="1"/>
                <a:r>
                  <a:rPr lang="nb-NO" dirty="0" smtClean="0">
                    <a:solidFill>
                      <a:srgbClr val="C00000"/>
                    </a:solidFill>
                  </a:rPr>
                  <a:t>A</a:t>
                </a:r>
                <a:r>
                  <a:rPr lang="nb-NO" dirty="0" smtClean="0"/>
                  <a:t> is a minimal hitting set for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...S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/>
                  <a:t>colored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0</a:t>
                </a:r>
              </a:p>
              <a:p>
                <a:pPr lvl="1"/>
                <a:r>
                  <a:rPr lang="nb-NO" dirty="0" smtClean="0">
                    <a:solidFill>
                      <a:srgbClr val="C00000"/>
                    </a:solidFill>
                  </a:rPr>
                  <a:t>B</a:t>
                </a:r>
                <a:r>
                  <a:rPr lang="nb-NO" dirty="0" smtClean="0"/>
                  <a:t> </a:t>
                </a:r>
                <a:r>
                  <a:rPr lang="nb-NO" dirty="0"/>
                  <a:t>is a minimal hitting set for </a:t>
                </a:r>
                <a:r>
                  <a:rPr lang="nb-NO" dirty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nb-NO" dirty="0">
                    <a:solidFill>
                      <a:srgbClr val="C00000"/>
                    </a:solidFill>
                  </a:rPr>
                  <a:t>...S</a:t>
                </a:r>
                <a:r>
                  <a:rPr lang="nb-NO" baseline="-25000" dirty="0">
                    <a:solidFill>
                      <a:srgbClr val="C00000"/>
                    </a:solidFill>
                  </a:rPr>
                  <a:t>k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/>
                  <a:t>colored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For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/>
                  <a:t> from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/>
                  <a:t> to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endParaRPr lang="nb-NO" dirty="0"/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	</a:t>
                </a:r>
                <a:r>
                  <a:rPr lang="nb-NO" b="1" dirty="0" err="1" smtClean="0">
                    <a:solidFill>
                      <a:srgbClr val="002060"/>
                    </a:solidFill>
                  </a:rPr>
                  <a:t>Add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dirty="0" smtClean="0"/>
                  <a:t>one edge between a vertex in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∩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A </a:t>
                </a:r>
                <a:r>
                  <a:rPr lang="nb-NO" dirty="0" smtClean="0"/>
                  <a:t>	and 	a vertex in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>
                    <a:solidFill>
                      <a:srgbClr val="C00000"/>
                    </a:solidFill>
                  </a:rPr>
                  <a:t>i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∩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B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95" r="-96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39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Kernelizable = FPT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b-NO" dirty="0" smtClean="0"/>
              <a:t>A problem </a:t>
            </a:r>
            <a:r>
              <a:rPr lang="el-GR" dirty="0" smtClean="0">
                <a:solidFill>
                  <a:srgbClr val="C00000"/>
                </a:solidFill>
              </a:rPr>
              <a:t>Π</a:t>
            </a:r>
            <a:r>
              <a:rPr lang="nb-NO" dirty="0" smtClean="0"/>
              <a:t> is solvable in </a:t>
            </a:r>
            <a:r>
              <a:rPr lang="nb-NO" dirty="0" smtClean="0">
                <a:solidFill>
                  <a:srgbClr val="C00000"/>
                </a:solidFill>
              </a:rPr>
              <a:t>f(k)n</a:t>
            </a:r>
            <a:r>
              <a:rPr lang="nb-NO" baseline="30000" dirty="0" smtClean="0">
                <a:solidFill>
                  <a:srgbClr val="C00000"/>
                </a:solidFill>
              </a:rPr>
              <a:t>c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smtClean="0"/>
              <a:t>time for some </a:t>
            </a:r>
            <a:r>
              <a:rPr lang="nb-NO" dirty="0" smtClean="0">
                <a:solidFill>
                  <a:srgbClr val="C00000"/>
                </a:solidFill>
              </a:rPr>
              <a:t>f</a:t>
            </a:r>
            <a:r>
              <a:rPr lang="nb-NO" dirty="0" smtClean="0"/>
              <a:t>.</a:t>
            </a:r>
          </a:p>
          <a:p>
            <a:pPr algn="ctr">
              <a:buNone/>
            </a:pPr>
            <a:r>
              <a:rPr lang="nb-NO" dirty="0" smtClean="0"/>
              <a:t>⇔</a:t>
            </a:r>
          </a:p>
          <a:p>
            <a:pPr algn="ctr">
              <a:buNone/>
            </a:pPr>
            <a:r>
              <a:rPr lang="el-GR" dirty="0" smtClean="0">
                <a:solidFill>
                  <a:srgbClr val="C00000"/>
                </a:solidFill>
              </a:rPr>
              <a:t>Π</a:t>
            </a:r>
            <a:r>
              <a:rPr lang="nb-NO" dirty="0" smtClean="0"/>
              <a:t> is </a:t>
            </a:r>
            <a:r>
              <a:rPr lang="nb-NO" dirty="0" smtClean="0">
                <a:solidFill>
                  <a:srgbClr val="0070C0"/>
                </a:solidFill>
              </a:rPr>
              <a:t>decidable</a:t>
            </a:r>
            <a:r>
              <a:rPr lang="nb-NO" dirty="0" smtClean="0"/>
              <a:t> and has a </a:t>
            </a:r>
            <a:r>
              <a:rPr lang="nb-NO" dirty="0" smtClean="0">
                <a:solidFill>
                  <a:srgbClr val="C00000"/>
                </a:solidFill>
              </a:rPr>
              <a:t>g(k)</a:t>
            </a:r>
            <a:r>
              <a:rPr lang="nb-NO" dirty="0" smtClean="0"/>
              <a:t> kernel for some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.</a:t>
            </a:r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/>
          </a:p>
          <a:p>
            <a:pPr>
              <a:buFont typeface="Wingdings"/>
              <a:buChar char="ß"/>
            </a:pPr>
            <a:r>
              <a:rPr lang="nb-NO" dirty="0" smtClean="0">
                <a:sym typeface="Wingdings" pitchFamily="2" charset="2"/>
              </a:rPr>
              <a:t> Kernelize and solve.</a:t>
            </a:r>
          </a:p>
          <a:p>
            <a:pPr>
              <a:buNone/>
            </a:pPr>
            <a:r>
              <a:rPr lang="nb-NO" dirty="0" smtClean="0">
                <a:sym typeface="Wingdings" pitchFamily="2" charset="2"/>
              </a:rPr>
              <a:t> If </a:t>
            </a:r>
            <a:r>
              <a:rPr lang="nb-NO" dirty="0" smtClean="0">
                <a:solidFill>
                  <a:srgbClr val="C00000"/>
                </a:solidFill>
                <a:sym typeface="Wingdings" pitchFamily="2" charset="2"/>
              </a:rPr>
              <a:t>n ≤ f(k), </a:t>
            </a:r>
            <a:r>
              <a:rPr lang="nb-NO" dirty="0" smtClean="0">
                <a:sym typeface="Wingdings" pitchFamily="2" charset="2"/>
              </a:rPr>
              <a:t>done. If </a:t>
            </a:r>
            <a:r>
              <a:rPr lang="nb-NO" dirty="0" smtClean="0">
                <a:solidFill>
                  <a:srgbClr val="C00000"/>
                </a:solidFill>
                <a:sym typeface="Wingdings" pitchFamily="2" charset="2"/>
              </a:rPr>
              <a:t>n ≥ f(k)</a:t>
            </a:r>
            <a:r>
              <a:rPr lang="nb-NO" dirty="0" smtClean="0">
                <a:sym typeface="Wingdings" pitchFamily="2" charset="2"/>
              </a:rPr>
              <a:t> solve in time 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baseline="30000" dirty="0" smtClean="0">
                <a:solidFill>
                  <a:srgbClr val="C00000"/>
                </a:solidFill>
              </a:rPr>
              <a:t>c+1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6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>
            <a:stCxn id="31" idx="6"/>
            <a:endCxn id="39" idx="2"/>
          </p:cNvCxnSpPr>
          <p:nvPr/>
        </p:nvCxnSpPr>
        <p:spPr>
          <a:xfrm>
            <a:off x="6310750" y="2476819"/>
            <a:ext cx="783704" cy="39290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3" idx="6"/>
            <a:endCxn id="39" idx="2"/>
          </p:cNvCxnSpPr>
          <p:nvPr/>
        </p:nvCxnSpPr>
        <p:spPr>
          <a:xfrm flipV="1">
            <a:off x="6310750" y="2869727"/>
            <a:ext cx="783704" cy="395879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7" idx="6"/>
            <a:endCxn id="44" idx="2"/>
          </p:cNvCxnSpPr>
          <p:nvPr/>
        </p:nvCxnSpPr>
        <p:spPr>
          <a:xfrm>
            <a:off x="6290548" y="4748207"/>
            <a:ext cx="783704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7" idx="7"/>
            <a:endCxn id="44" idx="1"/>
          </p:cNvCxnSpPr>
          <p:nvPr/>
        </p:nvCxnSpPr>
        <p:spPr>
          <a:xfrm>
            <a:off x="6248367" y="4646372"/>
            <a:ext cx="868066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1602733" y="4370841"/>
            <a:ext cx="1665326" cy="1002375"/>
          </a:xfrm>
          <a:custGeom>
            <a:avLst/>
            <a:gdLst>
              <a:gd name="connsiteX0" fmla="*/ 687911 w 1665326"/>
              <a:gd name="connsiteY0" fmla="*/ 361347 h 1002375"/>
              <a:gd name="connsiteX1" fmla="*/ 446086 w 1665326"/>
              <a:gd name="connsiteY1" fmla="*/ 406689 h 1002375"/>
              <a:gd name="connsiteX2" fmla="*/ 151362 w 1665326"/>
              <a:gd name="connsiteY2" fmla="*/ 406689 h 1002375"/>
              <a:gd name="connsiteX3" fmla="*/ 221 w 1665326"/>
              <a:gd name="connsiteY3" fmla="*/ 671185 h 1002375"/>
              <a:gd name="connsiteX4" fmla="*/ 181590 w 1665326"/>
              <a:gd name="connsiteY4" fmla="*/ 996137 h 1002375"/>
              <a:gd name="connsiteX5" fmla="*/ 1035534 w 1665326"/>
              <a:gd name="connsiteY5" fmla="*/ 882782 h 1002375"/>
              <a:gd name="connsiteX6" fmla="*/ 1617425 w 1665326"/>
              <a:gd name="connsiteY6" fmla="*/ 852554 h 1002375"/>
              <a:gd name="connsiteX7" fmla="*/ 1624982 w 1665326"/>
              <a:gd name="connsiteY7" fmla="*/ 263106 h 1002375"/>
              <a:gd name="connsiteX8" fmla="*/ 1564525 w 1665326"/>
              <a:gd name="connsiteY8" fmla="*/ 21281 h 1002375"/>
              <a:gd name="connsiteX9" fmla="*/ 1216902 w 1665326"/>
              <a:gd name="connsiteY9" fmla="*/ 51509 h 1002375"/>
              <a:gd name="connsiteX10" fmla="*/ 687911 w 1665326"/>
              <a:gd name="connsiteY10" fmla="*/ 361347 h 100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5326" h="1002375">
                <a:moveTo>
                  <a:pt x="687911" y="361347"/>
                </a:moveTo>
                <a:cubicBezTo>
                  <a:pt x="559442" y="420544"/>
                  <a:pt x="535511" y="399132"/>
                  <a:pt x="446086" y="406689"/>
                </a:cubicBezTo>
                <a:cubicBezTo>
                  <a:pt x="356661" y="414246"/>
                  <a:pt x="225673" y="362606"/>
                  <a:pt x="151362" y="406689"/>
                </a:cubicBezTo>
                <a:cubicBezTo>
                  <a:pt x="77051" y="450772"/>
                  <a:pt x="-4817" y="572944"/>
                  <a:pt x="221" y="671185"/>
                </a:cubicBezTo>
                <a:cubicBezTo>
                  <a:pt x="5259" y="769426"/>
                  <a:pt x="9038" y="960871"/>
                  <a:pt x="181590" y="996137"/>
                </a:cubicBezTo>
                <a:cubicBezTo>
                  <a:pt x="354142" y="1031403"/>
                  <a:pt x="796228" y="906712"/>
                  <a:pt x="1035534" y="882782"/>
                </a:cubicBezTo>
                <a:cubicBezTo>
                  <a:pt x="1274840" y="858852"/>
                  <a:pt x="1519184" y="955833"/>
                  <a:pt x="1617425" y="852554"/>
                </a:cubicBezTo>
                <a:cubicBezTo>
                  <a:pt x="1715666" y="749275"/>
                  <a:pt x="1633799" y="401652"/>
                  <a:pt x="1624982" y="263106"/>
                </a:cubicBezTo>
                <a:cubicBezTo>
                  <a:pt x="1616165" y="124560"/>
                  <a:pt x="1632538" y="56547"/>
                  <a:pt x="1564525" y="21281"/>
                </a:cubicBezTo>
                <a:cubicBezTo>
                  <a:pt x="1496512" y="-13985"/>
                  <a:pt x="1363004" y="-6428"/>
                  <a:pt x="1216902" y="51509"/>
                </a:cubicBezTo>
                <a:cubicBezTo>
                  <a:pt x="1070800" y="109446"/>
                  <a:pt x="816380" y="302150"/>
                  <a:pt x="687911" y="361347"/>
                </a:cubicBezTo>
                <a:close/>
              </a:path>
            </a:pathLst>
          </a:cu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Freeform 28"/>
          <p:cNvSpPr/>
          <p:nvPr/>
        </p:nvSpPr>
        <p:spPr>
          <a:xfrm>
            <a:off x="1616943" y="4383039"/>
            <a:ext cx="1595852" cy="832454"/>
          </a:xfrm>
          <a:custGeom>
            <a:avLst/>
            <a:gdLst>
              <a:gd name="connsiteX0" fmla="*/ 137152 w 1595852"/>
              <a:gd name="connsiteY0" fmla="*/ 54425 h 832454"/>
              <a:gd name="connsiteX1" fmla="*/ 23796 w 1595852"/>
              <a:gd name="connsiteY1" fmla="*/ 152667 h 832454"/>
              <a:gd name="connsiteX2" fmla="*/ 8682 w 1595852"/>
              <a:gd name="connsiteY2" fmla="*/ 492733 h 832454"/>
              <a:gd name="connsiteX3" fmla="*/ 129595 w 1595852"/>
              <a:gd name="connsiteY3" fmla="*/ 795014 h 832454"/>
              <a:gd name="connsiteX4" fmla="*/ 583016 w 1595852"/>
              <a:gd name="connsiteY4" fmla="*/ 825242 h 832454"/>
              <a:gd name="connsiteX5" fmla="*/ 1202692 w 1595852"/>
              <a:gd name="connsiteY5" fmla="*/ 772343 h 832454"/>
              <a:gd name="connsiteX6" fmla="*/ 1482302 w 1595852"/>
              <a:gd name="connsiteY6" fmla="*/ 795014 h 832454"/>
              <a:gd name="connsiteX7" fmla="*/ 1595658 w 1595852"/>
              <a:gd name="connsiteY7" fmla="*/ 485176 h 832454"/>
              <a:gd name="connsiteX8" fmla="*/ 1459631 w 1595852"/>
              <a:gd name="connsiteY8" fmla="*/ 379377 h 832454"/>
              <a:gd name="connsiteX9" fmla="*/ 1142236 w 1595852"/>
              <a:gd name="connsiteY9" fmla="*/ 409605 h 832454"/>
              <a:gd name="connsiteX10" fmla="*/ 552788 w 1595852"/>
              <a:gd name="connsiteY10" fmla="*/ 24197 h 832454"/>
              <a:gd name="connsiteX11" fmla="*/ 137152 w 1595852"/>
              <a:gd name="connsiteY11" fmla="*/ 54425 h 83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5852" h="832454">
                <a:moveTo>
                  <a:pt x="137152" y="54425"/>
                </a:moveTo>
                <a:cubicBezTo>
                  <a:pt x="48987" y="75837"/>
                  <a:pt x="45208" y="79616"/>
                  <a:pt x="23796" y="152667"/>
                </a:cubicBezTo>
                <a:cubicBezTo>
                  <a:pt x="2384" y="225718"/>
                  <a:pt x="-8951" y="385675"/>
                  <a:pt x="8682" y="492733"/>
                </a:cubicBezTo>
                <a:cubicBezTo>
                  <a:pt x="26315" y="599791"/>
                  <a:pt x="33873" y="739596"/>
                  <a:pt x="129595" y="795014"/>
                </a:cubicBezTo>
                <a:cubicBezTo>
                  <a:pt x="225317" y="850432"/>
                  <a:pt x="404167" y="829020"/>
                  <a:pt x="583016" y="825242"/>
                </a:cubicBezTo>
                <a:cubicBezTo>
                  <a:pt x="761865" y="821464"/>
                  <a:pt x="1052811" y="777381"/>
                  <a:pt x="1202692" y="772343"/>
                </a:cubicBezTo>
                <a:cubicBezTo>
                  <a:pt x="1352573" y="767305"/>
                  <a:pt x="1416808" y="842875"/>
                  <a:pt x="1482302" y="795014"/>
                </a:cubicBezTo>
                <a:cubicBezTo>
                  <a:pt x="1547796" y="747153"/>
                  <a:pt x="1599436" y="554449"/>
                  <a:pt x="1595658" y="485176"/>
                </a:cubicBezTo>
                <a:cubicBezTo>
                  <a:pt x="1591880" y="415903"/>
                  <a:pt x="1535201" y="391972"/>
                  <a:pt x="1459631" y="379377"/>
                </a:cubicBezTo>
                <a:cubicBezTo>
                  <a:pt x="1384061" y="366782"/>
                  <a:pt x="1293376" y="468802"/>
                  <a:pt x="1142236" y="409605"/>
                </a:cubicBezTo>
                <a:cubicBezTo>
                  <a:pt x="991096" y="350408"/>
                  <a:pt x="719043" y="84653"/>
                  <a:pt x="552788" y="24197"/>
                </a:cubicBezTo>
                <a:cubicBezTo>
                  <a:pt x="386534" y="-36259"/>
                  <a:pt x="225317" y="33013"/>
                  <a:pt x="137152" y="54425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Freeform 22"/>
          <p:cNvSpPr/>
          <p:nvPr/>
        </p:nvSpPr>
        <p:spPr>
          <a:xfrm>
            <a:off x="1420270" y="2266419"/>
            <a:ext cx="2069436" cy="1032416"/>
          </a:xfrm>
          <a:custGeom>
            <a:avLst/>
            <a:gdLst>
              <a:gd name="connsiteX0" fmla="*/ 1920800 w 2069436"/>
              <a:gd name="connsiteY0" fmla="*/ 901408 h 1032416"/>
              <a:gd name="connsiteX1" fmla="*/ 2026598 w 2069436"/>
              <a:gd name="connsiteY1" fmla="*/ 682254 h 1032416"/>
              <a:gd name="connsiteX2" fmla="*/ 1996370 w 2069436"/>
              <a:gd name="connsiteY2" fmla="*/ 153262 h 1032416"/>
              <a:gd name="connsiteX3" fmla="*/ 1210440 w 2069436"/>
              <a:gd name="connsiteY3" fmla="*/ 9679 h 1032416"/>
              <a:gd name="connsiteX4" fmla="*/ 303597 w 2069436"/>
              <a:gd name="connsiteY4" fmla="*/ 92806 h 1032416"/>
              <a:gd name="connsiteX5" fmla="*/ 1316 w 2069436"/>
              <a:gd name="connsiteY5" fmla="*/ 727596 h 1032416"/>
              <a:gd name="connsiteX6" fmla="*/ 394281 w 2069436"/>
              <a:gd name="connsiteY6" fmla="*/ 1007206 h 1032416"/>
              <a:gd name="connsiteX7" fmla="*/ 1384251 w 2069436"/>
              <a:gd name="connsiteY7" fmla="*/ 1007206 h 1032416"/>
              <a:gd name="connsiteX8" fmla="*/ 1920800 w 2069436"/>
              <a:gd name="connsiteY8" fmla="*/ 901408 h 103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9436" h="1032416">
                <a:moveTo>
                  <a:pt x="1920800" y="901408"/>
                </a:moveTo>
                <a:cubicBezTo>
                  <a:pt x="2027858" y="847249"/>
                  <a:pt x="2014003" y="806945"/>
                  <a:pt x="2026598" y="682254"/>
                </a:cubicBezTo>
                <a:cubicBezTo>
                  <a:pt x="2039193" y="557563"/>
                  <a:pt x="2132396" y="265358"/>
                  <a:pt x="1996370" y="153262"/>
                </a:cubicBezTo>
                <a:cubicBezTo>
                  <a:pt x="1860344" y="41166"/>
                  <a:pt x="1492569" y="19755"/>
                  <a:pt x="1210440" y="9679"/>
                </a:cubicBezTo>
                <a:cubicBezTo>
                  <a:pt x="928311" y="-397"/>
                  <a:pt x="505118" y="-26847"/>
                  <a:pt x="303597" y="92806"/>
                </a:cubicBezTo>
                <a:cubicBezTo>
                  <a:pt x="102076" y="212459"/>
                  <a:pt x="-13798" y="575196"/>
                  <a:pt x="1316" y="727596"/>
                </a:cubicBezTo>
                <a:cubicBezTo>
                  <a:pt x="16430" y="879996"/>
                  <a:pt x="163792" y="960604"/>
                  <a:pt x="394281" y="1007206"/>
                </a:cubicBezTo>
                <a:cubicBezTo>
                  <a:pt x="624770" y="1053808"/>
                  <a:pt x="1126053" y="1024839"/>
                  <a:pt x="1384251" y="1007206"/>
                </a:cubicBezTo>
                <a:cubicBezTo>
                  <a:pt x="1642449" y="989573"/>
                  <a:pt x="1813742" y="955567"/>
                  <a:pt x="1920800" y="901408"/>
                </a:cubicBezTo>
                <a:close/>
              </a:path>
            </a:pathLst>
          </a:cu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Freeform 24"/>
          <p:cNvSpPr/>
          <p:nvPr/>
        </p:nvSpPr>
        <p:spPr>
          <a:xfrm>
            <a:off x="1622441" y="2862626"/>
            <a:ext cx="1683085" cy="813247"/>
          </a:xfrm>
          <a:custGeom>
            <a:avLst/>
            <a:gdLst>
              <a:gd name="connsiteX0" fmla="*/ 486834 w 1683085"/>
              <a:gd name="connsiteY0" fmla="*/ 781293 h 813247"/>
              <a:gd name="connsiteX1" fmla="*/ 146768 w 1683085"/>
              <a:gd name="connsiteY1" fmla="*/ 796407 h 813247"/>
              <a:gd name="connsiteX2" fmla="*/ 3184 w 1683085"/>
              <a:gd name="connsiteY2" fmla="*/ 547026 h 813247"/>
              <a:gd name="connsiteX3" fmla="*/ 71198 w 1683085"/>
              <a:gd name="connsiteY3" fmla="*/ 131389 h 813247"/>
              <a:gd name="connsiteX4" fmla="*/ 335693 w 1683085"/>
              <a:gd name="connsiteY4" fmla="*/ 25591 h 813247"/>
              <a:gd name="connsiteX5" fmla="*/ 955370 w 1683085"/>
              <a:gd name="connsiteY5" fmla="*/ 18034 h 813247"/>
              <a:gd name="connsiteX6" fmla="*/ 1567489 w 1683085"/>
              <a:gd name="connsiteY6" fmla="*/ 48262 h 813247"/>
              <a:gd name="connsiteX7" fmla="*/ 1680844 w 1683085"/>
              <a:gd name="connsiteY7" fmla="*/ 554583 h 813247"/>
              <a:gd name="connsiteX8" fmla="*/ 1529703 w 1683085"/>
              <a:gd name="connsiteY8" fmla="*/ 781293 h 813247"/>
              <a:gd name="connsiteX9" fmla="*/ 1166966 w 1683085"/>
              <a:gd name="connsiteY9" fmla="*/ 788850 h 813247"/>
              <a:gd name="connsiteX10" fmla="*/ 970484 w 1683085"/>
              <a:gd name="connsiteY10" fmla="*/ 705723 h 813247"/>
              <a:gd name="connsiteX11" fmla="*/ 486834 w 1683085"/>
              <a:gd name="connsiteY11" fmla="*/ 781293 h 81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3085" h="813247">
                <a:moveTo>
                  <a:pt x="486834" y="781293"/>
                </a:moveTo>
                <a:cubicBezTo>
                  <a:pt x="349548" y="796407"/>
                  <a:pt x="227376" y="835451"/>
                  <a:pt x="146768" y="796407"/>
                </a:cubicBezTo>
                <a:cubicBezTo>
                  <a:pt x="66160" y="757363"/>
                  <a:pt x="15779" y="657862"/>
                  <a:pt x="3184" y="547026"/>
                </a:cubicBezTo>
                <a:cubicBezTo>
                  <a:pt x="-9411" y="436190"/>
                  <a:pt x="15780" y="218295"/>
                  <a:pt x="71198" y="131389"/>
                </a:cubicBezTo>
                <a:cubicBezTo>
                  <a:pt x="126616" y="44483"/>
                  <a:pt x="188331" y="44483"/>
                  <a:pt x="335693" y="25591"/>
                </a:cubicBezTo>
                <a:cubicBezTo>
                  <a:pt x="483055" y="6699"/>
                  <a:pt x="750071" y="14255"/>
                  <a:pt x="955370" y="18034"/>
                </a:cubicBezTo>
                <a:cubicBezTo>
                  <a:pt x="1160669" y="21812"/>
                  <a:pt x="1446577" y="-41163"/>
                  <a:pt x="1567489" y="48262"/>
                </a:cubicBezTo>
                <a:cubicBezTo>
                  <a:pt x="1688401" y="137687"/>
                  <a:pt x="1687142" y="432411"/>
                  <a:pt x="1680844" y="554583"/>
                </a:cubicBezTo>
                <a:cubicBezTo>
                  <a:pt x="1674546" y="676755"/>
                  <a:pt x="1615349" y="742248"/>
                  <a:pt x="1529703" y="781293"/>
                </a:cubicBezTo>
                <a:cubicBezTo>
                  <a:pt x="1444057" y="820338"/>
                  <a:pt x="1260169" y="801445"/>
                  <a:pt x="1166966" y="788850"/>
                </a:cubicBezTo>
                <a:cubicBezTo>
                  <a:pt x="1073763" y="776255"/>
                  <a:pt x="1091396" y="704464"/>
                  <a:pt x="970484" y="705723"/>
                </a:cubicBezTo>
                <a:cubicBezTo>
                  <a:pt x="849572" y="706982"/>
                  <a:pt x="624120" y="766179"/>
                  <a:pt x="486834" y="781293"/>
                </a:cubicBezTo>
                <a:close/>
              </a:path>
            </a:pathLst>
          </a:cu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Set Splitting Graph</a:t>
            </a:r>
            <a:endParaRPr lang="nb-NO" dirty="0"/>
          </a:p>
        </p:txBody>
      </p:sp>
      <p:sp>
        <p:nvSpPr>
          <p:cNvPr id="4" name="Oval 3"/>
          <p:cNvSpPr/>
          <p:nvPr/>
        </p:nvSpPr>
        <p:spPr>
          <a:xfrm>
            <a:off x="1772072" y="253837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Oval 4"/>
          <p:cNvSpPr/>
          <p:nvPr/>
        </p:nvSpPr>
        <p:spPr>
          <a:xfrm>
            <a:off x="1772072" y="293128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5"/>
          <p:cNvSpPr/>
          <p:nvPr/>
        </p:nvSpPr>
        <p:spPr>
          <a:xfrm>
            <a:off x="1772072" y="332716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1760254" y="369050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1763688" y="405054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Oval 9"/>
          <p:cNvSpPr/>
          <p:nvPr/>
        </p:nvSpPr>
        <p:spPr>
          <a:xfrm>
            <a:off x="1763688" y="444642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1751870" y="480976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/>
          <p:cNvSpPr/>
          <p:nvPr/>
        </p:nvSpPr>
        <p:spPr>
          <a:xfrm>
            <a:off x="2843808" y="2538374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Oval 12"/>
          <p:cNvSpPr/>
          <p:nvPr/>
        </p:nvSpPr>
        <p:spPr>
          <a:xfrm>
            <a:off x="2843808" y="2931282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Oval 13"/>
          <p:cNvSpPr/>
          <p:nvPr/>
        </p:nvSpPr>
        <p:spPr>
          <a:xfrm>
            <a:off x="2843808" y="3327161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Oval 14"/>
          <p:cNvSpPr/>
          <p:nvPr/>
        </p:nvSpPr>
        <p:spPr>
          <a:xfrm>
            <a:off x="2831990" y="3690502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Oval 16"/>
          <p:cNvSpPr/>
          <p:nvPr/>
        </p:nvSpPr>
        <p:spPr>
          <a:xfrm>
            <a:off x="2835424" y="4050542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Oval 17"/>
          <p:cNvSpPr/>
          <p:nvPr/>
        </p:nvSpPr>
        <p:spPr>
          <a:xfrm>
            <a:off x="2835424" y="4446421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Oval 18"/>
          <p:cNvSpPr/>
          <p:nvPr/>
        </p:nvSpPr>
        <p:spPr>
          <a:xfrm>
            <a:off x="2823606" y="4809762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Freeform 29"/>
          <p:cNvSpPr/>
          <p:nvPr/>
        </p:nvSpPr>
        <p:spPr>
          <a:xfrm>
            <a:off x="3696250" y="3167258"/>
            <a:ext cx="1556747" cy="1619420"/>
          </a:xfrm>
          <a:custGeom>
            <a:avLst/>
            <a:gdLst>
              <a:gd name="connsiteX0" fmla="*/ 0 w 1556747"/>
              <a:gd name="connsiteY0" fmla="*/ 747281 h 1619420"/>
              <a:gd name="connsiteX1" fmla="*/ 309838 w 1556747"/>
              <a:gd name="connsiteY1" fmla="*/ 739724 h 1619420"/>
              <a:gd name="connsiteX2" fmla="*/ 408080 w 1556747"/>
              <a:gd name="connsiteY2" fmla="*/ 195618 h 1619420"/>
              <a:gd name="connsiteX3" fmla="*/ 581891 w 1556747"/>
              <a:gd name="connsiteY3" fmla="*/ 14249 h 1619420"/>
              <a:gd name="connsiteX4" fmla="*/ 748146 w 1556747"/>
              <a:gd name="connsiteY4" fmla="*/ 528127 h 1619420"/>
              <a:gd name="connsiteX5" fmla="*/ 763260 w 1556747"/>
              <a:gd name="connsiteY5" fmla="*/ 1389628 h 1619420"/>
              <a:gd name="connsiteX6" fmla="*/ 1005084 w 1556747"/>
              <a:gd name="connsiteY6" fmla="*/ 1578554 h 1619420"/>
              <a:gd name="connsiteX7" fmla="*/ 1194010 w 1556747"/>
              <a:gd name="connsiteY7" fmla="*/ 739724 h 1619420"/>
              <a:gd name="connsiteX8" fmla="*/ 1556747 w 1556747"/>
              <a:gd name="connsiteY8" fmla="*/ 611254 h 161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6747" h="1619420">
                <a:moveTo>
                  <a:pt x="0" y="747281"/>
                </a:moveTo>
                <a:cubicBezTo>
                  <a:pt x="120912" y="789474"/>
                  <a:pt x="241825" y="831668"/>
                  <a:pt x="309838" y="739724"/>
                </a:cubicBezTo>
                <a:cubicBezTo>
                  <a:pt x="377851" y="647780"/>
                  <a:pt x="362738" y="316530"/>
                  <a:pt x="408080" y="195618"/>
                </a:cubicBezTo>
                <a:cubicBezTo>
                  <a:pt x="453422" y="74706"/>
                  <a:pt x="525213" y="-41169"/>
                  <a:pt x="581891" y="14249"/>
                </a:cubicBezTo>
                <a:cubicBezTo>
                  <a:pt x="638569" y="69667"/>
                  <a:pt x="717918" y="298897"/>
                  <a:pt x="748146" y="528127"/>
                </a:cubicBezTo>
                <a:cubicBezTo>
                  <a:pt x="778374" y="757357"/>
                  <a:pt x="720437" y="1214557"/>
                  <a:pt x="763260" y="1389628"/>
                </a:cubicBezTo>
                <a:cubicBezTo>
                  <a:pt x="806083" y="1564699"/>
                  <a:pt x="933292" y="1686871"/>
                  <a:pt x="1005084" y="1578554"/>
                </a:cubicBezTo>
                <a:cubicBezTo>
                  <a:pt x="1076876" y="1470237"/>
                  <a:pt x="1102066" y="900941"/>
                  <a:pt x="1194010" y="739724"/>
                </a:cubicBezTo>
                <a:cubicBezTo>
                  <a:pt x="1285954" y="578507"/>
                  <a:pt x="1421350" y="594880"/>
                  <a:pt x="1556747" y="611254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Oval 30"/>
          <p:cNvSpPr/>
          <p:nvPr/>
        </p:nvSpPr>
        <p:spPr>
          <a:xfrm>
            <a:off x="6022718" y="233280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Oval 32"/>
          <p:cNvSpPr/>
          <p:nvPr/>
        </p:nvSpPr>
        <p:spPr>
          <a:xfrm>
            <a:off x="6022718" y="312159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Oval 36"/>
          <p:cNvSpPr/>
          <p:nvPr/>
        </p:nvSpPr>
        <p:spPr>
          <a:xfrm>
            <a:off x="6002516" y="460419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Oval 38"/>
          <p:cNvSpPr/>
          <p:nvPr/>
        </p:nvSpPr>
        <p:spPr>
          <a:xfrm>
            <a:off x="7094454" y="2725711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Oval 43"/>
          <p:cNvSpPr/>
          <p:nvPr/>
        </p:nvSpPr>
        <p:spPr>
          <a:xfrm>
            <a:off x="7074252" y="4604191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TextBox 61"/>
          <p:cNvSpPr txBox="1"/>
          <p:nvPr/>
        </p:nvSpPr>
        <p:spPr>
          <a:xfrm>
            <a:off x="5940152" y="1700808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C00000"/>
                </a:solidFill>
              </a:rPr>
              <a:t>A</a:t>
            </a:r>
            <a:endParaRPr lang="nb-NO" sz="3200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30410" y="1692097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C00000"/>
                </a:solidFill>
              </a:rPr>
              <a:t>B</a:t>
            </a:r>
            <a:endParaRPr lang="nb-NO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9" grpId="0" animBg="1"/>
      <p:bldP spid="29" grpId="1" animBg="1"/>
      <p:bldP spid="23" grpId="0" animBg="1"/>
      <p:bldP spid="23" grpId="1" animBg="1"/>
      <p:bldP spid="25" grpId="0" animBg="1"/>
      <p:bldP spid="25" grpId="1" animBg="1"/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7" grpId="0" animBg="1"/>
      <p:bldP spid="18" grpId="0" animBg="1"/>
      <p:bldP spid="19" grpId="0" animBg="1"/>
      <p:bldP spid="19" grpId="1" animBg="1"/>
      <p:bldP spid="30" grpId="0" animBg="1"/>
      <p:bldP spid="31" grpId="0" animBg="1"/>
      <p:bldP spid="33" grpId="0" animBg="1"/>
      <p:bldP spid="37" grpId="0" animBg="1"/>
      <p:bldP spid="39" grpId="0" animBg="1"/>
      <p:bldP spid="44" grpId="0" animBg="1"/>
      <p:bldP spid="62" grpId="0"/>
      <p:bldP spid="63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Proof of claim, continued.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If </a:t>
            </a:r>
            <a:r>
              <a:rPr lang="nb-NO" dirty="0" smtClean="0">
                <a:solidFill>
                  <a:srgbClr val="C00000"/>
                </a:solidFill>
              </a:rPr>
              <a:t>c</a:t>
            </a:r>
            <a:r>
              <a:rPr lang="nb-NO" dirty="0" smtClean="0"/>
              <a:t> properly colors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 then all sets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baseline="-25000" dirty="0" smtClean="0">
                <a:solidFill>
                  <a:srgbClr val="C00000"/>
                </a:solidFill>
              </a:rPr>
              <a:t>1</a:t>
            </a:r>
            <a:r>
              <a:rPr lang="nb-NO" dirty="0" smtClean="0">
                <a:solidFill>
                  <a:srgbClr val="C00000"/>
                </a:solidFill>
              </a:rPr>
              <a:t>...S</a:t>
            </a:r>
            <a:r>
              <a:rPr lang="nb-NO" baseline="-25000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 are split.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2412177"/>
                <a:ext cx="72156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3200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sz="3200" dirty="0" smtClean="0"/>
                  <a:t> has </a:t>
                </a:r>
                <a14:m>
                  <m:oMath xmlns:m="http://schemas.openxmlformats.org/officeDocument/2006/math"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3200" dirty="0" smtClean="0">
                    <a:solidFill>
                      <a:srgbClr val="C00000"/>
                    </a:solidFill>
                  </a:rPr>
                  <a:t> k </a:t>
                </a:r>
                <a:r>
                  <a:rPr lang="nb-NO" sz="3200" dirty="0" smtClean="0"/>
                  <a:t>edges and at most </a:t>
                </a:r>
                <a14:m>
                  <m:oMath xmlns:m="http://schemas.openxmlformats.org/officeDocument/2006/math"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3200" dirty="0" smtClean="0">
                    <a:solidFill>
                      <a:srgbClr val="C00000"/>
                    </a:solidFill>
                  </a:rPr>
                  <a:t> 2k </a:t>
                </a:r>
                <a:r>
                  <a:rPr lang="nb-NO" sz="3200" dirty="0" smtClean="0"/>
                  <a:t>vertices</a:t>
                </a:r>
                <a:endParaRPr lang="nb-NO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412177"/>
                <a:ext cx="721563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2198" t="-12500" r="-1014" b="-3437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3276273"/>
                <a:ext cx="75087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3200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sz="3200" dirty="0" smtClean="0"/>
                  <a:t> has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k+x </a:t>
                </a:r>
                <a:r>
                  <a:rPr lang="nb-NO" sz="3200" dirty="0" smtClean="0"/>
                  <a:t>vertices </a:t>
                </a:r>
                <a:r>
                  <a:rPr lang="nb-NO" sz="3200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nb-NO" sz="32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G </a:t>
                </a:r>
                <a:r>
                  <a:rPr lang="nb-NO" sz="3200" dirty="0" smtClean="0">
                    <a:sym typeface="Wingdings" panose="05000000000000000000" pitchFamily="2" charset="2"/>
                  </a:rPr>
                  <a:t>has </a:t>
                </a:r>
                <a14:m>
                  <m:oMath xmlns:m="http://schemas.openxmlformats.org/officeDocument/2006/math"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≥ </m:t>
                    </m:r>
                  </m:oMath>
                </a14:m>
                <a:r>
                  <a:rPr lang="nb-NO" sz="3200" dirty="0" smtClean="0">
                    <a:solidFill>
                      <a:srgbClr val="C00000"/>
                    </a:solidFill>
                  </a:rPr>
                  <a:t>x</a:t>
                </a:r>
                <a:r>
                  <a:rPr lang="nb-NO" sz="3200" dirty="0" smtClean="0"/>
                  <a:t> components</a:t>
                </a:r>
                <a:endParaRPr lang="nb-NO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76273"/>
                <a:ext cx="7508787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112" t="-15625" r="-1137" b="-3437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05302" y="4077072"/>
            <a:ext cx="7739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Probability that </a:t>
            </a:r>
            <a:r>
              <a:rPr lang="nb-NO" sz="3200" dirty="0" smtClean="0">
                <a:solidFill>
                  <a:srgbClr val="C00000"/>
                </a:solidFill>
              </a:rPr>
              <a:t>c</a:t>
            </a:r>
            <a:r>
              <a:rPr lang="nb-NO" sz="3200" dirty="0" smtClean="0"/>
              <a:t> properly colors </a:t>
            </a:r>
            <a:r>
              <a:rPr lang="nb-NO" sz="3200" dirty="0" smtClean="0">
                <a:solidFill>
                  <a:srgbClr val="C00000"/>
                </a:solidFill>
              </a:rPr>
              <a:t>G</a:t>
            </a:r>
            <a:r>
              <a:rPr lang="nb-NO" sz="3200" dirty="0" smtClean="0"/>
              <a:t> is at least:</a:t>
            </a:r>
            <a:endParaRPr lang="nb-NO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75075" y="5021013"/>
                <a:ext cx="1753109" cy="928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b-NO" sz="36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b-NO" sz="36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sz="36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b-NO" sz="36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x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nb-NO" sz="36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sz="36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b-NO" sz="36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k</m:t>
                            </m:r>
                            <m:r>
                              <a:rPr lang="nb-NO" sz="36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nb-NO" sz="36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x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sz="3600" dirty="0" smtClean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sz="36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sz="36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sz="3600" i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b-NO" sz="3600" i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k</m:t>
                            </m:r>
                          </m:sup>
                        </m:sSup>
                      </m:den>
                    </m:f>
                  </m:oMath>
                </a14:m>
                <a:endParaRPr lang="nb-NO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075" y="5021013"/>
                <a:ext cx="1753109" cy="928267"/>
              </a:xfrm>
              <a:prstGeom prst="rect">
                <a:avLst/>
              </a:prstGeom>
              <a:blipFill rotWithShape="1"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99592" y="5013176"/>
            <a:ext cx="279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Number of proper colorings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5867980"/>
            <a:ext cx="2101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Number of colorings</a:t>
            </a:r>
            <a:endParaRPr lang="nb-NO" dirty="0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3001129" y="5805264"/>
            <a:ext cx="1373726" cy="24738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</p:cNvCxnSpPr>
          <p:nvPr/>
        </p:nvCxnSpPr>
        <p:spPr>
          <a:xfrm>
            <a:off x="3691510" y="5197842"/>
            <a:ext cx="952498" cy="103366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97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Set Splitting Randomized Algorithm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04482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Repeat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2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 times:</a:t>
                </a: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	</a:t>
                </a:r>
                <a:r>
                  <a:rPr lang="nb-NO" dirty="0" err="1" smtClean="0"/>
                  <a:t>Pick</a:t>
                </a:r>
                <a:r>
                  <a:rPr lang="nb-NO" dirty="0" smtClean="0"/>
                  <a:t> </a:t>
                </a:r>
                <a:r>
                  <a:rPr lang="nb-NO" dirty="0"/>
                  <a:t>a random coloring </a:t>
                </a:r>
                <a:r>
                  <a:rPr lang="nb-NO" dirty="0">
                    <a:solidFill>
                      <a:srgbClr val="C00000"/>
                    </a:solidFill>
                  </a:rPr>
                  <a:t>c : V(G)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{1...k}</a:t>
                </a:r>
                <a:r>
                  <a:rPr lang="nb-NO" dirty="0">
                    <a:sym typeface="Wingdings" panose="05000000000000000000" pitchFamily="2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nb-NO" dirty="0" smtClean="0">
                    <a:sym typeface="Wingdings" panose="05000000000000000000" pitchFamily="2" charset="2"/>
                  </a:rPr>
                  <a:t>	If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c</a:t>
                </a:r>
                <a:r>
                  <a:rPr lang="nb-NO" dirty="0">
                    <a:sym typeface="Wingdings" panose="05000000000000000000" pitchFamily="2" charset="2"/>
                  </a:rPr>
                  <a:t> splits at least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</a:t>
                </a:r>
                <a:r>
                  <a:rPr lang="nb-NO" dirty="0">
                    <a:sym typeface="Wingdings" panose="05000000000000000000" pitchFamily="2" charset="2"/>
                  </a:rPr>
                  <a:t> sets, return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c</a:t>
                </a:r>
                <a:r>
                  <a:rPr lang="nb-NO" dirty="0" smtClean="0">
                    <a:sym typeface="Wingdings" panose="05000000000000000000" pitchFamily="2" charset="2"/>
                  </a:rPr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044824"/>
              </a:xfrm>
              <a:blipFill rotWithShape="1">
                <a:blip r:embed="rId2"/>
                <a:stretch>
                  <a:fillRect l="-1852" t="-358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835696" y="4191471"/>
            <a:ext cx="5593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If the algorithm returns a coloring, then it is correct.</a:t>
            </a:r>
            <a:endParaRPr lang="nb-NO" sz="2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4737338"/>
            <a:ext cx="5938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If there is a coloring that splits </a:t>
            </a:r>
            <a:r>
              <a:rPr lang="nb-NO" sz="2000" dirty="0" smtClean="0">
                <a:solidFill>
                  <a:srgbClr val="C00000"/>
                </a:solidFill>
              </a:rPr>
              <a:t>k</a:t>
            </a:r>
            <a:r>
              <a:rPr lang="nb-NO" sz="2000" dirty="0" smtClean="0">
                <a:solidFill>
                  <a:srgbClr val="002060"/>
                </a:solidFill>
              </a:rPr>
              <a:t> sets, the algorithm will</a:t>
            </a:r>
            <a:br>
              <a:rPr lang="nb-NO" sz="2000" dirty="0" smtClean="0">
                <a:solidFill>
                  <a:srgbClr val="002060"/>
                </a:solidFill>
              </a:rPr>
            </a:br>
            <a:r>
              <a:rPr lang="nb-NO" sz="2000" dirty="0" smtClean="0">
                <a:solidFill>
                  <a:srgbClr val="002060"/>
                </a:solidFill>
              </a:rPr>
              <a:t>find one with probability </a:t>
            </a:r>
            <a:r>
              <a:rPr lang="nb-NO" sz="2000" dirty="0" smtClean="0">
                <a:solidFill>
                  <a:srgbClr val="C00000"/>
                </a:solidFill>
              </a:rPr>
              <a:t>1-1/2</a:t>
            </a:r>
            <a:r>
              <a:rPr lang="nb-NO" sz="2000" baseline="30000" dirty="0" smtClean="0">
                <a:solidFill>
                  <a:srgbClr val="C00000"/>
                </a:solidFill>
              </a:rPr>
              <a:t>100</a:t>
            </a:r>
            <a:r>
              <a:rPr lang="nb-NO" sz="2000" baseline="-25000" dirty="0" smtClean="0">
                <a:solidFill>
                  <a:srgbClr val="002060"/>
                </a:solidFill>
              </a:rPr>
              <a:t>.</a:t>
            </a:r>
            <a:endParaRPr lang="nb-NO" sz="2000" baseline="-25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3727485"/>
            <a:ext cx="2579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Running time: </a:t>
            </a:r>
            <a:r>
              <a:rPr lang="nb-NO" sz="2000" dirty="0" smtClean="0">
                <a:solidFill>
                  <a:srgbClr val="C00000"/>
                </a:solidFill>
              </a:rPr>
              <a:t>O(2</a:t>
            </a:r>
            <a:r>
              <a:rPr lang="nb-NO" sz="2000" baseline="30000" dirty="0" smtClean="0">
                <a:solidFill>
                  <a:srgbClr val="C00000"/>
                </a:solidFill>
              </a:rPr>
              <a:t>k</a:t>
            </a:r>
            <a:r>
              <a:rPr lang="nb-NO" sz="2000" dirty="0" smtClean="0">
                <a:solidFill>
                  <a:srgbClr val="C00000"/>
                </a:solidFill>
              </a:rPr>
              <a:t>nm)</a:t>
            </a:r>
            <a:endParaRPr lang="nb-NO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1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9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Universal Coloring Family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6056"/>
            <a:ext cx="8229600" cy="676672"/>
          </a:xfrm>
        </p:spPr>
        <p:txBody>
          <a:bodyPr/>
          <a:lstStyle/>
          <a:p>
            <a:pPr marL="0" indent="0">
              <a:buNone/>
            </a:pPr>
            <a:r>
              <a:rPr lang="nb-NO" sz="2800" dirty="0" smtClean="0"/>
              <a:t>Let </a:t>
            </a:r>
            <a:r>
              <a:rPr lang="nb-NO" sz="2800" dirty="0" smtClean="0">
                <a:solidFill>
                  <a:srgbClr val="C00000"/>
                </a:solidFill>
              </a:rPr>
              <a:t>F = {c</a:t>
            </a:r>
            <a:r>
              <a:rPr lang="nb-NO" sz="2800" baseline="-25000" dirty="0" smtClean="0">
                <a:solidFill>
                  <a:srgbClr val="C00000"/>
                </a:solidFill>
              </a:rPr>
              <a:t>1</a:t>
            </a:r>
            <a:r>
              <a:rPr lang="nb-NO" sz="2800" dirty="0" smtClean="0">
                <a:solidFill>
                  <a:srgbClr val="C00000"/>
                </a:solidFill>
              </a:rPr>
              <a:t>...c</a:t>
            </a:r>
            <a:r>
              <a:rPr lang="nb-NO" sz="2800" baseline="-25000" dirty="0" smtClean="0">
                <a:solidFill>
                  <a:srgbClr val="C00000"/>
                </a:solidFill>
              </a:rPr>
              <a:t>t</a:t>
            </a:r>
            <a:r>
              <a:rPr lang="nb-NO" sz="2800" dirty="0" smtClean="0">
                <a:solidFill>
                  <a:srgbClr val="C00000"/>
                </a:solidFill>
              </a:rPr>
              <a:t>} </a:t>
            </a:r>
            <a:r>
              <a:rPr lang="nb-NO" sz="2800" dirty="0" smtClean="0"/>
              <a:t>be a family of colorings </a:t>
            </a:r>
            <a:r>
              <a:rPr lang="nb-NO" sz="2800" dirty="0" smtClean="0">
                <a:solidFill>
                  <a:srgbClr val="C00000"/>
                </a:solidFill>
              </a:rPr>
              <a:t>V(G</a:t>
            </a:r>
            <a:r>
              <a:rPr lang="nb-NO" sz="2800" dirty="0">
                <a:solidFill>
                  <a:srgbClr val="C00000"/>
                </a:solidFill>
              </a:rPr>
              <a:t>) </a:t>
            </a:r>
            <a:r>
              <a:rPr lang="nb-NO" sz="2800" dirty="0">
                <a:solidFill>
                  <a:srgbClr val="C00000"/>
                </a:solidFill>
                <a:sym typeface="Wingdings" panose="05000000000000000000" pitchFamily="2" charset="2"/>
              </a:rPr>
              <a:t> {0,1} 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4363" y="3092767"/>
                <a:ext cx="798872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>
                    <a:solidFill>
                      <a:srgbClr val="C00000"/>
                    </a:solidFill>
                  </a:rPr>
                  <a:t>F</a:t>
                </a:r>
                <a:r>
                  <a:rPr lang="nb-NO" sz="2400" dirty="0" smtClean="0"/>
                  <a:t> is a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sz="2400" dirty="0" smtClean="0"/>
                  <a:t>-</a:t>
                </a:r>
                <a:r>
                  <a:rPr lang="nb-NO" sz="2400" dirty="0" smtClean="0">
                    <a:solidFill>
                      <a:srgbClr val="0070C0"/>
                    </a:solidFill>
                  </a:rPr>
                  <a:t>universal coloring family </a:t>
                </a:r>
                <a:r>
                  <a:rPr lang="nb-NO" sz="2400" dirty="0" smtClean="0"/>
                  <a:t>if for every set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sz="2400" dirty="0" smtClean="0"/>
                  <a:t> on at most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sz="2400" dirty="0" smtClean="0"/>
                  <a:t> </a:t>
                </a:r>
                <a:br>
                  <a:rPr lang="nb-NO" sz="2400" dirty="0" smtClean="0"/>
                </a:br>
                <a:r>
                  <a:rPr lang="nb-NO" sz="2400" dirty="0" smtClean="0"/>
                  <a:t>vertices and every way of coloring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sz="2400" dirty="0" smtClean="0"/>
                  <a:t> there is some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c</a:t>
                </a:r>
                <a:r>
                  <a:rPr lang="nb-NO" sz="2400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 F </a:t>
                </a:r>
                <a:r>
                  <a:rPr lang="nb-NO" sz="2400" dirty="0" smtClean="0"/>
                  <a:t>which </a:t>
                </a:r>
                <a:br>
                  <a:rPr lang="nb-NO" sz="2400" dirty="0" smtClean="0"/>
                </a:br>
                <a:r>
                  <a:rPr lang="nb-NO" sz="2400" dirty="0" smtClean="0"/>
                  <a:t>colors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sz="2400" dirty="0" smtClean="0"/>
                  <a:t> exactly like that.</a:t>
                </a:r>
                <a:endParaRPr lang="nb-NO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63" y="3092767"/>
                <a:ext cx="7988725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144" t="-4061" r="-229" b="-1066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Set Splitting Algorithm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6127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2800" dirty="0" smtClean="0"/>
                  <a:t>Construct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2k</a:t>
                </a:r>
                <a:r>
                  <a:rPr lang="nb-NO" sz="2800" dirty="0" smtClean="0"/>
                  <a:t>-universal coloring family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F</a:t>
                </a:r>
              </a:p>
              <a:p>
                <a:pPr marL="0" indent="0">
                  <a:buNone/>
                </a:pPr>
                <a:r>
                  <a:rPr lang="nb-NO" sz="2800" b="1" dirty="0" smtClean="0"/>
                  <a:t>For</a:t>
                </a:r>
                <a:r>
                  <a:rPr lang="nb-NO" sz="2800" dirty="0" smtClean="0"/>
                  <a:t> each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c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nb-NO" sz="2800" dirty="0" smtClean="0">
                    <a:solidFill>
                      <a:srgbClr val="C00000"/>
                    </a:solidFill>
                  </a:rPr>
                  <a:t> F</a:t>
                </a:r>
                <a:r>
                  <a:rPr lang="nb-NO" sz="2800" b="1" dirty="0" smtClean="0"/>
                  <a:t>:</a:t>
                </a:r>
                <a:endParaRPr lang="nb-NO" sz="2800" dirty="0"/>
              </a:p>
              <a:p>
                <a:pPr marL="0" indent="0">
                  <a:buNone/>
                </a:pPr>
                <a:r>
                  <a:rPr lang="nb-NO" sz="2800" b="1" dirty="0" smtClean="0">
                    <a:sym typeface="Wingdings" panose="05000000000000000000" pitchFamily="2" charset="2"/>
                  </a:rPr>
                  <a:t>	If</a:t>
                </a:r>
                <a:r>
                  <a:rPr lang="nb-NO" sz="2800" dirty="0" smtClean="0">
                    <a:sym typeface="Wingdings" panose="05000000000000000000" pitchFamily="2" charset="2"/>
                  </a:rPr>
                  <a:t> </a:t>
                </a:r>
                <a:r>
                  <a:rPr lang="nb-NO" sz="28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c</a:t>
                </a:r>
                <a:r>
                  <a:rPr lang="nb-NO" sz="2800" dirty="0">
                    <a:sym typeface="Wingdings" panose="05000000000000000000" pitchFamily="2" charset="2"/>
                  </a:rPr>
                  <a:t> splits at least </a:t>
                </a:r>
                <a:r>
                  <a:rPr lang="nb-NO" sz="28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</a:t>
                </a:r>
                <a:r>
                  <a:rPr lang="nb-NO" sz="2800" dirty="0">
                    <a:sym typeface="Wingdings" panose="05000000000000000000" pitchFamily="2" charset="2"/>
                  </a:rPr>
                  <a:t> sets, </a:t>
                </a:r>
                <a:r>
                  <a:rPr lang="nb-NO" sz="2800" b="1" dirty="0">
                    <a:sym typeface="Wingdings" panose="05000000000000000000" pitchFamily="2" charset="2"/>
                  </a:rPr>
                  <a:t>return</a:t>
                </a:r>
                <a:r>
                  <a:rPr lang="nb-NO" sz="2800" dirty="0">
                    <a:sym typeface="Wingdings" panose="05000000000000000000" pitchFamily="2" charset="2"/>
                  </a:rPr>
                  <a:t> </a:t>
                </a:r>
                <a:r>
                  <a:rPr lang="nb-NO" sz="28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c</a:t>
                </a:r>
                <a:r>
                  <a:rPr lang="nb-NO" sz="2800" dirty="0" smtClean="0">
                    <a:sym typeface="Wingdings" panose="05000000000000000000" pitchFamily="2" charset="2"/>
                  </a:rPr>
                  <a:t>.</a:t>
                </a:r>
                <a:endParaRPr lang="nb-NO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612775"/>
              </a:xfrm>
              <a:blipFill rotWithShape="1">
                <a:blip r:embed="rId2"/>
                <a:stretch>
                  <a:fillRect l="-1481" t="-3409" b="-643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835696" y="3789040"/>
            <a:ext cx="5593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If the algorithm returns a coloring, then it is correct.</a:t>
            </a:r>
            <a:endParaRPr lang="nb-NO" sz="2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35696" y="4334907"/>
                <a:ext cx="59381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dirty="0" smtClean="0">
                    <a:solidFill>
                      <a:srgbClr val="002060"/>
                    </a:solidFill>
                  </a:rPr>
                  <a:t>If there is a coloring that splits </a:t>
                </a:r>
                <a:r>
                  <a:rPr lang="nb-NO" sz="20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sz="2000" dirty="0" smtClean="0">
                    <a:solidFill>
                      <a:srgbClr val="002060"/>
                    </a:solidFill>
                  </a:rPr>
                  <a:t> sets, the algorithm will</a:t>
                </a:r>
                <a:br>
                  <a:rPr lang="nb-NO" sz="2000" dirty="0" smtClean="0">
                    <a:solidFill>
                      <a:srgbClr val="002060"/>
                    </a:solidFill>
                  </a:rPr>
                </a:br>
                <a:r>
                  <a:rPr lang="nb-NO" sz="2000" dirty="0" smtClean="0">
                    <a:solidFill>
                      <a:srgbClr val="002060"/>
                    </a:solidFill>
                  </a:rPr>
                  <a:t>find one, since the graph </a:t>
                </a:r>
                <a:r>
                  <a:rPr lang="nb-NO" sz="2000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sz="2000" dirty="0" smtClean="0">
                    <a:solidFill>
                      <a:srgbClr val="002060"/>
                    </a:solidFill>
                  </a:rPr>
                  <a:t> has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000" dirty="0" smtClean="0">
                    <a:solidFill>
                      <a:srgbClr val="C00000"/>
                    </a:solidFill>
                  </a:rPr>
                  <a:t> 2k</a:t>
                </a:r>
                <a:r>
                  <a:rPr lang="nb-NO" sz="2000" dirty="0" smtClean="0">
                    <a:solidFill>
                      <a:srgbClr val="002060"/>
                    </a:solidFill>
                  </a:rPr>
                  <a:t> vertices. </a:t>
                </a:r>
                <a:endParaRPr lang="nb-NO" sz="2000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334907"/>
                <a:ext cx="5938100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1027" t="-4310" r="-308" b="-1465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835696" y="5186809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Running time: </a:t>
            </a:r>
            <a:r>
              <a:rPr lang="nb-NO" sz="2000" dirty="0" smtClean="0">
                <a:solidFill>
                  <a:srgbClr val="C00000"/>
                </a:solidFill>
              </a:rPr>
              <a:t>O(t + |F|nm)</a:t>
            </a:r>
            <a:endParaRPr lang="nb-NO" sz="2000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98121" y="1556792"/>
            <a:ext cx="2106327" cy="707886"/>
            <a:chOff x="6012161" y="2708920"/>
            <a:chExt cx="2106327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7223178" y="2708920"/>
              <a:ext cx="8953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2000" dirty="0" smtClean="0">
                  <a:solidFill>
                    <a:srgbClr val="002060"/>
                  </a:solidFill>
                </a:rPr>
                <a:t>Takes </a:t>
              </a:r>
              <a:r>
                <a:rPr lang="nb-NO" sz="2000" dirty="0" smtClean="0">
                  <a:solidFill>
                    <a:srgbClr val="C00000"/>
                  </a:solidFill>
                </a:rPr>
                <a:t>t</a:t>
              </a:r>
              <a:br>
                <a:rPr lang="nb-NO" sz="2000" dirty="0" smtClean="0">
                  <a:solidFill>
                    <a:srgbClr val="C00000"/>
                  </a:solidFill>
                </a:rPr>
              </a:br>
              <a:r>
                <a:rPr lang="nb-NO" sz="2000" dirty="0" smtClean="0">
                  <a:solidFill>
                    <a:srgbClr val="002060"/>
                  </a:solidFill>
                </a:rPr>
                <a:t>time</a:t>
              </a:r>
              <a:endParaRPr lang="nb-NO" sz="2000" dirty="0">
                <a:solidFill>
                  <a:srgbClr val="00206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8" idx="1"/>
            </p:cNvCxnSpPr>
            <p:nvPr/>
          </p:nvCxnSpPr>
          <p:spPr>
            <a:xfrm flipH="1">
              <a:off x="6012161" y="3062863"/>
              <a:ext cx="1211017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973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9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 smtClean="0"/>
              <a:t>Construction</a:t>
            </a:r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2400" dirty="0" smtClean="0"/>
              <a:t>of Universal Coloring Families</a:t>
            </a:r>
            <a:endParaRPr lang="nb-NO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>
                <a:solidFill>
                  <a:srgbClr val="0070C0"/>
                </a:solidFill>
              </a:rPr>
              <a:t>[NSS’95] </a:t>
            </a:r>
            <a:r>
              <a:rPr lang="nb-NO" dirty="0" smtClean="0"/>
              <a:t>Can construct a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-universal coloring family </a:t>
            </a:r>
            <a:r>
              <a:rPr lang="nb-NO" dirty="0" smtClean="0">
                <a:solidFill>
                  <a:srgbClr val="C00000"/>
                </a:solidFill>
              </a:rPr>
              <a:t>F</a:t>
            </a:r>
            <a:r>
              <a:rPr lang="nb-NO" dirty="0" smtClean="0"/>
              <a:t> of size </a:t>
            </a:r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baseline="30000" dirty="0" smtClean="0">
                <a:solidFill>
                  <a:srgbClr val="C00000"/>
                </a:solidFill>
              </a:rPr>
              <a:t>k+o(k)</a:t>
            </a:r>
            <a:r>
              <a:rPr lang="nb-NO" dirty="0" smtClean="0">
                <a:solidFill>
                  <a:srgbClr val="C00000"/>
                </a:solidFill>
              </a:rPr>
              <a:t>log n</a:t>
            </a:r>
            <a:r>
              <a:rPr lang="nb-NO" dirty="0" smtClean="0"/>
              <a:t> in time </a:t>
            </a:r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baseline="30000" dirty="0" smtClean="0">
                <a:solidFill>
                  <a:srgbClr val="C00000"/>
                </a:solidFill>
              </a:rPr>
              <a:t>k+o(k)</a:t>
            </a:r>
            <a:r>
              <a:rPr lang="nb-NO" dirty="0" smtClean="0">
                <a:solidFill>
                  <a:srgbClr val="C00000"/>
                </a:solidFill>
              </a:rPr>
              <a:t>n log n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2633850" y="4191471"/>
            <a:ext cx="3964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ym typeface="Wingdings" panose="05000000000000000000" pitchFamily="2" charset="2"/>
              </a:rPr>
              <a:t>Set Splitting </a:t>
            </a:r>
            <a:r>
              <a:rPr lang="nb-NO" sz="2400" dirty="0">
                <a:sym typeface="Wingdings" panose="05000000000000000000" pitchFamily="2" charset="2"/>
              </a:rPr>
              <a:t>in time </a:t>
            </a:r>
            <a:r>
              <a:rPr lang="nb-NO" sz="2400" dirty="0" smtClean="0">
                <a:solidFill>
                  <a:srgbClr val="C00000"/>
                </a:solidFill>
              </a:rPr>
              <a:t>4</a:t>
            </a:r>
            <a:r>
              <a:rPr lang="nb-NO" sz="2400" baseline="30000" dirty="0" smtClean="0">
                <a:solidFill>
                  <a:srgbClr val="C00000"/>
                </a:solidFill>
              </a:rPr>
              <a:t>k+o(k)</a:t>
            </a:r>
            <a:r>
              <a:rPr lang="nb-NO" sz="2400" dirty="0" smtClean="0">
                <a:solidFill>
                  <a:srgbClr val="C00000"/>
                </a:solidFill>
              </a:rPr>
              <a:t>n</a:t>
            </a:r>
            <a:r>
              <a:rPr lang="nb-NO" sz="2400" baseline="30000" dirty="0" smtClean="0">
                <a:solidFill>
                  <a:srgbClr val="C00000"/>
                </a:solidFill>
              </a:rPr>
              <a:t>O(1)</a:t>
            </a:r>
            <a:r>
              <a:rPr lang="nb-NO" sz="2400" dirty="0" smtClean="0"/>
              <a:t>.</a:t>
            </a:r>
            <a:endParaRPr lang="nb-NO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3779168"/>
            <a:ext cx="3112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rgbClr val="002060"/>
                </a:solidFill>
              </a:rPr>
              <a:t>(We need a 2k-universal coloring family)</a:t>
            </a:r>
            <a:endParaRPr lang="nb-NO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8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mages3.wikia.nocookie.net/__cb20110826141333/fallout/images/6/68/Trench_kni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844824"/>
            <a:ext cx="518457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Important</a:t>
            </a:r>
            <a:r>
              <a:rPr lang="nb-NO" dirty="0" smtClean="0"/>
              <a:t> Separators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3455876" y="508518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Mind where you cut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5" name="AutoShape 2" descr="data:image/jpeg;base64,/9j/4AAQSkZJRgABAQAAAQABAAD/2wCEAAkGBhAGERMUExIUFRUWGBURFRgYFRYWFhUWFBUVFxYXGBYXHScgFxkkGhcaHy8hIycpLC4uGB4xQTMqNiYrLCkBCQoKDgwOFw8PGikkHRwpLCwsKSwpLCwsKSwsKSwsKSksLCksLCopLCksLCwsLCwsLCwsLCkpKSwsLCksLCwsKf/AABEIALEBHAMBIgACEQEDEQH/xAAcAAEAAgMBAQEAAAAAAAAAAAAABgcDBAUBAgj/xAA9EAACAQIEAwYDBAgGAwAAAAABAgADEQQFITEGEkEHEyJRYXEygZFCUmLRFCOCobHB4fAVFjNTcqIkQ5L/xAAXAQEBAQEAAAAAAAAAAAAAAAAAAgED/8QAIhEBAQACAgMAAQUAAAAAAAAAAAECERIhMUFREwMiMkJh/9oADAMBAAIRAxEAPwC8YiICIiAiIgIiICIiAiIgIiICIiAiIgIiICIiAiIgIiICIiAiIgIiICJ8u4pi5IA8zPKVUVhcbfx/pA+4iICIiAiIgIiICIiAiIgIiICIiAiIgIiICIiAiIgIiICIiAiLzQr5/hcN8VemDtbnBN/YawN+JEcd2k4ai5SkrVXH7C/Ugt/1mHEcV1qgJd6WHWwIuwLnrudPpc+xk3KRUxtTGtXXDi7MFHmSAPqZE817QqdEsmHQ1XG5PhQW1NvtNYdAB7zkYzNwVNqbVAb3q1bgFeoVT4m30vYe85/C2DbOKp5VCgm40sFUE7jr009tpFzt8LmMnl2ckpYviOoWxDkqDooHKo9h7dfWTxVCAAaAaCYMFg1wKhR8z5n+U2JeM0i3ZERKSREQEREBERAREQEREBERAREQEREBERAREQERNPF5vQwDKlSqiM2oDEC4+cDcmtmOY08qptVqEhF1JCljqQNlBO5kWzDjxsHVqIKSOguFZahsQNyTy7+g+sguYcWUsNTKirVrXIJRWYpdjcc7H4tfO/tpIuSpisTFcbIXp9xyVUbm59WDLa3mLDQ/u+cjmacb4um2JQMqpUuKLMVRqNxuCPj87fvldniarmJIF11Nlp/d9SNfToPSatbELe997726epGre0nlVajv181pYzxVsVUqFddTVqAdLWOl/QTRx+NpLy9zhQdb8xsum5JAFwNLan1mpTV8Xbu09mJsoI66D+AMz/4NUrAl6pYNYlV8KsBfe9za+vraS16maVq5fu6ppH4W7lF5mUD7x1BNr3uNOvn8ZVlT02D13JuSeW5YkaHrctf8RAnVy7IKmMK06aIqnyt4tehPXbYX9ZYmR8ALhf8AUs3qdzrfb87+03VptHMl4dxOf1A/wUhqBc79GNtL29fPSWXlWVJlSWXU9Wtqf6ek2cPh1wq8qiw/vfzmSXjjpFy2RES0kREBERAREQEREBERAREQEREBERAREQET5dxTBJIAGpJ0A+cjmbccUMED3Y7wjS9+VASbfEfi/ZBHrMtk8tkt8JLNPG5omEp1HBVuQEkBlGo6XO3lIdhuM6+Ku4dVAGvMoCg3+zre1vMk/wAJx8bxYjFgiU6ri/iYDw832hrf0sPISOauCQZ7xLUxuHBQvhm5lZnJHKFAJYX0JH02kKz7jJcabhjiGpqApIVVuTvoBf8AveRTiXM62ZMFeo9RR4rGy00B1F02Nrbm/wArzRTG0qLHQODoBe1+b1HX+xJttXNRuYnH4jNiBVcKp8SqngAuNPl7387TEK2Gw/MKfiIFiQTyak3uWt4uum4J0mM4PFZg4qOnJTI8Nwd+l7AfU2teSDL8voYZA1tdBZrXFiSQxG3i+79YHGpZeVTlpXDORzEgoLE2smzNqSb2A951MDwyuBHPVBc33O+g+6QANeuvzkiwGUvm1uQMTpblGmg3+d9yT1kuyngC1jXa/ko1I677D5X3myVNsiEUcBWxNglNiDsLG7e9rk/uEmGV8BVK6r3zBBoSosW9R5D98meDy+ll4tTQL/E+53M2ZcxTcmnl+UUcrFqaAdL7n6/lNyIlJIiICIiAiIgIiICIiAiIgIiICIiAiIgJEso7R8PnOPfBpTqAp3i87jlBqUmsyBd9rm5t8J0ktlQ9p+H/AMoYynjaY5RVYMWGy1qYGp6eJBsd+VpgtjGY2nl6F6jqiDdmYKB8zK74j7aKGDuuEpms2wqNdaV/QfE/7veUtmHFOM4tqn9IrNUsdNgoH4V2Uewm9SwiHQnlFtRvc22N5lqpEp4p40xOIJdmd0sLLeygnfwrYGwsfP1M4OF4lqYm9lQtbqugJ2AGxPv/ADnuHppjKKE8rNyhTpooS6k22HwA6maGdU6WDKCmwZgi3YEtct9kdBy9LAzk6bbVPO3zS3eMpC3axAvzE6egGh09Pp8pW7kaMOZ7nlVixZrhQQBraw9pr4PKRXu1Ssy6XsPiOmoudBrroLzq4TACoOXD00pqLAvrzVPXxeIzdM2w0soqYsA1CFVSGsTzMxB0FtgT5a+s7K4KjccqLoCNrka+mg1ufrpO5lPBmIxq2UGx0YkWttufP3JPpJ3knAFDLQvP42Hvb0B8/oPabMbWb0geD4br5kwChjrbYHlFiLXOijXrbY6eU2yvs9pUdaviPkNLel+nytJbTpLRFlAA8gLCfUuY6TcmLDYSngxyoqqPIACZYiUkiIgIiICIiAiIgIiICIiAiIgIiICIiAiJFOKe0vAcK3V37yqNO6p2ZgfxG9k+Zv6GZboSucfPeL8Dw0P/ACK6Idwl+aofamt2Pva0priPtczDPabijbDpcGyXNXlBuR3mlifMAfnXeKqF2573Lak3JJvrqSbn5zn+T4vh9XLxH26WPJg6GpW/eVhoDc/CiNrYWNyw32lUZ9xbjOIaqnF13qoGDch0pr0uKa2UEA72vPHxAdARumo+e6zQx5FTUbSJnb5VcZHY4my5MH3VWlqtgrWNwL7fvuPmszYGtTUc3KWJtudr3/v5TmUM0D4bke5PwL6j+gI09pn4byrG8UMKGHos9tGNrKh0+Nzou2xnVDr5ETj0q0/uuzHl05lZRYX3Otxr5yTYngbF4ZA7oyga/CbX9eXUDfU+cl/Z72UjhcmriHWpUYL4FHgQqbg3PxH5dOssWOJyUpw/2Y1Md4rHl3BckLr1A/K8snJuB8NlNiRzt1v8PyX85IolaZt4qhBYCwG09iJrCIiAiIgIiICIiAiIgIiICIiAiIgIiICIkd4g4+wPDh5KlXmqf7dPxuP+QvZf2iJlsnk8pFIpxT2kYLhgWLirV8VqdNlJHLYHnOyakb6+hlU8T9qmK4kUhWNGmbju0Nm3ItUqbn1AsPQyH1WOJUEfZ1AGl1NuYfztOOX6vx0mH1LM87WMfnzWD9xT6LSJU/tVNGY+1h6SEV6ZVmuTuXvfUhiSfc3vv5zbxCpTIN/y11mviqneqGAHh19wd9vrOXK2r1Iz4Wv3Z6WO46a9JpYqn3TMo2Gq+xn3gMoxWdVe7oUnqv8AdReYL6kjRR6kiWvwz2FtiQHx9QqRblp0mF/UVHsR5aL9ZeOF30y5KnybKsTnVQUqFN6jn7Kgmw6k9APU6S4OEewanheV8bU7w2Ddyl1VSbXVqgN2t+G3uZZuTZDhuHqfd4eklNeoUasfNmOrH1JJnQnaY/XO1Xfazwnhnyq1NEpfozI9IKoVQHdabrYdCHv7qDOz2ZVhWy+lYAAXGgG/2tt/FfX2nF7XuKqOGoHBCz1a4UsL6UqYcHmP4mK8qr11Ow17XZnlzZXl9NG31br9qxtqBsdI/srX7N/6lcREtzIiICIiAiIgIiICIiAiIgIiICIiAiIgIiICcTi/OauQYVq1NOcqRzaE8qnQsFG9jbqALk9Jlz/iSjw+hZ/E1rqg3Pqfuj1MpDjjj/F5rdHqlFBuEpkohFwU5rHmfSx1Ntdpm/TdezintXzDMFWmtYU0K2Y0wUqub2IZvs/s2+cgoxHIevr6+/XWb2KrrmFFWFiygEddtCPf+azjrzYpgqAsx0AAJZj5ADUn2nHKbXK3XqhDbYNdhb7LdRPmhizQO/yk34Y7GMfnoBrj9Fp/EC45qhPS1K4I9eYr85Z3D/Y7luSEM6HEVN+ar4lv6Ux4fqCfWJhs5KTyfgvMOJuX9Hw7tTN+WofDSsDY+NtDY3Fhc6bS0uFOwyjl5V8ZV75gQ3dqLUrjoxPiqD08IPkZaKIKYAAAA0AGgAHQCfU6TCRPJrZfllDKk5KNKnSTflRFRfooAmzES0seIxCYRWd2CqoLMzEBVUC5JJ0AAlK8ZdseKx1Y0MBelT0AqlB3tS+xUPpTU9LqW6+Hadbtr40pCj+hUqitULqcQBqFVPEtNvxM4Xw78oa+4v2uy/gqllmHp4iqnNXqDnBYXKA7ct9iRrfysPebu9ReOp3YqfH5ZiMj7qtihUZq5Zw78xJYCxZqjjxPbbyA0l48C8TLxDQtyhXp2QgAAMtvC6gbA229PK06ueZFQ4jotRroHRvqCNmU9GHnK4w+SYrsxripdq+GvZqoHjCE6rVUbEdGGhIG17TP4tt5rXiY8PXXFKroQysAykbEEXBHpaZJbmREQEREBERAREQEREBERAREQEREBERATn50cUaZGFFPvDoGqE8ievKoJY+k6EQK1r9l+MzUs1bHgFviK0i5J92YAfSbuTdjGXZcwat3mKYf7xHJv9xQA3s1xJ7EmYyKuVvSpO2jg/wUcTQpqFpjuKqqoAC3vSIVRsCWX9pZIeyTD4E4Gm9CjTp1gBTxBC/rDUG5Lm7FW0Ya212FiBNcVhkxiMjgMrAqwPUHQyqM94Xx3BWIGIwbHlNgbbH8NRT4SDfUaa6gg7L12YzfS3IlLU+2nMV3w2HfTotenY+vxi3sZxK/FvEnETsaZrr05aFLlReth4Sx92YzPyY+lfjy9v0JMeJxKYNGd2VEUFmZiFVQNySdAJRH+N59kPKz1sUCfi7xVqJ7FKiD/qR7zR4k4gxeespxLswHi5Svd0aZsbFaAJNR+oLFremkc2cEsz/t0POUwVFHBPKlSpz/AKw7cy0hY8l9iWBOugnHxOecS5+LI1ZUbQinh+5sDp/qWdx8j85NuzDhHB0qFHGKOeo63DNryG5VgPxXBF/TTrefyu2bk8PzJleWUsgxnLiKZapScNUVgVUWIYgcxuSV2c+YPrP0ngMRTxdKm9O3IyqyWFvCQLadNOkhPaXwC2fcuKwwH6TSFith+upjXlF9BUFzyk+2mhG52YZwMfhjSueakbWOhAYnQjcEMGEzfei9zaZTxlDixFwdDPYlJYMFgqeXoEpqFQXso2W5vYDoL9JniICIiAiIgIiICIiAiIgIiICIiAiIgIiICIiAiIgJ4yhwQRcHQg7GexAqrtiyk4Y4erSUIpD0nK3QA+Fkvy73HP8ASSDsgrmvllO+vLUrJfXW1Vid9TqSPlO3xjlP+M4OqgF2A7xP+SagD3F1+c53ZhRFHLaJH2mrP/8AVZ5PtXWkpdBUFiAQdwdR9JAO1LhJcZh0q0UC9yWLqiqvNTe3MdB9kgH25pYM+XQVAQQCCLEHYg7iUlAexioy4OtSb/112Ci5NkenTcb/AIi0sCRHgzJDw7icbSseQmlVpH7yMKgt7qRyn2B6yXScfCsvJON/l1cPixiqR5GYMlZR8NUGxDejhgNeovOzEpJERAREQEREBERAREQEREBERAREQEREBERAREQEREBERAREQE1suy9MrpinTFlBYgeXMxa3trNmICIiB5aexEBERAREQEREBERAREQEREBERAREQEREBERAREQEREBERAREQEREBERAREQEREBERAREQEREBERAREQEREBERAREQEREBERAREQERE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" name="AutoShape 4" descr="data:image/jpeg;base64,/9j/4AAQSkZJRgABAQAAAQABAAD/2wCEAAkGBhAGERMUExIUFRUWGBURFRgYFRYWFhUWFBUVFxYXGBYXHScgFxkkGhcaHy8hIycpLC4uGB4xQTMqNiYrLCkBCQoKDgwOFw8PGikkHRwpLCwsKSwpLCwsKSwsKSwsKSksLCksLCopLCksLCwsLCwsLCwsLCkpKSwsLCksLCwsKf/AABEIALEBHAMBIgACEQEDEQH/xAAcAAEAAgMBAQEAAAAAAAAAAAAABgcDBAUBAgj/xAA9EAACAQIEAwYDBAgGAwAAAAABAgADEQQFITEGEkEHEyJRYXEygZFCUmLRFCOCobHB4fAVFjNTcqIkQ5L/xAAXAQEBAQEAAAAAAAAAAAAAAAAAAgED/8QAIhEBAQACAgMAAQUAAAAAAAAAAAECERIhMUFREwMiMkJh/9oADAMBAAIRAxEAPwC8YiICIiAiIgIiICIiAiIgIiICIiAiIgIiICIiAiIgIiICIiAiIgIiICJ8u4pi5IA8zPKVUVhcbfx/pA+4iICIiAiIgIiICIiAiIgIiICIiAiIgIiICIiAiIgIiICIiAiLzQr5/hcN8VemDtbnBN/YawN+JEcd2k4ai5SkrVXH7C/Ugt/1mHEcV1qgJd6WHWwIuwLnrudPpc+xk3KRUxtTGtXXDi7MFHmSAPqZE817QqdEsmHQ1XG5PhQW1NvtNYdAB7zkYzNwVNqbVAb3q1bgFeoVT4m30vYe85/C2DbOKp5VCgm40sFUE7jr009tpFzt8LmMnl2ckpYviOoWxDkqDooHKo9h7dfWTxVCAAaAaCYMFg1wKhR8z5n+U2JeM0i3ZERKSREQEREBERAREQEREBERAREQEREBERAREQERNPF5vQwDKlSqiM2oDEC4+cDcmtmOY08qptVqEhF1JCljqQNlBO5kWzDjxsHVqIKSOguFZahsQNyTy7+g+sguYcWUsNTKirVrXIJRWYpdjcc7H4tfO/tpIuSpisTFcbIXp9xyVUbm59WDLa3mLDQ/u+cjmacb4um2JQMqpUuKLMVRqNxuCPj87fvldniarmJIF11Nlp/d9SNfToPSatbELe997726epGre0nlVajv181pYzxVsVUqFddTVqAdLWOl/QTRx+NpLy9zhQdb8xsum5JAFwNLan1mpTV8Xbu09mJsoI66D+AMz/4NUrAl6pYNYlV8KsBfe9za+vraS16maVq5fu6ppH4W7lF5mUD7x1BNr3uNOvn8ZVlT02D13JuSeW5YkaHrctf8RAnVy7IKmMK06aIqnyt4tehPXbYX9ZYmR8ALhf8AUs3qdzrfb87+03VptHMl4dxOf1A/wUhqBc79GNtL29fPSWXlWVJlSWXU9Wtqf6ek2cPh1wq8qiw/vfzmSXjjpFy2RES0kREBERAREQEREBERAREQEREBERAREQET5dxTBJIAGpJ0A+cjmbccUMED3Y7wjS9+VASbfEfi/ZBHrMtk8tkt8JLNPG5omEp1HBVuQEkBlGo6XO3lIdhuM6+Ku4dVAGvMoCg3+zre1vMk/wAJx8bxYjFgiU6ri/iYDw832hrf0sPISOauCQZ7xLUxuHBQvhm5lZnJHKFAJYX0JH02kKz7jJcabhjiGpqApIVVuTvoBf8AveRTiXM62ZMFeo9RR4rGy00B1F02Nrbm/wArzRTG0qLHQODoBe1+b1HX+xJttXNRuYnH4jNiBVcKp8SqngAuNPl7387TEK2Gw/MKfiIFiQTyak3uWt4uum4J0mM4PFZg4qOnJTI8Nwd+l7AfU2teSDL8voYZA1tdBZrXFiSQxG3i+79YHGpZeVTlpXDORzEgoLE2smzNqSb2A951MDwyuBHPVBc33O+g+6QANeuvzkiwGUvm1uQMTpblGmg3+d9yT1kuyngC1jXa/ko1I677D5X3myVNsiEUcBWxNglNiDsLG7e9rk/uEmGV8BVK6r3zBBoSosW9R5D98meDy+ll4tTQL/E+53M2ZcxTcmnl+UUcrFqaAdL7n6/lNyIlJIiICIiAiIgIiICIiAiIgIiICIiAiIgJEso7R8PnOPfBpTqAp3i87jlBqUmsyBd9rm5t8J0ktlQ9p+H/AMoYynjaY5RVYMWGy1qYGp6eJBsd+VpgtjGY2nl6F6jqiDdmYKB8zK74j7aKGDuuEpms2wqNdaV/QfE/7veUtmHFOM4tqn9IrNUsdNgoH4V2Uewm9SwiHQnlFtRvc22N5lqpEp4p40xOIJdmd0sLLeygnfwrYGwsfP1M4OF4lqYm9lQtbqugJ2AGxPv/ADnuHppjKKE8rNyhTpooS6k22HwA6maGdU6WDKCmwZgi3YEtct9kdBy9LAzk6bbVPO3zS3eMpC3axAvzE6egGh09Pp8pW7kaMOZ7nlVixZrhQQBraw9pr4PKRXu1Ssy6XsPiOmoudBrroLzq4TACoOXD00pqLAvrzVPXxeIzdM2w0soqYsA1CFVSGsTzMxB0FtgT5a+s7K4KjccqLoCNrka+mg1ufrpO5lPBmIxq2UGx0YkWttufP3JPpJ3knAFDLQvP42Hvb0B8/oPabMbWb0geD4br5kwChjrbYHlFiLXOijXrbY6eU2yvs9pUdaviPkNLel+nytJbTpLRFlAA8gLCfUuY6TcmLDYSngxyoqqPIACZYiUkiIgIiICIiAiIgIiICIiAiIgIiICIiAiJFOKe0vAcK3V37yqNO6p2ZgfxG9k+Zv6GZboSucfPeL8Dw0P/ACK6Idwl+aofamt2Pva0priPtczDPabijbDpcGyXNXlBuR3mlifMAfnXeKqF2573Lak3JJvrqSbn5zn+T4vh9XLxH26WPJg6GpW/eVhoDc/CiNrYWNyw32lUZ9xbjOIaqnF13qoGDch0pr0uKa2UEA72vPHxAdARumo+e6zQx5FTUbSJnb5VcZHY4my5MH3VWlqtgrWNwL7fvuPmszYGtTUc3KWJtudr3/v5TmUM0D4bke5PwL6j+gI09pn4byrG8UMKGHos9tGNrKh0+Nzou2xnVDr5ETj0q0/uuzHl05lZRYX3Otxr5yTYngbF4ZA7oyga/CbX9eXUDfU+cl/Z72UjhcmriHWpUYL4FHgQqbg3PxH5dOssWOJyUpw/2Y1Md4rHl3BckLr1A/K8snJuB8NlNiRzt1v8PyX85IolaZt4qhBYCwG09iJrCIiAiIgIiICIiAiIgIiICIiAiIgIiICIkd4g4+wPDh5KlXmqf7dPxuP+QvZf2iJlsnk8pFIpxT2kYLhgWLirV8VqdNlJHLYHnOyakb6+hlU8T9qmK4kUhWNGmbju0Nm3ItUqbn1AsPQyH1WOJUEfZ1AGl1NuYfztOOX6vx0mH1LM87WMfnzWD9xT6LSJU/tVNGY+1h6SEV6ZVmuTuXvfUhiSfc3vv5zbxCpTIN/y11mviqneqGAHh19wd9vrOXK2r1Iz4Wv3Z6WO46a9JpYqn3TMo2Gq+xn3gMoxWdVe7oUnqv8AdReYL6kjRR6kiWvwz2FtiQHx9QqRblp0mF/UVHsR5aL9ZeOF30y5KnybKsTnVQUqFN6jn7Kgmw6k9APU6S4OEewanheV8bU7w2Ddyl1VSbXVqgN2t+G3uZZuTZDhuHqfd4eklNeoUasfNmOrH1JJnQnaY/XO1Xfazwnhnyq1NEpfozI9IKoVQHdabrYdCHv7qDOz2ZVhWy+lYAAXGgG/2tt/FfX2nF7XuKqOGoHBCz1a4UsL6UqYcHmP4mK8qr11Ow17XZnlzZXl9NG31br9qxtqBsdI/srX7N/6lcREtzIiICIiAiIgIiICIiAiIgIiICIiAiIgIiICcTi/OauQYVq1NOcqRzaE8qnQsFG9jbqALk9Jlz/iSjw+hZ/E1rqg3Pqfuj1MpDjjj/F5rdHqlFBuEpkohFwU5rHmfSx1Ntdpm/TdezintXzDMFWmtYU0K2Y0wUqub2IZvs/s2+cgoxHIevr6+/XWb2KrrmFFWFiygEddtCPf+azjrzYpgqAsx0AAJZj5ADUn2nHKbXK3XqhDbYNdhb7LdRPmhizQO/yk34Y7GMfnoBrj9Fp/EC45qhPS1K4I9eYr85Z3D/Y7luSEM6HEVN+ar4lv6Ux4fqCfWJhs5KTyfgvMOJuX9Hw7tTN+WofDSsDY+NtDY3Fhc6bS0uFOwyjl5V8ZV75gQ3dqLUrjoxPiqD08IPkZaKIKYAAAA0AGgAHQCfU6TCRPJrZfllDKk5KNKnSTflRFRfooAmzES0seIxCYRWd2CqoLMzEBVUC5JJ0AAlK8ZdseKx1Y0MBelT0AqlB3tS+xUPpTU9LqW6+Hadbtr40pCj+hUqitULqcQBqFVPEtNvxM4Xw78oa+4v2uy/gqllmHp4iqnNXqDnBYXKA7ct9iRrfysPebu9ReOp3YqfH5ZiMj7qtihUZq5Zw78xJYCxZqjjxPbbyA0l48C8TLxDQtyhXp2QgAAMtvC6gbA229PK06ueZFQ4jotRroHRvqCNmU9GHnK4w+SYrsxripdq+GvZqoHjCE6rVUbEdGGhIG17TP4tt5rXiY8PXXFKroQysAykbEEXBHpaZJbmREQEREBERAREQEREBERAREQEREBERATn50cUaZGFFPvDoGqE8ievKoJY+k6EQK1r9l+MzUs1bHgFviK0i5J92YAfSbuTdjGXZcwat3mKYf7xHJv9xQA3s1xJ7EmYyKuVvSpO2jg/wUcTQpqFpjuKqqoAC3vSIVRsCWX9pZIeyTD4E4Gm9CjTp1gBTxBC/rDUG5Lm7FW0Ya212FiBNcVhkxiMjgMrAqwPUHQyqM94Xx3BWIGIwbHlNgbbH8NRT4SDfUaa6gg7L12YzfS3IlLU+2nMV3w2HfTotenY+vxi3sZxK/FvEnETsaZrr05aFLlReth4Sx92YzPyY+lfjy9v0JMeJxKYNGd2VEUFmZiFVQNySdAJRH+N59kPKz1sUCfi7xVqJ7FKiD/qR7zR4k4gxeespxLswHi5Svd0aZsbFaAJNR+oLFremkc2cEsz/t0POUwVFHBPKlSpz/AKw7cy0hY8l9iWBOugnHxOecS5+LI1ZUbQinh+5sDp/qWdx8j85NuzDhHB0qFHGKOeo63DNryG5VgPxXBF/TTrefyu2bk8PzJleWUsgxnLiKZapScNUVgVUWIYgcxuSV2c+YPrP0ngMRTxdKm9O3IyqyWFvCQLadNOkhPaXwC2fcuKwwH6TSFith+upjXlF9BUFzyk+2mhG52YZwMfhjSueakbWOhAYnQjcEMGEzfei9zaZTxlDixFwdDPYlJYMFgqeXoEpqFQXso2W5vYDoL9JniICIiAiIgIiICIiAiIgIiICIiAiIgIiICIiAiIgJ4yhwQRcHQg7GexAqrtiyk4Y4erSUIpD0nK3QA+Fkvy73HP8ASSDsgrmvllO+vLUrJfXW1Vid9TqSPlO3xjlP+M4OqgF2A7xP+SagD3F1+c53ZhRFHLaJH2mrP/8AVZ5PtXWkpdBUFiAQdwdR9JAO1LhJcZh0q0UC9yWLqiqvNTe3MdB9kgH25pYM+XQVAQQCCLEHYg7iUlAexioy4OtSb/112Ci5NkenTcb/AIi0sCRHgzJDw7icbSseQmlVpH7yMKgt7qRyn2B6yXScfCsvJON/l1cPixiqR5GYMlZR8NUGxDejhgNeovOzEpJERAREQEREBERAREQEREBERAREQEREBERAREQEREBERAREQE1suy9MrpinTFlBYgeXMxa3trNmICIiB5aexEBERAREQEREBERAREQEREBERAREQEREBERAREQEREBERAREQEREBERAREQEREBERAREQEREBERAREQEREBERAREQEREBERAREQERE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7" name="AutoShape 6" descr="data:image/jpeg;base64,/9j/4AAQSkZJRgABAQAAAQABAAD/2wCEAAkGBhAGERMUExIUFRUWGBURFRgYFRYWFhUWFBUVFxYXGBYXHScgFxkkGhcaHy8hIycpLC4uGB4xQTMqNiYrLCkBCQoKDgwOFw8PGikkHRwpLCwsKSwpLCwsKSwsKSwsKSksLCksLCopLCksLCwsLCwsLCwsLCkpKSwsLCksLCwsKf/AABEIALEBHAMBIgACEQEDEQH/xAAcAAEAAgMBAQEAAAAAAAAAAAAABgcDBAUBAgj/xAA9EAACAQIEAwYDBAgGAwAAAAABAgADEQQFITEGEkEHEyJRYXEygZFCUmLRFCOCobHB4fAVFjNTcqIkQ5L/xAAXAQEBAQEAAAAAAAAAAAAAAAAAAgED/8QAIhEBAQACAgMAAQUAAAAAAAAAAAECERIhMUFREwMiMkJh/9oADAMBAAIRAxEAPwC8YiICIiAiIgIiICIiAiIgIiICIiAiIgIiICIiAiIgIiICIiAiIgIiICJ8u4pi5IA8zPKVUVhcbfx/pA+4iICIiAiIgIiICIiAiIgIiICIiAiIgIiICIiAiIgIiICIiAiLzQr5/hcN8VemDtbnBN/YawN+JEcd2k4ai5SkrVXH7C/Ugt/1mHEcV1qgJd6WHWwIuwLnrudPpc+xk3KRUxtTGtXXDi7MFHmSAPqZE817QqdEsmHQ1XG5PhQW1NvtNYdAB7zkYzNwVNqbVAb3q1bgFeoVT4m30vYe85/C2DbOKp5VCgm40sFUE7jr009tpFzt8LmMnl2ckpYviOoWxDkqDooHKo9h7dfWTxVCAAaAaCYMFg1wKhR8z5n+U2JeM0i3ZERKSREQEREBERAREQEREBERAREQEREBERAREQERNPF5vQwDKlSqiM2oDEC4+cDcmtmOY08qptVqEhF1JCljqQNlBO5kWzDjxsHVqIKSOguFZahsQNyTy7+g+sguYcWUsNTKirVrXIJRWYpdjcc7H4tfO/tpIuSpisTFcbIXp9xyVUbm59WDLa3mLDQ/u+cjmacb4um2JQMqpUuKLMVRqNxuCPj87fvldniarmJIF11Nlp/d9SNfToPSatbELe997726epGre0nlVajv181pYzxVsVUqFddTVqAdLWOl/QTRx+NpLy9zhQdb8xsum5JAFwNLan1mpTV8Xbu09mJsoI66D+AMz/4NUrAl6pYNYlV8KsBfe9za+vraS16maVq5fu6ppH4W7lF5mUD7x1BNr3uNOvn8ZVlT02D13JuSeW5YkaHrctf8RAnVy7IKmMK06aIqnyt4tehPXbYX9ZYmR8ALhf8AUs3qdzrfb87+03VptHMl4dxOf1A/wUhqBc79GNtL29fPSWXlWVJlSWXU9Wtqf6ek2cPh1wq8qiw/vfzmSXjjpFy2RES0kREBERAREQEREBERAREQEREBERAREQET5dxTBJIAGpJ0A+cjmbccUMED3Y7wjS9+VASbfEfi/ZBHrMtk8tkt8JLNPG5omEp1HBVuQEkBlGo6XO3lIdhuM6+Ku4dVAGvMoCg3+zre1vMk/wAJx8bxYjFgiU6ri/iYDw832hrf0sPISOauCQZ7xLUxuHBQvhm5lZnJHKFAJYX0JH02kKz7jJcabhjiGpqApIVVuTvoBf8AveRTiXM62ZMFeo9RR4rGy00B1F02Nrbm/wArzRTG0qLHQODoBe1+b1HX+xJttXNRuYnH4jNiBVcKp8SqngAuNPl7387TEK2Gw/MKfiIFiQTyak3uWt4uum4J0mM4PFZg4qOnJTI8Nwd+l7AfU2teSDL8voYZA1tdBZrXFiSQxG3i+79YHGpZeVTlpXDORzEgoLE2smzNqSb2A951MDwyuBHPVBc33O+g+6QANeuvzkiwGUvm1uQMTpblGmg3+d9yT1kuyngC1jXa/ko1I677D5X3myVNsiEUcBWxNglNiDsLG7e9rk/uEmGV8BVK6r3zBBoSosW9R5D98meDy+ll4tTQL/E+53M2ZcxTcmnl+UUcrFqaAdL7n6/lNyIlJIiICIiAiIgIiICIiAiIgIiICIiAiIgJEso7R8PnOPfBpTqAp3i87jlBqUmsyBd9rm5t8J0ktlQ9p+H/AMoYynjaY5RVYMWGy1qYGp6eJBsd+VpgtjGY2nl6F6jqiDdmYKB8zK74j7aKGDuuEpms2wqNdaV/QfE/7veUtmHFOM4tqn9IrNUsdNgoH4V2Uewm9SwiHQnlFtRvc22N5lqpEp4p40xOIJdmd0sLLeygnfwrYGwsfP1M4OF4lqYm9lQtbqugJ2AGxPv/ADnuHppjKKE8rNyhTpooS6k22HwA6maGdU6WDKCmwZgi3YEtct9kdBy9LAzk6bbVPO3zS3eMpC3axAvzE6egGh09Pp8pW7kaMOZ7nlVixZrhQQBraw9pr4PKRXu1Ssy6XsPiOmoudBrroLzq4TACoOXD00pqLAvrzVPXxeIzdM2w0soqYsA1CFVSGsTzMxB0FtgT5a+s7K4KjccqLoCNrka+mg1ufrpO5lPBmIxq2UGx0YkWttufP3JPpJ3knAFDLQvP42Hvb0B8/oPabMbWb0geD4br5kwChjrbYHlFiLXOijXrbY6eU2yvs9pUdaviPkNLel+nytJbTpLRFlAA8gLCfUuY6TcmLDYSngxyoqqPIACZYiUkiIgIiICIiAiIgIiICIiAiIgIiICIiAiJFOKe0vAcK3V37yqNO6p2ZgfxG9k+Zv6GZboSucfPeL8Dw0P/ACK6Idwl+aofamt2Pva0priPtczDPabijbDpcGyXNXlBuR3mlifMAfnXeKqF2573Lak3JJvrqSbn5zn+T4vh9XLxH26WPJg6GpW/eVhoDc/CiNrYWNyw32lUZ9xbjOIaqnF13qoGDch0pr0uKa2UEA72vPHxAdARumo+e6zQx5FTUbSJnb5VcZHY4my5MH3VWlqtgrWNwL7fvuPmszYGtTUc3KWJtudr3/v5TmUM0D4bke5PwL6j+gI09pn4byrG8UMKGHos9tGNrKh0+Nzou2xnVDr5ETj0q0/uuzHl05lZRYX3Otxr5yTYngbF4ZA7oyga/CbX9eXUDfU+cl/Z72UjhcmriHWpUYL4FHgQqbg3PxH5dOssWOJyUpw/2Y1Md4rHl3BckLr1A/K8snJuB8NlNiRzt1v8PyX85IolaZt4qhBYCwG09iJrCIiAiIgIiICIiAiIgIiICIiAiIgIiICIkd4g4+wPDh5KlXmqf7dPxuP+QvZf2iJlsnk8pFIpxT2kYLhgWLirV8VqdNlJHLYHnOyakb6+hlU8T9qmK4kUhWNGmbju0Nm3ItUqbn1AsPQyH1WOJUEfZ1AGl1NuYfztOOX6vx0mH1LM87WMfnzWD9xT6LSJU/tVNGY+1h6SEV6ZVmuTuXvfUhiSfc3vv5zbxCpTIN/y11mviqneqGAHh19wd9vrOXK2r1Iz4Wv3Z6WO46a9JpYqn3TMo2Gq+xn3gMoxWdVe7oUnqv8AdReYL6kjRR6kiWvwz2FtiQHx9QqRblp0mF/UVHsR5aL9ZeOF30y5KnybKsTnVQUqFN6jn7Kgmw6k9APU6S4OEewanheV8bU7w2Ddyl1VSbXVqgN2t+G3uZZuTZDhuHqfd4eklNeoUasfNmOrH1JJnQnaY/XO1Xfazwnhnyq1NEpfozI9IKoVQHdabrYdCHv7qDOz2ZVhWy+lYAAXGgG/2tt/FfX2nF7XuKqOGoHBCz1a4UsL6UqYcHmP4mK8qr11Ow17XZnlzZXl9NG31br9qxtqBsdI/srX7N/6lcREtzIiICIiAiIgIiICIiAiIgIiICIiAiIgIiICcTi/OauQYVq1NOcqRzaE8qnQsFG9jbqALk9Jlz/iSjw+hZ/E1rqg3Pqfuj1MpDjjj/F5rdHqlFBuEpkohFwU5rHmfSx1Ntdpm/TdezintXzDMFWmtYU0K2Y0wUqub2IZvs/s2+cgoxHIevr6+/XWb2KrrmFFWFiygEddtCPf+azjrzYpgqAsx0AAJZj5ADUn2nHKbXK3XqhDbYNdhb7LdRPmhizQO/yk34Y7GMfnoBrj9Fp/EC45qhPS1K4I9eYr85Z3D/Y7luSEM6HEVN+ar4lv6Ux4fqCfWJhs5KTyfgvMOJuX9Hw7tTN+WofDSsDY+NtDY3Fhc6bS0uFOwyjl5V8ZV75gQ3dqLUrjoxPiqD08IPkZaKIKYAAAA0AGgAHQCfU6TCRPJrZfllDKk5KNKnSTflRFRfooAmzES0seIxCYRWd2CqoLMzEBVUC5JJ0AAlK8ZdseKx1Y0MBelT0AqlB3tS+xUPpTU9LqW6+Hadbtr40pCj+hUqitULqcQBqFVPEtNvxM4Xw78oa+4v2uy/gqllmHp4iqnNXqDnBYXKA7ct9iRrfysPebu9ReOp3YqfH5ZiMj7qtihUZq5Zw78xJYCxZqjjxPbbyA0l48C8TLxDQtyhXp2QgAAMtvC6gbA229PK06ueZFQ4jotRroHRvqCNmU9GHnK4w+SYrsxripdq+GvZqoHjCE6rVUbEdGGhIG17TP4tt5rXiY8PXXFKroQysAykbEEXBHpaZJbmREQEREBERAREQEREBERAREQEREBERATn50cUaZGFFPvDoGqE8ievKoJY+k6EQK1r9l+MzUs1bHgFviK0i5J92YAfSbuTdjGXZcwat3mKYf7xHJv9xQA3s1xJ7EmYyKuVvSpO2jg/wUcTQpqFpjuKqqoAC3vSIVRsCWX9pZIeyTD4E4Gm9CjTp1gBTxBC/rDUG5Lm7FW0Ya212FiBNcVhkxiMjgMrAqwPUHQyqM94Xx3BWIGIwbHlNgbbH8NRT4SDfUaa6gg7L12YzfS3IlLU+2nMV3w2HfTotenY+vxi3sZxK/FvEnETsaZrr05aFLlReth4Sx92YzPyY+lfjy9v0JMeJxKYNGd2VEUFmZiFVQNySdAJRH+N59kPKz1sUCfi7xVqJ7FKiD/qR7zR4k4gxeespxLswHi5Svd0aZsbFaAJNR+oLFremkc2cEsz/t0POUwVFHBPKlSpz/AKw7cy0hY8l9iWBOugnHxOecS5+LI1ZUbQinh+5sDp/qWdx8j85NuzDhHB0qFHGKOeo63DNryG5VgPxXBF/TTrefyu2bk8PzJleWUsgxnLiKZapScNUVgVUWIYgcxuSV2c+YPrP0ngMRTxdKm9O3IyqyWFvCQLadNOkhPaXwC2fcuKwwH6TSFith+upjXlF9BUFzyk+2mhG52YZwMfhjSueakbWOhAYnQjcEMGEzfei9zaZTxlDixFwdDPYlJYMFgqeXoEpqFQXso2W5vYDoL9JniICIiAiIgIiICIiAiIgIiICIiAiIgIiICIiAiIgJ4yhwQRcHQg7GexAqrtiyk4Y4erSUIpD0nK3QA+Fkvy73HP8ASSDsgrmvllO+vLUrJfXW1Vid9TqSPlO3xjlP+M4OqgF2A7xP+SagD3F1+c53ZhRFHLaJH2mrP/8AVZ5PtXWkpdBUFiAQdwdR9JAO1LhJcZh0q0UC9yWLqiqvNTe3MdB9kgH25pYM+XQVAQQCCLEHYg7iUlAexioy4OtSb/112Ci5NkenTcb/AIi0sCRHgzJDw7icbSseQmlVpH7yMKgt7qRyn2B6yXScfCsvJON/l1cPixiqR5GYMlZR8NUGxDejhgNeovOzEpJERAREQEREBERAREQEREBERAREQEREBERAREQEREBERAREQE1suy9MrpinTFlBYgeXMxa3trNmICIiB5aexEBERAREQEREBERAREQEREBERAREQEREBERAREQEREBERAREQEREBERAREQEREBERAREQEREBERAREQEREBERAREQEREBERAREQERED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13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Separators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4849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u</a:t>
                </a:r>
                <a:r>
                  <a:rPr lang="nb-NO" dirty="0" smtClean="0"/>
                  <a:t>-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v</a:t>
                </a:r>
                <a:r>
                  <a:rPr lang="nb-NO" dirty="0" smtClean="0"/>
                  <a:t>-separator is a </a:t>
                </a:r>
                <a:r>
                  <a:rPr lang="nb-NO" dirty="0" err="1" smtClean="0"/>
                  <a:t>set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⊆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V(G) \ {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u,v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} </a:t>
                </a:r>
                <a:r>
                  <a:rPr lang="nb-NO" dirty="0" err="1" smtClean="0"/>
                  <a:t>such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that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u</a:t>
                </a:r>
                <a:r>
                  <a:rPr lang="nb-NO" dirty="0" smtClean="0"/>
                  <a:t> and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v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are</a:t>
                </a:r>
                <a:r>
                  <a:rPr lang="nb-NO" dirty="0" smtClean="0"/>
                  <a:t> in different </a:t>
                </a:r>
                <a:r>
                  <a:rPr lang="nb-NO" dirty="0" err="1" smtClean="0"/>
                  <a:t>components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G\S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The </a:t>
                </a:r>
                <a:r>
                  <a:rPr lang="nb-NO" dirty="0" err="1" smtClean="0"/>
                  <a:t>set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R(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u,S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)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that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u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can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reach</a:t>
                </a:r>
                <a:r>
                  <a:rPr lang="nb-NO" dirty="0" smtClean="0"/>
                  <a:t> in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 \ S</a:t>
                </a:r>
                <a:r>
                  <a:rPr lang="nb-NO" dirty="0" smtClean="0"/>
                  <a:t> is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vertex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set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connected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component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G\S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that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contains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v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484984"/>
              </a:xfrm>
              <a:blipFill rotWithShape="1">
                <a:blip r:embed="rId2"/>
                <a:stretch>
                  <a:fillRect l="-1852" t="-2102" r="-118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77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Separators and </a:t>
            </a:r>
            <a:r>
              <a:rPr lang="nb-NO" dirty="0" err="1" smtClean="0"/>
              <a:t>Reachability</a:t>
            </a:r>
            <a:endParaRPr lang="nb-NO" dirty="0"/>
          </a:p>
        </p:txBody>
      </p:sp>
      <p:sp>
        <p:nvSpPr>
          <p:cNvPr id="20" name="Freeform 19"/>
          <p:cNvSpPr/>
          <p:nvPr/>
        </p:nvSpPr>
        <p:spPr>
          <a:xfrm>
            <a:off x="4139952" y="2138185"/>
            <a:ext cx="890320" cy="4027119"/>
          </a:xfrm>
          <a:custGeom>
            <a:avLst/>
            <a:gdLst>
              <a:gd name="connsiteX0" fmla="*/ 744489 w 890320"/>
              <a:gd name="connsiteY0" fmla="*/ 1437700 h 4027119"/>
              <a:gd name="connsiteX1" fmla="*/ 770127 w 890320"/>
              <a:gd name="connsiteY1" fmla="*/ 771128 h 4027119"/>
              <a:gd name="connsiteX2" fmla="*/ 770127 w 890320"/>
              <a:gd name="connsiteY2" fmla="*/ 284018 h 4027119"/>
              <a:gd name="connsiteX3" fmla="*/ 496661 w 890320"/>
              <a:gd name="connsiteY3" fmla="*/ 27644 h 4027119"/>
              <a:gd name="connsiteX4" fmla="*/ 197559 w 890320"/>
              <a:gd name="connsiteY4" fmla="*/ 53282 h 4027119"/>
              <a:gd name="connsiteX5" fmla="*/ 43734 w 890320"/>
              <a:gd name="connsiteY5" fmla="*/ 437842 h 4027119"/>
              <a:gd name="connsiteX6" fmla="*/ 120646 w 890320"/>
              <a:gd name="connsiteY6" fmla="*/ 1882082 h 4027119"/>
              <a:gd name="connsiteX7" fmla="*/ 77917 w 890320"/>
              <a:gd name="connsiteY7" fmla="*/ 2762298 h 4027119"/>
              <a:gd name="connsiteX8" fmla="*/ 1005 w 890320"/>
              <a:gd name="connsiteY8" fmla="*/ 3463054 h 4027119"/>
              <a:gd name="connsiteX9" fmla="*/ 137738 w 890320"/>
              <a:gd name="connsiteY9" fmla="*/ 3924526 h 4027119"/>
              <a:gd name="connsiteX10" fmla="*/ 513753 w 890320"/>
              <a:gd name="connsiteY10" fmla="*/ 4018530 h 4027119"/>
              <a:gd name="connsiteX11" fmla="*/ 829947 w 890320"/>
              <a:gd name="connsiteY11" fmla="*/ 3779248 h 4027119"/>
              <a:gd name="connsiteX12" fmla="*/ 889768 w 890320"/>
              <a:gd name="connsiteY12" fmla="*/ 3172497 h 4027119"/>
              <a:gd name="connsiteX13" fmla="*/ 855585 w 890320"/>
              <a:gd name="connsiteY13" fmla="*/ 2497379 h 4027119"/>
              <a:gd name="connsiteX14" fmla="*/ 787218 w 890320"/>
              <a:gd name="connsiteY14" fmla="*/ 1822261 h 4027119"/>
              <a:gd name="connsiteX15" fmla="*/ 744489 w 890320"/>
              <a:gd name="connsiteY15" fmla="*/ 1437700 h 402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0320" h="4027119">
                <a:moveTo>
                  <a:pt x="744489" y="1437700"/>
                </a:moveTo>
                <a:cubicBezTo>
                  <a:pt x="741641" y="1262511"/>
                  <a:pt x="765854" y="963408"/>
                  <a:pt x="770127" y="771128"/>
                </a:cubicBezTo>
                <a:cubicBezTo>
                  <a:pt x="774400" y="578848"/>
                  <a:pt x="815705" y="407932"/>
                  <a:pt x="770127" y="284018"/>
                </a:cubicBezTo>
                <a:cubicBezTo>
                  <a:pt x="724549" y="160104"/>
                  <a:pt x="592089" y="66100"/>
                  <a:pt x="496661" y="27644"/>
                </a:cubicBezTo>
                <a:cubicBezTo>
                  <a:pt x="401233" y="-10812"/>
                  <a:pt x="273047" y="-15084"/>
                  <a:pt x="197559" y="53282"/>
                </a:cubicBezTo>
                <a:cubicBezTo>
                  <a:pt x="122071" y="121648"/>
                  <a:pt x="56553" y="133042"/>
                  <a:pt x="43734" y="437842"/>
                </a:cubicBezTo>
                <a:cubicBezTo>
                  <a:pt x="30915" y="742642"/>
                  <a:pt x="114949" y="1494673"/>
                  <a:pt x="120646" y="1882082"/>
                </a:cubicBezTo>
                <a:cubicBezTo>
                  <a:pt x="126343" y="2269491"/>
                  <a:pt x="97857" y="2498803"/>
                  <a:pt x="77917" y="2762298"/>
                </a:cubicBezTo>
                <a:cubicBezTo>
                  <a:pt x="57977" y="3025793"/>
                  <a:pt x="-8965" y="3269349"/>
                  <a:pt x="1005" y="3463054"/>
                </a:cubicBezTo>
                <a:cubicBezTo>
                  <a:pt x="10975" y="3656759"/>
                  <a:pt x="52280" y="3831947"/>
                  <a:pt x="137738" y="3924526"/>
                </a:cubicBezTo>
                <a:cubicBezTo>
                  <a:pt x="223196" y="4017105"/>
                  <a:pt x="398385" y="4042743"/>
                  <a:pt x="513753" y="4018530"/>
                </a:cubicBezTo>
                <a:cubicBezTo>
                  <a:pt x="629121" y="3994317"/>
                  <a:pt x="767278" y="3920253"/>
                  <a:pt x="829947" y="3779248"/>
                </a:cubicBezTo>
                <a:cubicBezTo>
                  <a:pt x="892616" y="3638243"/>
                  <a:pt x="885495" y="3386142"/>
                  <a:pt x="889768" y="3172497"/>
                </a:cubicBezTo>
                <a:cubicBezTo>
                  <a:pt x="894041" y="2958852"/>
                  <a:pt x="872677" y="2722418"/>
                  <a:pt x="855585" y="2497379"/>
                </a:cubicBezTo>
                <a:cubicBezTo>
                  <a:pt x="838493" y="2272340"/>
                  <a:pt x="804310" y="2004571"/>
                  <a:pt x="787218" y="1822261"/>
                </a:cubicBezTo>
                <a:cubicBezTo>
                  <a:pt x="770126" y="1639951"/>
                  <a:pt x="747337" y="1612889"/>
                  <a:pt x="744489" y="143770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49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Freeform 10"/>
          <p:cNvSpPr/>
          <p:nvPr/>
        </p:nvSpPr>
        <p:spPr>
          <a:xfrm>
            <a:off x="1073916" y="2128142"/>
            <a:ext cx="3026365" cy="3918956"/>
          </a:xfrm>
          <a:custGeom>
            <a:avLst/>
            <a:gdLst>
              <a:gd name="connsiteX0" fmla="*/ 2999308 w 3026365"/>
              <a:gd name="connsiteY0" fmla="*/ 1888381 h 3918956"/>
              <a:gd name="connsiteX1" fmla="*/ 3024945 w 3026365"/>
              <a:gd name="connsiteY1" fmla="*/ 1384179 h 3918956"/>
              <a:gd name="connsiteX2" fmla="*/ 2948033 w 3026365"/>
              <a:gd name="connsiteY2" fmla="*/ 580875 h 3918956"/>
              <a:gd name="connsiteX3" fmla="*/ 2418194 w 3026365"/>
              <a:gd name="connsiteY3" fmla="*/ 93765 h 3918956"/>
              <a:gd name="connsiteX4" fmla="*/ 1478156 w 3026365"/>
              <a:gd name="connsiteY4" fmla="*/ 76673 h 3918956"/>
              <a:gd name="connsiteX5" fmla="*/ 298837 w 3026365"/>
              <a:gd name="connsiteY5" fmla="*/ 905615 h 3918956"/>
              <a:gd name="connsiteX6" fmla="*/ 8280 w 3026365"/>
              <a:gd name="connsiteY6" fmla="*/ 2187484 h 3918956"/>
              <a:gd name="connsiteX7" fmla="*/ 196287 w 3026365"/>
              <a:gd name="connsiteY7" fmla="*/ 3332621 h 3918956"/>
              <a:gd name="connsiteX8" fmla="*/ 1307241 w 3026365"/>
              <a:gd name="connsiteY8" fmla="*/ 3888097 h 3918956"/>
              <a:gd name="connsiteX9" fmla="*/ 2392556 w 3026365"/>
              <a:gd name="connsiteY9" fmla="*/ 3751365 h 3918956"/>
              <a:gd name="connsiteX10" fmla="*/ 2905304 w 3026365"/>
              <a:gd name="connsiteY10" fmla="*/ 2948060 h 3918956"/>
              <a:gd name="connsiteX11" fmla="*/ 3016399 w 3026365"/>
              <a:gd name="connsiteY11" fmla="*/ 2161847 h 3918956"/>
              <a:gd name="connsiteX12" fmla="*/ 2999308 w 3026365"/>
              <a:gd name="connsiteY12" fmla="*/ 1888381 h 391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6365" h="3918956">
                <a:moveTo>
                  <a:pt x="2999308" y="1888381"/>
                </a:moveTo>
                <a:cubicBezTo>
                  <a:pt x="3000732" y="1758770"/>
                  <a:pt x="3033491" y="1602097"/>
                  <a:pt x="3024945" y="1384179"/>
                </a:cubicBezTo>
                <a:cubicBezTo>
                  <a:pt x="3016399" y="1166261"/>
                  <a:pt x="3049158" y="795944"/>
                  <a:pt x="2948033" y="580875"/>
                </a:cubicBezTo>
                <a:cubicBezTo>
                  <a:pt x="2846908" y="365806"/>
                  <a:pt x="2663173" y="177799"/>
                  <a:pt x="2418194" y="93765"/>
                </a:cubicBezTo>
                <a:cubicBezTo>
                  <a:pt x="2173215" y="9731"/>
                  <a:pt x="1831382" y="-58635"/>
                  <a:pt x="1478156" y="76673"/>
                </a:cubicBezTo>
                <a:cubicBezTo>
                  <a:pt x="1124930" y="211981"/>
                  <a:pt x="543816" y="553813"/>
                  <a:pt x="298837" y="905615"/>
                </a:cubicBezTo>
                <a:cubicBezTo>
                  <a:pt x="53858" y="1257417"/>
                  <a:pt x="25372" y="1782983"/>
                  <a:pt x="8280" y="2187484"/>
                </a:cubicBezTo>
                <a:cubicBezTo>
                  <a:pt x="-8812" y="2591985"/>
                  <a:pt x="-20207" y="3049186"/>
                  <a:pt x="196287" y="3332621"/>
                </a:cubicBezTo>
                <a:cubicBezTo>
                  <a:pt x="412780" y="3616057"/>
                  <a:pt x="941196" y="3818306"/>
                  <a:pt x="1307241" y="3888097"/>
                </a:cubicBezTo>
                <a:cubicBezTo>
                  <a:pt x="1673286" y="3957888"/>
                  <a:pt x="2126212" y="3908038"/>
                  <a:pt x="2392556" y="3751365"/>
                </a:cubicBezTo>
                <a:cubicBezTo>
                  <a:pt x="2658900" y="3594692"/>
                  <a:pt x="2801330" y="3212979"/>
                  <a:pt x="2905304" y="2948060"/>
                </a:cubicBezTo>
                <a:cubicBezTo>
                  <a:pt x="3009278" y="2683141"/>
                  <a:pt x="2999307" y="2345582"/>
                  <a:pt x="3016399" y="2161847"/>
                </a:cubicBezTo>
                <a:cubicBezTo>
                  <a:pt x="3033491" y="1978112"/>
                  <a:pt x="2997884" y="2017992"/>
                  <a:pt x="2999308" y="188838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Freeform 12"/>
          <p:cNvSpPr/>
          <p:nvPr/>
        </p:nvSpPr>
        <p:spPr>
          <a:xfrm>
            <a:off x="5099691" y="2073648"/>
            <a:ext cx="3177501" cy="3841843"/>
          </a:xfrm>
          <a:custGeom>
            <a:avLst/>
            <a:gdLst>
              <a:gd name="connsiteX0" fmla="*/ 120914 w 3177501"/>
              <a:gd name="connsiteY0" fmla="*/ 2267616 h 3841843"/>
              <a:gd name="connsiteX1" fmla="*/ 120914 w 3177501"/>
              <a:gd name="connsiteY1" fmla="*/ 2147974 h 3841843"/>
              <a:gd name="connsiteX2" fmla="*/ 1273 w 3177501"/>
              <a:gd name="connsiteY2" fmla="*/ 1601044 h 3841843"/>
              <a:gd name="connsiteX3" fmla="*/ 61093 w 3177501"/>
              <a:gd name="connsiteY3" fmla="*/ 1028475 h 3841843"/>
              <a:gd name="connsiteX4" fmla="*/ 112368 w 3177501"/>
              <a:gd name="connsiteY4" fmla="*/ 481545 h 3841843"/>
              <a:gd name="connsiteX5" fmla="*/ 1060951 w 3177501"/>
              <a:gd name="connsiteY5" fmla="*/ 96984 h 3841843"/>
              <a:gd name="connsiteX6" fmla="*/ 2094992 w 3177501"/>
              <a:gd name="connsiteY6" fmla="*/ 131167 h 3841843"/>
              <a:gd name="connsiteX7" fmla="*/ 3077759 w 3177501"/>
              <a:gd name="connsiteY7" fmla="*/ 1515586 h 3841843"/>
              <a:gd name="connsiteX8" fmla="*/ 3026484 w 3177501"/>
              <a:gd name="connsiteY8" fmla="*/ 2660722 h 3841843"/>
              <a:gd name="connsiteX9" fmla="*/ 2035172 w 3177501"/>
              <a:gd name="connsiteY9" fmla="*/ 3814404 h 3841843"/>
              <a:gd name="connsiteX10" fmla="*/ 659299 w 3177501"/>
              <a:gd name="connsiteY10" fmla="*/ 3378569 h 3841843"/>
              <a:gd name="connsiteX11" fmla="*/ 120914 w 3177501"/>
              <a:gd name="connsiteY11" fmla="*/ 2267616 h 384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77501" h="3841843">
                <a:moveTo>
                  <a:pt x="120914" y="2267616"/>
                </a:moveTo>
                <a:cubicBezTo>
                  <a:pt x="31183" y="2062517"/>
                  <a:pt x="140854" y="2259069"/>
                  <a:pt x="120914" y="2147974"/>
                </a:cubicBezTo>
                <a:cubicBezTo>
                  <a:pt x="100974" y="2036879"/>
                  <a:pt x="11243" y="1787627"/>
                  <a:pt x="1273" y="1601044"/>
                </a:cubicBezTo>
                <a:cubicBezTo>
                  <a:pt x="-8697" y="1414461"/>
                  <a:pt x="42577" y="1215058"/>
                  <a:pt x="61093" y="1028475"/>
                </a:cubicBezTo>
                <a:cubicBezTo>
                  <a:pt x="79609" y="841892"/>
                  <a:pt x="-54275" y="636793"/>
                  <a:pt x="112368" y="481545"/>
                </a:cubicBezTo>
                <a:cubicBezTo>
                  <a:pt x="279011" y="326297"/>
                  <a:pt x="730514" y="155380"/>
                  <a:pt x="1060951" y="96984"/>
                </a:cubicBezTo>
                <a:cubicBezTo>
                  <a:pt x="1391388" y="38588"/>
                  <a:pt x="1758857" y="-105267"/>
                  <a:pt x="2094992" y="131167"/>
                </a:cubicBezTo>
                <a:cubicBezTo>
                  <a:pt x="2431127" y="367601"/>
                  <a:pt x="2922510" y="1093993"/>
                  <a:pt x="3077759" y="1515586"/>
                </a:cubicBezTo>
                <a:cubicBezTo>
                  <a:pt x="3233008" y="1937179"/>
                  <a:pt x="3200248" y="2277586"/>
                  <a:pt x="3026484" y="2660722"/>
                </a:cubicBezTo>
                <a:cubicBezTo>
                  <a:pt x="2852720" y="3043858"/>
                  <a:pt x="2429703" y="3694763"/>
                  <a:pt x="2035172" y="3814404"/>
                </a:cubicBezTo>
                <a:cubicBezTo>
                  <a:pt x="1640641" y="3934045"/>
                  <a:pt x="976918" y="3639216"/>
                  <a:pt x="659299" y="3378569"/>
                </a:cubicBezTo>
                <a:cubicBezTo>
                  <a:pt x="341680" y="3117922"/>
                  <a:pt x="210645" y="2472715"/>
                  <a:pt x="120914" y="226761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Oval 14"/>
          <p:cNvSpPr/>
          <p:nvPr/>
        </p:nvSpPr>
        <p:spPr>
          <a:xfrm>
            <a:off x="1259632" y="3717032"/>
            <a:ext cx="504056" cy="5040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u</a:t>
            </a:r>
            <a:endParaRPr lang="nb-NO" dirty="0"/>
          </a:p>
        </p:txBody>
      </p:sp>
      <p:sp>
        <p:nvSpPr>
          <p:cNvPr id="21" name="Oval 20"/>
          <p:cNvSpPr/>
          <p:nvPr/>
        </p:nvSpPr>
        <p:spPr>
          <a:xfrm>
            <a:off x="7308304" y="3717032"/>
            <a:ext cx="504056" cy="5040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</a:t>
            </a:r>
            <a:endParaRPr lang="nb-NO" dirty="0"/>
          </a:p>
        </p:txBody>
      </p:sp>
      <p:sp>
        <p:nvSpPr>
          <p:cNvPr id="34" name="TextBox 33"/>
          <p:cNvSpPr txBox="1"/>
          <p:nvPr/>
        </p:nvSpPr>
        <p:spPr>
          <a:xfrm>
            <a:off x="4414204" y="52292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S</a:t>
            </a:r>
            <a:endParaRPr lang="nb-NO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3710287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R(</a:t>
            </a:r>
            <a:r>
              <a:rPr lang="nb-NO" sz="2800" dirty="0" err="1" smtClean="0"/>
              <a:t>u,S</a:t>
            </a:r>
            <a:r>
              <a:rPr lang="nb-NO" sz="2800" dirty="0" smtClean="0"/>
              <a:t>)</a:t>
            </a:r>
            <a:endParaRPr lang="nb-NO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156176" y="4365104"/>
            <a:ext cx="987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R(</a:t>
            </a:r>
            <a:r>
              <a:rPr lang="nb-NO" sz="2800" dirty="0" err="1" smtClean="0"/>
              <a:t>v,S</a:t>
            </a:r>
            <a:r>
              <a:rPr lang="nb-NO" sz="2800" dirty="0" smtClean="0"/>
              <a:t>)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5287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Domination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Separators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7240" y="1600201"/>
                <a:ext cx="7139136" cy="218884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u-v</a:t>
                </a:r>
                <a:r>
                  <a:rPr lang="nb-NO" dirty="0" smtClean="0"/>
                  <a:t> separator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/>
                  <a:t>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dominates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</a:t>
                </a:r>
                <a:r>
                  <a:rPr lang="nb-NO" dirty="0" err="1" smtClean="0"/>
                  <a:t>another</a:t>
                </a:r>
                <a:r>
                  <a:rPr lang="nb-NO" dirty="0" smtClean="0"/>
                  <a:t> </a:t>
                </a:r>
                <a:br>
                  <a:rPr lang="nb-NO" dirty="0" smtClean="0"/>
                </a:br>
                <a:r>
                  <a:rPr lang="nb-NO" dirty="0" smtClean="0">
                    <a:solidFill>
                      <a:srgbClr val="C00000"/>
                    </a:solidFill>
                  </a:rPr>
                  <a:t>u-v</a:t>
                </a:r>
                <a:r>
                  <a:rPr lang="nb-NO" dirty="0" smtClean="0"/>
                  <a:t> separator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dirty="0" smtClean="0"/>
                  <a:t> if</a:t>
                </a:r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C00000"/>
                    </a:solidFill>
                  </a:rPr>
                  <a:t>	</a:t>
                </a:r>
                <a:r>
                  <a:rPr lang="nb-NO" dirty="0" smtClean="0"/>
                  <a:t>-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|S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|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|S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|</a:t>
                </a:r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C00000"/>
                    </a:solidFill>
                  </a:rPr>
                  <a:t>	</a:t>
                </a:r>
                <a:r>
                  <a:rPr lang="nb-NO" dirty="0" smtClean="0"/>
                  <a:t>-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R(u,S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⊆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R(u,S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)</a:t>
                </a:r>
                <a:endParaRPr lang="nb-NO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240" y="1600201"/>
                <a:ext cx="7139136" cy="2188840"/>
              </a:xfrm>
              <a:blipFill rotWithShape="1">
                <a:blip r:embed="rId2"/>
                <a:stretch>
                  <a:fillRect l="-2135" t="-5850" b="-250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1875744" y="4229408"/>
            <a:ext cx="5576576" cy="1983019"/>
          </a:xfrm>
          <a:custGeom>
            <a:avLst/>
            <a:gdLst>
              <a:gd name="connsiteX0" fmla="*/ 5282542 w 5576576"/>
              <a:gd name="connsiteY0" fmla="*/ 581874 h 1983019"/>
              <a:gd name="connsiteX1" fmla="*/ 4521966 w 5576576"/>
              <a:gd name="connsiteY1" fmla="*/ 154585 h 1983019"/>
              <a:gd name="connsiteX2" fmla="*/ 3846849 w 5576576"/>
              <a:gd name="connsiteY2" fmla="*/ 163130 h 1983019"/>
              <a:gd name="connsiteX3" fmla="*/ 3573383 w 5576576"/>
              <a:gd name="connsiteY3" fmla="*/ 436596 h 1983019"/>
              <a:gd name="connsiteX4" fmla="*/ 2966632 w 5576576"/>
              <a:gd name="connsiteY4" fmla="*/ 316955 h 1983019"/>
              <a:gd name="connsiteX5" fmla="*/ 2590617 w 5576576"/>
              <a:gd name="connsiteY5" fmla="*/ 171676 h 1983019"/>
              <a:gd name="connsiteX6" fmla="*/ 1958228 w 5576576"/>
              <a:gd name="connsiteY6" fmla="*/ 9306 h 1983019"/>
              <a:gd name="connsiteX7" fmla="*/ 1462572 w 5576576"/>
              <a:gd name="connsiteY7" fmla="*/ 43489 h 1983019"/>
              <a:gd name="connsiteX8" fmla="*/ 1223290 w 5576576"/>
              <a:gd name="connsiteY8" fmla="*/ 240042 h 1983019"/>
              <a:gd name="connsiteX9" fmla="*/ 633630 w 5576576"/>
              <a:gd name="connsiteY9" fmla="*/ 265680 h 1983019"/>
              <a:gd name="connsiteX10" fmla="*/ 300344 w 5576576"/>
              <a:gd name="connsiteY10" fmla="*/ 351138 h 1983019"/>
              <a:gd name="connsiteX11" fmla="*/ 35424 w 5576576"/>
              <a:gd name="connsiteY11" fmla="*/ 675878 h 1983019"/>
              <a:gd name="connsiteX12" fmla="*/ 18333 w 5576576"/>
              <a:gd name="connsiteY12" fmla="*/ 1094622 h 1983019"/>
              <a:gd name="connsiteX13" fmla="*/ 180703 w 5576576"/>
              <a:gd name="connsiteY13" fmla="*/ 1487728 h 1983019"/>
              <a:gd name="connsiteX14" fmla="*/ 796000 w 5576576"/>
              <a:gd name="connsiteY14" fmla="*/ 1940656 h 1983019"/>
              <a:gd name="connsiteX15" fmla="*/ 1488209 w 5576576"/>
              <a:gd name="connsiteY15" fmla="*/ 1923564 h 1983019"/>
              <a:gd name="connsiteX16" fmla="*/ 1992411 w 5576576"/>
              <a:gd name="connsiteY16" fmla="*/ 1667190 h 1983019"/>
              <a:gd name="connsiteX17" fmla="*/ 2556434 w 5576576"/>
              <a:gd name="connsiteY17" fmla="*/ 1615915 h 1983019"/>
              <a:gd name="connsiteX18" fmla="*/ 2923903 w 5576576"/>
              <a:gd name="connsiteY18" fmla="*/ 1829560 h 1983019"/>
              <a:gd name="connsiteX19" fmla="*/ 3462288 w 5576576"/>
              <a:gd name="connsiteY19" fmla="*/ 1957747 h 1983019"/>
              <a:gd name="connsiteX20" fmla="*/ 4163043 w 5576576"/>
              <a:gd name="connsiteY20" fmla="*/ 1957747 h 1983019"/>
              <a:gd name="connsiteX21" fmla="*/ 4718520 w 5576576"/>
              <a:gd name="connsiteY21" fmla="*/ 1692828 h 1983019"/>
              <a:gd name="connsiteX22" fmla="*/ 5085989 w 5576576"/>
              <a:gd name="connsiteY22" fmla="*/ 1641553 h 1983019"/>
              <a:gd name="connsiteX23" fmla="*/ 5487641 w 5576576"/>
              <a:gd name="connsiteY23" fmla="*/ 1462091 h 1983019"/>
              <a:gd name="connsiteX24" fmla="*/ 5573099 w 5576576"/>
              <a:gd name="connsiteY24" fmla="*/ 1180080 h 1983019"/>
              <a:gd name="connsiteX25" fmla="*/ 5538916 w 5576576"/>
              <a:gd name="connsiteY25" fmla="*/ 889523 h 1983019"/>
              <a:gd name="connsiteX26" fmla="*/ 5350908 w 5576576"/>
              <a:gd name="connsiteY26" fmla="*/ 607512 h 1983019"/>
              <a:gd name="connsiteX27" fmla="*/ 5282542 w 5576576"/>
              <a:gd name="connsiteY27" fmla="*/ 581874 h 198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76576" h="1983019">
                <a:moveTo>
                  <a:pt x="5282542" y="581874"/>
                </a:moveTo>
                <a:cubicBezTo>
                  <a:pt x="5144385" y="506386"/>
                  <a:pt x="4761248" y="224376"/>
                  <a:pt x="4521966" y="154585"/>
                </a:cubicBezTo>
                <a:cubicBezTo>
                  <a:pt x="4282684" y="84794"/>
                  <a:pt x="4004946" y="116128"/>
                  <a:pt x="3846849" y="163130"/>
                </a:cubicBezTo>
                <a:cubicBezTo>
                  <a:pt x="3688752" y="210132"/>
                  <a:pt x="3720086" y="410959"/>
                  <a:pt x="3573383" y="436596"/>
                </a:cubicBezTo>
                <a:cubicBezTo>
                  <a:pt x="3426680" y="462233"/>
                  <a:pt x="3130426" y="361108"/>
                  <a:pt x="2966632" y="316955"/>
                </a:cubicBezTo>
                <a:cubicBezTo>
                  <a:pt x="2802838" y="272802"/>
                  <a:pt x="2758684" y="222951"/>
                  <a:pt x="2590617" y="171676"/>
                </a:cubicBezTo>
                <a:cubicBezTo>
                  <a:pt x="2422550" y="120401"/>
                  <a:pt x="2146235" y="30670"/>
                  <a:pt x="1958228" y="9306"/>
                </a:cubicBezTo>
                <a:cubicBezTo>
                  <a:pt x="1770221" y="-12058"/>
                  <a:pt x="1585062" y="5033"/>
                  <a:pt x="1462572" y="43489"/>
                </a:cubicBezTo>
                <a:cubicBezTo>
                  <a:pt x="1340082" y="81945"/>
                  <a:pt x="1361447" y="203010"/>
                  <a:pt x="1223290" y="240042"/>
                </a:cubicBezTo>
                <a:cubicBezTo>
                  <a:pt x="1085133" y="277074"/>
                  <a:pt x="787454" y="247164"/>
                  <a:pt x="633630" y="265680"/>
                </a:cubicBezTo>
                <a:cubicBezTo>
                  <a:pt x="479806" y="284196"/>
                  <a:pt x="400045" y="282772"/>
                  <a:pt x="300344" y="351138"/>
                </a:cubicBezTo>
                <a:cubicBezTo>
                  <a:pt x="200643" y="419504"/>
                  <a:pt x="82426" y="551964"/>
                  <a:pt x="35424" y="675878"/>
                </a:cubicBezTo>
                <a:cubicBezTo>
                  <a:pt x="-11578" y="799792"/>
                  <a:pt x="-5880" y="959314"/>
                  <a:pt x="18333" y="1094622"/>
                </a:cubicBezTo>
                <a:cubicBezTo>
                  <a:pt x="42546" y="1229930"/>
                  <a:pt x="51092" y="1346722"/>
                  <a:pt x="180703" y="1487728"/>
                </a:cubicBezTo>
                <a:cubicBezTo>
                  <a:pt x="310314" y="1628734"/>
                  <a:pt x="578082" y="1868017"/>
                  <a:pt x="796000" y="1940656"/>
                </a:cubicBezTo>
                <a:cubicBezTo>
                  <a:pt x="1013918" y="2013295"/>
                  <a:pt x="1288807" y="1969142"/>
                  <a:pt x="1488209" y="1923564"/>
                </a:cubicBezTo>
                <a:cubicBezTo>
                  <a:pt x="1687611" y="1877986"/>
                  <a:pt x="1814374" y="1718465"/>
                  <a:pt x="1992411" y="1667190"/>
                </a:cubicBezTo>
                <a:cubicBezTo>
                  <a:pt x="2170448" y="1615915"/>
                  <a:pt x="2401185" y="1588853"/>
                  <a:pt x="2556434" y="1615915"/>
                </a:cubicBezTo>
                <a:cubicBezTo>
                  <a:pt x="2711683" y="1642977"/>
                  <a:pt x="2772927" y="1772588"/>
                  <a:pt x="2923903" y="1829560"/>
                </a:cubicBezTo>
                <a:cubicBezTo>
                  <a:pt x="3074879" y="1886532"/>
                  <a:pt x="3255765" y="1936383"/>
                  <a:pt x="3462288" y="1957747"/>
                </a:cubicBezTo>
                <a:cubicBezTo>
                  <a:pt x="3668811" y="1979111"/>
                  <a:pt x="3953671" y="2001900"/>
                  <a:pt x="4163043" y="1957747"/>
                </a:cubicBezTo>
                <a:cubicBezTo>
                  <a:pt x="4372415" y="1913594"/>
                  <a:pt x="4564696" y="1745527"/>
                  <a:pt x="4718520" y="1692828"/>
                </a:cubicBezTo>
                <a:cubicBezTo>
                  <a:pt x="4872344" y="1640129"/>
                  <a:pt x="4957802" y="1680009"/>
                  <a:pt x="5085989" y="1641553"/>
                </a:cubicBezTo>
                <a:cubicBezTo>
                  <a:pt x="5214176" y="1603097"/>
                  <a:pt x="5406456" y="1539003"/>
                  <a:pt x="5487641" y="1462091"/>
                </a:cubicBezTo>
                <a:cubicBezTo>
                  <a:pt x="5568826" y="1385179"/>
                  <a:pt x="5564553" y="1275508"/>
                  <a:pt x="5573099" y="1180080"/>
                </a:cubicBezTo>
                <a:cubicBezTo>
                  <a:pt x="5581645" y="1084652"/>
                  <a:pt x="5575948" y="984951"/>
                  <a:pt x="5538916" y="889523"/>
                </a:cubicBezTo>
                <a:cubicBezTo>
                  <a:pt x="5501884" y="794095"/>
                  <a:pt x="5387940" y="657362"/>
                  <a:pt x="5350908" y="607512"/>
                </a:cubicBezTo>
                <a:cubicBezTo>
                  <a:pt x="5313876" y="557662"/>
                  <a:pt x="5420699" y="657362"/>
                  <a:pt x="5282542" y="58187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Oval 5"/>
          <p:cNvSpPr/>
          <p:nvPr/>
        </p:nvSpPr>
        <p:spPr>
          <a:xfrm>
            <a:off x="2483768" y="5004893"/>
            <a:ext cx="432048" cy="4320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u</a:t>
            </a:r>
            <a:endParaRPr lang="nb-NO" dirty="0"/>
          </a:p>
        </p:txBody>
      </p:sp>
      <p:sp>
        <p:nvSpPr>
          <p:cNvPr id="7" name="Oval 6"/>
          <p:cNvSpPr/>
          <p:nvPr/>
        </p:nvSpPr>
        <p:spPr>
          <a:xfrm>
            <a:off x="6588224" y="5004893"/>
            <a:ext cx="432048" cy="4320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</a:t>
            </a:r>
            <a:endParaRPr lang="nb-NO" dirty="0"/>
          </a:p>
        </p:txBody>
      </p:sp>
      <p:sp>
        <p:nvSpPr>
          <p:cNvPr id="8" name="Freeform 7"/>
          <p:cNvSpPr/>
          <p:nvPr/>
        </p:nvSpPr>
        <p:spPr>
          <a:xfrm>
            <a:off x="4788024" y="4395570"/>
            <a:ext cx="424096" cy="1785489"/>
          </a:xfrm>
          <a:custGeom>
            <a:avLst/>
            <a:gdLst>
              <a:gd name="connsiteX0" fmla="*/ 0 w 424096"/>
              <a:gd name="connsiteY0" fmla="*/ 2401368 h 2401368"/>
              <a:gd name="connsiteX1" fmla="*/ 316195 w 424096"/>
              <a:gd name="connsiteY1" fmla="*/ 1956987 h 2401368"/>
              <a:gd name="connsiteX2" fmla="*/ 410199 w 424096"/>
              <a:gd name="connsiteY2" fmla="*/ 1350235 h 2401368"/>
              <a:gd name="connsiteX3" fmla="*/ 384561 w 424096"/>
              <a:gd name="connsiteY3" fmla="*/ 589659 h 2401368"/>
              <a:gd name="connsiteX4" fmla="*/ 51275 w 424096"/>
              <a:gd name="connsiteY4" fmla="*/ 0 h 240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096" h="2401368">
                <a:moveTo>
                  <a:pt x="0" y="2401368"/>
                </a:moveTo>
                <a:cubicBezTo>
                  <a:pt x="123914" y="2266772"/>
                  <a:pt x="247829" y="2132176"/>
                  <a:pt x="316195" y="1956987"/>
                </a:cubicBezTo>
                <a:cubicBezTo>
                  <a:pt x="384561" y="1781798"/>
                  <a:pt x="398805" y="1578123"/>
                  <a:pt x="410199" y="1350235"/>
                </a:cubicBezTo>
                <a:cubicBezTo>
                  <a:pt x="421593" y="1122347"/>
                  <a:pt x="444382" y="814698"/>
                  <a:pt x="384561" y="589659"/>
                </a:cubicBezTo>
                <a:cubicBezTo>
                  <a:pt x="324740" y="364620"/>
                  <a:pt x="188007" y="182310"/>
                  <a:pt x="51275" y="0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reeform 8"/>
          <p:cNvSpPr/>
          <p:nvPr/>
        </p:nvSpPr>
        <p:spPr>
          <a:xfrm>
            <a:off x="3720628" y="4144710"/>
            <a:ext cx="518908" cy="1837346"/>
          </a:xfrm>
          <a:custGeom>
            <a:avLst/>
            <a:gdLst>
              <a:gd name="connsiteX0" fmla="*/ 22430 w 518908"/>
              <a:gd name="connsiteY0" fmla="*/ 0 h 1837346"/>
              <a:gd name="connsiteX1" fmla="*/ 13884 w 518908"/>
              <a:gd name="connsiteY1" fmla="*/ 435836 h 1837346"/>
              <a:gd name="connsiteX2" fmla="*/ 184800 w 518908"/>
              <a:gd name="connsiteY2" fmla="*/ 880217 h 1837346"/>
              <a:gd name="connsiteX3" fmla="*/ 466811 w 518908"/>
              <a:gd name="connsiteY3" fmla="*/ 1247686 h 1837346"/>
              <a:gd name="connsiteX4" fmla="*/ 518086 w 518908"/>
              <a:gd name="connsiteY4" fmla="*/ 1837346 h 183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908" h="1837346">
                <a:moveTo>
                  <a:pt x="22430" y="0"/>
                </a:moveTo>
                <a:cubicBezTo>
                  <a:pt x="4626" y="144566"/>
                  <a:pt x="-13178" y="289133"/>
                  <a:pt x="13884" y="435836"/>
                </a:cubicBezTo>
                <a:cubicBezTo>
                  <a:pt x="40946" y="582539"/>
                  <a:pt x="109312" y="744909"/>
                  <a:pt x="184800" y="880217"/>
                </a:cubicBezTo>
                <a:cubicBezTo>
                  <a:pt x="260288" y="1015525"/>
                  <a:pt x="411263" y="1088165"/>
                  <a:pt x="466811" y="1247686"/>
                </a:cubicBezTo>
                <a:cubicBezTo>
                  <a:pt x="522359" y="1407207"/>
                  <a:pt x="520222" y="1622276"/>
                  <a:pt x="518086" y="1837346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xtBox 9"/>
          <p:cNvSpPr txBox="1"/>
          <p:nvPr/>
        </p:nvSpPr>
        <p:spPr>
          <a:xfrm>
            <a:off x="4644008" y="3913892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C00000"/>
                </a:solidFill>
              </a:rPr>
              <a:t>S</a:t>
            </a:r>
            <a:r>
              <a:rPr lang="nb-NO" sz="2800" baseline="-25000" dirty="0" smtClean="0">
                <a:solidFill>
                  <a:srgbClr val="C00000"/>
                </a:solidFill>
              </a:rPr>
              <a:t>1</a:t>
            </a:r>
            <a:endParaRPr lang="nb-NO" sz="2800" baseline="-25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4372" y="5858108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C00000"/>
                </a:solidFill>
              </a:rPr>
              <a:t>S</a:t>
            </a:r>
            <a:r>
              <a:rPr lang="nb-NO" sz="2800" baseline="-25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8144" y="2780928"/>
            <a:ext cx="19835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 err="1" smtClean="0">
                <a:solidFill>
                  <a:srgbClr val="002060"/>
                </a:solidFill>
              </a:rPr>
              <a:t>Domination</a:t>
            </a:r>
            <a:r>
              <a:rPr lang="nb-NO" sz="2400" dirty="0" smtClean="0">
                <a:solidFill>
                  <a:srgbClr val="002060"/>
                </a:solidFill>
              </a:rPr>
              <a:t> is </a:t>
            </a:r>
            <a:br>
              <a:rPr lang="nb-NO" sz="2400" dirty="0" smtClean="0">
                <a:solidFill>
                  <a:srgbClr val="002060"/>
                </a:solidFill>
              </a:rPr>
            </a:br>
            <a:r>
              <a:rPr lang="nb-NO" sz="2400" dirty="0" smtClean="0">
                <a:solidFill>
                  <a:srgbClr val="002060"/>
                </a:solidFill>
              </a:rPr>
              <a:t>transitive</a:t>
            </a:r>
            <a:endParaRPr lang="nb-NO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7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Kernel: </a:t>
            </a:r>
            <a:r>
              <a:rPr lang="en-US" dirty="0" smtClean="0">
                <a:solidFill>
                  <a:srgbClr val="C00000"/>
                </a:solidFill>
              </a:rPr>
              <a:t>Point-line cover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In: </a:t>
            </a:r>
            <a:r>
              <a:rPr lang="en-US" dirty="0">
                <a:solidFill>
                  <a:srgbClr val="C00000"/>
                </a:solidFill>
              </a:rPr>
              <a:t>n</a:t>
            </a:r>
            <a:r>
              <a:rPr lang="en-US" dirty="0"/>
              <a:t> points in the plane, integer </a:t>
            </a:r>
            <a:r>
              <a:rPr lang="en-US" dirty="0">
                <a:solidFill>
                  <a:srgbClr val="C00000"/>
                </a:solidFill>
              </a:rPr>
              <a:t>k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Question: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Can you hit all the points with </a:t>
            </a:r>
            <a:r>
              <a:rPr lang="en-US" dirty="0">
                <a:solidFill>
                  <a:srgbClr val="C00000"/>
                </a:solidFill>
              </a:rPr>
              <a:t>k</a:t>
            </a:r>
            <a:r>
              <a:rPr lang="en-US" dirty="0"/>
              <a:t> straight lines?</a:t>
            </a:r>
          </a:p>
          <a:p>
            <a:endParaRPr lang="en-US" dirty="0"/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Fact: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Point-Line cover is</a:t>
            </a:r>
            <a:r>
              <a:rPr lang="en-US" dirty="0">
                <a:solidFill>
                  <a:srgbClr val="C00000"/>
                </a:solidFill>
              </a:rPr>
              <a:t> NP-Complete</a:t>
            </a:r>
            <a:r>
              <a:rPr lang="en-US" dirty="0"/>
              <a:t>. </a:t>
            </a:r>
            <a:endParaRPr lang="nb-NO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stCxn id="4" idx="7"/>
            <a:endCxn id="10" idx="2"/>
          </p:cNvCxnSpPr>
          <p:nvPr/>
        </p:nvCxnSpPr>
        <p:spPr>
          <a:xfrm flipV="1">
            <a:off x="1566945" y="3456606"/>
            <a:ext cx="1564895" cy="8125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7"/>
            <a:endCxn id="8" idx="2"/>
          </p:cNvCxnSpPr>
          <p:nvPr/>
        </p:nvCxnSpPr>
        <p:spPr>
          <a:xfrm flipV="1">
            <a:off x="3439153" y="2790572"/>
            <a:ext cx="2329285" cy="5387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6"/>
            <a:endCxn id="7" idx="2"/>
          </p:cNvCxnSpPr>
          <p:nvPr/>
        </p:nvCxnSpPr>
        <p:spPr>
          <a:xfrm>
            <a:off x="1619672" y="4396403"/>
            <a:ext cx="504056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6"/>
            <a:endCxn id="12" idx="2"/>
          </p:cNvCxnSpPr>
          <p:nvPr/>
        </p:nvCxnSpPr>
        <p:spPr>
          <a:xfrm>
            <a:off x="3491880" y="3456606"/>
            <a:ext cx="563949" cy="362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6"/>
            <a:endCxn id="9" idx="2"/>
          </p:cNvCxnSpPr>
          <p:nvPr/>
        </p:nvCxnSpPr>
        <p:spPr>
          <a:xfrm>
            <a:off x="1907704" y="5260499"/>
            <a:ext cx="504056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6"/>
            <a:endCxn id="13" idx="2"/>
          </p:cNvCxnSpPr>
          <p:nvPr/>
        </p:nvCxnSpPr>
        <p:spPr>
          <a:xfrm flipV="1">
            <a:off x="3827691" y="4108371"/>
            <a:ext cx="816317" cy="1204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6"/>
            <a:endCxn id="13" idx="0"/>
          </p:cNvCxnSpPr>
          <p:nvPr/>
        </p:nvCxnSpPr>
        <p:spPr>
          <a:xfrm>
            <a:off x="4415869" y="3492884"/>
            <a:ext cx="408159" cy="4354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0"/>
            <a:endCxn id="7" idx="4"/>
          </p:cNvCxnSpPr>
          <p:nvPr/>
        </p:nvCxnSpPr>
        <p:spPr>
          <a:xfrm flipH="1" flipV="1">
            <a:off x="2303748" y="4728823"/>
            <a:ext cx="288032" cy="4549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0"/>
            <a:endCxn id="4" idx="4"/>
          </p:cNvCxnSpPr>
          <p:nvPr/>
        </p:nvCxnSpPr>
        <p:spPr>
          <a:xfrm rot="16200000" flipV="1">
            <a:off x="1331640" y="4684435"/>
            <a:ext cx="504056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6"/>
            <a:endCxn id="14" idx="2"/>
          </p:cNvCxnSpPr>
          <p:nvPr/>
        </p:nvCxnSpPr>
        <p:spPr>
          <a:xfrm>
            <a:off x="2771800" y="5332507"/>
            <a:ext cx="720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3" idx="6"/>
            <a:endCxn id="5" idx="2"/>
          </p:cNvCxnSpPr>
          <p:nvPr/>
        </p:nvCxnSpPr>
        <p:spPr>
          <a:xfrm>
            <a:off x="5004048" y="4108371"/>
            <a:ext cx="8640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4" idx="6"/>
            <a:endCxn id="15" idx="2"/>
          </p:cNvCxnSpPr>
          <p:nvPr/>
        </p:nvCxnSpPr>
        <p:spPr>
          <a:xfrm>
            <a:off x="3851920" y="5332507"/>
            <a:ext cx="20162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4" idx="5"/>
            <a:endCxn id="16" idx="2"/>
          </p:cNvCxnSpPr>
          <p:nvPr/>
        </p:nvCxnSpPr>
        <p:spPr>
          <a:xfrm>
            <a:off x="3799193" y="5459800"/>
            <a:ext cx="2053809" cy="7415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5"/>
            <a:endCxn id="31" idx="0"/>
          </p:cNvCxnSpPr>
          <p:nvPr/>
        </p:nvCxnSpPr>
        <p:spPr>
          <a:xfrm>
            <a:off x="6075751" y="2917865"/>
            <a:ext cx="1412573" cy="13705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6"/>
            <a:endCxn id="31" idx="2"/>
          </p:cNvCxnSpPr>
          <p:nvPr/>
        </p:nvCxnSpPr>
        <p:spPr>
          <a:xfrm>
            <a:off x="6228184" y="4108371"/>
            <a:ext cx="108012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6"/>
            <a:endCxn id="31" idx="3"/>
          </p:cNvCxnSpPr>
          <p:nvPr/>
        </p:nvCxnSpPr>
        <p:spPr>
          <a:xfrm flipV="1">
            <a:off x="6228184" y="4595704"/>
            <a:ext cx="1132847" cy="7368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6" idx="6"/>
            <a:endCxn id="31" idx="4"/>
          </p:cNvCxnSpPr>
          <p:nvPr/>
        </p:nvCxnSpPr>
        <p:spPr>
          <a:xfrm flipV="1">
            <a:off x="6213042" y="4648431"/>
            <a:ext cx="1275282" cy="15528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Important</a:t>
            </a:r>
            <a:r>
              <a:rPr lang="nb-NO" dirty="0" smtClean="0"/>
              <a:t> Separators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A </a:t>
            </a:r>
            <a:r>
              <a:rPr lang="nb-NO" dirty="0" smtClean="0">
                <a:solidFill>
                  <a:srgbClr val="C00000"/>
                </a:solidFill>
              </a:rPr>
              <a:t>u</a:t>
            </a:r>
            <a:r>
              <a:rPr lang="nb-NO" dirty="0" smtClean="0"/>
              <a:t>-</a:t>
            </a:r>
            <a:r>
              <a:rPr lang="nb-NO" dirty="0" smtClean="0">
                <a:solidFill>
                  <a:srgbClr val="C00000"/>
                </a:solidFill>
              </a:rPr>
              <a:t>v</a:t>
            </a:r>
            <a:r>
              <a:rPr lang="nb-NO" dirty="0" smtClean="0"/>
              <a:t> separator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/>
              <a:t> is </a:t>
            </a:r>
            <a:r>
              <a:rPr lang="nb-NO" dirty="0" err="1" smtClean="0"/>
              <a:t>important</a:t>
            </a:r>
            <a:r>
              <a:rPr lang="nb-NO" dirty="0" smtClean="0"/>
              <a:t>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u</a:t>
            </a:r>
            <a:r>
              <a:rPr lang="nb-NO" dirty="0" smtClean="0"/>
              <a:t>-</a:t>
            </a:r>
            <a:r>
              <a:rPr lang="nb-NO" dirty="0" smtClean="0">
                <a:solidFill>
                  <a:srgbClr val="C00000"/>
                </a:solidFill>
              </a:rPr>
              <a:t>v</a:t>
            </a:r>
            <a:r>
              <a:rPr lang="nb-NO" dirty="0" smtClean="0"/>
              <a:t> separator </a:t>
            </a:r>
            <a:r>
              <a:rPr lang="nb-NO" dirty="0" err="1" smtClean="0"/>
              <a:t>dominates</a:t>
            </a:r>
            <a:r>
              <a:rPr lang="nb-NO" dirty="0" smtClean="0"/>
              <a:t> it.</a:t>
            </a:r>
            <a:endParaRPr lang="nb-NO" dirty="0"/>
          </a:p>
        </p:txBody>
      </p:sp>
      <p:sp>
        <p:nvSpPr>
          <p:cNvPr id="4" name="Oval 3"/>
          <p:cNvSpPr/>
          <p:nvPr/>
        </p:nvSpPr>
        <p:spPr>
          <a:xfrm>
            <a:off x="1259632" y="4216383"/>
            <a:ext cx="360040" cy="3600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/>
              <a:t>u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5868144" y="3928351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47664" y="5080479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23728" y="436878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68438" y="261055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11760" y="5183730"/>
            <a:ext cx="360040" cy="297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31840" y="327658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67651" y="404882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55829" y="331286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4008" y="3928351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91880" y="5152487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68144" y="5152487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53002" y="602128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10" idx="4"/>
            <a:endCxn id="11" idx="1"/>
          </p:cNvCxnSpPr>
          <p:nvPr/>
        </p:nvCxnSpPr>
        <p:spPr>
          <a:xfrm>
            <a:off x="3311860" y="3636626"/>
            <a:ext cx="208518" cy="4649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308304" y="4288391"/>
            <a:ext cx="360040" cy="3600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/>
              <a:t>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676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6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6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6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6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9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62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62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62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62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6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" dur="6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6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6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6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1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6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6" dur="6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7" dur="6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6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62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3" dur="62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62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62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8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9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3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4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6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8" dur="6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9" dur="6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6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8" grpId="2" animBg="1"/>
      <p:bldP spid="9" grpId="0" animBg="1"/>
      <p:bldP spid="10" grpId="0" animBg="1"/>
      <p:bldP spid="10" grpId="1" animBg="1"/>
      <p:bldP spid="10" grpId="2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31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How many </a:t>
            </a:r>
            <a:r>
              <a:rPr lang="nb-NO" dirty="0" err="1" smtClean="0"/>
              <a:t>important</a:t>
            </a:r>
            <a:r>
              <a:rPr lang="nb-NO" dirty="0" smtClean="0"/>
              <a:t> separators?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6265"/>
            <a:ext cx="8229600" cy="2764903"/>
          </a:xfrm>
        </p:spPr>
        <p:txBody>
          <a:bodyPr/>
          <a:lstStyle/>
          <a:p>
            <a:pPr>
              <a:buNone/>
            </a:pPr>
            <a:r>
              <a:rPr lang="nb-NO" b="1" dirty="0" err="1" smtClean="0">
                <a:solidFill>
                  <a:srgbClr val="0070C0"/>
                </a:solidFill>
              </a:rPr>
              <a:t>Theorem</a:t>
            </a:r>
            <a:r>
              <a:rPr lang="nb-NO" b="1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nb-NO" dirty="0" smtClean="0"/>
              <a:t>For any graph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, vertices </a:t>
            </a:r>
            <a:r>
              <a:rPr lang="nb-NO" dirty="0" smtClean="0">
                <a:solidFill>
                  <a:srgbClr val="C00000"/>
                </a:solidFill>
              </a:rPr>
              <a:t>u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v</a:t>
            </a:r>
            <a:r>
              <a:rPr lang="nb-NO" dirty="0" smtClean="0"/>
              <a:t> and integer </a:t>
            </a:r>
            <a:r>
              <a:rPr lang="nb-NO" dirty="0" smtClean="0">
                <a:solidFill>
                  <a:srgbClr val="C00000"/>
                </a:solidFill>
              </a:rPr>
              <a:t>t</a:t>
            </a:r>
            <a:r>
              <a:rPr lang="nb-NO" dirty="0" smtClean="0"/>
              <a:t>, there are at most </a:t>
            </a:r>
            <a:r>
              <a:rPr lang="nb-NO" dirty="0" smtClean="0">
                <a:solidFill>
                  <a:srgbClr val="C00000"/>
                </a:solidFill>
              </a:rPr>
              <a:t>4</a:t>
            </a:r>
            <a:r>
              <a:rPr lang="nb-NO" baseline="30000" dirty="0" smtClean="0">
                <a:solidFill>
                  <a:srgbClr val="C00000"/>
                </a:solidFill>
              </a:rPr>
              <a:t>t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/>
              <a:t>important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>
                <a:solidFill>
                  <a:srgbClr val="C00000"/>
                </a:solidFill>
              </a:rPr>
              <a:t>u</a:t>
            </a:r>
            <a:r>
              <a:rPr lang="nb-NO" dirty="0" smtClean="0"/>
              <a:t>-</a:t>
            </a:r>
            <a:r>
              <a:rPr lang="nb-NO" dirty="0" smtClean="0">
                <a:solidFill>
                  <a:srgbClr val="C00000"/>
                </a:solidFill>
              </a:rPr>
              <a:t>v</a:t>
            </a:r>
            <a:r>
              <a:rPr lang="nb-NO" dirty="0" smtClean="0"/>
              <a:t> separators in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size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t</a:t>
            </a:r>
            <a:r>
              <a:rPr lang="nb-NO" dirty="0" smtClean="0"/>
              <a:t>. </a:t>
            </a:r>
            <a:r>
              <a:rPr lang="nb-NO" dirty="0" err="1" smtClean="0"/>
              <a:t>They</a:t>
            </a:r>
            <a:r>
              <a:rPr lang="nb-NO" dirty="0" smtClean="0"/>
              <a:t> can be enumerated in time </a:t>
            </a:r>
            <a:r>
              <a:rPr lang="nb-NO" dirty="0" smtClean="0">
                <a:solidFill>
                  <a:srgbClr val="C00000"/>
                </a:solidFill>
              </a:rPr>
              <a:t>4</a:t>
            </a:r>
            <a:r>
              <a:rPr lang="nb-NO" baseline="30000" dirty="0" smtClean="0">
                <a:solidFill>
                  <a:srgbClr val="C00000"/>
                </a:solidFill>
              </a:rPr>
              <a:t>t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baseline="30000" dirty="0" smtClean="0">
                <a:solidFill>
                  <a:srgbClr val="C00000"/>
                </a:solidFill>
              </a:rPr>
              <a:t>O(1)</a:t>
            </a: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2247255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002060"/>
                </a:solidFill>
              </a:rPr>
              <a:t>[Chen, Liu, Lu]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5301208"/>
            <a:ext cx="606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002060"/>
                </a:solidFill>
              </a:rPr>
              <a:t>Proof</a:t>
            </a:r>
            <a:r>
              <a:rPr lang="nb-NO" dirty="0" smtClean="0">
                <a:solidFill>
                  <a:srgbClr val="002060"/>
                </a:solidFill>
              </a:rPr>
              <a:t> is </a:t>
            </a:r>
            <a:r>
              <a:rPr lang="nb-NO" dirty="0" err="1" smtClean="0">
                <a:solidFill>
                  <a:srgbClr val="002060"/>
                </a:solidFill>
              </a:rPr>
              <a:t>similar</a:t>
            </a:r>
            <a:r>
              <a:rPr lang="nb-NO" dirty="0" smtClean="0">
                <a:solidFill>
                  <a:srgbClr val="002060"/>
                </a:solidFill>
              </a:rPr>
              <a:t> in spirit to </a:t>
            </a:r>
            <a:r>
              <a:rPr lang="nb-NO" dirty="0" err="1" smtClean="0">
                <a:solidFill>
                  <a:srgbClr val="002060"/>
                </a:solidFill>
              </a:rPr>
              <a:t>the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Vertex</a:t>
            </a:r>
            <a:r>
              <a:rPr lang="nb-NO" dirty="0" smtClean="0">
                <a:solidFill>
                  <a:srgbClr val="002060"/>
                </a:solidFill>
              </a:rPr>
              <a:t> Cover </a:t>
            </a:r>
            <a:r>
              <a:rPr lang="nb-NO" dirty="0" err="1" smtClean="0">
                <a:solidFill>
                  <a:srgbClr val="002060"/>
                </a:solidFill>
              </a:rPr>
              <a:t>above</a:t>
            </a:r>
            <a:r>
              <a:rPr lang="nb-NO" dirty="0" smtClean="0">
                <a:solidFill>
                  <a:srgbClr val="002060"/>
                </a:solidFill>
              </a:rPr>
              <a:t> LP </a:t>
            </a:r>
            <a:r>
              <a:rPr lang="nb-NO" dirty="0" err="1" smtClean="0">
                <a:solidFill>
                  <a:srgbClr val="002060"/>
                </a:solidFill>
              </a:rPr>
              <a:t>branching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6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Separating</a:t>
            </a:r>
            <a:r>
              <a:rPr lang="nb-NO" dirty="0" smtClean="0"/>
              <a:t> </a:t>
            </a:r>
            <a:r>
              <a:rPr lang="nb-NO" dirty="0" err="1" smtClean="0"/>
              <a:t>Vertex</a:t>
            </a:r>
            <a:r>
              <a:rPr lang="nb-NO" dirty="0" smtClean="0"/>
              <a:t> Sets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9008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For </a:t>
                </a:r>
                <a:r>
                  <a:rPr lang="nb-NO" dirty="0" err="1" smtClean="0"/>
                  <a:t>disjoint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vertex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sets</a:t>
                </a:r>
                <a:r>
                  <a:rPr lang="nb-NO" dirty="0" smtClean="0"/>
                  <a:t>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X</a:t>
                </a:r>
                <a:r>
                  <a:rPr lang="nb-NO" dirty="0" smtClean="0"/>
                  <a:t> and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Y</a:t>
                </a:r>
                <a:r>
                  <a:rPr lang="nb-NO" dirty="0" smtClean="0"/>
                  <a:t>,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X</a:t>
                </a:r>
                <a:r>
                  <a:rPr lang="nb-NO" dirty="0" smtClean="0"/>
                  <a:t>-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Y</a:t>
                </a:r>
                <a:r>
                  <a:rPr lang="nb-NO" dirty="0" smtClean="0"/>
                  <a:t>-separator </a:t>
                </a:r>
                <a:r>
                  <a:rPr lang="nb-NO" dirty="0"/>
                  <a:t>is a </a:t>
                </a:r>
                <a:r>
                  <a:rPr lang="nb-NO" dirty="0" err="1"/>
                  <a:t>set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⊆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V(G) \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(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X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∪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Y) </a:t>
                </a:r>
                <a:r>
                  <a:rPr lang="nb-NO" dirty="0" err="1"/>
                  <a:t>such</a:t>
                </a:r>
                <a:r>
                  <a:rPr lang="nb-NO" dirty="0"/>
                  <a:t> </a:t>
                </a:r>
                <a:r>
                  <a:rPr lang="nb-NO" dirty="0" err="1" smtClean="0"/>
                  <a:t>that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there</a:t>
                </a:r>
                <a:r>
                  <a:rPr lang="nb-NO" dirty="0" smtClean="0"/>
                  <a:t> is </a:t>
                </a:r>
                <a:r>
                  <a:rPr lang="nb-NO" dirty="0" err="1" smtClean="0"/>
                  <a:t>no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path</a:t>
                </a:r>
                <a:r>
                  <a:rPr lang="nb-NO" dirty="0" smtClean="0"/>
                  <a:t> from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X</a:t>
                </a:r>
                <a:r>
                  <a:rPr lang="nb-NO" dirty="0" smtClean="0"/>
                  <a:t> to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Y</a:t>
                </a:r>
                <a:r>
                  <a:rPr lang="nb-NO" dirty="0" smtClean="0"/>
                  <a:t> in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G\S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900808"/>
              </a:xfrm>
              <a:blipFill rotWithShape="1">
                <a:blip r:embed="rId2"/>
                <a:stretch>
                  <a:fillRect l="-1852" t="-4180" r="-288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67744" y="3933056"/>
            <a:ext cx="1702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>
                <a:solidFill>
                  <a:srgbClr val="002060"/>
                </a:solidFill>
              </a:rPr>
              <a:t>Reachability</a:t>
            </a:r>
            <a:endParaRPr lang="nb-NO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8473" y="3429000"/>
            <a:ext cx="165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>
                <a:solidFill>
                  <a:srgbClr val="002060"/>
                </a:solidFill>
              </a:rPr>
              <a:t>Domination</a:t>
            </a:r>
            <a:endParaRPr lang="nb-NO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4302388"/>
            <a:ext cx="284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>
                <a:solidFill>
                  <a:srgbClr val="002060"/>
                </a:solidFill>
              </a:rPr>
              <a:t>Important</a:t>
            </a:r>
            <a:r>
              <a:rPr lang="nb-NO" sz="2400" dirty="0" smtClean="0">
                <a:solidFill>
                  <a:srgbClr val="002060"/>
                </a:solidFill>
              </a:rPr>
              <a:t> Separators</a:t>
            </a:r>
            <a:endParaRPr lang="nb-NO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8955" y="5229200"/>
            <a:ext cx="304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srgbClr val="002060"/>
                </a:solidFill>
              </a:rPr>
              <a:t>e</a:t>
            </a:r>
            <a:r>
              <a:rPr lang="nb-NO" dirty="0" err="1" smtClean="0">
                <a:solidFill>
                  <a:srgbClr val="002060"/>
                </a:solidFill>
              </a:rPr>
              <a:t>xtend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naturally</a:t>
            </a:r>
            <a:r>
              <a:rPr lang="nb-NO" dirty="0" smtClean="0">
                <a:solidFill>
                  <a:srgbClr val="002060"/>
                </a:solidFill>
              </a:rPr>
              <a:t> to </a:t>
            </a:r>
            <a:r>
              <a:rPr lang="nb-NO" dirty="0" err="1" smtClean="0">
                <a:solidFill>
                  <a:srgbClr val="002060"/>
                </a:solidFill>
              </a:rPr>
              <a:t>this</a:t>
            </a:r>
            <a:r>
              <a:rPr lang="nb-NO" dirty="0" smtClean="0">
                <a:solidFill>
                  <a:srgbClr val="002060"/>
                </a:solidFill>
              </a:rPr>
              <a:t> setting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8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How many </a:t>
            </a:r>
            <a:r>
              <a:rPr lang="nb-NO" dirty="0" err="1" smtClean="0"/>
              <a:t>important</a:t>
            </a:r>
            <a:r>
              <a:rPr lang="nb-NO" dirty="0" smtClean="0"/>
              <a:t> separators?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6265"/>
            <a:ext cx="8229600" cy="27649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b="1" dirty="0" err="1" smtClean="0">
                <a:solidFill>
                  <a:srgbClr val="0070C0"/>
                </a:solidFill>
              </a:rPr>
              <a:t>Theorem</a:t>
            </a:r>
            <a:r>
              <a:rPr lang="nb-NO" b="1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nb-NO" dirty="0" smtClean="0"/>
              <a:t>For any graph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, pair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disjoint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0070C0"/>
                </a:solidFill>
              </a:rPr>
              <a:t>vertex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sets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C00000"/>
                </a:solidFill>
              </a:rPr>
              <a:t>X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Y</a:t>
            </a:r>
            <a:r>
              <a:rPr lang="nb-NO" dirty="0" smtClean="0"/>
              <a:t>, and integer </a:t>
            </a:r>
            <a:r>
              <a:rPr lang="nb-NO" dirty="0" smtClean="0">
                <a:solidFill>
                  <a:srgbClr val="C00000"/>
                </a:solidFill>
              </a:rPr>
              <a:t>t</a:t>
            </a:r>
            <a:r>
              <a:rPr lang="nb-NO" dirty="0" smtClean="0"/>
              <a:t>, there are at most </a:t>
            </a:r>
            <a:r>
              <a:rPr lang="nb-NO" dirty="0" smtClean="0">
                <a:solidFill>
                  <a:srgbClr val="C00000"/>
                </a:solidFill>
              </a:rPr>
              <a:t>4</a:t>
            </a:r>
            <a:r>
              <a:rPr lang="nb-NO" baseline="30000" dirty="0" smtClean="0">
                <a:solidFill>
                  <a:srgbClr val="C00000"/>
                </a:solidFill>
              </a:rPr>
              <a:t>t</a:t>
            </a:r>
            <a:r>
              <a:rPr lang="nb-NO" dirty="0" smtClean="0"/>
              <a:t> </a:t>
            </a:r>
            <a:r>
              <a:rPr lang="nb-NO" dirty="0" err="1" smtClean="0"/>
              <a:t>important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>
                <a:solidFill>
                  <a:srgbClr val="C00000"/>
                </a:solidFill>
              </a:rPr>
              <a:t>X</a:t>
            </a:r>
            <a:r>
              <a:rPr lang="nb-NO" dirty="0" smtClean="0"/>
              <a:t>-</a:t>
            </a:r>
            <a:r>
              <a:rPr lang="nb-NO" dirty="0" smtClean="0">
                <a:solidFill>
                  <a:srgbClr val="C00000"/>
                </a:solidFill>
              </a:rPr>
              <a:t>Y</a:t>
            </a:r>
            <a:r>
              <a:rPr lang="nb-NO" dirty="0" smtClean="0"/>
              <a:t> separators in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size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t</a:t>
            </a:r>
            <a:r>
              <a:rPr lang="nb-NO" dirty="0" smtClean="0"/>
              <a:t>. </a:t>
            </a:r>
            <a:r>
              <a:rPr lang="nb-NO" dirty="0" err="1" smtClean="0"/>
              <a:t>They</a:t>
            </a:r>
            <a:r>
              <a:rPr lang="nb-NO" dirty="0" smtClean="0"/>
              <a:t> can be enumerated in time </a:t>
            </a:r>
            <a:r>
              <a:rPr lang="nb-NO" dirty="0" smtClean="0">
                <a:solidFill>
                  <a:srgbClr val="C00000"/>
                </a:solidFill>
              </a:rPr>
              <a:t>4</a:t>
            </a:r>
            <a:r>
              <a:rPr lang="nb-NO" baseline="30000" dirty="0" smtClean="0">
                <a:solidFill>
                  <a:srgbClr val="C00000"/>
                </a:solidFill>
              </a:rPr>
              <a:t>t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baseline="30000" dirty="0" smtClean="0">
                <a:solidFill>
                  <a:srgbClr val="C00000"/>
                </a:solidFill>
              </a:rPr>
              <a:t>O(1)</a:t>
            </a: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2247255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002060"/>
                </a:solidFill>
              </a:rPr>
              <a:t>[Chen, Liu, Lu]</a:t>
            </a:r>
          </a:p>
        </p:txBody>
      </p:sp>
    </p:spTree>
    <p:extLst>
      <p:ext uri="{BB962C8B-B14F-4D97-AF65-F5344CB8AC3E}">
        <p14:creationId xmlns:p14="http://schemas.microsoft.com/office/powerpoint/2010/main" val="7043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Multiway</a:t>
            </a:r>
            <a:r>
              <a:rPr lang="nb-NO" dirty="0" smtClean="0"/>
              <a:t> </a:t>
            </a:r>
            <a:r>
              <a:rPr lang="nb-NO" dirty="0" err="1" smtClean="0"/>
              <a:t>Cut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44217"/>
                <a:ext cx="8229600" cy="28369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Input: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, </a:t>
                </a:r>
                <a:r>
                  <a:rPr lang="nb-NO" dirty="0" err="1" smtClean="0"/>
                  <a:t>vertex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set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T</a:t>
                </a:r>
                <a:r>
                  <a:rPr lang="nb-NO" dirty="0" smtClean="0"/>
                  <a:t>, </a:t>
                </a:r>
                <a:r>
                  <a:rPr lang="nb-NO" dirty="0" err="1" smtClean="0"/>
                  <a:t>integer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endParaRPr lang="nb-NO" dirty="0"/>
              </a:p>
              <a:p>
                <a:pPr marL="0" indent="0">
                  <a:buNone/>
                </a:pPr>
                <a:r>
                  <a:rPr lang="nb-NO" b="1" dirty="0" err="1" smtClean="0">
                    <a:solidFill>
                      <a:srgbClr val="002060"/>
                    </a:solidFill>
                  </a:rPr>
                  <a:t>Question</a:t>
                </a:r>
                <a:r>
                  <a:rPr lang="nb-NO" b="1" dirty="0" smtClean="0">
                    <a:solidFill>
                      <a:srgbClr val="002060"/>
                    </a:solidFill>
                  </a:rPr>
                  <a:t>: </a:t>
                </a:r>
                <a:r>
                  <a:rPr lang="nb-NO" dirty="0" smtClean="0"/>
                  <a:t>Is there a </a:t>
                </a:r>
                <a:r>
                  <a:rPr lang="nb-NO" dirty="0" err="1" smtClean="0"/>
                  <a:t>set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⊆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V(G)\T </a:t>
                </a:r>
                <a:r>
                  <a:rPr lang="nb-NO" dirty="0" err="1" smtClean="0"/>
                  <a:t>on</a:t>
                </a:r>
                <a:r>
                  <a:rPr lang="nb-NO" dirty="0" smtClean="0"/>
                  <a:t> at most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 	</a:t>
                </a:r>
                <a:r>
                  <a:rPr lang="nb-NO" dirty="0" err="1" smtClean="0"/>
                  <a:t>vertices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such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that</a:t>
                </a:r>
                <a:r>
                  <a:rPr lang="nb-NO" dirty="0" smtClean="0"/>
                  <a:t> all </a:t>
                </a:r>
                <a:r>
                  <a:rPr lang="nb-NO" dirty="0" err="1" smtClean="0"/>
                  <a:t>vertices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are</a:t>
                </a:r>
                <a:r>
                  <a:rPr lang="nb-NO" dirty="0" smtClean="0"/>
                  <a:t> in 	separate </a:t>
                </a:r>
                <a:r>
                  <a:rPr lang="nb-NO" dirty="0" err="1" smtClean="0"/>
                  <a:t>componentes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G\S</a:t>
                </a:r>
                <a:r>
                  <a:rPr lang="nb-NO" dirty="0" smtClean="0"/>
                  <a:t>?</a:t>
                </a:r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Parameter: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44217"/>
                <a:ext cx="8229600" cy="2836911"/>
              </a:xfrm>
              <a:blipFill rotWithShape="1">
                <a:blip r:embed="rId3"/>
                <a:stretch>
                  <a:fillRect l="-1852" t="-2796" b="-322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44710" y="5301208"/>
            <a:ext cx="5163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 smtClean="0">
                <a:solidFill>
                  <a:srgbClr val="002060"/>
                </a:solidFill>
              </a:rPr>
              <a:t>Will give an algorithm for </a:t>
            </a:r>
            <a:r>
              <a:rPr lang="nb-NO" sz="2400" dirty="0" err="1" smtClean="0">
                <a:solidFill>
                  <a:srgbClr val="002060"/>
                </a:solidFill>
              </a:rPr>
              <a:t>Multiway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r>
              <a:rPr lang="nb-NO" sz="2400" dirty="0" err="1" smtClean="0">
                <a:solidFill>
                  <a:srgbClr val="002060"/>
                </a:solidFill>
              </a:rPr>
              <a:t>Cut</a:t>
            </a:r>
            <a:r>
              <a:rPr lang="nb-NO" sz="2400" dirty="0" smtClean="0">
                <a:solidFill>
                  <a:srgbClr val="002060"/>
                </a:solidFill>
              </a:rPr>
              <a:t/>
            </a:r>
            <a:br>
              <a:rPr lang="nb-NO" sz="2400" dirty="0" smtClean="0">
                <a:solidFill>
                  <a:srgbClr val="002060"/>
                </a:solidFill>
              </a:rPr>
            </a:br>
            <a:r>
              <a:rPr lang="nb-NO" sz="2400" dirty="0" smtClean="0">
                <a:solidFill>
                  <a:srgbClr val="002060"/>
                </a:solidFill>
              </a:rPr>
              <a:t>with running time </a:t>
            </a:r>
            <a:r>
              <a:rPr lang="nb-NO" sz="2400" dirty="0" smtClean="0">
                <a:solidFill>
                  <a:srgbClr val="C00000"/>
                </a:solidFill>
              </a:rPr>
              <a:t>8</a:t>
            </a:r>
            <a:r>
              <a:rPr lang="nb-NO" sz="2400" baseline="300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>
                <a:solidFill>
                  <a:srgbClr val="C00000"/>
                </a:solidFill>
              </a:rPr>
              <a:t>n</a:t>
            </a:r>
            <a:r>
              <a:rPr lang="nb-NO" sz="2400" baseline="30000" dirty="0" smtClean="0">
                <a:solidFill>
                  <a:srgbClr val="C00000"/>
                </a:solidFill>
              </a:rPr>
              <a:t>O(1)</a:t>
            </a:r>
            <a:r>
              <a:rPr lang="nb-NO" sz="2400" dirty="0" smtClean="0">
                <a:solidFill>
                  <a:srgbClr val="002060"/>
                </a:solidFill>
              </a:rPr>
              <a:t>.</a:t>
            </a:r>
            <a:endParaRPr lang="nb-NO" sz="2400" baseline="-25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0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Multiway</a:t>
            </a:r>
            <a:r>
              <a:rPr lang="nb-NO" dirty="0" smtClean="0"/>
              <a:t> </a:t>
            </a:r>
            <a:r>
              <a:rPr lang="nb-NO" dirty="0" err="1" smtClean="0"/>
              <a:t>Cut</a:t>
            </a:r>
            <a:r>
              <a:rPr lang="nb-NO" dirty="0" smtClean="0"/>
              <a:t> – </a:t>
            </a:r>
            <a:r>
              <a:rPr lang="nb-NO" dirty="0" err="1" smtClean="0"/>
              <a:t>Pushing</a:t>
            </a:r>
            <a:r>
              <a:rPr lang="nb-NO" dirty="0" smtClean="0"/>
              <a:t> Lemma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060848"/>
                <a:ext cx="8229600" cy="1800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Lemma:</a:t>
                </a:r>
                <a:r>
                  <a:rPr lang="nb-NO" dirty="0" smtClean="0"/>
                  <a:t> For </a:t>
                </a:r>
                <a:r>
                  <a:rPr lang="nb-NO" dirty="0" err="1" smtClean="0"/>
                  <a:t>any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terminal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v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T </a:t>
                </a:r>
                <a:r>
                  <a:rPr lang="nb-NO" dirty="0" err="1" smtClean="0"/>
                  <a:t>there</a:t>
                </a:r>
                <a:r>
                  <a:rPr lang="nb-NO" dirty="0" smtClean="0"/>
                  <a:t> is an optimal </a:t>
                </a:r>
                <a:r>
                  <a:rPr lang="nb-NO" dirty="0" err="1" smtClean="0"/>
                  <a:t>multiway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cut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such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that</a:t>
                </a:r>
                <a:r>
                  <a:rPr lang="nb-NO" dirty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N(R(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v,S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))</a:t>
                </a:r>
                <a:r>
                  <a:rPr lang="nb-NO" dirty="0" smtClean="0"/>
                  <a:t> is an </a:t>
                </a:r>
                <a:r>
                  <a:rPr lang="nb-NO" dirty="0" err="1" smtClean="0"/>
                  <a:t>important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v-T\v</a:t>
                </a:r>
                <a:r>
                  <a:rPr lang="nb-NO" dirty="0" smtClean="0"/>
                  <a:t> separator.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060848"/>
                <a:ext cx="8229600" cy="1800200"/>
              </a:xfrm>
              <a:blipFill rotWithShape="1">
                <a:blip r:embed="rId2"/>
                <a:stretch>
                  <a:fillRect l="-1926" t="-406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427984" y="4941168"/>
            <a:ext cx="2463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The </a:t>
            </a:r>
            <a:r>
              <a:rPr lang="nb-NO" sz="2400" dirty="0" err="1" smtClean="0"/>
              <a:t>set</a:t>
            </a:r>
            <a:r>
              <a:rPr lang="nb-NO" sz="2400" dirty="0" smtClean="0"/>
              <a:t> </a:t>
            </a:r>
            <a:r>
              <a:rPr lang="nb-NO" sz="2400" dirty="0" err="1" smtClean="0"/>
              <a:t>reachable</a:t>
            </a:r>
            <a:r>
              <a:rPr lang="nb-NO" sz="2400" dirty="0" smtClean="0"/>
              <a:t> </a:t>
            </a:r>
            <a:br>
              <a:rPr lang="nb-NO" sz="2400" dirty="0" smtClean="0"/>
            </a:br>
            <a:r>
              <a:rPr lang="nb-NO" sz="2400" dirty="0" smtClean="0"/>
              <a:t>from </a:t>
            </a:r>
            <a:r>
              <a:rPr lang="nb-NO" sz="2400" dirty="0" smtClean="0">
                <a:solidFill>
                  <a:srgbClr val="C00000"/>
                </a:solidFill>
              </a:rPr>
              <a:t>v</a:t>
            </a:r>
            <a:r>
              <a:rPr lang="nb-NO" sz="2400" dirty="0" smtClean="0"/>
              <a:t> in </a:t>
            </a:r>
            <a:r>
              <a:rPr lang="nb-NO" sz="2400" dirty="0" smtClean="0">
                <a:solidFill>
                  <a:srgbClr val="C00000"/>
                </a:solidFill>
              </a:rPr>
              <a:t>G\S</a:t>
            </a:r>
            <a:r>
              <a:rPr lang="nb-NO" sz="2400" dirty="0" smtClean="0"/>
              <a:t>.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5659603" y="3212976"/>
            <a:ext cx="1144645" cy="1728192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57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Pushing</a:t>
            </a:r>
            <a:r>
              <a:rPr lang="nb-NO" dirty="0" smtClean="0"/>
              <a:t> Lemma – </a:t>
            </a:r>
            <a:r>
              <a:rPr lang="nb-NO" dirty="0" err="1" smtClean="0"/>
              <a:t>Proof</a:t>
            </a:r>
            <a:r>
              <a:rPr lang="nb-NO" dirty="0" smtClean="0"/>
              <a:t> by Picture</a:t>
            </a:r>
            <a:endParaRPr lang="nb-NO" dirty="0"/>
          </a:p>
        </p:txBody>
      </p:sp>
      <p:sp>
        <p:nvSpPr>
          <p:cNvPr id="4" name="Freeform 3"/>
          <p:cNvSpPr/>
          <p:nvPr/>
        </p:nvSpPr>
        <p:spPr>
          <a:xfrm>
            <a:off x="1130491" y="1708289"/>
            <a:ext cx="7022869" cy="4540476"/>
          </a:xfrm>
          <a:custGeom>
            <a:avLst/>
            <a:gdLst>
              <a:gd name="connsiteX0" fmla="*/ 3074040 w 7022869"/>
              <a:gd name="connsiteY0" fmla="*/ 581984 h 4540476"/>
              <a:gd name="connsiteX1" fmla="*/ 2638204 w 7022869"/>
              <a:gd name="connsiteY1" fmla="*/ 393976 h 4540476"/>
              <a:gd name="connsiteX2" fmla="*/ 1980178 w 7022869"/>
              <a:gd name="connsiteY2" fmla="*/ 368339 h 4540476"/>
              <a:gd name="connsiteX3" fmla="*/ 1817808 w 7022869"/>
              <a:gd name="connsiteY3" fmla="*/ 641804 h 4540476"/>
              <a:gd name="connsiteX4" fmla="*/ 1475976 w 7022869"/>
              <a:gd name="connsiteY4" fmla="*/ 633259 h 4540476"/>
              <a:gd name="connsiteX5" fmla="*/ 1023049 w 7022869"/>
              <a:gd name="connsiteY5" fmla="*/ 419614 h 4540476"/>
              <a:gd name="connsiteX6" fmla="*/ 476118 w 7022869"/>
              <a:gd name="connsiteY6" fmla="*/ 411068 h 4540476"/>
              <a:gd name="connsiteX7" fmla="*/ 6100 w 7022869"/>
              <a:gd name="connsiteY7" fmla="*/ 889632 h 4540476"/>
              <a:gd name="connsiteX8" fmla="*/ 245382 w 7022869"/>
              <a:gd name="connsiteY8" fmla="*/ 1692937 h 4540476"/>
              <a:gd name="connsiteX9" fmla="*/ 766675 w 7022869"/>
              <a:gd name="connsiteY9" fmla="*/ 1974948 h 4540476"/>
              <a:gd name="connsiteX10" fmla="*/ 1040141 w 7022869"/>
              <a:gd name="connsiteY10" fmla="*/ 2342418 h 4540476"/>
              <a:gd name="connsiteX11" fmla="*/ 1886174 w 7022869"/>
              <a:gd name="connsiteY11" fmla="*/ 2026223 h 4540476"/>
              <a:gd name="connsiteX12" fmla="*/ 2313464 w 7022869"/>
              <a:gd name="connsiteY12" fmla="*/ 1804032 h 4540476"/>
              <a:gd name="connsiteX13" fmla="*/ 2809120 w 7022869"/>
              <a:gd name="connsiteY13" fmla="*/ 1940765 h 4540476"/>
              <a:gd name="connsiteX14" fmla="*/ 2561292 w 7022869"/>
              <a:gd name="connsiteY14" fmla="*/ 2402238 h 4540476"/>
              <a:gd name="connsiteX15" fmla="*/ 1800716 w 7022869"/>
              <a:gd name="connsiteY15" fmla="*/ 2718432 h 4540476"/>
              <a:gd name="connsiteX16" fmla="*/ 1484522 w 7022869"/>
              <a:gd name="connsiteY16" fmla="*/ 3359367 h 4540476"/>
              <a:gd name="connsiteX17" fmla="*/ 1270877 w 7022869"/>
              <a:gd name="connsiteY17" fmla="*/ 3709745 h 4540476"/>
              <a:gd name="connsiteX18" fmla="*/ 1809262 w 7022869"/>
              <a:gd name="connsiteY18" fmla="*/ 4196855 h 4540476"/>
              <a:gd name="connsiteX19" fmla="*/ 2689479 w 7022869"/>
              <a:gd name="connsiteY19" fmla="*/ 4530141 h 4540476"/>
              <a:gd name="connsiteX20" fmla="*/ 3603879 w 7022869"/>
              <a:gd name="connsiteY20" fmla="*/ 3803748 h 4540476"/>
              <a:gd name="connsiteX21" fmla="*/ 3740612 w 7022869"/>
              <a:gd name="connsiteY21" fmla="*/ 3085902 h 4540476"/>
              <a:gd name="connsiteX22" fmla="*/ 4680649 w 7022869"/>
              <a:gd name="connsiteY22" fmla="*/ 2829528 h 4540476"/>
              <a:gd name="connsiteX23" fmla="*/ 5569412 w 7022869"/>
              <a:gd name="connsiteY23" fmla="*/ 3675561 h 4540476"/>
              <a:gd name="connsiteX24" fmla="*/ 6509449 w 7022869"/>
              <a:gd name="connsiteY24" fmla="*/ 4034485 h 4540476"/>
              <a:gd name="connsiteX25" fmla="*/ 7013651 w 7022869"/>
              <a:gd name="connsiteY25" fmla="*/ 2889348 h 4540476"/>
              <a:gd name="connsiteX26" fmla="*/ 6748731 w 7022869"/>
              <a:gd name="connsiteY26" fmla="*/ 1992040 h 4540476"/>
              <a:gd name="connsiteX27" fmla="*/ 5723236 w 7022869"/>
              <a:gd name="connsiteY27" fmla="*/ 1752758 h 4540476"/>
              <a:gd name="connsiteX28" fmla="*/ 5261763 w 7022869"/>
              <a:gd name="connsiteY28" fmla="*/ 1470747 h 4540476"/>
              <a:gd name="connsiteX29" fmla="*/ 5364313 w 7022869"/>
              <a:gd name="connsiteY29" fmla="*/ 829812 h 4540476"/>
              <a:gd name="connsiteX30" fmla="*/ 5458316 w 7022869"/>
              <a:gd name="connsiteY30" fmla="*/ 342702 h 4540476"/>
              <a:gd name="connsiteX31" fmla="*/ 4561008 w 7022869"/>
              <a:gd name="connsiteY31" fmla="*/ 870 h 4540476"/>
              <a:gd name="connsiteX32" fmla="*/ 3800432 w 7022869"/>
              <a:gd name="connsiteY32" fmla="*/ 257244 h 4540476"/>
              <a:gd name="connsiteX33" fmla="*/ 3415872 w 7022869"/>
              <a:gd name="connsiteY33" fmla="*/ 641804 h 4540476"/>
              <a:gd name="connsiteX34" fmla="*/ 3074040 w 7022869"/>
              <a:gd name="connsiteY34" fmla="*/ 581984 h 454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022869" h="4540476">
                <a:moveTo>
                  <a:pt x="3074040" y="581984"/>
                </a:moveTo>
                <a:cubicBezTo>
                  <a:pt x="2944429" y="540679"/>
                  <a:pt x="2820514" y="429583"/>
                  <a:pt x="2638204" y="393976"/>
                </a:cubicBezTo>
                <a:cubicBezTo>
                  <a:pt x="2455894" y="358368"/>
                  <a:pt x="2116911" y="327034"/>
                  <a:pt x="1980178" y="368339"/>
                </a:cubicBezTo>
                <a:cubicBezTo>
                  <a:pt x="1843445" y="409644"/>
                  <a:pt x="1901842" y="597651"/>
                  <a:pt x="1817808" y="641804"/>
                </a:cubicBezTo>
                <a:cubicBezTo>
                  <a:pt x="1733774" y="685957"/>
                  <a:pt x="1608436" y="670291"/>
                  <a:pt x="1475976" y="633259"/>
                </a:cubicBezTo>
                <a:cubicBezTo>
                  <a:pt x="1343516" y="596227"/>
                  <a:pt x="1189692" y="456646"/>
                  <a:pt x="1023049" y="419614"/>
                </a:cubicBezTo>
                <a:cubicBezTo>
                  <a:pt x="856406" y="382582"/>
                  <a:pt x="645609" y="332732"/>
                  <a:pt x="476118" y="411068"/>
                </a:cubicBezTo>
                <a:cubicBezTo>
                  <a:pt x="306627" y="489404"/>
                  <a:pt x="44556" y="675987"/>
                  <a:pt x="6100" y="889632"/>
                </a:cubicBezTo>
                <a:cubicBezTo>
                  <a:pt x="-32356" y="1103277"/>
                  <a:pt x="118619" y="1512051"/>
                  <a:pt x="245382" y="1692937"/>
                </a:cubicBezTo>
                <a:cubicBezTo>
                  <a:pt x="372145" y="1873823"/>
                  <a:pt x="634215" y="1866701"/>
                  <a:pt x="766675" y="1974948"/>
                </a:cubicBezTo>
                <a:cubicBezTo>
                  <a:pt x="899135" y="2083195"/>
                  <a:pt x="853558" y="2333872"/>
                  <a:pt x="1040141" y="2342418"/>
                </a:cubicBezTo>
                <a:cubicBezTo>
                  <a:pt x="1226724" y="2350964"/>
                  <a:pt x="1673953" y="2115954"/>
                  <a:pt x="1886174" y="2026223"/>
                </a:cubicBezTo>
                <a:cubicBezTo>
                  <a:pt x="2098394" y="1936492"/>
                  <a:pt x="2159640" y="1818275"/>
                  <a:pt x="2313464" y="1804032"/>
                </a:cubicBezTo>
                <a:cubicBezTo>
                  <a:pt x="2467288" y="1789789"/>
                  <a:pt x="2767815" y="1841064"/>
                  <a:pt x="2809120" y="1940765"/>
                </a:cubicBezTo>
                <a:cubicBezTo>
                  <a:pt x="2850425" y="2040466"/>
                  <a:pt x="2729359" y="2272627"/>
                  <a:pt x="2561292" y="2402238"/>
                </a:cubicBezTo>
                <a:cubicBezTo>
                  <a:pt x="2393225" y="2531849"/>
                  <a:pt x="1980178" y="2558911"/>
                  <a:pt x="1800716" y="2718432"/>
                </a:cubicBezTo>
                <a:cubicBezTo>
                  <a:pt x="1621254" y="2877954"/>
                  <a:pt x="1572829" y="3194148"/>
                  <a:pt x="1484522" y="3359367"/>
                </a:cubicBezTo>
                <a:cubicBezTo>
                  <a:pt x="1396215" y="3524586"/>
                  <a:pt x="1216754" y="3570164"/>
                  <a:pt x="1270877" y="3709745"/>
                </a:cubicBezTo>
                <a:cubicBezTo>
                  <a:pt x="1325000" y="3849326"/>
                  <a:pt x="1572828" y="4060122"/>
                  <a:pt x="1809262" y="4196855"/>
                </a:cubicBezTo>
                <a:cubicBezTo>
                  <a:pt x="2045696" y="4333588"/>
                  <a:pt x="2390376" y="4595659"/>
                  <a:pt x="2689479" y="4530141"/>
                </a:cubicBezTo>
                <a:cubicBezTo>
                  <a:pt x="2988582" y="4464623"/>
                  <a:pt x="3428690" y="4044454"/>
                  <a:pt x="3603879" y="3803748"/>
                </a:cubicBezTo>
                <a:cubicBezTo>
                  <a:pt x="3779068" y="3563042"/>
                  <a:pt x="3561150" y="3248272"/>
                  <a:pt x="3740612" y="3085902"/>
                </a:cubicBezTo>
                <a:cubicBezTo>
                  <a:pt x="3920074" y="2923532"/>
                  <a:pt x="4375849" y="2731252"/>
                  <a:pt x="4680649" y="2829528"/>
                </a:cubicBezTo>
                <a:cubicBezTo>
                  <a:pt x="4985449" y="2927804"/>
                  <a:pt x="5264612" y="3474735"/>
                  <a:pt x="5569412" y="3675561"/>
                </a:cubicBezTo>
                <a:cubicBezTo>
                  <a:pt x="5874212" y="3876387"/>
                  <a:pt x="6268743" y="4165521"/>
                  <a:pt x="6509449" y="4034485"/>
                </a:cubicBezTo>
                <a:cubicBezTo>
                  <a:pt x="6750156" y="3903450"/>
                  <a:pt x="6973771" y="3229756"/>
                  <a:pt x="7013651" y="2889348"/>
                </a:cubicBezTo>
                <a:cubicBezTo>
                  <a:pt x="7053531" y="2548940"/>
                  <a:pt x="6963800" y="2181472"/>
                  <a:pt x="6748731" y="1992040"/>
                </a:cubicBezTo>
                <a:cubicBezTo>
                  <a:pt x="6533662" y="1802608"/>
                  <a:pt x="5971064" y="1839640"/>
                  <a:pt x="5723236" y="1752758"/>
                </a:cubicBezTo>
                <a:cubicBezTo>
                  <a:pt x="5475408" y="1665876"/>
                  <a:pt x="5321584" y="1624571"/>
                  <a:pt x="5261763" y="1470747"/>
                </a:cubicBezTo>
                <a:cubicBezTo>
                  <a:pt x="5201943" y="1316923"/>
                  <a:pt x="5331554" y="1017820"/>
                  <a:pt x="5364313" y="829812"/>
                </a:cubicBezTo>
                <a:cubicBezTo>
                  <a:pt x="5397072" y="641804"/>
                  <a:pt x="5592200" y="480859"/>
                  <a:pt x="5458316" y="342702"/>
                </a:cubicBezTo>
                <a:cubicBezTo>
                  <a:pt x="5324432" y="204545"/>
                  <a:pt x="4837322" y="15113"/>
                  <a:pt x="4561008" y="870"/>
                </a:cubicBezTo>
                <a:cubicBezTo>
                  <a:pt x="4284694" y="-13373"/>
                  <a:pt x="3991288" y="150422"/>
                  <a:pt x="3800432" y="257244"/>
                </a:cubicBezTo>
                <a:cubicBezTo>
                  <a:pt x="3609576" y="364066"/>
                  <a:pt x="3535513" y="584832"/>
                  <a:pt x="3415872" y="641804"/>
                </a:cubicBezTo>
                <a:cubicBezTo>
                  <a:pt x="3296231" y="698776"/>
                  <a:pt x="3203651" y="623289"/>
                  <a:pt x="3074040" y="5819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Oval 4"/>
          <p:cNvSpPr/>
          <p:nvPr/>
        </p:nvSpPr>
        <p:spPr>
          <a:xfrm>
            <a:off x="2123728" y="2780928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</a:t>
            </a:r>
            <a:endParaRPr lang="nb-NO" dirty="0"/>
          </a:p>
        </p:txBody>
      </p:sp>
      <p:sp>
        <p:nvSpPr>
          <p:cNvPr id="6" name="Oval 5"/>
          <p:cNvSpPr/>
          <p:nvPr/>
        </p:nvSpPr>
        <p:spPr>
          <a:xfrm>
            <a:off x="3347864" y="5013176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5292080" y="2224796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Oval 7"/>
          <p:cNvSpPr/>
          <p:nvPr/>
        </p:nvSpPr>
        <p:spPr>
          <a:xfrm>
            <a:off x="6876256" y="4221088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reeform 8"/>
          <p:cNvSpPr/>
          <p:nvPr/>
        </p:nvSpPr>
        <p:spPr>
          <a:xfrm>
            <a:off x="3119215" y="1974079"/>
            <a:ext cx="339370" cy="1734796"/>
          </a:xfrm>
          <a:custGeom>
            <a:avLst/>
            <a:gdLst>
              <a:gd name="connsiteX0" fmla="*/ 188007 w 339370"/>
              <a:gd name="connsiteY0" fmla="*/ 1734796 h 1734796"/>
              <a:gd name="connsiteX1" fmla="*/ 316194 w 339370"/>
              <a:gd name="connsiteY1" fmla="*/ 1333143 h 1734796"/>
              <a:gd name="connsiteX2" fmla="*/ 324740 w 339370"/>
              <a:gd name="connsiteY2" fmla="*/ 931491 h 1734796"/>
              <a:gd name="connsiteX3" fmla="*/ 162370 w 339370"/>
              <a:gd name="connsiteY3" fmla="*/ 376014 h 1734796"/>
              <a:gd name="connsiteX4" fmla="*/ 0 w 339370"/>
              <a:gd name="connsiteY4" fmla="*/ 0 h 1734796"/>
              <a:gd name="connsiteX5" fmla="*/ 0 w 339370"/>
              <a:gd name="connsiteY5" fmla="*/ 0 h 173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370" h="1734796">
                <a:moveTo>
                  <a:pt x="188007" y="1734796"/>
                </a:moveTo>
                <a:cubicBezTo>
                  <a:pt x="240706" y="1600911"/>
                  <a:pt x="293405" y="1467027"/>
                  <a:pt x="316194" y="1333143"/>
                </a:cubicBezTo>
                <a:cubicBezTo>
                  <a:pt x="338983" y="1199259"/>
                  <a:pt x="350377" y="1091012"/>
                  <a:pt x="324740" y="931491"/>
                </a:cubicBezTo>
                <a:cubicBezTo>
                  <a:pt x="299103" y="771970"/>
                  <a:pt x="216493" y="531262"/>
                  <a:pt x="162370" y="376014"/>
                </a:cubicBezTo>
                <a:cubicBezTo>
                  <a:pt x="108247" y="220766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reeform 10"/>
          <p:cNvSpPr/>
          <p:nvPr/>
        </p:nvSpPr>
        <p:spPr>
          <a:xfrm>
            <a:off x="3461047" y="3213219"/>
            <a:ext cx="2085174" cy="1444239"/>
          </a:xfrm>
          <a:custGeom>
            <a:avLst/>
            <a:gdLst>
              <a:gd name="connsiteX0" fmla="*/ 0 w 2085174"/>
              <a:gd name="connsiteY0" fmla="*/ 0 h 1444239"/>
              <a:gd name="connsiteX1" fmla="*/ 273465 w 2085174"/>
              <a:gd name="connsiteY1" fmla="*/ 153824 h 1444239"/>
              <a:gd name="connsiteX2" fmla="*/ 794759 w 2085174"/>
              <a:gd name="connsiteY2" fmla="*/ 213645 h 1444239"/>
              <a:gd name="connsiteX3" fmla="*/ 1375873 w 2085174"/>
              <a:gd name="connsiteY3" fmla="*/ 136732 h 1444239"/>
              <a:gd name="connsiteX4" fmla="*/ 1956987 w 2085174"/>
              <a:gd name="connsiteY4" fmla="*/ 632388 h 1444239"/>
              <a:gd name="connsiteX5" fmla="*/ 2085174 w 2085174"/>
              <a:gd name="connsiteY5" fmla="*/ 1444239 h 144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5174" h="1444239">
                <a:moveTo>
                  <a:pt x="0" y="0"/>
                </a:moveTo>
                <a:cubicBezTo>
                  <a:pt x="70502" y="59108"/>
                  <a:pt x="141005" y="118217"/>
                  <a:pt x="273465" y="153824"/>
                </a:cubicBezTo>
                <a:cubicBezTo>
                  <a:pt x="405925" y="189431"/>
                  <a:pt x="611024" y="216494"/>
                  <a:pt x="794759" y="213645"/>
                </a:cubicBezTo>
                <a:cubicBezTo>
                  <a:pt x="978494" y="210796"/>
                  <a:pt x="1182168" y="66942"/>
                  <a:pt x="1375873" y="136732"/>
                </a:cubicBezTo>
                <a:cubicBezTo>
                  <a:pt x="1569578" y="206522"/>
                  <a:pt x="1838770" y="414470"/>
                  <a:pt x="1956987" y="632388"/>
                </a:cubicBezTo>
                <a:cubicBezTo>
                  <a:pt x="2075204" y="850306"/>
                  <a:pt x="2080189" y="1147272"/>
                  <a:pt x="2085174" y="1444239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Freeform 11"/>
          <p:cNvSpPr/>
          <p:nvPr/>
        </p:nvSpPr>
        <p:spPr>
          <a:xfrm>
            <a:off x="5443671" y="3196127"/>
            <a:ext cx="1025495" cy="692209"/>
          </a:xfrm>
          <a:custGeom>
            <a:avLst/>
            <a:gdLst>
              <a:gd name="connsiteX0" fmla="*/ 0 w 1025495"/>
              <a:gd name="connsiteY0" fmla="*/ 692209 h 692209"/>
              <a:gd name="connsiteX1" fmla="*/ 264920 w 1025495"/>
              <a:gd name="connsiteY1" fmla="*/ 401652 h 692209"/>
              <a:gd name="connsiteX2" fmla="*/ 700755 w 1025495"/>
              <a:gd name="connsiteY2" fmla="*/ 136733 h 692209"/>
              <a:gd name="connsiteX3" fmla="*/ 1025495 w 1025495"/>
              <a:gd name="connsiteY3" fmla="*/ 0 h 69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5495" h="692209">
                <a:moveTo>
                  <a:pt x="0" y="692209"/>
                </a:moveTo>
                <a:cubicBezTo>
                  <a:pt x="74064" y="593220"/>
                  <a:pt x="148128" y="494231"/>
                  <a:pt x="264920" y="401652"/>
                </a:cubicBezTo>
                <a:cubicBezTo>
                  <a:pt x="381713" y="309073"/>
                  <a:pt x="573992" y="203675"/>
                  <a:pt x="700755" y="136733"/>
                </a:cubicBezTo>
                <a:cubicBezTo>
                  <a:pt x="827518" y="69791"/>
                  <a:pt x="926506" y="34895"/>
                  <a:pt x="1025495" y="0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Freeform 12"/>
          <p:cNvSpPr/>
          <p:nvPr/>
        </p:nvSpPr>
        <p:spPr>
          <a:xfrm rot="793594">
            <a:off x="3793852" y="2084993"/>
            <a:ext cx="339370" cy="1734796"/>
          </a:xfrm>
          <a:custGeom>
            <a:avLst/>
            <a:gdLst>
              <a:gd name="connsiteX0" fmla="*/ 188007 w 339370"/>
              <a:gd name="connsiteY0" fmla="*/ 1734796 h 1734796"/>
              <a:gd name="connsiteX1" fmla="*/ 316194 w 339370"/>
              <a:gd name="connsiteY1" fmla="*/ 1333143 h 1734796"/>
              <a:gd name="connsiteX2" fmla="*/ 324740 w 339370"/>
              <a:gd name="connsiteY2" fmla="*/ 931491 h 1734796"/>
              <a:gd name="connsiteX3" fmla="*/ 162370 w 339370"/>
              <a:gd name="connsiteY3" fmla="*/ 376014 h 1734796"/>
              <a:gd name="connsiteX4" fmla="*/ 0 w 339370"/>
              <a:gd name="connsiteY4" fmla="*/ 0 h 1734796"/>
              <a:gd name="connsiteX5" fmla="*/ 0 w 339370"/>
              <a:gd name="connsiteY5" fmla="*/ 0 h 173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370" h="1734796">
                <a:moveTo>
                  <a:pt x="188007" y="1734796"/>
                </a:moveTo>
                <a:cubicBezTo>
                  <a:pt x="240706" y="1600911"/>
                  <a:pt x="293405" y="1467027"/>
                  <a:pt x="316194" y="1333143"/>
                </a:cubicBezTo>
                <a:cubicBezTo>
                  <a:pt x="338983" y="1199259"/>
                  <a:pt x="350377" y="1091012"/>
                  <a:pt x="324740" y="931491"/>
                </a:cubicBezTo>
                <a:cubicBezTo>
                  <a:pt x="299103" y="771970"/>
                  <a:pt x="216493" y="531262"/>
                  <a:pt x="162370" y="376014"/>
                </a:cubicBezTo>
                <a:cubicBezTo>
                  <a:pt x="108247" y="220766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Freeform 13"/>
          <p:cNvSpPr/>
          <p:nvPr/>
        </p:nvSpPr>
        <p:spPr>
          <a:xfrm>
            <a:off x="4000991" y="3335869"/>
            <a:ext cx="1521152" cy="1326856"/>
          </a:xfrm>
          <a:custGeom>
            <a:avLst/>
            <a:gdLst>
              <a:gd name="connsiteX0" fmla="*/ 0 w 2085174"/>
              <a:gd name="connsiteY0" fmla="*/ 0 h 1444239"/>
              <a:gd name="connsiteX1" fmla="*/ 273465 w 2085174"/>
              <a:gd name="connsiteY1" fmla="*/ 153824 h 1444239"/>
              <a:gd name="connsiteX2" fmla="*/ 794759 w 2085174"/>
              <a:gd name="connsiteY2" fmla="*/ 213645 h 1444239"/>
              <a:gd name="connsiteX3" fmla="*/ 1375873 w 2085174"/>
              <a:gd name="connsiteY3" fmla="*/ 136732 h 1444239"/>
              <a:gd name="connsiteX4" fmla="*/ 1956987 w 2085174"/>
              <a:gd name="connsiteY4" fmla="*/ 632388 h 1444239"/>
              <a:gd name="connsiteX5" fmla="*/ 2085174 w 2085174"/>
              <a:gd name="connsiteY5" fmla="*/ 1444239 h 1444239"/>
              <a:gd name="connsiteX0" fmla="*/ 0 w 1811709"/>
              <a:gd name="connsiteY0" fmla="*/ 36178 h 1326593"/>
              <a:gd name="connsiteX1" fmla="*/ 521294 w 1811709"/>
              <a:gd name="connsiteY1" fmla="*/ 95999 h 1326593"/>
              <a:gd name="connsiteX2" fmla="*/ 1102408 w 1811709"/>
              <a:gd name="connsiteY2" fmla="*/ 19086 h 1326593"/>
              <a:gd name="connsiteX3" fmla="*/ 1683522 w 1811709"/>
              <a:gd name="connsiteY3" fmla="*/ 514742 h 1326593"/>
              <a:gd name="connsiteX4" fmla="*/ 1811709 w 1811709"/>
              <a:gd name="connsiteY4" fmla="*/ 1326593 h 1326593"/>
              <a:gd name="connsiteX0" fmla="*/ 0 w 1521152"/>
              <a:gd name="connsiteY0" fmla="*/ 53533 h 1326856"/>
              <a:gd name="connsiteX1" fmla="*/ 230737 w 1521152"/>
              <a:gd name="connsiteY1" fmla="*/ 96262 h 1326856"/>
              <a:gd name="connsiteX2" fmla="*/ 811851 w 1521152"/>
              <a:gd name="connsiteY2" fmla="*/ 19349 h 1326856"/>
              <a:gd name="connsiteX3" fmla="*/ 1392965 w 1521152"/>
              <a:gd name="connsiteY3" fmla="*/ 515005 h 1326856"/>
              <a:gd name="connsiteX4" fmla="*/ 1521152 w 1521152"/>
              <a:gd name="connsiteY4" fmla="*/ 1326856 h 132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152" h="1326856">
                <a:moveTo>
                  <a:pt x="0" y="53533"/>
                </a:moveTo>
                <a:cubicBezTo>
                  <a:pt x="132460" y="89140"/>
                  <a:pt x="95429" y="101959"/>
                  <a:pt x="230737" y="96262"/>
                </a:cubicBezTo>
                <a:cubicBezTo>
                  <a:pt x="366046" y="90565"/>
                  <a:pt x="618146" y="-50441"/>
                  <a:pt x="811851" y="19349"/>
                </a:cubicBezTo>
                <a:cubicBezTo>
                  <a:pt x="1005556" y="89139"/>
                  <a:pt x="1274748" y="297087"/>
                  <a:pt x="1392965" y="515005"/>
                </a:cubicBezTo>
                <a:cubicBezTo>
                  <a:pt x="1511182" y="732923"/>
                  <a:pt x="1516167" y="1029889"/>
                  <a:pt x="1521152" y="1326856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494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Pushing</a:t>
            </a:r>
            <a:r>
              <a:rPr lang="nb-NO" dirty="0" smtClean="0"/>
              <a:t> Lemma </a:t>
            </a:r>
            <a:r>
              <a:rPr lang="nb-NO" dirty="0" err="1" smtClean="0"/>
              <a:t>Consequence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528" y="2060848"/>
            <a:ext cx="5626968" cy="676671"/>
          </a:xfrm>
        </p:spPr>
        <p:txBody>
          <a:bodyPr/>
          <a:lstStyle/>
          <a:p>
            <a:pPr marL="0" indent="0" algn="ctr">
              <a:buNone/>
            </a:pPr>
            <a:r>
              <a:rPr lang="nb-NO" dirty="0" smtClean="0">
                <a:solidFill>
                  <a:srgbClr val="C00000"/>
                </a:solidFill>
              </a:rPr>
              <a:t>(G,T) </a:t>
            </a:r>
            <a:r>
              <a:rPr lang="nb-NO" dirty="0" smtClean="0"/>
              <a:t>has a </a:t>
            </a:r>
            <a:r>
              <a:rPr lang="nb-NO" dirty="0" err="1" smtClean="0"/>
              <a:t>multiway</a:t>
            </a:r>
            <a:r>
              <a:rPr lang="nb-NO" dirty="0" smtClean="0"/>
              <a:t> </a:t>
            </a:r>
            <a:r>
              <a:rPr lang="nb-NO" dirty="0" err="1" smtClean="0"/>
              <a:t>cut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size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endParaRPr lang="nb-NO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90134" y="2577678"/>
                <a:ext cx="97975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5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↔</m:t>
                      </m:r>
                    </m:oMath>
                  </m:oMathPara>
                </a14:m>
                <a:endParaRPr lang="nb-NO" sz="4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134" y="2577678"/>
                <a:ext cx="979755" cy="9233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1619672" y="3328393"/>
            <a:ext cx="6120680" cy="1756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dirty="0" err="1" smtClean="0"/>
              <a:t>Exists</a:t>
            </a:r>
            <a:r>
              <a:rPr lang="nb-NO" dirty="0" smtClean="0"/>
              <a:t> </a:t>
            </a:r>
            <a:r>
              <a:rPr lang="nb-NO" dirty="0" err="1" smtClean="0"/>
              <a:t>important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v-T\v</a:t>
            </a:r>
            <a:r>
              <a:rPr lang="nb-NO" dirty="0" smtClean="0"/>
              <a:t> separator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err="1" smtClean="0"/>
              <a:t>such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(G\S,T) </a:t>
            </a:r>
            <a:r>
              <a:rPr lang="nb-NO" dirty="0" smtClean="0"/>
              <a:t>has a </a:t>
            </a:r>
            <a:r>
              <a:rPr lang="nb-NO" dirty="0" err="1" smtClean="0"/>
              <a:t>multiway</a:t>
            </a:r>
            <a:r>
              <a:rPr lang="nb-NO" dirty="0" smtClean="0"/>
              <a:t> </a:t>
            </a:r>
            <a:r>
              <a:rPr lang="nb-NO" dirty="0" err="1" smtClean="0"/>
              <a:t>cut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size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k-|S|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5589240"/>
            <a:ext cx="1638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rgbClr val="002060"/>
                </a:solidFill>
              </a:rPr>
              <a:t>Branch!</a:t>
            </a:r>
            <a:endParaRPr lang="nb-NO" sz="3600" dirty="0">
              <a:solidFill>
                <a:srgbClr val="002060"/>
              </a:solidFill>
            </a:endParaRP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1718951" y="4653136"/>
            <a:ext cx="1484897" cy="936104"/>
          </a:xfrm>
          <a:prstGeom prst="straightConnector1">
            <a:avLst/>
          </a:prstGeom>
          <a:ln w="762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1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Runtime Analysis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7704" y="2276872"/>
                <a:ext cx="5472608" cy="624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3200" dirty="0" smtClean="0">
                    <a:solidFill>
                      <a:srgbClr val="C00000"/>
                    </a:solidFill>
                  </a:rPr>
                  <a:t>T(k) </a:t>
                </a:r>
                <a14:m>
                  <m:oMath xmlns:m="http://schemas.openxmlformats.org/officeDocument/2006/math"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≤ </m:t>
                    </m:r>
                    <m:nary>
                      <m:naryPr>
                        <m:chr m:val="∑"/>
                        <m:ctrlP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nb-NO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276872"/>
                <a:ext cx="5472608" cy="624402"/>
              </a:xfrm>
              <a:prstGeom prst="rect">
                <a:avLst/>
              </a:prstGeom>
              <a:blipFill rotWithShape="1">
                <a:blip r:embed="rId2"/>
                <a:stretch>
                  <a:fillRect l="-2895" t="-5882" b="-3235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924264" y="1595832"/>
            <a:ext cx="5312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T(k) = </a:t>
            </a:r>
            <a:r>
              <a:rPr lang="nb-NO" sz="2400" dirty="0" err="1" smtClean="0">
                <a:solidFill>
                  <a:srgbClr val="002060"/>
                </a:solidFill>
              </a:rPr>
              <a:t>number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r>
              <a:rPr lang="nb-NO" sz="2400" dirty="0" err="1" smtClean="0">
                <a:solidFill>
                  <a:srgbClr val="002060"/>
                </a:solidFill>
              </a:rPr>
              <a:t>of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r>
              <a:rPr lang="nb-NO" sz="2400" dirty="0" err="1" smtClean="0">
                <a:solidFill>
                  <a:srgbClr val="002060"/>
                </a:solidFill>
              </a:rPr>
              <a:t>leaves</a:t>
            </a:r>
            <a:r>
              <a:rPr lang="nb-NO" sz="2400" dirty="0" smtClean="0">
                <a:solidFill>
                  <a:srgbClr val="002060"/>
                </a:solidFill>
              </a:rPr>
              <a:t> in </a:t>
            </a:r>
            <a:r>
              <a:rPr lang="nb-NO" sz="2400" dirty="0" err="1" smtClean="0">
                <a:solidFill>
                  <a:srgbClr val="002060"/>
                </a:solidFill>
              </a:rPr>
              <a:t>recursion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r>
              <a:rPr lang="nb-NO" sz="2400" dirty="0" err="1" smtClean="0">
                <a:solidFill>
                  <a:srgbClr val="002060"/>
                </a:solidFill>
              </a:rPr>
              <a:t>tree</a:t>
            </a:r>
            <a:r>
              <a:rPr lang="nb-NO" sz="2400" dirty="0" smtClean="0">
                <a:solidFill>
                  <a:srgbClr val="002060"/>
                </a:solidFill>
              </a:rPr>
              <a:t>.</a:t>
            </a:r>
            <a:endParaRPr lang="nb-NO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28515" y="3284984"/>
                <a:ext cx="3830985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>
                    <a:solidFill>
                      <a:srgbClr val="002060"/>
                    </a:solidFill>
                  </a:rPr>
                  <a:t>Prove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T(k)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nb-NO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8</m:t>
                        </m:r>
                      </m:e>
                      <m:sup>
                        <m:r>
                          <a:rPr lang="nb-NO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nb-NO" sz="2400" dirty="0" smtClean="0">
                    <a:solidFill>
                      <a:srgbClr val="002060"/>
                    </a:solidFill>
                  </a:rPr>
                  <a:t> by </a:t>
                </a:r>
                <a:r>
                  <a:rPr lang="nb-NO" sz="2400" dirty="0" err="1" smtClean="0">
                    <a:solidFill>
                      <a:srgbClr val="002060"/>
                    </a:solidFill>
                  </a:rPr>
                  <a:t>induction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515" y="3284984"/>
                <a:ext cx="3830985" cy="468205"/>
              </a:xfrm>
              <a:prstGeom prst="rect">
                <a:avLst/>
              </a:prstGeom>
              <a:blipFill rotWithShape="1">
                <a:blip r:embed="rId3"/>
                <a:stretch>
                  <a:fillRect l="-2548" t="-9091" r="-159" b="-2857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43976" y="4077072"/>
                <a:ext cx="5472608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3200" dirty="0" smtClean="0">
                    <a:solidFill>
                      <a:srgbClr val="C00000"/>
                    </a:solidFill>
                  </a:rPr>
                  <a:t>T(k) </a:t>
                </a:r>
                <a14:m>
                  <m:oMath xmlns:m="http://schemas.openxmlformats.org/officeDocument/2006/math"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≤ </m:t>
                    </m:r>
                    <m:nary>
                      <m:naryPr>
                        <m:chr m:val="∑"/>
                        <m:ctrlP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8</m:t>
                            </m:r>
                          </m:e>
                          <m:sup>
                            <m: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nb-NO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976" y="4077072"/>
                <a:ext cx="5472608" cy="639983"/>
              </a:xfrm>
              <a:prstGeom prst="rect">
                <a:avLst/>
              </a:prstGeom>
              <a:blipFill rotWithShape="1">
                <a:blip r:embed="rId4"/>
                <a:stretch>
                  <a:fillRect l="-2784" t="-5714" b="-2857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55776" y="6858000"/>
                <a:ext cx="5472608" cy="624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≤ </m:t>
                    </m:r>
                    <m:nary>
                      <m:naryPr>
                        <m:chr m:val="∑"/>
                        <m:ctrlP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(4</m:t>
                            </m:r>
                          </m:e>
                          <m:sup>
                            <m: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nb-NO" sz="3200" dirty="0" smtClean="0">
                    <a:solidFill>
                      <a:srgbClr val="C00000"/>
                    </a:solidFill>
                  </a:rPr>
                  <a:t> </a:t>
                </a:r>
                <a:endParaRPr lang="nb-NO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6858000"/>
                <a:ext cx="5472608" cy="6244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83768" y="4661225"/>
                <a:ext cx="5472608" cy="74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32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≤ </m:t>
                    </m:r>
                    <m:nary>
                      <m:naryPr>
                        <m:chr m:val="∑"/>
                        <m:ctrlP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p>
                      <m:e>
                        <m:f>
                          <m:fPr>
                            <m:type m:val="skw"/>
                            <m:ctrlP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nb-NO" sz="3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nb-NO" sz="3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</m:e>
                              <m:sup>
                                <m:r>
                                  <a:rPr lang="nb-NO" sz="3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nb-NO" sz="32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nb-NO" sz="32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nb-NO" sz="32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nb-NO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661225"/>
                <a:ext cx="5472608" cy="74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83768" y="5274289"/>
                <a:ext cx="5472608" cy="697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32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≤ </m:t>
                    </m:r>
                    <m:sSup>
                      <m:sSupPr>
                        <m:ctrlP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8</m:t>
                        </m:r>
                      </m:e>
                      <m:sup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p>
                      <m:e>
                        <m:f>
                          <m:fPr>
                            <m:type m:val="skw"/>
                            <m:ctrlP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nb-NO" sz="32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nb-NO" sz="32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nb-NO" sz="32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≤</m:t>
                        </m:r>
                        <m:sSup>
                          <m:sSupPr>
                            <m:ctrlP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8</m:t>
                            </m:r>
                          </m:e>
                          <m:sup>
                            <m: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nb-NO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274289"/>
                <a:ext cx="5472608" cy="69711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17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Multiway</a:t>
            </a:r>
            <a:r>
              <a:rPr lang="nb-NO" dirty="0" smtClean="0"/>
              <a:t> </a:t>
            </a:r>
            <a:r>
              <a:rPr lang="nb-NO" dirty="0" err="1" smtClean="0"/>
              <a:t>Cut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248"/>
            <a:ext cx="8229600" cy="2980928"/>
          </a:xfrm>
        </p:spPr>
        <p:txBody>
          <a:bodyPr/>
          <a:lstStyle/>
          <a:p>
            <a:pPr marL="0" indent="0">
              <a:buNone/>
            </a:pPr>
            <a:r>
              <a:rPr lang="nb-NO" dirty="0" err="1" smtClean="0"/>
              <a:t>We</a:t>
            </a:r>
            <a:r>
              <a:rPr lang="nb-NO" dirty="0" smtClean="0"/>
              <a:t> just </a:t>
            </a:r>
            <a:r>
              <a:rPr lang="nb-NO" dirty="0" err="1" smtClean="0"/>
              <a:t>saw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8</a:t>
            </a:r>
            <a:r>
              <a:rPr lang="nb-NO" baseline="30000" dirty="0" smtClean="0">
                <a:solidFill>
                  <a:srgbClr val="C00000"/>
                </a:solidFill>
              </a:rPr>
              <a:t>k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baseline="30000" dirty="0" smtClean="0">
                <a:solidFill>
                  <a:srgbClr val="C00000"/>
                </a:solidFill>
              </a:rPr>
              <a:t>O(1)</a:t>
            </a:r>
            <a:r>
              <a:rPr lang="nb-NO" dirty="0" smtClean="0"/>
              <a:t> time </a:t>
            </a:r>
            <a:r>
              <a:rPr lang="nb-NO" dirty="0" err="1" smtClean="0"/>
              <a:t>algorithm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The </a:t>
            </a:r>
            <a:r>
              <a:rPr lang="nb-NO" dirty="0" smtClean="0">
                <a:solidFill>
                  <a:srgbClr val="0070C0"/>
                </a:solidFill>
              </a:rPr>
              <a:t>same </a:t>
            </a:r>
            <a:r>
              <a:rPr lang="nb-NO" dirty="0" err="1" smtClean="0">
                <a:solidFill>
                  <a:srgbClr val="0070C0"/>
                </a:solidFill>
              </a:rPr>
              <a:t>algorithm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slightly</a:t>
            </a:r>
            <a:r>
              <a:rPr lang="nb-NO" dirty="0" smtClean="0"/>
              <a:t> more </a:t>
            </a:r>
            <a:r>
              <a:rPr lang="nb-NO" dirty="0" err="1" smtClean="0"/>
              <a:t>clever</a:t>
            </a:r>
            <a:r>
              <a:rPr lang="nb-NO" dirty="0" smtClean="0"/>
              <a:t> </a:t>
            </a:r>
            <a:r>
              <a:rPr lang="nb-NO" dirty="0" err="1" smtClean="0"/>
              <a:t>counting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important</a:t>
            </a:r>
            <a:r>
              <a:rPr lang="nb-NO" dirty="0" smtClean="0"/>
              <a:t> separators </a:t>
            </a:r>
            <a:r>
              <a:rPr lang="nb-NO" dirty="0" err="1" smtClean="0"/>
              <a:t>actually</a:t>
            </a:r>
            <a:r>
              <a:rPr lang="nb-NO" dirty="0" smtClean="0"/>
              <a:t> runs in </a:t>
            </a:r>
            <a:r>
              <a:rPr lang="nb-NO" dirty="0" smtClean="0">
                <a:solidFill>
                  <a:srgbClr val="C00000"/>
                </a:solidFill>
              </a:rPr>
              <a:t>4</a:t>
            </a:r>
            <a:r>
              <a:rPr lang="nb-NO" baseline="30000" dirty="0" smtClean="0">
                <a:solidFill>
                  <a:srgbClr val="C00000"/>
                </a:solidFill>
              </a:rPr>
              <a:t>k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baseline="30000" dirty="0" smtClean="0">
                <a:solidFill>
                  <a:srgbClr val="C00000"/>
                </a:solidFill>
              </a:rPr>
              <a:t>O(1</a:t>
            </a:r>
            <a:r>
              <a:rPr lang="nb-NO" baseline="30000" dirty="0">
                <a:solidFill>
                  <a:srgbClr val="C00000"/>
                </a:solidFill>
              </a:rPr>
              <a:t>)</a:t>
            </a:r>
            <a:r>
              <a:rPr lang="nb-NO" dirty="0"/>
              <a:t> </a:t>
            </a:r>
            <a:r>
              <a:rPr lang="nb-NO" dirty="0" smtClean="0"/>
              <a:t>time.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147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916832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24744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80928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573016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509120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780928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2524" y="427484"/>
            <a:ext cx="1861476" cy="112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rot="10800000" flipV="1">
            <a:off x="179512" y="1412776"/>
            <a:ext cx="7056784" cy="3240360"/>
          </a:xfrm>
          <a:prstGeom prst="straightConnector1">
            <a:avLst/>
          </a:prstGeom>
          <a:ln w="6667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780928"/>
            <a:ext cx="1861476" cy="112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 rot="10800000" flipV="1">
            <a:off x="251520" y="3501008"/>
            <a:ext cx="6840760" cy="72008"/>
          </a:xfrm>
          <a:prstGeom prst="straightConnector1">
            <a:avLst/>
          </a:prstGeom>
          <a:ln w="6667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157192"/>
            <a:ext cx="1861476" cy="112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 rot="10800000">
            <a:off x="179512" y="2348880"/>
            <a:ext cx="6840760" cy="3384376"/>
          </a:xfrm>
          <a:prstGeom prst="straightConnector1">
            <a:avLst/>
          </a:prstGeom>
          <a:ln w="6667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51920" y="548680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Take them out with only </a:t>
            </a:r>
            <a:r>
              <a:rPr lang="nb-NO" sz="2000" dirty="0" smtClean="0">
                <a:solidFill>
                  <a:srgbClr val="C00000"/>
                </a:solidFill>
              </a:rPr>
              <a:t>3</a:t>
            </a:r>
            <a:r>
              <a:rPr lang="nb-NO" sz="2000" dirty="0" smtClean="0"/>
              <a:t> shots?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2555776" y="2852936"/>
            <a:ext cx="39604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Victory!</a:t>
            </a:r>
            <a:endParaRPr lang="en-US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87624" y="980728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Alien invasion!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7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2" grpId="0"/>
      <p:bldP spid="33" grpId="0"/>
      <p:bldP spid="33" grpId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Directed</a:t>
            </a:r>
            <a:r>
              <a:rPr lang="nb-NO" dirty="0" smtClean="0"/>
              <a:t> </a:t>
            </a:r>
            <a:r>
              <a:rPr lang="nb-NO" dirty="0" err="1" smtClean="0"/>
              <a:t>Important</a:t>
            </a:r>
            <a:r>
              <a:rPr lang="nb-NO" dirty="0" smtClean="0"/>
              <a:t> Separators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In </a:t>
            </a:r>
            <a:r>
              <a:rPr lang="nb-NO" dirty="0" err="1" smtClean="0"/>
              <a:t>directed</a:t>
            </a:r>
            <a:r>
              <a:rPr lang="nb-NO" dirty="0" smtClean="0"/>
              <a:t> </a:t>
            </a:r>
            <a:r>
              <a:rPr lang="nb-NO" dirty="0" err="1" smtClean="0"/>
              <a:t>graphs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X</a:t>
            </a:r>
            <a:r>
              <a:rPr lang="nb-NO" dirty="0" smtClean="0"/>
              <a:t>-</a:t>
            </a:r>
            <a:r>
              <a:rPr lang="nb-NO" dirty="0" smtClean="0">
                <a:solidFill>
                  <a:srgbClr val="C00000"/>
                </a:solidFill>
              </a:rPr>
              <a:t>Y</a:t>
            </a:r>
            <a:r>
              <a:rPr lang="nb-NO" dirty="0" smtClean="0"/>
              <a:t> separators must </a:t>
            </a:r>
            <a:r>
              <a:rPr lang="nb-NO" dirty="0" err="1" smtClean="0"/>
              <a:t>cut</a:t>
            </a:r>
            <a:r>
              <a:rPr lang="nb-NO" dirty="0" smtClean="0"/>
              <a:t> all </a:t>
            </a:r>
            <a:r>
              <a:rPr lang="nb-NO" dirty="0" err="1" smtClean="0"/>
              <a:t>paths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0070C0"/>
                </a:solidFill>
              </a:rPr>
              <a:t>from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C00000"/>
                </a:solidFill>
              </a:rPr>
              <a:t>X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0070C0"/>
                </a:solidFill>
              </a:rPr>
              <a:t>to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Y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The </a:t>
            </a:r>
            <a:r>
              <a:rPr lang="nb-NO" dirty="0" err="1" smtClean="0"/>
              <a:t>set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R(X,S)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set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vertices</a:t>
            </a:r>
            <a:r>
              <a:rPr lang="nb-NO" dirty="0" smtClean="0"/>
              <a:t> </a:t>
            </a:r>
            <a:r>
              <a:rPr lang="nb-NO" dirty="0" err="1" smtClean="0"/>
              <a:t>reachable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0070C0"/>
                </a:solidFill>
              </a:rPr>
              <a:t>from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C00000"/>
                </a:solidFill>
              </a:rPr>
              <a:t>X</a:t>
            </a:r>
            <a:r>
              <a:rPr lang="nb-NO" dirty="0" smtClean="0"/>
              <a:t> in </a:t>
            </a:r>
            <a:r>
              <a:rPr lang="nb-NO" dirty="0" smtClean="0">
                <a:solidFill>
                  <a:srgbClr val="C00000"/>
                </a:solidFill>
              </a:rPr>
              <a:t>G\S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4149080"/>
            <a:ext cx="1627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>
                <a:solidFill>
                  <a:srgbClr val="002060"/>
                </a:solidFill>
              </a:rPr>
              <a:t>domination</a:t>
            </a:r>
            <a:endParaRPr lang="nb-NO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4333746"/>
            <a:ext cx="2821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>
                <a:solidFill>
                  <a:srgbClr val="002060"/>
                </a:solidFill>
              </a:rPr>
              <a:t>important</a:t>
            </a:r>
            <a:r>
              <a:rPr lang="nb-NO" sz="2400" dirty="0">
                <a:solidFill>
                  <a:srgbClr val="002060"/>
                </a:solidFill>
              </a:rPr>
              <a:t> separators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7385" y="4941168"/>
            <a:ext cx="441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4</a:t>
            </a:r>
            <a:r>
              <a:rPr lang="nb-NO" sz="2400" baseline="300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 </a:t>
            </a:r>
            <a:r>
              <a:rPr lang="nb-NO" sz="2400" dirty="0" err="1" smtClean="0">
                <a:solidFill>
                  <a:srgbClr val="002060"/>
                </a:solidFill>
              </a:rPr>
              <a:t>bound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r>
              <a:rPr lang="nb-NO" sz="2400" dirty="0" err="1" smtClean="0">
                <a:solidFill>
                  <a:srgbClr val="002060"/>
                </a:solidFill>
              </a:rPr>
              <a:t>on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r>
              <a:rPr lang="nb-NO" sz="2400" dirty="0" err="1" smtClean="0">
                <a:solidFill>
                  <a:srgbClr val="002060"/>
                </a:solidFill>
              </a:rPr>
              <a:t>important</a:t>
            </a:r>
            <a:r>
              <a:rPr lang="nb-NO" sz="2400" dirty="0" smtClean="0">
                <a:solidFill>
                  <a:srgbClr val="002060"/>
                </a:solidFill>
              </a:rPr>
              <a:t> separators</a:t>
            </a:r>
            <a:endParaRPr lang="nb-NO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5517232"/>
            <a:ext cx="5266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err="1" smtClean="0">
                <a:solidFill>
                  <a:srgbClr val="002060"/>
                </a:solidFill>
              </a:rPr>
              <a:t>generalizes</a:t>
            </a:r>
            <a:r>
              <a:rPr lang="nb-NO" sz="3200" dirty="0" smtClean="0">
                <a:solidFill>
                  <a:srgbClr val="002060"/>
                </a:solidFill>
              </a:rPr>
              <a:t> to </a:t>
            </a:r>
            <a:r>
              <a:rPr lang="nb-NO" sz="3200" dirty="0" err="1" smtClean="0">
                <a:solidFill>
                  <a:srgbClr val="002060"/>
                </a:solidFill>
              </a:rPr>
              <a:t>directed</a:t>
            </a:r>
            <a:r>
              <a:rPr lang="nb-NO" sz="3200" dirty="0" smtClean="0">
                <a:solidFill>
                  <a:srgbClr val="002060"/>
                </a:solidFill>
              </a:rPr>
              <a:t> </a:t>
            </a:r>
            <a:r>
              <a:rPr lang="nb-NO" sz="3200" dirty="0" err="1" smtClean="0">
                <a:solidFill>
                  <a:srgbClr val="002060"/>
                </a:solidFill>
              </a:rPr>
              <a:t>graphs</a:t>
            </a:r>
            <a:r>
              <a:rPr lang="nb-NO" sz="3200" dirty="0" smtClean="0">
                <a:solidFill>
                  <a:srgbClr val="002060"/>
                </a:solidFill>
              </a:rPr>
              <a:t>.</a:t>
            </a:r>
            <a:endParaRPr lang="nb-NO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1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Directed</a:t>
            </a:r>
            <a:r>
              <a:rPr lang="nb-NO" dirty="0" smtClean="0"/>
              <a:t> Feedback </a:t>
            </a:r>
            <a:r>
              <a:rPr lang="nb-NO" dirty="0" err="1" smtClean="0"/>
              <a:t>Vertex</a:t>
            </a:r>
            <a:r>
              <a:rPr lang="nb-NO" dirty="0" smtClean="0"/>
              <a:t> Set (DFVS)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2332856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Input: </a:t>
            </a:r>
            <a:r>
              <a:rPr lang="nb-NO" dirty="0" err="1" smtClean="0">
                <a:sym typeface="Wingdings" panose="05000000000000000000" pitchFamily="2" charset="2"/>
              </a:rPr>
              <a:t>Directed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err="1" smtClean="0">
                <a:sym typeface="Wingdings" panose="05000000000000000000" pitchFamily="2" charset="2"/>
              </a:rPr>
              <a:t>graph</a:t>
            </a:r>
            <a:r>
              <a:rPr lang="nb-NO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G</a:t>
            </a:r>
            <a:r>
              <a:rPr lang="nb-NO" dirty="0" smtClean="0">
                <a:sym typeface="Wingdings" panose="05000000000000000000" pitchFamily="2" charset="2"/>
              </a:rPr>
              <a:t>, </a:t>
            </a:r>
            <a:r>
              <a:rPr lang="nb-NO" dirty="0" err="1" smtClean="0">
                <a:sym typeface="Wingdings" panose="05000000000000000000" pitchFamily="2" charset="2"/>
              </a:rPr>
              <a:t>integer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k</a:t>
            </a:r>
            <a:r>
              <a:rPr lang="nb-NO" dirty="0" smtClean="0">
                <a:sym typeface="Wingdings" panose="05000000000000000000" pitchFamily="2" charset="2"/>
              </a:rPr>
              <a:t>.</a:t>
            </a:r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Question</a:t>
            </a:r>
            <a:r>
              <a:rPr lang="nb-NO" b="1" dirty="0">
                <a:solidFill>
                  <a:srgbClr val="002060"/>
                </a:solidFill>
                <a:sym typeface="Wingdings" panose="05000000000000000000" pitchFamily="2" charset="2"/>
              </a:rPr>
              <a:t>: </a:t>
            </a:r>
            <a:r>
              <a:rPr lang="nb-NO" dirty="0">
                <a:sym typeface="Wingdings" panose="05000000000000000000" pitchFamily="2" charset="2"/>
              </a:rPr>
              <a:t>Does </a:t>
            </a:r>
            <a:r>
              <a:rPr lang="nb-NO" dirty="0">
                <a:solidFill>
                  <a:srgbClr val="C00000"/>
                </a:solidFill>
                <a:sym typeface="Wingdings" panose="05000000000000000000" pitchFamily="2" charset="2"/>
              </a:rPr>
              <a:t>G</a:t>
            </a:r>
            <a:r>
              <a:rPr lang="nb-NO" dirty="0">
                <a:sym typeface="Wingdings" panose="05000000000000000000" pitchFamily="2" charset="2"/>
              </a:rPr>
              <a:t> have </a:t>
            </a:r>
            <a:r>
              <a:rPr lang="nb-NO" dirty="0" smtClean="0">
                <a:sym typeface="Wingdings" panose="05000000000000000000" pitchFamily="2" charset="2"/>
              </a:rPr>
              <a:t>a feedback </a:t>
            </a:r>
            <a:r>
              <a:rPr lang="nb-NO" dirty="0" err="1" smtClean="0">
                <a:sym typeface="Wingdings" panose="05000000000000000000" pitchFamily="2" charset="2"/>
              </a:rPr>
              <a:t>vertex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err="1" smtClean="0">
                <a:sym typeface="Wingdings" panose="05000000000000000000" pitchFamily="2" charset="2"/>
              </a:rPr>
              <a:t>set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err="1" smtClean="0">
                <a:sym typeface="Wingdings" panose="05000000000000000000" pitchFamily="2" charset="2"/>
              </a:rPr>
              <a:t>of</a:t>
            </a:r>
            <a:r>
              <a:rPr lang="nb-NO" dirty="0" smtClean="0">
                <a:sym typeface="Wingdings" panose="05000000000000000000" pitchFamily="2" charset="2"/>
              </a:rPr>
              <a:t> 	</a:t>
            </a:r>
            <a:r>
              <a:rPr lang="nb-NO" dirty="0" err="1" smtClean="0">
                <a:sym typeface="Wingdings" panose="05000000000000000000" pitchFamily="2" charset="2"/>
              </a:rPr>
              <a:t>size</a:t>
            </a:r>
            <a:r>
              <a:rPr lang="nb-NO" dirty="0" smtClean="0">
                <a:sym typeface="Wingdings" panose="05000000000000000000" pitchFamily="2" charset="2"/>
              </a:rPr>
              <a:t> at most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k</a:t>
            </a:r>
            <a:r>
              <a:rPr lang="nb-NO" dirty="0" smtClean="0">
                <a:sym typeface="Wingdings" panose="05000000000000000000" pitchFamily="2" charset="2"/>
              </a:rPr>
              <a:t>?</a:t>
            </a:r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Parameter</a:t>
            </a:r>
            <a:r>
              <a:rPr lang="nb-NO" b="1" dirty="0">
                <a:solidFill>
                  <a:srgbClr val="002060"/>
                </a:solidFill>
                <a:sym typeface="Wingdings" panose="05000000000000000000" pitchFamily="2" charset="2"/>
              </a:rPr>
              <a:t>: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k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2471015" y="4983559"/>
            <a:ext cx="5256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2060"/>
                </a:solidFill>
              </a:rPr>
              <a:t>Will </a:t>
            </a:r>
            <a:r>
              <a:rPr lang="nb-NO" sz="2400" dirty="0" err="1" smtClean="0">
                <a:solidFill>
                  <a:srgbClr val="002060"/>
                </a:solidFill>
              </a:rPr>
              <a:t>see</a:t>
            </a:r>
            <a:r>
              <a:rPr lang="nb-NO" sz="2400" dirty="0" smtClean="0">
                <a:solidFill>
                  <a:srgbClr val="002060"/>
                </a:solidFill>
              </a:rPr>
              <a:t> a </a:t>
            </a:r>
            <a:r>
              <a:rPr lang="nb-NO" sz="2400" dirty="0" smtClean="0">
                <a:solidFill>
                  <a:srgbClr val="C00000"/>
                </a:solidFill>
              </a:rPr>
              <a:t>16</a:t>
            </a:r>
            <a:r>
              <a:rPr lang="nb-NO" sz="2400" baseline="300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>
                <a:solidFill>
                  <a:srgbClr val="C00000"/>
                </a:solidFill>
              </a:rPr>
              <a:t>(k+1)!</a:t>
            </a:r>
            <a:r>
              <a:rPr lang="nb-NO" sz="2400" dirty="0" err="1" smtClean="0">
                <a:solidFill>
                  <a:srgbClr val="C00000"/>
                </a:solidFill>
              </a:rPr>
              <a:t>n</a:t>
            </a:r>
            <a:r>
              <a:rPr lang="nb-NO" sz="2400" baseline="30000" dirty="0" err="1" smtClean="0">
                <a:solidFill>
                  <a:srgbClr val="C00000"/>
                </a:solidFill>
              </a:rPr>
              <a:t>O</a:t>
            </a:r>
            <a:r>
              <a:rPr lang="nb-NO" sz="2400" baseline="30000" dirty="0" smtClean="0">
                <a:solidFill>
                  <a:srgbClr val="C00000"/>
                </a:solidFill>
              </a:rPr>
              <a:t>(1)</a:t>
            </a:r>
            <a:r>
              <a:rPr lang="nb-NO" sz="2400" dirty="0" smtClean="0">
                <a:solidFill>
                  <a:srgbClr val="002060"/>
                </a:solidFill>
              </a:rPr>
              <a:t> time </a:t>
            </a:r>
            <a:r>
              <a:rPr lang="nb-NO" sz="2400" dirty="0" err="1" smtClean="0">
                <a:solidFill>
                  <a:srgbClr val="002060"/>
                </a:solidFill>
              </a:rPr>
              <a:t>algorithm</a:t>
            </a:r>
            <a:r>
              <a:rPr lang="nb-NO" sz="2400" dirty="0" smtClean="0">
                <a:solidFill>
                  <a:srgbClr val="002060"/>
                </a:solidFill>
              </a:rPr>
              <a:t>.</a:t>
            </a:r>
            <a:endParaRPr lang="nb-NO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8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Iterative </a:t>
            </a:r>
            <a:r>
              <a:rPr lang="nb-NO" dirty="0" err="1" smtClean="0"/>
              <a:t>Compression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6264"/>
            <a:ext cx="8229600" cy="175679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Iterative </a:t>
            </a:r>
            <a:r>
              <a:rPr lang="nb-NO" dirty="0" err="1" smtClean="0"/>
              <a:t>Compression</a:t>
            </a:r>
            <a:r>
              <a:rPr lang="nb-NO" dirty="0" smtClean="0"/>
              <a:t> + </a:t>
            </a:r>
            <a:r>
              <a:rPr lang="nb-NO" dirty="0" err="1" smtClean="0"/>
              <a:t>branching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k+1</a:t>
            </a:r>
            <a:r>
              <a:rPr lang="nb-NO" dirty="0" smtClean="0"/>
              <a:t> </a:t>
            </a:r>
            <a:r>
              <a:rPr lang="nb-NO" dirty="0" err="1" smtClean="0"/>
              <a:t>size</a:t>
            </a:r>
            <a:r>
              <a:rPr lang="nb-NO" dirty="0" smtClean="0"/>
              <a:t> </a:t>
            </a:r>
            <a:r>
              <a:rPr lang="nb-NO" dirty="0" err="1" smtClean="0"/>
              <a:t>solution</a:t>
            </a:r>
            <a:r>
              <a:rPr lang="nb-NO" dirty="0" smtClean="0"/>
              <a:t> </a:t>
            </a:r>
            <a:r>
              <a:rPr lang="nb-NO" dirty="0" err="1" smtClean="0"/>
              <a:t>reduces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problem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002060"/>
                </a:solidFill>
              </a:rPr>
              <a:t>Disjoint</a:t>
            </a:r>
            <a:r>
              <a:rPr lang="nb-NO" dirty="0" smtClean="0">
                <a:solidFill>
                  <a:srgbClr val="002060"/>
                </a:solidFill>
              </a:rPr>
              <a:t> DFVS </a:t>
            </a:r>
            <a:r>
              <a:rPr lang="nb-NO" dirty="0" smtClean="0"/>
              <a:t>problem,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baseline="30000" dirty="0" smtClean="0">
                <a:solidFill>
                  <a:srgbClr val="C00000"/>
                </a:solidFill>
              </a:rPr>
              <a:t>k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 overhead.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041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Disjoint</a:t>
            </a:r>
            <a:r>
              <a:rPr lang="nb-NO" dirty="0" smtClean="0"/>
              <a:t> DFVS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772816"/>
                <a:ext cx="8229600" cy="269289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Input: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Directed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graph</a:t>
                </a:r>
                <a:r>
                  <a:rPr lang="nb-NO" b="1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G</a:t>
                </a:r>
                <a:r>
                  <a:rPr lang="nb-NO" dirty="0" smtClean="0">
                    <a:sym typeface="Wingdings" panose="05000000000000000000" pitchFamily="2" charset="2"/>
                  </a:rPr>
                  <a:t>,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integer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</a:t>
                </a:r>
                <a:r>
                  <a:rPr lang="nb-NO" dirty="0" smtClean="0">
                    <a:sym typeface="Wingdings" panose="05000000000000000000" pitchFamily="2" charset="2"/>
                  </a:rPr>
                  <a:t>,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vertex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set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nb-NO" dirty="0" smtClean="0">
                    <a:sym typeface="Wingdings" panose="05000000000000000000" pitchFamily="2" charset="2"/>
                  </a:rPr>
                  <a:t> 	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of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size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k+1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such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that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G\</a:t>
                </a:r>
                <a:r>
                  <a:rPr lang="nb-NO" dirty="0" err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nb-NO" dirty="0" smtClean="0">
                    <a:sym typeface="Wingdings" panose="05000000000000000000" pitchFamily="2" charset="2"/>
                  </a:rPr>
                  <a:t> is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acyclic</a:t>
                </a:r>
                <a:r>
                  <a:rPr lang="nb-NO" dirty="0" smtClean="0">
                    <a:sym typeface="Wingdings" panose="05000000000000000000" pitchFamily="2" charset="2"/>
                  </a:rPr>
                  <a:t>.</a:t>
                </a:r>
                <a:endParaRPr lang="nb-NO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nb-NO" b="1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Question</a:t>
                </a:r>
                <a:r>
                  <a:rPr lang="nb-NO" b="1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: </a:t>
                </a:r>
                <a:r>
                  <a:rPr lang="nb-NO" dirty="0">
                    <a:sym typeface="Wingdings" panose="05000000000000000000" pitchFamily="2" charset="2"/>
                  </a:rPr>
                  <a:t>Does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G</a:t>
                </a:r>
                <a:r>
                  <a:rPr lang="nb-NO" dirty="0">
                    <a:sym typeface="Wingdings" panose="05000000000000000000" pitchFamily="2" charset="2"/>
                  </a:rPr>
                  <a:t> have </a:t>
                </a:r>
                <a:r>
                  <a:rPr lang="nb-NO" dirty="0" smtClean="0">
                    <a:sym typeface="Wingdings" panose="05000000000000000000" pitchFamily="2" charset="2"/>
                  </a:rPr>
                  <a:t>a feedback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vertex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set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S</a:t>
                </a:r>
                <a:r>
                  <a:rPr lang="nb-NO" dirty="0" smtClean="0">
                    <a:sym typeface="Wingdings" panose="05000000000000000000" pitchFamily="2" charset="2"/>
                  </a:rPr>
                  <a:t>, 	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disjoint</a:t>
                </a:r>
                <a:r>
                  <a:rPr lang="nb-NO" dirty="0" smtClean="0">
                    <a:sym typeface="Wingdings" panose="05000000000000000000" pitchFamily="2" charset="2"/>
                  </a:rPr>
                  <a:t> from </a:t>
                </a:r>
                <a:r>
                  <a:rPr lang="nb-NO" dirty="0" err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nb-NO" dirty="0" smtClean="0">
                    <a:sym typeface="Wingdings" panose="05000000000000000000" pitchFamily="2" charset="2"/>
                  </a:rPr>
                  <a:t>,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such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that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|S|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k</a:t>
                </a:r>
                <a:r>
                  <a:rPr lang="nb-NO" dirty="0" smtClean="0">
                    <a:sym typeface="Wingdings" panose="05000000000000000000" pitchFamily="2" charset="2"/>
                  </a:rPr>
                  <a:t>?</a:t>
                </a:r>
                <a:endParaRPr lang="nb-NO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Parameter</a:t>
                </a:r>
                <a:r>
                  <a:rPr lang="nb-NO" b="1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: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772816"/>
                <a:ext cx="8229600" cy="2692896"/>
              </a:xfrm>
              <a:blipFill rotWithShape="1">
                <a:blip r:embed="rId2"/>
                <a:stretch>
                  <a:fillRect l="-1926" t="-475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471015" y="4983559"/>
            <a:ext cx="4961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2060"/>
                </a:solidFill>
              </a:rPr>
              <a:t>Will </a:t>
            </a:r>
            <a:r>
              <a:rPr lang="nb-NO" sz="2400" dirty="0" err="1" smtClean="0">
                <a:solidFill>
                  <a:srgbClr val="002060"/>
                </a:solidFill>
              </a:rPr>
              <a:t>see</a:t>
            </a:r>
            <a:r>
              <a:rPr lang="nb-NO" sz="2400" dirty="0" smtClean="0">
                <a:solidFill>
                  <a:srgbClr val="002060"/>
                </a:solidFill>
              </a:rPr>
              <a:t> a </a:t>
            </a:r>
            <a:r>
              <a:rPr lang="nb-NO" sz="2400" dirty="0" smtClean="0">
                <a:solidFill>
                  <a:srgbClr val="C00000"/>
                </a:solidFill>
              </a:rPr>
              <a:t>8</a:t>
            </a:r>
            <a:r>
              <a:rPr lang="nb-NO" sz="2400" baseline="30000" dirty="0" smtClean="0">
                <a:solidFill>
                  <a:srgbClr val="C00000"/>
                </a:solidFill>
              </a:rPr>
              <a:t>k</a:t>
            </a:r>
            <a:r>
              <a:rPr lang="nb-NO" sz="2400" dirty="0">
                <a:solidFill>
                  <a:srgbClr val="C00000"/>
                </a:solidFill>
              </a:rPr>
              <a:t>(k+1</a:t>
            </a:r>
            <a:r>
              <a:rPr lang="nb-NO" sz="2400" dirty="0" smtClean="0">
                <a:solidFill>
                  <a:srgbClr val="C00000"/>
                </a:solidFill>
              </a:rPr>
              <a:t>)!</a:t>
            </a:r>
            <a:r>
              <a:rPr lang="nb-NO" sz="2400" dirty="0" err="1" smtClean="0">
                <a:solidFill>
                  <a:srgbClr val="C00000"/>
                </a:solidFill>
              </a:rPr>
              <a:t>n</a:t>
            </a:r>
            <a:r>
              <a:rPr lang="nb-NO" sz="2400" baseline="30000" dirty="0" err="1" smtClean="0">
                <a:solidFill>
                  <a:srgbClr val="C00000"/>
                </a:solidFill>
              </a:rPr>
              <a:t>O</a:t>
            </a:r>
            <a:r>
              <a:rPr lang="nb-NO" sz="2400" baseline="30000" dirty="0" smtClean="0">
                <a:solidFill>
                  <a:srgbClr val="C00000"/>
                </a:solidFill>
              </a:rPr>
              <a:t>(1)</a:t>
            </a:r>
            <a:r>
              <a:rPr lang="nb-NO" sz="2400" dirty="0" smtClean="0">
                <a:solidFill>
                  <a:srgbClr val="002060"/>
                </a:solidFill>
              </a:rPr>
              <a:t> time </a:t>
            </a:r>
            <a:r>
              <a:rPr lang="nb-NO" sz="2400" dirty="0" err="1" smtClean="0">
                <a:solidFill>
                  <a:srgbClr val="002060"/>
                </a:solidFill>
              </a:rPr>
              <a:t>algorithm</a:t>
            </a:r>
            <a:r>
              <a:rPr lang="nb-NO" sz="2400" dirty="0" smtClean="0">
                <a:solidFill>
                  <a:srgbClr val="002060"/>
                </a:solidFill>
              </a:rPr>
              <a:t>.</a:t>
            </a:r>
            <a:endParaRPr lang="nb-NO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Disjoint</a:t>
            </a:r>
            <a:r>
              <a:rPr lang="nb-NO" dirty="0" smtClean="0"/>
              <a:t> DFVS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484784"/>
            <a:ext cx="3758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>
                <a:solidFill>
                  <a:srgbClr val="002060"/>
                </a:solidFill>
              </a:rPr>
              <a:t>Suppose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r>
              <a:rPr lang="nb-NO" sz="2400" dirty="0" err="1" smtClean="0">
                <a:solidFill>
                  <a:srgbClr val="002060"/>
                </a:solidFill>
              </a:rPr>
              <a:t>there</a:t>
            </a:r>
            <a:r>
              <a:rPr lang="nb-NO" sz="2400" dirty="0" smtClean="0">
                <a:solidFill>
                  <a:srgbClr val="002060"/>
                </a:solidFill>
              </a:rPr>
              <a:t> is a </a:t>
            </a:r>
            <a:r>
              <a:rPr lang="nb-NO" sz="2400" dirty="0" err="1" smtClean="0">
                <a:solidFill>
                  <a:srgbClr val="002060"/>
                </a:solidFill>
              </a:rPr>
              <a:t>solution</a:t>
            </a:r>
            <a:r>
              <a:rPr lang="nb-NO" sz="2400" dirty="0" smtClean="0"/>
              <a:t> </a:t>
            </a:r>
            <a:r>
              <a:rPr lang="nb-NO" sz="2400" dirty="0" smtClean="0">
                <a:solidFill>
                  <a:srgbClr val="C00000"/>
                </a:solidFill>
              </a:rPr>
              <a:t>S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5908" y="1805915"/>
            <a:ext cx="3260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G \ S</a:t>
            </a:r>
            <a:r>
              <a:rPr lang="nb-NO" sz="2400" dirty="0" smtClean="0"/>
              <a:t> </a:t>
            </a:r>
            <a:r>
              <a:rPr lang="nb-NO" sz="2400" dirty="0" smtClean="0">
                <a:solidFill>
                  <a:srgbClr val="002060"/>
                </a:solidFill>
              </a:rPr>
              <a:t>is a </a:t>
            </a:r>
            <a:r>
              <a:rPr lang="nb-NO" sz="2400" dirty="0" smtClean="0">
                <a:solidFill>
                  <a:srgbClr val="C00000"/>
                </a:solidFill>
              </a:rPr>
              <a:t>DAG</a:t>
            </a:r>
            <a:r>
              <a:rPr lang="nb-NO" sz="2400" dirty="0" smtClean="0">
                <a:solidFill>
                  <a:srgbClr val="002060"/>
                </a:solidFill>
              </a:rPr>
              <a:t>, so it has a</a:t>
            </a:r>
            <a:br>
              <a:rPr lang="nb-NO" sz="2400" dirty="0" smtClean="0">
                <a:solidFill>
                  <a:srgbClr val="002060"/>
                </a:solidFill>
              </a:rPr>
            </a:br>
            <a:r>
              <a:rPr lang="nb-NO" sz="2400" dirty="0" err="1" smtClean="0">
                <a:solidFill>
                  <a:srgbClr val="002060"/>
                </a:solidFill>
              </a:rPr>
              <a:t>topological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r>
              <a:rPr lang="nb-NO" sz="2400" dirty="0" err="1" smtClean="0">
                <a:solidFill>
                  <a:srgbClr val="002060"/>
                </a:solidFill>
              </a:rPr>
              <a:t>ordering</a:t>
            </a:r>
            <a:endParaRPr lang="nb-NO" sz="2400" dirty="0">
              <a:solidFill>
                <a:srgbClr val="00206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043608" y="2904206"/>
            <a:ext cx="6625336" cy="1100858"/>
          </a:xfrm>
          <a:custGeom>
            <a:avLst/>
            <a:gdLst>
              <a:gd name="connsiteX0" fmla="*/ 2743457 w 6625336"/>
              <a:gd name="connsiteY0" fmla="*/ 334842 h 1100858"/>
              <a:gd name="connsiteX1" fmla="*/ 2307621 w 6625336"/>
              <a:gd name="connsiteY1" fmla="*/ 223747 h 1100858"/>
              <a:gd name="connsiteX2" fmla="*/ 1897423 w 6625336"/>
              <a:gd name="connsiteY2" fmla="*/ 198109 h 1100858"/>
              <a:gd name="connsiteX3" fmla="*/ 1188122 w 6625336"/>
              <a:gd name="connsiteY3" fmla="*/ 232293 h 1100858"/>
              <a:gd name="connsiteX4" fmla="*/ 324997 w 6625336"/>
              <a:gd name="connsiteY4" fmla="*/ 454483 h 1100858"/>
              <a:gd name="connsiteX5" fmla="*/ 8803 w 6625336"/>
              <a:gd name="connsiteY5" fmla="*/ 770678 h 1100858"/>
              <a:gd name="connsiteX6" fmla="*/ 624100 w 6625336"/>
              <a:gd name="connsiteY6" fmla="*/ 1052689 h 1100858"/>
              <a:gd name="connsiteX7" fmla="*/ 1299217 w 6625336"/>
              <a:gd name="connsiteY7" fmla="*/ 924502 h 1100858"/>
              <a:gd name="connsiteX8" fmla="*/ 1666687 w 6625336"/>
              <a:gd name="connsiteY8" fmla="*/ 830498 h 1100858"/>
              <a:gd name="connsiteX9" fmla="*/ 2247801 w 6625336"/>
              <a:gd name="connsiteY9" fmla="*/ 890319 h 1100858"/>
              <a:gd name="connsiteX10" fmla="*/ 2914373 w 6625336"/>
              <a:gd name="connsiteY10" fmla="*/ 1052689 h 1100858"/>
              <a:gd name="connsiteX11" fmla="*/ 3803135 w 6625336"/>
              <a:gd name="connsiteY11" fmla="*/ 1095418 h 1100858"/>
              <a:gd name="connsiteX12" fmla="*/ 4298791 w 6625336"/>
              <a:gd name="connsiteY12" fmla="*/ 950139 h 1100858"/>
              <a:gd name="connsiteX13" fmla="*/ 5264466 w 6625336"/>
              <a:gd name="connsiteY13" fmla="*/ 727949 h 1100858"/>
              <a:gd name="connsiteX14" fmla="*/ 5725939 w 6625336"/>
              <a:gd name="connsiteY14" fmla="*/ 753586 h 1100858"/>
              <a:gd name="connsiteX15" fmla="*/ 6614702 w 6625336"/>
              <a:gd name="connsiteY15" fmla="*/ 676674 h 1100858"/>
              <a:gd name="connsiteX16" fmla="*/ 6170320 w 6625336"/>
              <a:gd name="connsiteY16" fmla="*/ 52831 h 1100858"/>
              <a:gd name="connsiteX17" fmla="*/ 5486657 w 6625336"/>
              <a:gd name="connsiteY17" fmla="*/ 52831 h 1100858"/>
              <a:gd name="connsiteX18" fmla="*/ 4614986 w 6625336"/>
              <a:gd name="connsiteY18" fmla="*/ 215201 h 1100858"/>
              <a:gd name="connsiteX19" fmla="*/ 3717677 w 6625336"/>
              <a:gd name="connsiteY19" fmla="*/ 394663 h 1100858"/>
              <a:gd name="connsiteX20" fmla="*/ 2743457 w 6625336"/>
              <a:gd name="connsiteY20" fmla="*/ 334842 h 110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25336" h="1100858">
                <a:moveTo>
                  <a:pt x="2743457" y="334842"/>
                </a:moveTo>
                <a:cubicBezTo>
                  <a:pt x="2508448" y="306356"/>
                  <a:pt x="2448626" y="246536"/>
                  <a:pt x="2307621" y="223747"/>
                </a:cubicBezTo>
                <a:cubicBezTo>
                  <a:pt x="2166616" y="200958"/>
                  <a:pt x="2084006" y="196685"/>
                  <a:pt x="1897423" y="198109"/>
                </a:cubicBezTo>
                <a:cubicBezTo>
                  <a:pt x="1710840" y="199533"/>
                  <a:pt x="1450193" y="189564"/>
                  <a:pt x="1188122" y="232293"/>
                </a:cubicBezTo>
                <a:cubicBezTo>
                  <a:pt x="926051" y="275022"/>
                  <a:pt x="521550" y="364752"/>
                  <a:pt x="324997" y="454483"/>
                </a:cubicBezTo>
                <a:cubicBezTo>
                  <a:pt x="128444" y="544214"/>
                  <a:pt x="-41048" y="670977"/>
                  <a:pt x="8803" y="770678"/>
                </a:cubicBezTo>
                <a:cubicBezTo>
                  <a:pt x="58653" y="870379"/>
                  <a:pt x="409031" y="1027052"/>
                  <a:pt x="624100" y="1052689"/>
                </a:cubicBezTo>
                <a:cubicBezTo>
                  <a:pt x="839169" y="1078326"/>
                  <a:pt x="1125452" y="961534"/>
                  <a:pt x="1299217" y="924502"/>
                </a:cubicBezTo>
                <a:cubicBezTo>
                  <a:pt x="1472981" y="887470"/>
                  <a:pt x="1508590" y="836195"/>
                  <a:pt x="1666687" y="830498"/>
                </a:cubicBezTo>
                <a:cubicBezTo>
                  <a:pt x="1824784" y="824801"/>
                  <a:pt x="2039853" y="853287"/>
                  <a:pt x="2247801" y="890319"/>
                </a:cubicBezTo>
                <a:cubicBezTo>
                  <a:pt x="2455749" y="927351"/>
                  <a:pt x="2655151" y="1018506"/>
                  <a:pt x="2914373" y="1052689"/>
                </a:cubicBezTo>
                <a:cubicBezTo>
                  <a:pt x="3173595" y="1086872"/>
                  <a:pt x="3572399" y="1112510"/>
                  <a:pt x="3803135" y="1095418"/>
                </a:cubicBezTo>
                <a:cubicBezTo>
                  <a:pt x="4033871" y="1078326"/>
                  <a:pt x="4055236" y="1011384"/>
                  <a:pt x="4298791" y="950139"/>
                </a:cubicBezTo>
                <a:cubicBezTo>
                  <a:pt x="4542346" y="888894"/>
                  <a:pt x="5026608" y="760708"/>
                  <a:pt x="5264466" y="727949"/>
                </a:cubicBezTo>
                <a:cubicBezTo>
                  <a:pt x="5502324" y="695190"/>
                  <a:pt x="5500900" y="762132"/>
                  <a:pt x="5725939" y="753586"/>
                </a:cubicBezTo>
                <a:cubicBezTo>
                  <a:pt x="5950978" y="745040"/>
                  <a:pt x="6540639" y="793466"/>
                  <a:pt x="6614702" y="676674"/>
                </a:cubicBezTo>
                <a:cubicBezTo>
                  <a:pt x="6688765" y="559882"/>
                  <a:pt x="6358328" y="156805"/>
                  <a:pt x="6170320" y="52831"/>
                </a:cubicBezTo>
                <a:cubicBezTo>
                  <a:pt x="5982312" y="-51143"/>
                  <a:pt x="5745879" y="25769"/>
                  <a:pt x="5486657" y="52831"/>
                </a:cubicBezTo>
                <a:cubicBezTo>
                  <a:pt x="5227435" y="79893"/>
                  <a:pt x="4614986" y="215201"/>
                  <a:pt x="4614986" y="215201"/>
                </a:cubicBezTo>
                <a:cubicBezTo>
                  <a:pt x="4320156" y="272173"/>
                  <a:pt x="4029598" y="371874"/>
                  <a:pt x="3717677" y="394663"/>
                </a:cubicBezTo>
                <a:cubicBezTo>
                  <a:pt x="3405756" y="417452"/>
                  <a:pt x="2978466" y="363328"/>
                  <a:pt x="2743457" y="3348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03648" y="3356992"/>
            <a:ext cx="5832648" cy="28803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43608" y="4532927"/>
            <a:ext cx="4642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2060"/>
                </a:solidFill>
              </a:rPr>
              <a:t>Guess </a:t>
            </a:r>
            <a:r>
              <a:rPr lang="nb-NO" sz="2400" dirty="0" err="1" smtClean="0">
                <a:solidFill>
                  <a:srgbClr val="002060"/>
                </a:solidFill>
              </a:rPr>
              <a:t>the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r>
              <a:rPr lang="nb-NO" sz="2400" dirty="0" err="1" smtClean="0">
                <a:solidFill>
                  <a:srgbClr val="002060"/>
                </a:solidFill>
              </a:rPr>
              <a:t>ordering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r>
              <a:rPr lang="nb-NO" sz="2400" dirty="0" err="1" smtClean="0">
                <a:solidFill>
                  <a:srgbClr val="002060"/>
                </a:solidFill>
              </a:rPr>
              <a:t>restricted</a:t>
            </a:r>
            <a:r>
              <a:rPr lang="nb-NO" sz="2400" dirty="0" smtClean="0">
                <a:solidFill>
                  <a:srgbClr val="002060"/>
                </a:solidFill>
              </a:rPr>
              <a:t> to </a:t>
            </a:r>
            <a:r>
              <a:rPr lang="nb-NO" sz="2400" dirty="0" err="1" smtClean="0">
                <a:solidFill>
                  <a:srgbClr val="002060"/>
                </a:solidFill>
              </a:rPr>
              <a:t>the</a:t>
            </a:r>
            <a:r>
              <a:rPr lang="nb-NO" sz="2400" dirty="0" smtClean="0">
                <a:solidFill>
                  <a:srgbClr val="002060"/>
                </a:solidFill>
              </a:rPr>
              <a:t/>
            </a:r>
            <a:br>
              <a:rPr lang="nb-NO" sz="2400" dirty="0" smtClean="0">
                <a:solidFill>
                  <a:srgbClr val="002060"/>
                </a:solidFill>
              </a:rPr>
            </a:br>
            <a:r>
              <a:rPr lang="nb-NO" sz="2400" dirty="0" err="1" smtClean="0">
                <a:solidFill>
                  <a:srgbClr val="002060"/>
                </a:solidFill>
              </a:rPr>
              <a:t>old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r>
              <a:rPr lang="nb-NO" sz="2400" dirty="0" err="1" smtClean="0">
                <a:solidFill>
                  <a:srgbClr val="002060"/>
                </a:solidFill>
              </a:rPr>
              <a:t>disjoint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r>
              <a:rPr lang="nb-NO" sz="2400" dirty="0" err="1" smtClean="0">
                <a:solidFill>
                  <a:srgbClr val="002060"/>
                </a:solidFill>
              </a:rPr>
              <a:t>solution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r>
              <a:rPr lang="nb-NO" sz="2400" dirty="0" err="1" smtClean="0">
                <a:solidFill>
                  <a:srgbClr val="C00000"/>
                </a:solidFill>
              </a:rPr>
              <a:t>X</a:t>
            </a:r>
            <a:r>
              <a:rPr lang="nb-NO" sz="24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7" name="Freeform 26"/>
          <p:cNvSpPr/>
          <p:nvPr/>
        </p:nvSpPr>
        <p:spPr>
          <a:xfrm>
            <a:off x="2127903" y="3329259"/>
            <a:ext cx="1219961" cy="171749"/>
          </a:xfrm>
          <a:custGeom>
            <a:avLst/>
            <a:gdLst>
              <a:gd name="connsiteX0" fmla="*/ 0 w 1367327"/>
              <a:gd name="connsiteY0" fmla="*/ 245408 h 245408"/>
              <a:gd name="connsiteX1" fmla="*/ 341832 w 1367327"/>
              <a:gd name="connsiteY1" fmla="*/ 74492 h 245408"/>
              <a:gd name="connsiteX2" fmla="*/ 811850 w 1367327"/>
              <a:gd name="connsiteY2" fmla="*/ 6126 h 245408"/>
              <a:gd name="connsiteX3" fmla="*/ 1367327 w 1367327"/>
              <a:gd name="connsiteY3" fmla="*/ 219771 h 245408"/>
              <a:gd name="connsiteX4" fmla="*/ 1367327 w 1367327"/>
              <a:gd name="connsiteY4" fmla="*/ 219771 h 24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7327" h="245408">
                <a:moveTo>
                  <a:pt x="0" y="245408"/>
                </a:moveTo>
                <a:cubicBezTo>
                  <a:pt x="103262" y="179890"/>
                  <a:pt x="206524" y="114372"/>
                  <a:pt x="341832" y="74492"/>
                </a:cubicBezTo>
                <a:cubicBezTo>
                  <a:pt x="477140" y="34612"/>
                  <a:pt x="640934" y="-18087"/>
                  <a:pt x="811850" y="6126"/>
                </a:cubicBezTo>
                <a:cubicBezTo>
                  <a:pt x="982766" y="30339"/>
                  <a:pt x="1367327" y="219771"/>
                  <a:pt x="1367327" y="219771"/>
                </a:cubicBezTo>
                <a:lnTo>
                  <a:pt x="1367327" y="219771"/>
                </a:ln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Freeform 31"/>
          <p:cNvSpPr/>
          <p:nvPr/>
        </p:nvSpPr>
        <p:spPr>
          <a:xfrm>
            <a:off x="3497757" y="3004964"/>
            <a:ext cx="1364800" cy="586795"/>
          </a:xfrm>
          <a:custGeom>
            <a:avLst/>
            <a:gdLst>
              <a:gd name="connsiteX0" fmla="*/ 6019 w 1364800"/>
              <a:gd name="connsiteY0" fmla="*/ 586795 h 586795"/>
              <a:gd name="connsiteX1" fmla="*/ 65839 w 1364800"/>
              <a:gd name="connsiteY1" fmla="*/ 219325 h 586795"/>
              <a:gd name="connsiteX2" fmla="*/ 476037 w 1364800"/>
              <a:gd name="connsiteY2" fmla="*/ 5681 h 586795"/>
              <a:gd name="connsiteX3" fmla="*/ 1168247 w 1364800"/>
              <a:gd name="connsiteY3" fmla="*/ 82593 h 586795"/>
              <a:gd name="connsiteX4" fmla="*/ 1364800 w 1364800"/>
              <a:gd name="connsiteY4" fmla="*/ 304783 h 58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800" h="586795">
                <a:moveTo>
                  <a:pt x="6019" y="586795"/>
                </a:moveTo>
                <a:cubicBezTo>
                  <a:pt x="-3239" y="451486"/>
                  <a:pt x="-12497" y="316177"/>
                  <a:pt x="65839" y="219325"/>
                </a:cubicBezTo>
                <a:cubicBezTo>
                  <a:pt x="144175" y="122473"/>
                  <a:pt x="292302" y="28470"/>
                  <a:pt x="476037" y="5681"/>
                </a:cubicBezTo>
                <a:cubicBezTo>
                  <a:pt x="659772" y="-17108"/>
                  <a:pt x="1020120" y="32743"/>
                  <a:pt x="1168247" y="82593"/>
                </a:cubicBezTo>
                <a:cubicBezTo>
                  <a:pt x="1316374" y="132443"/>
                  <a:pt x="1340587" y="218613"/>
                  <a:pt x="1364800" y="304783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Oval 33"/>
          <p:cNvSpPr/>
          <p:nvPr/>
        </p:nvSpPr>
        <p:spPr>
          <a:xfrm>
            <a:off x="1403648" y="3573016"/>
            <a:ext cx="144016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Oval 34"/>
          <p:cNvSpPr/>
          <p:nvPr/>
        </p:nvSpPr>
        <p:spPr>
          <a:xfrm>
            <a:off x="1691680" y="3573016"/>
            <a:ext cx="144016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Oval 35"/>
          <p:cNvSpPr/>
          <p:nvPr/>
        </p:nvSpPr>
        <p:spPr>
          <a:xfrm>
            <a:off x="2339752" y="3501008"/>
            <a:ext cx="144016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Oval 36"/>
          <p:cNvSpPr/>
          <p:nvPr/>
        </p:nvSpPr>
        <p:spPr>
          <a:xfrm>
            <a:off x="2555776" y="3501008"/>
            <a:ext cx="144016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8" name="Oval 37"/>
          <p:cNvSpPr/>
          <p:nvPr/>
        </p:nvSpPr>
        <p:spPr>
          <a:xfrm>
            <a:off x="2771800" y="3501008"/>
            <a:ext cx="144016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Oval 38"/>
          <p:cNvSpPr/>
          <p:nvPr/>
        </p:nvSpPr>
        <p:spPr>
          <a:xfrm>
            <a:off x="3059832" y="3501008"/>
            <a:ext cx="144016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Oval 39"/>
          <p:cNvSpPr/>
          <p:nvPr/>
        </p:nvSpPr>
        <p:spPr>
          <a:xfrm>
            <a:off x="4211960" y="3429000"/>
            <a:ext cx="144016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Oval 40"/>
          <p:cNvSpPr/>
          <p:nvPr/>
        </p:nvSpPr>
        <p:spPr>
          <a:xfrm>
            <a:off x="4499992" y="3429000"/>
            <a:ext cx="144016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Oval 41"/>
          <p:cNvSpPr/>
          <p:nvPr/>
        </p:nvSpPr>
        <p:spPr>
          <a:xfrm>
            <a:off x="5076056" y="3356992"/>
            <a:ext cx="144016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Oval 42"/>
          <p:cNvSpPr/>
          <p:nvPr/>
        </p:nvSpPr>
        <p:spPr>
          <a:xfrm>
            <a:off x="5292080" y="3356992"/>
            <a:ext cx="144016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Oval 43"/>
          <p:cNvSpPr/>
          <p:nvPr/>
        </p:nvSpPr>
        <p:spPr>
          <a:xfrm>
            <a:off x="5508104" y="3356992"/>
            <a:ext cx="144016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Oval 44"/>
          <p:cNvSpPr/>
          <p:nvPr/>
        </p:nvSpPr>
        <p:spPr>
          <a:xfrm>
            <a:off x="5724128" y="3356992"/>
            <a:ext cx="144016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6" name="Oval 45"/>
          <p:cNvSpPr/>
          <p:nvPr/>
        </p:nvSpPr>
        <p:spPr>
          <a:xfrm>
            <a:off x="5940152" y="3356992"/>
            <a:ext cx="144016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Oval 46"/>
          <p:cNvSpPr/>
          <p:nvPr/>
        </p:nvSpPr>
        <p:spPr>
          <a:xfrm>
            <a:off x="6804248" y="3284984"/>
            <a:ext cx="144016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Oval 47"/>
          <p:cNvSpPr/>
          <p:nvPr/>
        </p:nvSpPr>
        <p:spPr>
          <a:xfrm>
            <a:off x="6588224" y="3284984"/>
            <a:ext cx="144016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Oval 48"/>
          <p:cNvSpPr/>
          <p:nvPr/>
        </p:nvSpPr>
        <p:spPr>
          <a:xfrm>
            <a:off x="3995936" y="3429000"/>
            <a:ext cx="144016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Oval 49"/>
          <p:cNvSpPr/>
          <p:nvPr/>
        </p:nvSpPr>
        <p:spPr>
          <a:xfrm>
            <a:off x="3779912" y="3429000"/>
            <a:ext cx="144016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Freeform 53"/>
          <p:cNvSpPr/>
          <p:nvPr/>
        </p:nvSpPr>
        <p:spPr>
          <a:xfrm>
            <a:off x="2127903" y="3557575"/>
            <a:ext cx="4246322" cy="701157"/>
          </a:xfrm>
          <a:custGeom>
            <a:avLst/>
            <a:gdLst>
              <a:gd name="connsiteX0" fmla="*/ 0 w 4246322"/>
              <a:gd name="connsiteY0" fmla="*/ 68367 h 701157"/>
              <a:gd name="connsiteX1" fmla="*/ 752030 w 4246322"/>
              <a:gd name="connsiteY1" fmla="*/ 427290 h 701157"/>
              <a:gd name="connsiteX2" fmla="*/ 2333002 w 4246322"/>
              <a:gd name="connsiteY2" fmla="*/ 700756 h 701157"/>
              <a:gd name="connsiteX3" fmla="*/ 3982340 w 4246322"/>
              <a:gd name="connsiteY3" fmla="*/ 367470 h 701157"/>
              <a:gd name="connsiteX4" fmla="*/ 4221622 w 4246322"/>
              <a:gd name="connsiteY4" fmla="*/ 0 h 701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6322" h="701157">
                <a:moveTo>
                  <a:pt x="0" y="68367"/>
                </a:moveTo>
                <a:cubicBezTo>
                  <a:pt x="181598" y="195129"/>
                  <a:pt x="363196" y="321892"/>
                  <a:pt x="752030" y="427290"/>
                </a:cubicBezTo>
                <a:cubicBezTo>
                  <a:pt x="1140864" y="532688"/>
                  <a:pt x="1794617" y="710726"/>
                  <a:pt x="2333002" y="700756"/>
                </a:cubicBezTo>
                <a:cubicBezTo>
                  <a:pt x="2871387" y="690786"/>
                  <a:pt x="3667570" y="484263"/>
                  <a:pt x="3982340" y="367470"/>
                </a:cubicBezTo>
                <a:cubicBezTo>
                  <a:pt x="4297110" y="250677"/>
                  <a:pt x="4259366" y="125338"/>
                  <a:pt x="4221622" y="0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Freeform 55"/>
          <p:cNvSpPr/>
          <p:nvPr/>
        </p:nvSpPr>
        <p:spPr>
          <a:xfrm>
            <a:off x="2136449" y="3583213"/>
            <a:ext cx="2580830" cy="359529"/>
          </a:xfrm>
          <a:custGeom>
            <a:avLst/>
            <a:gdLst>
              <a:gd name="connsiteX0" fmla="*/ 0 w 2580830"/>
              <a:gd name="connsiteY0" fmla="*/ 0 h 359529"/>
              <a:gd name="connsiteX1" fmla="*/ 1239140 w 2580830"/>
              <a:gd name="connsiteY1" fmla="*/ 358923 h 359529"/>
              <a:gd name="connsiteX2" fmla="*/ 2580830 w 2580830"/>
              <a:gd name="connsiteY2" fmla="*/ 68366 h 35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0830" h="359529">
                <a:moveTo>
                  <a:pt x="0" y="0"/>
                </a:moveTo>
                <a:cubicBezTo>
                  <a:pt x="404501" y="173764"/>
                  <a:pt x="809002" y="347529"/>
                  <a:pt x="1239140" y="358923"/>
                </a:cubicBezTo>
                <a:cubicBezTo>
                  <a:pt x="1669278" y="370317"/>
                  <a:pt x="2125054" y="219341"/>
                  <a:pt x="2580830" y="68366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Freeform 58"/>
          <p:cNvSpPr/>
          <p:nvPr/>
        </p:nvSpPr>
        <p:spPr>
          <a:xfrm>
            <a:off x="3373099" y="2684662"/>
            <a:ext cx="2974211" cy="915642"/>
          </a:xfrm>
          <a:custGeom>
            <a:avLst/>
            <a:gdLst>
              <a:gd name="connsiteX0" fmla="*/ 79402 w 2974211"/>
              <a:gd name="connsiteY0" fmla="*/ 915642 h 915642"/>
              <a:gd name="connsiteX1" fmla="*/ 28127 w 2974211"/>
              <a:gd name="connsiteY1" fmla="*/ 445624 h 915642"/>
              <a:gd name="connsiteX2" fmla="*/ 463963 w 2974211"/>
              <a:gd name="connsiteY2" fmla="*/ 78155 h 915642"/>
              <a:gd name="connsiteX3" fmla="*/ 1429637 w 2974211"/>
              <a:gd name="connsiteY3" fmla="*/ 9788 h 915642"/>
              <a:gd name="connsiteX4" fmla="*/ 2754236 w 2974211"/>
              <a:gd name="connsiteY4" fmla="*/ 223433 h 915642"/>
              <a:gd name="connsiteX5" fmla="*/ 2959335 w 2974211"/>
              <a:gd name="connsiteY5" fmla="*/ 471261 h 91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4211" h="915642">
                <a:moveTo>
                  <a:pt x="79402" y="915642"/>
                </a:moveTo>
                <a:cubicBezTo>
                  <a:pt x="21717" y="750423"/>
                  <a:pt x="-35967" y="585205"/>
                  <a:pt x="28127" y="445624"/>
                </a:cubicBezTo>
                <a:cubicBezTo>
                  <a:pt x="92221" y="306043"/>
                  <a:pt x="230378" y="150794"/>
                  <a:pt x="463963" y="78155"/>
                </a:cubicBezTo>
                <a:cubicBezTo>
                  <a:pt x="697548" y="5516"/>
                  <a:pt x="1047925" y="-14425"/>
                  <a:pt x="1429637" y="9788"/>
                </a:cubicBezTo>
                <a:cubicBezTo>
                  <a:pt x="1811349" y="34001"/>
                  <a:pt x="2499286" y="146521"/>
                  <a:pt x="2754236" y="223433"/>
                </a:cubicBezTo>
                <a:cubicBezTo>
                  <a:pt x="3009186" y="300345"/>
                  <a:pt x="2984260" y="385803"/>
                  <a:pt x="2959335" y="471261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Freeform 59"/>
          <p:cNvSpPr/>
          <p:nvPr/>
        </p:nvSpPr>
        <p:spPr>
          <a:xfrm>
            <a:off x="4871103" y="3047616"/>
            <a:ext cx="1239140" cy="424502"/>
          </a:xfrm>
          <a:custGeom>
            <a:avLst/>
            <a:gdLst>
              <a:gd name="connsiteX0" fmla="*/ 0 w 1239140"/>
              <a:gd name="connsiteY0" fmla="*/ 424502 h 424502"/>
              <a:gd name="connsiteX1" fmla="*/ 273465 w 1239140"/>
              <a:gd name="connsiteY1" fmla="*/ 74124 h 424502"/>
              <a:gd name="connsiteX2" fmla="*/ 743484 w 1239140"/>
              <a:gd name="connsiteY2" fmla="*/ 5758 h 424502"/>
              <a:gd name="connsiteX3" fmla="*/ 1239140 w 1239140"/>
              <a:gd name="connsiteY3" fmla="*/ 168128 h 42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9140" h="424502">
                <a:moveTo>
                  <a:pt x="0" y="424502"/>
                </a:moveTo>
                <a:cubicBezTo>
                  <a:pt x="74775" y="284208"/>
                  <a:pt x="149551" y="143915"/>
                  <a:pt x="273465" y="74124"/>
                </a:cubicBezTo>
                <a:cubicBezTo>
                  <a:pt x="397379" y="4333"/>
                  <a:pt x="582538" y="-9909"/>
                  <a:pt x="743484" y="5758"/>
                </a:cubicBezTo>
                <a:cubicBezTo>
                  <a:pt x="904430" y="21425"/>
                  <a:pt x="1071785" y="94776"/>
                  <a:pt x="1239140" y="168128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TextBox 60"/>
          <p:cNvSpPr txBox="1"/>
          <p:nvPr/>
        </p:nvSpPr>
        <p:spPr>
          <a:xfrm>
            <a:off x="6156176" y="4829090"/>
            <a:ext cx="2140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C00000"/>
                </a:solidFill>
              </a:rPr>
              <a:t>(k+1)!</a:t>
            </a:r>
            <a:r>
              <a:rPr lang="nb-NO" sz="2000" dirty="0">
                <a:solidFill>
                  <a:srgbClr val="002060"/>
                </a:solidFill>
              </a:rPr>
              <a:t> </a:t>
            </a:r>
            <a:r>
              <a:rPr lang="nb-NO" sz="2000" dirty="0" err="1">
                <a:solidFill>
                  <a:srgbClr val="002060"/>
                </a:solidFill>
              </a:rPr>
              <a:t>possibilities</a:t>
            </a:r>
            <a:r>
              <a:rPr lang="nb-NO" sz="2000" dirty="0" smtClean="0">
                <a:solidFill>
                  <a:srgbClr val="002060"/>
                </a:solidFill>
              </a:rPr>
              <a:t>.</a:t>
            </a:r>
            <a:endParaRPr lang="nb-NO" sz="2000" dirty="0">
              <a:solidFill>
                <a:srgbClr val="00206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79712" y="3429000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Oval 12"/>
          <p:cNvSpPr/>
          <p:nvPr/>
        </p:nvSpPr>
        <p:spPr>
          <a:xfrm>
            <a:off x="3347864" y="3429000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Oval 14"/>
          <p:cNvSpPr/>
          <p:nvPr/>
        </p:nvSpPr>
        <p:spPr>
          <a:xfrm>
            <a:off x="4716016" y="3356992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Oval 15"/>
          <p:cNvSpPr/>
          <p:nvPr/>
        </p:nvSpPr>
        <p:spPr>
          <a:xfrm>
            <a:off x="6156176" y="321297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2" name="TextBox 61"/>
          <p:cNvSpPr txBox="1"/>
          <p:nvPr/>
        </p:nvSpPr>
        <p:spPr>
          <a:xfrm>
            <a:off x="3406632" y="5661248"/>
            <a:ext cx="1982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 smtClean="0">
                <a:solidFill>
                  <a:srgbClr val="002060"/>
                </a:solidFill>
              </a:rPr>
              <a:t>Add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implied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arcs</a:t>
            </a:r>
            <a:r>
              <a:rPr lang="nb-NO" sz="2000" dirty="0" smtClean="0">
                <a:solidFill>
                  <a:srgbClr val="002060"/>
                </a:solidFill>
              </a:rPr>
              <a:t>.</a:t>
            </a:r>
            <a:endParaRPr lang="nb-NO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7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8" grpId="0"/>
      <p:bldP spid="27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4" grpId="0" animBg="1"/>
      <p:bldP spid="56" grpId="0" animBg="1"/>
      <p:bldP spid="59" grpId="0" animBg="1"/>
      <p:bldP spid="60" grpId="0" animBg="1"/>
      <p:bldP spid="61" grpId="0"/>
      <p:bldP spid="11" grpId="0" animBg="1"/>
      <p:bldP spid="13" grpId="0" animBg="1"/>
      <p:bldP spid="15" grpId="0" animBg="1"/>
      <p:bldP spid="16" grpId="0" animBg="1"/>
      <p:bldP spid="62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Disjoint</a:t>
            </a:r>
            <a:r>
              <a:rPr lang="nb-NO" dirty="0" smtClean="0"/>
              <a:t> DFVS-T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772815"/>
                <a:ext cx="8229600" cy="321074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Input: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Directed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graph</a:t>
                </a:r>
                <a:r>
                  <a:rPr lang="nb-NO" b="1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G</a:t>
                </a:r>
                <a:r>
                  <a:rPr lang="nb-NO" dirty="0" smtClean="0">
                    <a:sym typeface="Wingdings" panose="05000000000000000000" pitchFamily="2" charset="2"/>
                  </a:rPr>
                  <a:t>,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integer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</a:t>
                </a:r>
                <a:r>
                  <a:rPr lang="nb-NO" dirty="0" smtClean="0">
                    <a:sym typeface="Wingdings" panose="05000000000000000000" pitchFamily="2" charset="2"/>
                  </a:rPr>
                  <a:t>,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vertex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set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nb-NO" dirty="0" smtClean="0">
                    <a:sym typeface="Wingdings" panose="05000000000000000000" pitchFamily="2" charset="2"/>
                  </a:rPr>
                  <a:t> 	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of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size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k+1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such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that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G\</a:t>
                </a:r>
                <a:r>
                  <a:rPr lang="nb-NO" dirty="0" err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nb-NO" dirty="0" smtClean="0">
                    <a:sym typeface="Wingdings" panose="05000000000000000000" pitchFamily="2" charset="2"/>
                  </a:rPr>
                  <a:t> is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acyclic</a:t>
                </a:r>
                <a:r>
                  <a:rPr lang="nb-NO" dirty="0"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ym typeface="Wingdings" panose="05000000000000000000" pitchFamily="2" charset="2"/>
                  </a:rPr>
                  <a:t>and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G[</a:t>
                </a:r>
                <a:r>
                  <a:rPr lang="nb-NO" dirty="0" err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]</a:t>
                </a:r>
                <a:r>
                  <a:rPr lang="nb-NO" dirty="0" smtClean="0">
                    <a:sym typeface="Wingdings" panose="05000000000000000000" pitchFamily="2" charset="2"/>
                  </a:rPr>
                  <a:t> 	is an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acyclic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tournament</a:t>
                </a:r>
                <a:r>
                  <a:rPr lang="nb-NO" dirty="0" smtClean="0">
                    <a:sym typeface="Wingdings" panose="05000000000000000000" pitchFamily="2" charset="2"/>
                  </a:rPr>
                  <a:t>.</a:t>
                </a:r>
                <a:endParaRPr lang="nb-NO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nb-NO" b="1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Question</a:t>
                </a:r>
                <a:r>
                  <a:rPr lang="nb-NO" b="1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: </a:t>
                </a:r>
                <a:r>
                  <a:rPr lang="nb-NO" dirty="0">
                    <a:sym typeface="Wingdings" panose="05000000000000000000" pitchFamily="2" charset="2"/>
                  </a:rPr>
                  <a:t>Does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G</a:t>
                </a:r>
                <a:r>
                  <a:rPr lang="nb-NO" dirty="0">
                    <a:sym typeface="Wingdings" panose="05000000000000000000" pitchFamily="2" charset="2"/>
                  </a:rPr>
                  <a:t> have </a:t>
                </a:r>
                <a:r>
                  <a:rPr lang="nb-NO" dirty="0" smtClean="0">
                    <a:sym typeface="Wingdings" panose="05000000000000000000" pitchFamily="2" charset="2"/>
                  </a:rPr>
                  <a:t>a feedback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vertex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set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S</a:t>
                </a:r>
                <a:r>
                  <a:rPr lang="nb-NO" dirty="0" smtClean="0">
                    <a:sym typeface="Wingdings" panose="05000000000000000000" pitchFamily="2" charset="2"/>
                  </a:rPr>
                  <a:t>, 	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disjoint</a:t>
                </a:r>
                <a:r>
                  <a:rPr lang="nb-NO" dirty="0" smtClean="0">
                    <a:sym typeface="Wingdings" panose="05000000000000000000" pitchFamily="2" charset="2"/>
                  </a:rPr>
                  <a:t> from </a:t>
                </a:r>
                <a:r>
                  <a:rPr lang="nb-NO" dirty="0" err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nb-NO" dirty="0" smtClean="0">
                    <a:sym typeface="Wingdings" panose="05000000000000000000" pitchFamily="2" charset="2"/>
                  </a:rPr>
                  <a:t>,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such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that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|S|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k</a:t>
                </a:r>
                <a:r>
                  <a:rPr lang="nb-NO" dirty="0" smtClean="0">
                    <a:sym typeface="Wingdings" panose="05000000000000000000" pitchFamily="2" charset="2"/>
                  </a:rPr>
                  <a:t>?</a:t>
                </a:r>
                <a:endParaRPr lang="nb-NO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Parameter</a:t>
                </a:r>
                <a:r>
                  <a:rPr lang="nb-NO" b="1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: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772815"/>
                <a:ext cx="8229600" cy="3210743"/>
              </a:xfrm>
              <a:blipFill rotWithShape="1">
                <a:blip r:embed="rId2"/>
                <a:stretch>
                  <a:fillRect l="-1926" t="-3985" r="-155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699792" y="5343599"/>
            <a:ext cx="4225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2060"/>
                </a:solidFill>
              </a:rPr>
              <a:t>Will </a:t>
            </a:r>
            <a:r>
              <a:rPr lang="nb-NO" sz="2400" dirty="0" err="1" smtClean="0">
                <a:solidFill>
                  <a:srgbClr val="002060"/>
                </a:solidFill>
              </a:rPr>
              <a:t>see</a:t>
            </a:r>
            <a:r>
              <a:rPr lang="nb-NO" sz="2400" dirty="0" smtClean="0">
                <a:solidFill>
                  <a:srgbClr val="002060"/>
                </a:solidFill>
              </a:rPr>
              <a:t> a </a:t>
            </a:r>
            <a:r>
              <a:rPr lang="nb-NO" sz="2400" dirty="0" smtClean="0">
                <a:solidFill>
                  <a:srgbClr val="C00000"/>
                </a:solidFill>
              </a:rPr>
              <a:t>8</a:t>
            </a:r>
            <a:r>
              <a:rPr lang="nb-NO" sz="2400" baseline="300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>
                <a:solidFill>
                  <a:srgbClr val="C00000"/>
                </a:solidFill>
              </a:rPr>
              <a:t>n</a:t>
            </a:r>
            <a:r>
              <a:rPr lang="nb-NO" sz="2400" baseline="30000" dirty="0" smtClean="0">
                <a:solidFill>
                  <a:srgbClr val="C00000"/>
                </a:solidFill>
              </a:rPr>
              <a:t>O(1)</a:t>
            </a:r>
            <a:r>
              <a:rPr lang="nb-NO" sz="2400" dirty="0" smtClean="0">
                <a:solidFill>
                  <a:srgbClr val="002060"/>
                </a:solidFill>
              </a:rPr>
              <a:t> time </a:t>
            </a:r>
            <a:r>
              <a:rPr lang="nb-NO" sz="2400" dirty="0" err="1" smtClean="0">
                <a:solidFill>
                  <a:srgbClr val="002060"/>
                </a:solidFill>
              </a:rPr>
              <a:t>algorithm</a:t>
            </a:r>
            <a:r>
              <a:rPr lang="nb-NO" sz="2400" dirty="0" smtClean="0">
                <a:solidFill>
                  <a:srgbClr val="002060"/>
                </a:solidFill>
              </a:rPr>
              <a:t>.</a:t>
            </a:r>
            <a:endParaRPr lang="nb-NO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9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Solutions to DFVS-T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887215"/>
            <a:ext cx="5098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>
                <a:solidFill>
                  <a:srgbClr val="002060"/>
                </a:solidFill>
              </a:rPr>
              <a:t>Consider</a:t>
            </a:r>
            <a:r>
              <a:rPr lang="nb-NO" sz="2400" dirty="0" smtClean="0">
                <a:solidFill>
                  <a:srgbClr val="002060"/>
                </a:solidFill>
              </a:rPr>
              <a:t> an </a:t>
            </a:r>
            <a:r>
              <a:rPr lang="nb-NO" sz="2400" dirty="0" err="1" smtClean="0">
                <a:solidFill>
                  <a:srgbClr val="002060"/>
                </a:solidFill>
              </a:rPr>
              <a:t>instance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r>
              <a:rPr lang="nb-NO" sz="2400" dirty="0" smtClean="0">
                <a:solidFill>
                  <a:srgbClr val="C00000"/>
                </a:solidFill>
              </a:rPr>
              <a:t>(G, </a:t>
            </a:r>
            <a:r>
              <a:rPr lang="nb-NO" sz="2400" dirty="0" err="1" smtClean="0">
                <a:solidFill>
                  <a:srgbClr val="C00000"/>
                </a:solidFill>
              </a:rPr>
              <a:t>X</a:t>
            </a:r>
            <a:r>
              <a:rPr lang="nb-NO" sz="2400" dirty="0" smtClean="0">
                <a:solidFill>
                  <a:srgbClr val="C00000"/>
                </a:solidFill>
              </a:rPr>
              <a:t>, k)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r>
              <a:rPr lang="nb-NO" sz="2400" dirty="0" err="1" smtClean="0">
                <a:solidFill>
                  <a:srgbClr val="002060"/>
                </a:solidFill>
              </a:rPr>
              <a:t>of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r>
              <a:rPr lang="nb-NO" sz="2400" dirty="0" smtClean="0">
                <a:solidFill>
                  <a:srgbClr val="0070C0"/>
                </a:solidFill>
              </a:rPr>
              <a:t>DFVS-T</a:t>
            </a:r>
            <a:endParaRPr lang="nb-NO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3255367"/>
                <a:ext cx="29640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>
                    <a:solidFill>
                      <a:srgbClr val="002060"/>
                    </a:solidFill>
                  </a:rPr>
                  <a:t>A </a:t>
                </a:r>
                <a:r>
                  <a:rPr lang="nb-NO" sz="2400" dirty="0" err="1" smtClean="0">
                    <a:solidFill>
                      <a:srgbClr val="002060"/>
                    </a:solidFill>
                  </a:rPr>
                  <a:t>solution</a:t>
                </a:r>
                <a:r>
                  <a:rPr lang="nb-NO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⊆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 R</a:t>
                </a:r>
                <a:r>
                  <a:rPr lang="nb-NO" sz="2400" dirty="0" smtClean="0">
                    <a:solidFill>
                      <a:srgbClr val="002060"/>
                    </a:solidFill>
                  </a:rPr>
                  <a:t> must:</a:t>
                </a:r>
                <a:endParaRPr lang="nb-NO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255367"/>
                <a:ext cx="2964017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292" t="-10526" r="-2058" b="-2894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15950" y="3717032"/>
                <a:ext cx="62404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>
                    <a:solidFill>
                      <a:srgbClr val="002060"/>
                    </a:solidFill>
                  </a:rPr>
                  <a:t>Separate </a:t>
                </a:r>
                <a:r>
                  <a:rPr lang="nb-NO" sz="2400" dirty="0" err="1" smtClean="0">
                    <a:solidFill>
                      <a:srgbClr val="002060"/>
                    </a:solidFill>
                  </a:rPr>
                  <a:t>each</a:t>
                </a:r>
                <a:r>
                  <a:rPr lang="nb-NO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v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 X</a:t>
                </a:r>
                <a:r>
                  <a:rPr lang="nb-NO" sz="2400" dirty="0" smtClean="0">
                    <a:solidFill>
                      <a:srgbClr val="002060"/>
                    </a:solidFill>
                  </a:rPr>
                  <a:t> from all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v</a:t>
                </a:r>
                <a:r>
                  <a:rPr lang="nb-NO" sz="2400" dirty="0" smtClean="0">
                    <a:solidFill>
                      <a:srgbClr val="002060"/>
                    </a:solidFill>
                  </a:rPr>
                  <a:t>’s in-</a:t>
                </a:r>
                <a:r>
                  <a:rPr lang="nb-NO" sz="2400" dirty="0" err="1" smtClean="0">
                    <a:solidFill>
                      <a:srgbClr val="002060"/>
                    </a:solidFill>
                  </a:rPr>
                  <a:t>neighbors</a:t>
                </a:r>
                <a:r>
                  <a:rPr lang="nb-NO" sz="2400" dirty="0" smtClean="0">
                    <a:solidFill>
                      <a:srgbClr val="002060"/>
                    </a:solidFill>
                  </a:rPr>
                  <a:t> in </a:t>
                </a:r>
                <a:r>
                  <a:rPr lang="nb-NO" sz="2400" dirty="0" err="1" smtClean="0">
                    <a:solidFill>
                      <a:srgbClr val="C00000"/>
                    </a:solidFill>
                  </a:rPr>
                  <a:t>X</a:t>
                </a:r>
                <a:endParaRPr lang="nb-NO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950" y="3717032"/>
                <a:ext cx="624042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465" t="-10667" r="-488" b="-30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91680" y="4178697"/>
                <a:ext cx="510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>
                    <a:solidFill>
                      <a:srgbClr val="002060"/>
                    </a:solidFill>
                  </a:rPr>
                  <a:t>Hit all </a:t>
                </a:r>
                <a:r>
                  <a:rPr lang="nb-NO" sz="2400" dirty="0" err="1" smtClean="0">
                    <a:solidFill>
                      <a:srgbClr val="002060"/>
                    </a:solidFill>
                  </a:rPr>
                  <a:t>cycles</a:t>
                </a:r>
                <a:r>
                  <a:rPr lang="nb-NO" sz="2400" dirty="0" smtClean="0">
                    <a:solidFill>
                      <a:srgbClr val="002060"/>
                    </a:solidFill>
                  </a:rPr>
                  <a:t> in</a:t>
                </a:r>
                <a:r>
                  <a:rPr lang="nb-NO" sz="2400" dirty="0" smtClean="0"/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G[R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∪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 {v}] </a:t>
                </a:r>
                <a:r>
                  <a:rPr lang="nb-NO" sz="2400" dirty="0" smtClean="0">
                    <a:solidFill>
                      <a:srgbClr val="002060"/>
                    </a:solidFill>
                  </a:rPr>
                  <a:t>for </a:t>
                </a:r>
                <a:r>
                  <a:rPr lang="nb-NO" sz="2400" dirty="0" err="1" smtClean="0">
                    <a:solidFill>
                      <a:srgbClr val="002060"/>
                    </a:solidFill>
                  </a:rPr>
                  <a:t>each</a:t>
                </a:r>
                <a:r>
                  <a:rPr lang="nb-NO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v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 X</a:t>
                </a:r>
                <a:endParaRPr lang="nb-NO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178697"/>
                <a:ext cx="510351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912" t="-10526" r="-836" b="-2894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230139" y="249289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002060"/>
                </a:solidFill>
              </a:rPr>
              <a:t>Let</a:t>
            </a:r>
            <a:r>
              <a:rPr lang="nb-NO" sz="2400" dirty="0" smtClean="0"/>
              <a:t> </a:t>
            </a:r>
            <a:r>
              <a:rPr lang="nb-NO" sz="2400" dirty="0" smtClean="0">
                <a:solidFill>
                  <a:srgbClr val="C00000"/>
                </a:solidFill>
              </a:rPr>
              <a:t>R = V(G) \ </a:t>
            </a:r>
            <a:r>
              <a:rPr lang="nb-NO" sz="2400" dirty="0" err="1" smtClean="0">
                <a:solidFill>
                  <a:srgbClr val="C00000"/>
                </a:solidFill>
              </a:rPr>
              <a:t>X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4640362"/>
            <a:ext cx="3195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(All </a:t>
            </a:r>
            <a:r>
              <a:rPr lang="nb-NO" sz="2000" dirty="0" err="1" smtClean="0">
                <a:solidFill>
                  <a:srgbClr val="002060"/>
                </a:solidFill>
              </a:rPr>
              <a:t>such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cycles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go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through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smtClean="0">
                <a:solidFill>
                  <a:srgbClr val="C00000"/>
                </a:solidFill>
              </a:rPr>
              <a:t>v</a:t>
            </a:r>
            <a:r>
              <a:rPr lang="nb-NO" sz="2000" dirty="0" smtClean="0">
                <a:solidFill>
                  <a:srgbClr val="002060"/>
                </a:solidFill>
              </a:rPr>
              <a:t>)</a:t>
            </a:r>
            <a:endParaRPr lang="nb-NO" sz="2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7246" y="5559623"/>
            <a:ext cx="6252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>
                <a:solidFill>
                  <a:srgbClr val="C00000"/>
                </a:solidFill>
              </a:rPr>
              <a:t>Necessary</a:t>
            </a:r>
            <a:r>
              <a:rPr lang="nb-NO" sz="2400" dirty="0" smtClean="0">
                <a:solidFill>
                  <a:srgbClr val="C00000"/>
                </a:solidFill>
              </a:rPr>
              <a:t> </a:t>
            </a:r>
            <a:r>
              <a:rPr lang="nb-NO" sz="2400" dirty="0" smtClean="0">
                <a:solidFill>
                  <a:srgbClr val="002060"/>
                </a:solidFill>
              </a:rPr>
              <a:t>and </a:t>
            </a:r>
            <a:r>
              <a:rPr lang="nb-NO" sz="2400" dirty="0" err="1" smtClean="0">
                <a:solidFill>
                  <a:srgbClr val="C00000"/>
                </a:solidFill>
              </a:rPr>
              <a:t>sufficient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r>
              <a:rPr lang="nb-NO" sz="2400" dirty="0" err="1" smtClean="0">
                <a:solidFill>
                  <a:srgbClr val="002060"/>
                </a:solidFill>
              </a:rPr>
              <a:t>conitions</a:t>
            </a:r>
            <a:r>
              <a:rPr lang="nb-NO" sz="2400" dirty="0" smtClean="0">
                <a:solidFill>
                  <a:srgbClr val="002060"/>
                </a:solidFill>
              </a:rPr>
              <a:t> for a </a:t>
            </a:r>
            <a:r>
              <a:rPr lang="nb-NO" sz="2400" dirty="0" err="1" smtClean="0">
                <a:solidFill>
                  <a:srgbClr val="002060"/>
                </a:solidFill>
              </a:rPr>
              <a:t>solution</a:t>
            </a:r>
            <a:r>
              <a:rPr lang="nb-NO" sz="2400" dirty="0" smtClean="0">
                <a:solidFill>
                  <a:srgbClr val="002060"/>
                </a:solidFill>
              </a:rPr>
              <a:t>!</a:t>
            </a:r>
            <a:endParaRPr lang="nb-NO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9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Solutions to DFVS-T</a:t>
            </a:r>
            <a:endParaRPr lang="nb-NO" dirty="0"/>
          </a:p>
        </p:txBody>
      </p:sp>
      <p:sp>
        <p:nvSpPr>
          <p:cNvPr id="5" name="Freeform 4"/>
          <p:cNvSpPr/>
          <p:nvPr/>
        </p:nvSpPr>
        <p:spPr>
          <a:xfrm>
            <a:off x="1187624" y="3717032"/>
            <a:ext cx="6625336" cy="1100858"/>
          </a:xfrm>
          <a:custGeom>
            <a:avLst/>
            <a:gdLst>
              <a:gd name="connsiteX0" fmla="*/ 2743457 w 6625336"/>
              <a:gd name="connsiteY0" fmla="*/ 334842 h 1100858"/>
              <a:gd name="connsiteX1" fmla="*/ 2307621 w 6625336"/>
              <a:gd name="connsiteY1" fmla="*/ 223747 h 1100858"/>
              <a:gd name="connsiteX2" fmla="*/ 1897423 w 6625336"/>
              <a:gd name="connsiteY2" fmla="*/ 198109 h 1100858"/>
              <a:gd name="connsiteX3" fmla="*/ 1188122 w 6625336"/>
              <a:gd name="connsiteY3" fmla="*/ 232293 h 1100858"/>
              <a:gd name="connsiteX4" fmla="*/ 324997 w 6625336"/>
              <a:gd name="connsiteY4" fmla="*/ 454483 h 1100858"/>
              <a:gd name="connsiteX5" fmla="*/ 8803 w 6625336"/>
              <a:gd name="connsiteY5" fmla="*/ 770678 h 1100858"/>
              <a:gd name="connsiteX6" fmla="*/ 624100 w 6625336"/>
              <a:gd name="connsiteY6" fmla="*/ 1052689 h 1100858"/>
              <a:gd name="connsiteX7" fmla="*/ 1299217 w 6625336"/>
              <a:gd name="connsiteY7" fmla="*/ 924502 h 1100858"/>
              <a:gd name="connsiteX8" fmla="*/ 1666687 w 6625336"/>
              <a:gd name="connsiteY8" fmla="*/ 830498 h 1100858"/>
              <a:gd name="connsiteX9" fmla="*/ 2247801 w 6625336"/>
              <a:gd name="connsiteY9" fmla="*/ 890319 h 1100858"/>
              <a:gd name="connsiteX10" fmla="*/ 2914373 w 6625336"/>
              <a:gd name="connsiteY10" fmla="*/ 1052689 h 1100858"/>
              <a:gd name="connsiteX11" fmla="*/ 3803135 w 6625336"/>
              <a:gd name="connsiteY11" fmla="*/ 1095418 h 1100858"/>
              <a:gd name="connsiteX12" fmla="*/ 4298791 w 6625336"/>
              <a:gd name="connsiteY12" fmla="*/ 950139 h 1100858"/>
              <a:gd name="connsiteX13" fmla="*/ 5264466 w 6625336"/>
              <a:gd name="connsiteY13" fmla="*/ 727949 h 1100858"/>
              <a:gd name="connsiteX14" fmla="*/ 5725939 w 6625336"/>
              <a:gd name="connsiteY14" fmla="*/ 753586 h 1100858"/>
              <a:gd name="connsiteX15" fmla="*/ 6614702 w 6625336"/>
              <a:gd name="connsiteY15" fmla="*/ 676674 h 1100858"/>
              <a:gd name="connsiteX16" fmla="*/ 6170320 w 6625336"/>
              <a:gd name="connsiteY16" fmla="*/ 52831 h 1100858"/>
              <a:gd name="connsiteX17" fmla="*/ 5486657 w 6625336"/>
              <a:gd name="connsiteY17" fmla="*/ 52831 h 1100858"/>
              <a:gd name="connsiteX18" fmla="*/ 4614986 w 6625336"/>
              <a:gd name="connsiteY18" fmla="*/ 215201 h 1100858"/>
              <a:gd name="connsiteX19" fmla="*/ 3717677 w 6625336"/>
              <a:gd name="connsiteY19" fmla="*/ 394663 h 1100858"/>
              <a:gd name="connsiteX20" fmla="*/ 2743457 w 6625336"/>
              <a:gd name="connsiteY20" fmla="*/ 334842 h 110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25336" h="1100858">
                <a:moveTo>
                  <a:pt x="2743457" y="334842"/>
                </a:moveTo>
                <a:cubicBezTo>
                  <a:pt x="2508448" y="306356"/>
                  <a:pt x="2448626" y="246536"/>
                  <a:pt x="2307621" y="223747"/>
                </a:cubicBezTo>
                <a:cubicBezTo>
                  <a:pt x="2166616" y="200958"/>
                  <a:pt x="2084006" y="196685"/>
                  <a:pt x="1897423" y="198109"/>
                </a:cubicBezTo>
                <a:cubicBezTo>
                  <a:pt x="1710840" y="199533"/>
                  <a:pt x="1450193" y="189564"/>
                  <a:pt x="1188122" y="232293"/>
                </a:cubicBezTo>
                <a:cubicBezTo>
                  <a:pt x="926051" y="275022"/>
                  <a:pt x="521550" y="364752"/>
                  <a:pt x="324997" y="454483"/>
                </a:cubicBezTo>
                <a:cubicBezTo>
                  <a:pt x="128444" y="544214"/>
                  <a:pt x="-41048" y="670977"/>
                  <a:pt x="8803" y="770678"/>
                </a:cubicBezTo>
                <a:cubicBezTo>
                  <a:pt x="58653" y="870379"/>
                  <a:pt x="409031" y="1027052"/>
                  <a:pt x="624100" y="1052689"/>
                </a:cubicBezTo>
                <a:cubicBezTo>
                  <a:pt x="839169" y="1078326"/>
                  <a:pt x="1125452" y="961534"/>
                  <a:pt x="1299217" y="924502"/>
                </a:cubicBezTo>
                <a:cubicBezTo>
                  <a:pt x="1472981" y="887470"/>
                  <a:pt x="1508590" y="836195"/>
                  <a:pt x="1666687" y="830498"/>
                </a:cubicBezTo>
                <a:cubicBezTo>
                  <a:pt x="1824784" y="824801"/>
                  <a:pt x="2039853" y="853287"/>
                  <a:pt x="2247801" y="890319"/>
                </a:cubicBezTo>
                <a:cubicBezTo>
                  <a:pt x="2455749" y="927351"/>
                  <a:pt x="2655151" y="1018506"/>
                  <a:pt x="2914373" y="1052689"/>
                </a:cubicBezTo>
                <a:cubicBezTo>
                  <a:pt x="3173595" y="1086872"/>
                  <a:pt x="3572399" y="1112510"/>
                  <a:pt x="3803135" y="1095418"/>
                </a:cubicBezTo>
                <a:cubicBezTo>
                  <a:pt x="4033871" y="1078326"/>
                  <a:pt x="4055236" y="1011384"/>
                  <a:pt x="4298791" y="950139"/>
                </a:cubicBezTo>
                <a:cubicBezTo>
                  <a:pt x="4542346" y="888894"/>
                  <a:pt x="5026608" y="760708"/>
                  <a:pt x="5264466" y="727949"/>
                </a:cubicBezTo>
                <a:cubicBezTo>
                  <a:pt x="5502324" y="695190"/>
                  <a:pt x="5500900" y="762132"/>
                  <a:pt x="5725939" y="753586"/>
                </a:cubicBezTo>
                <a:cubicBezTo>
                  <a:pt x="5950978" y="745040"/>
                  <a:pt x="6540639" y="793466"/>
                  <a:pt x="6614702" y="676674"/>
                </a:cubicBezTo>
                <a:cubicBezTo>
                  <a:pt x="6688765" y="559882"/>
                  <a:pt x="6358328" y="156805"/>
                  <a:pt x="6170320" y="52831"/>
                </a:cubicBezTo>
                <a:cubicBezTo>
                  <a:pt x="5982312" y="-51143"/>
                  <a:pt x="5745879" y="25769"/>
                  <a:pt x="5486657" y="52831"/>
                </a:cubicBezTo>
                <a:cubicBezTo>
                  <a:pt x="5227435" y="79893"/>
                  <a:pt x="4614986" y="215201"/>
                  <a:pt x="4614986" y="215201"/>
                </a:cubicBezTo>
                <a:cubicBezTo>
                  <a:pt x="4320156" y="272173"/>
                  <a:pt x="4029598" y="371874"/>
                  <a:pt x="3717677" y="394663"/>
                </a:cubicBezTo>
                <a:cubicBezTo>
                  <a:pt x="3405756" y="417452"/>
                  <a:pt x="2978466" y="363328"/>
                  <a:pt x="2743457" y="3348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03648" y="4149080"/>
            <a:ext cx="5832648" cy="28803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2267744" y="2042928"/>
            <a:ext cx="3213607" cy="901097"/>
          </a:xfrm>
          <a:custGeom>
            <a:avLst/>
            <a:gdLst>
              <a:gd name="connsiteX0" fmla="*/ 1384733 w 3213607"/>
              <a:gd name="connsiteY0" fmla="*/ 196070 h 901097"/>
              <a:gd name="connsiteX1" fmla="*/ 854894 w 3213607"/>
              <a:gd name="connsiteY1" fmla="*/ 307165 h 901097"/>
              <a:gd name="connsiteX2" fmla="*/ 376330 w 3213607"/>
              <a:gd name="connsiteY2" fmla="*/ 247345 h 901097"/>
              <a:gd name="connsiteX3" fmla="*/ 315 w 3213607"/>
              <a:gd name="connsiteY3" fmla="*/ 392623 h 901097"/>
              <a:gd name="connsiteX4" fmla="*/ 325055 w 3213607"/>
              <a:gd name="connsiteY4" fmla="*/ 794276 h 901097"/>
              <a:gd name="connsiteX5" fmla="*/ 1000173 w 3213607"/>
              <a:gd name="connsiteY5" fmla="*/ 896825 h 901097"/>
              <a:gd name="connsiteX6" fmla="*/ 1718019 w 3213607"/>
              <a:gd name="connsiteY6" fmla="*/ 862642 h 901097"/>
              <a:gd name="connsiteX7" fmla="*/ 2333316 w 3213607"/>
              <a:gd name="connsiteY7" fmla="*/ 691726 h 901097"/>
              <a:gd name="connsiteX8" fmla="*/ 2863156 w 3213607"/>
              <a:gd name="connsiteY8" fmla="*/ 691726 h 901097"/>
              <a:gd name="connsiteX9" fmla="*/ 3213533 w 3213607"/>
              <a:gd name="connsiteY9" fmla="*/ 255891 h 901097"/>
              <a:gd name="connsiteX10" fmla="*/ 2888793 w 3213607"/>
              <a:gd name="connsiteY10" fmla="*/ 59337 h 901097"/>
              <a:gd name="connsiteX11" fmla="*/ 2324771 w 3213607"/>
              <a:gd name="connsiteY11" fmla="*/ 8063 h 901097"/>
              <a:gd name="connsiteX12" fmla="*/ 1384733 w 3213607"/>
              <a:gd name="connsiteY12" fmla="*/ 196070 h 90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13607" h="901097">
                <a:moveTo>
                  <a:pt x="1384733" y="196070"/>
                </a:moveTo>
                <a:cubicBezTo>
                  <a:pt x="1139754" y="245920"/>
                  <a:pt x="1022961" y="298619"/>
                  <a:pt x="854894" y="307165"/>
                </a:cubicBezTo>
                <a:cubicBezTo>
                  <a:pt x="686827" y="315711"/>
                  <a:pt x="518760" y="233102"/>
                  <a:pt x="376330" y="247345"/>
                </a:cubicBezTo>
                <a:cubicBezTo>
                  <a:pt x="233900" y="261588"/>
                  <a:pt x="8861" y="301468"/>
                  <a:pt x="315" y="392623"/>
                </a:cubicBezTo>
                <a:cubicBezTo>
                  <a:pt x="-8231" y="483778"/>
                  <a:pt x="158412" y="710242"/>
                  <a:pt x="325055" y="794276"/>
                </a:cubicBezTo>
                <a:cubicBezTo>
                  <a:pt x="491698" y="878310"/>
                  <a:pt x="768012" y="885431"/>
                  <a:pt x="1000173" y="896825"/>
                </a:cubicBezTo>
                <a:cubicBezTo>
                  <a:pt x="1232334" y="908219"/>
                  <a:pt x="1495829" y="896825"/>
                  <a:pt x="1718019" y="862642"/>
                </a:cubicBezTo>
                <a:cubicBezTo>
                  <a:pt x="1940210" y="828459"/>
                  <a:pt x="2142460" y="720212"/>
                  <a:pt x="2333316" y="691726"/>
                </a:cubicBezTo>
                <a:cubicBezTo>
                  <a:pt x="2524172" y="663240"/>
                  <a:pt x="2716453" y="764365"/>
                  <a:pt x="2863156" y="691726"/>
                </a:cubicBezTo>
                <a:cubicBezTo>
                  <a:pt x="3009859" y="619087"/>
                  <a:pt x="3209260" y="361289"/>
                  <a:pt x="3213533" y="255891"/>
                </a:cubicBezTo>
                <a:cubicBezTo>
                  <a:pt x="3217806" y="150493"/>
                  <a:pt x="3036920" y="100642"/>
                  <a:pt x="2888793" y="59337"/>
                </a:cubicBezTo>
                <a:cubicBezTo>
                  <a:pt x="2740666" y="18032"/>
                  <a:pt x="2569750" y="-16150"/>
                  <a:pt x="2324771" y="8063"/>
                </a:cubicBezTo>
                <a:cubicBezTo>
                  <a:pt x="2079792" y="32276"/>
                  <a:pt x="1629712" y="146220"/>
                  <a:pt x="1384733" y="19607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5714466" y="2058124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err="1" smtClean="0">
                <a:solidFill>
                  <a:srgbClr val="C00000"/>
                </a:solidFill>
              </a:rPr>
              <a:t>X</a:t>
            </a:r>
            <a:endParaRPr lang="nb-NO" sz="40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529023" y="2493713"/>
            <a:ext cx="2592288" cy="71599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72000" y="2348880"/>
            <a:ext cx="288032" cy="2880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Oval 14"/>
          <p:cNvSpPr/>
          <p:nvPr/>
        </p:nvSpPr>
        <p:spPr>
          <a:xfrm>
            <a:off x="4139952" y="2348880"/>
            <a:ext cx="288032" cy="2880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Oval 15"/>
          <p:cNvSpPr/>
          <p:nvPr/>
        </p:nvSpPr>
        <p:spPr>
          <a:xfrm>
            <a:off x="3707904" y="2348880"/>
            <a:ext cx="288032" cy="2880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Oval 16"/>
          <p:cNvSpPr/>
          <p:nvPr/>
        </p:nvSpPr>
        <p:spPr>
          <a:xfrm>
            <a:off x="3275856" y="2348880"/>
            <a:ext cx="288032" cy="2880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Oval 17"/>
          <p:cNvSpPr/>
          <p:nvPr/>
        </p:nvSpPr>
        <p:spPr>
          <a:xfrm>
            <a:off x="2627784" y="2348880"/>
            <a:ext cx="288032" cy="2880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Freeform 18"/>
          <p:cNvSpPr/>
          <p:nvPr/>
        </p:nvSpPr>
        <p:spPr>
          <a:xfrm>
            <a:off x="4716016" y="2564904"/>
            <a:ext cx="2045188" cy="1888581"/>
          </a:xfrm>
          <a:custGeom>
            <a:avLst/>
            <a:gdLst>
              <a:gd name="connsiteX0" fmla="*/ 0 w 2045188"/>
              <a:gd name="connsiteY0" fmla="*/ 0 h 1888581"/>
              <a:gd name="connsiteX1" fmla="*/ 914400 w 2045188"/>
              <a:gd name="connsiteY1" fmla="*/ 1768979 h 1888581"/>
              <a:gd name="connsiteX2" fmla="*/ 1555334 w 2045188"/>
              <a:gd name="connsiteY2" fmla="*/ 1726250 h 1888581"/>
              <a:gd name="connsiteX3" fmla="*/ 1982624 w 2045188"/>
              <a:gd name="connsiteY3" fmla="*/ 1709159 h 1888581"/>
              <a:gd name="connsiteX4" fmla="*/ 153824 w 2045188"/>
              <a:gd name="connsiteY4" fmla="*/ 25637 h 1888581"/>
              <a:gd name="connsiteX5" fmla="*/ 153824 w 2045188"/>
              <a:gd name="connsiteY5" fmla="*/ 25637 h 188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5188" h="1888581">
                <a:moveTo>
                  <a:pt x="0" y="0"/>
                </a:moveTo>
                <a:cubicBezTo>
                  <a:pt x="327589" y="740635"/>
                  <a:pt x="655178" y="1481271"/>
                  <a:pt x="914400" y="1768979"/>
                </a:cubicBezTo>
                <a:cubicBezTo>
                  <a:pt x="1173622" y="2056687"/>
                  <a:pt x="1377297" y="1736220"/>
                  <a:pt x="1555334" y="1726250"/>
                </a:cubicBezTo>
                <a:cubicBezTo>
                  <a:pt x="1733371" y="1716280"/>
                  <a:pt x="2216209" y="1992595"/>
                  <a:pt x="1982624" y="1709159"/>
                </a:cubicBezTo>
                <a:cubicBezTo>
                  <a:pt x="1749039" y="1425723"/>
                  <a:pt x="153824" y="25637"/>
                  <a:pt x="153824" y="25637"/>
                </a:cubicBezTo>
                <a:lnTo>
                  <a:pt x="153824" y="25637"/>
                </a:lnTo>
              </a:path>
            </a:pathLst>
          </a:custGeom>
          <a:noFill/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Freeform 21"/>
          <p:cNvSpPr/>
          <p:nvPr/>
        </p:nvSpPr>
        <p:spPr>
          <a:xfrm>
            <a:off x="3973794" y="2555193"/>
            <a:ext cx="1120366" cy="1974582"/>
          </a:xfrm>
          <a:custGeom>
            <a:avLst/>
            <a:gdLst>
              <a:gd name="connsiteX0" fmla="*/ 717847 w 1120366"/>
              <a:gd name="connsiteY0" fmla="*/ 0 h 1974582"/>
              <a:gd name="connsiteX1" fmla="*/ 307649 w 1120366"/>
              <a:gd name="connsiteY1" fmla="*/ 846033 h 1974582"/>
              <a:gd name="connsiteX2" fmla="*/ 188008 w 1120366"/>
              <a:gd name="connsiteY2" fmla="*/ 1674975 h 1974582"/>
              <a:gd name="connsiteX3" fmla="*/ 1119499 w 1120366"/>
              <a:gd name="connsiteY3" fmla="*/ 1871528 h 1974582"/>
              <a:gd name="connsiteX4" fmla="*/ 0 w 1120366"/>
              <a:gd name="connsiteY4" fmla="*/ 136732 h 1974582"/>
              <a:gd name="connsiteX5" fmla="*/ 0 w 1120366"/>
              <a:gd name="connsiteY5" fmla="*/ 136732 h 197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0366" h="1974582">
                <a:moveTo>
                  <a:pt x="717847" y="0"/>
                </a:moveTo>
                <a:cubicBezTo>
                  <a:pt x="556901" y="283435"/>
                  <a:pt x="395955" y="566871"/>
                  <a:pt x="307649" y="846033"/>
                </a:cubicBezTo>
                <a:cubicBezTo>
                  <a:pt x="219343" y="1125195"/>
                  <a:pt x="52700" y="1504059"/>
                  <a:pt x="188008" y="1674975"/>
                </a:cubicBezTo>
                <a:cubicBezTo>
                  <a:pt x="323316" y="1845891"/>
                  <a:pt x="1150834" y="2127902"/>
                  <a:pt x="1119499" y="1871528"/>
                </a:cubicBezTo>
                <a:cubicBezTo>
                  <a:pt x="1088164" y="1615154"/>
                  <a:pt x="0" y="136732"/>
                  <a:pt x="0" y="136732"/>
                </a:cubicBezTo>
                <a:lnTo>
                  <a:pt x="0" y="136732"/>
                </a:lnTo>
              </a:path>
            </a:pathLst>
          </a:custGeom>
          <a:noFill/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3" name="Group 22"/>
          <p:cNvGrpSpPr/>
          <p:nvPr/>
        </p:nvGrpSpPr>
        <p:grpSpPr>
          <a:xfrm>
            <a:off x="4367311" y="4244389"/>
            <a:ext cx="409378" cy="385446"/>
            <a:chOff x="796878" y="836712"/>
            <a:chExt cx="606770" cy="576064"/>
          </a:xfrm>
        </p:grpSpPr>
        <p:cxnSp>
          <p:nvCxnSpPr>
            <p:cNvPr id="24" name="Straight Connector 23"/>
            <p:cNvCxnSpPr/>
            <p:nvPr/>
          </p:nvCxnSpPr>
          <p:spPr>
            <a:xfrm flipH="1" flipV="1">
              <a:off x="796878" y="836712"/>
              <a:ext cx="606770" cy="57606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96878" y="836712"/>
              <a:ext cx="606770" cy="57606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907643" y="4125960"/>
            <a:ext cx="409378" cy="385446"/>
            <a:chOff x="796878" y="836712"/>
            <a:chExt cx="606770" cy="576064"/>
          </a:xfrm>
        </p:grpSpPr>
        <p:cxnSp>
          <p:nvCxnSpPr>
            <p:cNvPr id="27" name="Straight Connector 26"/>
            <p:cNvCxnSpPr/>
            <p:nvPr/>
          </p:nvCxnSpPr>
          <p:spPr>
            <a:xfrm flipH="1" flipV="1">
              <a:off x="796878" y="836712"/>
              <a:ext cx="606770" cy="57606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796878" y="836712"/>
              <a:ext cx="606770" cy="57606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403648" y="5013176"/>
            <a:ext cx="1806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>
                <a:solidFill>
                  <a:srgbClr val="C00000"/>
                </a:solidFill>
              </a:rPr>
              <a:t>V(G) \ </a:t>
            </a:r>
            <a:r>
              <a:rPr lang="nb-NO" sz="4000" dirty="0" err="1" smtClean="0">
                <a:solidFill>
                  <a:srgbClr val="C00000"/>
                </a:solidFill>
              </a:rPr>
              <a:t>X</a:t>
            </a:r>
            <a:endParaRPr lang="nb-NO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0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9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Splitting</a:t>
            </a:r>
            <a:endParaRPr lang="nb-NO" dirty="0"/>
          </a:p>
        </p:txBody>
      </p:sp>
      <p:sp>
        <p:nvSpPr>
          <p:cNvPr id="5" name="Freeform 4"/>
          <p:cNvSpPr/>
          <p:nvPr/>
        </p:nvSpPr>
        <p:spPr>
          <a:xfrm>
            <a:off x="1187624" y="3717032"/>
            <a:ext cx="6625336" cy="1100858"/>
          </a:xfrm>
          <a:custGeom>
            <a:avLst/>
            <a:gdLst>
              <a:gd name="connsiteX0" fmla="*/ 2743457 w 6625336"/>
              <a:gd name="connsiteY0" fmla="*/ 334842 h 1100858"/>
              <a:gd name="connsiteX1" fmla="*/ 2307621 w 6625336"/>
              <a:gd name="connsiteY1" fmla="*/ 223747 h 1100858"/>
              <a:gd name="connsiteX2" fmla="*/ 1897423 w 6625336"/>
              <a:gd name="connsiteY2" fmla="*/ 198109 h 1100858"/>
              <a:gd name="connsiteX3" fmla="*/ 1188122 w 6625336"/>
              <a:gd name="connsiteY3" fmla="*/ 232293 h 1100858"/>
              <a:gd name="connsiteX4" fmla="*/ 324997 w 6625336"/>
              <a:gd name="connsiteY4" fmla="*/ 454483 h 1100858"/>
              <a:gd name="connsiteX5" fmla="*/ 8803 w 6625336"/>
              <a:gd name="connsiteY5" fmla="*/ 770678 h 1100858"/>
              <a:gd name="connsiteX6" fmla="*/ 624100 w 6625336"/>
              <a:gd name="connsiteY6" fmla="*/ 1052689 h 1100858"/>
              <a:gd name="connsiteX7" fmla="*/ 1299217 w 6625336"/>
              <a:gd name="connsiteY7" fmla="*/ 924502 h 1100858"/>
              <a:gd name="connsiteX8" fmla="*/ 1666687 w 6625336"/>
              <a:gd name="connsiteY8" fmla="*/ 830498 h 1100858"/>
              <a:gd name="connsiteX9" fmla="*/ 2247801 w 6625336"/>
              <a:gd name="connsiteY9" fmla="*/ 890319 h 1100858"/>
              <a:gd name="connsiteX10" fmla="*/ 2914373 w 6625336"/>
              <a:gd name="connsiteY10" fmla="*/ 1052689 h 1100858"/>
              <a:gd name="connsiteX11" fmla="*/ 3803135 w 6625336"/>
              <a:gd name="connsiteY11" fmla="*/ 1095418 h 1100858"/>
              <a:gd name="connsiteX12" fmla="*/ 4298791 w 6625336"/>
              <a:gd name="connsiteY12" fmla="*/ 950139 h 1100858"/>
              <a:gd name="connsiteX13" fmla="*/ 5264466 w 6625336"/>
              <a:gd name="connsiteY13" fmla="*/ 727949 h 1100858"/>
              <a:gd name="connsiteX14" fmla="*/ 5725939 w 6625336"/>
              <a:gd name="connsiteY14" fmla="*/ 753586 h 1100858"/>
              <a:gd name="connsiteX15" fmla="*/ 6614702 w 6625336"/>
              <a:gd name="connsiteY15" fmla="*/ 676674 h 1100858"/>
              <a:gd name="connsiteX16" fmla="*/ 6170320 w 6625336"/>
              <a:gd name="connsiteY16" fmla="*/ 52831 h 1100858"/>
              <a:gd name="connsiteX17" fmla="*/ 5486657 w 6625336"/>
              <a:gd name="connsiteY17" fmla="*/ 52831 h 1100858"/>
              <a:gd name="connsiteX18" fmla="*/ 4614986 w 6625336"/>
              <a:gd name="connsiteY18" fmla="*/ 215201 h 1100858"/>
              <a:gd name="connsiteX19" fmla="*/ 3717677 w 6625336"/>
              <a:gd name="connsiteY19" fmla="*/ 394663 h 1100858"/>
              <a:gd name="connsiteX20" fmla="*/ 2743457 w 6625336"/>
              <a:gd name="connsiteY20" fmla="*/ 334842 h 110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25336" h="1100858">
                <a:moveTo>
                  <a:pt x="2743457" y="334842"/>
                </a:moveTo>
                <a:cubicBezTo>
                  <a:pt x="2508448" y="306356"/>
                  <a:pt x="2448626" y="246536"/>
                  <a:pt x="2307621" y="223747"/>
                </a:cubicBezTo>
                <a:cubicBezTo>
                  <a:pt x="2166616" y="200958"/>
                  <a:pt x="2084006" y="196685"/>
                  <a:pt x="1897423" y="198109"/>
                </a:cubicBezTo>
                <a:cubicBezTo>
                  <a:pt x="1710840" y="199533"/>
                  <a:pt x="1450193" y="189564"/>
                  <a:pt x="1188122" y="232293"/>
                </a:cubicBezTo>
                <a:cubicBezTo>
                  <a:pt x="926051" y="275022"/>
                  <a:pt x="521550" y="364752"/>
                  <a:pt x="324997" y="454483"/>
                </a:cubicBezTo>
                <a:cubicBezTo>
                  <a:pt x="128444" y="544214"/>
                  <a:pt x="-41048" y="670977"/>
                  <a:pt x="8803" y="770678"/>
                </a:cubicBezTo>
                <a:cubicBezTo>
                  <a:pt x="58653" y="870379"/>
                  <a:pt x="409031" y="1027052"/>
                  <a:pt x="624100" y="1052689"/>
                </a:cubicBezTo>
                <a:cubicBezTo>
                  <a:pt x="839169" y="1078326"/>
                  <a:pt x="1125452" y="961534"/>
                  <a:pt x="1299217" y="924502"/>
                </a:cubicBezTo>
                <a:cubicBezTo>
                  <a:pt x="1472981" y="887470"/>
                  <a:pt x="1508590" y="836195"/>
                  <a:pt x="1666687" y="830498"/>
                </a:cubicBezTo>
                <a:cubicBezTo>
                  <a:pt x="1824784" y="824801"/>
                  <a:pt x="2039853" y="853287"/>
                  <a:pt x="2247801" y="890319"/>
                </a:cubicBezTo>
                <a:cubicBezTo>
                  <a:pt x="2455749" y="927351"/>
                  <a:pt x="2655151" y="1018506"/>
                  <a:pt x="2914373" y="1052689"/>
                </a:cubicBezTo>
                <a:cubicBezTo>
                  <a:pt x="3173595" y="1086872"/>
                  <a:pt x="3572399" y="1112510"/>
                  <a:pt x="3803135" y="1095418"/>
                </a:cubicBezTo>
                <a:cubicBezTo>
                  <a:pt x="4033871" y="1078326"/>
                  <a:pt x="4055236" y="1011384"/>
                  <a:pt x="4298791" y="950139"/>
                </a:cubicBezTo>
                <a:cubicBezTo>
                  <a:pt x="4542346" y="888894"/>
                  <a:pt x="5026608" y="760708"/>
                  <a:pt x="5264466" y="727949"/>
                </a:cubicBezTo>
                <a:cubicBezTo>
                  <a:pt x="5502324" y="695190"/>
                  <a:pt x="5500900" y="762132"/>
                  <a:pt x="5725939" y="753586"/>
                </a:cubicBezTo>
                <a:cubicBezTo>
                  <a:pt x="5950978" y="745040"/>
                  <a:pt x="6540639" y="793466"/>
                  <a:pt x="6614702" y="676674"/>
                </a:cubicBezTo>
                <a:cubicBezTo>
                  <a:pt x="6688765" y="559882"/>
                  <a:pt x="6358328" y="156805"/>
                  <a:pt x="6170320" y="52831"/>
                </a:cubicBezTo>
                <a:cubicBezTo>
                  <a:pt x="5982312" y="-51143"/>
                  <a:pt x="5745879" y="25769"/>
                  <a:pt x="5486657" y="52831"/>
                </a:cubicBezTo>
                <a:cubicBezTo>
                  <a:pt x="5227435" y="79893"/>
                  <a:pt x="4614986" y="215201"/>
                  <a:pt x="4614986" y="215201"/>
                </a:cubicBezTo>
                <a:cubicBezTo>
                  <a:pt x="4320156" y="272173"/>
                  <a:pt x="4029598" y="371874"/>
                  <a:pt x="3717677" y="394663"/>
                </a:cubicBezTo>
                <a:cubicBezTo>
                  <a:pt x="3405756" y="417452"/>
                  <a:pt x="2978466" y="363328"/>
                  <a:pt x="2743457" y="3348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03648" y="4149080"/>
            <a:ext cx="5832648" cy="28803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2267744" y="2042928"/>
            <a:ext cx="3213607" cy="901097"/>
          </a:xfrm>
          <a:custGeom>
            <a:avLst/>
            <a:gdLst>
              <a:gd name="connsiteX0" fmla="*/ 1384733 w 3213607"/>
              <a:gd name="connsiteY0" fmla="*/ 196070 h 901097"/>
              <a:gd name="connsiteX1" fmla="*/ 854894 w 3213607"/>
              <a:gd name="connsiteY1" fmla="*/ 307165 h 901097"/>
              <a:gd name="connsiteX2" fmla="*/ 376330 w 3213607"/>
              <a:gd name="connsiteY2" fmla="*/ 247345 h 901097"/>
              <a:gd name="connsiteX3" fmla="*/ 315 w 3213607"/>
              <a:gd name="connsiteY3" fmla="*/ 392623 h 901097"/>
              <a:gd name="connsiteX4" fmla="*/ 325055 w 3213607"/>
              <a:gd name="connsiteY4" fmla="*/ 794276 h 901097"/>
              <a:gd name="connsiteX5" fmla="*/ 1000173 w 3213607"/>
              <a:gd name="connsiteY5" fmla="*/ 896825 h 901097"/>
              <a:gd name="connsiteX6" fmla="*/ 1718019 w 3213607"/>
              <a:gd name="connsiteY6" fmla="*/ 862642 h 901097"/>
              <a:gd name="connsiteX7" fmla="*/ 2333316 w 3213607"/>
              <a:gd name="connsiteY7" fmla="*/ 691726 h 901097"/>
              <a:gd name="connsiteX8" fmla="*/ 2863156 w 3213607"/>
              <a:gd name="connsiteY8" fmla="*/ 691726 h 901097"/>
              <a:gd name="connsiteX9" fmla="*/ 3213533 w 3213607"/>
              <a:gd name="connsiteY9" fmla="*/ 255891 h 901097"/>
              <a:gd name="connsiteX10" fmla="*/ 2888793 w 3213607"/>
              <a:gd name="connsiteY10" fmla="*/ 59337 h 901097"/>
              <a:gd name="connsiteX11" fmla="*/ 2324771 w 3213607"/>
              <a:gd name="connsiteY11" fmla="*/ 8063 h 901097"/>
              <a:gd name="connsiteX12" fmla="*/ 1384733 w 3213607"/>
              <a:gd name="connsiteY12" fmla="*/ 196070 h 90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13607" h="901097">
                <a:moveTo>
                  <a:pt x="1384733" y="196070"/>
                </a:moveTo>
                <a:cubicBezTo>
                  <a:pt x="1139754" y="245920"/>
                  <a:pt x="1022961" y="298619"/>
                  <a:pt x="854894" y="307165"/>
                </a:cubicBezTo>
                <a:cubicBezTo>
                  <a:pt x="686827" y="315711"/>
                  <a:pt x="518760" y="233102"/>
                  <a:pt x="376330" y="247345"/>
                </a:cubicBezTo>
                <a:cubicBezTo>
                  <a:pt x="233900" y="261588"/>
                  <a:pt x="8861" y="301468"/>
                  <a:pt x="315" y="392623"/>
                </a:cubicBezTo>
                <a:cubicBezTo>
                  <a:pt x="-8231" y="483778"/>
                  <a:pt x="158412" y="710242"/>
                  <a:pt x="325055" y="794276"/>
                </a:cubicBezTo>
                <a:cubicBezTo>
                  <a:pt x="491698" y="878310"/>
                  <a:pt x="768012" y="885431"/>
                  <a:pt x="1000173" y="896825"/>
                </a:cubicBezTo>
                <a:cubicBezTo>
                  <a:pt x="1232334" y="908219"/>
                  <a:pt x="1495829" y="896825"/>
                  <a:pt x="1718019" y="862642"/>
                </a:cubicBezTo>
                <a:cubicBezTo>
                  <a:pt x="1940210" y="828459"/>
                  <a:pt x="2142460" y="720212"/>
                  <a:pt x="2333316" y="691726"/>
                </a:cubicBezTo>
                <a:cubicBezTo>
                  <a:pt x="2524172" y="663240"/>
                  <a:pt x="2716453" y="764365"/>
                  <a:pt x="2863156" y="691726"/>
                </a:cubicBezTo>
                <a:cubicBezTo>
                  <a:pt x="3009859" y="619087"/>
                  <a:pt x="3209260" y="361289"/>
                  <a:pt x="3213533" y="255891"/>
                </a:cubicBezTo>
                <a:cubicBezTo>
                  <a:pt x="3217806" y="150493"/>
                  <a:pt x="3036920" y="100642"/>
                  <a:pt x="2888793" y="59337"/>
                </a:cubicBezTo>
                <a:cubicBezTo>
                  <a:pt x="2740666" y="18032"/>
                  <a:pt x="2569750" y="-16150"/>
                  <a:pt x="2324771" y="8063"/>
                </a:cubicBezTo>
                <a:cubicBezTo>
                  <a:pt x="2079792" y="32276"/>
                  <a:pt x="1629712" y="146220"/>
                  <a:pt x="1384733" y="19607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1619672" y="2236139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err="1" smtClean="0">
                <a:solidFill>
                  <a:srgbClr val="C00000"/>
                </a:solidFill>
              </a:rPr>
              <a:t>X</a:t>
            </a:r>
            <a:endParaRPr lang="nb-NO" sz="40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529023" y="2493713"/>
            <a:ext cx="2592288" cy="71599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03648" y="5013176"/>
            <a:ext cx="1806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>
                <a:solidFill>
                  <a:srgbClr val="C00000"/>
                </a:solidFill>
              </a:rPr>
              <a:t>V(G) \ </a:t>
            </a:r>
            <a:r>
              <a:rPr lang="nb-NO" sz="4000" dirty="0" err="1" smtClean="0">
                <a:solidFill>
                  <a:srgbClr val="C00000"/>
                </a:solidFill>
              </a:rPr>
              <a:t>X</a:t>
            </a:r>
            <a:endParaRPr lang="nb-NO" sz="4000" dirty="0">
              <a:solidFill>
                <a:srgbClr val="C00000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707904" y="2276872"/>
            <a:ext cx="972258" cy="1080120"/>
            <a:chOff x="3707904" y="2276872"/>
            <a:chExt cx="972258" cy="108012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3874547" y="2636912"/>
              <a:ext cx="625445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707904" y="2412067"/>
              <a:ext cx="659385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825167" y="2276872"/>
              <a:ext cx="602817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4355676" y="2708920"/>
              <a:ext cx="144316" cy="64807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4464138" y="2708920"/>
              <a:ext cx="108162" cy="64807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4572000" y="2708920"/>
              <a:ext cx="108162" cy="64807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5868144" y="2636912"/>
            <a:ext cx="504056" cy="720080"/>
            <a:chOff x="5868144" y="2636912"/>
            <a:chExt cx="504056" cy="720080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5868144" y="2708920"/>
              <a:ext cx="328228" cy="64807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5940152" y="2682452"/>
              <a:ext cx="333287" cy="60253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6020544" y="2636912"/>
              <a:ext cx="351656" cy="57606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4716016" y="2636912"/>
            <a:ext cx="504056" cy="720080"/>
            <a:chOff x="4716016" y="2636912"/>
            <a:chExt cx="504056" cy="720080"/>
          </a:xfrm>
        </p:grpSpPr>
        <p:cxnSp>
          <p:nvCxnSpPr>
            <p:cNvPr id="68" name="Straight Arrow Connector 67"/>
            <p:cNvCxnSpPr/>
            <p:nvPr/>
          </p:nvCxnSpPr>
          <p:spPr>
            <a:xfrm>
              <a:off x="4716016" y="2708920"/>
              <a:ext cx="328228" cy="64807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788024" y="2682452"/>
              <a:ext cx="333287" cy="60253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868416" y="2636912"/>
              <a:ext cx="351656" cy="57606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4427984" y="2204864"/>
            <a:ext cx="432048" cy="432048"/>
            <a:chOff x="4427984" y="2204864"/>
            <a:chExt cx="432048" cy="432048"/>
          </a:xfrm>
        </p:grpSpPr>
        <p:sp>
          <p:nvSpPr>
            <p:cNvPr id="10" name="Oval 9"/>
            <p:cNvSpPr/>
            <p:nvPr/>
          </p:nvSpPr>
          <p:spPr>
            <a:xfrm>
              <a:off x="4427984" y="2204864"/>
              <a:ext cx="432048" cy="43204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444274" y="2236222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>
                  <a:solidFill>
                    <a:schemeClr val="accent6">
                      <a:lumMod val="50000"/>
                    </a:schemeClr>
                  </a:solidFill>
                </a:rPr>
                <a:t>x</a:t>
              </a:r>
              <a:endParaRPr lang="nb-NO" baseline="-25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580112" y="2204864"/>
            <a:ext cx="491032" cy="432048"/>
            <a:chOff x="5580112" y="2204864"/>
            <a:chExt cx="491032" cy="432048"/>
          </a:xfrm>
        </p:grpSpPr>
        <p:sp>
          <p:nvSpPr>
            <p:cNvPr id="67" name="Oval 66"/>
            <p:cNvSpPr/>
            <p:nvPr/>
          </p:nvSpPr>
          <p:spPr>
            <a:xfrm>
              <a:off x="5580112" y="2204864"/>
              <a:ext cx="432048" cy="43204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580112" y="2204864"/>
              <a:ext cx="491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 smtClean="0">
                  <a:solidFill>
                    <a:schemeClr val="accent6">
                      <a:lumMod val="50000"/>
                    </a:schemeClr>
                  </a:solidFill>
                </a:rPr>
                <a:t>x</a:t>
              </a:r>
              <a:r>
                <a:rPr lang="nb-NO" baseline="-25000" dirty="0" err="1" smtClean="0">
                  <a:solidFill>
                    <a:schemeClr val="accent6">
                      <a:lumMod val="50000"/>
                    </a:schemeClr>
                  </a:solidFill>
                </a:rPr>
                <a:t>out</a:t>
              </a:r>
              <a:endParaRPr lang="nb-NO" baseline="-25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4559950" y="22048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aseline="-25000" dirty="0">
                <a:solidFill>
                  <a:schemeClr val="accent6">
                    <a:lumMod val="50000"/>
                  </a:schemeClr>
                </a:solidFill>
              </a:rPr>
              <a:t>in</a:t>
            </a:r>
            <a:endParaRPr lang="nb-N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71591" y="2348880"/>
            <a:ext cx="636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>
                <a:solidFill>
                  <a:srgbClr val="C00000"/>
                </a:solidFill>
              </a:rPr>
              <a:t>G’</a:t>
            </a:r>
            <a:endParaRPr lang="nb-NO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8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23" grpId="0"/>
      <p:bldP spid="74" grpId="0"/>
      <p:bldP spid="75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DFVS-T </a:t>
            </a:r>
            <a:r>
              <a:rPr lang="nb-NO" dirty="0" err="1" smtClean="0"/>
              <a:t>Pushing</a:t>
            </a:r>
            <a:r>
              <a:rPr lang="nb-NO" dirty="0" smtClean="0"/>
              <a:t> Lemma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044824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nb-NO" dirty="0" smtClean="0"/>
                  <a:t>There is an optimal </a:t>
                </a:r>
                <a:r>
                  <a:rPr lang="nb-NO" dirty="0" err="1" smtClean="0"/>
                  <a:t>solution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dirty="0" smtClean="0"/>
                  <a:t>, </a:t>
                </a:r>
                <a:r>
                  <a:rPr lang="nb-NO" dirty="0" err="1" smtClean="0"/>
                  <a:t>such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that</a:t>
                </a:r>
                <a:endParaRPr lang="nb-NO" dirty="0"/>
              </a:p>
              <a:p>
                <a:pPr marL="0" indent="0" algn="ctr">
                  <a:buNone/>
                </a:pPr>
                <a:r>
                  <a:rPr lang="nb-NO" dirty="0" smtClean="0">
                    <a:solidFill>
                      <a:srgbClr val="C00000"/>
                    </a:solidFill>
                  </a:rPr>
                  <a:t>N(R(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x,S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)) </a:t>
                </a:r>
                <a:r>
                  <a:rPr lang="nb-NO" dirty="0" smtClean="0"/>
                  <a:t>is an </a:t>
                </a:r>
                <a:r>
                  <a:rPr lang="nb-NO" dirty="0" err="1" smtClean="0"/>
                  <a:t>important</a:t>
                </a:r>
                <a:r>
                  <a:rPr lang="nb-NO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nb-NO" dirty="0" err="1" smtClean="0">
                    <a:solidFill>
                      <a:srgbClr val="C00000"/>
                    </a:solidFill>
                  </a:rPr>
                  <a:t>x</a:t>
                </a:r>
                <a:r>
                  <a:rPr lang="nb-NO" baseline="-25000" dirty="0" err="1" smtClean="0">
                    <a:solidFill>
                      <a:srgbClr val="C00000"/>
                    </a:solidFill>
                  </a:rPr>
                  <a:t>out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-(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X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\x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∪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{x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in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})</a:t>
                </a:r>
                <a:r>
                  <a:rPr lang="nb-NO" dirty="0" smtClean="0"/>
                  <a:t>-separator in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G’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044824"/>
              </a:xfrm>
              <a:blipFill rotWithShape="1">
                <a:blip r:embed="rId2"/>
                <a:stretch>
                  <a:fillRect t="-388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48722" y="4902259"/>
            <a:ext cx="2463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The </a:t>
            </a:r>
            <a:r>
              <a:rPr lang="nb-NO" sz="2400" dirty="0" err="1" smtClean="0"/>
              <a:t>set</a:t>
            </a:r>
            <a:r>
              <a:rPr lang="nb-NO" sz="2400" dirty="0" smtClean="0"/>
              <a:t> </a:t>
            </a:r>
            <a:r>
              <a:rPr lang="nb-NO" sz="2400" dirty="0" err="1" smtClean="0"/>
              <a:t>reachable</a:t>
            </a:r>
            <a:r>
              <a:rPr lang="nb-NO" sz="2400" dirty="0" smtClean="0"/>
              <a:t> </a:t>
            </a:r>
            <a:br>
              <a:rPr lang="nb-NO" sz="2400" dirty="0" smtClean="0"/>
            </a:br>
            <a:r>
              <a:rPr lang="nb-NO" sz="2400" dirty="0" smtClean="0"/>
              <a:t>from </a:t>
            </a:r>
            <a:r>
              <a:rPr lang="nb-NO" sz="2400" dirty="0">
                <a:solidFill>
                  <a:srgbClr val="C00000"/>
                </a:solidFill>
              </a:rPr>
              <a:t>x</a:t>
            </a:r>
            <a:r>
              <a:rPr lang="nb-NO" sz="2400" dirty="0" smtClean="0"/>
              <a:t> in </a:t>
            </a:r>
            <a:r>
              <a:rPr lang="nb-NO" sz="2400" dirty="0" smtClean="0">
                <a:solidFill>
                  <a:srgbClr val="C00000"/>
                </a:solidFill>
              </a:rPr>
              <a:t>G\S</a:t>
            </a:r>
            <a:r>
              <a:rPr lang="nb-NO" sz="2400" dirty="0" smtClean="0"/>
              <a:t>.</a:t>
            </a:r>
          </a:p>
        </p:txBody>
      </p:sp>
      <p:sp>
        <p:nvSpPr>
          <p:cNvPr id="8" name="Freeform 7"/>
          <p:cNvSpPr/>
          <p:nvPr/>
        </p:nvSpPr>
        <p:spPr>
          <a:xfrm>
            <a:off x="1150588" y="2401573"/>
            <a:ext cx="1682101" cy="2512259"/>
          </a:xfrm>
          <a:custGeom>
            <a:avLst/>
            <a:gdLst>
              <a:gd name="connsiteX0" fmla="*/ 1669524 w 1682101"/>
              <a:gd name="connsiteY0" fmla="*/ 2512259 h 2512259"/>
              <a:gd name="connsiteX1" fmla="*/ 1660978 w 1682101"/>
              <a:gd name="connsiteY1" fmla="*/ 1905507 h 2512259"/>
              <a:gd name="connsiteX2" fmla="*/ 1472971 w 1682101"/>
              <a:gd name="connsiteY2" fmla="*/ 1358577 h 2512259"/>
              <a:gd name="connsiteX3" fmla="*/ 327834 w 1682101"/>
              <a:gd name="connsiteY3" fmla="*/ 1213298 h 2512259"/>
              <a:gd name="connsiteX4" fmla="*/ 3094 w 1682101"/>
              <a:gd name="connsiteY4" fmla="*/ 512543 h 2512259"/>
              <a:gd name="connsiteX5" fmla="*/ 464567 w 1682101"/>
              <a:gd name="connsiteY5" fmla="*/ 42524 h 2512259"/>
              <a:gd name="connsiteX6" fmla="*/ 1148231 w 1682101"/>
              <a:gd name="connsiteY6" fmla="*/ 51070 h 251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2101" h="2512259">
                <a:moveTo>
                  <a:pt x="1669524" y="2512259"/>
                </a:moveTo>
                <a:cubicBezTo>
                  <a:pt x="1681630" y="2305023"/>
                  <a:pt x="1693737" y="2097787"/>
                  <a:pt x="1660978" y="1905507"/>
                </a:cubicBezTo>
                <a:cubicBezTo>
                  <a:pt x="1628219" y="1713227"/>
                  <a:pt x="1695162" y="1473945"/>
                  <a:pt x="1472971" y="1358577"/>
                </a:cubicBezTo>
                <a:cubicBezTo>
                  <a:pt x="1250780" y="1243209"/>
                  <a:pt x="572813" y="1354304"/>
                  <a:pt x="327834" y="1213298"/>
                </a:cubicBezTo>
                <a:cubicBezTo>
                  <a:pt x="82855" y="1072292"/>
                  <a:pt x="-19695" y="707672"/>
                  <a:pt x="3094" y="512543"/>
                </a:cubicBezTo>
                <a:cubicBezTo>
                  <a:pt x="25883" y="317414"/>
                  <a:pt x="273711" y="119436"/>
                  <a:pt x="464567" y="42524"/>
                </a:cubicBezTo>
                <a:cubicBezTo>
                  <a:pt x="655423" y="-34388"/>
                  <a:pt x="901827" y="8341"/>
                  <a:pt x="1148231" y="51070"/>
                </a:cubicBezTo>
              </a:path>
            </a:pathLst>
          </a:custGeom>
          <a:noFill/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211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Reduction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528392"/>
          </a:xfrm>
        </p:spPr>
        <p:txBody>
          <a:bodyPr/>
          <a:lstStyle/>
          <a:p>
            <a:pPr>
              <a:buNone/>
            </a:pPr>
            <a:r>
              <a:rPr lang="nb-NO" dirty="0" smtClean="0">
                <a:solidFill>
                  <a:srgbClr val="C00000"/>
                </a:solidFill>
              </a:rPr>
              <a:t>R1:</a:t>
            </a:r>
            <a:r>
              <a:rPr lang="nb-NO" dirty="0" smtClean="0"/>
              <a:t> If some line covers </a:t>
            </a:r>
            <a:r>
              <a:rPr lang="nb-NO" dirty="0" smtClean="0">
                <a:solidFill>
                  <a:srgbClr val="C00000"/>
                </a:solidFill>
              </a:rPr>
              <a:t>k+1</a:t>
            </a:r>
            <a:r>
              <a:rPr lang="nb-NO" dirty="0" smtClean="0"/>
              <a:t> points use it (and reduce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 by one).</a:t>
            </a:r>
          </a:p>
          <a:p>
            <a:pPr>
              <a:buNone/>
            </a:pPr>
            <a:endParaRPr lang="nb-NO" dirty="0"/>
          </a:p>
          <a:p>
            <a:pPr>
              <a:buNone/>
            </a:pPr>
            <a:r>
              <a:rPr lang="nb-NO" dirty="0" smtClean="0">
                <a:solidFill>
                  <a:srgbClr val="C00000"/>
                </a:solidFill>
              </a:rPr>
              <a:t>R2:</a:t>
            </a:r>
            <a:r>
              <a:rPr lang="nb-NO" dirty="0" smtClean="0"/>
              <a:t> If no line covers </a:t>
            </a:r>
            <a:r>
              <a:rPr lang="nb-NO" dirty="0" smtClean="0">
                <a:solidFill>
                  <a:srgbClr val="C00000"/>
                </a:solidFill>
              </a:rPr>
              <a:t>n/k</a:t>
            </a:r>
            <a:r>
              <a:rPr lang="nb-NO" dirty="0" smtClean="0"/>
              <a:t> points, say </a:t>
            </a:r>
            <a:r>
              <a:rPr lang="nb-NO" dirty="0" smtClean="0">
                <a:solidFill>
                  <a:srgbClr val="C00000"/>
                </a:solidFill>
              </a:rPr>
              <a:t>NO</a:t>
            </a:r>
            <a:r>
              <a:rPr lang="nb-NO" dirty="0" smtClean="0"/>
              <a:t>.</a:t>
            </a:r>
          </a:p>
          <a:p>
            <a:pPr>
              <a:buNone/>
            </a:pPr>
            <a:endParaRPr lang="nb-NO" dirty="0"/>
          </a:p>
          <a:p>
            <a:pPr>
              <a:buNone/>
            </a:pPr>
            <a:r>
              <a:rPr lang="nb-NO" dirty="0" smtClean="0"/>
              <a:t>If neither </a:t>
            </a:r>
            <a:r>
              <a:rPr lang="nb-NO" dirty="0" smtClean="0">
                <a:solidFill>
                  <a:srgbClr val="C00000"/>
                </a:solidFill>
              </a:rPr>
              <a:t>R1</a:t>
            </a:r>
            <a:r>
              <a:rPr lang="nb-NO" dirty="0" smtClean="0"/>
              <a:t> nor </a:t>
            </a:r>
            <a:r>
              <a:rPr lang="nb-NO" dirty="0" smtClean="0">
                <a:solidFill>
                  <a:srgbClr val="C00000"/>
                </a:solidFill>
              </a:rPr>
              <a:t>R2</a:t>
            </a:r>
            <a:r>
              <a:rPr lang="nb-NO" dirty="0" smtClean="0"/>
              <a:t> can be applied then </a:t>
            </a:r>
            <a:r>
              <a:rPr lang="nb-NO" dirty="0" smtClean="0">
                <a:solidFill>
                  <a:srgbClr val="C00000"/>
                </a:solidFill>
              </a:rPr>
              <a:t>n ≤ k</a:t>
            </a:r>
            <a:r>
              <a:rPr lang="nb-NO" baseline="30000" dirty="0" smtClean="0">
                <a:solidFill>
                  <a:srgbClr val="C00000"/>
                </a:solidFill>
              </a:rPr>
              <a:t>2</a:t>
            </a: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5343599"/>
            <a:ext cx="2920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Kernel with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baseline="30000" dirty="0" smtClean="0">
                <a:solidFill>
                  <a:srgbClr val="C00000"/>
                </a:solidFill>
              </a:rPr>
              <a:t>2</a:t>
            </a:r>
            <a:r>
              <a:rPr lang="nb-NO" sz="2400" dirty="0" smtClean="0"/>
              <a:t> points!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16016" y="4941168"/>
                <a:ext cx="39286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400" b="1" dirty="0" smtClean="0">
                    <a:solidFill>
                      <a:srgbClr val="002060"/>
                    </a:solidFill>
                  </a:rPr>
                  <a:t>KPR’13:</a:t>
                </a:r>
                <a:r>
                  <a:rPr lang="nb-NO" sz="2400" dirty="0" smtClean="0"/>
                  <a:t> </a:t>
                </a:r>
                <a:br>
                  <a:rPr lang="nb-NO" sz="2400" dirty="0" smtClean="0"/>
                </a:br>
                <a:r>
                  <a:rPr lang="nb-NO" sz="2400" dirty="0" smtClean="0"/>
                  <a:t>No kernel with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O(k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2-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400" b="0" i="0" baseline="30000" smtClean="0">
                        <a:solidFill>
                          <a:srgbClr val="C00000"/>
                        </a:solidFill>
                        <a:latin typeface="Cambria Math"/>
                      </a:rPr>
                      <m:t>ϵ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)</a:t>
                </a:r>
                <a:r>
                  <a:rPr lang="nb-NO" sz="2400" dirty="0" smtClean="0"/>
                  <a:t> points unless </a:t>
                </a:r>
                <a:r>
                  <a:rPr lang="nb-NO" sz="24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coNP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⊆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 NP/poly</a:t>
                </a:r>
                <a:endParaRPr lang="nb-NO" sz="24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941168"/>
                <a:ext cx="3928655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2484" t="-4082" b="-1122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7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267744" y="2060848"/>
            <a:ext cx="3213607" cy="901097"/>
          </a:xfrm>
          <a:custGeom>
            <a:avLst/>
            <a:gdLst>
              <a:gd name="connsiteX0" fmla="*/ 1384733 w 3213607"/>
              <a:gd name="connsiteY0" fmla="*/ 196070 h 901097"/>
              <a:gd name="connsiteX1" fmla="*/ 854894 w 3213607"/>
              <a:gd name="connsiteY1" fmla="*/ 307165 h 901097"/>
              <a:gd name="connsiteX2" fmla="*/ 376330 w 3213607"/>
              <a:gd name="connsiteY2" fmla="*/ 247345 h 901097"/>
              <a:gd name="connsiteX3" fmla="*/ 315 w 3213607"/>
              <a:gd name="connsiteY3" fmla="*/ 392623 h 901097"/>
              <a:gd name="connsiteX4" fmla="*/ 325055 w 3213607"/>
              <a:gd name="connsiteY4" fmla="*/ 794276 h 901097"/>
              <a:gd name="connsiteX5" fmla="*/ 1000173 w 3213607"/>
              <a:gd name="connsiteY5" fmla="*/ 896825 h 901097"/>
              <a:gd name="connsiteX6" fmla="*/ 1718019 w 3213607"/>
              <a:gd name="connsiteY6" fmla="*/ 862642 h 901097"/>
              <a:gd name="connsiteX7" fmla="*/ 2333316 w 3213607"/>
              <a:gd name="connsiteY7" fmla="*/ 691726 h 901097"/>
              <a:gd name="connsiteX8" fmla="*/ 2863156 w 3213607"/>
              <a:gd name="connsiteY8" fmla="*/ 691726 h 901097"/>
              <a:gd name="connsiteX9" fmla="*/ 3213533 w 3213607"/>
              <a:gd name="connsiteY9" fmla="*/ 255891 h 901097"/>
              <a:gd name="connsiteX10" fmla="*/ 2888793 w 3213607"/>
              <a:gd name="connsiteY10" fmla="*/ 59337 h 901097"/>
              <a:gd name="connsiteX11" fmla="*/ 2324771 w 3213607"/>
              <a:gd name="connsiteY11" fmla="*/ 8063 h 901097"/>
              <a:gd name="connsiteX12" fmla="*/ 1384733 w 3213607"/>
              <a:gd name="connsiteY12" fmla="*/ 196070 h 90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13607" h="901097">
                <a:moveTo>
                  <a:pt x="1384733" y="196070"/>
                </a:moveTo>
                <a:cubicBezTo>
                  <a:pt x="1139754" y="245920"/>
                  <a:pt x="1022961" y="298619"/>
                  <a:pt x="854894" y="307165"/>
                </a:cubicBezTo>
                <a:cubicBezTo>
                  <a:pt x="686827" y="315711"/>
                  <a:pt x="518760" y="233102"/>
                  <a:pt x="376330" y="247345"/>
                </a:cubicBezTo>
                <a:cubicBezTo>
                  <a:pt x="233900" y="261588"/>
                  <a:pt x="8861" y="301468"/>
                  <a:pt x="315" y="392623"/>
                </a:cubicBezTo>
                <a:cubicBezTo>
                  <a:pt x="-8231" y="483778"/>
                  <a:pt x="158412" y="710242"/>
                  <a:pt x="325055" y="794276"/>
                </a:cubicBezTo>
                <a:cubicBezTo>
                  <a:pt x="491698" y="878310"/>
                  <a:pt x="768012" y="885431"/>
                  <a:pt x="1000173" y="896825"/>
                </a:cubicBezTo>
                <a:cubicBezTo>
                  <a:pt x="1232334" y="908219"/>
                  <a:pt x="1495829" y="896825"/>
                  <a:pt x="1718019" y="862642"/>
                </a:cubicBezTo>
                <a:cubicBezTo>
                  <a:pt x="1940210" y="828459"/>
                  <a:pt x="2142460" y="720212"/>
                  <a:pt x="2333316" y="691726"/>
                </a:cubicBezTo>
                <a:cubicBezTo>
                  <a:pt x="2524172" y="663240"/>
                  <a:pt x="2716453" y="764365"/>
                  <a:pt x="2863156" y="691726"/>
                </a:cubicBezTo>
                <a:cubicBezTo>
                  <a:pt x="3009859" y="619087"/>
                  <a:pt x="3209260" y="361289"/>
                  <a:pt x="3213533" y="255891"/>
                </a:cubicBezTo>
                <a:cubicBezTo>
                  <a:pt x="3217806" y="150493"/>
                  <a:pt x="3036920" y="100642"/>
                  <a:pt x="2888793" y="59337"/>
                </a:cubicBezTo>
                <a:cubicBezTo>
                  <a:pt x="2740666" y="18032"/>
                  <a:pt x="2569750" y="-16150"/>
                  <a:pt x="2324771" y="8063"/>
                </a:cubicBezTo>
                <a:cubicBezTo>
                  <a:pt x="2079792" y="32276"/>
                  <a:pt x="1629712" y="146220"/>
                  <a:pt x="1384733" y="19607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555776" y="2493713"/>
            <a:ext cx="2592288" cy="71599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3734657" y="2276872"/>
            <a:ext cx="972258" cy="1080120"/>
            <a:chOff x="3707904" y="2276872"/>
            <a:chExt cx="972258" cy="108012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3874547" y="2636912"/>
              <a:ext cx="625445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707904" y="2412067"/>
              <a:ext cx="659385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825167" y="2276872"/>
              <a:ext cx="602817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4355676" y="2708920"/>
              <a:ext cx="144316" cy="64807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4464138" y="2708920"/>
              <a:ext cx="108162" cy="64807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4572000" y="2708920"/>
              <a:ext cx="108162" cy="64807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Pushing</a:t>
            </a:r>
            <a:r>
              <a:rPr lang="nb-NO" dirty="0" smtClean="0"/>
              <a:t> Lemma</a:t>
            </a:r>
            <a:endParaRPr lang="nb-NO" dirty="0"/>
          </a:p>
        </p:txBody>
      </p:sp>
      <p:sp>
        <p:nvSpPr>
          <p:cNvPr id="5" name="Freeform 4"/>
          <p:cNvSpPr/>
          <p:nvPr/>
        </p:nvSpPr>
        <p:spPr>
          <a:xfrm>
            <a:off x="1187624" y="3717032"/>
            <a:ext cx="6625336" cy="1100858"/>
          </a:xfrm>
          <a:custGeom>
            <a:avLst/>
            <a:gdLst>
              <a:gd name="connsiteX0" fmla="*/ 2743457 w 6625336"/>
              <a:gd name="connsiteY0" fmla="*/ 334842 h 1100858"/>
              <a:gd name="connsiteX1" fmla="*/ 2307621 w 6625336"/>
              <a:gd name="connsiteY1" fmla="*/ 223747 h 1100858"/>
              <a:gd name="connsiteX2" fmla="*/ 1897423 w 6625336"/>
              <a:gd name="connsiteY2" fmla="*/ 198109 h 1100858"/>
              <a:gd name="connsiteX3" fmla="*/ 1188122 w 6625336"/>
              <a:gd name="connsiteY3" fmla="*/ 232293 h 1100858"/>
              <a:gd name="connsiteX4" fmla="*/ 324997 w 6625336"/>
              <a:gd name="connsiteY4" fmla="*/ 454483 h 1100858"/>
              <a:gd name="connsiteX5" fmla="*/ 8803 w 6625336"/>
              <a:gd name="connsiteY5" fmla="*/ 770678 h 1100858"/>
              <a:gd name="connsiteX6" fmla="*/ 624100 w 6625336"/>
              <a:gd name="connsiteY6" fmla="*/ 1052689 h 1100858"/>
              <a:gd name="connsiteX7" fmla="*/ 1299217 w 6625336"/>
              <a:gd name="connsiteY7" fmla="*/ 924502 h 1100858"/>
              <a:gd name="connsiteX8" fmla="*/ 1666687 w 6625336"/>
              <a:gd name="connsiteY8" fmla="*/ 830498 h 1100858"/>
              <a:gd name="connsiteX9" fmla="*/ 2247801 w 6625336"/>
              <a:gd name="connsiteY9" fmla="*/ 890319 h 1100858"/>
              <a:gd name="connsiteX10" fmla="*/ 2914373 w 6625336"/>
              <a:gd name="connsiteY10" fmla="*/ 1052689 h 1100858"/>
              <a:gd name="connsiteX11" fmla="*/ 3803135 w 6625336"/>
              <a:gd name="connsiteY11" fmla="*/ 1095418 h 1100858"/>
              <a:gd name="connsiteX12" fmla="*/ 4298791 w 6625336"/>
              <a:gd name="connsiteY12" fmla="*/ 950139 h 1100858"/>
              <a:gd name="connsiteX13" fmla="*/ 5264466 w 6625336"/>
              <a:gd name="connsiteY13" fmla="*/ 727949 h 1100858"/>
              <a:gd name="connsiteX14" fmla="*/ 5725939 w 6625336"/>
              <a:gd name="connsiteY14" fmla="*/ 753586 h 1100858"/>
              <a:gd name="connsiteX15" fmla="*/ 6614702 w 6625336"/>
              <a:gd name="connsiteY15" fmla="*/ 676674 h 1100858"/>
              <a:gd name="connsiteX16" fmla="*/ 6170320 w 6625336"/>
              <a:gd name="connsiteY16" fmla="*/ 52831 h 1100858"/>
              <a:gd name="connsiteX17" fmla="*/ 5486657 w 6625336"/>
              <a:gd name="connsiteY17" fmla="*/ 52831 h 1100858"/>
              <a:gd name="connsiteX18" fmla="*/ 4614986 w 6625336"/>
              <a:gd name="connsiteY18" fmla="*/ 215201 h 1100858"/>
              <a:gd name="connsiteX19" fmla="*/ 3717677 w 6625336"/>
              <a:gd name="connsiteY19" fmla="*/ 394663 h 1100858"/>
              <a:gd name="connsiteX20" fmla="*/ 2743457 w 6625336"/>
              <a:gd name="connsiteY20" fmla="*/ 334842 h 110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25336" h="1100858">
                <a:moveTo>
                  <a:pt x="2743457" y="334842"/>
                </a:moveTo>
                <a:cubicBezTo>
                  <a:pt x="2508448" y="306356"/>
                  <a:pt x="2448626" y="246536"/>
                  <a:pt x="2307621" y="223747"/>
                </a:cubicBezTo>
                <a:cubicBezTo>
                  <a:pt x="2166616" y="200958"/>
                  <a:pt x="2084006" y="196685"/>
                  <a:pt x="1897423" y="198109"/>
                </a:cubicBezTo>
                <a:cubicBezTo>
                  <a:pt x="1710840" y="199533"/>
                  <a:pt x="1450193" y="189564"/>
                  <a:pt x="1188122" y="232293"/>
                </a:cubicBezTo>
                <a:cubicBezTo>
                  <a:pt x="926051" y="275022"/>
                  <a:pt x="521550" y="364752"/>
                  <a:pt x="324997" y="454483"/>
                </a:cubicBezTo>
                <a:cubicBezTo>
                  <a:pt x="128444" y="544214"/>
                  <a:pt x="-41048" y="670977"/>
                  <a:pt x="8803" y="770678"/>
                </a:cubicBezTo>
                <a:cubicBezTo>
                  <a:pt x="58653" y="870379"/>
                  <a:pt x="409031" y="1027052"/>
                  <a:pt x="624100" y="1052689"/>
                </a:cubicBezTo>
                <a:cubicBezTo>
                  <a:pt x="839169" y="1078326"/>
                  <a:pt x="1125452" y="961534"/>
                  <a:pt x="1299217" y="924502"/>
                </a:cubicBezTo>
                <a:cubicBezTo>
                  <a:pt x="1472981" y="887470"/>
                  <a:pt x="1508590" y="836195"/>
                  <a:pt x="1666687" y="830498"/>
                </a:cubicBezTo>
                <a:cubicBezTo>
                  <a:pt x="1824784" y="824801"/>
                  <a:pt x="2039853" y="853287"/>
                  <a:pt x="2247801" y="890319"/>
                </a:cubicBezTo>
                <a:cubicBezTo>
                  <a:pt x="2455749" y="927351"/>
                  <a:pt x="2655151" y="1018506"/>
                  <a:pt x="2914373" y="1052689"/>
                </a:cubicBezTo>
                <a:cubicBezTo>
                  <a:pt x="3173595" y="1086872"/>
                  <a:pt x="3572399" y="1112510"/>
                  <a:pt x="3803135" y="1095418"/>
                </a:cubicBezTo>
                <a:cubicBezTo>
                  <a:pt x="4033871" y="1078326"/>
                  <a:pt x="4055236" y="1011384"/>
                  <a:pt x="4298791" y="950139"/>
                </a:cubicBezTo>
                <a:cubicBezTo>
                  <a:pt x="4542346" y="888894"/>
                  <a:pt x="5026608" y="760708"/>
                  <a:pt x="5264466" y="727949"/>
                </a:cubicBezTo>
                <a:cubicBezTo>
                  <a:pt x="5502324" y="695190"/>
                  <a:pt x="5500900" y="762132"/>
                  <a:pt x="5725939" y="753586"/>
                </a:cubicBezTo>
                <a:cubicBezTo>
                  <a:pt x="5950978" y="745040"/>
                  <a:pt x="6540639" y="793466"/>
                  <a:pt x="6614702" y="676674"/>
                </a:cubicBezTo>
                <a:cubicBezTo>
                  <a:pt x="6688765" y="559882"/>
                  <a:pt x="6358328" y="156805"/>
                  <a:pt x="6170320" y="52831"/>
                </a:cubicBezTo>
                <a:cubicBezTo>
                  <a:pt x="5982312" y="-51143"/>
                  <a:pt x="5745879" y="25769"/>
                  <a:pt x="5486657" y="52831"/>
                </a:cubicBezTo>
                <a:cubicBezTo>
                  <a:pt x="5227435" y="79893"/>
                  <a:pt x="4614986" y="215201"/>
                  <a:pt x="4614986" y="215201"/>
                </a:cubicBezTo>
                <a:cubicBezTo>
                  <a:pt x="4320156" y="272173"/>
                  <a:pt x="4029598" y="371874"/>
                  <a:pt x="3717677" y="394663"/>
                </a:cubicBezTo>
                <a:cubicBezTo>
                  <a:pt x="3405756" y="417452"/>
                  <a:pt x="2978466" y="363328"/>
                  <a:pt x="2743457" y="3348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03648" y="4149080"/>
            <a:ext cx="5832648" cy="28803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46425" y="2236139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err="1" smtClean="0">
                <a:solidFill>
                  <a:srgbClr val="C00000"/>
                </a:solidFill>
              </a:rPr>
              <a:t>X</a:t>
            </a:r>
            <a:endParaRPr lang="nb-NO" sz="40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5013176"/>
            <a:ext cx="1806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>
                <a:solidFill>
                  <a:srgbClr val="C00000"/>
                </a:solidFill>
              </a:rPr>
              <a:t>V(G) \ </a:t>
            </a:r>
            <a:r>
              <a:rPr lang="nb-NO" sz="4000" dirty="0" err="1" smtClean="0">
                <a:solidFill>
                  <a:srgbClr val="C00000"/>
                </a:solidFill>
              </a:rPr>
              <a:t>X</a:t>
            </a:r>
            <a:endParaRPr lang="nb-NO" sz="4000" dirty="0">
              <a:solidFill>
                <a:srgbClr val="C00000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5868144" y="2636912"/>
            <a:ext cx="504056" cy="720080"/>
            <a:chOff x="5868144" y="2636912"/>
            <a:chExt cx="504056" cy="720080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5868144" y="2708920"/>
              <a:ext cx="328228" cy="64807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5940152" y="2682452"/>
              <a:ext cx="333287" cy="60253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6020544" y="2636912"/>
              <a:ext cx="351656" cy="57606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4454737" y="2204864"/>
            <a:ext cx="432048" cy="432048"/>
            <a:chOff x="4427984" y="2204864"/>
            <a:chExt cx="432048" cy="432048"/>
          </a:xfrm>
        </p:grpSpPr>
        <p:sp>
          <p:nvSpPr>
            <p:cNvPr id="10" name="Oval 9"/>
            <p:cNvSpPr/>
            <p:nvPr/>
          </p:nvSpPr>
          <p:spPr>
            <a:xfrm>
              <a:off x="4427984" y="2204864"/>
              <a:ext cx="432048" cy="43204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444274" y="2236222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>
                  <a:solidFill>
                    <a:schemeClr val="accent6">
                      <a:lumMod val="50000"/>
                    </a:schemeClr>
                  </a:solidFill>
                </a:rPr>
                <a:t>x</a:t>
              </a:r>
              <a:endParaRPr lang="nb-NO" baseline="-25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580112" y="2204864"/>
            <a:ext cx="491032" cy="432048"/>
            <a:chOff x="5580112" y="2204864"/>
            <a:chExt cx="491032" cy="432048"/>
          </a:xfrm>
        </p:grpSpPr>
        <p:sp>
          <p:nvSpPr>
            <p:cNvPr id="67" name="Oval 66"/>
            <p:cNvSpPr/>
            <p:nvPr/>
          </p:nvSpPr>
          <p:spPr>
            <a:xfrm>
              <a:off x="5580112" y="2204864"/>
              <a:ext cx="432048" cy="43204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580112" y="2204864"/>
              <a:ext cx="491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 smtClean="0">
                  <a:solidFill>
                    <a:schemeClr val="accent6">
                      <a:lumMod val="50000"/>
                    </a:schemeClr>
                  </a:solidFill>
                </a:rPr>
                <a:t>x</a:t>
              </a:r>
              <a:r>
                <a:rPr lang="nb-NO" baseline="-25000" dirty="0" err="1" smtClean="0">
                  <a:solidFill>
                    <a:schemeClr val="accent6">
                      <a:lumMod val="50000"/>
                    </a:schemeClr>
                  </a:solidFill>
                </a:rPr>
                <a:t>out</a:t>
              </a:r>
              <a:endParaRPr lang="nb-NO" baseline="-25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6671591" y="2348880"/>
            <a:ext cx="636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>
                <a:solidFill>
                  <a:srgbClr val="C00000"/>
                </a:solidFill>
              </a:rPr>
              <a:t>G’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640703" y="1632247"/>
            <a:ext cx="715690" cy="4025069"/>
          </a:xfrm>
          <a:custGeom>
            <a:avLst/>
            <a:gdLst>
              <a:gd name="connsiteX0" fmla="*/ 247491 w 715690"/>
              <a:gd name="connsiteY0" fmla="*/ 4025069 h 4025069"/>
              <a:gd name="connsiteX1" fmla="*/ 8209 w 715690"/>
              <a:gd name="connsiteY1" fmla="*/ 3392680 h 4025069"/>
              <a:gd name="connsiteX2" fmla="*/ 512411 w 715690"/>
              <a:gd name="connsiteY2" fmla="*/ 1794617 h 4025069"/>
              <a:gd name="connsiteX3" fmla="*/ 674781 w 715690"/>
              <a:gd name="connsiteY3" fmla="*/ 1136590 h 4025069"/>
              <a:gd name="connsiteX4" fmla="*/ 691873 w 715690"/>
              <a:gd name="connsiteY4" fmla="*/ 376015 h 4025069"/>
              <a:gd name="connsiteX5" fmla="*/ 384224 w 715690"/>
              <a:gd name="connsiteY5" fmla="*/ 0 h 402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690" h="4025069">
                <a:moveTo>
                  <a:pt x="247491" y="4025069"/>
                </a:moveTo>
                <a:cubicBezTo>
                  <a:pt x="105773" y="3894745"/>
                  <a:pt x="-35944" y="3764422"/>
                  <a:pt x="8209" y="3392680"/>
                </a:cubicBezTo>
                <a:cubicBezTo>
                  <a:pt x="52362" y="3020938"/>
                  <a:pt x="401316" y="2170632"/>
                  <a:pt x="512411" y="1794617"/>
                </a:cubicBezTo>
                <a:cubicBezTo>
                  <a:pt x="623506" y="1418602"/>
                  <a:pt x="644871" y="1373024"/>
                  <a:pt x="674781" y="1136590"/>
                </a:cubicBezTo>
                <a:cubicBezTo>
                  <a:pt x="704691" y="900156"/>
                  <a:pt x="740299" y="565447"/>
                  <a:pt x="691873" y="376015"/>
                </a:cubicBezTo>
                <a:cubicBezTo>
                  <a:pt x="643447" y="186583"/>
                  <a:pt x="513835" y="93291"/>
                  <a:pt x="384224" y="0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xtBox 3"/>
          <p:cNvSpPr txBox="1"/>
          <p:nvPr/>
        </p:nvSpPr>
        <p:spPr>
          <a:xfrm>
            <a:off x="4952979" y="5147900"/>
            <a:ext cx="203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Push </a:t>
            </a:r>
            <a:r>
              <a:rPr lang="nb-NO" dirty="0" err="1" smtClean="0">
                <a:solidFill>
                  <a:srgbClr val="002060"/>
                </a:solidFill>
              </a:rPr>
              <a:t>away</a:t>
            </a:r>
            <a:r>
              <a:rPr lang="nb-NO" dirty="0" smtClean="0">
                <a:solidFill>
                  <a:srgbClr val="002060"/>
                </a:solidFill>
              </a:rPr>
              <a:t> from </a:t>
            </a:r>
            <a:r>
              <a:rPr lang="nb-NO" dirty="0" err="1" smtClean="0">
                <a:solidFill>
                  <a:srgbClr val="C00000"/>
                </a:solidFill>
              </a:rPr>
              <a:t>x</a:t>
            </a:r>
            <a:r>
              <a:rPr lang="nb-NO" baseline="-25000" dirty="0" err="1" smtClean="0">
                <a:solidFill>
                  <a:srgbClr val="C00000"/>
                </a:solidFill>
              </a:rPr>
              <a:t>out</a:t>
            </a:r>
            <a:endParaRPr lang="nb-NO" baseline="-25000" dirty="0">
              <a:solidFill>
                <a:srgbClr val="C0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223759" y="3589234"/>
            <a:ext cx="544936" cy="2016807"/>
          </a:xfrm>
          <a:custGeom>
            <a:avLst/>
            <a:gdLst>
              <a:gd name="connsiteX0" fmla="*/ 544936 w 544936"/>
              <a:gd name="connsiteY0" fmla="*/ 2016807 h 2016807"/>
              <a:gd name="connsiteX1" fmla="*/ 203105 w 544936"/>
              <a:gd name="connsiteY1" fmla="*/ 1580972 h 2016807"/>
              <a:gd name="connsiteX2" fmla="*/ 15097 w 544936"/>
              <a:gd name="connsiteY2" fmla="*/ 1008403 h 2016807"/>
              <a:gd name="connsiteX3" fmla="*/ 49280 w 544936"/>
              <a:gd name="connsiteY3" fmla="*/ 461473 h 2016807"/>
              <a:gd name="connsiteX4" fmla="*/ 348383 w 544936"/>
              <a:gd name="connsiteY4" fmla="*/ 0 h 20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936" h="2016807">
                <a:moveTo>
                  <a:pt x="544936" y="2016807"/>
                </a:moveTo>
                <a:cubicBezTo>
                  <a:pt x="418173" y="1882923"/>
                  <a:pt x="291411" y="1749039"/>
                  <a:pt x="203105" y="1580972"/>
                </a:cubicBezTo>
                <a:cubicBezTo>
                  <a:pt x="114799" y="1412905"/>
                  <a:pt x="40734" y="1194986"/>
                  <a:pt x="15097" y="1008403"/>
                </a:cubicBezTo>
                <a:cubicBezTo>
                  <a:pt x="-10540" y="821820"/>
                  <a:pt x="-6268" y="629540"/>
                  <a:pt x="49280" y="461473"/>
                </a:cubicBezTo>
                <a:cubicBezTo>
                  <a:pt x="104828" y="293406"/>
                  <a:pt x="226605" y="146703"/>
                  <a:pt x="348383" y="0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Freeform 13"/>
          <p:cNvSpPr/>
          <p:nvPr/>
        </p:nvSpPr>
        <p:spPr>
          <a:xfrm>
            <a:off x="1298961" y="3520867"/>
            <a:ext cx="1281869" cy="1493287"/>
          </a:xfrm>
          <a:custGeom>
            <a:avLst/>
            <a:gdLst>
              <a:gd name="connsiteX0" fmla="*/ 0 w 1281869"/>
              <a:gd name="connsiteY0" fmla="*/ 1350236 h 1493287"/>
              <a:gd name="connsiteX1" fmla="*/ 803304 w 1281869"/>
              <a:gd name="connsiteY1" fmla="*/ 1469877 h 1493287"/>
              <a:gd name="connsiteX2" fmla="*/ 1170774 w 1281869"/>
              <a:gd name="connsiteY2" fmla="*/ 940038 h 1493287"/>
              <a:gd name="connsiteX3" fmla="*/ 1187865 w 1281869"/>
              <a:gd name="connsiteY3" fmla="*/ 188008 h 1493287"/>
              <a:gd name="connsiteX4" fmla="*/ 1281869 w 1281869"/>
              <a:gd name="connsiteY4" fmla="*/ 0 h 149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869" h="1493287">
                <a:moveTo>
                  <a:pt x="0" y="1350236"/>
                </a:moveTo>
                <a:cubicBezTo>
                  <a:pt x="304087" y="1444239"/>
                  <a:pt x="608175" y="1538243"/>
                  <a:pt x="803304" y="1469877"/>
                </a:cubicBezTo>
                <a:cubicBezTo>
                  <a:pt x="998433" y="1401511"/>
                  <a:pt x="1106681" y="1153683"/>
                  <a:pt x="1170774" y="940038"/>
                </a:cubicBezTo>
                <a:cubicBezTo>
                  <a:pt x="1234868" y="726393"/>
                  <a:pt x="1169349" y="344681"/>
                  <a:pt x="1187865" y="188008"/>
                </a:cubicBezTo>
                <a:cubicBezTo>
                  <a:pt x="1206381" y="31335"/>
                  <a:pt x="1244125" y="15667"/>
                  <a:pt x="1281869" y="0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xtBox 10"/>
          <p:cNvSpPr txBox="1"/>
          <p:nvPr/>
        </p:nvSpPr>
        <p:spPr>
          <a:xfrm>
            <a:off x="4067944" y="5229200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rgbClr val="C00000"/>
                </a:solidFill>
              </a:rPr>
              <a:t>S</a:t>
            </a:r>
            <a:endParaRPr lang="nb-NO" sz="3600" dirty="0">
              <a:solidFill>
                <a:srgbClr val="C000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948010" y="1546724"/>
            <a:ext cx="3307753" cy="3608633"/>
          </a:xfrm>
          <a:custGeom>
            <a:avLst/>
            <a:gdLst>
              <a:gd name="connsiteX0" fmla="*/ 1230599 w 3307753"/>
              <a:gd name="connsiteY0" fmla="*/ 393171 h 3608633"/>
              <a:gd name="connsiteX1" fmla="*/ 1059683 w 3307753"/>
              <a:gd name="connsiteY1" fmla="*/ 34248 h 3608633"/>
              <a:gd name="connsiteX2" fmla="*/ 572573 w 3307753"/>
              <a:gd name="connsiteY2" fmla="*/ 51340 h 3608633"/>
              <a:gd name="connsiteX3" fmla="*/ 538390 w 3307753"/>
              <a:gd name="connsiteY3" fmla="*/ 358988 h 3608633"/>
              <a:gd name="connsiteX4" fmla="*/ 572573 w 3307753"/>
              <a:gd name="connsiteY4" fmla="*/ 1025560 h 3608633"/>
              <a:gd name="connsiteX5" fmla="*/ 521298 w 3307753"/>
              <a:gd name="connsiteY5" fmla="*/ 1692132 h 3608633"/>
              <a:gd name="connsiteX6" fmla="*/ 290562 w 3307753"/>
              <a:gd name="connsiteY6" fmla="*/ 2358704 h 3608633"/>
              <a:gd name="connsiteX7" fmla="*/ 34188 w 3307753"/>
              <a:gd name="connsiteY7" fmla="*/ 3187646 h 3608633"/>
              <a:gd name="connsiteX8" fmla="*/ 59826 w 3307753"/>
              <a:gd name="connsiteY8" fmla="*/ 3495295 h 3608633"/>
              <a:gd name="connsiteX9" fmla="*/ 555482 w 3307753"/>
              <a:gd name="connsiteY9" fmla="*/ 3606390 h 3608633"/>
              <a:gd name="connsiteX10" fmla="*/ 1187870 w 3307753"/>
              <a:gd name="connsiteY10" fmla="*/ 3409837 h 3608633"/>
              <a:gd name="connsiteX11" fmla="*/ 2187728 w 3307753"/>
              <a:gd name="connsiteY11" fmla="*/ 3281650 h 3608633"/>
              <a:gd name="connsiteX12" fmla="*/ 3119220 w 3307753"/>
              <a:gd name="connsiteY12" fmla="*/ 3273104 h 3608633"/>
              <a:gd name="connsiteX13" fmla="*/ 3307227 w 3307753"/>
              <a:gd name="connsiteY13" fmla="*/ 2905635 h 3608633"/>
              <a:gd name="connsiteX14" fmla="*/ 3153403 w 3307753"/>
              <a:gd name="connsiteY14" fmla="*/ 2230517 h 3608633"/>
              <a:gd name="connsiteX15" fmla="*/ 2589381 w 3307753"/>
              <a:gd name="connsiteY15" fmla="*/ 1811773 h 3608633"/>
              <a:gd name="connsiteX16" fmla="*/ 1777530 w 3307753"/>
              <a:gd name="connsiteY16" fmla="*/ 1538308 h 3608633"/>
              <a:gd name="connsiteX17" fmla="*/ 1324603 w 3307753"/>
              <a:gd name="connsiteY17" fmla="*/ 837553 h 3608633"/>
              <a:gd name="connsiteX18" fmla="*/ 1230599 w 3307753"/>
              <a:gd name="connsiteY18" fmla="*/ 393171 h 360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07753" h="3608633">
                <a:moveTo>
                  <a:pt x="1230599" y="393171"/>
                </a:moveTo>
                <a:cubicBezTo>
                  <a:pt x="1186446" y="259287"/>
                  <a:pt x="1169354" y="91220"/>
                  <a:pt x="1059683" y="34248"/>
                </a:cubicBezTo>
                <a:cubicBezTo>
                  <a:pt x="950012" y="-22724"/>
                  <a:pt x="659455" y="-2783"/>
                  <a:pt x="572573" y="51340"/>
                </a:cubicBezTo>
                <a:cubicBezTo>
                  <a:pt x="485691" y="105463"/>
                  <a:pt x="538390" y="196618"/>
                  <a:pt x="538390" y="358988"/>
                </a:cubicBezTo>
                <a:cubicBezTo>
                  <a:pt x="538390" y="521358"/>
                  <a:pt x="575422" y="803369"/>
                  <a:pt x="572573" y="1025560"/>
                </a:cubicBezTo>
                <a:cubicBezTo>
                  <a:pt x="569724" y="1247751"/>
                  <a:pt x="568300" y="1469941"/>
                  <a:pt x="521298" y="1692132"/>
                </a:cubicBezTo>
                <a:cubicBezTo>
                  <a:pt x="474296" y="1914323"/>
                  <a:pt x="371747" y="2109452"/>
                  <a:pt x="290562" y="2358704"/>
                </a:cubicBezTo>
                <a:cubicBezTo>
                  <a:pt x="209377" y="2607956"/>
                  <a:pt x="72644" y="2998214"/>
                  <a:pt x="34188" y="3187646"/>
                </a:cubicBezTo>
                <a:cubicBezTo>
                  <a:pt x="-4268" y="3377078"/>
                  <a:pt x="-27056" y="3425504"/>
                  <a:pt x="59826" y="3495295"/>
                </a:cubicBezTo>
                <a:cubicBezTo>
                  <a:pt x="146708" y="3565086"/>
                  <a:pt x="367475" y="3620633"/>
                  <a:pt x="555482" y="3606390"/>
                </a:cubicBezTo>
                <a:cubicBezTo>
                  <a:pt x="743489" y="3592147"/>
                  <a:pt x="915829" y="3463960"/>
                  <a:pt x="1187870" y="3409837"/>
                </a:cubicBezTo>
                <a:cubicBezTo>
                  <a:pt x="1459911" y="3355714"/>
                  <a:pt x="1865836" y="3304439"/>
                  <a:pt x="2187728" y="3281650"/>
                </a:cubicBezTo>
                <a:cubicBezTo>
                  <a:pt x="2509620" y="3258861"/>
                  <a:pt x="2932637" y="3335773"/>
                  <a:pt x="3119220" y="3273104"/>
                </a:cubicBezTo>
                <a:cubicBezTo>
                  <a:pt x="3305803" y="3210435"/>
                  <a:pt x="3301530" y="3079399"/>
                  <a:pt x="3307227" y="2905635"/>
                </a:cubicBezTo>
                <a:cubicBezTo>
                  <a:pt x="3312924" y="2731871"/>
                  <a:pt x="3273044" y="2412827"/>
                  <a:pt x="3153403" y="2230517"/>
                </a:cubicBezTo>
                <a:cubicBezTo>
                  <a:pt x="3033762" y="2048207"/>
                  <a:pt x="2818693" y="1927141"/>
                  <a:pt x="2589381" y="1811773"/>
                </a:cubicBezTo>
                <a:cubicBezTo>
                  <a:pt x="2360069" y="1696405"/>
                  <a:pt x="1988326" y="1700678"/>
                  <a:pt x="1777530" y="1538308"/>
                </a:cubicBezTo>
                <a:cubicBezTo>
                  <a:pt x="1566734" y="1375938"/>
                  <a:pt x="1417182" y="1031258"/>
                  <a:pt x="1324603" y="837553"/>
                </a:cubicBezTo>
                <a:cubicBezTo>
                  <a:pt x="1232024" y="643848"/>
                  <a:pt x="1274752" y="527055"/>
                  <a:pt x="1230599" y="393171"/>
                </a:cubicBezTo>
                <a:close/>
              </a:path>
            </a:pathLst>
          </a:custGeom>
          <a:solidFill>
            <a:schemeClr val="bg1">
              <a:lumMod val="85000"/>
              <a:alpha val="23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Box 11"/>
          <p:cNvSpPr txBox="1"/>
          <p:nvPr/>
        </p:nvSpPr>
        <p:spPr>
          <a:xfrm>
            <a:off x="4859740" y="5690865"/>
            <a:ext cx="209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002060"/>
                </a:solidFill>
              </a:rPr>
              <a:t>Important</a:t>
            </a:r>
            <a:r>
              <a:rPr lang="nb-NO" dirty="0" smtClean="0">
                <a:solidFill>
                  <a:srgbClr val="002060"/>
                </a:solidFill>
              </a:rPr>
              <a:t> Separator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0" y="22048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aseline="-25000" dirty="0">
                <a:solidFill>
                  <a:schemeClr val="accent6">
                    <a:lumMod val="50000"/>
                  </a:schemeClr>
                </a:solidFill>
              </a:rPr>
              <a:t>in</a:t>
            </a:r>
            <a:endParaRPr lang="nb-NO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6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/>
      <p:bldP spid="23" grpId="0"/>
      <p:bldP spid="75" grpId="0"/>
      <p:bldP spid="3" grpId="0" animBg="1"/>
      <p:bldP spid="4" grpId="0"/>
      <p:bldP spid="13" grpId="0" animBg="1"/>
      <p:bldP spid="14" grpId="0" animBg="1"/>
      <p:bldP spid="11" grpId="0"/>
      <p:bldP spid="16" grpId="0" animBg="1"/>
      <p:bldP spid="12" grpId="0"/>
      <p:bldP spid="35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Proof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Pushing</a:t>
            </a:r>
            <a:r>
              <a:rPr lang="nb-NO" dirty="0" smtClean="0"/>
              <a:t> Lemma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0872" y="1988840"/>
                <a:ext cx="8229600" cy="374441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Among all </a:t>
                </a:r>
                <a:r>
                  <a:rPr lang="nb-NO" dirty="0" err="1" smtClean="0"/>
                  <a:t>solutions</a:t>
                </a:r>
                <a:r>
                  <a:rPr lang="nb-NO" dirty="0" smtClean="0"/>
                  <a:t>,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pick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one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that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maximizes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R(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x</a:t>
                </a:r>
                <a:r>
                  <a:rPr lang="nb-NO" baseline="-25000" dirty="0" err="1" smtClean="0">
                    <a:solidFill>
                      <a:srgbClr val="C00000"/>
                    </a:solidFill>
                  </a:rPr>
                  <a:t>out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,S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)</a:t>
                </a:r>
                <a:r>
                  <a:rPr lang="nb-NO" dirty="0" smtClean="0"/>
                  <a:t>.</a:t>
                </a:r>
                <a:br>
                  <a:rPr lang="nb-NO" dirty="0" smtClean="0"/>
                </a:b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If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Z = N(R(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x</a:t>
                </a:r>
                <a:r>
                  <a:rPr lang="nb-NO" baseline="-25000" dirty="0" err="1" smtClean="0">
                    <a:solidFill>
                      <a:srgbClr val="C00000"/>
                    </a:solidFill>
                  </a:rPr>
                  <a:t>out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,S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))</a:t>
                </a:r>
                <a:r>
                  <a:rPr lang="nb-NO" dirty="0" smtClean="0"/>
                  <a:t> is not </a:t>
                </a:r>
                <a:r>
                  <a:rPr lang="nb-NO" dirty="0" err="1" smtClean="0"/>
                  <a:t>important</a:t>
                </a:r>
                <a:r>
                  <a:rPr lang="nb-NO" dirty="0" smtClean="0"/>
                  <a:t>, </a:t>
                </a:r>
                <a:r>
                  <a:rPr lang="nb-NO" dirty="0" err="1" smtClean="0"/>
                  <a:t>some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Z’ </a:t>
                </a:r>
                <a:r>
                  <a:rPr lang="nb-NO" dirty="0" err="1" smtClean="0"/>
                  <a:t>dominates</a:t>
                </a:r>
                <a:r>
                  <a:rPr lang="nb-NO" dirty="0" smtClean="0"/>
                  <a:t> it.</a:t>
                </a:r>
              </a:p>
              <a:p>
                <a:pPr marL="0" indent="0">
                  <a:buNone/>
                </a:pPr>
                <a:endParaRPr lang="nb-NO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C00000"/>
                    </a:solidFill>
                  </a:rPr>
                  <a:t>(S \ Z)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∪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Z’ </a:t>
                </a:r>
                <a:r>
                  <a:rPr lang="nb-NO" dirty="0" smtClean="0"/>
                  <a:t>is a </a:t>
                </a:r>
                <a:r>
                  <a:rPr lang="nb-NO" dirty="0" err="1" smtClean="0"/>
                  <a:t>solution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with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larger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R(</a:t>
                </a:r>
                <a:r>
                  <a:rPr lang="nb-NO" dirty="0" err="1">
                    <a:solidFill>
                      <a:srgbClr val="C00000"/>
                    </a:solidFill>
                  </a:rPr>
                  <a:t>x</a:t>
                </a:r>
                <a:r>
                  <a:rPr lang="nb-NO" baseline="-25000" dirty="0" err="1">
                    <a:solidFill>
                      <a:srgbClr val="C00000"/>
                    </a:solidFill>
                  </a:rPr>
                  <a:t>out</a:t>
                </a:r>
                <a:r>
                  <a:rPr lang="nb-NO" dirty="0" err="1">
                    <a:solidFill>
                      <a:srgbClr val="C00000"/>
                    </a:solidFill>
                  </a:rPr>
                  <a:t>,S</a:t>
                </a:r>
                <a:r>
                  <a:rPr lang="nb-NO" dirty="0">
                    <a:solidFill>
                      <a:srgbClr val="C00000"/>
                    </a:solidFill>
                  </a:rPr>
                  <a:t>)</a:t>
                </a:r>
                <a:r>
                  <a:rPr lang="nb-NO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872" y="1988840"/>
                <a:ext cx="8229600" cy="3744416"/>
              </a:xfrm>
              <a:blipFill rotWithShape="1">
                <a:blip r:embed="rId2"/>
                <a:stretch>
                  <a:fillRect l="-1926" t="-342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627784" y="1052736"/>
            <a:ext cx="93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(</a:t>
            </a:r>
            <a:r>
              <a:rPr lang="nb-NO" dirty="0" err="1" smtClean="0">
                <a:solidFill>
                  <a:srgbClr val="002060"/>
                </a:solidFill>
              </a:rPr>
              <a:t>Sketch</a:t>
            </a:r>
            <a:r>
              <a:rPr lang="nb-NO" dirty="0" smtClean="0">
                <a:solidFill>
                  <a:srgbClr val="002060"/>
                </a:solidFill>
              </a:rPr>
              <a:t>)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1530" y="5657005"/>
            <a:ext cx="224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(Short </a:t>
            </a:r>
            <a:r>
              <a:rPr lang="nb-NO" dirty="0" err="1" smtClean="0">
                <a:solidFill>
                  <a:srgbClr val="002060"/>
                </a:solidFill>
              </a:rPr>
              <a:t>proof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omitted</a:t>
            </a:r>
            <a:r>
              <a:rPr lang="nb-NO" dirty="0" smtClean="0">
                <a:solidFill>
                  <a:srgbClr val="002060"/>
                </a:solidFill>
              </a:rPr>
              <a:t>)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Branching</a:t>
            </a:r>
            <a:r>
              <a:rPr lang="nb-NO" dirty="0" smtClean="0"/>
              <a:t> for DFVS-T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4048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dirty="0" err="1" smtClean="0"/>
                  <a:t>Some</a:t>
                </a:r>
                <a:r>
                  <a:rPr lang="nb-NO" dirty="0" smtClean="0"/>
                  <a:t> optimal </a:t>
                </a:r>
                <a:r>
                  <a:rPr lang="nb-NO" dirty="0" err="1" smtClean="0"/>
                  <a:t>solution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contains</a:t>
                </a:r>
                <a:r>
                  <a:rPr lang="nb-NO" dirty="0" smtClean="0"/>
                  <a:t> </a:t>
                </a:r>
                <a:r>
                  <a:rPr lang="nb-NO" dirty="0"/>
                  <a:t>an </a:t>
                </a:r>
                <a:r>
                  <a:rPr lang="nb-NO" dirty="0" err="1"/>
                  <a:t>important</a:t>
                </a:r>
                <a:r>
                  <a:rPr lang="nb-NO" dirty="0"/>
                  <a:t> </a:t>
                </a:r>
                <a:br>
                  <a:rPr lang="nb-NO" dirty="0"/>
                </a:br>
                <a:r>
                  <a:rPr lang="nb-NO" dirty="0" err="1">
                    <a:solidFill>
                      <a:srgbClr val="C00000"/>
                    </a:solidFill>
                  </a:rPr>
                  <a:t>x</a:t>
                </a:r>
                <a:r>
                  <a:rPr lang="nb-NO" baseline="-25000" dirty="0" err="1">
                    <a:solidFill>
                      <a:srgbClr val="C00000"/>
                    </a:solidFill>
                  </a:rPr>
                  <a:t>out</a:t>
                </a:r>
                <a:r>
                  <a:rPr lang="nb-NO" dirty="0">
                    <a:solidFill>
                      <a:srgbClr val="C00000"/>
                    </a:solidFill>
                  </a:rPr>
                  <a:t>-(</a:t>
                </a:r>
                <a:r>
                  <a:rPr lang="nb-NO" dirty="0" err="1">
                    <a:solidFill>
                      <a:srgbClr val="C00000"/>
                    </a:solidFill>
                  </a:rPr>
                  <a:t>X</a:t>
                </a:r>
                <a:r>
                  <a:rPr lang="nb-NO" dirty="0">
                    <a:solidFill>
                      <a:srgbClr val="C00000"/>
                    </a:solidFill>
                  </a:rPr>
                  <a:t>\x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∪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{x</a:t>
                </a:r>
                <a:r>
                  <a:rPr lang="nb-NO" baseline="-25000" dirty="0">
                    <a:solidFill>
                      <a:srgbClr val="C00000"/>
                    </a:solidFill>
                  </a:rPr>
                  <a:t>in</a:t>
                </a:r>
                <a:r>
                  <a:rPr lang="nb-NO" dirty="0">
                    <a:solidFill>
                      <a:srgbClr val="C00000"/>
                    </a:solidFill>
                  </a:rPr>
                  <a:t>})</a:t>
                </a:r>
                <a:r>
                  <a:rPr lang="nb-NO" dirty="0"/>
                  <a:t>-</a:t>
                </a:r>
                <a:r>
                  <a:rPr lang="nb-NO" dirty="0" smtClean="0"/>
                  <a:t>separator.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Branch </a:t>
                </a:r>
                <a:r>
                  <a:rPr lang="nb-NO" dirty="0" err="1" smtClean="0"/>
                  <a:t>on</a:t>
                </a:r>
                <a:r>
                  <a:rPr lang="nb-NO" dirty="0" smtClean="0"/>
                  <a:t> all </a:t>
                </a:r>
                <a:r>
                  <a:rPr lang="nb-NO" dirty="0" err="1" smtClean="0"/>
                  <a:t>such</a:t>
                </a:r>
                <a:r>
                  <a:rPr lang="nb-NO" dirty="0" smtClean="0"/>
                  <a:t> separators.</a:t>
                </a:r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404864"/>
              </a:xfrm>
              <a:blipFill rotWithShape="1">
                <a:blip r:embed="rId2"/>
                <a:stretch>
                  <a:fillRect l="-1852" t="-3299" b="-126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4509120"/>
                <a:ext cx="4320480" cy="624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3200" dirty="0" smtClean="0">
                    <a:solidFill>
                      <a:srgbClr val="C00000"/>
                    </a:solidFill>
                  </a:rPr>
                  <a:t>T(k) </a:t>
                </a:r>
                <a14:m>
                  <m:oMath xmlns:m="http://schemas.openxmlformats.org/officeDocument/2006/math"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≤ </m:t>
                    </m:r>
                    <m:nary>
                      <m:naryPr>
                        <m:chr m:val="∑"/>
                        <m:ctrlP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nb-NO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09120"/>
                <a:ext cx="4320480" cy="624402"/>
              </a:xfrm>
              <a:prstGeom prst="rect">
                <a:avLst/>
              </a:prstGeom>
              <a:blipFill rotWithShape="1">
                <a:blip r:embed="rId3"/>
                <a:stretch>
                  <a:fillRect l="-3672" t="-5882" b="-3235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44008" y="4563568"/>
                <a:ext cx="936104" cy="593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nb-NO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b-NO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nb-NO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nb-NO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563568"/>
                <a:ext cx="936104" cy="5936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21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DFVS </a:t>
            </a:r>
            <a:r>
              <a:rPr lang="nb-NO" dirty="0" err="1" smtClean="0"/>
              <a:t>Wrap</a:t>
            </a:r>
            <a:r>
              <a:rPr lang="nb-NO" dirty="0" smtClean="0"/>
              <a:t> Up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rgbClr val="002060"/>
                </a:solidFill>
              </a:rPr>
              <a:t>Iterative </a:t>
            </a:r>
            <a:r>
              <a:rPr lang="nb-NO" dirty="0" err="1" smtClean="0">
                <a:solidFill>
                  <a:srgbClr val="002060"/>
                </a:solidFill>
              </a:rPr>
              <a:t>Compression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smtClean="0">
                <a:solidFill>
                  <a:srgbClr val="C00000"/>
                </a:solidFill>
              </a:rPr>
              <a:t>+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Guessing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on</a:t>
            </a:r>
            <a:r>
              <a:rPr lang="nb-NO" dirty="0" smtClean="0">
                <a:solidFill>
                  <a:srgbClr val="002060"/>
                </a:solidFill>
              </a:rPr>
              <a:t> ``</a:t>
            </a:r>
            <a:r>
              <a:rPr lang="nb-NO" dirty="0" err="1" smtClean="0">
                <a:solidFill>
                  <a:srgbClr val="002060"/>
                </a:solidFill>
              </a:rPr>
              <a:t>too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big</a:t>
            </a:r>
            <a:r>
              <a:rPr lang="nb-NO" dirty="0" smtClean="0">
                <a:solidFill>
                  <a:srgbClr val="002060"/>
                </a:solidFill>
              </a:rPr>
              <a:t>’’ </a:t>
            </a:r>
            <a:r>
              <a:rPr lang="nb-NO" dirty="0" err="1" smtClean="0">
                <a:solidFill>
                  <a:srgbClr val="002060"/>
                </a:solidFill>
              </a:rPr>
              <a:t>solution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gives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baseline="30000" dirty="0" smtClean="0">
                <a:solidFill>
                  <a:srgbClr val="C00000"/>
                </a:solidFill>
              </a:rPr>
              <a:t>k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instances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of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Disjoint</a:t>
            </a:r>
            <a:r>
              <a:rPr lang="nb-NO" dirty="0" smtClean="0">
                <a:solidFill>
                  <a:srgbClr val="0070C0"/>
                </a:solidFill>
              </a:rPr>
              <a:t> DFVS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>
                <a:solidFill>
                  <a:srgbClr val="002060"/>
                </a:solidFill>
              </a:rPr>
              <a:t>In </a:t>
            </a:r>
            <a:r>
              <a:rPr lang="nb-NO" dirty="0" err="1" smtClean="0">
                <a:solidFill>
                  <a:srgbClr val="0070C0"/>
                </a:solidFill>
              </a:rPr>
              <a:t>Disjoint</a:t>
            </a:r>
            <a:r>
              <a:rPr lang="nb-NO" dirty="0" smtClean="0">
                <a:solidFill>
                  <a:srgbClr val="0070C0"/>
                </a:solidFill>
              </a:rPr>
              <a:t> DFVS </a:t>
            </a:r>
            <a:r>
              <a:rPr lang="nb-NO" dirty="0" err="1" smtClean="0">
                <a:solidFill>
                  <a:srgbClr val="002060"/>
                </a:solidFill>
              </a:rPr>
              <a:t>we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guess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the</a:t>
            </a:r>
            <a:r>
              <a:rPr lang="nb-NO" dirty="0" smtClean="0">
                <a:solidFill>
                  <a:srgbClr val="002060"/>
                </a:solidFill>
              </a:rPr>
              <a:t> order </a:t>
            </a:r>
            <a:r>
              <a:rPr lang="nb-NO" dirty="0" err="1" smtClean="0">
                <a:solidFill>
                  <a:srgbClr val="002060"/>
                </a:solidFill>
              </a:rPr>
              <a:t>of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the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disjoint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solution</a:t>
            </a:r>
            <a:r>
              <a:rPr lang="nb-NO" dirty="0" smtClean="0">
                <a:solidFill>
                  <a:srgbClr val="002060"/>
                </a:solidFill>
              </a:rPr>
              <a:t>, </a:t>
            </a:r>
            <a:r>
              <a:rPr lang="nb-NO" dirty="0" err="1" smtClean="0">
                <a:solidFill>
                  <a:srgbClr val="002060"/>
                </a:solidFill>
              </a:rPr>
              <a:t>making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smtClean="0">
                <a:solidFill>
                  <a:srgbClr val="C00000"/>
                </a:solidFill>
              </a:rPr>
              <a:t>(k+1)!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instances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of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smtClean="0">
                <a:solidFill>
                  <a:srgbClr val="0070C0"/>
                </a:solidFill>
              </a:rPr>
              <a:t>DFVS-T</a:t>
            </a:r>
            <a:r>
              <a:rPr lang="nb-NO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nb-NO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rgbClr val="0070C0"/>
                </a:solidFill>
              </a:rPr>
              <a:t>DFVS-T</a:t>
            </a:r>
            <a:r>
              <a:rPr lang="nb-NO" dirty="0" smtClean="0">
                <a:solidFill>
                  <a:srgbClr val="002060"/>
                </a:solidFill>
              </a:rPr>
              <a:t> has </a:t>
            </a:r>
            <a:r>
              <a:rPr lang="nb-NO" dirty="0" smtClean="0">
                <a:solidFill>
                  <a:srgbClr val="C00000"/>
                </a:solidFill>
              </a:rPr>
              <a:t>8</a:t>
            </a:r>
            <a:r>
              <a:rPr lang="nb-NO" baseline="30000" dirty="0" smtClean="0">
                <a:solidFill>
                  <a:srgbClr val="C00000"/>
                </a:solidFill>
              </a:rPr>
              <a:t>k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baseline="30000" dirty="0" smtClean="0">
                <a:solidFill>
                  <a:srgbClr val="C00000"/>
                </a:solidFill>
              </a:rPr>
              <a:t>O(1)</a:t>
            </a:r>
            <a:r>
              <a:rPr lang="nb-NO" dirty="0" smtClean="0">
                <a:solidFill>
                  <a:srgbClr val="002060"/>
                </a:solidFill>
              </a:rPr>
              <a:t> time </a:t>
            </a:r>
            <a:r>
              <a:rPr lang="nb-NO" dirty="0" err="1" smtClean="0">
                <a:solidFill>
                  <a:srgbClr val="002060"/>
                </a:solidFill>
              </a:rPr>
              <a:t>algorithm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using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important</a:t>
            </a:r>
            <a:r>
              <a:rPr lang="nb-NO" dirty="0" smtClean="0">
                <a:solidFill>
                  <a:srgbClr val="002060"/>
                </a:solidFill>
              </a:rPr>
              <a:t> separators</a:t>
            </a:r>
          </a:p>
          <a:p>
            <a:pPr marL="0" indent="0">
              <a:buNone/>
            </a:pPr>
            <a:endParaRPr lang="nb-NO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rgbClr val="002060"/>
                </a:solidFill>
              </a:rPr>
              <a:t>Total time: </a:t>
            </a:r>
            <a:r>
              <a:rPr lang="nb-NO" dirty="0" smtClean="0">
                <a:solidFill>
                  <a:srgbClr val="C00000"/>
                </a:solidFill>
              </a:rPr>
              <a:t>16</a:t>
            </a:r>
            <a:r>
              <a:rPr lang="nb-NO" baseline="30000" dirty="0" smtClean="0">
                <a:solidFill>
                  <a:srgbClr val="C00000"/>
                </a:solidFill>
              </a:rPr>
              <a:t>k</a:t>
            </a:r>
            <a:r>
              <a:rPr lang="nb-NO" dirty="0" smtClean="0">
                <a:solidFill>
                  <a:srgbClr val="C00000"/>
                </a:solidFill>
              </a:rPr>
              <a:t>(k+1)!</a:t>
            </a:r>
            <a:r>
              <a:rPr lang="nb-NO" dirty="0" err="1" smtClean="0">
                <a:solidFill>
                  <a:srgbClr val="C00000"/>
                </a:solidFill>
              </a:rPr>
              <a:t>n</a:t>
            </a:r>
            <a:r>
              <a:rPr lang="nb-NO" baseline="30000" dirty="0" err="1" smtClean="0">
                <a:solidFill>
                  <a:srgbClr val="C00000"/>
                </a:solidFill>
              </a:rPr>
              <a:t>O</a:t>
            </a:r>
            <a:r>
              <a:rPr lang="nb-NO" baseline="30000" dirty="0" smtClean="0">
                <a:solidFill>
                  <a:srgbClr val="C00000"/>
                </a:solidFill>
              </a:rPr>
              <a:t>(1)</a:t>
            </a:r>
            <a:r>
              <a:rPr lang="nb-NO" dirty="0" smtClean="0">
                <a:solidFill>
                  <a:srgbClr val="002060"/>
                </a:solidFill>
              </a:rPr>
              <a:t>.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5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>
                <a:solidFill>
                  <a:srgbClr val="002060"/>
                </a:solidFill>
              </a:rPr>
              <a:t>Part </a:t>
            </a:r>
            <a:r>
              <a:rPr lang="nb-NO" sz="3200" dirty="0" smtClean="0">
                <a:solidFill>
                  <a:srgbClr val="002060"/>
                </a:solidFill>
              </a:rPr>
              <a:t>IV – Meta-</a:t>
            </a:r>
            <a:r>
              <a:rPr lang="nb-NO" sz="3200" dirty="0" err="1" smtClean="0">
                <a:solidFill>
                  <a:srgbClr val="002060"/>
                </a:solidFill>
              </a:rPr>
              <a:t>Theorems</a:t>
            </a:r>
            <a:endParaRPr lang="nb-NO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ntent.artofmanliness.com/uploads/2009/09/rip_ham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24944"/>
            <a:ext cx="32194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is a </a:t>
            </a:r>
            <a:r>
              <a:rPr lang="nb-NO" dirty="0" err="1" smtClean="0"/>
              <a:t>meta-theorem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1224136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A </a:t>
            </a:r>
            <a:r>
              <a:rPr lang="nb-NO" dirty="0" err="1" smtClean="0">
                <a:solidFill>
                  <a:srgbClr val="C00000"/>
                </a:solidFill>
              </a:rPr>
              <a:t>meta-theorem</a:t>
            </a:r>
            <a:r>
              <a:rPr lang="nb-NO" dirty="0" smtClean="0"/>
              <a:t> is a </a:t>
            </a:r>
            <a:r>
              <a:rPr lang="nb-NO" dirty="0" err="1" smtClean="0"/>
              <a:t>theorem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generates</a:t>
            </a:r>
            <a:r>
              <a:rPr lang="nb-NO" dirty="0" smtClean="0"/>
              <a:t> </a:t>
            </a:r>
            <a:r>
              <a:rPr lang="nb-NO" dirty="0" err="1" smtClean="0"/>
              <a:t>theorems</a:t>
            </a:r>
            <a:r>
              <a:rPr lang="nb-NO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326" y="4797152"/>
            <a:ext cx="2382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Nice </a:t>
            </a:r>
            <a:r>
              <a:rPr lang="nb-NO" sz="2400" dirty="0" err="1" smtClean="0">
                <a:solidFill>
                  <a:srgbClr val="C00000"/>
                </a:solidFill>
              </a:rPr>
              <a:t>big</a:t>
            </a:r>
            <a:r>
              <a:rPr lang="nb-NO" sz="2400" dirty="0" smtClean="0">
                <a:solidFill>
                  <a:srgbClr val="C00000"/>
                </a:solidFill>
              </a:rPr>
              <a:t> hammer </a:t>
            </a:r>
          </a:p>
          <a:p>
            <a:pPr algn="ctr"/>
            <a:r>
              <a:rPr lang="nb-NO" sz="2400" dirty="0" smtClean="0"/>
              <a:t>for </a:t>
            </a:r>
            <a:r>
              <a:rPr lang="nb-NO" sz="2400" dirty="0" err="1" smtClean="0"/>
              <a:t>classification</a:t>
            </a:r>
            <a:r>
              <a:rPr lang="nb-NO" sz="2400" dirty="0" smtClean="0"/>
              <a:t> </a:t>
            </a:r>
            <a:endParaRPr lang="nb-NO" sz="2400" dirty="0"/>
          </a:p>
        </p:txBody>
      </p:sp>
      <p:sp>
        <p:nvSpPr>
          <p:cNvPr id="5" name="Rectangle 4"/>
          <p:cNvSpPr/>
          <p:nvPr/>
        </p:nvSpPr>
        <p:spPr>
          <a:xfrm>
            <a:off x="539552" y="33569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2400" dirty="0"/>
              <a:t>For </a:t>
            </a:r>
            <a:r>
              <a:rPr lang="nb-NO" sz="2400" dirty="0" err="1"/>
              <a:t>example</a:t>
            </a:r>
            <a:r>
              <a:rPr lang="nb-NO" sz="2400" dirty="0"/>
              <a:t> a </a:t>
            </a:r>
            <a:r>
              <a:rPr lang="nb-NO" sz="2400" dirty="0">
                <a:solidFill>
                  <a:srgbClr val="C00000"/>
                </a:solidFill>
              </a:rPr>
              <a:t>single</a:t>
            </a:r>
            <a:r>
              <a:rPr lang="nb-NO" sz="2400" dirty="0"/>
              <a:t> </a:t>
            </a:r>
            <a:r>
              <a:rPr lang="nb-NO" sz="2400" dirty="0" err="1"/>
              <a:t>algorithm</a:t>
            </a:r>
            <a:r>
              <a:rPr lang="nb-NO" sz="2400" dirty="0"/>
              <a:t> </a:t>
            </a:r>
            <a:r>
              <a:rPr lang="nb-NO" sz="2400" dirty="0" err="1"/>
              <a:t>that</a:t>
            </a:r>
            <a:r>
              <a:rPr lang="nb-NO" sz="2400" dirty="0"/>
              <a:t> </a:t>
            </a:r>
            <a:r>
              <a:rPr lang="nb-NO" sz="2400" dirty="0" err="1"/>
              <a:t>works</a:t>
            </a:r>
            <a:r>
              <a:rPr lang="nb-NO" sz="2400" dirty="0"/>
              <a:t> for </a:t>
            </a:r>
            <a:r>
              <a:rPr lang="nb-NO" sz="2400" dirty="0" err="1">
                <a:solidFill>
                  <a:srgbClr val="0070C0"/>
                </a:solidFill>
              </a:rPr>
              <a:t>many</a:t>
            </a:r>
            <a:r>
              <a:rPr lang="nb-NO" sz="2400" dirty="0">
                <a:solidFill>
                  <a:srgbClr val="0070C0"/>
                </a:solidFill>
              </a:rPr>
              <a:t> </a:t>
            </a:r>
            <a:r>
              <a:rPr lang="nb-NO" sz="2400" dirty="0"/>
              <a:t>problems.</a:t>
            </a:r>
          </a:p>
        </p:txBody>
      </p:sp>
    </p:spTree>
    <p:extLst>
      <p:ext uri="{BB962C8B-B14F-4D97-AF65-F5344CB8AC3E}">
        <p14:creationId xmlns:p14="http://schemas.microsoft.com/office/powerpoint/2010/main" val="236022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Graph Minors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6304"/>
            <a:ext cx="8229600" cy="1324744"/>
          </a:xfrm>
        </p:spPr>
        <p:txBody>
          <a:bodyPr/>
          <a:lstStyle/>
          <a:p>
            <a:pPr marL="0" indent="0">
              <a:buNone/>
            </a:pPr>
            <a:r>
              <a:rPr lang="nb-NO" dirty="0" err="1" smtClean="0"/>
              <a:t>Theory</a:t>
            </a:r>
            <a:r>
              <a:rPr lang="nb-NO" dirty="0" smtClean="0"/>
              <a:t> </a:t>
            </a:r>
            <a:r>
              <a:rPr lang="nb-NO" dirty="0" err="1" smtClean="0"/>
              <a:t>developed</a:t>
            </a:r>
            <a:r>
              <a:rPr lang="nb-NO" dirty="0" smtClean="0"/>
              <a:t> over </a:t>
            </a:r>
            <a:r>
              <a:rPr lang="nb-NO" dirty="0" smtClean="0">
                <a:solidFill>
                  <a:srgbClr val="C00000"/>
                </a:solidFill>
              </a:rPr>
              <a:t>&gt;20 </a:t>
            </a:r>
            <a:r>
              <a:rPr lang="nb-NO" dirty="0" err="1" smtClean="0"/>
              <a:t>papers</a:t>
            </a:r>
            <a:r>
              <a:rPr lang="nb-NO" dirty="0" smtClean="0"/>
              <a:t> by Robertson and Seymour, to prove </a:t>
            </a:r>
            <a:r>
              <a:rPr lang="nb-NO" dirty="0" err="1" smtClean="0">
                <a:solidFill>
                  <a:srgbClr val="0070C0"/>
                </a:solidFill>
              </a:rPr>
              <a:t>Wagner’s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Conjecture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818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Subgraphs</a:t>
            </a:r>
            <a:r>
              <a:rPr lang="nb-NO" dirty="0" smtClean="0"/>
              <a:t>, Contractions and Minors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>
                <a:solidFill>
                  <a:srgbClr val="C00000"/>
                </a:solidFill>
              </a:rPr>
              <a:t>H</a:t>
            </a:r>
            <a:r>
              <a:rPr lang="nb-NO" dirty="0" smtClean="0"/>
              <a:t> is a </a:t>
            </a:r>
            <a:r>
              <a:rPr lang="nb-NO" dirty="0" smtClean="0">
                <a:solidFill>
                  <a:srgbClr val="C00000"/>
                </a:solidFill>
              </a:rPr>
              <a:t>subgraph</a:t>
            </a:r>
            <a:r>
              <a:rPr lang="nb-NO" dirty="0" smtClean="0"/>
              <a:t> of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 (</a:t>
            </a:r>
            <a:r>
              <a:rPr lang="nb-NO" dirty="0" smtClean="0">
                <a:solidFill>
                  <a:srgbClr val="C00000"/>
                </a:solidFill>
              </a:rPr>
              <a:t>H ≤</a:t>
            </a:r>
            <a:r>
              <a:rPr lang="nb-NO" baseline="-25000" dirty="0" smtClean="0">
                <a:solidFill>
                  <a:srgbClr val="C00000"/>
                </a:solidFill>
              </a:rPr>
              <a:t>s</a:t>
            </a:r>
            <a:r>
              <a:rPr lang="nb-NO" dirty="0" smtClean="0">
                <a:solidFill>
                  <a:srgbClr val="C00000"/>
                </a:solidFill>
              </a:rPr>
              <a:t> G</a:t>
            </a:r>
            <a:r>
              <a:rPr lang="nb-NO" dirty="0" smtClean="0"/>
              <a:t>) if </a:t>
            </a:r>
            <a:r>
              <a:rPr lang="nb-NO" dirty="0" smtClean="0">
                <a:solidFill>
                  <a:srgbClr val="C00000"/>
                </a:solidFill>
              </a:rPr>
              <a:t>H</a:t>
            </a:r>
            <a:r>
              <a:rPr lang="nb-NO" dirty="0" smtClean="0"/>
              <a:t> can be obtained from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 by removing vertices and edges.</a:t>
            </a:r>
            <a:endParaRPr lang="nb-NO" dirty="0"/>
          </a:p>
        </p:txBody>
      </p:sp>
      <p:sp>
        <p:nvSpPr>
          <p:cNvPr id="4" name="Oval 3"/>
          <p:cNvSpPr/>
          <p:nvPr/>
        </p:nvSpPr>
        <p:spPr>
          <a:xfrm>
            <a:off x="4286248" y="392906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Oval 4"/>
          <p:cNvSpPr/>
          <p:nvPr/>
        </p:nvSpPr>
        <p:spPr>
          <a:xfrm>
            <a:off x="5357818" y="450057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5"/>
          <p:cNvSpPr/>
          <p:nvPr/>
        </p:nvSpPr>
        <p:spPr>
          <a:xfrm>
            <a:off x="3857620" y="521495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4714876" y="521495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Oval 7"/>
          <p:cNvSpPr/>
          <p:nvPr/>
        </p:nvSpPr>
        <p:spPr>
          <a:xfrm>
            <a:off x="3214678" y="450057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Straight Connector 9"/>
          <p:cNvCxnSpPr>
            <a:stCxn id="8" idx="5"/>
            <a:endCxn id="6" idx="2"/>
          </p:cNvCxnSpPr>
          <p:nvPr/>
        </p:nvCxnSpPr>
        <p:spPr>
          <a:xfrm rot="16200000" flipH="1">
            <a:off x="3351426" y="4851631"/>
            <a:ext cx="613351" cy="3990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7"/>
            <a:endCxn id="4" idx="2"/>
          </p:cNvCxnSpPr>
          <p:nvPr/>
        </p:nvCxnSpPr>
        <p:spPr>
          <a:xfrm rot="5400000" flipH="1" flipV="1">
            <a:off x="3637178" y="3893348"/>
            <a:ext cx="470475" cy="8276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6"/>
            <a:endCxn id="7" idx="2"/>
          </p:cNvCxnSpPr>
          <p:nvPr/>
        </p:nvCxnSpPr>
        <p:spPr>
          <a:xfrm>
            <a:off x="4143372" y="5357826"/>
            <a:ext cx="57150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6"/>
            <a:endCxn id="5" idx="3"/>
          </p:cNvCxnSpPr>
          <p:nvPr/>
        </p:nvCxnSpPr>
        <p:spPr>
          <a:xfrm flipV="1">
            <a:off x="5000628" y="4744475"/>
            <a:ext cx="399037" cy="6133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1"/>
            <a:endCxn id="4" idx="6"/>
          </p:cNvCxnSpPr>
          <p:nvPr/>
        </p:nvCxnSpPr>
        <p:spPr>
          <a:xfrm rot="16200000" flipV="1">
            <a:off x="4750596" y="3893347"/>
            <a:ext cx="470475" cy="8276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286248" y="457200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5" name="Straight Connector 34"/>
          <p:cNvCxnSpPr>
            <a:stCxn id="6" idx="7"/>
            <a:endCxn id="20" idx="3"/>
          </p:cNvCxnSpPr>
          <p:nvPr/>
        </p:nvCxnSpPr>
        <p:spPr>
          <a:xfrm rot="5400000" flipH="1" flipV="1">
            <a:off x="3994368" y="4923070"/>
            <a:ext cx="440884" cy="2265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8" idx="6"/>
            <a:endCxn id="20" idx="2"/>
          </p:cNvCxnSpPr>
          <p:nvPr/>
        </p:nvCxnSpPr>
        <p:spPr>
          <a:xfrm>
            <a:off x="3500430" y="4643446"/>
            <a:ext cx="785818" cy="714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0" idx="0"/>
            <a:endCxn id="4" idx="4"/>
          </p:cNvCxnSpPr>
          <p:nvPr/>
        </p:nvCxnSpPr>
        <p:spPr>
          <a:xfrm rot="5400000" flipH="1" flipV="1">
            <a:off x="4250529" y="4393413"/>
            <a:ext cx="35719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5" idx="2"/>
            <a:endCxn id="20" idx="6"/>
          </p:cNvCxnSpPr>
          <p:nvPr/>
        </p:nvCxnSpPr>
        <p:spPr>
          <a:xfrm rot="10800000" flipV="1">
            <a:off x="4572000" y="4643446"/>
            <a:ext cx="785818" cy="714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7" idx="1"/>
            <a:endCxn id="20" idx="5"/>
          </p:cNvCxnSpPr>
          <p:nvPr/>
        </p:nvCxnSpPr>
        <p:spPr>
          <a:xfrm rot="16200000" flipV="1">
            <a:off x="4422996" y="4923070"/>
            <a:ext cx="440884" cy="2265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05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20" grpId="0" animBg="1"/>
      <p:bldP spid="20" grpId="1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Subgraphs, </a:t>
            </a:r>
            <a:r>
              <a:rPr lang="nb-NO" dirty="0" smtClean="0">
                <a:solidFill>
                  <a:srgbClr val="C00000"/>
                </a:solidFill>
              </a:rPr>
              <a:t>Contractions</a:t>
            </a:r>
            <a:r>
              <a:rPr lang="nb-NO" dirty="0" smtClean="0"/>
              <a:t> and Minors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H</a:t>
            </a:r>
            <a:r>
              <a:rPr lang="nb-NO" dirty="0" smtClean="0"/>
              <a:t> is a </a:t>
            </a:r>
            <a:r>
              <a:rPr lang="nb-NO" dirty="0" smtClean="0">
                <a:solidFill>
                  <a:srgbClr val="C00000"/>
                </a:solidFill>
              </a:rPr>
              <a:t>contraction</a:t>
            </a:r>
            <a:r>
              <a:rPr lang="nb-NO" dirty="0" smtClean="0"/>
              <a:t> of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 (</a:t>
            </a:r>
            <a:r>
              <a:rPr lang="nb-NO" dirty="0" smtClean="0">
                <a:solidFill>
                  <a:srgbClr val="C00000"/>
                </a:solidFill>
              </a:rPr>
              <a:t>H ≤</a:t>
            </a:r>
            <a:r>
              <a:rPr lang="nb-NO" baseline="-25000" dirty="0" smtClean="0">
                <a:solidFill>
                  <a:srgbClr val="C00000"/>
                </a:solidFill>
              </a:rPr>
              <a:t>c</a:t>
            </a:r>
            <a:r>
              <a:rPr lang="nb-NO" dirty="0" smtClean="0">
                <a:solidFill>
                  <a:srgbClr val="C00000"/>
                </a:solidFill>
              </a:rPr>
              <a:t> G</a:t>
            </a:r>
            <a:r>
              <a:rPr lang="nb-NO" dirty="0" smtClean="0"/>
              <a:t>) if </a:t>
            </a:r>
            <a:r>
              <a:rPr lang="nb-NO" dirty="0" smtClean="0">
                <a:solidFill>
                  <a:srgbClr val="C00000"/>
                </a:solidFill>
              </a:rPr>
              <a:t>H</a:t>
            </a:r>
            <a:r>
              <a:rPr lang="nb-NO" dirty="0" smtClean="0"/>
              <a:t> can be obtained from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 by </a:t>
            </a:r>
            <a:r>
              <a:rPr lang="nb-NO" dirty="0" smtClean="0">
                <a:solidFill>
                  <a:srgbClr val="C00000"/>
                </a:solidFill>
              </a:rPr>
              <a:t>contracting</a:t>
            </a:r>
            <a:r>
              <a:rPr lang="nb-NO" dirty="0" smtClean="0"/>
              <a:t> edges.</a:t>
            </a:r>
            <a:endParaRPr lang="nb-NO" dirty="0"/>
          </a:p>
        </p:txBody>
      </p:sp>
      <p:sp>
        <p:nvSpPr>
          <p:cNvPr id="4" name="Oval 3"/>
          <p:cNvSpPr/>
          <p:nvPr/>
        </p:nvSpPr>
        <p:spPr>
          <a:xfrm>
            <a:off x="2214546" y="400050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Oval 4"/>
          <p:cNvSpPr/>
          <p:nvPr/>
        </p:nvSpPr>
        <p:spPr>
          <a:xfrm>
            <a:off x="3286116" y="457200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5"/>
          <p:cNvSpPr/>
          <p:nvPr/>
        </p:nvSpPr>
        <p:spPr>
          <a:xfrm>
            <a:off x="1785918" y="528638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2643174" y="528638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Oval 7"/>
          <p:cNvSpPr/>
          <p:nvPr/>
        </p:nvSpPr>
        <p:spPr>
          <a:xfrm>
            <a:off x="1142976" y="457200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Straight Connector 9"/>
          <p:cNvCxnSpPr>
            <a:stCxn id="8" idx="5"/>
            <a:endCxn id="6" idx="2"/>
          </p:cNvCxnSpPr>
          <p:nvPr/>
        </p:nvCxnSpPr>
        <p:spPr>
          <a:xfrm rot="16200000" flipH="1">
            <a:off x="1279724" y="4923069"/>
            <a:ext cx="613351" cy="3990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7"/>
            <a:endCxn id="4" idx="2"/>
          </p:cNvCxnSpPr>
          <p:nvPr/>
        </p:nvCxnSpPr>
        <p:spPr>
          <a:xfrm rot="5400000" flipH="1" flipV="1">
            <a:off x="1565476" y="3964786"/>
            <a:ext cx="470475" cy="8276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6"/>
            <a:endCxn id="7" idx="2"/>
          </p:cNvCxnSpPr>
          <p:nvPr/>
        </p:nvCxnSpPr>
        <p:spPr>
          <a:xfrm>
            <a:off x="2071670" y="5429264"/>
            <a:ext cx="57150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6"/>
            <a:endCxn id="5" idx="3"/>
          </p:cNvCxnSpPr>
          <p:nvPr/>
        </p:nvCxnSpPr>
        <p:spPr>
          <a:xfrm flipV="1">
            <a:off x="2928926" y="4815913"/>
            <a:ext cx="399037" cy="6133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1"/>
            <a:endCxn id="4" idx="6"/>
          </p:cNvCxnSpPr>
          <p:nvPr/>
        </p:nvCxnSpPr>
        <p:spPr>
          <a:xfrm rot="16200000" flipV="1">
            <a:off x="2678894" y="3964785"/>
            <a:ext cx="470475" cy="8276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214546" y="464344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5" name="Straight Connector 34"/>
          <p:cNvCxnSpPr>
            <a:stCxn id="6" idx="7"/>
            <a:endCxn id="20" idx="3"/>
          </p:cNvCxnSpPr>
          <p:nvPr/>
        </p:nvCxnSpPr>
        <p:spPr>
          <a:xfrm rot="5400000" flipH="1" flipV="1">
            <a:off x="1922666" y="4994508"/>
            <a:ext cx="440884" cy="2265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8" idx="6"/>
            <a:endCxn id="20" idx="2"/>
          </p:cNvCxnSpPr>
          <p:nvPr/>
        </p:nvCxnSpPr>
        <p:spPr>
          <a:xfrm>
            <a:off x="1428728" y="4714884"/>
            <a:ext cx="785818" cy="714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0" idx="0"/>
            <a:endCxn id="4" idx="4"/>
          </p:cNvCxnSpPr>
          <p:nvPr/>
        </p:nvCxnSpPr>
        <p:spPr>
          <a:xfrm rot="5400000" flipH="1" flipV="1">
            <a:off x="2178827" y="4464851"/>
            <a:ext cx="35719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5" idx="2"/>
            <a:endCxn id="20" idx="6"/>
          </p:cNvCxnSpPr>
          <p:nvPr/>
        </p:nvCxnSpPr>
        <p:spPr>
          <a:xfrm rot="10800000" flipV="1">
            <a:off x="2500298" y="4714884"/>
            <a:ext cx="785818" cy="714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7" idx="1"/>
            <a:endCxn id="20" idx="5"/>
          </p:cNvCxnSpPr>
          <p:nvPr/>
        </p:nvCxnSpPr>
        <p:spPr>
          <a:xfrm rot="16200000" flipV="1">
            <a:off x="2351294" y="4994508"/>
            <a:ext cx="440884" cy="2265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643702" y="392906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Oval 60"/>
          <p:cNvSpPr/>
          <p:nvPr/>
        </p:nvSpPr>
        <p:spPr>
          <a:xfrm>
            <a:off x="6643702" y="542926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Oval 61"/>
          <p:cNvSpPr/>
          <p:nvPr/>
        </p:nvSpPr>
        <p:spPr>
          <a:xfrm>
            <a:off x="7572396" y="464344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Oval 62"/>
          <p:cNvSpPr/>
          <p:nvPr/>
        </p:nvSpPr>
        <p:spPr>
          <a:xfrm>
            <a:off x="5715008" y="464344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4" name="Straight Connector 63"/>
          <p:cNvCxnSpPr>
            <a:stCxn id="63" idx="5"/>
            <a:endCxn id="61" idx="2"/>
          </p:cNvCxnSpPr>
          <p:nvPr/>
        </p:nvCxnSpPr>
        <p:spPr>
          <a:xfrm rot="16200000" flipH="1">
            <a:off x="5958913" y="4887350"/>
            <a:ext cx="684789" cy="6847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3" idx="7"/>
            <a:endCxn id="59" idx="2"/>
          </p:cNvCxnSpPr>
          <p:nvPr/>
        </p:nvCxnSpPr>
        <p:spPr>
          <a:xfrm rot="5400000" flipH="1" flipV="1">
            <a:off x="5994632" y="4036224"/>
            <a:ext cx="613351" cy="6847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1" idx="6"/>
            <a:endCxn id="62" idx="3"/>
          </p:cNvCxnSpPr>
          <p:nvPr/>
        </p:nvCxnSpPr>
        <p:spPr>
          <a:xfrm flipV="1">
            <a:off x="6929454" y="4887351"/>
            <a:ext cx="684789" cy="6847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2" idx="1"/>
            <a:endCxn id="59" idx="6"/>
          </p:cNvCxnSpPr>
          <p:nvPr/>
        </p:nvCxnSpPr>
        <p:spPr>
          <a:xfrm rot="16200000" flipV="1">
            <a:off x="6965174" y="4036223"/>
            <a:ext cx="613351" cy="6847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6643702" y="464344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70" name="Straight Connector 69"/>
          <p:cNvCxnSpPr>
            <a:stCxn id="61" idx="0"/>
            <a:endCxn id="69" idx="4"/>
          </p:cNvCxnSpPr>
          <p:nvPr/>
        </p:nvCxnSpPr>
        <p:spPr>
          <a:xfrm rot="5400000" flipH="1" flipV="1">
            <a:off x="6536545" y="5179231"/>
            <a:ext cx="50006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3" idx="6"/>
            <a:endCxn id="69" idx="2"/>
          </p:cNvCxnSpPr>
          <p:nvPr/>
        </p:nvCxnSpPr>
        <p:spPr>
          <a:xfrm>
            <a:off x="6000760" y="4786322"/>
            <a:ext cx="64294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9" idx="0"/>
            <a:endCxn id="59" idx="4"/>
          </p:cNvCxnSpPr>
          <p:nvPr/>
        </p:nvCxnSpPr>
        <p:spPr>
          <a:xfrm rot="5400000" flipH="1" flipV="1">
            <a:off x="6572264" y="4429132"/>
            <a:ext cx="4286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2" idx="2"/>
            <a:endCxn id="69" idx="6"/>
          </p:cNvCxnSpPr>
          <p:nvPr/>
        </p:nvCxnSpPr>
        <p:spPr>
          <a:xfrm rot="10800000">
            <a:off x="6929454" y="4786322"/>
            <a:ext cx="64294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7" idx="6"/>
            <a:endCxn id="5" idx="3"/>
          </p:cNvCxnSpPr>
          <p:nvPr/>
        </p:nvCxnSpPr>
        <p:spPr>
          <a:xfrm flipV="1">
            <a:off x="2928926" y="4815913"/>
            <a:ext cx="399037" cy="61335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ight Arrow 99"/>
          <p:cNvSpPr/>
          <p:nvPr/>
        </p:nvSpPr>
        <p:spPr>
          <a:xfrm>
            <a:off x="4286248" y="4572008"/>
            <a:ext cx="571504" cy="35719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905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20" grpId="0" animBg="1"/>
      <p:bldP spid="59" grpId="0" animBg="1"/>
      <p:bldP spid="61" grpId="0" animBg="1"/>
      <p:bldP spid="62" grpId="0" animBg="1"/>
      <p:bldP spid="63" grpId="0" animBg="1"/>
      <p:bldP spid="69" grpId="0" animBg="1"/>
      <p:bldP spid="100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>
                <a:solidFill>
                  <a:srgbClr val="C00000"/>
                </a:solidFill>
              </a:rPr>
              <a:t>H</a:t>
            </a:r>
            <a:r>
              <a:rPr lang="nb-NO" dirty="0" smtClean="0"/>
              <a:t> is a minor of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 (</a:t>
            </a:r>
            <a:r>
              <a:rPr lang="nb-NO" dirty="0" smtClean="0">
                <a:solidFill>
                  <a:srgbClr val="C00000"/>
                </a:solidFill>
              </a:rPr>
              <a:t>H ≤</a:t>
            </a:r>
            <a:r>
              <a:rPr lang="nb-NO" baseline="-25000" dirty="0" smtClean="0">
                <a:solidFill>
                  <a:srgbClr val="C00000"/>
                </a:solidFill>
              </a:rPr>
              <a:t>m</a:t>
            </a:r>
            <a:r>
              <a:rPr lang="nb-NO" dirty="0" smtClean="0">
                <a:solidFill>
                  <a:srgbClr val="C00000"/>
                </a:solidFill>
              </a:rPr>
              <a:t> G</a:t>
            </a:r>
            <a:r>
              <a:rPr lang="nb-NO" dirty="0" smtClean="0"/>
              <a:t>)if </a:t>
            </a:r>
            <a:r>
              <a:rPr lang="nb-NO" dirty="0" smtClean="0">
                <a:solidFill>
                  <a:srgbClr val="C00000"/>
                </a:solidFill>
              </a:rPr>
              <a:t>H</a:t>
            </a:r>
            <a:r>
              <a:rPr lang="nb-NO" dirty="0" smtClean="0"/>
              <a:t> is a contraction of a subgraph of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Subgraphs, Contractions and </a:t>
            </a:r>
            <a:r>
              <a:rPr lang="nb-NO" dirty="0" smtClean="0">
                <a:solidFill>
                  <a:srgbClr val="C00000"/>
                </a:solidFill>
              </a:rPr>
              <a:t>Minors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5984" y="392906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5"/>
          <p:cNvSpPr/>
          <p:nvPr/>
        </p:nvSpPr>
        <p:spPr>
          <a:xfrm>
            <a:off x="3357554" y="450057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1857356" y="521495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Oval 7"/>
          <p:cNvSpPr/>
          <p:nvPr/>
        </p:nvSpPr>
        <p:spPr>
          <a:xfrm>
            <a:off x="2714612" y="521495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1214414" y="450057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Straight Connector 9"/>
          <p:cNvCxnSpPr>
            <a:stCxn id="9" idx="5"/>
            <a:endCxn id="7" idx="2"/>
          </p:cNvCxnSpPr>
          <p:nvPr/>
        </p:nvCxnSpPr>
        <p:spPr>
          <a:xfrm rot="16200000" flipH="1">
            <a:off x="1351162" y="4851631"/>
            <a:ext cx="613351" cy="3990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7"/>
            <a:endCxn id="5" idx="2"/>
          </p:cNvCxnSpPr>
          <p:nvPr/>
        </p:nvCxnSpPr>
        <p:spPr>
          <a:xfrm rot="5400000" flipH="1" flipV="1">
            <a:off x="1636914" y="3893348"/>
            <a:ext cx="470475" cy="8276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6"/>
            <a:endCxn id="8" idx="2"/>
          </p:cNvCxnSpPr>
          <p:nvPr/>
        </p:nvCxnSpPr>
        <p:spPr>
          <a:xfrm>
            <a:off x="2143108" y="5357826"/>
            <a:ext cx="57150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6"/>
            <a:endCxn id="6" idx="3"/>
          </p:cNvCxnSpPr>
          <p:nvPr/>
        </p:nvCxnSpPr>
        <p:spPr>
          <a:xfrm flipV="1">
            <a:off x="3000364" y="4744475"/>
            <a:ext cx="399037" cy="6133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1"/>
            <a:endCxn id="5" idx="6"/>
          </p:cNvCxnSpPr>
          <p:nvPr/>
        </p:nvCxnSpPr>
        <p:spPr>
          <a:xfrm rot="16200000" flipV="1">
            <a:off x="2750332" y="3893347"/>
            <a:ext cx="470475" cy="8276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285984" y="457200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6" name="Straight Connector 15"/>
          <p:cNvCxnSpPr>
            <a:stCxn id="7" idx="7"/>
            <a:endCxn id="15" idx="3"/>
          </p:cNvCxnSpPr>
          <p:nvPr/>
        </p:nvCxnSpPr>
        <p:spPr>
          <a:xfrm rot="5400000" flipH="1" flipV="1">
            <a:off x="1994104" y="4923070"/>
            <a:ext cx="440884" cy="2265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6"/>
            <a:endCxn id="15" idx="2"/>
          </p:cNvCxnSpPr>
          <p:nvPr/>
        </p:nvCxnSpPr>
        <p:spPr>
          <a:xfrm>
            <a:off x="1500166" y="4643446"/>
            <a:ext cx="785818" cy="714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0"/>
            <a:endCxn id="5" idx="4"/>
          </p:cNvCxnSpPr>
          <p:nvPr/>
        </p:nvCxnSpPr>
        <p:spPr>
          <a:xfrm rot="5400000" flipH="1" flipV="1">
            <a:off x="2250265" y="4393413"/>
            <a:ext cx="35719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2"/>
            <a:endCxn id="15" idx="6"/>
          </p:cNvCxnSpPr>
          <p:nvPr/>
        </p:nvCxnSpPr>
        <p:spPr>
          <a:xfrm rot="10800000" flipV="1">
            <a:off x="2571736" y="4643446"/>
            <a:ext cx="785818" cy="714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1"/>
            <a:endCxn id="15" idx="5"/>
          </p:cNvCxnSpPr>
          <p:nvPr/>
        </p:nvCxnSpPr>
        <p:spPr>
          <a:xfrm rot="16200000" flipV="1">
            <a:off x="2422732" y="4923070"/>
            <a:ext cx="440884" cy="2265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6"/>
            <a:endCxn id="8" idx="2"/>
          </p:cNvCxnSpPr>
          <p:nvPr/>
        </p:nvCxnSpPr>
        <p:spPr>
          <a:xfrm>
            <a:off x="2143108" y="5357826"/>
            <a:ext cx="57150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286512" y="378619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Oval 28"/>
          <p:cNvSpPr/>
          <p:nvPr/>
        </p:nvSpPr>
        <p:spPr>
          <a:xfrm>
            <a:off x="7358082" y="450057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Oval 30"/>
          <p:cNvSpPr/>
          <p:nvPr/>
        </p:nvSpPr>
        <p:spPr>
          <a:xfrm>
            <a:off x="6286512" y="535782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Oval 31"/>
          <p:cNvSpPr/>
          <p:nvPr/>
        </p:nvSpPr>
        <p:spPr>
          <a:xfrm>
            <a:off x="5214942" y="450057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3" name="Straight Connector 32"/>
          <p:cNvCxnSpPr>
            <a:stCxn id="32" idx="5"/>
            <a:endCxn id="31" idx="2"/>
          </p:cNvCxnSpPr>
          <p:nvPr/>
        </p:nvCxnSpPr>
        <p:spPr>
          <a:xfrm rot="16200000" flipH="1">
            <a:off x="5494566" y="4708755"/>
            <a:ext cx="756227" cy="8276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2" idx="7"/>
            <a:endCxn id="28" idx="2"/>
          </p:cNvCxnSpPr>
          <p:nvPr/>
        </p:nvCxnSpPr>
        <p:spPr>
          <a:xfrm rot="5400000" flipH="1" flipV="1">
            <a:off x="5566004" y="3821910"/>
            <a:ext cx="613351" cy="8276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1" idx="6"/>
            <a:endCxn id="29" idx="3"/>
          </p:cNvCxnSpPr>
          <p:nvPr/>
        </p:nvCxnSpPr>
        <p:spPr>
          <a:xfrm flipV="1">
            <a:off x="6572264" y="4744475"/>
            <a:ext cx="827665" cy="7562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9" idx="1"/>
            <a:endCxn id="28" idx="6"/>
          </p:cNvCxnSpPr>
          <p:nvPr/>
        </p:nvCxnSpPr>
        <p:spPr>
          <a:xfrm rot="16200000" flipV="1">
            <a:off x="6679422" y="3821909"/>
            <a:ext cx="613351" cy="8276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286512" y="457200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41" name="Straight Connector 40"/>
          <p:cNvCxnSpPr>
            <a:stCxn id="38" idx="0"/>
            <a:endCxn id="28" idx="4"/>
          </p:cNvCxnSpPr>
          <p:nvPr/>
        </p:nvCxnSpPr>
        <p:spPr>
          <a:xfrm rot="5400000" flipH="1" flipV="1">
            <a:off x="6179355" y="4321975"/>
            <a:ext cx="50006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1" idx="0"/>
            <a:endCxn id="38" idx="4"/>
          </p:cNvCxnSpPr>
          <p:nvPr/>
        </p:nvCxnSpPr>
        <p:spPr>
          <a:xfrm rot="5400000" flipH="1" flipV="1">
            <a:off x="6179355" y="5107793"/>
            <a:ext cx="50006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ight Arrow 43"/>
          <p:cNvSpPr/>
          <p:nvPr/>
        </p:nvSpPr>
        <p:spPr>
          <a:xfrm>
            <a:off x="4286248" y="4429132"/>
            <a:ext cx="571504" cy="35719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263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28" grpId="0" animBg="1"/>
      <p:bldP spid="29" grpId="0" animBg="1"/>
      <p:bldP spid="31" grpId="0" animBg="1"/>
      <p:bldP spid="32" grpId="0" animBg="1"/>
      <p:bldP spid="38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Kernelization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4256"/>
            <a:ext cx="8229600" cy="2908920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Initially thought of as a technique for designing </a:t>
            </a:r>
            <a:r>
              <a:rPr lang="nb-NO" dirty="0" smtClean="0">
                <a:solidFill>
                  <a:srgbClr val="C00000"/>
                </a:solidFill>
              </a:rPr>
              <a:t>FPT</a:t>
            </a:r>
            <a:r>
              <a:rPr lang="nb-NO" dirty="0" smtClean="0"/>
              <a:t> algorithms.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Interesting in its own right, because it allows us to analyze </a:t>
            </a:r>
            <a:r>
              <a:rPr lang="nb-NO" dirty="0" smtClean="0">
                <a:solidFill>
                  <a:srgbClr val="C00000"/>
                </a:solidFill>
              </a:rPr>
              <a:t>polynomial time pre-processing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279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Wagners </a:t>
            </a:r>
            <a:r>
              <a:rPr lang="nb-NO" dirty="0" err="1" smtClean="0"/>
              <a:t>Conjecture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8272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In </a:t>
            </a:r>
            <a:r>
              <a:rPr lang="nb-NO" dirty="0" err="1" smtClean="0"/>
              <a:t>any</a:t>
            </a:r>
            <a:r>
              <a:rPr lang="nb-NO" dirty="0" smtClean="0"/>
              <a:t> </a:t>
            </a:r>
            <a:r>
              <a:rPr lang="nb-NO" dirty="0" err="1" smtClean="0"/>
              <a:t>infinte</a:t>
            </a:r>
            <a:r>
              <a:rPr lang="nb-NO" dirty="0" smtClean="0"/>
              <a:t> </a:t>
            </a:r>
            <a:r>
              <a:rPr lang="nb-NO" dirty="0" err="1" smtClean="0"/>
              <a:t>sequence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graphs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H</a:t>
            </a:r>
            <a:r>
              <a:rPr lang="nb-NO" baseline="-25000" dirty="0" smtClean="0">
                <a:solidFill>
                  <a:srgbClr val="C00000"/>
                </a:solidFill>
              </a:rPr>
              <a:t>1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H</a:t>
            </a:r>
            <a:r>
              <a:rPr lang="nb-NO" baseline="-25000" dirty="0" smtClean="0">
                <a:solidFill>
                  <a:srgbClr val="C00000"/>
                </a:solidFill>
              </a:rPr>
              <a:t>2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H</a:t>
            </a:r>
            <a:r>
              <a:rPr lang="nb-NO" baseline="-25000" dirty="0" smtClean="0">
                <a:solidFill>
                  <a:srgbClr val="C00000"/>
                </a:solidFill>
              </a:rPr>
              <a:t>3</a:t>
            </a:r>
            <a:r>
              <a:rPr lang="nb-NO" dirty="0" smtClean="0"/>
              <a:t>, … </a:t>
            </a:r>
            <a:br>
              <a:rPr lang="nb-NO" dirty="0" smtClean="0"/>
            </a:br>
            <a:r>
              <a:rPr lang="nb-NO" dirty="0" err="1" smtClean="0"/>
              <a:t>there</a:t>
            </a:r>
            <a:r>
              <a:rPr lang="nb-NO" dirty="0" smtClean="0"/>
              <a:t> is a pair </a:t>
            </a:r>
            <a:r>
              <a:rPr lang="nb-NO" dirty="0" smtClean="0">
                <a:solidFill>
                  <a:srgbClr val="C00000"/>
                </a:solidFill>
              </a:rPr>
              <a:t>H</a:t>
            </a:r>
            <a:r>
              <a:rPr lang="nb-NO" baseline="-25000" dirty="0" smtClean="0">
                <a:solidFill>
                  <a:srgbClr val="C00000"/>
                </a:solidFill>
              </a:rPr>
              <a:t>i</a:t>
            </a:r>
            <a:r>
              <a:rPr lang="nb-NO" dirty="0" smtClean="0"/>
              <a:t> and </a:t>
            </a:r>
            <a:r>
              <a:rPr lang="nb-NO" dirty="0" err="1" smtClean="0">
                <a:solidFill>
                  <a:srgbClr val="C00000"/>
                </a:solidFill>
              </a:rPr>
              <a:t>H</a:t>
            </a:r>
            <a:r>
              <a:rPr lang="nb-NO" baseline="-25000" dirty="0" err="1" smtClean="0">
                <a:solidFill>
                  <a:srgbClr val="C00000"/>
                </a:solidFill>
              </a:rPr>
              <a:t>j</a:t>
            </a:r>
            <a:r>
              <a:rPr lang="nb-NO" dirty="0" smtClean="0"/>
              <a:t> </a:t>
            </a:r>
            <a:r>
              <a:rPr lang="nb-NO" dirty="0" err="1" smtClean="0"/>
              <a:t>such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H</a:t>
            </a:r>
            <a:r>
              <a:rPr lang="nb-NO" baseline="-25000" dirty="0" smtClean="0">
                <a:solidFill>
                  <a:srgbClr val="C00000"/>
                </a:solidFill>
              </a:rPr>
              <a:t>i</a:t>
            </a:r>
            <a:r>
              <a:rPr lang="nb-NO" dirty="0" smtClean="0"/>
              <a:t> is a </a:t>
            </a:r>
            <a:r>
              <a:rPr lang="nb-NO" dirty="0" err="1" smtClean="0"/>
              <a:t>minor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C00000"/>
                </a:solidFill>
              </a:rPr>
              <a:t>H</a:t>
            </a:r>
            <a:r>
              <a:rPr lang="nb-NO" baseline="-25000" dirty="0" err="1" smtClean="0">
                <a:solidFill>
                  <a:srgbClr val="C00000"/>
                </a:solidFill>
              </a:rPr>
              <a:t>j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4640268"/>
            <a:ext cx="646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 smtClean="0">
                <a:solidFill>
                  <a:srgbClr val="002060"/>
                </a:solidFill>
              </a:rPr>
              <a:t>Now</a:t>
            </a:r>
            <a:r>
              <a:rPr lang="nb-NO" sz="2800" dirty="0" smtClean="0">
                <a:solidFill>
                  <a:srgbClr val="002060"/>
                </a:solidFill>
              </a:rPr>
              <a:t> </a:t>
            </a:r>
            <a:r>
              <a:rPr lang="nb-NO" sz="2800" dirty="0" err="1" smtClean="0">
                <a:solidFill>
                  <a:srgbClr val="002060"/>
                </a:solidFill>
              </a:rPr>
              <a:t>known</a:t>
            </a:r>
            <a:r>
              <a:rPr lang="nb-NO" sz="2800" dirty="0" smtClean="0">
                <a:solidFill>
                  <a:srgbClr val="002060"/>
                </a:solidFill>
              </a:rPr>
              <a:t> as </a:t>
            </a:r>
            <a:r>
              <a:rPr lang="nb-NO" sz="2800" dirty="0" err="1" smtClean="0">
                <a:solidFill>
                  <a:srgbClr val="002060"/>
                </a:solidFill>
              </a:rPr>
              <a:t>the</a:t>
            </a:r>
            <a:r>
              <a:rPr lang="nb-NO" sz="2800" dirty="0" smtClean="0">
                <a:solidFill>
                  <a:srgbClr val="002060"/>
                </a:solidFill>
              </a:rPr>
              <a:t> </a:t>
            </a:r>
            <a:r>
              <a:rPr lang="nb-NO" sz="2800" dirty="0" smtClean="0">
                <a:solidFill>
                  <a:srgbClr val="C00000"/>
                </a:solidFill>
              </a:rPr>
              <a:t>Graph Minors </a:t>
            </a:r>
            <a:r>
              <a:rPr lang="nb-NO" sz="2800" dirty="0" err="1" smtClean="0">
                <a:solidFill>
                  <a:srgbClr val="C00000"/>
                </a:solidFill>
              </a:rPr>
              <a:t>Theorem</a:t>
            </a:r>
            <a:r>
              <a:rPr lang="nb-NO" sz="2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9122" y="1876762"/>
            <a:ext cx="2531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«</a:t>
            </a:r>
            <a:r>
              <a:rPr lang="nb-NO" sz="2000" dirty="0" err="1" smtClean="0">
                <a:solidFill>
                  <a:srgbClr val="002060"/>
                </a:solidFill>
              </a:rPr>
              <a:t>no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infinite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antichain</a:t>
            </a:r>
            <a:r>
              <a:rPr lang="nb-NO" sz="2000" dirty="0" smtClean="0">
                <a:solidFill>
                  <a:srgbClr val="002060"/>
                </a:solidFill>
              </a:rPr>
              <a:t>»</a:t>
            </a:r>
            <a:endParaRPr lang="nb-NO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3846463"/>
            <a:ext cx="2116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«</a:t>
            </a:r>
            <a:r>
              <a:rPr lang="nb-NO" sz="2000" dirty="0" err="1" smtClean="0">
                <a:solidFill>
                  <a:srgbClr val="002060"/>
                </a:solidFill>
              </a:rPr>
              <a:t>well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quasi</a:t>
            </a:r>
            <a:r>
              <a:rPr lang="nb-NO" sz="2000" dirty="0" smtClean="0">
                <a:solidFill>
                  <a:srgbClr val="002060"/>
                </a:solidFill>
              </a:rPr>
              <a:t> order»</a:t>
            </a:r>
            <a:endParaRPr lang="nb-NO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5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Minor </a:t>
            </a:r>
            <a:r>
              <a:rPr lang="nb-NO" dirty="0" err="1" smtClean="0"/>
              <a:t>Checking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9029"/>
            <a:ext cx="8229600" cy="2044824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For </a:t>
            </a:r>
            <a:r>
              <a:rPr lang="nb-NO" dirty="0" err="1" smtClean="0"/>
              <a:t>every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H</a:t>
            </a:r>
            <a:r>
              <a:rPr lang="nb-NO" dirty="0" smtClean="0"/>
              <a:t> </a:t>
            </a:r>
            <a:r>
              <a:rPr lang="nb-NO" dirty="0" err="1" smtClean="0"/>
              <a:t>there</a:t>
            </a:r>
            <a:r>
              <a:rPr lang="nb-NO" dirty="0" smtClean="0"/>
              <a:t> is a </a:t>
            </a:r>
            <a:r>
              <a:rPr lang="nb-NO" dirty="0" smtClean="0">
                <a:solidFill>
                  <a:srgbClr val="C00000"/>
                </a:solidFill>
              </a:rPr>
              <a:t>f(H)n</a:t>
            </a:r>
            <a:r>
              <a:rPr lang="nb-NO" baseline="30000" dirty="0" smtClean="0">
                <a:solidFill>
                  <a:srgbClr val="C00000"/>
                </a:solidFill>
              </a:rPr>
              <a:t>3</a:t>
            </a:r>
            <a:r>
              <a:rPr lang="nb-NO" dirty="0" smtClean="0"/>
              <a:t> time </a:t>
            </a:r>
            <a:r>
              <a:rPr lang="nb-NO" dirty="0" err="1" smtClean="0"/>
              <a:t>algorithm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decides</a:t>
            </a:r>
            <a:r>
              <a:rPr lang="nb-NO" dirty="0" smtClean="0"/>
              <a:t> </a:t>
            </a:r>
            <a:r>
              <a:rPr lang="nb-NO" dirty="0" err="1" smtClean="0"/>
              <a:t>whether</a:t>
            </a:r>
            <a:r>
              <a:rPr lang="nb-NO" dirty="0" smtClean="0"/>
              <a:t> an input </a:t>
            </a:r>
            <a:r>
              <a:rPr lang="nb-NO" dirty="0" err="1" smtClean="0"/>
              <a:t>graph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 </a:t>
            </a:r>
            <a:r>
              <a:rPr lang="nb-NO" dirty="0" err="1" smtClean="0"/>
              <a:t>contains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H</a:t>
            </a:r>
            <a:r>
              <a:rPr lang="nb-NO" dirty="0" smtClean="0"/>
              <a:t> as a </a:t>
            </a:r>
            <a:r>
              <a:rPr lang="nb-NO" dirty="0" err="1" smtClean="0"/>
              <a:t>minor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3975447"/>
            <a:ext cx="3243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f(H) </a:t>
            </a:r>
            <a:r>
              <a:rPr lang="nb-NO" sz="2400" dirty="0" smtClean="0"/>
              <a:t>is </a:t>
            </a:r>
            <a:r>
              <a:rPr lang="nb-NO" sz="2400" dirty="0" err="1" smtClean="0"/>
              <a:t>really</a:t>
            </a:r>
            <a:r>
              <a:rPr lang="nb-NO" sz="2400" dirty="0" smtClean="0"/>
              <a:t>, </a:t>
            </a:r>
            <a:r>
              <a:rPr lang="nb-NO" sz="2400" dirty="0" err="1" smtClean="0"/>
              <a:t>really</a:t>
            </a:r>
            <a:r>
              <a:rPr lang="nb-NO" sz="2400" dirty="0" smtClean="0"/>
              <a:t> </a:t>
            </a:r>
            <a:r>
              <a:rPr lang="nb-NO" sz="2400" dirty="0" err="1" smtClean="0"/>
              <a:t>large</a:t>
            </a:r>
            <a:r>
              <a:rPr lang="nb-NO" sz="2400" dirty="0" smtClean="0"/>
              <a:t>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36140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Minor </a:t>
            </a:r>
            <a:r>
              <a:rPr lang="nb-NO" dirty="0" err="1" smtClean="0"/>
              <a:t>closed</a:t>
            </a:r>
            <a:r>
              <a:rPr lang="nb-NO" dirty="0" smtClean="0"/>
              <a:t> </a:t>
            </a:r>
            <a:r>
              <a:rPr lang="nb-NO" dirty="0" err="1" smtClean="0"/>
              <a:t>classes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1324744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For </a:t>
            </a:r>
            <a:r>
              <a:rPr lang="nb-NO" dirty="0" err="1" smtClean="0"/>
              <a:t>any</a:t>
            </a:r>
            <a:r>
              <a:rPr lang="nb-NO" dirty="0" smtClean="0"/>
              <a:t> </a:t>
            </a:r>
            <a:r>
              <a:rPr lang="nb-NO" dirty="0" err="1" smtClean="0"/>
              <a:t>minor</a:t>
            </a:r>
            <a:r>
              <a:rPr lang="nb-NO" dirty="0" smtClean="0"/>
              <a:t> </a:t>
            </a:r>
            <a:r>
              <a:rPr lang="nb-NO" dirty="0" err="1" smtClean="0"/>
              <a:t>closed</a:t>
            </a:r>
            <a:r>
              <a:rPr lang="nb-NO" dirty="0" smtClean="0"/>
              <a:t> </a:t>
            </a:r>
            <a:r>
              <a:rPr lang="nb-NO" dirty="0" err="1" smtClean="0"/>
              <a:t>class</a:t>
            </a:r>
            <a:r>
              <a:rPr lang="nb-NO" dirty="0" smtClean="0"/>
              <a:t> F </a:t>
            </a:r>
            <a:r>
              <a:rPr lang="nb-NO" dirty="0" err="1" smtClean="0"/>
              <a:t>there</a:t>
            </a:r>
            <a:r>
              <a:rPr lang="nb-NO" dirty="0" smtClean="0"/>
              <a:t> is a </a:t>
            </a:r>
            <a:r>
              <a:rPr lang="nb-NO" dirty="0" err="1" smtClean="0"/>
              <a:t>set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C00000"/>
                </a:solidFill>
              </a:rPr>
              <a:t>forbidden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>
                <a:solidFill>
                  <a:srgbClr val="C00000"/>
                </a:solidFill>
              </a:rPr>
              <a:t>minors</a:t>
            </a:r>
            <a:r>
              <a:rPr lang="nb-NO" dirty="0" smtClean="0"/>
              <a:t>. 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3861048"/>
            <a:ext cx="6757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2060"/>
                </a:solidFill>
              </a:rPr>
              <a:t>List</a:t>
            </a:r>
            <a:r>
              <a:rPr lang="nb-NO" sz="2400" dirty="0" smtClean="0"/>
              <a:t> </a:t>
            </a:r>
            <a:r>
              <a:rPr lang="nb-NO" sz="2400" dirty="0" smtClean="0">
                <a:solidFill>
                  <a:srgbClr val="C00000"/>
                </a:solidFill>
              </a:rPr>
              <a:t>L = {H</a:t>
            </a:r>
            <a:r>
              <a:rPr lang="nb-NO" sz="2400" baseline="-25000" dirty="0" smtClean="0">
                <a:solidFill>
                  <a:srgbClr val="C00000"/>
                </a:solidFill>
              </a:rPr>
              <a:t>1</a:t>
            </a:r>
            <a:r>
              <a:rPr lang="nb-NO" sz="2400" dirty="0" smtClean="0">
                <a:solidFill>
                  <a:srgbClr val="C00000"/>
                </a:solidFill>
              </a:rPr>
              <a:t>, H</a:t>
            </a:r>
            <a:r>
              <a:rPr lang="nb-NO" sz="2400" baseline="-25000" dirty="0" smtClean="0">
                <a:solidFill>
                  <a:srgbClr val="C00000"/>
                </a:solidFill>
              </a:rPr>
              <a:t>2</a:t>
            </a:r>
            <a:r>
              <a:rPr lang="nb-NO" sz="2400" dirty="0" smtClean="0">
                <a:solidFill>
                  <a:srgbClr val="C00000"/>
                </a:solidFill>
              </a:rPr>
              <a:t>…. </a:t>
            </a:r>
            <a:r>
              <a:rPr lang="nb-NO" sz="2400" dirty="0" err="1" smtClean="0">
                <a:solidFill>
                  <a:srgbClr val="C00000"/>
                </a:solidFill>
              </a:rPr>
              <a:t>H</a:t>
            </a:r>
            <a:r>
              <a:rPr lang="nb-NO" sz="2400" baseline="-25000" dirty="0" err="1" smtClean="0">
                <a:solidFill>
                  <a:srgbClr val="C00000"/>
                </a:solidFill>
              </a:rPr>
              <a:t>t</a:t>
            </a:r>
            <a:r>
              <a:rPr lang="nb-NO" sz="2400" dirty="0" smtClean="0">
                <a:solidFill>
                  <a:srgbClr val="C00000"/>
                </a:solidFill>
              </a:rPr>
              <a:t>} </a:t>
            </a:r>
            <a:r>
              <a:rPr lang="nb-NO" sz="2400" dirty="0" err="1" smtClean="0">
                <a:solidFill>
                  <a:srgbClr val="002060"/>
                </a:solidFill>
              </a:rPr>
              <a:t>such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r>
              <a:rPr lang="nb-NO" sz="2400" dirty="0" err="1" smtClean="0">
                <a:solidFill>
                  <a:srgbClr val="002060"/>
                </a:solidFill>
              </a:rPr>
              <a:t>that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r>
              <a:rPr lang="nb-NO" sz="2400" dirty="0" smtClean="0">
                <a:solidFill>
                  <a:srgbClr val="C00000"/>
                </a:solidFill>
              </a:rPr>
              <a:t>G</a:t>
            </a:r>
            <a:r>
              <a:rPr lang="nb-NO" sz="2400" dirty="0" smtClean="0"/>
              <a:t> </a:t>
            </a:r>
            <a:r>
              <a:rPr lang="nb-NO" sz="2400" dirty="0" smtClean="0">
                <a:solidFill>
                  <a:srgbClr val="002060"/>
                </a:solidFill>
              </a:rPr>
              <a:t>is in </a:t>
            </a:r>
            <a:r>
              <a:rPr lang="nb-NO" sz="2400" dirty="0" smtClean="0">
                <a:solidFill>
                  <a:srgbClr val="C00000"/>
                </a:solidFill>
              </a:rPr>
              <a:t>F </a:t>
            </a:r>
            <a:r>
              <a:rPr lang="nb-NO" sz="2400" dirty="0" err="1" smtClean="0">
                <a:solidFill>
                  <a:srgbClr val="002060"/>
                </a:solidFill>
              </a:rPr>
              <a:t>if</a:t>
            </a:r>
            <a:r>
              <a:rPr lang="nb-NO" sz="2400" dirty="0" smtClean="0">
                <a:solidFill>
                  <a:srgbClr val="002060"/>
                </a:solidFill>
              </a:rPr>
              <a:t> and </a:t>
            </a:r>
            <a:r>
              <a:rPr lang="nb-NO" sz="2400" dirty="0" err="1" smtClean="0">
                <a:solidFill>
                  <a:srgbClr val="002060"/>
                </a:solidFill>
              </a:rPr>
              <a:t>only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r>
              <a:rPr lang="nb-NO" sz="2400" dirty="0" err="1" smtClean="0">
                <a:solidFill>
                  <a:srgbClr val="002060"/>
                </a:solidFill>
              </a:rPr>
              <a:t>if</a:t>
            </a:r>
            <a:r>
              <a:rPr lang="nb-NO" sz="2400" dirty="0" smtClean="0">
                <a:solidFill>
                  <a:srgbClr val="002060"/>
                </a:solidFill>
              </a:rPr>
              <a:t> it</a:t>
            </a:r>
            <a:br>
              <a:rPr lang="nb-NO" sz="2400" dirty="0" smtClean="0">
                <a:solidFill>
                  <a:srgbClr val="002060"/>
                </a:solidFill>
              </a:rPr>
            </a:br>
            <a:r>
              <a:rPr lang="nb-NO" sz="2400" dirty="0" err="1" smtClean="0">
                <a:solidFill>
                  <a:srgbClr val="002060"/>
                </a:solidFill>
              </a:rPr>
              <a:t>excludes</a:t>
            </a:r>
            <a:r>
              <a:rPr lang="nb-NO" sz="2400" dirty="0" smtClean="0">
                <a:solidFill>
                  <a:srgbClr val="002060"/>
                </a:solidFill>
              </a:rPr>
              <a:t> all </a:t>
            </a:r>
            <a:r>
              <a:rPr lang="nb-NO" sz="2400" dirty="0" smtClean="0">
                <a:solidFill>
                  <a:srgbClr val="C00000"/>
                </a:solidFill>
              </a:rPr>
              <a:t>H</a:t>
            </a:r>
            <a:r>
              <a:rPr lang="nb-NO" sz="2400" baseline="-25000" dirty="0" smtClean="0">
                <a:solidFill>
                  <a:srgbClr val="C00000"/>
                </a:solidFill>
              </a:rPr>
              <a:t>i</a:t>
            </a:r>
            <a:r>
              <a:rPr lang="nb-NO" sz="2400" dirty="0" smtClean="0">
                <a:solidFill>
                  <a:srgbClr val="C00000"/>
                </a:solidFill>
              </a:rPr>
              <a:t> </a:t>
            </a:r>
            <a:r>
              <a:rPr lang="nb-NO" sz="2400" dirty="0" smtClean="0">
                <a:solidFill>
                  <a:srgbClr val="002060"/>
                </a:solidFill>
              </a:rPr>
              <a:t>as </a:t>
            </a:r>
            <a:r>
              <a:rPr lang="nb-NO" sz="2400" dirty="0" err="1" smtClean="0">
                <a:solidFill>
                  <a:srgbClr val="002060"/>
                </a:solidFill>
              </a:rPr>
              <a:t>minors</a:t>
            </a:r>
            <a:r>
              <a:rPr lang="nb-NO" sz="2400" dirty="0" smtClean="0">
                <a:solidFill>
                  <a:srgbClr val="002060"/>
                </a:solidFill>
              </a:rPr>
              <a:t>.</a:t>
            </a:r>
            <a:endParaRPr lang="nb-NO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4000" y="5014917"/>
            <a:ext cx="4730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 smtClean="0">
                <a:solidFill>
                  <a:srgbClr val="002060"/>
                </a:solidFill>
              </a:rPr>
              <a:t>Without</a:t>
            </a:r>
            <a:r>
              <a:rPr lang="nb-NO" sz="2000" dirty="0" smtClean="0">
                <a:solidFill>
                  <a:srgbClr val="002060"/>
                </a:solidFill>
              </a:rPr>
              <a:t> loss </a:t>
            </a:r>
            <a:r>
              <a:rPr lang="nb-NO" sz="2000" dirty="0" err="1" smtClean="0">
                <a:solidFill>
                  <a:srgbClr val="002060"/>
                </a:solidFill>
              </a:rPr>
              <a:t>of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generality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smtClean="0">
                <a:solidFill>
                  <a:srgbClr val="C00000"/>
                </a:solidFill>
              </a:rPr>
              <a:t>L</a:t>
            </a:r>
            <a:r>
              <a:rPr lang="nb-NO" sz="2000" dirty="0" smtClean="0">
                <a:solidFill>
                  <a:srgbClr val="002060"/>
                </a:solidFill>
              </a:rPr>
              <a:t> is an anti-</a:t>
            </a:r>
            <a:r>
              <a:rPr lang="nb-NO" sz="2000" dirty="0" err="1" smtClean="0">
                <a:solidFill>
                  <a:srgbClr val="002060"/>
                </a:solidFill>
              </a:rPr>
              <a:t>chain</a:t>
            </a:r>
            <a:r>
              <a:rPr lang="nb-NO" sz="2000" dirty="0" smtClean="0">
                <a:solidFill>
                  <a:srgbClr val="002060"/>
                </a:solidFill>
              </a:rPr>
              <a:t>.</a:t>
            </a:r>
            <a:endParaRPr lang="nb-NO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4685074"/>
            <a:ext cx="1505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So</a:t>
            </a:r>
            <a:r>
              <a:rPr lang="nb-NO" sz="2000" dirty="0" smtClean="0"/>
              <a:t> </a:t>
            </a:r>
            <a:r>
              <a:rPr lang="nb-NO" sz="2000" dirty="0" smtClean="0">
                <a:solidFill>
                  <a:srgbClr val="C00000"/>
                </a:solidFill>
              </a:rPr>
              <a:t>L</a:t>
            </a:r>
            <a:r>
              <a:rPr lang="nb-NO" sz="2000" dirty="0" smtClean="0"/>
              <a:t> </a:t>
            </a:r>
            <a:r>
              <a:rPr lang="nb-NO" sz="2000" dirty="0" smtClean="0">
                <a:solidFill>
                  <a:srgbClr val="002060"/>
                </a:solidFill>
              </a:rPr>
              <a:t>is </a:t>
            </a:r>
            <a:r>
              <a:rPr lang="nb-NO" sz="2000" dirty="0" err="1" smtClean="0">
                <a:solidFill>
                  <a:srgbClr val="002060"/>
                </a:solidFill>
              </a:rPr>
              <a:t>finite</a:t>
            </a:r>
            <a:r>
              <a:rPr lang="nb-NO" sz="2000" dirty="0" smtClean="0">
                <a:solidFill>
                  <a:srgbClr val="002060"/>
                </a:solidFill>
              </a:rPr>
              <a:t>!</a:t>
            </a:r>
            <a:endParaRPr lang="nb-NO" sz="2000" dirty="0">
              <a:solidFill>
                <a:srgbClr val="002060"/>
              </a:solidFill>
            </a:endParaRPr>
          </a:p>
        </p:txBody>
      </p:sp>
      <p:cxnSp>
        <p:nvCxnSpPr>
          <p:cNvPr id="9" name="Straight Arrow Connector 8"/>
          <p:cNvCxnSpPr>
            <a:stCxn id="4" idx="0"/>
          </p:cNvCxnSpPr>
          <p:nvPr/>
        </p:nvCxnSpPr>
        <p:spPr>
          <a:xfrm flipH="1" flipV="1">
            <a:off x="2339752" y="3140968"/>
            <a:ext cx="2586434" cy="720080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6349525" y="2373619"/>
            <a:ext cx="779489" cy="352489"/>
          </a:xfrm>
          <a:custGeom>
            <a:avLst/>
            <a:gdLst>
              <a:gd name="connsiteX0" fmla="*/ 0 w 779489"/>
              <a:gd name="connsiteY0" fmla="*/ 275577 h 352489"/>
              <a:gd name="connsiteX1" fmla="*/ 205099 w 779489"/>
              <a:gd name="connsiteY1" fmla="*/ 275577 h 352489"/>
              <a:gd name="connsiteX2" fmla="*/ 427290 w 779489"/>
              <a:gd name="connsiteY2" fmla="*/ 10658 h 352489"/>
              <a:gd name="connsiteX3" fmla="*/ 435836 w 779489"/>
              <a:gd name="connsiteY3" fmla="*/ 79024 h 352489"/>
              <a:gd name="connsiteX4" fmla="*/ 564023 w 779489"/>
              <a:gd name="connsiteY4" fmla="*/ 326852 h 352489"/>
              <a:gd name="connsiteX5" fmla="*/ 760576 w 779489"/>
              <a:gd name="connsiteY5" fmla="*/ 343944 h 352489"/>
              <a:gd name="connsiteX6" fmla="*/ 760576 w 779489"/>
              <a:gd name="connsiteY6" fmla="*/ 352489 h 3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489" h="352489">
                <a:moveTo>
                  <a:pt x="0" y="275577"/>
                </a:moveTo>
                <a:cubicBezTo>
                  <a:pt x="66942" y="297653"/>
                  <a:pt x="133884" y="319730"/>
                  <a:pt x="205099" y="275577"/>
                </a:cubicBezTo>
                <a:cubicBezTo>
                  <a:pt x="276314" y="231424"/>
                  <a:pt x="388834" y="43417"/>
                  <a:pt x="427290" y="10658"/>
                </a:cubicBezTo>
                <a:cubicBezTo>
                  <a:pt x="465746" y="-22101"/>
                  <a:pt x="413047" y="26325"/>
                  <a:pt x="435836" y="79024"/>
                </a:cubicBezTo>
                <a:cubicBezTo>
                  <a:pt x="458625" y="131723"/>
                  <a:pt x="509900" y="282699"/>
                  <a:pt x="564023" y="326852"/>
                </a:cubicBezTo>
                <a:cubicBezTo>
                  <a:pt x="618146" y="371005"/>
                  <a:pt x="727817" y="339671"/>
                  <a:pt x="760576" y="343944"/>
                </a:cubicBezTo>
                <a:cubicBezTo>
                  <a:pt x="793335" y="348217"/>
                  <a:pt x="776955" y="350353"/>
                  <a:pt x="760576" y="352489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Box 12"/>
          <p:cNvSpPr txBox="1"/>
          <p:nvPr/>
        </p:nvSpPr>
        <p:spPr>
          <a:xfrm>
            <a:off x="6372200" y="2708920"/>
            <a:ext cx="835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/>
              <a:t>finite</a:t>
            </a:r>
            <a:endParaRPr lang="nb-N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62312" y="5661248"/>
                <a:ext cx="44069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>
                    <a:solidFill>
                      <a:srgbClr val="002060"/>
                    </a:solidFill>
                  </a:rPr>
                  <a:t>Can </a:t>
                </a:r>
                <a:r>
                  <a:rPr lang="nb-NO" sz="2400" dirty="0" err="1" smtClean="0">
                    <a:solidFill>
                      <a:srgbClr val="002060"/>
                    </a:solidFill>
                  </a:rPr>
                  <a:t>check</a:t>
                </a:r>
                <a:r>
                  <a:rPr lang="nb-NO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sz="2400" dirty="0" err="1" smtClean="0">
                    <a:solidFill>
                      <a:srgbClr val="002060"/>
                    </a:solidFill>
                  </a:rPr>
                  <a:t>whether</a:t>
                </a:r>
                <a:r>
                  <a:rPr lang="nb-NO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G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 F</a:t>
                </a:r>
                <a:r>
                  <a:rPr lang="nb-NO" sz="2400" dirty="0" smtClean="0">
                    <a:solidFill>
                      <a:srgbClr val="002060"/>
                    </a:solidFill>
                  </a:rPr>
                  <a:t> in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O(n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3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)</a:t>
                </a:r>
                <a:r>
                  <a:rPr lang="nb-NO" sz="2400" dirty="0" smtClean="0">
                    <a:solidFill>
                      <a:srgbClr val="002060"/>
                    </a:solidFill>
                  </a:rPr>
                  <a:t>.</a:t>
                </a:r>
                <a:endParaRPr lang="nb-NO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312" y="5661248"/>
                <a:ext cx="4406912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075" t="-10667" r="-1245" b="-30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40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12" grpId="0" animBg="1"/>
      <p:bldP spid="13" grpId="0"/>
      <p:bldP spid="14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F</a:t>
            </a:r>
            <a:r>
              <a:rPr lang="nb-NO" dirty="0" smtClean="0"/>
              <a:t>-</a:t>
            </a:r>
            <a:r>
              <a:rPr lang="nb-NO" dirty="0" err="1" smtClean="0"/>
              <a:t>deletion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Input: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endParaRPr lang="nb-NO" dirty="0"/>
          </a:p>
          <a:p>
            <a:pPr marL="0" indent="0">
              <a:buNone/>
            </a:pPr>
            <a:r>
              <a:rPr lang="nb-NO" b="1" dirty="0" err="1" smtClean="0">
                <a:solidFill>
                  <a:srgbClr val="002060"/>
                </a:solidFill>
              </a:rPr>
              <a:t>Question</a:t>
            </a:r>
            <a:r>
              <a:rPr lang="nb-NO" b="1" dirty="0" smtClean="0">
                <a:solidFill>
                  <a:srgbClr val="002060"/>
                </a:solidFill>
              </a:rPr>
              <a:t>:</a:t>
            </a:r>
            <a:r>
              <a:rPr lang="nb-NO" dirty="0" smtClean="0"/>
              <a:t> Is </a:t>
            </a:r>
            <a:r>
              <a:rPr lang="nb-NO" dirty="0" err="1" smtClean="0"/>
              <a:t>there</a:t>
            </a:r>
            <a:r>
              <a:rPr lang="nb-NO" dirty="0" smtClean="0"/>
              <a:t> a </a:t>
            </a:r>
            <a:r>
              <a:rPr lang="nb-NO" dirty="0" err="1" smtClean="0"/>
              <a:t>set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at most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 </a:t>
            </a:r>
            <a:r>
              <a:rPr lang="nb-NO" dirty="0" err="1" smtClean="0"/>
              <a:t>vertices</a:t>
            </a:r>
            <a:r>
              <a:rPr lang="nb-NO" dirty="0" smtClean="0"/>
              <a:t> 	</a:t>
            </a:r>
            <a:r>
              <a:rPr lang="nb-NO" dirty="0" err="1" smtClean="0"/>
              <a:t>such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G\S</a:t>
            </a:r>
            <a:r>
              <a:rPr lang="nb-NO" dirty="0" smtClean="0"/>
              <a:t> is in </a:t>
            </a:r>
            <a:r>
              <a:rPr lang="nb-NO" dirty="0" smtClean="0">
                <a:solidFill>
                  <a:srgbClr val="C00000"/>
                </a:solidFill>
              </a:rPr>
              <a:t>F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Parameter: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8876" y="3861048"/>
            <a:ext cx="6216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For </a:t>
            </a:r>
            <a:r>
              <a:rPr lang="nb-NO" sz="2000" dirty="0" err="1" smtClean="0"/>
              <a:t>any</a:t>
            </a:r>
            <a:r>
              <a:rPr lang="nb-NO" sz="2000" dirty="0" smtClean="0"/>
              <a:t> </a:t>
            </a:r>
            <a:r>
              <a:rPr lang="nb-NO" sz="2000" dirty="0" err="1" smtClean="0"/>
              <a:t>fixed</a:t>
            </a:r>
            <a:r>
              <a:rPr lang="nb-NO" sz="2000" dirty="0" smtClean="0"/>
              <a:t> </a:t>
            </a:r>
            <a:r>
              <a:rPr lang="nb-NO" sz="2000" dirty="0" smtClean="0">
                <a:solidFill>
                  <a:srgbClr val="C00000"/>
                </a:solidFill>
              </a:rPr>
              <a:t>k</a:t>
            </a:r>
            <a:r>
              <a:rPr lang="nb-NO" sz="2000" dirty="0" smtClean="0"/>
              <a:t>,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set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``</a:t>
            </a:r>
            <a:r>
              <a:rPr lang="nb-NO" sz="2000" dirty="0" err="1" smtClean="0">
                <a:solidFill>
                  <a:srgbClr val="C00000"/>
                </a:solidFill>
              </a:rPr>
              <a:t>yes</a:t>
            </a:r>
            <a:r>
              <a:rPr lang="nb-NO" sz="2000" dirty="0" smtClean="0"/>
              <a:t>’’ </a:t>
            </a:r>
            <a:r>
              <a:rPr lang="nb-NO" sz="2000" dirty="0" err="1" smtClean="0"/>
              <a:t>instances</a:t>
            </a:r>
            <a:r>
              <a:rPr lang="nb-NO" sz="2000" dirty="0" smtClean="0"/>
              <a:t> is </a:t>
            </a:r>
            <a:r>
              <a:rPr lang="nb-NO" sz="2000" dirty="0" err="1" smtClean="0"/>
              <a:t>minor</a:t>
            </a:r>
            <a:r>
              <a:rPr lang="nb-NO" sz="2000" dirty="0" smtClean="0"/>
              <a:t> </a:t>
            </a:r>
            <a:r>
              <a:rPr lang="nb-NO" sz="2000" dirty="0" err="1" smtClean="0"/>
              <a:t>closed</a:t>
            </a:r>
            <a:r>
              <a:rPr lang="nb-NO" sz="2000" dirty="0" smtClean="0"/>
              <a:t>!</a:t>
            </a:r>
            <a:endParaRPr lang="nb-NO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41155" y="4427820"/>
            <a:ext cx="4497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So it has a </a:t>
            </a:r>
            <a:r>
              <a:rPr lang="nb-NO" sz="2000" dirty="0" err="1" smtClean="0"/>
              <a:t>finite</a:t>
            </a:r>
            <a:r>
              <a:rPr lang="nb-NO" sz="2000" dirty="0" smtClean="0"/>
              <a:t> list </a:t>
            </a:r>
            <a:r>
              <a:rPr lang="nb-NO" sz="2000" dirty="0" smtClean="0">
                <a:solidFill>
                  <a:srgbClr val="C00000"/>
                </a:solidFill>
              </a:rPr>
              <a:t>L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forbidden</a:t>
            </a:r>
            <a:r>
              <a:rPr lang="nb-NO" sz="2000" dirty="0" smtClean="0"/>
              <a:t> </a:t>
            </a:r>
            <a:r>
              <a:rPr lang="nb-NO" sz="2000" dirty="0" err="1" smtClean="0"/>
              <a:t>minors</a:t>
            </a:r>
            <a:endParaRPr lang="nb-NO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5003884"/>
            <a:ext cx="5361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The </a:t>
            </a:r>
            <a:r>
              <a:rPr lang="nb-NO" sz="2000" dirty="0" err="1" smtClean="0"/>
              <a:t>size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smtClean="0">
                <a:solidFill>
                  <a:srgbClr val="C00000"/>
                </a:solidFill>
              </a:rPr>
              <a:t>L</a:t>
            </a:r>
            <a:r>
              <a:rPr lang="nb-NO" sz="2000" dirty="0" smtClean="0"/>
              <a:t> </a:t>
            </a:r>
            <a:r>
              <a:rPr lang="nb-NO" sz="2000" dirty="0" err="1" smtClean="0"/>
              <a:t>depends</a:t>
            </a:r>
            <a:r>
              <a:rPr lang="nb-NO" sz="2000" dirty="0" smtClean="0"/>
              <a:t> </a:t>
            </a:r>
            <a:r>
              <a:rPr lang="nb-NO" sz="2000" dirty="0" err="1" smtClean="0"/>
              <a:t>on</a:t>
            </a:r>
            <a:r>
              <a:rPr lang="nb-NO" sz="2000" dirty="0" smtClean="0"/>
              <a:t> </a:t>
            </a:r>
            <a:r>
              <a:rPr lang="nb-NO" sz="2000" dirty="0" smtClean="0">
                <a:solidFill>
                  <a:srgbClr val="C00000"/>
                </a:solidFill>
              </a:rPr>
              <a:t>F</a:t>
            </a:r>
            <a:r>
              <a:rPr lang="nb-NO" sz="2000" dirty="0" smtClean="0"/>
              <a:t> and </a:t>
            </a:r>
            <a:r>
              <a:rPr lang="nb-NO" sz="2000" dirty="0" err="1" smtClean="0"/>
              <a:t>on</a:t>
            </a:r>
            <a:r>
              <a:rPr lang="nb-NO" sz="2000" dirty="0" smtClean="0"/>
              <a:t> </a:t>
            </a:r>
            <a:r>
              <a:rPr lang="nb-NO" sz="2000" dirty="0" smtClean="0">
                <a:solidFill>
                  <a:srgbClr val="C00000"/>
                </a:solidFill>
              </a:rPr>
              <a:t>k</a:t>
            </a:r>
            <a:r>
              <a:rPr lang="nb-NO" sz="2000" dirty="0" smtClean="0"/>
              <a:t>, </a:t>
            </a:r>
            <a:r>
              <a:rPr lang="nb-NO" sz="2000" dirty="0" err="1" smtClean="0"/>
              <a:t>but</a:t>
            </a:r>
            <a:r>
              <a:rPr lang="nb-NO" sz="2000" dirty="0" smtClean="0"/>
              <a:t> not </a:t>
            </a:r>
            <a:r>
              <a:rPr lang="nb-NO" sz="2000" dirty="0" err="1" smtClean="0"/>
              <a:t>on</a:t>
            </a:r>
            <a:r>
              <a:rPr lang="nb-NO" sz="2000" dirty="0" smtClean="0"/>
              <a:t> </a:t>
            </a:r>
            <a:r>
              <a:rPr lang="nb-NO" sz="2000" dirty="0" smtClean="0">
                <a:solidFill>
                  <a:srgbClr val="C00000"/>
                </a:solidFill>
              </a:rPr>
              <a:t>G</a:t>
            </a:r>
            <a:r>
              <a:rPr lang="nb-NO" sz="2000" dirty="0" smtClean="0"/>
              <a:t>.</a:t>
            </a:r>
            <a:endParaRPr lang="nb-NO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5693186"/>
            <a:ext cx="3804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C00000"/>
                </a:solidFill>
              </a:rPr>
              <a:t>f(k)n</a:t>
            </a:r>
            <a:r>
              <a:rPr lang="nb-NO" sz="3200" baseline="30000" dirty="0" smtClean="0">
                <a:solidFill>
                  <a:srgbClr val="C00000"/>
                </a:solidFill>
              </a:rPr>
              <a:t>3</a:t>
            </a:r>
            <a:r>
              <a:rPr lang="nb-NO" sz="3200" dirty="0" smtClean="0"/>
              <a:t> time </a:t>
            </a:r>
            <a:r>
              <a:rPr lang="nb-NO" sz="3200" dirty="0" err="1" smtClean="0"/>
              <a:t>algorithm</a:t>
            </a:r>
            <a:r>
              <a:rPr lang="nb-NO" sz="3200" dirty="0" smtClean="0"/>
              <a:t>!</a:t>
            </a:r>
            <a:endParaRPr lang="nb-NO" sz="3200" dirty="0"/>
          </a:p>
        </p:txBody>
      </p:sp>
      <p:sp>
        <p:nvSpPr>
          <p:cNvPr id="8" name="Freeform 7"/>
          <p:cNvSpPr/>
          <p:nvPr/>
        </p:nvSpPr>
        <p:spPr>
          <a:xfrm>
            <a:off x="3562304" y="1043218"/>
            <a:ext cx="667864" cy="580483"/>
          </a:xfrm>
          <a:custGeom>
            <a:avLst/>
            <a:gdLst>
              <a:gd name="connsiteX0" fmla="*/ 95296 w 667864"/>
              <a:gd name="connsiteY0" fmla="*/ 580483 h 580483"/>
              <a:gd name="connsiteX1" fmla="*/ 189300 w 667864"/>
              <a:gd name="connsiteY1" fmla="*/ 383930 h 580483"/>
              <a:gd name="connsiteX2" fmla="*/ 26930 w 667864"/>
              <a:gd name="connsiteY2" fmla="*/ 25006 h 580483"/>
              <a:gd name="connsiteX3" fmla="*/ 35475 w 667864"/>
              <a:gd name="connsiteY3" fmla="*/ 59189 h 580483"/>
              <a:gd name="connsiteX4" fmla="*/ 368761 w 667864"/>
              <a:gd name="connsiteY4" fmla="*/ 289926 h 580483"/>
              <a:gd name="connsiteX5" fmla="*/ 667864 w 667864"/>
              <a:gd name="connsiteY5" fmla="*/ 144647 h 580483"/>
              <a:gd name="connsiteX6" fmla="*/ 667864 w 667864"/>
              <a:gd name="connsiteY6" fmla="*/ 144647 h 58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864" h="580483">
                <a:moveTo>
                  <a:pt x="95296" y="580483"/>
                </a:moveTo>
                <a:cubicBezTo>
                  <a:pt x="147995" y="528496"/>
                  <a:pt x="200694" y="476509"/>
                  <a:pt x="189300" y="383930"/>
                </a:cubicBezTo>
                <a:cubicBezTo>
                  <a:pt x="177906" y="291351"/>
                  <a:pt x="52567" y="79129"/>
                  <a:pt x="26930" y="25006"/>
                </a:cubicBezTo>
                <a:cubicBezTo>
                  <a:pt x="1293" y="-29117"/>
                  <a:pt x="-21497" y="15036"/>
                  <a:pt x="35475" y="59189"/>
                </a:cubicBezTo>
                <a:cubicBezTo>
                  <a:pt x="92447" y="103342"/>
                  <a:pt x="263363" y="275683"/>
                  <a:pt x="368761" y="289926"/>
                </a:cubicBezTo>
                <a:cubicBezTo>
                  <a:pt x="474159" y="304169"/>
                  <a:pt x="667864" y="144647"/>
                  <a:pt x="667864" y="144647"/>
                </a:cubicBezTo>
                <a:lnTo>
                  <a:pt x="667864" y="144647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xtBox 8"/>
          <p:cNvSpPr txBox="1"/>
          <p:nvPr/>
        </p:nvSpPr>
        <p:spPr>
          <a:xfrm>
            <a:off x="3779912" y="1340768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minor</a:t>
            </a:r>
            <a:r>
              <a:rPr lang="nb-NO" dirty="0" smtClean="0"/>
              <a:t> </a:t>
            </a:r>
            <a:r>
              <a:rPr lang="nb-NO" dirty="0" err="1" smtClean="0"/>
              <a:t>closed</a:t>
            </a:r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>
            <a:off x="5308486" y="5805264"/>
            <a:ext cx="1572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Nonuniform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endParaRPr lang="nb-NO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7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 animBg="1"/>
      <p:bldP spid="9" grpId="0"/>
      <p:bldP spid="10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C00000"/>
                </a:solidFill>
              </a:rPr>
              <a:t>F</a:t>
            </a:r>
            <a:r>
              <a:rPr lang="nb-NO" dirty="0" smtClean="0"/>
              <a:t>-</a:t>
            </a:r>
            <a:r>
              <a:rPr lang="nb-NO" dirty="0" err="1" smtClean="0"/>
              <a:t>deletion</a:t>
            </a:r>
            <a:r>
              <a:rPr lang="nb-NO" dirty="0" smtClean="0"/>
              <a:t>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232" y="1711349"/>
            <a:ext cx="418680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b-NO" dirty="0" smtClean="0"/>
              <a:t>Vertex Cover</a:t>
            </a:r>
          </a:p>
          <a:p>
            <a:pPr>
              <a:buNone/>
            </a:pPr>
            <a:r>
              <a:rPr lang="nb-NO" dirty="0" smtClean="0"/>
              <a:t>Feedback Vertex Set</a:t>
            </a:r>
          </a:p>
          <a:p>
            <a:pPr>
              <a:buNone/>
            </a:pPr>
            <a:r>
              <a:rPr lang="nb-NO" dirty="0" smtClean="0"/>
              <a:t>Series-Parallell Deletion</a:t>
            </a:r>
          </a:p>
          <a:p>
            <a:pPr>
              <a:buNone/>
            </a:pPr>
            <a:r>
              <a:rPr lang="nb-NO" dirty="0" smtClean="0"/>
              <a:t>Treewidth-</a:t>
            </a:r>
            <a:r>
              <a:rPr lang="nb-NO" dirty="0" smtClean="0">
                <a:solidFill>
                  <a:srgbClr val="C00000"/>
                </a:solidFill>
              </a:rPr>
              <a:t>x</a:t>
            </a:r>
            <a:r>
              <a:rPr lang="nb-NO" dirty="0" smtClean="0"/>
              <a:t>-Deletion</a:t>
            </a:r>
          </a:p>
          <a:p>
            <a:pPr>
              <a:buNone/>
            </a:pPr>
            <a:r>
              <a:rPr lang="nb-NO" dirty="0" smtClean="0"/>
              <a:t>Pathwidth-</a:t>
            </a:r>
            <a:r>
              <a:rPr lang="nb-NO" dirty="0" smtClean="0">
                <a:solidFill>
                  <a:srgbClr val="C00000"/>
                </a:solidFill>
              </a:rPr>
              <a:t>x</a:t>
            </a:r>
            <a:r>
              <a:rPr lang="nb-NO" dirty="0" smtClean="0"/>
              <a:t>-Deletion</a:t>
            </a:r>
          </a:p>
          <a:p>
            <a:pPr>
              <a:buNone/>
            </a:pPr>
            <a:r>
              <a:rPr lang="el-GR" dirty="0" smtClean="0">
                <a:solidFill>
                  <a:srgbClr val="C00000"/>
                </a:solidFill>
              </a:rPr>
              <a:t>Θ</a:t>
            </a:r>
            <a:r>
              <a:rPr lang="nb-NO" dirty="0" smtClean="0"/>
              <a:t>-Deletion</a:t>
            </a:r>
          </a:p>
          <a:p>
            <a:pPr>
              <a:buNone/>
            </a:pP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baseline="-25000" dirty="0" smtClean="0">
                <a:solidFill>
                  <a:srgbClr val="C00000"/>
                </a:solidFill>
              </a:rPr>
              <a:t>4</a:t>
            </a:r>
            <a:r>
              <a:rPr lang="nb-NO" dirty="0" smtClean="0"/>
              <a:t>-Deletion</a:t>
            </a:r>
          </a:p>
          <a:p>
            <a:pPr>
              <a:buNone/>
            </a:pPr>
            <a:r>
              <a:rPr lang="nb-NO" dirty="0" smtClean="0"/>
              <a:t>Planarization</a:t>
            </a:r>
          </a:p>
        </p:txBody>
      </p:sp>
    </p:spTree>
    <p:extLst>
      <p:ext uri="{BB962C8B-B14F-4D97-AF65-F5344CB8AC3E}">
        <p14:creationId xmlns:p14="http://schemas.microsoft.com/office/powerpoint/2010/main" val="21974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Better </a:t>
            </a:r>
            <a:r>
              <a:rPr lang="nb-NO" dirty="0" err="1" smtClean="0"/>
              <a:t>algorithms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get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0070C0"/>
                </a:solidFill>
              </a:rPr>
              <a:t>uniform</a:t>
            </a:r>
            <a:r>
              <a:rPr lang="nb-NO" dirty="0" smtClean="0"/>
              <a:t>, </a:t>
            </a:r>
            <a:r>
              <a:rPr lang="nb-NO" dirty="0" err="1" smtClean="0">
                <a:solidFill>
                  <a:srgbClr val="7030A0"/>
                </a:solidFill>
              </a:rPr>
              <a:t>efficient</a:t>
            </a:r>
            <a:r>
              <a:rPr lang="nb-NO" dirty="0" smtClean="0">
                <a:solidFill>
                  <a:srgbClr val="7030A0"/>
                </a:solidFill>
              </a:rPr>
              <a:t> </a:t>
            </a:r>
            <a:r>
              <a:rPr lang="nb-NO" dirty="0" smtClean="0"/>
              <a:t>FPT </a:t>
            </a:r>
            <a:r>
              <a:rPr lang="nb-NO" dirty="0" err="1" smtClean="0"/>
              <a:t>algorithms</a:t>
            </a:r>
            <a:r>
              <a:rPr lang="nb-NO" dirty="0" smtClean="0"/>
              <a:t> for </a:t>
            </a:r>
            <a:r>
              <a:rPr lang="nb-NO" dirty="0" smtClean="0">
                <a:solidFill>
                  <a:srgbClr val="002060"/>
                </a:solidFill>
              </a:rPr>
              <a:t>all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F</a:t>
            </a:r>
            <a:r>
              <a:rPr lang="nb-NO" dirty="0" smtClean="0"/>
              <a:t>-</a:t>
            </a:r>
            <a:r>
              <a:rPr lang="nb-NO" dirty="0" err="1" smtClean="0"/>
              <a:t>deletion</a:t>
            </a:r>
            <a:r>
              <a:rPr lang="nb-NO" dirty="0" smtClean="0"/>
              <a:t> problems?</a:t>
            </a:r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polynomial </a:t>
            </a:r>
            <a:r>
              <a:rPr lang="nb-NO" dirty="0" err="1" smtClean="0">
                <a:solidFill>
                  <a:srgbClr val="C00000"/>
                </a:solidFill>
              </a:rPr>
              <a:t>kernels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4365104"/>
            <a:ext cx="2901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2060"/>
                </a:solidFill>
              </a:rPr>
              <a:t>Nice </a:t>
            </a:r>
            <a:r>
              <a:rPr lang="nb-NO" sz="2400" dirty="0" err="1" smtClean="0">
                <a:solidFill>
                  <a:srgbClr val="002060"/>
                </a:solidFill>
              </a:rPr>
              <a:t>open</a:t>
            </a:r>
            <a:r>
              <a:rPr lang="nb-NO" sz="2400" dirty="0" smtClean="0">
                <a:solidFill>
                  <a:srgbClr val="002060"/>
                </a:solidFill>
              </a:rPr>
              <a:t> problem</a:t>
            </a:r>
            <a:r>
              <a:rPr lang="nb-NO" sz="2400" dirty="0" smtClean="0"/>
              <a:t> </a:t>
            </a:r>
            <a:r>
              <a:rPr lang="nb-NO" sz="2400" dirty="0" smtClean="0">
                <a:sym typeface="Wingdings" panose="05000000000000000000" pitchFamily="2" charset="2"/>
              </a:rPr>
              <a:t></a:t>
            </a:r>
            <a:endParaRPr lang="nb-NO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5147900"/>
            <a:ext cx="4000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>
                <a:solidFill>
                  <a:srgbClr val="C00000"/>
                </a:solidFill>
              </a:rPr>
              <a:t>Some</a:t>
            </a:r>
            <a:r>
              <a:rPr lang="nb-NO" sz="2400" dirty="0" smtClean="0"/>
              <a:t> </a:t>
            </a:r>
            <a:r>
              <a:rPr lang="nb-NO" sz="2400" dirty="0" smtClean="0">
                <a:solidFill>
                  <a:srgbClr val="002060"/>
                </a:solidFill>
              </a:rPr>
              <a:t>progress has </a:t>
            </a:r>
            <a:r>
              <a:rPr lang="nb-NO" sz="2400" dirty="0" err="1" smtClean="0">
                <a:solidFill>
                  <a:srgbClr val="002060"/>
                </a:solidFill>
              </a:rPr>
              <a:t>been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r>
              <a:rPr lang="nb-NO" sz="2400" dirty="0" err="1" smtClean="0">
                <a:solidFill>
                  <a:srgbClr val="002060"/>
                </a:solidFill>
              </a:rPr>
              <a:t>made</a:t>
            </a:r>
            <a:endParaRPr lang="nb-NO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Planar</a:t>
            </a:r>
            <a:r>
              <a:rPr lang="nb-NO" dirty="0" smtClean="0">
                <a:solidFill>
                  <a:srgbClr val="C00000"/>
                </a:solidFill>
              </a:rPr>
              <a:t> F</a:t>
            </a:r>
            <a:r>
              <a:rPr lang="nb-NO" dirty="0" smtClean="0"/>
              <a:t>-</a:t>
            </a:r>
            <a:r>
              <a:rPr lang="nb-NO" dirty="0" err="1" smtClean="0"/>
              <a:t>deletion</a:t>
            </a:r>
            <a:r>
              <a:rPr lang="nb-NO" dirty="0" smtClean="0"/>
              <a:t> problems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5232" y="1711349"/>
            <a:ext cx="418680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dirty="0" smtClean="0"/>
              <a:t>Vertex Cover</a:t>
            </a:r>
          </a:p>
          <a:p>
            <a:pPr>
              <a:buNone/>
            </a:pPr>
            <a:r>
              <a:rPr lang="nb-NO" dirty="0" smtClean="0"/>
              <a:t>Feedback Vertex Set</a:t>
            </a:r>
          </a:p>
          <a:p>
            <a:pPr>
              <a:buNone/>
            </a:pPr>
            <a:r>
              <a:rPr lang="nb-NO" dirty="0" smtClean="0"/>
              <a:t>Treewidth-</a:t>
            </a:r>
            <a:r>
              <a:rPr lang="nb-NO" dirty="0" smtClean="0">
                <a:solidFill>
                  <a:srgbClr val="C00000"/>
                </a:solidFill>
              </a:rPr>
              <a:t>x</a:t>
            </a:r>
            <a:r>
              <a:rPr lang="nb-NO" dirty="0" smtClean="0"/>
              <a:t>-Deletion</a:t>
            </a:r>
          </a:p>
          <a:p>
            <a:pPr>
              <a:buNone/>
            </a:pPr>
            <a:r>
              <a:rPr lang="nb-NO" dirty="0" smtClean="0"/>
              <a:t>Pathwidth-</a:t>
            </a:r>
            <a:r>
              <a:rPr lang="nb-NO" dirty="0" smtClean="0">
                <a:solidFill>
                  <a:srgbClr val="C00000"/>
                </a:solidFill>
              </a:rPr>
              <a:t>x</a:t>
            </a:r>
            <a:r>
              <a:rPr lang="nb-NO" dirty="0" smtClean="0"/>
              <a:t>-Deletion</a:t>
            </a:r>
          </a:p>
          <a:p>
            <a:pPr>
              <a:buNone/>
            </a:pPr>
            <a:r>
              <a:rPr lang="el-GR" dirty="0" smtClean="0">
                <a:solidFill>
                  <a:srgbClr val="C00000"/>
                </a:solidFill>
              </a:rPr>
              <a:t>Θ</a:t>
            </a:r>
            <a:r>
              <a:rPr lang="nb-NO" dirty="0" smtClean="0"/>
              <a:t>-Deletion</a:t>
            </a:r>
          </a:p>
          <a:p>
            <a:pPr>
              <a:buNone/>
            </a:pP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baseline="-25000" dirty="0" smtClean="0">
                <a:solidFill>
                  <a:srgbClr val="C00000"/>
                </a:solidFill>
              </a:rPr>
              <a:t>4</a:t>
            </a:r>
            <a:r>
              <a:rPr lang="nb-NO" dirty="0" smtClean="0"/>
              <a:t>-Deletion</a:t>
            </a:r>
          </a:p>
          <a:p>
            <a:pPr>
              <a:buNone/>
            </a:pPr>
            <a:r>
              <a:rPr lang="nb-NO" dirty="0" smtClean="0"/>
              <a:t>Planarization</a:t>
            </a:r>
          </a:p>
        </p:txBody>
      </p:sp>
      <p:sp>
        <p:nvSpPr>
          <p:cNvPr id="7" name="Right Brace 6"/>
          <p:cNvSpPr/>
          <p:nvPr/>
        </p:nvSpPr>
        <p:spPr>
          <a:xfrm>
            <a:off x="3923928" y="1844824"/>
            <a:ext cx="1224136" cy="3168352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95494" y="2924944"/>
            <a:ext cx="29048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C00000"/>
                </a:solidFill>
              </a:rPr>
              <a:t>F</a:t>
            </a:r>
            <a:r>
              <a:rPr lang="nb-NO" sz="2800" dirty="0" smtClean="0"/>
              <a:t> </a:t>
            </a:r>
            <a:r>
              <a:rPr lang="nb-NO" sz="2800" dirty="0" err="1" smtClean="0"/>
              <a:t>excludes</a:t>
            </a:r>
            <a:r>
              <a:rPr lang="nb-NO" sz="2800" dirty="0" smtClean="0"/>
              <a:t> at </a:t>
            </a:r>
            <a:r>
              <a:rPr lang="nb-NO" sz="2800" dirty="0" err="1" smtClean="0"/>
              <a:t>least</a:t>
            </a:r>
            <a:r>
              <a:rPr lang="nb-NO" sz="2800" dirty="0" smtClean="0"/>
              <a:t> </a:t>
            </a:r>
            <a:br>
              <a:rPr lang="nb-NO" sz="2800" dirty="0" smtClean="0"/>
            </a:br>
            <a:r>
              <a:rPr lang="nb-NO" sz="2800" dirty="0" err="1" smtClean="0"/>
              <a:t>one</a:t>
            </a:r>
            <a:r>
              <a:rPr lang="nb-NO" sz="2800" dirty="0" smtClean="0"/>
              <a:t> planar </a:t>
            </a:r>
            <a:r>
              <a:rPr lang="nb-NO" sz="2800" dirty="0" err="1" smtClean="0"/>
              <a:t>graph</a:t>
            </a:r>
            <a:r>
              <a:rPr lang="nb-NO" sz="2800" dirty="0" smtClean="0"/>
              <a:t>.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29795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Planar </a:t>
            </a:r>
            <a:r>
              <a:rPr lang="nb-NO" dirty="0" smtClean="0">
                <a:solidFill>
                  <a:srgbClr val="C00000"/>
                </a:solidFill>
              </a:rPr>
              <a:t>F</a:t>
            </a:r>
            <a:r>
              <a:rPr lang="nb-NO" dirty="0" smtClean="0"/>
              <a:t>-</a:t>
            </a:r>
            <a:r>
              <a:rPr lang="nb-NO" dirty="0" err="1" smtClean="0"/>
              <a:t>Deletion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If </a:t>
            </a:r>
            <a:r>
              <a:rPr lang="nb-NO" dirty="0" smtClean="0">
                <a:solidFill>
                  <a:srgbClr val="C00000"/>
                </a:solidFill>
              </a:rPr>
              <a:t>F</a:t>
            </a:r>
            <a:r>
              <a:rPr lang="nb-NO" dirty="0" smtClean="0"/>
              <a:t> </a:t>
            </a:r>
            <a:r>
              <a:rPr lang="nb-NO" dirty="0" err="1" smtClean="0"/>
              <a:t>excludes</a:t>
            </a:r>
            <a:r>
              <a:rPr lang="nb-NO" dirty="0" smtClean="0"/>
              <a:t> at </a:t>
            </a:r>
            <a:r>
              <a:rPr lang="nb-NO" dirty="0" err="1" smtClean="0"/>
              <a:t>least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planar </a:t>
            </a:r>
            <a:r>
              <a:rPr lang="nb-NO" dirty="0" err="1" smtClean="0"/>
              <a:t>graph</a:t>
            </a:r>
            <a:r>
              <a:rPr lang="nb-NO" dirty="0" smtClean="0"/>
              <a:t> </a:t>
            </a:r>
            <a:r>
              <a:rPr lang="nb-NO" dirty="0" err="1" smtClean="0"/>
              <a:t>then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>
                <a:solidFill>
                  <a:srgbClr val="C00000"/>
                </a:solidFill>
              </a:rPr>
              <a:t>F</a:t>
            </a:r>
            <a:r>
              <a:rPr lang="nb-NO" dirty="0" smtClean="0"/>
              <a:t>-</a:t>
            </a:r>
            <a:r>
              <a:rPr lang="nb-NO" dirty="0" err="1" smtClean="0"/>
              <a:t>deletion</a:t>
            </a:r>
            <a:r>
              <a:rPr lang="nb-NO" dirty="0" smtClean="0"/>
              <a:t> has:</a:t>
            </a:r>
            <a:br>
              <a:rPr lang="nb-NO" dirty="0" smtClean="0"/>
            </a:br>
            <a:endParaRPr lang="nb-NO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996952"/>
            <a:ext cx="5013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- Polynomial </a:t>
            </a:r>
            <a:r>
              <a:rPr lang="nb-NO" sz="2800" dirty="0" err="1"/>
              <a:t>kernel</a:t>
            </a:r>
            <a:r>
              <a:rPr lang="nb-NO" sz="2800" dirty="0"/>
              <a:t> (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size</a:t>
            </a:r>
            <a:r>
              <a:rPr lang="nb-NO" sz="2800" dirty="0"/>
              <a:t> </a:t>
            </a:r>
            <a:r>
              <a:rPr lang="nb-NO" sz="2800" dirty="0">
                <a:solidFill>
                  <a:srgbClr val="C00000"/>
                </a:solidFill>
              </a:rPr>
              <a:t>O(</a:t>
            </a:r>
            <a:r>
              <a:rPr lang="nb-NO" sz="2800" dirty="0" err="1">
                <a:solidFill>
                  <a:srgbClr val="C00000"/>
                </a:solidFill>
              </a:rPr>
              <a:t>k</a:t>
            </a:r>
            <a:r>
              <a:rPr lang="nb-NO" sz="2800" baseline="30000" dirty="0" err="1">
                <a:solidFill>
                  <a:srgbClr val="C00000"/>
                </a:solidFill>
              </a:rPr>
              <a:t>h</a:t>
            </a:r>
            <a:r>
              <a:rPr lang="nb-NO" sz="2800" dirty="0" smtClean="0">
                <a:solidFill>
                  <a:srgbClr val="C00000"/>
                </a:solidFill>
              </a:rPr>
              <a:t>)</a:t>
            </a:r>
            <a:r>
              <a:rPr lang="nb-NO" sz="2800" dirty="0" smtClean="0"/>
              <a:t>)</a:t>
            </a:r>
            <a:endParaRPr lang="nb-NO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3933056"/>
            <a:ext cx="4450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- </a:t>
            </a:r>
            <a:r>
              <a:rPr lang="nb-NO" sz="3200" dirty="0" err="1">
                <a:solidFill>
                  <a:srgbClr val="C00000"/>
                </a:solidFill>
              </a:rPr>
              <a:t>c</a:t>
            </a:r>
            <a:r>
              <a:rPr lang="nb-NO" sz="3200" baseline="30000" dirty="0" err="1">
                <a:solidFill>
                  <a:srgbClr val="C00000"/>
                </a:solidFill>
              </a:rPr>
              <a:t>k</a:t>
            </a:r>
            <a:r>
              <a:rPr lang="nb-NO" sz="3200" dirty="0" err="1">
                <a:solidFill>
                  <a:srgbClr val="C00000"/>
                </a:solidFill>
              </a:rPr>
              <a:t>poly</a:t>
            </a:r>
            <a:r>
              <a:rPr lang="nb-NO" sz="3200" dirty="0">
                <a:solidFill>
                  <a:srgbClr val="C00000"/>
                </a:solidFill>
              </a:rPr>
              <a:t>(n)</a:t>
            </a:r>
            <a:r>
              <a:rPr lang="nb-NO" sz="3200" dirty="0"/>
              <a:t> time </a:t>
            </a:r>
            <a:r>
              <a:rPr lang="nb-NO" sz="3200" dirty="0" err="1" smtClean="0"/>
              <a:t>algorithm</a:t>
            </a:r>
            <a:endParaRPr lang="nb-NO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4716433"/>
            <a:ext cx="5696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- </a:t>
            </a:r>
            <a:r>
              <a:rPr lang="nb-NO" sz="3200" dirty="0" err="1"/>
              <a:t>Constant</a:t>
            </a:r>
            <a:r>
              <a:rPr lang="nb-NO" sz="3200" dirty="0"/>
              <a:t> </a:t>
            </a:r>
            <a:r>
              <a:rPr lang="nb-NO" sz="3200" dirty="0" err="1"/>
              <a:t>factor</a:t>
            </a:r>
            <a:r>
              <a:rPr lang="nb-NO" sz="3200" dirty="0"/>
              <a:t> </a:t>
            </a:r>
            <a:r>
              <a:rPr lang="nb-NO" sz="3200" dirty="0" err="1" smtClean="0"/>
              <a:t>approximation</a:t>
            </a:r>
            <a:r>
              <a:rPr lang="nb-NO" sz="3200" baseline="30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9832" y="5723964"/>
            <a:ext cx="2655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aseline="30000" dirty="0" smtClean="0">
                <a:solidFill>
                  <a:srgbClr val="FF0000"/>
                </a:solidFill>
              </a:rPr>
              <a:t>*</a:t>
            </a:r>
            <a:r>
              <a:rPr lang="nb-NO" dirty="0" err="1"/>
              <a:t>r</a:t>
            </a:r>
            <a:r>
              <a:rPr lang="nb-NO" dirty="0" err="1" smtClean="0"/>
              <a:t>andomized</a:t>
            </a:r>
            <a:r>
              <a:rPr lang="nb-NO" dirty="0" smtClean="0"/>
              <a:t>, </a:t>
            </a:r>
            <a:r>
              <a:rPr lang="nb-NO" dirty="0" err="1" smtClean="0"/>
              <a:t>unweighted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11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Courcelle’s</a:t>
            </a:r>
            <a:r>
              <a:rPr lang="nb-NO" dirty="0" smtClean="0"/>
              <a:t> </a:t>
            </a:r>
            <a:r>
              <a:rPr lang="nb-NO" dirty="0" err="1" smtClean="0"/>
              <a:t>Theorem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If </a:t>
            </a:r>
            <a:r>
              <a:rPr lang="nb-NO" dirty="0" smtClean="0">
                <a:solidFill>
                  <a:srgbClr val="C00000"/>
                </a:solidFill>
              </a:rPr>
              <a:t>F</a:t>
            </a:r>
            <a:r>
              <a:rPr lang="nb-NO" dirty="0" smtClean="0"/>
              <a:t> is a </a:t>
            </a:r>
            <a:r>
              <a:rPr lang="nb-NO" dirty="0" err="1" smtClean="0"/>
              <a:t>minor</a:t>
            </a:r>
            <a:r>
              <a:rPr lang="nb-NO" dirty="0" smtClean="0"/>
              <a:t> </a:t>
            </a:r>
            <a:r>
              <a:rPr lang="nb-NO" dirty="0" err="1" smtClean="0"/>
              <a:t>closed</a:t>
            </a:r>
            <a:r>
              <a:rPr lang="nb-NO" dirty="0" smtClean="0"/>
              <a:t> </a:t>
            </a:r>
            <a:r>
              <a:rPr lang="nb-NO" dirty="0" err="1" smtClean="0"/>
              <a:t>graph</a:t>
            </a:r>
            <a:r>
              <a:rPr lang="nb-NO" dirty="0" smtClean="0"/>
              <a:t> </a:t>
            </a:r>
            <a:r>
              <a:rPr lang="nb-NO" dirty="0" err="1" smtClean="0"/>
              <a:t>class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excludes</a:t>
            </a:r>
            <a:r>
              <a:rPr lang="nb-NO" dirty="0" smtClean="0"/>
              <a:t> at </a:t>
            </a:r>
            <a:r>
              <a:rPr lang="nb-NO" dirty="0" err="1" smtClean="0"/>
              <a:t>least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planar </a:t>
            </a:r>
            <a:r>
              <a:rPr lang="nb-NO" dirty="0" err="1" smtClean="0"/>
              <a:t>graph</a:t>
            </a:r>
            <a:r>
              <a:rPr lang="nb-NO" dirty="0" smtClean="0"/>
              <a:t>, </a:t>
            </a:r>
            <a:r>
              <a:rPr lang="nb-NO" dirty="0" err="1" smtClean="0"/>
              <a:t>then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MSO</a:t>
            </a:r>
            <a:r>
              <a:rPr lang="nb-NO" baseline="-25000" dirty="0" smtClean="0">
                <a:solidFill>
                  <a:srgbClr val="C00000"/>
                </a:solidFill>
              </a:rPr>
              <a:t>2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  <a:r>
              <a:rPr lang="nb-NO" dirty="0" err="1" smtClean="0"/>
              <a:t>checking</a:t>
            </a:r>
            <a:r>
              <a:rPr lang="nb-NO" dirty="0" smtClean="0"/>
              <a:t> is linear time </a:t>
            </a:r>
            <a:r>
              <a:rPr lang="nb-NO" dirty="0" smtClean="0">
                <a:solidFill>
                  <a:srgbClr val="C00000"/>
                </a:solidFill>
              </a:rPr>
              <a:t>FPT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F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4881354"/>
            <a:ext cx="5537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dirty="0" smtClean="0">
                <a:solidFill>
                  <a:srgbClr val="002060"/>
                </a:solidFill>
              </a:rPr>
              <a:t>Note: </a:t>
            </a:r>
            <a:r>
              <a:rPr lang="nb-NO" sz="2000" dirty="0" err="1" smtClean="0">
                <a:solidFill>
                  <a:srgbClr val="002060"/>
                </a:solidFill>
              </a:rPr>
              <a:t>Courcelle’s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theorem</a:t>
            </a:r>
            <a:r>
              <a:rPr lang="nb-NO" sz="2000" dirty="0" smtClean="0">
                <a:solidFill>
                  <a:srgbClr val="002060"/>
                </a:solidFill>
              </a:rPr>
              <a:t> is </a:t>
            </a:r>
            <a:r>
              <a:rPr lang="nb-NO" sz="2000" dirty="0" err="1" smtClean="0">
                <a:solidFill>
                  <a:srgbClr val="002060"/>
                </a:solidFill>
              </a:rPr>
              <a:t>usually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stated</a:t>
            </a:r>
            <a:r>
              <a:rPr lang="nb-NO" sz="2000" dirty="0" smtClean="0">
                <a:solidFill>
                  <a:srgbClr val="002060"/>
                </a:solidFill>
              </a:rPr>
              <a:t> in terms</a:t>
            </a:r>
          </a:p>
          <a:p>
            <a:pPr algn="ctr"/>
            <a:r>
              <a:rPr lang="nb-NO" sz="2000" dirty="0" err="1">
                <a:solidFill>
                  <a:srgbClr val="002060"/>
                </a:solidFill>
              </a:rPr>
              <a:t>o</a:t>
            </a:r>
            <a:r>
              <a:rPr lang="nb-NO" sz="2000" dirty="0" err="1" smtClean="0">
                <a:solidFill>
                  <a:srgbClr val="002060"/>
                </a:solidFill>
              </a:rPr>
              <a:t>f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tree-width</a:t>
            </a:r>
            <a:r>
              <a:rPr lang="nb-NO" sz="20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249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(C)MSO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b-NO" dirty="0" smtClean="0">
                <a:solidFill>
                  <a:srgbClr val="0070C0"/>
                </a:solidFill>
              </a:rPr>
              <a:t>Quantifiers: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∃</a:t>
            </a:r>
            <a:r>
              <a:rPr lang="nb-NO" dirty="0" smtClean="0"/>
              <a:t> and </a:t>
            </a:r>
            <a:r>
              <a:rPr lang="nb-NO" dirty="0" smtClean="0">
                <a:solidFill>
                  <a:srgbClr val="C00000"/>
                </a:solidFill>
              </a:rPr>
              <a:t>∀</a:t>
            </a:r>
            <a:r>
              <a:rPr lang="nb-NO" dirty="0" smtClean="0"/>
              <a:t> for variables for vertex sets and edge sets, vertices and edges.</a:t>
            </a:r>
          </a:p>
          <a:p>
            <a:pPr>
              <a:buNone/>
            </a:pPr>
            <a:r>
              <a:rPr lang="nb-NO" dirty="0" smtClean="0">
                <a:solidFill>
                  <a:srgbClr val="0070C0"/>
                </a:solidFill>
              </a:rPr>
              <a:t>Operators: </a:t>
            </a:r>
            <a:r>
              <a:rPr lang="nb-NO" dirty="0" smtClean="0">
                <a:solidFill>
                  <a:srgbClr val="C00000"/>
                </a:solidFill>
              </a:rPr>
              <a:t>=</a:t>
            </a:r>
            <a:r>
              <a:rPr lang="nb-NO" dirty="0" smtClean="0"/>
              <a:t> and </a:t>
            </a:r>
            <a:r>
              <a:rPr lang="nb-NO" dirty="0" smtClean="0">
                <a:solidFill>
                  <a:srgbClr val="C00000"/>
                </a:solidFill>
              </a:rPr>
              <a:t>∊</a:t>
            </a:r>
          </a:p>
          <a:p>
            <a:pPr>
              <a:buNone/>
            </a:pPr>
            <a:r>
              <a:rPr lang="nb-NO" dirty="0" smtClean="0">
                <a:solidFill>
                  <a:srgbClr val="0070C0"/>
                </a:solidFill>
              </a:rPr>
              <a:t>Operators: </a:t>
            </a:r>
            <a:r>
              <a:rPr lang="nb-NO" dirty="0" smtClean="0">
                <a:solidFill>
                  <a:srgbClr val="C00000"/>
                </a:solidFill>
              </a:rPr>
              <a:t>inc(v,e)</a:t>
            </a:r>
            <a:r>
              <a:rPr lang="nb-NO" dirty="0" smtClean="0"/>
              <a:t> and </a:t>
            </a:r>
            <a:r>
              <a:rPr lang="nb-NO" dirty="0" smtClean="0">
                <a:solidFill>
                  <a:srgbClr val="C00000"/>
                </a:solidFill>
              </a:rPr>
              <a:t>adj(u,v) </a:t>
            </a:r>
          </a:p>
          <a:p>
            <a:pPr>
              <a:buNone/>
            </a:pPr>
            <a:r>
              <a:rPr lang="nb-NO" dirty="0" smtClean="0">
                <a:solidFill>
                  <a:srgbClr val="0070C0"/>
                </a:solidFill>
              </a:rPr>
              <a:t>Logical operators: </a:t>
            </a:r>
            <a:r>
              <a:rPr lang="nb-NO" dirty="0" smtClean="0">
                <a:solidFill>
                  <a:srgbClr val="C00000"/>
                </a:solidFill>
              </a:rPr>
              <a:t>∧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∨</a:t>
            </a:r>
            <a:r>
              <a:rPr lang="nb-NO" dirty="0" smtClean="0"/>
              <a:t> and </a:t>
            </a:r>
            <a:r>
              <a:rPr lang="nb-NO" dirty="0" smtClean="0">
                <a:solidFill>
                  <a:srgbClr val="C00000"/>
                </a:solidFill>
              </a:rPr>
              <a:t>¬</a:t>
            </a:r>
          </a:p>
          <a:p>
            <a:pPr>
              <a:buNone/>
            </a:pPr>
            <a:r>
              <a:rPr lang="nb-NO" b="1" dirty="0" smtClean="0">
                <a:solidFill>
                  <a:srgbClr val="0070C0"/>
                </a:solidFill>
              </a:rPr>
              <a:t>(C):</a:t>
            </a:r>
            <a:r>
              <a:rPr lang="nb-NO" dirty="0" smtClean="0">
                <a:solidFill>
                  <a:srgbClr val="0070C0"/>
                </a:solidFill>
              </a:rPr>
              <a:t> Size modulo fixed integers operator: </a:t>
            </a:r>
            <a:r>
              <a:rPr lang="nb-NO" dirty="0" smtClean="0">
                <a:solidFill>
                  <a:srgbClr val="C00000"/>
                </a:solidFill>
              </a:rPr>
              <a:t>eqmod</a:t>
            </a:r>
            <a:r>
              <a:rPr lang="nb-NO" baseline="-25000" dirty="0" smtClean="0">
                <a:solidFill>
                  <a:srgbClr val="C00000"/>
                </a:solidFill>
              </a:rPr>
              <a:t>p,q</a:t>
            </a:r>
            <a:r>
              <a:rPr lang="nb-NO" dirty="0" smtClean="0">
                <a:solidFill>
                  <a:srgbClr val="C00000"/>
                </a:solidFill>
              </a:rPr>
              <a:t>(S)</a:t>
            </a:r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r>
              <a:rPr lang="nb-NO" dirty="0" smtClean="0"/>
              <a:t>EXAMPLE: </a:t>
            </a:r>
            <a:r>
              <a:rPr lang="nb-NO" dirty="0" smtClean="0">
                <a:solidFill>
                  <a:srgbClr val="C00000"/>
                </a:solidFill>
              </a:rPr>
              <a:t>p(G,S) </a:t>
            </a:r>
            <a:r>
              <a:rPr lang="nb-NO" dirty="0" smtClean="0"/>
              <a:t>= “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/>
              <a:t> is an independent set of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”:</a:t>
            </a:r>
            <a:br>
              <a:rPr lang="nb-NO" dirty="0" smtClean="0"/>
            </a:br>
            <a:r>
              <a:rPr lang="nb-NO" dirty="0" smtClean="0">
                <a:solidFill>
                  <a:srgbClr val="C00000"/>
                </a:solidFill>
              </a:rPr>
              <a:t>p(G,S) = ∀u, v ∊ S, ¬adj(u,v)</a:t>
            </a:r>
            <a:r>
              <a:rPr lang="nb-NO" dirty="0" smtClean="0"/>
              <a:t> </a:t>
            </a:r>
          </a:p>
          <a:p>
            <a:pPr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140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Better kernel for Vertex Cover?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b-NO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Next: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smtClean="0"/>
              <a:t>kernel for Vertex Cover with </a:t>
            </a:r>
            <a:r>
              <a:rPr lang="nb-NO" dirty="0" smtClean="0">
                <a:solidFill>
                  <a:srgbClr val="C00000"/>
                </a:solidFill>
              </a:rPr>
              <a:t>2k</a:t>
            </a:r>
            <a:r>
              <a:rPr lang="nb-NO" dirty="0" smtClean="0"/>
              <a:t> vertices, using </a:t>
            </a:r>
            <a:r>
              <a:rPr lang="nb-NO" dirty="0" smtClean="0">
                <a:solidFill>
                  <a:srgbClr val="C00000"/>
                </a:solidFill>
              </a:rPr>
              <a:t>linear programming </a:t>
            </a:r>
            <a:r>
              <a:rPr lang="nb-NO" dirty="0" smtClean="0"/>
              <a:t>relaxation.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65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CMSO-</a:t>
            </a:r>
            <a:r>
              <a:rPr lang="nb-NO" dirty="0" err="1" smtClean="0"/>
              <a:t>Optimization</a:t>
            </a:r>
            <a:r>
              <a:rPr lang="nb-NO" dirty="0" smtClean="0"/>
              <a:t> Problems</a:t>
            </a:r>
            <a:endParaRPr lang="nb-NO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628800"/>
            <a:ext cx="6059016" cy="29809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4000" dirty="0" smtClean="0">
                <a:solidFill>
                  <a:srgbClr val="C00000"/>
                </a:solidFill>
              </a:rPr>
              <a:t>Φ</a:t>
            </a:r>
            <a:r>
              <a:rPr lang="nb-NO" sz="4000" b="1" dirty="0" smtClean="0">
                <a:solidFill>
                  <a:srgbClr val="0070C0"/>
                </a:solidFill>
              </a:rPr>
              <a:t>-Optimization</a:t>
            </a:r>
          </a:p>
          <a:p>
            <a:pPr>
              <a:buNone/>
            </a:pPr>
            <a:r>
              <a:rPr lang="nb-NO" sz="4000" b="1" dirty="0" smtClean="0">
                <a:solidFill>
                  <a:srgbClr val="0070C0"/>
                </a:solidFill>
              </a:rPr>
              <a:t>Input: </a:t>
            </a:r>
            <a:r>
              <a:rPr lang="nb-NO" sz="4000" dirty="0" smtClean="0">
                <a:solidFill>
                  <a:srgbClr val="C00000"/>
                </a:solidFill>
              </a:rPr>
              <a:t>G</a:t>
            </a:r>
          </a:p>
          <a:p>
            <a:pPr>
              <a:buNone/>
            </a:pPr>
            <a:r>
              <a:rPr lang="nb-NO" sz="4000" dirty="0" smtClean="0">
                <a:solidFill>
                  <a:srgbClr val="0070C0"/>
                </a:solidFill>
              </a:rPr>
              <a:t>Max / Min </a:t>
            </a:r>
            <a:r>
              <a:rPr lang="nb-NO" sz="4000" dirty="0" smtClean="0">
                <a:solidFill>
                  <a:srgbClr val="C00000"/>
                </a:solidFill>
              </a:rPr>
              <a:t>|S|</a:t>
            </a:r>
          </a:p>
          <a:p>
            <a:pPr>
              <a:buNone/>
            </a:pPr>
            <a:r>
              <a:rPr lang="nb-NO" sz="4000" dirty="0" smtClean="0"/>
              <a:t>So that </a:t>
            </a:r>
            <a:r>
              <a:rPr lang="el-GR" sz="4000" dirty="0" smtClean="0">
                <a:solidFill>
                  <a:srgbClr val="C00000"/>
                </a:solidFill>
              </a:rPr>
              <a:t>Φ</a:t>
            </a:r>
            <a:r>
              <a:rPr lang="nb-NO" sz="4000" dirty="0" smtClean="0">
                <a:solidFill>
                  <a:srgbClr val="C00000"/>
                </a:solidFill>
              </a:rPr>
              <a:t>(G, S)</a:t>
            </a:r>
            <a:r>
              <a:rPr lang="nb-NO" sz="4000" dirty="0" smtClean="0"/>
              <a:t> holds.</a:t>
            </a:r>
            <a:endParaRPr lang="nb-NO" sz="4000" dirty="0"/>
          </a:p>
        </p:txBody>
      </p:sp>
      <p:grpSp>
        <p:nvGrpSpPr>
          <p:cNvPr id="5" name="Group 6"/>
          <p:cNvGrpSpPr/>
          <p:nvPr/>
        </p:nvGrpSpPr>
        <p:grpSpPr>
          <a:xfrm>
            <a:off x="2433308" y="4653136"/>
            <a:ext cx="4442948" cy="1531304"/>
            <a:chOff x="2267744" y="4005092"/>
            <a:chExt cx="4442948" cy="1531304"/>
          </a:xfrm>
        </p:grpSpPr>
        <p:sp>
          <p:nvSpPr>
            <p:cNvPr id="4" name="TextBox 3"/>
            <p:cNvSpPr txBox="1"/>
            <p:nvPr/>
          </p:nvSpPr>
          <p:spPr>
            <a:xfrm>
              <a:off x="2267744" y="5013176"/>
              <a:ext cx="4442948" cy="52322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nb-NO" sz="2800" dirty="0" smtClean="0">
                  <a:solidFill>
                    <a:srgbClr val="FF0000"/>
                  </a:solidFill>
                </a:rPr>
                <a:t>CMSO definable proposition</a:t>
              </a:r>
              <a:endParaRPr lang="nb-NO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>
              <a:stCxn id="4" idx="0"/>
            </p:cNvCxnSpPr>
            <p:nvPr/>
          </p:nvCxnSpPr>
          <p:spPr>
            <a:xfrm rot="5400000" flipH="1" flipV="1">
              <a:off x="3990563" y="4503747"/>
              <a:ext cx="1008084" cy="1077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353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Extended </a:t>
            </a:r>
            <a:r>
              <a:rPr lang="nb-NO" dirty="0" err="1" smtClean="0"/>
              <a:t>Courcelles</a:t>
            </a:r>
            <a:r>
              <a:rPr lang="nb-NO" dirty="0" smtClean="0"/>
              <a:t> </a:t>
            </a:r>
            <a:r>
              <a:rPr lang="nb-NO" dirty="0" err="1" smtClean="0"/>
              <a:t>Theorem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1684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If </a:t>
            </a:r>
            <a:r>
              <a:rPr lang="nb-NO" dirty="0">
                <a:solidFill>
                  <a:srgbClr val="C00000"/>
                </a:solidFill>
              </a:rPr>
              <a:t>F</a:t>
            </a:r>
            <a:r>
              <a:rPr lang="nb-NO" dirty="0"/>
              <a:t> is a </a:t>
            </a:r>
            <a:r>
              <a:rPr lang="nb-NO" dirty="0" err="1" smtClean="0"/>
              <a:t>minor</a:t>
            </a:r>
            <a:r>
              <a:rPr lang="nb-NO" dirty="0" smtClean="0"/>
              <a:t> </a:t>
            </a:r>
            <a:r>
              <a:rPr lang="nb-NO" dirty="0" err="1" smtClean="0"/>
              <a:t>closed</a:t>
            </a:r>
            <a:r>
              <a:rPr lang="nb-NO" dirty="0" smtClean="0"/>
              <a:t> </a:t>
            </a:r>
            <a:r>
              <a:rPr lang="nb-NO" dirty="0" err="1" smtClean="0"/>
              <a:t>graph</a:t>
            </a:r>
            <a:r>
              <a:rPr lang="nb-NO" dirty="0" smtClean="0"/>
              <a:t> </a:t>
            </a:r>
            <a:r>
              <a:rPr lang="nb-NO" dirty="0" err="1" smtClean="0"/>
              <a:t>class</a:t>
            </a:r>
            <a:r>
              <a:rPr lang="nb-NO" dirty="0" smtClean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excludes</a:t>
            </a:r>
            <a:r>
              <a:rPr lang="nb-NO" dirty="0"/>
              <a:t> at </a:t>
            </a:r>
            <a:r>
              <a:rPr lang="nb-NO" dirty="0" err="1"/>
              <a:t>least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planar </a:t>
            </a:r>
            <a:r>
              <a:rPr lang="nb-NO" dirty="0" err="1"/>
              <a:t>graph</a:t>
            </a:r>
            <a:r>
              <a:rPr lang="nb-NO" dirty="0"/>
              <a:t>, </a:t>
            </a:r>
            <a:r>
              <a:rPr lang="nb-NO" dirty="0" err="1" smtClean="0"/>
              <a:t>then</a:t>
            </a:r>
            <a:r>
              <a:rPr lang="nb-NO" dirty="0" smtClean="0"/>
              <a:t> </a:t>
            </a:r>
            <a:r>
              <a:rPr lang="el-GR" dirty="0" smtClean="0">
                <a:solidFill>
                  <a:srgbClr val="C00000"/>
                </a:solidFill>
              </a:rPr>
              <a:t>Φ</a:t>
            </a:r>
            <a:r>
              <a:rPr lang="nb-NO" dirty="0" smtClean="0">
                <a:solidFill>
                  <a:srgbClr val="C00000"/>
                </a:solidFill>
              </a:rPr>
              <a:t>-</a:t>
            </a:r>
            <a:r>
              <a:rPr lang="nb-NO" dirty="0" err="1" smtClean="0">
                <a:solidFill>
                  <a:srgbClr val="002060"/>
                </a:solidFill>
              </a:rPr>
              <a:t>Optimization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smtClean="0"/>
              <a:t>has a </a:t>
            </a:r>
            <a:r>
              <a:rPr lang="nb-NO" dirty="0" smtClean="0">
                <a:solidFill>
                  <a:srgbClr val="C00000"/>
                </a:solidFill>
              </a:rPr>
              <a:t>f(</a:t>
            </a:r>
            <a:r>
              <a:rPr lang="el-GR" dirty="0">
                <a:solidFill>
                  <a:srgbClr val="C00000"/>
                </a:solidFill>
              </a:rPr>
              <a:t>Φ</a:t>
            </a:r>
            <a:r>
              <a:rPr lang="nb-NO" dirty="0" smtClean="0">
                <a:solidFill>
                  <a:srgbClr val="C00000"/>
                </a:solidFill>
              </a:rPr>
              <a:t>)n</a:t>
            </a:r>
            <a:r>
              <a:rPr lang="nb-NO" dirty="0" smtClean="0"/>
              <a:t> time </a:t>
            </a:r>
            <a:r>
              <a:rPr lang="nb-NO" dirty="0" err="1" smtClean="0"/>
              <a:t>algorithm</a:t>
            </a:r>
            <a:r>
              <a:rPr lang="nb-NO" dirty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F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093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Converse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Courcelle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If </a:t>
            </a:r>
            <a:r>
              <a:rPr lang="nb-NO" dirty="0" smtClean="0">
                <a:solidFill>
                  <a:srgbClr val="C00000"/>
                </a:solidFill>
              </a:rPr>
              <a:t>F</a:t>
            </a:r>
            <a:r>
              <a:rPr lang="nb-NO" dirty="0" smtClean="0"/>
              <a:t> is </a:t>
            </a:r>
            <a:r>
              <a:rPr lang="nb-NO" dirty="0" err="1" smtClean="0"/>
              <a:t>subgraph-closed</a:t>
            </a:r>
            <a:r>
              <a:rPr lang="nb-NO" dirty="0" smtClean="0"/>
              <a:t> and </a:t>
            </a:r>
            <a:r>
              <a:rPr lang="nb-NO" dirty="0" err="1" smtClean="0"/>
              <a:t>contains</a:t>
            </a:r>
            <a:r>
              <a:rPr lang="nb-NO" dirty="0" smtClean="0"/>
              <a:t> </a:t>
            </a:r>
            <a:r>
              <a:rPr lang="nb-NO" dirty="0" err="1" smtClean="0"/>
              <a:t>graphs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treewidth</a:t>
            </a:r>
            <a:r>
              <a:rPr lang="nb-NO" dirty="0" smtClean="0"/>
              <a:t> at </a:t>
            </a:r>
            <a:r>
              <a:rPr lang="nb-NO" dirty="0" err="1" smtClean="0"/>
              <a:t>least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(log n)</a:t>
            </a:r>
            <a:r>
              <a:rPr lang="nb-NO" baseline="30000" dirty="0" smtClean="0">
                <a:solidFill>
                  <a:srgbClr val="C00000"/>
                </a:solidFill>
              </a:rPr>
              <a:t>28</a:t>
            </a:r>
            <a:r>
              <a:rPr lang="nb-NO" dirty="0" smtClean="0"/>
              <a:t> </a:t>
            </a:r>
            <a:r>
              <a:rPr lang="nb-NO" dirty="0" err="1" smtClean="0"/>
              <a:t>then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MSO</a:t>
            </a:r>
            <a:r>
              <a:rPr lang="nb-NO" baseline="-25000" dirty="0" smtClean="0">
                <a:solidFill>
                  <a:srgbClr val="C00000"/>
                </a:solidFill>
              </a:rPr>
              <a:t>2</a:t>
            </a:r>
            <a:r>
              <a:rPr lang="nb-NO" dirty="0" smtClean="0"/>
              <a:t> </a:t>
            </a:r>
            <a:r>
              <a:rPr lang="nb-NO" dirty="0" err="1" smtClean="0"/>
              <a:t>model-checking</a:t>
            </a:r>
            <a:r>
              <a:rPr lang="nb-NO" dirty="0" smtClean="0"/>
              <a:t> has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C00000"/>
                </a:solidFill>
              </a:rPr>
              <a:t>n</a:t>
            </a:r>
            <a:r>
              <a:rPr lang="nb-NO" baseline="30000" dirty="0" err="1" smtClean="0">
                <a:solidFill>
                  <a:srgbClr val="C00000"/>
                </a:solidFill>
              </a:rPr>
              <a:t>f</a:t>
            </a:r>
            <a:r>
              <a:rPr lang="nb-NO" baseline="30000" dirty="0" smtClean="0">
                <a:solidFill>
                  <a:srgbClr val="C00000"/>
                </a:solidFill>
              </a:rPr>
              <a:t>(</a:t>
            </a:r>
            <a:r>
              <a:rPr lang="el-GR" baseline="30000" dirty="0" smtClean="0">
                <a:solidFill>
                  <a:srgbClr val="C00000"/>
                </a:solidFill>
              </a:rPr>
              <a:t>Φ</a:t>
            </a:r>
            <a:r>
              <a:rPr lang="nb-NO" baseline="30000" dirty="0" smtClean="0">
                <a:solidFill>
                  <a:srgbClr val="C00000"/>
                </a:solidFill>
              </a:rPr>
              <a:t>)</a:t>
            </a:r>
            <a:r>
              <a:rPr lang="nb-NO" dirty="0" smtClean="0"/>
              <a:t> </a:t>
            </a:r>
            <a:r>
              <a:rPr lang="nb-NO" dirty="0" err="1" smtClean="0"/>
              <a:t>algorithm</a:t>
            </a:r>
            <a:r>
              <a:rPr lang="nb-NO" dirty="0" smtClean="0"/>
              <a:t> under ETH</a:t>
            </a:r>
            <a:r>
              <a:rPr lang="nb-NO" baseline="30000" dirty="0" smtClean="0">
                <a:solidFill>
                  <a:srgbClr val="FF0000"/>
                </a:solidFill>
              </a:rPr>
              <a:t>*</a:t>
            </a:r>
            <a:r>
              <a:rPr lang="nb-NO" dirty="0" smtClean="0"/>
              <a:t>.</a:t>
            </a:r>
            <a:r>
              <a:rPr lang="el-GR" dirty="0" smtClean="0">
                <a:solidFill>
                  <a:srgbClr val="C00000"/>
                </a:solidFill>
              </a:rPr>
              <a:t> 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5733256"/>
            <a:ext cx="286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aseline="30000" dirty="0" smtClean="0">
                <a:solidFill>
                  <a:srgbClr val="FF0000"/>
                </a:solidFill>
              </a:rPr>
              <a:t>*</a:t>
            </a:r>
            <a:r>
              <a:rPr lang="nb-NO" dirty="0" smtClean="0">
                <a:solidFill>
                  <a:srgbClr val="002060"/>
                </a:solidFill>
              </a:rPr>
              <a:t>Terms and </a:t>
            </a:r>
            <a:r>
              <a:rPr lang="nb-NO" dirty="0" err="1" smtClean="0">
                <a:solidFill>
                  <a:srgbClr val="002060"/>
                </a:solidFill>
              </a:rPr>
              <a:t>conditions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apply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789040"/>
            <a:ext cx="702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Note: The </a:t>
            </a:r>
            <a:r>
              <a:rPr lang="nb-NO" dirty="0" err="1" smtClean="0">
                <a:solidFill>
                  <a:srgbClr val="002060"/>
                </a:solidFill>
              </a:rPr>
              <a:t>newly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proved</a:t>
            </a:r>
            <a:r>
              <a:rPr lang="nb-NO" dirty="0" smtClean="0">
                <a:solidFill>
                  <a:srgbClr val="002060"/>
                </a:solidFill>
              </a:rPr>
              <a:t> polynomial grid </a:t>
            </a:r>
            <a:r>
              <a:rPr lang="nb-NO" dirty="0" err="1" smtClean="0">
                <a:solidFill>
                  <a:srgbClr val="002060"/>
                </a:solidFill>
              </a:rPr>
              <a:t>minor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theorem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might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well</a:t>
            </a:r>
            <a:r>
              <a:rPr lang="nb-NO" dirty="0" smtClean="0">
                <a:solidFill>
                  <a:srgbClr val="002060"/>
                </a:solidFill>
              </a:rPr>
              <a:t> make</a:t>
            </a:r>
          </a:p>
          <a:p>
            <a:r>
              <a:rPr lang="nb-NO" dirty="0" err="1" smtClean="0">
                <a:solidFill>
                  <a:srgbClr val="002060"/>
                </a:solidFill>
              </a:rPr>
              <a:t>treewidth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smtClean="0">
                <a:solidFill>
                  <a:srgbClr val="C00000"/>
                </a:solidFill>
              </a:rPr>
              <a:t>log n </a:t>
            </a:r>
            <a:r>
              <a:rPr lang="nb-NO" dirty="0" err="1" smtClean="0">
                <a:solidFill>
                  <a:srgbClr val="002060"/>
                </a:solidFill>
              </a:rPr>
              <a:t>sufficient</a:t>
            </a:r>
            <a:r>
              <a:rPr lang="nb-NO" dirty="0" smtClean="0">
                <a:solidFill>
                  <a:srgbClr val="002060"/>
                </a:solidFill>
              </a:rPr>
              <a:t>.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0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FO-Model </a:t>
            </a:r>
            <a:r>
              <a:rPr lang="nb-NO" dirty="0" err="1" smtClean="0"/>
              <a:t>Checking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If </a:t>
            </a:r>
            <a:r>
              <a:rPr lang="nb-NO" dirty="0" smtClean="0">
                <a:solidFill>
                  <a:srgbClr val="C00000"/>
                </a:solidFill>
              </a:rPr>
              <a:t>F</a:t>
            </a:r>
            <a:r>
              <a:rPr lang="nb-NO" dirty="0" smtClean="0"/>
              <a:t> is </a:t>
            </a:r>
            <a:r>
              <a:rPr lang="nb-NO" dirty="0" err="1" smtClean="0"/>
              <a:t>minor</a:t>
            </a:r>
            <a:r>
              <a:rPr lang="nb-NO" dirty="0" smtClean="0"/>
              <a:t> </a:t>
            </a:r>
            <a:r>
              <a:rPr lang="nb-NO" dirty="0" err="1" smtClean="0"/>
              <a:t>closed</a:t>
            </a:r>
            <a:r>
              <a:rPr lang="nb-NO" dirty="0" smtClean="0"/>
              <a:t> and </a:t>
            </a:r>
            <a:r>
              <a:rPr lang="nb-NO" dirty="0" err="1" smtClean="0"/>
              <a:t>exludes</a:t>
            </a:r>
            <a:r>
              <a:rPr lang="nb-NO" dirty="0" smtClean="0"/>
              <a:t> at </a:t>
            </a:r>
            <a:r>
              <a:rPr lang="nb-NO" dirty="0" err="1" smtClean="0"/>
              <a:t>least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graph</a:t>
            </a:r>
            <a:r>
              <a:rPr lang="nb-NO" dirty="0"/>
              <a:t> </a:t>
            </a:r>
            <a:r>
              <a:rPr lang="nb-NO" dirty="0" smtClean="0">
                <a:solidFill>
                  <a:srgbClr val="C00000"/>
                </a:solidFill>
              </a:rPr>
              <a:t>H</a:t>
            </a:r>
            <a:r>
              <a:rPr lang="nb-NO" dirty="0" smtClean="0"/>
              <a:t>, </a:t>
            </a:r>
            <a:r>
              <a:rPr lang="nb-NO" dirty="0" err="1" smtClean="0"/>
              <a:t>then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FO</a:t>
            </a:r>
            <a:r>
              <a:rPr lang="nb-NO" dirty="0" smtClean="0"/>
              <a:t>-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  <a:r>
              <a:rPr lang="nb-NO" dirty="0" err="1" smtClean="0"/>
              <a:t>checking</a:t>
            </a:r>
            <a:r>
              <a:rPr lang="nb-NO" dirty="0" smtClean="0"/>
              <a:t> has </a:t>
            </a:r>
            <a:r>
              <a:rPr lang="nb-NO" dirty="0" smtClean="0">
                <a:solidFill>
                  <a:srgbClr val="C00000"/>
                </a:solidFill>
              </a:rPr>
              <a:t>f(</a:t>
            </a:r>
            <a:r>
              <a:rPr lang="el-GR" dirty="0">
                <a:solidFill>
                  <a:srgbClr val="C00000"/>
                </a:solidFill>
              </a:rPr>
              <a:t>Φ</a:t>
            </a:r>
            <a:r>
              <a:rPr lang="nb-NO" dirty="0" smtClean="0">
                <a:solidFill>
                  <a:srgbClr val="C00000"/>
                </a:solidFill>
              </a:rPr>
              <a:t>)n</a:t>
            </a:r>
            <a:r>
              <a:rPr lang="nb-NO" dirty="0" smtClean="0"/>
              <a:t> time </a:t>
            </a:r>
            <a:r>
              <a:rPr lang="nb-NO" dirty="0" err="1" smtClean="0"/>
              <a:t>algorithm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F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4643844"/>
            <a:ext cx="3469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FO is like MSO </a:t>
            </a:r>
            <a:r>
              <a:rPr lang="nb-NO" dirty="0" err="1" smtClean="0">
                <a:solidFill>
                  <a:srgbClr val="002060"/>
                </a:solidFill>
              </a:rPr>
              <a:t>but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without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the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sets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1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Integer</a:t>
            </a:r>
            <a:r>
              <a:rPr lang="nb-NO" dirty="0" smtClean="0"/>
              <a:t> Linear Programming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Linear </a:t>
            </a:r>
            <a:r>
              <a:rPr lang="nb-NO" dirty="0" err="1" smtClean="0"/>
              <a:t>optimization</a:t>
            </a:r>
            <a:r>
              <a:rPr lang="nb-NO" dirty="0" smtClean="0"/>
              <a:t> </a:t>
            </a:r>
            <a:r>
              <a:rPr lang="nb-NO" dirty="0" err="1" smtClean="0"/>
              <a:t>function</a:t>
            </a:r>
            <a:r>
              <a:rPr lang="nb-NO" dirty="0" smtClean="0"/>
              <a:t> </a:t>
            </a:r>
            <a:r>
              <a:rPr lang="nb-NO" dirty="0" err="1" smtClean="0"/>
              <a:t>subject</a:t>
            </a:r>
            <a:r>
              <a:rPr lang="nb-NO" dirty="0" smtClean="0"/>
              <a:t> to linear (</a:t>
            </a:r>
            <a:r>
              <a:rPr lang="nb-NO" dirty="0" err="1" smtClean="0"/>
              <a:t>inequality</a:t>
            </a:r>
            <a:r>
              <a:rPr lang="nb-NO" dirty="0" smtClean="0"/>
              <a:t>) </a:t>
            </a:r>
            <a:r>
              <a:rPr lang="nb-NO" dirty="0" err="1" smtClean="0"/>
              <a:t>constraints</a:t>
            </a:r>
            <a:r>
              <a:rPr lang="nb-NO" dirty="0" smtClean="0"/>
              <a:t>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Variable </a:t>
            </a:r>
            <a:r>
              <a:rPr lang="nb-NO" dirty="0" err="1" smtClean="0"/>
              <a:t>domain</a:t>
            </a:r>
            <a:r>
              <a:rPr lang="nb-NO" dirty="0" smtClean="0"/>
              <a:t>: </a:t>
            </a:r>
            <a:r>
              <a:rPr lang="nb-NO" dirty="0" err="1" smtClean="0"/>
              <a:t>integers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baseline="30000" dirty="0" smtClean="0">
                <a:solidFill>
                  <a:srgbClr val="C00000"/>
                </a:solidFill>
              </a:rPr>
              <a:t>4.5k</a:t>
            </a:r>
            <a:r>
              <a:rPr lang="nb-NO" dirty="0" smtClean="0">
                <a:solidFill>
                  <a:srgbClr val="C00000"/>
                </a:solidFill>
              </a:rPr>
              <a:t>poly(L)</a:t>
            </a:r>
            <a:r>
              <a:rPr lang="nb-NO" dirty="0" smtClean="0"/>
              <a:t> time </a:t>
            </a:r>
            <a:r>
              <a:rPr lang="nb-NO" dirty="0" err="1" smtClean="0"/>
              <a:t>algorithm</a:t>
            </a:r>
            <a:r>
              <a:rPr lang="nb-NO" dirty="0" smtClean="0"/>
              <a:t>,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0070C0"/>
                </a:solidFill>
              </a:rPr>
              <a:t>number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of</a:t>
            </a:r>
            <a:r>
              <a:rPr lang="nb-NO" dirty="0" smtClean="0">
                <a:solidFill>
                  <a:srgbClr val="0070C0"/>
                </a:solidFill>
              </a:rPr>
              <a:t> variables</a:t>
            </a:r>
            <a:r>
              <a:rPr lang="nb-NO" dirty="0" smtClean="0"/>
              <a:t>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487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Closest</a:t>
            </a:r>
            <a:r>
              <a:rPr lang="nb-NO" dirty="0" smtClean="0"/>
              <a:t> </a:t>
            </a:r>
            <a:r>
              <a:rPr lang="nb-NO" dirty="0" err="1" smtClean="0"/>
              <a:t>String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9809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Input: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strings</a:t>
                </a:r>
                <a:r>
                  <a:rPr lang="nb-NO" dirty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…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 err="1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 over an </a:t>
                </a:r>
                <a:r>
                  <a:rPr lang="nb-NO" dirty="0" err="1" smtClean="0"/>
                  <a:t>alphabet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A</a:t>
                </a:r>
                <a:r>
                  <a:rPr lang="nb-NO" dirty="0" smtClean="0"/>
                  <a:t>, all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	same </a:t>
                </a:r>
                <a:r>
                  <a:rPr lang="nb-NO" dirty="0" err="1" smtClean="0"/>
                  <a:t>length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L</a:t>
                </a:r>
                <a:r>
                  <a:rPr lang="nb-NO" dirty="0" smtClean="0"/>
                  <a:t>, and an </a:t>
                </a:r>
                <a:r>
                  <a:rPr lang="nb-NO" dirty="0" err="1" smtClean="0"/>
                  <a:t>integer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r>
                  <a:rPr lang="nb-NO" b="1" dirty="0" err="1" smtClean="0">
                    <a:solidFill>
                      <a:srgbClr val="002060"/>
                    </a:solidFill>
                  </a:rPr>
                  <a:t>Question</a:t>
                </a:r>
                <a:r>
                  <a:rPr lang="nb-NO" dirty="0" smtClean="0"/>
                  <a:t>: Is </a:t>
                </a:r>
                <a:r>
                  <a:rPr lang="nb-NO" dirty="0" err="1" smtClean="0"/>
                  <a:t>there</a:t>
                </a:r>
                <a:r>
                  <a:rPr lang="nb-NO" dirty="0" smtClean="0"/>
                  <a:t> a </a:t>
                </a:r>
                <a:r>
                  <a:rPr lang="nb-NO" dirty="0" err="1" smtClean="0"/>
                  <a:t>string</a:t>
                </a:r>
                <a:r>
                  <a:rPr lang="nb-NO" dirty="0" smtClean="0"/>
                  <a:t> s </a:t>
                </a:r>
                <a:r>
                  <a:rPr lang="nb-NO" dirty="0" err="1" smtClean="0"/>
                  <a:t>such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that</a:t>
                </a:r>
                <a:r>
                  <a:rPr lang="nb-NO" dirty="0" smtClean="0"/>
                  <a:t> for </a:t>
                </a:r>
                <a:r>
                  <a:rPr lang="nb-NO" dirty="0" err="1" smtClean="0"/>
                  <a:t>every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/>
                  <a:t>, 	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d(s, 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k?</a:t>
                </a:r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Parameter: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n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980928"/>
              </a:xfrm>
              <a:blipFill rotWithShape="1">
                <a:blip r:embed="rId2"/>
                <a:stretch>
                  <a:fillRect l="-1852" t="-2664" r="-259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23728" y="4715852"/>
            <a:ext cx="498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Note: </a:t>
            </a:r>
            <a:r>
              <a:rPr lang="nb-NO" dirty="0" err="1" smtClean="0">
                <a:solidFill>
                  <a:srgbClr val="002060"/>
                </a:solidFill>
              </a:rPr>
              <a:t>the</a:t>
            </a:r>
            <a:r>
              <a:rPr lang="nb-NO" dirty="0" smtClean="0">
                <a:solidFill>
                  <a:srgbClr val="002060"/>
                </a:solidFill>
              </a:rPr>
              <a:t> parameter is </a:t>
            </a:r>
            <a:r>
              <a:rPr lang="nb-NO" dirty="0" err="1" smtClean="0">
                <a:solidFill>
                  <a:srgbClr val="002060"/>
                </a:solidFill>
              </a:rPr>
              <a:t>the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number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of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strings</a:t>
            </a:r>
            <a:r>
              <a:rPr lang="nb-NO" dirty="0" smtClean="0">
                <a:solidFill>
                  <a:srgbClr val="002060"/>
                </a:solidFill>
              </a:rPr>
              <a:t>, not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endParaRPr lang="nb-NO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Closest</a:t>
            </a:r>
            <a:r>
              <a:rPr lang="nb-NO" dirty="0" smtClean="0"/>
              <a:t> </a:t>
            </a:r>
            <a:r>
              <a:rPr lang="nb-NO" dirty="0" err="1" smtClean="0"/>
              <a:t>String</a:t>
            </a:r>
            <a:r>
              <a:rPr lang="nb-NO" dirty="0" smtClean="0"/>
              <a:t> as Hit &amp; Miss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For </a:t>
            </a:r>
            <a:r>
              <a:rPr lang="nb-NO" dirty="0" err="1" smtClean="0"/>
              <a:t>every</a:t>
            </a:r>
            <a:r>
              <a:rPr lang="nb-NO" dirty="0" smtClean="0"/>
              <a:t> </a:t>
            </a:r>
            <a:r>
              <a:rPr lang="nb-NO" dirty="0" err="1" smtClean="0"/>
              <a:t>position</a:t>
            </a:r>
            <a:r>
              <a:rPr lang="nb-NO" dirty="0" smtClean="0"/>
              <a:t>, </a:t>
            </a:r>
            <a:r>
              <a:rPr lang="nb-NO" dirty="0" err="1" smtClean="0"/>
              <a:t>need</a:t>
            </a:r>
            <a:r>
              <a:rPr lang="nb-NO" dirty="0" smtClean="0"/>
              <a:t> to </a:t>
            </a:r>
            <a:r>
              <a:rPr lang="nb-NO" dirty="0" err="1" smtClean="0"/>
              <a:t>choose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letter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solution</a:t>
            </a:r>
            <a:r>
              <a:rPr lang="nb-NO" dirty="0" smtClean="0"/>
              <a:t> </a:t>
            </a:r>
            <a:r>
              <a:rPr lang="nb-NO" dirty="0" err="1" smtClean="0"/>
              <a:t>string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For all </a:t>
            </a:r>
            <a:r>
              <a:rPr lang="nb-NO" dirty="0" err="1" smtClean="0"/>
              <a:t>strings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/>
              <a:t> </a:t>
            </a:r>
            <a:r>
              <a:rPr lang="nb-NO" dirty="0" err="1" smtClean="0"/>
              <a:t>differs</a:t>
            </a:r>
            <a:r>
              <a:rPr lang="nb-NO" dirty="0" smtClean="0"/>
              <a:t> from at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position</a:t>
            </a:r>
            <a:r>
              <a:rPr lang="nb-NO" dirty="0" smtClean="0"/>
              <a:t>, </a:t>
            </a:r>
            <a:r>
              <a:rPr lang="nb-NO" dirty="0" err="1" smtClean="0">
                <a:solidFill>
                  <a:srgbClr val="0070C0"/>
                </a:solidFill>
              </a:rPr>
              <a:t>increase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distance</a:t>
            </a:r>
            <a:r>
              <a:rPr lang="nb-NO" dirty="0" smtClean="0"/>
              <a:t> by </a:t>
            </a:r>
            <a:r>
              <a:rPr lang="nb-NO" dirty="0" err="1" smtClean="0"/>
              <a:t>one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 smtClean="0"/>
              <a:t>Can’t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miss</a:t>
            </a:r>
            <a:r>
              <a:rPr lang="nb-NO" dirty="0" smtClean="0"/>
              <a:t> </a:t>
            </a:r>
            <a:r>
              <a:rPr lang="nb-NO" dirty="0" err="1" smtClean="0"/>
              <a:t>any</a:t>
            </a:r>
            <a:r>
              <a:rPr lang="nb-NO" dirty="0" smtClean="0"/>
              <a:t> </a:t>
            </a:r>
            <a:r>
              <a:rPr lang="nb-NO" dirty="0" err="1" smtClean="0"/>
              <a:t>string</a:t>
            </a:r>
            <a:r>
              <a:rPr lang="nb-NO" dirty="0" smtClean="0"/>
              <a:t> more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 times.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078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Closest</a:t>
            </a:r>
            <a:r>
              <a:rPr lang="nb-NO" dirty="0" smtClean="0"/>
              <a:t> </a:t>
            </a:r>
            <a:r>
              <a:rPr lang="nb-NO" dirty="0" err="1" smtClean="0"/>
              <a:t>String</a:t>
            </a:r>
            <a:r>
              <a:rPr lang="nb-NO" dirty="0" smtClean="0"/>
              <a:t> </a:t>
            </a:r>
            <a:r>
              <a:rPr lang="nb-NO" dirty="0" err="1" smtClean="0"/>
              <a:t>Alphabet</a:t>
            </a:r>
            <a:r>
              <a:rPr lang="nb-NO" dirty="0" smtClean="0"/>
              <a:t> </a:t>
            </a:r>
            <a:r>
              <a:rPr lang="nb-NO" dirty="0" err="1" smtClean="0"/>
              <a:t>Reduction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assume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alphabet</a:t>
            </a:r>
            <a:r>
              <a:rPr lang="nb-NO" dirty="0" smtClean="0"/>
              <a:t> </a:t>
            </a:r>
            <a:r>
              <a:rPr lang="nb-NO" dirty="0" err="1" smtClean="0"/>
              <a:t>size</a:t>
            </a:r>
            <a:r>
              <a:rPr lang="nb-NO" dirty="0" smtClean="0"/>
              <a:t> is at most 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2492896"/>
            <a:ext cx="3518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002060"/>
                </a:solidFill>
              </a:rPr>
              <a:t>1111111111111111</a:t>
            </a:r>
            <a:endParaRPr lang="nb-NO" sz="3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2988241"/>
            <a:ext cx="3518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002060"/>
                </a:solidFill>
              </a:rPr>
              <a:t>1</a:t>
            </a:r>
            <a:r>
              <a:rPr lang="nb-NO" sz="3200" dirty="0" smtClean="0">
                <a:solidFill>
                  <a:srgbClr val="C00000"/>
                </a:solidFill>
              </a:rPr>
              <a:t>234</a:t>
            </a:r>
            <a:r>
              <a:rPr lang="nb-NO" sz="3200" dirty="0" smtClean="0">
                <a:solidFill>
                  <a:srgbClr val="002060"/>
                </a:solidFill>
              </a:rPr>
              <a:t>1</a:t>
            </a:r>
            <a:r>
              <a:rPr lang="nb-NO" sz="3200" dirty="0" smtClean="0">
                <a:solidFill>
                  <a:srgbClr val="C00000"/>
                </a:solidFill>
              </a:rPr>
              <a:t>234</a:t>
            </a:r>
            <a:r>
              <a:rPr lang="nb-NO" sz="3200" dirty="0" smtClean="0">
                <a:solidFill>
                  <a:srgbClr val="002060"/>
                </a:solidFill>
              </a:rPr>
              <a:t>1</a:t>
            </a:r>
            <a:r>
              <a:rPr lang="nb-NO" sz="3200" dirty="0" smtClean="0">
                <a:solidFill>
                  <a:srgbClr val="C00000"/>
                </a:solidFill>
              </a:rPr>
              <a:t>2342222</a:t>
            </a:r>
            <a:endParaRPr lang="nb-NO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492297"/>
            <a:ext cx="3518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C00000"/>
                </a:solidFill>
              </a:rPr>
              <a:t>32</a:t>
            </a:r>
            <a:r>
              <a:rPr lang="nb-NO" sz="3200" dirty="0" smtClean="0">
                <a:solidFill>
                  <a:srgbClr val="002060"/>
                </a:solidFill>
              </a:rPr>
              <a:t>1</a:t>
            </a:r>
            <a:r>
              <a:rPr lang="nb-NO" sz="3200" dirty="0" smtClean="0">
                <a:solidFill>
                  <a:srgbClr val="C00000"/>
                </a:solidFill>
              </a:rPr>
              <a:t>432</a:t>
            </a:r>
            <a:r>
              <a:rPr lang="nb-NO" sz="3200" dirty="0" smtClean="0">
                <a:solidFill>
                  <a:srgbClr val="002060"/>
                </a:solidFill>
              </a:rPr>
              <a:t>1</a:t>
            </a:r>
            <a:r>
              <a:rPr lang="nb-NO" sz="3200" dirty="0" smtClean="0">
                <a:solidFill>
                  <a:srgbClr val="C00000"/>
                </a:solidFill>
              </a:rPr>
              <a:t>44</a:t>
            </a:r>
            <a:r>
              <a:rPr lang="nb-NO" sz="3200" dirty="0" smtClean="0">
                <a:solidFill>
                  <a:srgbClr val="00B050"/>
                </a:solidFill>
              </a:rPr>
              <a:t>3</a:t>
            </a:r>
            <a:r>
              <a:rPr lang="nb-NO" sz="3200" dirty="0" smtClean="0">
                <a:solidFill>
                  <a:srgbClr val="C00000"/>
                </a:solidFill>
              </a:rPr>
              <a:t>3</a:t>
            </a:r>
            <a:r>
              <a:rPr lang="nb-NO" sz="3200" dirty="0" smtClean="0">
                <a:solidFill>
                  <a:srgbClr val="00B050"/>
                </a:solidFill>
              </a:rPr>
              <a:t>2</a:t>
            </a:r>
            <a:r>
              <a:rPr lang="nb-NO" sz="3200" dirty="0" smtClean="0">
                <a:solidFill>
                  <a:srgbClr val="C00000"/>
                </a:solidFill>
              </a:rPr>
              <a:t>2</a:t>
            </a:r>
            <a:r>
              <a:rPr lang="nb-NO" sz="3200" dirty="0" smtClean="0">
                <a:solidFill>
                  <a:srgbClr val="002060"/>
                </a:solidFill>
              </a:rPr>
              <a:t>11</a:t>
            </a:r>
            <a:r>
              <a:rPr lang="nb-NO" sz="3200" dirty="0" smtClean="0">
                <a:solidFill>
                  <a:srgbClr val="00B050"/>
                </a:solidFill>
              </a:rPr>
              <a:t>4</a:t>
            </a:r>
            <a:endParaRPr lang="nb-NO" sz="3200" dirty="0">
              <a:solidFill>
                <a:srgbClr val="00B05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9592" y="4149080"/>
            <a:ext cx="684076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6776" y="4307612"/>
            <a:ext cx="393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1</a:t>
            </a:r>
          </a:p>
          <a:p>
            <a:r>
              <a:rPr lang="nb-NO" sz="3200" dirty="0" smtClean="0"/>
              <a:t>1</a:t>
            </a:r>
          </a:p>
          <a:p>
            <a:r>
              <a:rPr lang="nb-NO" sz="32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2800" y="4307612"/>
            <a:ext cx="393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1</a:t>
            </a:r>
          </a:p>
          <a:p>
            <a:r>
              <a:rPr lang="nb-NO" sz="3200" dirty="0" smtClean="0"/>
              <a:t>2</a:t>
            </a:r>
          </a:p>
          <a:p>
            <a:r>
              <a:rPr lang="nb-NO" sz="32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98824" y="4307612"/>
            <a:ext cx="393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1</a:t>
            </a:r>
          </a:p>
          <a:p>
            <a:r>
              <a:rPr lang="nb-NO" sz="3200" dirty="0" smtClean="0"/>
              <a:t>2</a:t>
            </a:r>
          </a:p>
          <a:p>
            <a:r>
              <a:rPr lang="nb-NO" sz="3200" dirty="0" smtClean="0"/>
              <a:t>1</a:t>
            </a:r>
            <a:endParaRPr lang="nb-NO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314848" y="4307612"/>
            <a:ext cx="393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1</a:t>
            </a:r>
          </a:p>
          <a:p>
            <a:r>
              <a:rPr lang="nb-NO" sz="3200" dirty="0" smtClean="0"/>
              <a:t>2</a:t>
            </a:r>
          </a:p>
          <a:p>
            <a:r>
              <a:rPr lang="nb-NO" sz="32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30872" y="4307612"/>
            <a:ext cx="26853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111111111111</a:t>
            </a:r>
          </a:p>
          <a:p>
            <a:r>
              <a:rPr lang="nb-NO" sz="3200" dirty="0" smtClean="0"/>
              <a:t>122212222222</a:t>
            </a:r>
          </a:p>
          <a:p>
            <a:r>
              <a:rPr lang="nb-NO" sz="3200" dirty="0" smtClean="0"/>
              <a:t>221223232113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33398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Column</a:t>
            </a:r>
            <a:r>
              <a:rPr lang="nb-NO" dirty="0" smtClean="0"/>
              <a:t> Types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2666776" y="2636912"/>
            <a:ext cx="393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002060"/>
                </a:solidFill>
              </a:rPr>
              <a:t>1</a:t>
            </a:r>
          </a:p>
          <a:p>
            <a:r>
              <a:rPr lang="nb-NO" sz="3200" dirty="0" smtClean="0">
                <a:solidFill>
                  <a:srgbClr val="002060"/>
                </a:solidFill>
              </a:rPr>
              <a:t>1</a:t>
            </a:r>
          </a:p>
          <a:p>
            <a:r>
              <a:rPr lang="nb-NO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2800" y="2636912"/>
            <a:ext cx="393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002060"/>
                </a:solidFill>
              </a:rPr>
              <a:t>1</a:t>
            </a:r>
          </a:p>
          <a:p>
            <a:r>
              <a:rPr lang="nb-NO" sz="3200" dirty="0" smtClean="0">
                <a:solidFill>
                  <a:srgbClr val="002060"/>
                </a:solidFill>
              </a:rPr>
              <a:t>1</a:t>
            </a:r>
          </a:p>
          <a:p>
            <a:r>
              <a:rPr lang="nb-NO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8824" y="2636912"/>
            <a:ext cx="393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002060"/>
                </a:solidFill>
              </a:rPr>
              <a:t>1</a:t>
            </a:r>
          </a:p>
          <a:p>
            <a:r>
              <a:rPr lang="nb-NO" sz="3200" dirty="0" smtClean="0">
                <a:solidFill>
                  <a:srgbClr val="002060"/>
                </a:solidFill>
              </a:rPr>
              <a:t>1</a:t>
            </a:r>
          </a:p>
          <a:p>
            <a:r>
              <a:rPr lang="nb-NO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4848" y="2636912"/>
            <a:ext cx="393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002060"/>
                </a:solidFill>
              </a:rPr>
              <a:t>1</a:t>
            </a:r>
          </a:p>
          <a:p>
            <a:r>
              <a:rPr lang="nb-NO" sz="3200" dirty="0" smtClean="0">
                <a:solidFill>
                  <a:srgbClr val="002060"/>
                </a:solidFill>
              </a:rPr>
              <a:t>1</a:t>
            </a:r>
          </a:p>
          <a:p>
            <a:r>
              <a:rPr lang="nb-NO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30872" y="2636912"/>
            <a:ext cx="26853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002060"/>
                </a:solidFill>
              </a:rPr>
              <a:t>111111111111</a:t>
            </a:r>
          </a:p>
          <a:p>
            <a:r>
              <a:rPr lang="nb-NO" sz="3200" dirty="0" smtClean="0">
                <a:solidFill>
                  <a:srgbClr val="002060"/>
                </a:solidFill>
              </a:rPr>
              <a:t>122212222222</a:t>
            </a:r>
          </a:p>
          <a:p>
            <a:r>
              <a:rPr lang="nb-NO" sz="3200" dirty="0" smtClean="0">
                <a:solidFill>
                  <a:srgbClr val="002060"/>
                </a:solidFill>
              </a:rPr>
              <a:t>221223232113</a:t>
            </a:r>
            <a:endParaRPr lang="nb-NO" sz="3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6826" y="486916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112</a:t>
            </a:r>
            <a:endParaRPr lang="nb-NO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2550" y="407707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1</a:t>
            </a:r>
            <a:endParaRPr lang="nb-NO" sz="2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407707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2</a:t>
            </a:r>
            <a:endParaRPr lang="nb-NO" sz="2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407707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3</a:t>
            </a:r>
            <a:endParaRPr lang="nb-NO" sz="2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60" y="406778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4</a:t>
            </a:r>
            <a:endParaRPr lang="nb-NO" sz="2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1861" y="407707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5</a:t>
            </a:r>
            <a:endParaRPr lang="nb-NO" sz="20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5031" y="5157192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122</a:t>
            </a:r>
            <a:endParaRPr lang="nb-NO" sz="20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7554" y="5733256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121</a:t>
            </a:r>
            <a:endParaRPr lang="nb-NO" sz="20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95105" y="5381982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122</a:t>
            </a:r>
            <a:endParaRPr lang="nb-NO" sz="20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6136" y="5253641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113</a:t>
            </a:r>
            <a:endParaRPr lang="nb-NO" sz="2000" dirty="0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/>
          <p:cNvCxnSpPr>
            <a:stCxn id="12" idx="2"/>
            <a:endCxn id="11" idx="0"/>
          </p:cNvCxnSpPr>
          <p:nvPr/>
        </p:nvCxnSpPr>
        <p:spPr>
          <a:xfrm flipH="1">
            <a:off x="2443924" y="4477182"/>
            <a:ext cx="405881" cy="39197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2"/>
            <a:endCxn id="18" idx="0"/>
          </p:cNvCxnSpPr>
          <p:nvPr/>
        </p:nvCxnSpPr>
        <p:spPr>
          <a:xfrm flipH="1">
            <a:off x="3682129" y="4477182"/>
            <a:ext cx="255038" cy="68001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2"/>
            <a:endCxn id="19" idx="0"/>
          </p:cNvCxnSpPr>
          <p:nvPr/>
        </p:nvCxnSpPr>
        <p:spPr>
          <a:xfrm>
            <a:off x="4153191" y="4477182"/>
            <a:ext cx="201461" cy="125607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2"/>
            <a:endCxn id="20" idx="0"/>
          </p:cNvCxnSpPr>
          <p:nvPr/>
        </p:nvCxnSpPr>
        <p:spPr>
          <a:xfrm>
            <a:off x="4369215" y="4467890"/>
            <a:ext cx="812988" cy="91409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2"/>
            <a:endCxn id="21" idx="0"/>
          </p:cNvCxnSpPr>
          <p:nvPr/>
        </p:nvCxnSpPr>
        <p:spPr>
          <a:xfrm>
            <a:off x="4729116" y="4477182"/>
            <a:ext cx="1354118" cy="776459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85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Closest</a:t>
            </a:r>
            <a:r>
              <a:rPr lang="nb-NO" dirty="0" smtClean="0"/>
              <a:t> </a:t>
            </a:r>
            <a:r>
              <a:rPr lang="nb-NO" dirty="0" err="1" smtClean="0"/>
              <a:t>String</a:t>
            </a:r>
            <a:r>
              <a:rPr lang="nb-NO" dirty="0" smtClean="0"/>
              <a:t> ILP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err="1" smtClean="0"/>
              <a:t>After</a:t>
            </a:r>
            <a:r>
              <a:rPr lang="nb-NO" dirty="0" smtClean="0"/>
              <a:t> </a:t>
            </a:r>
            <a:r>
              <a:rPr lang="nb-NO" dirty="0" err="1" smtClean="0"/>
              <a:t>alphabet</a:t>
            </a:r>
            <a:r>
              <a:rPr lang="nb-NO" dirty="0" smtClean="0"/>
              <a:t> </a:t>
            </a:r>
            <a:r>
              <a:rPr lang="nb-NO" dirty="0" err="1" smtClean="0"/>
              <a:t>reduction</a:t>
            </a:r>
            <a:r>
              <a:rPr lang="nb-NO" dirty="0" smtClean="0"/>
              <a:t>, </a:t>
            </a:r>
            <a:r>
              <a:rPr lang="nb-NO" dirty="0" err="1" smtClean="0"/>
              <a:t>there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at most </a:t>
            </a:r>
            <a:r>
              <a:rPr lang="nb-NO" dirty="0" err="1" smtClean="0">
                <a:solidFill>
                  <a:srgbClr val="C00000"/>
                </a:solidFill>
              </a:rPr>
              <a:t>n</a:t>
            </a:r>
            <a:r>
              <a:rPr lang="nb-NO" baseline="30000" dirty="0" err="1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7030A0"/>
                </a:solidFill>
              </a:rPr>
              <a:t>column</a:t>
            </a:r>
            <a:r>
              <a:rPr lang="nb-NO" dirty="0" smtClean="0">
                <a:solidFill>
                  <a:srgbClr val="7030A0"/>
                </a:solidFill>
              </a:rPr>
              <a:t> types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>
                <a:solidFill>
                  <a:srgbClr val="0070C0"/>
                </a:solidFill>
              </a:rPr>
              <a:t>Count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C00000"/>
                </a:solidFill>
              </a:rPr>
              <a:t>columns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7030A0"/>
                </a:solidFill>
              </a:rPr>
              <a:t>column</a:t>
            </a:r>
            <a:r>
              <a:rPr lang="nb-NO" dirty="0" smtClean="0">
                <a:solidFill>
                  <a:srgbClr val="7030A0"/>
                </a:solidFill>
              </a:rPr>
              <a:t> type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216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Vertex Cover (</a:t>
            </a:r>
            <a:r>
              <a:rPr lang="nb-NO" dirty="0" smtClean="0">
                <a:solidFill>
                  <a:srgbClr val="C00000"/>
                </a:solidFill>
              </a:rPr>
              <a:t>I</a:t>
            </a:r>
            <a:r>
              <a:rPr lang="nb-NO" dirty="0" smtClean="0"/>
              <a:t>)LP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15616" y="1844824"/>
                <a:ext cx="27299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3600" b="0" dirty="0" smtClean="0"/>
                  <a:t>Minimize </a:t>
                </a:r>
                <a14:m>
                  <m:oMath xmlns:m="http://schemas.openxmlformats.org/officeDocument/2006/math">
                    <m:r>
                      <a:rPr lang="nb-NO" sz="3600" b="0" i="1" smtClean="0">
                        <a:solidFill>
                          <a:srgbClr val="C00000"/>
                        </a:solidFill>
                        <a:latin typeface="Cambria Math"/>
                      </a:rPr>
                      <m:t>∑</m:t>
                    </m:r>
                    <m:sSub>
                      <m:sSubPr>
                        <m:ctrlPr>
                          <a:rPr lang="nb-NO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nb-NO" sz="3600" b="0" baseline="-250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844824"/>
                <a:ext cx="2729978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6696" t="-14151" b="-3490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57205" y="2564904"/>
                <a:ext cx="53008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∀</m:t>
                      </m:r>
                      <m:r>
                        <a:rPr lang="nb-NO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𝑢𝑣</m:t>
                      </m:r>
                      <m:r>
                        <a:rPr lang="nb-NO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∈</m:t>
                      </m:r>
                      <m:r>
                        <a:rPr lang="nb-NO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nb-NO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:  </m:t>
                      </m:r>
                      <m:sSub>
                        <m:sSubPr>
                          <m:ctrlP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nb-NO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nb-NO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≥1</m:t>
                      </m:r>
                    </m:oMath>
                  </m:oMathPara>
                </a14:m>
                <a:endParaRPr lang="nb-NO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205" y="2564904"/>
                <a:ext cx="530081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78922" y="3284984"/>
                <a:ext cx="44421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∀</m:t>
                      </m:r>
                      <m:r>
                        <a:rPr lang="nb-NO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𝑢</m:t>
                      </m:r>
                      <m:r>
                        <a:rPr lang="nb-NO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∈</m:t>
                      </m:r>
                      <m:r>
                        <a:rPr lang="nb-NO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nb-NO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:     </m:t>
                      </m:r>
                      <m:sSub>
                        <m:sSubPr>
                          <m:ctrlP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nb-NO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nb-NO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922" y="3284984"/>
                <a:ext cx="4442113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13549" y="3931315"/>
                <a:ext cx="14105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nb-NO" sz="3600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nb-NO" sz="3600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sz="3600" b="1" dirty="0" smtClean="0">
                    <a:solidFill>
                      <a:srgbClr val="C00000"/>
                    </a:solidFill>
                  </a:rPr>
                  <a:t>Z</a:t>
                </a:r>
                <a:endParaRPr lang="nb-NO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549" y="3931315"/>
                <a:ext cx="1410579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4151" r="-12121" b="-3490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29233" y="5011435"/>
                <a:ext cx="50470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If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OPT</a:t>
                </a:r>
                <a:r>
                  <a:rPr lang="nb-NO" sz="2400" baseline="-25000" dirty="0" smtClean="0">
                    <a:solidFill>
                      <a:srgbClr val="C00000"/>
                    </a:solidFill>
                  </a:rPr>
                  <a:t>LP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&gt;</m:t>
                    </m:r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sz="2400" dirty="0" smtClean="0">
                    <a:sym typeface="Wingdings" panose="05000000000000000000" pitchFamily="2" charset="2"/>
                  </a:rPr>
                  <a:t></a:t>
                </a:r>
                <a:r>
                  <a:rPr lang="nb-NO" sz="24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OPT &gt; k </a:t>
                </a:r>
                <a:r>
                  <a:rPr lang="nb-NO" sz="2400" dirty="0" smtClean="0">
                    <a:sym typeface="Wingdings" panose="05000000000000000000" pitchFamily="2" charset="2"/>
                  </a:rPr>
                  <a:t> </a:t>
                </a:r>
                <a:r>
                  <a:rPr lang="nb-NO" sz="2400" b="1" dirty="0" smtClean="0">
                    <a:sym typeface="Wingdings" panose="05000000000000000000" pitchFamily="2" charset="2"/>
                  </a:rPr>
                  <a:t>output</a:t>
                </a:r>
                <a:r>
                  <a:rPr lang="nb-NO" sz="2400" dirty="0" smtClean="0">
                    <a:sym typeface="Wingdings" panose="05000000000000000000" pitchFamily="2" charset="2"/>
                  </a:rPr>
                  <a:t> ``</a:t>
                </a:r>
                <a:r>
                  <a:rPr lang="nb-NO" sz="24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no</a:t>
                </a:r>
                <a:r>
                  <a:rPr lang="nb-NO" sz="2400" dirty="0" smtClean="0">
                    <a:sym typeface="Wingdings" panose="05000000000000000000" pitchFamily="2" charset="2"/>
                  </a:rPr>
                  <a:t>’’</a:t>
                </a:r>
                <a:endParaRPr lang="nb-NO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233" y="5011435"/>
                <a:ext cx="5047023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812" t="-11842" r="-845" b="-2894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48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8" grpId="1"/>
      <p:bldP spid="3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ILP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For </a:t>
            </a: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column</a:t>
            </a:r>
            <a:r>
              <a:rPr lang="nb-NO" dirty="0" smtClean="0"/>
              <a:t> type, make 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 variables, </a:t>
            </a:r>
            <a:r>
              <a:rPr lang="nb-NO" dirty="0" err="1" smtClean="0"/>
              <a:t>one</a:t>
            </a:r>
            <a:r>
              <a:rPr lang="nb-NO" dirty="0" smtClean="0"/>
              <a:t> for </a:t>
            </a:r>
            <a:r>
              <a:rPr lang="nb-NO" dirty="0" err="1" smtClean="0"/>
              <a:t>each</a:t>
            </a:r>
            <a:r>
              <a:rPr lang="nb-NO" dirty="0" smtClean="0"/>
              <a:t> letter.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23603" y="2996952"/>
                <a:ext cx="692080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b-NO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e>
                      <m:sup>
                        <m:r>
                          <a:rPr lang="nb-NO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nb-NO" sz="2800" dirty="0"/>
                  <a:t> = </a:t>
                </a:r>
                <a:r>
                  <a:rPr lang="nb-NO" sz="2800" dirty="0" smtClean="0"/>
                  <a:t>	</a:t>
                </a:r>
                <a:r>
                  <a:rPr lang="nb-NO" sz="2800" dirty="0" err="1" smtClean="0">
                    <a:solidFill>
                      <a:srgbClr val="002060"/>
                    </a:solidFill>
                  </a:rPr>
                  <a:t>number</a:t>
                </a:r>
                <a:r>
                  <a:rPr lang="nb-NO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sz="2800" dirty="0" err="1">
                    <a:solidFill>
                      <a:srgbClr val="002060"/>
                    </a:solidFill>
                  </a:rPr>
                  <a:t>of</a:t>
                </a:r>
                <a:r>
                  <a:rPr lang="nb-NO" sz="2800" dirty="0">
                    <a:solidFill>
                      <a:srgbClr val="002060"/>
                    </a:solidFill>
                  </a:rPr>
                  <a:t> </a:t>
                </a:r>
                <a:r>
                  <a:rPr lang="nb-NO" sz="2800" dirty="0" err="1">
                    <a:solidFill>
                      <a:srgbClr val="002060"/>
                    </a:solidFill>
                  </a:rPr>
                  <a:t>columns</a:t>
                </a:r>
                <a:r>
                  <a:rPr lang="nb-NO" sz="2800" dirty="0">
                    <a:solidFill>
                      <a:srgbClr val="002060"/>
                    </a:solidFill>
                  </a:rPr>
                  <a:t> </a:t>
                </a:r>
                <a:r>
                  <a:rPr lang="nb-NO" sz="2800" dirty="0" err="1">
                    <a:solidFill>
                      <a:srgbClr val="002060"/>
                    </a:solidFill>
                  </a:rPr>
                  <a:t>of</a:t>
                </a:r>
                <a:r>
                  <a:rPr lang="nb-NO" sz="2800" dirty="0">
                    <a:solidFill>
                      <a:srgbClr val="002060"/>
                    </a:solidFill>
                  </a:rPr>
                  <a:t> type</a:t>
                </a:r>
                <a:r>
                  <a:rPr lang="nb-NO" sz="2800" dirty="0"/>
                  <a:t> </a:t>
                </a:r>
                <a:r>
                  <a:rPr lang="nb-NO" sz="2800" dirty="0">
                    <a:solidFill>
                      <a:srgbClr val="C00000"/>
                    </a:solidFill>
                  </a:rPr>
                  <a:t>t</a:t>
                </a:r>
                <a:r>
                  <a:rPr lang="nb-NO" sz="2800" dirty="0"/>
                  <a:t> </a:t>
                </a:r>
                <a:r>
                  <a:rPr lang="nb-NO" sz="2800" dirty="0" err="1">
                    <a:solidFill>
                      <a:srgbClr val="002060"/>
                    </a:solidFill>
                  </a:rPr>
                  <a:t>where</a:t>
                </a:r>
                <a:r>
                  <a:rPr lang="nb-NO" sz="2800" dirty="0">
                    <a:solidFill>
                      <a:srgbClr val="002060"/>
                    </a:solidFill>
                  </a:rPr>
                  <a:t> </a:t>
                </a:r>
                <a:r>
                  <a:rPr lang="nb-NO" sz="2800" dirty="0" err="1">
                    <a:solidFill>
                      <a:srgbClr val="002060"/>
                    </a:solidFill>
                  </a:rPr>
                  <a:t>the</a:t>
                </a:r>
                <a:r>
                  <a:rPr lang="nb-NO" sz="2800" dirty="0">
                    <a:solidFill>
                      <a:srgbClr val="002060"/>
                    </a:solidFill>
                  </a:rPr>
                  <a:t> </a:t>
                </a:r>
                <a:r>
                  <a:rPr lang="nb-NO" sz="2800" dirty="0" smtClean="0">
                    <a:solidFill>
                      <a:srgbClr val="002060"/>
                    </a:solidFill>
                  </a:rPr>
                  <a:t/>
                </a:r>
                <a:br>
                  <a:rPr lang="nb-NO" sz="2800" dirty="0" smtClean="0">
                    <a:solidFill>
                      <a:srgbClr val="002060"/>
                    </a:solidFill>
                  </a:rPr>
                </a:br>
                <a:r>
                  <a:rPr lang="nb-NO" sz="2800" dirty="0" smtClean="0">
                    <a:solidFill>
                      <a:srgbClr val="002060"/>
                    </a:solidFill>
                  </a:rPr>
                  <a:t>	</a:t>
                </a:r>
                <a:r>
                  <a:rPr lang="nb-NO" sz="2800" dirty="0" err="1" smtClean="0">
                    <a:solidFill>
                      <a:srgbClr val="002060"/>
                    </a:solidFill>
                  </a:rPr>
                  <a:t>solution</a:t>
                </a:r>
                <a:r>
                  <a:rPr lang="nb-NO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sz="2800" dirty="0" err="1">
                    <a:solidFill>
                      <a:srgbClr val="002060"/>
                    </a:solidFill>
                  </a:rPr>
                  <a:t>picks</a:t>
                </a:r>
                <a:r>
                  <a:rPr lang="nb-NO" sz="2800" dirty="0">
                    <a:solidFill>
                      <a:srgbClr val="002060"/>
                    </a:solidFill>
                  </a:rPr>
                  <a:t> </a:t>
                </a:r>
                <a:r>
                  <a:rPr lang="nb-NO" sz="2800" dirty="0" err="1">
                    <a:solidFill>
                      <a:srgbClr val="002060"/>
                    </a:solidFill>
                  </a:rPr>
                  <a:t>the</a:t>
                </a:r>
                <a:r>
                  <a:rPr lang="nb-NO" sz="2800" dirty="0">
                    <a:solidFill>
                      <a:srgbClr val="002060"/>
                    </a:solidFill>
                  </a:rPr>
                  <a:t> letter </a:t>
                </a:r>
                <a:r>
                  <a:rPr lang="nb-NO" sz="2800" dirty="0">
                    <a:solidFill>
                      <a:srgbClr val="C00000"/>
                    </a:solidFill>
                  </a:rPr>
                  <a:t>a</a:t>
                </a:r>
                <a:r>
                  <a:rPr lang="nb-NO" sz="2800" dirty="0">
                    <a:solidFill>
                      <a:srgbClr val="002060"/>
                    </a:solidFill>
                  </a:rPr>
                  <a:t>.</a:t>
                </a:r>
                <a:r>
                  <a:rPr lang="nb-NO" sz="2800" dirty="0"/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603" y="2996952"/>
                <a:ext cx="6920805" cy="954107"/>
              </a:xfrm>
              <a:prstGeom prst="rect">
                <a:avLst/>
              </a:prstGeom>
              <a:blipFill rotWithShape="1">
                <a:blip r:embed="rId2"/>
                <a:stretch>
                  <a:fillRect t="-5769" b="-1794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5536" y="4149080"/>
            <a:ext cx="7255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 smtClean="0">
                <a:solidFill>
                  <a:srgbClr val="002060"/>
                </a:solidFill>
              </a:rPr>
              <a:t>Constraints</a:t>
            </a:r>
            <a:r>
              <a:rPr lang="nb-NO" sz="2000" dirty="0" smtClean="0">
                <a:solidFill>
                  <a:srgbClr val="002060"/>
                </a:solidFill>
              </a:rPr>
              <a:t>: 	For </a:t>
            </a:r>
            <a:r>
              <a:rPr lang="nb-NO" sz="2000" dirty="0" err="1" smtClean="0">
                <a:solidFill>
                  <a:srgbClr val="002060"/>
                </a:solidFill>
              </a:rPr>
              <a:t>each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column</a:t>
            </a:r>
            <a:r>
              <a:rPr lang="nb-NO" sz="2000" dirty="0" smtClean="0">
                <a:solidFill>
                  <a:srgbClr val="002060"/>
                </a:solidFill>
              </a:rPr>
              <a:t> type </a:t>
            </a:r>
            <a:r>
              <a:rPr lang="nb-NO" sz="2000" dirty="0" smtClean="0">
                <a:solidFill>
                  <a:srgbClr val="C00000"/>
                </a:solidFill>
              </a:rPr>
              <a:t>t</a:t>
            </a:r>
            <a:r>
              <a:rPr lang="nb-NO" sz="2000" dirty="0" smtClean="0">
                <a:solidFill>
                  <a:srgbClr val="002060"/>
                </a:solidFill>
              </a:rPr>
              <a:t>, </a:t>
            </a:r>
            <a:r>
              <a:rPr lang="nb-NO" sz="2000" dirty="0" err="1" smtClean="0">
                <a:solidFill>
                  <a:srgbClr val="002060"/>
                </a:solidFill>
              </a:rPr>
              <a:t>the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chosen</a:t>
            </a:r>
            <a:r>
              <a:rPr lang="nb-NO" sz="2000" dirty="0" smtClean="0">
                <a:solidFill>
                  <a:srgbClr val="002060"/>
                </a:solidFill>
              </a:rPr>
              <a:t> letters </a:t>
            </a:r>
            <a:r>
              <a:rPr lang="nb-NO" sz="2000" dirty="0" err="1" smtClean="0">
                <a:solidFill>
                  <a:srgbClr val="002060"/>
                </a:solidFill>
              </a:rPr>
              <a:t>add</a:t>
            </a:r>
            <a:r>
              <a:rPr lang="nb-NO" sz="2000" dirty="0" smtClean="0">
                <a:solidFill>
                  <a:srgbClr val="002060"/>
                </a:solidFill>
              </a:rPr>
              <a:t> up </a:t>
            </a:r>
            <a:br>
              <a:rPr lang="nb-NO" sz="2000" dirty="0" smtClean="0">
                <a:solidFill>
                  <a:srgbClr val="002060"/>
                </a:solidFill>
              </a:rPr>
            </a:br>
            <a:r>
              <a:rPr lang="nb-NO" sz="2000" dirty="0" smtClean="0">
                <a:solidFill>
                  <a:srgbClr val="002060"/>
                </a:solidFill>
              </a:rPr>
              <a:t>		to </a:t>
            </a:r>
            <a:r>
              <a:rPr lang="nb-NO" sz="2000" dirty="0" err="1" smtClean="0">
                <a:solidFill>
                  <a:srgbClr val="002060"/>
                </a:solidFill>
              </a:rPr>
              <a:t>the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number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of</a:t>
            </a:r>
            <a:r>
              <a:rPr lang="nb-NO" sz="2000" dirty="0" smtClean="0">
                <a:solidFill>
                  <a:srgbClr val="002060"/>
                </a:solidFill>
              </a:rPr>
              <a:t> type </a:t>
            </a:r>
            <a:r>
              <a:rPr lang="nb-NO" sz="2000" dirty="0" smtClean="0">
                <a:solidFill>
                  <a:srgbClr val="C00000"/>
                </a:solidFill>
              </a:rPr>
              <a:t>t</a:t>
            </a:r>
            <a:r>
              <a:rPr lang="nb-NO" sz="2000" dirty="0" smtClean="0">
                <a:solidFill>
                  <a:srgbClr val="002060"/>
                </a:solidFill>
              </a:rPr>
              <a:t>.</a:t>
            </a:r>
            <a:endParaRPr lang="nb-NO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Objective</a:t>
            </a:r>
            <a:r>
              <a:rPr lang="nb-NO" dirty="0" smtClean="0"/>
              <a:t> </a:t>
            </a:r>
            <a:r>
              <a:rPr lang="nb-NO" dirty="0" err="1" smtClean="0"/>
              <a:t>Function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8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For a </a:t>
            </a:r>
            <a:r>
              <a:rPr lang="nb-NO" dirty="0" err="1" smtClean="0"/>
              <a:t>string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baseline="-25000" dirty="0" smtClean="0">
                <a:solidFill>
                  <a:srgbClr val="C00000"/>
                </a:solidFill>
              </a:rPr>
              <a:t>i</a:t>
            </a:r>
            <a:r>
              <a:rPr lang="nb-NO" dirty="0" smtClean="0"/>
              <a:t> and </a:t>
            </a:r>
            <a:r>
              <a:rPr lang="nb-NO" dirty="0" err="1" smtClean="0"/>
              <a:t>column</a:t>
            </a:r>
            <a:r>
              <a:rPr lang="nb-NO" dirty="0" smtClean="0"/>
              <a:t> type </a:t>
            </a:r>
            <a:r>
              <a:rPr lang="nb-NO" dirty="0" smtClean="0">
                <a:solidFill>
                  <a:srgbClr val="C00000"/>
                </a:solidFill>
              </a:rPr>
              <a:t>t</a:t>
            </a:r>
            <a:r>
              <a:rPr lang="nb-NO" dirty="0" smtClean="0"/>
              <a:t>, let</a:t>
            </a:r>
            <a:br>
              <a:rPr lang="nb-NO" dirty="0" smtClean="0"/>
            </a:b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baseline="-25000" dirty="0" smtClean="0">
                <a:solidFill>
                  <a:srgbClr val="C00000"/>
                </a:solidFill>
              </a:rPr>
              <a:t>i</a:t>
            </a:r>
            <a:r>
              <a:rPr lang="nb-NO" dirty="0" smtClean="0">
                <a:solidFill>
                  <a:srgbClr val="C00000"/>
                </a:solidFill>
              </a:rPr>
              <a:t>[t]</a:t>
            </a:r>
            <a:r>
              <a:rPr lang="nb-NO" dirty="0" smtClean="0"/>
              <a:t> be </a:t>
            </a:r>
            <a:r>
              <a:rPr lang="nb-NO" dirty="0" err="1" smtClean="0"/>
              <a:t>the</a:t>
            </a:r>
            <a:r>
              <a:rPr lang="nb-NO" dirty="0" smtClean="0"/>
              <a:t> letter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baseline="-25000" dirty="0" smtClean="0">
                <a:solidFill>
                  <a:srgbClr val="C00000"/>
                </a:solidFill>
              </a:rPr>
              <a:t>i</a:t>
            </a:r>
            <a:r>
              <a:rPr lang="nb-NO" dirty="0" smtClean="0"/>
              <a:t> in </a:t>
            </a:r>
            <a:r>
              <a:rPr lang="nb-NO" dirty="0" err="1" smtClean="0"/>
              <a:t>columns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type </a:t>
            </a:r>
            <a:r>
              <a:rPr lang="nb-NO" dirty="0" smtClean="0">
                <a:solidFill>
                  <a:srgbClr val="C00000"/>
                </a:solidFill>
              </a:rPr>
              <a:t>t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For </a:t>
            </a: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string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baseline="-25000" dirty="0" smtClean="0">
                <a:solidFill>
                  <a:srgbClr val="C00000"/>
                </a:solidFill>
              </a:rPr>
              <a:t>i</a:t>
            </a:r>
            <a:r>
              <a:rPr lang="nb-NO" dirty="0" smtClean="0"/>
              <a:t>, </a:t>
            </a:r>
            <a:r>
              <a:rPr lang="nb-NO" dirty="0" err="1" smtClean="0"/>
              <a:t>its</a:t>
            </a:r>
            <a:r>
              <a:rPr lang="nb-NO" dirty="0" smtClean="0"/>
              <a:t> </a:t>
            </a:r>
            <a:r>
              <a:rPr lang="nb-NO" dirty="0" err="1" smtClean="0"/>
              <a:t>distance</a:t>
            </a:r>
            <a:r>
              <a:rPr lang="nb-NO" dirty="0" smtClean="0"/>
              <a:t> from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solution</a:t>
            </a:r>
            <a:r>
              <a:rPr lang="nb-NO" dirty="0" smtClean="0"/>
              <a:t> </a:t>
            </a:r>
            <a:r>
              <a:rPr lang="nb-NO" dirty="0" err="1" smtClean="0"/>
              <a:t>string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/>
              <a:t> is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36392" y="4005064"/>
                <a:ext cx="3347776" cy="14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8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nb-NO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nb-NO" sz="28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𝑦𝑝𝑒</m:t>
                          </m:r>
                          <m: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nb-NO" sz="28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nb-NO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nb-NO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𝑒𝑡𝑡𝑒𝑟</m:t>
                                  </m:r>
                                </m:e>
                                <m:e>
                                  <m:r>
                                    <a:rPr lang="nb-NO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nb-NO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≠</m:t>
                                  </m:r>
                                  <m:sSub>
                                    <m:sSubPr>
                                      <m:ctrlPr>
                                        <a:rPr lang="nb-NO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nb-NO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nb-NO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[</m:t>
                                  </m:r>
                                  <m:r>
                                    <a:rPr lang="nb-NO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nb-NO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]</m:t>
                                  </m:r>
                                </m:e>
                              </m:eqAr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nb-NO" sz="28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nb-NO" sz="28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8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b-NO" sz="28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nb-NO" sz="28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nb-NO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392" y="4005064"/>
                <a:ext cx="3347776" cy="14460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39552" y="5733256"/>
            <a:ext cx="4331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 smtClean="0"/>
              <a:t>Objective</a:t>
            </a:r>
            <a:r>
              <a:rPr lang="nb-NO" sz="2800" dirty="0"/>
              <a:t> </a:t>
            </a:r>
            <a:r>
              <a:rPr lang="nb-NO" sz="2800" dirty="0" smtClean="0"/>
              <a:t>is </a:t>
            </a:r>
            <a:r>
              <a:rPr lang="nb-NO" sz="2800" dirty="0" err="1" smtClean="0"/>
              <a:t>Minimize</a:t>
            </a:r>
            <a:r>
              <a:rPr lang="nb-NO" sz="2800" dirty="0" smtClean="0"/>
              <a:t> Max </a:t>
            </a:r>
            <a:r>
              <a:rPr lang="nb-NO" sz="2800" dirty="0" smtClean="0">
                <a:solidFill>
                  <a:srgbClr val="C00000"/>
                </a:solidFill>
              </a:rPr>
              <a:t>d</a:t>
            </a:r>
            <a:r>
              <a:rPr lang="nb-NO" sz="2800" baseline="-25000" dirty="0" smtClean="0">
                <a:solidFill>
                  <a:srgbClr val="C00000"/>
                </a:solidFill>
              </a:rPr>
              <a:t>i</a:t>
            </a:r>
            <a:endParaRPr lang="nb-NO" sz="2800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Algorithm</a:t>
            </a:r>
            <a:r>
              <a:rPr lang="nb-NO" dirty="0" smtClean="0"/>
              <a:t> for </a:t>
            </a:r>
            <a:r>
              <a:rPr lang="nb-NO" dirty="0" err="1" smtClean="0"/>
              <a:t>Closest</a:t>
            </a:r>
            <a:r>
              <a:rPr lang="nb-NO" dirty="0" smtClean="0"/>
              <a:t> </a:t>
            </a:r>
            <a:r>
              <a:rPr lang="nb-NO" dirty="0" err="1" smtClean="0"/>
              <a:t>String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8312"/>
                <a:ext cx="8229600" cy="11807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>
                    <a:solidFill>
                      <a:srgbClr val="002060"/>
                    </a:solidFill>
                  </a:rPr>
                  <a:t>Number </a:t>
                </a:r>
                <a:r>
                  <a:rPr lang="nb-NO" dirty="0" err="1" smtClean="0">
                    <a:solidFill>
                      <a:srgbClr val="002060"/>
                    </a:solidFill>
                  </a:rPr>
                  <a:t>of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variables in </a:t>
                </a:r>
                <a:r>
                  <a:rPr lang="nb-NO" dirty="0" err="1" smtClean="0">
                    <a:solidFill>
                      <a:srgbClr val="002060"/>
                    </a:solidFill>
                  </a:rPr>
                  <a:t>the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ILP is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so </a:t>
                </a:r>
                <a:r>
                  <a:rPr lang="nb-NO" dirty="0" err="1" smtClean="0">
                    <a:solidFill>
                      <a:srgbClr val="002060"/>
                    </a:solidFill>
                  </a:rPr>
                  <a:t>the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final </a:t>
                </a:r>
                <a:r>
                  <a:rPr lang="nb-NO" dirty="0" err="1" smtClean="0">
                    <a:solidFill>
                      <a:srgbClr val="002060"/>
                    </a:solidFill>
                  </a:rPr>
                  <a:t>running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time is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FPT</a:t>
                </a:r>
                <a:r>
                  <a:rPr lang="nb-NO" dirty="0">
                    <a:solidFill>
                      <a:srgbClr val="002060"/>
                    </a:solidFill>
                  </a:rPr>
                  <a:t> 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in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. (double </a:t>
                </a:r>
                <a:r>
                  <a:rPr lang="nb-NO" dirty="0" err="1" smtClean="0">
                    <a:solidFill>
                      <a:srgbClr val="002060"/>
                    </a:solidFill>
                  </a:rPr>
                  <a:t>exponential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)</a:t>
                </a:r>
                <a:endParaRPr lang="nb-NO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8312"/>
                <a:ext cx="8229600" cy="1180728"/>
              </a:xfrm>
              <a:blipFill rotWithShape="1">
                <a:blip r:embed="rId2"/>
                <a:stretch>
                  <a:fillRect l="-1852" t="-6186" r="-2667" b="-721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03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</p:spPr>
        <p:txBody>
          <a:bodyPr/>
          <a:lstStyle/>
          <a:p>
            <a:r>
              <a:rPr lang="nb-NO" dirty="0" err="1" smtClean="0">
                <a:solidFill>
                  <a:srgbClr val="002060"/>
                </a:solidFill>
              </a:rPr>
              <a:t>Kernels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on</a:t>
            </a:r>
            <a:r>
              <a:rPr lang="nb-NO" dirty="0" smtClean="0">
                <a:solidFill>
                  <a:srgbClr val="002060"/>
                </a:solidFill>
              </a:rPr>
              <a:t> Planar Graphs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Better </a:t>
            </a:r>
            <a:r>
              <a:rPr lang="nb-NO" dirty="0" err="1" smtClean="0"/>
              <a:t>kernel</a:t>
            </a:r>
            <a:r>
              <a:rPr lang="nb-NO" dirty="0" smtClean="0"/>
              <a:t> for </a:t>
            </a:r>
            <a:r>
              <a:rPr lang="nb-NO" dirty="0" err="1" smtClean="0"/>
              <a:t>vertex</a:t>
            </a:r>
            <a:r>
              <a:rPr lang="nb-NO" dirty="0" smtClean="0"/>
              <a:t> cover?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60847"/>
                <a:ext cx="8229600" cy="316835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The naive </a:t>
                </a:r>
                <a:r>
                  <a:rPr lang="nb-NO" dirty="0" err="1" smtClean="0"/>
                  <a:t>kernel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gives</a:t>
                </a:r>
                <a:r>
                  <a:rPr lang="nb-NO" dirty="0" smtClean="0"/>
                  <a:t> a </a:t>
                </a:r>
                <a:r>
                  <a:rPr lang="nb-NO" dirty="0" err="1" smtClean="0"/>
                  <a:t>graph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with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edges</a:t>
                </a:r>
                <a:r>
                  <a:rPr lang="nb-NO" dirty="0" smtClean="0"/>
                  <a:t> and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2k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vertices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encoded</a:t>
                </a:r>
                <a:r>
                  <a:rPr lang="nb-NO" dirty="0" smtClean="0">
                    <a:sym typeface="Wingdings" panose="05000000000000000000" pitchFamily="2" charset="2"/>
                  </a:rPr>
                  <a:t> in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O(k</a:t>
                </a:r>
                <a:r>
                  <a:rPr lang="nb-NO" baseline="300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log k)</a:t>
                </a:r>
                <a:r>
                  <a:rPr lang="nb-NO" dirty="0" smtClean="0">
                    <a:sym typeface="Wingdings" panose="05000000000000000000" pitchFamily="2" charset="2"/>
                  </a:rPr>
                  <a:t> bits.</a:t>
                </a:r>
              </a:p>
              <a:p>
                <a:pPr marL="0" indent="0">
                  <a:buNone/>
                </a:pPr>
                <a:endParaRPr lang="nb-NO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nb-NO" dirty="0" err="1" smtClean="0">
                    <a:sym typeface="Wingdings" panose="05000000000000000000" pitchFamily="2" charset="2"/>
                  </a:rPr>
                  <a:t>We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saw</a:t>
                </a:r>
                <a:r>
                  <a:rPr lang="nb-NO" dirty="0" smtClean="0">
                    <a:sym typeface="Wingdings" panose="05000000000000000000" pitchFamily="2" charset="2"/>
                  </a:rPr>
                  <a:t> a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kernel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with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2k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vertices</a:t>
                </a:r>
                <a:r>
                  <a:rPr lang="nb-NO" dirty="0" smtClean="0">
                    <a:sym typeface="Wingdings" panose="05000000000000000000" pitchFamily="2" charset="2"/>
                  </a:rPr>
                  <a:t> and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</a:t>
                </a:r>
                <a:r>
                  <a:rPr lang="nb-NO" baseline="300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edges</a:t>
                </a:r>
                <a:r>
                  <a:rPr lang="nb-NO" dirty="0" smtClean="0">
                    <a:sym typeface="Wingdings" panose="05000000000000000000" pitchFamily="2" charset="2"/>
                  </a:rPr>
                  <a:t>.</a:t>
                </a:r>
              </a:p>
              <a:p>
                <a:pPr marL="0" indent="0">
                  <a:buNone/>
                </a:pPr>
                <a:endParaRPr lang="nb-NO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DM10:</a:t>
                </a:r>
                <a:r>
                  <a:rPr lang="nb-NO" dirty="0" smtClean="0">
                    <a:sym typeface="Wingdings" panose="05000000000000000000" pitchFamily="2" charset="2"/>
                  </a:rPr>
                  <a:t> A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kernel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on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</a:t>
                </a:r>
                <a:r>
                  <a:rPr lang="nb-NO" baseline="300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2-c</a:t>
                </a:r>
                <a:r>
                  <a:rPr lang="nb-NO" dirty="0" smtClean="0">
                    <a:sym typeface="Wingdings" panose="05000000000000000000" pitchFamily="2" charset="2"/>
                  </a:rPr>
                  <a:t> bits for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any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c &gt; 1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yields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br>
                  <a:rPr lang="nb-NO" dirty="0" smtClean="0">
                    <a:sym typeface="Wingdings" panose="05000000000000000000" pitchFamily="2" charset="2"/>
                  </a:rPr>
                </a:br>
                <a:r>
                  <a:rPr lang="nb-NO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c</a:t>
                </a:r>
                <a:r>
                  <a:rPr lang="nb-NO" dirty="0" err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oNP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⊆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NP/poly</a:t>
                </a:r>
                <a:r>
                  <a:rPr lang="nb-NO" dirty="0" smtClean="0">
                    <a:sym typeface="Wingdings" panose="05000000000000000000" pitchFamily="2" charset="2"/>
                  </a:rPr>
                  <a:t>. 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60847"/>
                <a:ext cx="8229600" cy="3168353"/>
              </a:xfrm>
              <a:blipFill rotWithShape="1">
                <a:blip r:embed="rId2"/>
                <a:stretch>
                  <a:fillRect l="-1704" t="-5000" r="-593" b="-153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068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Vertex</a:t>
            </a:r>
            <a:r>
              <a:rPr lang="nb-NO" dirty="0" smtClean="0"/>
              <a:t> Cover </a:t>
            </a:r>
            <a:r>
              <a:rPr lang="nb-NO" dirty="0" err="1" smtClean="0"/>
              <a:t>on</a:t>
            </a:r>
            <a:r>
              <a:rPr lang="nb-NO" dirty="0" smtClean="0"/>
              <a:t> Planar </a:t>
            </a:r>
            <a:r>
              <a:rPr lang="nb-NO" dirty="0" err="1" smtClean="0"/>
              <a:t>graphs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More </a:t>
            </a:r>
            <a:r>
              <a:rPr lang="nb-NO" dirty="0" err="1" smtClean="0"/>
              <a:t>reduction</a:t>
            </a:r>
            <a:r>
              <a:rPr lang="nb-NO" dirty="0" smtClean="0"/>
              <a:t> </a:t>
            </a:r>
            <a:r>
              <a:rPr lang="nb-NO" dirty="0" err="1" smtClean="0"/>
              <a:t>rules</a:t>
            </a:r>
            <a:r>
              <a:rPr lang="nb-NO" dirty="0" smtClean="0"/>
              <a:t> for </a:t>
            </a:r>
            <a:r>
              <a:rPr lang="nb-NO" dirty="0" err="1" smtClean="0"/>
              <a:t>vertex</a:t>
            </a:r>
            <a:r>
              <a:rPr lang="nb-NO" dirty="0" smtClean="0"/>
              <a:t> cover:</a:t>
            </a:r>
          </a:p>
          <a:p>
            <a:pPr>
              <a:buFontTx/>
              <a:buChar char="-"/>
            </a:pPr>
            <a:r>
              <a:rPr lang="nb-NO" dirty="0" smtClean="0"/>
              <a:t>If </a:t>
            </a:r>
            <a:r>
              <a:rPr lang="nb-NO" dirty="0" smtClean="0">
                <a:solidFill>
                  <a:srgbClr val="C00000"/>
                </a:solidFill>
              </a:rPr>
              <a:t>v</a:t>
            </a:r>
            <a:r>
              <a:rPr lang="nb-NO" dirty="0" smtClean="0"/>
              <a:t> has </a:t>
            </a:r>
            <a:r>
              <a:rPr lang="nb-NO" dirty="0" err="1" smtClean="0"/>
              <a:t>degree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1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nb-NO" dirty="0" smtClean="0"/>
              <a:t> </a:t>
            </a:r>
            <a:r>
              <a:rPr lang="nb-NO" dirty="0" err="1" smtClean="0"/>
              <a:t>pick</a:t>
            </a:r>
            <a:r>
              <a:rPr lang="nb-NO" dirty="0" smtClean="0"/>
              <a:t> his </a:t>
            </a:r>
            <a:r>
              <a:rPr lang="nb-NO" dirty="0" err="1" smtClean="0"/>
              <a:t>neighbor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solution</a:t>
            </a:r>
            <a:r>
              <a:rPr lang="nb-NO" dirty="0" smtClean="0"/>
              <a:t>.</a:t>
            </a:r>
          </a:p>
          <a:p>
            <a:pPr>
              <a:buFontTx/>
              <a:buChar char="-"/>
            </a:pPr>
            <a:r>
              <a:rPr lang="nb-NO" dirty="0" err="1" smtClean="0"/>
              <a:t>Two</a:t>
            </a:r>
            <a:r>
              <a:rPr lang="nb-NO" dirty="0" smtClean="0"/>
              <a:t> false </a:t>
            </a:r>
            <a:r>
              <a:rPr lang="nb-NO" dirty="0" err="1" smtClean="0"/>
              <a:t>twins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degree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dirty="0" smtClean="0"/>
              <a:t> </a:t>
            </a:r>
            <a:r>
              <a:rPr lang="nb-NO" dirty="0" smtClean="0">
                <a:sym typeface="Wingdings" panose="05000000000000000000" pitchFamily="2" charset="2"/>
              </a:rPr>
              <a:t> </a:t>
            </a:r>
            <a:r>
              <a:rPr lang="nb-NO" dirty="0" err="1" smtClean="0">
                <a:sym typeface="Wingdings" panose="05000000000000000000" pitchFamily="2" charset="2"/>
              </a:rPr>
              <a:t>pick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err="1" smtClean="0">
                <a:sym typeface="Wingdings" panose="05000000000000000000" pitchFamily="2" charset="2"/>
              </a:rPr>
              <a:t>both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err="1" smtClean="0">
                <a:sym typeface="Wingdings" panose="05000000000000000000" pitchFamily="2" charset="2"/>
              </a:rPr>
              <a:t>their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err="1" smtClean="0">
                <a:sym typeface="Wingdings" panose="05000000000000000000" pitchFamily="2" charset="2"/>
              </a:rPr>
              <a:t>neighbors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err="1" smtClean="0">
                <a:sym typeface="Wingdings" panose="05000000000000000000" pitchFamily="2" charset="2"/>
              </a:rPr>
              <a:t>into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err="1" smtClean="0">
                <a:sym typeface="Wingdings" panose="05000000000000000000" pitchFamily="2" charset="2"/>
              </a:rPr>
              <a:t>solution</a:t>
            </a:r>
            <a:r>
              <a:rPr lang="nb-NO" dirty="0" smtClean="0">
                <a:sym typeface="Wingdings" panose="05000000000000000000" pitchFamily="2" charset="2"/>
              </a:rPr>
              <a:t>.</a:t>
            </a:r>
            <a:endParaRPr lang="nb-NO" dirty="0"/>
          </a:p>
        </p:txBody>
      </p:sp>
      <p:sp>
        <p:nvSpPr>
          <p:cNvPr id="4" name="Oval 3"/>
          <p:cNvSpPr/>
          <p:nvPr/>
        </p:nvSpPr>
        <p:spPr>
          <a:xfrm>
            <a:off x="4355976" y="479715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Oval 4"/>
          <p:cNvSpPr/>
          <p:nvPr/>
        </p:nvSpPr>
        <p:spPr>
          <a:xfrm>
            <a:off x="4355976" y="530120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5"/>
          <p:cNvSpPr/>
          <p:nvPr/>
        </p:nvSpPr>
        <p:spPr>
          <a:xfrm>
            <a:off x="5364088" y="501317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3347864" y="5042707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Connector 8"/>
          <p:cNvCxnSpPr>
            <a:stCxn id="7" idx="6"/>
            <a:endCxn id="4" idx="2"/>
          </p:cNvCxnSpPr>
          <p:nvPr/>
        </p:nvCxnSpPr>
        <p:spPr>
          <a:xfrm flipV="1">
            <a:off x="3707904" y="4977172"/>
            <a:ext cx="648072" cy="24555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6"/>
            <a:endCxn id="5" idx="2"/>
          </p:cNvCxnSpPr>
          <p:nvPr/>
        </p:nvCxnSpPr>
        <p:spPr>
          <a:xfrm>
            <a:off x="3707904" y="5222727"/>
            <a:ext cx="648072" cy="258501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6"/>
            <a:endCxn id="6" idx="2"/>
          </p:cNvCxnSpPr>
          <p:nvPr/>
        </p:nvCxnSpPr>
        <p:spPr>
          <a:xfrm>
            <a:off x="4716016" y="4977172"/>
            <a:ext cx="648072" cy="216024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" idx="6"/>
            <a:endCxn id="6" idx="2"/>
          </p:cNvCxnSpPr>
          <p:nvPr/>
        </p:nvCxnSpPr>
        <p:spPr>
          <a:xfrm flipV="1">
            <a:off x="4716016" y="5193196"/>
            <a:ext cx="648072" cy="288032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7"/>
          </p:cNvCxnSpPr>
          <p:nvPr/>
        </p:nvCxnSpPr>
        <p:spPr>
          <a:xfrm flipV="1">
            <a:off x="5671401" y="4869160"/>
            <a:ext cx="278391" cy="19674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5"/>
          </p:cNvCxnSpPr>
          <p:nvPr/>
        </p:nvCxnSpPr>
        <p:spPr>
          <a:xfrm>
            <a:off x="5671401" y="5320489"/>
            <a:ext cx="278391" cy="20638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2"/>
          </p:cNvCxnSpPr>
          <p:nvPr/>
        </p:nvCxnSpPr>
        <p:spPr>
          <a:xfrm flipH="1">
            <a:off x="3059832" y="5222727"/>
            <a:ext cx="288032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4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>
            <a:stCxn id="12" idx="0"/>
          </p:cNvCxnSpPr>
          <p:nvPr/>
        </p:nvCxnSpPr>
        <p:spPr>
          <a:xfrm flipH="1" flipV="1">
            <a:off x="3995936" y="2916324"/>
            <a:ext cx="288032" cy="10167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3" idx="0"/>
          </p:cNvCxnSpPr>
          <p:nvPr/>
        </p:nvCxnSpPr>
        <p:spPr>
          <a:xfrm flipH="1" flipV="1">
            <a:off x="4355976" y="3140968"/>
            <a:ext cx="504056" cy="7920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4" idx="0"/>
          </p:cNvCxnSpPr>
          <p:nvPr/>
        </p:nvCxnSpPr>
        <p:spPr>
          <a:xfrm flipH="1" flipV="1">
            <a:off x="5067265" y="2916324"/>
            <a:ext cx="368831" cy="10167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0"/>
          </p:cNvCxnSpPr>
          <p:nvPr/>
        </p:nvCxnSpPr>
        <p:spPr>
          <a:xfrm flipH="1" flipV="1">
            <a:off x="3563888" y="2916324"/>
            <a:ext cx="720080" cy="10167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0"/>
          </p:cNvCxnSpPr>
          <p:nvPr/>
        </p:nvCxnSpPr>
        <p:spPr>
          <a:xfrm flipH="1" flipV="1">
            <a:off x="4508376" y="2996952"/>
            <a:ext cx="351656" cy="936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4" idx="0"/>
          </p:cNvCxnSpPr>
          <p:nvPr/>
        </p:nvCxnSpPr>
        <p:spPr>
          <a:xfrm flipH="1" flipV="1">
            <a:off x="4788024" y="2916324"/>
            <a:ext cx="648072" cy="10167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Vertex</a:t>
            </a:r>
            <a:r>
              <a:rPr lang="nb-NO" dirty="0" smtClean="0"/>
              <a:t> Cover Analysis</a:t>
            </a:r>
            <a:endParaRPr lang="nb-NO" dirty="0"/>
          </a:p>
        </p:txBody>
      </p:sp>
      <p:sp>
        <p:nvSpPr>
          <p:cNvPr id="5" name="Freeform 4"/>
          <p:cNvSpPr/>
          <p:nvPr/>
        </p:nvSpPr>
        <p:spPr>
          <a:xfrm>
            <a:off x="1416588" y="2564904"/>
            <a:ext cx="3803484" cy="702840"/>
          </a:xfrm>
          <a:custGeom>
            <a:avLst/>
            <a:gdLst>
              <a:gd name="connsiteX0" fmla="*/ 179723 w 3803484"/>
              <a:gd name="connsiteY0" fmla="*/ 495706 h 702840"/>
              <a:gd name="connsiteX1" fmla="*/ 262 w 3803484"/>
              <a:gd name="connsiteY1" fmla="*/ 264970 h 702840"/>
              <a:gd name="connsiteX2" fmla="*/ 222452 w 3803484"/>
              <a:gd name="connsiteY2" fmla="*/ 111146 h 702840"/>
              <a:gd name="connsiteX3" fmla="*/ 795020 w 3803484"/>
              <a:gd name="connsiteY3" fmla="*/ 25688 h 702840"/>
              <a:gd name="connsiteX4" fmla="*/ 1341951 w 3803484"/>
              <a:gd name="connsiteY4" fmla="*/ 179512 h 702840"/>
              <a:gd name="connsiteX5" fmla="*/ 1897428 w 3803484"/>
              <a:gd name="connsiteY5" fmla="*/ 145329 h 702840"/>
              <a:gd name="connsiteX6" fmla="*/ 2418721 w 3803484"/>
              <a:gd name="connsiteY6" fmla="*/ 50 h 702840"/>
              <a:gd name="connsiteX7" fmla="*/ 2769099 w 3803484"/>
              <a:gd name="connsiteY7" fmla="*/ 162420 h 702840"/>
              <a:gd name="connsiteX8" fmla="*/ 3145114 w 3803484"/>
              <a:gd name="connsiteY8" fmla="*/ 213695 h 702840"/>
              <a:gd name="connsiteX9" fmla="*/ 3521129 w 3803484"/>
              <a:gd name="connsiteY9" fmla="*/ 17142 h 702840"/>
              <a:gd name="connsiteX10" fmla="*/ 3803140 w 3803484"/>
              <a:gd name="connsiteY10" fmla="*/ 299153 h 702840"/>
              <a:gd name="connsiteX11" fmla="*/ 3572404 w 3803484"/>
              <a:gd name="connsiteY11" fmla="*/ 692260 h 702840"/>
              <a:gd name="connsiteX12" fmla="*/ 3281847 w 3803484"/>
              <a:gd name="connsiteY12" fmla="*/ 589710 h 702840"/>
              <a:gd name="connsiteX13" fmla="*/ 3068202 w 3803484"/>
              <a:gd name="connsiteY13" fmla="*/ 581164 h 702840"/>
              <a:gd name="connsiteX14" fmla="*/ 2700733 w 3803484"/>
              <a:gd name="connsiteY14" fmla="*/ 683714 h 702840"/>
              <a:gd name="connsiteX15" fmla="*/ 2384538 w 3803484"/>
              <a:gd name="connsiteY15" fmla="*/ 615348 h 702840"/>
              <a:gd name="connsiteX16" fmla="*/ 2153802 w 3803484"/>
              <a:gd name="connsiteY16" fmla="*/ 546981 h 702840"/>
              <a:gd name="connsiteX17" fmla="*/ 1623963 w 3803484"/>
              <a:gd name="connsiteY17" fmla="*/ 598256 h 702840"/>
              <a:gd name="connsiteX18" fmla="*/ 1384680 w 3803484"/>
              <a:gd name="connsiteY18" fmla="*/ 555527 h 702840"/>
              <a:gd name="connsiteX19" fmla="*/ 1179581 w 3803484"/>
              <a:gd name="connsiteY19" fmla="*/ 649531 h 702840"/>
              <a:gd name="connsiteX20" fmla="*/ 786475 w 3803484"/>
              <a:gd name="connsiteY20" fmla="*/ 606802 h 702840"/>
              <a:gd name="connsiteX21" fmla="*/ 632650 w 3803484"/>
              <a:gd name="connsiteY21" fmla="*/ 529890 h 702840"/>
              <a:gd name="connsiteX22" fmla="*/ 282273 w 3803484"/>
              <a:gd name="connsiteY22" fmla="*/ 598256 h 702840"/>
              <a:gd name="connsiteX23" fmla="*/ 179723 w 3803484"/>
              <a:gd name="connsiteY23" fmla="*/ 495706 h 70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03484" h="702840">
                <a:moveTo>
                  <a:pt x="179723" y="495706"/>
                </a:moveTo>
                <a:cubicBezTo>
                  <a:pt x="132721" y="440158"/>
                  <a:pt x="-6860" y="329063"/>
                  <a:pt x="262" y="264970"/>
                </a:cubicBezTo>
                <a:cubicBezTo>
                  <a:pt x="7383" y="200877"/>
                  <a:pt x="89992" y="151026"/>
                  <a:pt x="222452" y="111146"/>
                </a:cubicBezTo>
                <a:cubicBezTo>
                  <a:pt x="354912" y="71266"/>
                  <a:pt x="608437" y="14294"/>
                  <a:pt x="795020" y="25688"/>
                </a:cubicBezTo>
                <a:cubicBezTo>
                  <a:pt x="981603" y="37082"/>
                  <a:pt x="1158216" y="159572"/>
                  <a:pt x="1341951" y="179512"/>
                </a:cubicBezTo>
                <a:cubicBezTo>
                  <a:pt x="1525686" y="199452"/>
                  <a:pt x="1717966" y="175239"/>
                  <a:pt x="1897428" y="145329"/>
                </a:cubicBezTo>
                <a:cubicBezTo>
                  <a:pt x="2076890" y="115419"/>
                  <a:pt x="2273443" y="-2798"/>
                  <a:pt x="2418721" y="50"/>
                </a:cubicBezTo>
                <a:cubicBezTo>
                  <a:pt x="2563999" y="2898"/>
                  <a:pt x="2648033" y="126812"/>
                  <a:pt x="2769099" y="162420"/>
                </a:cubicBezTo>
                <a:cubicBezTo>
                  <a:pt x="2890165" y="198028"/>
                  <a:pt x="3019776" y="237908"/>
                  <a:pt x="3145114" y="213695"/>
                </a:cubicBezTo>
                <a:cubicBezTo>
                  <a:pt x="3270452" y="189482"/>
                  <a:pt x="3411458" y="2899"/>
                  <a:pt x="3521129" y="17142"/>
                </a:cubicBezTo>
                <a:cubicBezTo>
                  <a:pt x="3630800" y="31385"/>
                  <a:pt x="3794594" y="186633"/>
                  <a:pt x="3803140" y="299153"/>
                </a:cubicBezTo>
                <a:cubicBezTo>
                  <a:pt x="3811686" y="411673"/>
                  <a:pt x="3659286" y="643834"/>
                  <a:pt x="3572404" y="692260"/>
                </a:cubicBezTo>
                <a:cubicBezTo>
                  <a:pt x="3485522" y="740686"/>
                  <a:pt x="3365881" y="608226"/>
                  <a:pt x="3281847" y="589710"/>
                </a:cubicBezTo>
                <a:cubicBezTo>
                  <a:pt x="3197813" y="571194"/>
                  <a:pt x="3165054" y="565497"/>
                  <a:pt x="3068202" y="581164"/>
                </a:cubicBezTo>
                <a:cubicBezTo>
                  <a:pt x="2971350" y="596831"/>
                  <a:pt x="2814677" y="678017"/>
                  <a:pt x="2700733" y="683714"/>
                </a:cubicBezTo>
                <a:cubicBezTo>
                  <a:pt x="2586789" y="689411"/>
                  <a:pt x="2475693" y="638137"/>
                  <a:pt x="2384538" y="615348"/>
                </a:cubicBezTo>
                <a:cubicBezTo>
                  <a:pt x="2293383" y="592559"/>
                  <a:pt x="2280564" y="549830"/>
                  <a:pt x="2153802" y="546981"/>
                </a:cubicBezTo>
                <a:cubicBezTo>
                  <a:pt x="2027040" y="544132"/>
                  <a:pt x="1752150" y="596832"/>
                  <a:pt x="1623963" y="598256"/>
                </a:cubicBezTo>
                <a:cubicBezTo>
                  <a:pt x="1495776" y="599680"/>
                  <a:pt x="1458744" y="546981"/>
                  <a:pt x="1384680" y="555527"/>
                </a:cubicBezTo>
                <a:cubicBezTo>
                  <a:pt x="1310616" y="564073"/>
                  <a:pt x="1279282" y="640985"/>
                  <a:pt x="1179581" y="649531"/>
                </a:cubicBezTo>
                <a:cubicBezTo>
                  <a:pt x="1079880" y="658077"/>
                  <a:pt x="877630" y="626742"/>
                  <a:pt x="786475" y="606802"/>
                </a:cubicBezTo>
                <a:cubicBezTo>
                  <a:pt x="695320" y="586862"/>
                  <a:pt x="716684" y="531314"/>
                  <a:pt x="632650" y="529890"/>
                </a:cubicBezTo>
                <a:cubicBezTo>
                  <a:pt x="548616" y="528466"/>
                  <a:pt x="360609" y="603953"/>
                  <a:pt x="282273" y="598256"/>
                </a:cubicBezTo>
                <a:cubicBezTo>
                  <a:pt x="203937" y="592559"/>
                  <a:pt x="226725" y="551254"/>
                  <a:pt x="179723" y="49570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5"/>
          <p:cNvSpPr/>
          <p:nvPr/>
        </p:nvSpPr>
        <p:spPr>
          <a:xfrm>
            <a:off x="1259632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Oval 7"/>
          <p:cNvSpPr/>
          <p:nvPr/>
        </p:nvSpPr>
        <p:spPr>
          <a:xfrm>
            <a:off x="1835696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2411760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Oval 9"/>
          <p:cNvSpPr/>
          <p:nvPr/>
        </p:nvSpPr>
        <p:spPr>
          <a:xfrm>
            <a:off x="2987824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3563888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/>
          <p:cNvSpPr/>
          <p:nvPr/>
        </p:nvSpPr>
        <p:spPr>
          <a:xfrm>
            <a:off x="4139952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Oval 12"/>
          <p:cNvSpPr/>
          <p:nvPr/>
        </p:nvSpPr>
        <p:spPr>
          <a:xfrm>
            <a:off x="4716016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Oval 13"/>
          <p:cNvSpPr/>
          <p:nvPr/>
        </p:nvSpPr>
        <p:spPr>
          <a:xfrm>
            <a:off x="5292080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67585" y="1844824"/>
                <a:ext cx="2484142" cy="923330"/>
              </a:xfrm>
              <a:prstGeom prst="rect">
                <a:avLst/>
              </a:prstGeom>
              <a:noFill/>
              <a:ln w="57150">
                <a:solidFill>
                  <a:srgbClr val="002060"/>
                </a:solidFill>
              </a:ln>
            </p:spPr>
            <p:txBody>
              <a:bodyPr wrap="none" rtlCol="0">
                <a:spAutoFit/>
              </a:bodyPr>
              <a:lstStyle/>
              <a:p>
                <a:endParaRPr lang="nb-NO" dirty="0" smtClean="0"/>
              </a:p>
              <a:p>
                <a:r>
                  <a:rPr lang="nb-NO" dirty="0" smtClean="0"/>
                  <a:t>  </a:t>
                </a:r>
                <a:r>
                  <a:rPr lang="nb-NO" dirty="0" err="1" smtClean="0"/>
                  <a:t>Vertex</a:t>
                </a:r>
                <a:r>
                  <a:rPr lang="nb-NO" dirty="0" smtClean="0"/>
                  <a:t> Cover, </a:t>
                </a:r>
                <a:r>
                  <a:rPr lang="nb-NO" dirty="0" err="1" smtClean="0"/>
                  <a:t>Size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k</a:t>
                </a:r>
                <a:r>
                  <a:rPr lang="nb-NO" dirty="0" smtClean="0"/>
                  <a:t>.  </a:t>
                </a:r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585" y="1844824"/>
                <a:ext cx="2484142" cy="9233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5436096" y="2306489"/>
            <a:ext cx="531489" cy="402431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96092" y="3861048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Independent</a:t>
            </a:r>
            <a:r>
              <a:rPr lang="nb-NO" dirty="0" smtClean="0"/>
              <a:t> Set</a:t>
            </a:r>
            <a:endParaRPr lang="nb-NO" dirty="0"/>
          </a:p>
        </p:txBody>
      </p:sp>
      <p:sp>
        <p:nvSpPr>
          <p:cNvPr id="30" name="TextBox 29"/>
          <p:cNvSpPr txBox="1"/>
          <p:nvPr/>
        </p:nvSpPr>
        <p:spPr>
          <a:xfrm>
            <a:off x="1547664" y="4509120"/>
            <a:ext cx="241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No </a:t>
            </a:r>
            <a:r>
              <a:rPr lang="nb-NO" dirty="0" err="1" smtClean="0"/>
              <a:t>vertices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degree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1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44" name="Freeform 43"/>
          <p:cNvSpPr/>
          <p:nvPr/>
        </p:nvSpPr>
        <p:spPr>
          <a:xfrm>
            <a:off x="3640508" y="3008120"/>
            <a:ext cx="600428" cy="769121"/>
          </a:xfrm>
          <a:custGeom>
            <a:avLst/>
            <a:gdLst>
              <a:gd name="connsiteX0" fmla="*/ 0 w 600428"/>
              <a:gd name="connsiteY0" fmla="*/ 0 h 769121"/>
              <a:gd name="connsiteX1" fmla="*/ 324741 w 600428"/>
              <a:gd name="connsiteY1" fmla="*/ 470018 h 769121"/>
              <a:gd name="connsiteX2" fmla="*/ 538385 w 600428"/>
              <a:gd name="connsiteY2" fmla="*/ 769121 h 769121"/>
              <a:gd name="connsiteX3" fmla="*/ 598206 w 600428"/>
              <a:gd name="connsiteY3" fmla="*/ 726392 h 769121"/>
              <a:gd name="connsiteX4" fmla="*/ 478565 w 600428"/>
              <a:gd name="connsiteY4" fmla="*/ 341831 h 769121"/>
              <a:gd name="connsiteX5" fmla="*/ 427290 w 600428"/>
              <a:gd name="connsiteY5" fmla="*/ 59820 h 76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428" h="769121">
                <a:moveTo>
                  <a:pt x="0" y="0"/>
                </a:moveTo>
                <a:lnTo>
                  <a:pt x="324741" y="470018"/>
                </a:lnTo>
                <a:cubicBezTo>
                  <a:pt x="414472" y="598205"/>
                  <a:pt x="492808" y="726392"/>
                  <a:pt x="538385" y="769121"/>
                </a:cubicBezTo>
                <a:cubicBezTo>
                  <a:pt x="583962" y="811850"/>
                  <a:pt x="608176" y="797607"/>
                  <a:pt x="598206" y="726392"/>
                </a:cubicBezTo>
                <a:cubicBezTo>
                  <a:pt x="588236" y="655177"/>
                  <a:pt x="507051" y="452926"/>
                  <a:pt x="478565" y="341831"/>
                </a:cubicBezTo>
                <a:cubicBezTo>
                  <a:pt x="450079" y="230736"/>
                  <a:pt x="438684" y="145278"/>
                  <a:pt x="427290" y="5982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Freeform 44"/>
          <p:cNvSpPr/>
          <p:nvPr/>
        </p:nvSpPr>
        <p:spPr>
          <a:xfrm>
            <a:off x="4332718" y="3033757"/>
            <a:ext cx="407744" cy="658283"/>
          </a:xfrm>
          <a:custGeom>
            <a:avLst/>
            <a:gdLst>
              <a:gd name="connsiteX0" fmla="*/ 0 w 407744"/>
              <a:gd name="connsiteY0" fmla="*/ 34183 h 658283"/>
              <a:gd name="connsiteX1" fmla="*/ 273465 w 407744"/>
              <a:gd name="connsiteY1" fmla="*/ 470019 h 658283"/>
              <a:gd name="connsiteX2" fmla="*/ 401652 w 407744"/>
              <a:gd name="connsiteY2" fmla="*/ 658026 h 658283"/>
              <a:gd name="connsiteX3" fmla="*/ 367469 w 407744"/>
              <a:gd name="connsiteY3" fmla="*/ 435836 h 658283"/>
              <a:gd name="connsiteX4" fmla="*/ 196553 w 407744"/>
              <a:gd name="connsiteY4" fmla="*/ 0 h 65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744" h="658283">
                <a:moveTo>
                  <a:pt x="0" y="34183"/>
                </a:moveTo>
                <a:cubicBezTo>
                  <a:pt x="103261" y="200114"/>
                  <a:pt x="206523" y="366045"/>
                  <a:pt x="273465" y="470019"/>
                </a:cubicBezTo>
                <a:cubicBezTo>
                  <a:pt x="340407" y="573993"/>
                  <a:pt x="385985" y="663723"/>
                  <a:pt x="401652" y="658026"/>
                </a:cubicBezTo>
                <a:cubicBezTo>
                  <a:pt x="417319" y="652329"/>
                  <a:pt x="401652" y="545507"/>
                  <a:pt x="367469" y="435836"/>
                </a:cubicBezTo>
                <a:cubicBezTo>
                  <a:pt x="333286" y="326165"/>
                  <a:pt x="264919" y="163082"/>
                  <a:pt x="196553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Freeform 45"/>
          <p:cNvSpPr/>
          <p:nvPr/>
        </p:nvSpPr>
        <p:spPr>
          <a:xfrm>
            <a:off x="4888194" y="2999574"/>
            <a:ext cx="419716" cy="731493"/>
          </a:xfrm>
          <a:custGeom>
            <a:avLst/>
            <a:gdLst>
              <a:gd name="connsiteX0" fmla="*/ 0 w 419716"/>
              <a:gd name="connsiteY0" fmla="*/ 42729 h 731493"/>
              <a:gd name="connsiteX1" fmla="*/ 299103 w 419716"/>
              <a:gd name="connsiteY1" fmla="*/ 555476 h 731493"/>
              <a:gd name="connsiteX2" fmla="*/ 418744 w 419716"/>
              <a:gd name="connsiteY2" fmla="*/ 726392 h 731493"/>
              <a:gd name="connsiteX3" fmla="*/ 350378 w 419716"/>
              <a:gd name="connsiteY3" fmla="*/ 393106 h 731493"/>
              <a:gd name="connsiteX4" fmla="*/ 256374 w 419716"/>
              <a:gd name="connsiteY4" fmla="*/ 102549 h 731493"/>
              <a:gd name="connsiteX5" fmla="*/ 230737 w 419716"/>
              <a:gd name="connsiteY5" fmla="*/ 0 h 73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716" h="731493">
                <a:moveTo>
                  <a:pt x="0" y="42729"/>
                </a:moveTo>
                <a:cubicBezTo>
                  <a:pt x="114656" y="242130"/>
                  <a:pt x="229312" y="441532"/>
                  <a:pt x="299103" y="555476"/>
                </a:cubicBezTo>
                <a:cubicBezTo>
                  <a:pt x="368894" y="669420"/>
                  <a:pt x="410198" y="753454"/>
                  <a:pt x="418744" y="726392"/>
                </a:cubicBezTo>
                <a:cubicBezTo>
                  <a:pt x="427290" y="699330"/>
                  <a:pt x="377440" y="497080"/>
                  <a:pt x="350378" y="393106"/>
                </a:cubicBezTo>
                <a:cubicBezTo>
                  <a:pt x="323316" y="289132"/>
                  <a:pt x="276314" y="168067"/>
                  <a:pt x="256374" y="102549"/>
                </a:cubicBezTo>
                <a:cubicBezTo>
                  <a:pt x="236434" y="37031"/>
                  <a:pt x="233585" y="18515"/>
                  <a:pt x="230737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547664" y="4942909"/>
                <a:ext cx="49658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 smtClean="0"/>
                  <a:t>Simple plane </a:t>
                </a:r>
                <a:r>
                  <a:rPr lang="nb-NO" dirty="0" err="1" smtClean="0"/>
                  <a:t>graphs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on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vertices</a:t>
                </a:r>
                <a:r>
                  <a:rPr lang="nb-NO" dirty="0" smtClean="0"/>
                  <a:t> have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3k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edges</a:t>
                </a:r>
                <a:r>
                  <a:rPr lang="nb-NO" dirty="0" smtClean="0"/>
                  <a:t> </a:t>
                </a:r>
                <a:br>
                  <a:rPr lang="nb-NO" dirty="0" smtClean="0"/>
                </a:br>
                <a:r>
                  <a:rPr lang="nb-NO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3k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vertices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degree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942909"/>
                <a:ext cx="4965847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106" t="-4717" b="-1415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reeform 47"/>
          <p:cNvSpPr/>
          <p:nvPr/>
        </p:nvSpPr>
        <p:spPr>
          <a:xfrm>
            <a:off x="1389723" y="3127761"/>
            <a:ext cx="2246173" cy="888762"/>
          </a:xfrm>
          <a:custGeom>
            <a:avLst/>
            <a:gdLst>
              <a:gd name="connsiteX0" fmla="*/ 160999 w 2246173"/>
              <a:gd name="connsiteY0" fmla="*/ 0 h 888762"/>
              <a:gd name="connsiteX1" fmla="*/ 7175 w 2246173"/>
              <a:gd name="connsiteY1" fmla="*/ 752030 h 888762"/>
              <a:gd name="connsiteX2" fmla="*/ 366098 w 2246173"/>
              <a:gd name="connsiteY2" fmla="*/ 111095 h 888762"/>
              <a:gd name="connsiteX3" fmla="*/ 280640 w 2246173"/>
              <a:gd name="connsiteY3" fmla="*/ 769121 h 888762"/>
              <a:gd name="connsiteX4" fmla="*/ 665201 w 2246173"/>
              <a:gd name="connsiteY4" fmla="*/ 153824 h 888762"/>
              <a:gd name="connsiteX5" fmla="*/ 665201 w 2246173"/>
              <a:gd name="connsiteY5" fmla="*/ 752030 h 888762"/>
              <a:gd name="connsiteX6" fmla="*/ 844663 w 2246173"/>
              <a:gd name="connsiteY6" fmla="*/ 162370 h 888762"/>
              <a:gd name="connsiteX7" fmla="*/ 887392 w 2246173"/>
              <a:gd name="connsiteY7" fmla="*/ 837488 h 888762"/>
              <a:gd name="connsiteX8" fmla="*/ 1160857 w 2246173"/>
              <a:gd name="connsiteY8" fmla="*/ 153824 h 888762"/>
              <a:gd name="connsiteX9" fmla="*/ 1203586 w 2246173"/>
              <a:gd name="connsiteY9" fmla="*/ 640934 h 888762"/>
              <a:gd name="connsiteX10" fmla="*/ 1442868 w 2246173"/>
              <a:gd name="connsiteY10" fmla="*/ 102549 h 888762"/>
              <a:gd name="connsiteX11" fmla="*/ 1442868 w 2246173"/>
              <a:gd name="connsiteY11" fmla="*/ 888762 h 888762"/>
              <a:gd name="connsiteX12" fmla="*/ 1690696 w 2246173"/>
              <a:gd name="connsiteY12" fmla="*/ 102549 h 888762"/>
              <a:gd name="connsiteX13" fmla="*/ 1818883 w 2246173"/>
              <a:gd name="connsiteY13" fmla="*/ 692209 h 888762"/>
              <a:gd name="connsiteX14" fmla="*/ 1955616 w 2246173"/>
              <a:gd name="connsiteY14" fmla="*/ 145278 h 888762"/>
              <a:gd name="connsiteX15" fmla="*/ 2126532 w 2246173"/>
              <a:gd name="connsiteY15" fmla="*/ 769121 h 888762"/>
              <a:gd name="connsiteX16" fmla="*/ 2246173 w 2246173"/>
              <a:gd name="connsiteY16" fmla="*/ 85458 h 88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6173" h="888762">
                <a:moveTo>
                  <a:pt x="160999" y="0"/>
                </a:moveTo>
                <a:cubicBezTo>
                  <a:pt x="66995" y="366757"/>
                  <a:pt x="-27008" y="733514"/>
                  <a:pt x="7175" y="752030"/>
                </a:cubicBezTo>
                <a:cubicBezTo>
                  <a:pt x="41358" y="770546"/>
                  <a:pt x="320521" y="108247"/>
                  <a:pt x="366098" y="111095"/>
                </a:cubicBezTo>
                <a:cubicBezTo>
                  <a:pt x="411675" y="113943"/>
                  <a:pt x="230790" y="762000"/>
                  <a:pt x="280640" y="769121"/>
                </a:cubicBezTo>
                <a:cubicBezTo>
                  <a:pt x="330490" y="776242"/>
                  <a:pt x="601108" y="156672"/>
                  <a:pt x="665201" y="153824"/>
                </a:cubicBezTo>
                <a:cubicBezTo>
                  <a:pt x="729294" y="150976"/>
                  <a:pt x="635291" y="750606"/>
                  <a:pt x="665201" y="752030"/>
                </a:cubicBezTo>
                <a:cubicBezTo>
                  <a:pt x="695111" y="753454"/>
                  <a:pt x="807631" y="148127"/>
                  <a:pt x="844663" y="162370"/>
                </a:cubicBezTo>
                <a:cubicBezTo>
                  <a:pt x="881695" y="176613"/>
                  <a:pt x="834693" y="838912"/>
                  <a:pt x="887392" y="837488"/>
                </a:cubicBezTo>
                <a:cubicBezTo>
                  <a:pt x="940091" y="836064"/>
                  <a:pt x="1108158" y="186583"/>
                  <a:pt x="1160857" y="153824"/>
                </a:cubicBezTo>
                <a:cubicBezTo>
                  <a:pt x="1213556" y="121065"/>
                  <a:pt x="1156584" y="649480"/>
                  <a:pt x="1203586" y="640934"/>
                </a:cubicBezTo>
                <a:cubicBezTo>
                  <a:pt x="1250588" y="632388"/>
                  <a:pt x="1402988" y="61244"/>
                  <a:pt x="1442868" y="102549"/>
                </a:cubicBezTo>
                <a:cubicBezTo>
                  <a:pt x="1482748" y="143854"/>
                  <a:pt x="1401563" y="888762"/>
                  <a:pt x="1442868" y="888762"/>
                </a:cubicBezTo>
                <a:cubicBezTo>
                  <a:pt x="1484173" y="888762"/>
                  <a:pt x="1628027" y="135308"/>
                  <a:pt x="1690696" y="102549"/>
                </a:cubicBezTo>
                <a:cubicBezTo>
                  <a:pt x="1753365" y="69790"/>
                  <a:pt x="1774730" y="685088"/>
                  <a:pt x="1818883" y="692209"/>
                </a:cubicBezTo>
                <a:cubicBezTo>
                  <a:pt x="1863036" y="699330"/>
                  <a:pt x="1904341" y="132459"/>
                  <a:pt x="1955616" y="145278"/>
                </a:cubicBezTo>
                <a:cubicBezTo>
                  <a:pt x="2006891" y="158097"/>
                  <a:pt x="2078106" y="779091"/>
                  <a:pt x="2126532" y="769121"/>
                </a:cubicBezTo>
                <a:cubicBezTo>
                  <a:pt x="2174958" y="759151"/>
                  <a:pt x="2210565" y="422304"/>
                  <a:pt x="2246173" y="8545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577132" y="5651956"/>
                <a:ext cx="34283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 smtClean="0"/>
                  <a:t>How </a:t>
                </a:r>
                <a:r>
                  <a:rPr lang="nb-NO" dirty="0" err="1" smtClean="0"/>
                  <a:t>many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vertices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degree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3</a:t>
                </a:r>
                <a:r>
                  <a:rPr lang="nb-NO" dirty="0" smtClean="0"/>
                  <a:t>?</a:t>
                </a:r>
                <a:endParaRPr lang="nb-NO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132" y="5651956"/>
                <a:ext cx="3428311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601" t="-8197" b="-2459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48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/>
      <p:bldP spid="30" grpId="0"/>
      <p:bldP spid="44" grpId="0" animBg="1"/>
      <p:bldP spid="45" grpId="0" animBg="1"/>
      <p:bldP spid="46" grpId="0" animBg="1"/>
      <p:bldP spid="47" grpId="0"/>
      <p:bldP spid="48" grpId="0" animBg="1"/>
      <p:bldP spid="49" grpId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Bipartite</a:t>
            </a:r>
            <a:r>
              <a:rPr lang="nb-NO" dirty="0" smtClean="0"/>
              <a:t> Planar Graph Lemma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6127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Lemma:</a:t>
                </a:r>
                <a:r>
                  <a:rPr lang="nb-NO" dirty="0" smtClean="0"/>
                  <a:t> Let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 be simple, planar and </a:t>
                </a:r>
                <a:r>
                  <a:rPr lang="nb-NO" dirty="0" err="1" smtClean="0"/>
                  <a:t>bipartite</a:t>
                </a:r>
                <a:r>
                  <a:rPr lang="nb-NO" dirty="0" smtClean="0"/>
                  <a:t>, </a:t>
                </a:r>
                <a:r>
                  <a:rPr lang="nb-NO" dirty="0" err="1" smtClean="0"/>
                  <a:t>with</a:t>
                </a:r>
                <a:r>
                  <a:rPr lang="nb-NO" dirty="0" smtClean="0"/>
                  <a:t> sides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A</a:t>
                </a:r>
                <a:r>
                  <a:rPr lang="nb-NO" dirty="0" smtClean="0"/>
                  <a:t> and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B</a:t>
                </a:r>
                <a:r>
                  <a:rPr lang="nb-NO" dirty="0" smtClean="0"/>
                  <a:t>, and all </a:t>
                </a:r>
                <a:r>
                  <a:rPr lang="nb-NO" dirty="0" err="1" smtClean="0"/>
                  <a:t>vertices</a:t>
                </a:r>
                <a:r>
                  <a:rPr lang="nb-NO" dirty="0" smtClean="0"/>
                  <a:t> in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B</a:t>
                </a:r>
                <a:r>
                  <a:rPr lang="nb-NO" dirty="0" smtClean="0"/>
                  <a:t> have </a:t>
                </a:r>
                <a:r>
                  <a:rPr lang="nb-NO" dirty="0" err="1" smtClean="0"/>
                  <a:t>degree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3</a:t>
                </a:r>
                <a:r>
                  <a:rPr lang="nb-NO" dirty="0" smtClean="0"/>
                  <a:t>. </a:t>
                </a:r>
                <a:r>
                  <a:rPr lang="nb-NO" dirty="0" err="1" smtClean="0"/>
                  <a:t>Then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|B|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2|A|</a:t>
                </a:r>
                <a:r>
                  <a:rPr lang="nb-NO" dirty="0" smtClean="0"/>
                  <a:t>. 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612776"/>
              </a:xfrm>
              <a:blipFill rotWithShape="1">
                <a:blip r:embed="rId2"/>
                <a:stretch>
                  <a:fillRect l="-1852" t="-4924" b="-909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43608" y="4005064"/>
                <a:ext cx="44807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b="1" dirty="0" smtClean="0">
                    <a:solidFill>
                      <a:srgbClr val="002060"/>
                    </a:solidFill>
                  </a:rPr>
                  <a:t>(iv)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Every</a:t>
                </a:r>
                <a:r>
                  <a:rPr lang="nb-NO" dirty="0" smtClean="0"/>
                  <a:t> face has at </a:t>
                </a:r>
                <a:r>
                  <a:rPr lang="nb-NO" dirty="0" err="1" smtClean="0"/>
                  <a:t>least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4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edges</a:t>
                </a:r>
                <a:r>
                  <a:rPr lang="nb-NO" dirty="0"/>
                  <a:t> </a:t>
                </a:r>
                <a:r>
                  <a:rPr lang="nb-NO" dirty="0" smtClean="0">
                    <a:sym typeface="Wingdings" panose="05000000000000000000" pitchFamily="2" charset="2"/>
                  </a:rPr>
                  <a:t>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4f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2m</a:t>
                </a:r>
                <a:endParaRPr lang="nb-NO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005064"/>
                <a:ext cx="4480778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088" t="-9836" r="-272" b="-2459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43608" y="3573016"/>
            <a:ext cx="2744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002060"/>
                </a:solidFill>
              </a:rPr>
              <a:t>(i) </a:t>
            </a:r>
            <a:r>
              <a:rPr lang="nb-NO" dirty="0" smtClean="0"/>
              <a:t>#</a:t>
            </a:r>
            <a:r>
              <a:rPr lang="nb-NO" dirty="0" err="1" smtClean="0"/>
              <a:t>vertices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= n = |A| + |B|</a:t>
            </a:r>
            <a:endParaRPr lang="nb-NO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88119" y="3573016"/>
                <a:ext cx="2268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b="1" dirty="0" smtClean="0">
                    <a:solidFill>
                      <a:srgbClr val="002060"/>
                    </a:solidFill>
                  </a:rPr>
                  <a:t>(ii)</a:t>
                </a:r>
                <a:r>
                  <a:rPr lang="nb-NO" dirty="0" smtClean="0"/>
                  <a:t> #</a:t>
                </a:r>
                <a:r>
                  <a:rPr lang="nb-NO" dirty="0" err="1" smtClean="0"/>
                  <a:t>edges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= m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3|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𝐵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nb-NO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119" y="3573016"/>
                <a:ext cx="2268057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419" t="-8197" r="-269" b="-2459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300192" y="3573016"/>
            <a:ext cx="142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002060"/>
                </a:solidFill>
              </a:rPr>
              <a:t>(iii)</a:t>
            </a:r>
            <a:r>
              <a:rPr lang="nb-NO" dirty="0" smtClean="0"/>
              <a:t> #</a:t>
            </a:r>
            <a:r>
              <a:rPr lang="nb-NO" dirty="0" err="1" smtClean="0"/>
              <a:t>faces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= f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4365104"/>
            <a:ext cx="312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002060"/>
                </a:solidFill>
              </a:rPr>
              <a:t>(v)</a:t>
            </a:r>
            <a:r>
              <a:rPr lang="nb-NO" dirty="0" smtClean="0"/>
              <a:t> </a:t>
            </a:r>
            <a:r>
              <a:rPr lang="nb-NO" dirty="0" err="1" smtClean="0"/>
              <a:t>Euler’s</a:t>
            </a:r>
            <a:r>
              <a:rPr lang="nb-NO" dirty="0" smtClean="0"/>
              <a:t> </a:t>
            </a:r>
            <a:r>
              <a:rPr lang="nb-NO" dirty="0" err="1" smtClean="0"/>
              <a:t>formula</a:t>
            </a:r>
            <a:r>
              <a:rPr lang="nb-NO" dirty="0" smtClean="0"/>
              <a:t>: </a:t>
            </a:r>
            <a:r>
              <a:rPr lang="nb-NO" dirty="0" smtClean="0">
                <a:solidFill>
                  <a:srgbClr val="C00000"/>
                </a:solidFill>
              </a:rPr>
              <a:t>m = n + f - 2</a:t>
            </a:r>
            <a:endParaRPr lang="nb-NO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43608" y="4715852"/>
                <a:ext cx="2816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 smtClean="0"/>
                  <a:t>(iv) + (v) </a:t>
                </a:r>
                <a:r>
                  <a:rPr lang="nb-NO" dirty="0" smtClean="0">
                    <a:sym typeface="Wingdings" panose="05000000000000000000" pitchFamily="2" charset="2"/>
                  </a:rPr>
                  <a:t>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m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n + m/2 – 2</a:t>
                </a:r>
                <a:endParaRPr lang="nb-NO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715852"/>
                <a:ext cx="2816797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732" t="-10000" r="-866" b="-26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3608" y="5085184"/>
                <a:ext cx="41328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 smtClean="0"/>
                  <a:t>(ii) + (vi) </a:t>
                </a:r>
                <a:r>
                  <a:rPr lang="nb-NO" dirty="0" smtClean="0">
                    <a:sym typeface="Wingdings" panose="05000000000000000000" pitchFamily="2" charset="2"/>
                  </a:rPr>
                  <a:t>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3|B|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m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2n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2|A| + 2|B|</a:t>
                </a:r>
                <a:endParaRPr lang="nb-NO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85184"/>
                <a:ext cx="4132863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180" t="-9836" r="-590" b="-2459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07904" y="4725144"/>
                <a:ext cx="1527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>
                    <a:sym typeface="Wingdings" panose="05000000000000000000" pitchFamily="2" charset="2"/>
                  </a:rPr>
                  <a:t> </a:t>
                </a:r>
                <a:r>
                  <a:rPr lang="nb-NO" b="1" dirty="0">
                    <a:solidFill>
                      <a:srgbClr val="002060"/>
                    </a:solidFill>
                  </a:rPr>
                  <a:t>(vi)</a:t>
                </a:r>
                <a:r>
                  <a:rPr lang="nb-NO" dirty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m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2n</a:t>
                </a:r>
                <a:endParaRPr lang="nb-NO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725144"/>
                <a:ext cx="1527982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3187" t="-9836" r="-2390" b="-2459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84048" y="4005064"/>
                <a:ext cx="1204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>
                    <a:sym typeface="Wingdings" panose="05000000000000000000" pitchFamily="2" charset="2"/>
                  </a:rPr>
                  <a:t>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f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m/2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048" y="4005064"/>
                <a:ext cx="1204176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4040" t="-9836" r="-3535" b="-2459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23372" y="5085184"/>
                <a:ext cx="15648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>
                    <a:sym typeface="Wingdings" panose="05000000000000000000" pitchFamily="2" charset="2"/>
                  </a:rPr>
                  <a:t> </a:t>
                </a:r>
                <a:r>
                  <a:rPr lang="nb-NO" b="1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|B| </a:t>
                </a:r>
                <a14:m>
                  <m:oMath xmlns:m="http://schemas.openxmlformats.org/officeDocument/2006/math">
                    <m:r>
                      <a:rPr lang="nb-NO" b="1" i="1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nb-NO" b="1" dirty="0">
                    <a:solidFill>
                      <a:srgbClr val="C00000"/>
                    </a:solidFill>
                  </a:rPr>
                  <a:t> 2|A|</a:t>
                </a:r>
                <a:endParaRPr lang="nb-NO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372" y="5085184"/>
                <a:ext cx="1564852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3113" t="-9836" r="-2724" b="-2459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51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Vertex</a:t>
            </a:r>
            <a:r>
              <a:rPr lang="nb-NO" dirty="0" smtClean="0"/>
              <a:t> Cover Analysis</a:t>
            </a:r>
            <a:endParaRPr lang="nb-NO" dirty="0"/>
          </a:p>
        </p:txBody>
      </p:sp>
      <p:cxnSp>
        <p:nvCxnSpPr>
          <p:cNvPr id="4" name="Straight Connector 3"/>
          <p:cNvCxnSpPr>
            <a:stCxn id="16" idx="0"/>
          </p:cNvCxnSpPr>
          <p:nvPr/>
        </p:nvCxnSpPr>
        <p:spPr>
          <a:xfrm flipH="1" flipV="1">
            <a:off x="3995936" y="2916324"/>
            <a:ext cx="288032" cy="10167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7" idx="0"/>
          </p:cNvCxnSpPr>
          <p:nvPr/>
        </p:nvCxnSpPr>
        <p:spPr>
          <a:xfrm flipH="1" flipV="1">
            <a:off x="4355976" y="3140968"/>
            <a:ext cx="504056" cy="7920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8" idx="0"/>
          </p:cNvCxnSpPr>
          <p:nvPr/>
        </p:nvCxnSpPr>
        <p:spPr>
          <a:xfrm flipH="1" flipV="1">
            <a:off x="5067265" y="2916324"/>
            <a:ext cx="368831" cy="10167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6" idx="0"/>
          </p:cNvCxnSpPr>
          <p:nvPr/>
        </p:nvCxnSpPr>
        <p:spPr>
          <a:xfrm flipH="1" flipV="1">
            <a:off x="3563888" y="2916324"/>
            <a:ext cx="720080" cy="10167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7" idx="0"/>
          </p:cNvCxnSpPr>
          <p:nvPr/>
        </p:nvCxnSpPr>
        <p:spPr>
          <a:xfrm flipH="1" flipV="1">
            <a:off x="4508376" y="2996952"/>
            <a:ext cx="351656" cy="936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8" idx="0"/>
          </p:cNvCxnSpPr>
          <p:nvPr/>
        </p:nvCxnSpPr>
        <p:spPr>
          <a:xfrm flipH="1" flipV="1">
            <a:off x="4788024" y="2916324"/>
            <a:ext cx="648072" cy="10167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416588" y="2564904"/>
            <a:ext cx="3803484" cy="702840"/>
          </a:xfrm>
          <a:custGeom>
            <a:avLst/>
            <a:gdLst>
              <a:gd name="connsiteX0" fmla="*/ 179723 w 3803484"/>
              <a:gd name="connsiteY0" fmla="*/ 495706 h 702840"/>
              <a:gd name="connsiteX1" fmla="*/ 262 w 3803484"/>
              <a:gd name="connsiteY1" fmla="*/ 264970 h 702840"/>
              <a:gd name="connsiteX2" fmla="*/ 222452 w 3803484"/>
              <a:gd name="connsiteY2" fmla="*/ 111146 h 702840"/>
              <a:gd name="connsiteX3" fmla="*/ 795020 w 3803484"/>
              <a:gd name="connsiteY3" fmla="*/ 25688 h 702840"/>
              <a:gd name="connsiteX4" fmla="*/ 1341951 w 3803484"/>
              <a:gd name="connsiteY4" fmla="*/ 179512 h 702840"/>
              <a:gd name="connsiteX5" fmla="*/ 1897428 w 3803484"/>
              <a:gd name="connsiteY5" fmla="*/ 145329 h 702840"/>
              <a:gd name="connsiteX6" fmla="*/ 2418721 w 3803484"/>
              <a:gd name="connsiteY6" fmla="*/ 50 h 702840"/>
              <a:gd name="connsiteX7" fmla="*/ 2769099 w 3803484"/>
              <a:gd name="connsiteY7" fmla="*/ 162420 h 702840"/>
              <a:gd name="connsiteX8" fmla="*/ 3145114 w 3803484"/>
              <a:gd name="connsiteY8" fmla="*/ 213695 h 702840"/>
              <a:gd name="connsiteX9" fmla="*/ 3521129 w 3803484"/>
              <a:gd name="connsiteY9" fmla="*/ 17142 h 702840"/>
              <a:gd name="connsiteX10" fmla="*/ 3803140 w 3803484"/>
              <a:gd name="connsiteY10" fmla="*/ 299153 h 702840"/>
              <a:gd name="connsiteX11" fmla="*/ 3572404 w 3803484"/>
              <a:gd name="connsiteY11" fmla="*/ 692260 h 702840"/>
              <a:gd name="connsiteX12" fmla="*/ 3281847 w 3803484"/>
              <a:gd name="connsiteY12" fmla="*/ 589710 h 702840"/>
              <a:gd name="connsiteX13" fmla="*/ 3068202 w 3803484"/>
              <a:gd name="connsiteY13" fmla="*/ 581164 h 702840"/>
              <a:gd name="connsiteX14" fmla="*/ 2700733 w 3803484"/>
              <a:gd name="connsiteY14" fmla="*/ 683714 h 702840"/>
              <a:gd name="connsiteX15" fmla="*/ 2384538 w 3803484"/>
              <a:gd name="connsiteY15" fmla="*/ 615348 h 702840"/>
              <a:gd name="connsiteX16" fmla="*/ 2153802 w 3803484"/>
              <a:gd name="connsiteY16" fmla="*/ 546981 h 702840"/>
              <a:gd name="connsiteX17" fmla="*/ 1623963 w 3803484"/>
              <a:gd name="connsiteY17" fmla="*/ 598256 h 702840"/>
              <a:gd name="connsiteX18" fmla="*/ 1384680 w 3803484"/>
              <a:gd name="connsiteY18" fmla="*/ 555527 h 702840"/>
              <a:gd name="connsiteX19" fmla="*/ 1179581 w 3803484"/>
              <a:gd name="connsiteY19" fmla="*/ 649531 h 702840"/>
              <a:gd name="connsiteX20" fmla="*/ 786475 w 3803484"/>
              <a:gd name="connsiteY20" fmla="*/ 606802 h 702840"/>
              <a:gd name="connsiteX21" fmla="*/ 632650 w 3803484"/>
              <a:gd name="connsiteY21" fmla="*/ 529890 h 702840"/>
              <a:gd name="connsiteX22" fmla="*/ 282273 w 3803484"/>
              <a:gd name="connsiteY22" fmla="*/ 598256 h 702840"/>
              <a:gd name="connsiteX23" fmla="*/ 179723 w 3803484"/>
              <a:gd name="connsiteY23" fmla="*/ 495706 h 70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03484" h="702840">
                <a:moveTo>
                  <a:pt x="179723" y="495706"/>
                </a:moveTo>
                <a:cubicBezTo>
                  <a:pt x="132721" y="440158"/>
                  <a:pt x="-6860" y="329063"/>
                  <a:pt x="262" y="264970"/>
                </a:cubicBezTo>
                <a:cubicBezTo>
                  <a:pt x="7383" y="200877"/>
                  <a:pt x="89992" y="151026"/>
                  <a:pt x="222452" y="111146"/>
                </a:cubicBezTo>
                <a:cubicBezTo>
                  <a:pt x="354912" y="71266"/>
                  <a:pt x="608437" y="14294"/>
                  <a:pt x="795020" y="25688"/>
                </a:cubicBezTo>
                <a:cubicBezTo>
                  <a:pt x="981603" y="37082"/>
                  <a:pt x="1158216" y="159572"/>
                  <a:pt x="1341951" y="179512"/>
                </a:cubicBezTo>
                <a:cubicBezTo>
                  <a:pt x="1525686" y="199452"/>
                  <a:pt x="1717966" y="175239"/>
                  <a:pt x="1897428" y="145329"/>
                </a:cubicBezTo>
                <a:cubicBezTo>
                  <a:pt x="2076890" y="115419"/>
                  <a:pt x="2273443" y="-2798"/>
                  <a:pt x="2418721" y="50"/>
                </a:cubicBezTo>
                <a:cubicBezTo>
                  <a:pt x="2563999" y="2898"/>
                  <a:pt x="2648033" y="126812"/>
                  <a:pt x="2769099" y="162420"/>
                </a:cubicBezTo>
                <a:cubicBezTo>
                  <a:pt x="2890165" y="198028"/>
                  <a:pt x="3019776" y="237908"/>
                  <a:pt x="3145114" y="213695"/>
                </a:cubicBezTo>
                <a:cubicBezTo>
                  <a:pt x="3270452" y="189482"/>
                  <a:pt x="3411458" y="2899"/>
                  <a:pt x="3521129" y="17142"/>
                </a:cubicBezTo>
                <a:cubicBezTo>
                  <a:pt x="3630800" y="31385"/>
                  <a:pt x="3794594" y="186633"/>
                  <a:pt x="3803140" y="299153"/>
                </a:cubicBezTo>
                <a:cubicBezTo>
                  <a:pt x="3811686" y="411673"/>
                  <a:pt x="3659286" y="643834"/>
                  <a:pt x="3572404" y="692260"/>
                </a:cubicBezTo>
                <a:cubicBezTo>
                  <a:pt x="3485522" y="740686"/>
                  <a:pt x="3365881" y="608226"/>
                  <a:pt x="3281847" y="589710"/>
                </a:cubicBezTo>
                <a:cubicBezTo>
                  <a:pt x="3197813" y="571194"/>
                  <a:pt x="3165054" y="565497"/>
                  <a:pt x="3068202" y="581164"/>
                </a:cubicBezTo>
                <a:cubicBezTo>
                  <a:pt x="2971350" y="596831"/>
                  <a:pt x="2814677" y="678017"/>
                  <a:pt x="2700733" y="683714"/>
                </a:cubicBezTo>
                <a:cubicBezTo>
                  <a:pt x="2586789" y="689411"/>
                  <a:pt x="2475693" y="638137"/>
                  <a:pt x="2384538" y="615348"/>
                </a:cubicBezTo>
                <a:cubicBezTo>
                  <a:pt x="2293383" y="592559"/>
                  <a:pt x="2280564" y="549830"/>
                  <a:pt x="2153802" y="546981"/>
                </a:cubicBezTo>
                <a:cubicBezTo>
                  <a:pt x="2027040" y="544132"/>
                  <a:pt x="1752150" y="596832"/>
                  <a:pt x="1623963" y="598256"/>
                </a:cubicBezTo>
                <a:cubicBezTo>
                  <a:pt x="1495776" y="599680"/>
                  <a:pt x="1458744" y="546981"/>
                  <a:pt x="1384680" y="555527"/>
                </a:cubicBezTo>
                <a:cubicBezTo>
                  <a:pt x="1310616" y="564073"/>
                  <a:pt x="1279282" y="640985"/>
                  <a:pt x="1179581" y="649531"/>
                </a:cubicBezTo>
                <a:cubicBezTo>
                  <a:pt x="1079880" y="658077"/>
                  <a:pt x="877630" y="626742"/>
                  <a:pt x="786475" y="606802"/>
                </a:cubicBezTo>
                <a:cubicBezTo>
                  <a:pt x="695320" y="586862"/>
                  <a:pt x="716684" y="531314"/>
                  <a:pt x="632650" y="529890"/>
                </a:cubicBezTo>
                <a:cubicBezTo>
                  <a:pt x="548616" y="528466"/>
                  <a:pt x="360609" y="603953"/>
                  <a:pt x="282273" y="598256"/>
                </a:cubicBezTo>
                <a:cubicBezTo>
                  <a:pt x="203937" y="592559"/>
                  <a:pt x="226725" y="551254"/>
                  <a:pt x="179723" y="49570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1259632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/>
          <p:cNvSpPr/>
          <p:nvPr/>
        </p:nvSpPr>
        <p:spPr>
          <a:xfrm>
            <a:off x="1835696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Oval 12"/>
          <p:cNvSpPr/>
          <p:nvPr/>
        </p:nvSpPr>
        <p:spPr>
          <a:xfrm>
            <a:off x="2411760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Oval 13"/>
          <p:cNvSpPr/>
          <p:nvPr/>
        </p:nvSpPr>
        <p:spPr>
          <a:xfrm>
            <a:off x="2987824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Oval 14"/>
          <p:cNvSpPr/>
          <p:nvPr/>
        </p:nvSpPr>
        <p:spPr>
          <a:xfrm>
            <a:off x="3563888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Oval 15"/>
          <p:cNvSpPr/>
          <p:nvPr/>
        </p:nvSpPr>
        <p:spPr>
          <a:xfrm>
            <a:off x="4139952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Oval 16"/>
          <p:cNvSpPr/>
          <p:nvPr/>
        </p:nvSpPr>
        <p:spPr>
          <a:xfrm>
            <a:off x="4716016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Oval 17"/>
          <p:cNvSpPr/>
          <p:nvPr/>
        </p:nvSpPr>
        <p:spPr>
          <a:xfrm>
            <a:off x="5292080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67585" y="1844824"/>
                <a:ext cx="2484142" cy="923330"/>
              </a:xfrm>
              <a:prstGeom prst="rect">
                <a:avLst/>
              </a:prstGeom>
              <a:noFill/>
              <a:ln w="57150">
                <a:solidFill>
                  <a:srgbClr val="002060"/>
                </a:solidFill>
              </a:ln>
            </p:spPr>
            <p:txBody>
              <a:bodyPr wrap="none" rtlCol="0">
                <a:spAutoFit/>
              </a:bodyPr>
              <a:lstStyle/>
              <a:p>
                <a:endParaRPr lang="nb-NO" dirty="0" smtClean="0"/>
              </a:p>
              <a:p>
                <a:r>
                  <a:rPr lang="nb-NO" dirty="0" smtClean="0"/>
                  <a:t>  </a:t>
                </a:r>
                <a:r>
                  <a:rPr lang="nb-NO" dirty="0" err="1" smtClean="0"/>
                  <a:t>Vertex</a:t>
                </a:r>
                <a:r>
                  <a:rPr lang="nb-NO" dirty="0" smtClean="0"/>
                  <a:t> Cover, </a:t>
                </a:r>
                <a:r>
                  <a:rPr lang="nb-NO" dirty="0" err="1" smtClean="0"/>
                  <a:t>Size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k</a:t>
                </a:r>
                <a:r>
                  <a:rPr lang="nb-NO" dirty="0" smtClean="0"/>
                  <a:t>.  </a:t>
                </a:r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585" y="1844824"/>
                <a:ext cx="2484142" cy="9233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>
            <a:off x="5436096" y="2306489"/>
            <a:ext cx="531489" cy="402431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96092" y="3861048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Independent</a:t>
            </a:r>
            <a:r>
              <a:rPr lang="nb-NO" dirty="0" smtClean="0"/>
              <a:t> Set</a:t>
            </a:r>
            <a:endParaRPr lang="nb-NO" dirty="0"/>
          </a:p>
        </p:txBody>
      </p:sp>
      <p:sp>
        <p:nvSpPr>
          <p:cNvPr id="22" name="TextBox 21"/>
          <p:cNvSpPr txBox="1"/>
          <p:nvPr/>
        </p:nvSpPr>
        <p:spPr>
          <a:xfrm>
            <a:off x="1547664" y="4509120"/>
            <a:ext cx="241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No </a:t>
            </a:r>
            <a:r>
              <a:rPr lang="nb-NO" dirty="0" err="1" smtClean="0"/>
              <a:t>vertices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degree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1</a:t>
            </a:r>
            <a:r>
              <a:rPr lang="nb-NO" dirty="0" smtClean="0"/>
              <a:t>.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47664" y="4869160"/>
                <a:ext cx="2595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3k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vertices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degree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869160"/>
                <a:ext cx="259513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939" b="-26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/>
          <p:cNvSpPr/>
          <p:nvPr/>
        </p:nvSpPr>
        <p:spPr>
          <a:xfrm>
            <a:off x="1389723" y="3127761"/>
            <a:ext cx="2246173" cy="888762"/>
          </a:xfrm>
          <a:custGeom>
            <a:avLst/>
            <a:gdLst>
              <a:gd name="connsiteX0" fmla="*/ 160999 w 2246173"/>
              <a:gd name="connsiteY0" fmla="*/ 0 h 888762"/>
              <a:gd name="connsiteX1" fmla="*/ 7175 w 2246173"/>
              <a:gd name="connsiteY1" fmla="*/ 752030 h 888762"/>
              <a:gd name="connsiteX2" fmla="*/ 366098 w 2246173"/>
              <a:gd name="connsiteY2" fmla="*/ 111095 h 888762"/>
              <a:gd name="connsiteX3" fmla="*/ 280640 w 2246173"/>
              <a:gd name="connsiteY3" fmla="*/ 769121 h 888762"/>
              <a:gd name="connsiteX4" fmla="*/ 665201 w 2246173"/>
              <a:gd name="connsiteY4" fmla="*/ 153824 h 888762"/>
              <a:gd name="connsiteX5" fmla="*/ 665201 w 2246173"/>
              <a:gd name="connsiteY5" fmla="*/ 752030 h 888762"/>
              <a:gd name="connsiteX6" fmla="*/ 844663 w 2246173"/>
              <a:gd name="connsiteY6" fmla="*/ 162370 h 888762"/>
              <a:gd name="connsiteX7" fmla="*/ 887392 w 2246173"/>
              <a:gd name="connsiteY7" fmla="*/ 837488 h 888762"/>
              <a:gd name="connsiteX8" fmla="*/ 1160857 w 2246173"/>
              <a:gd name="connsiteY8" fmla="*/ 153824 h 888762"/>
              <a:gd name="connsiteX9" fmla="*/ 1203586 w 2246173"/>
              <a:gd name="connsiteY9" fmla="*/ 640934 h 888762"/>
              <a:gd name="connsiteX10" fmla="*/ 1442868 w 2246173"/>
              <a:gd name="connsiteY10" fmla="*/ 102549 h 888762"/>
              <a:gd name="connsiteX11" fmla="*/ 1442868 w 2246173"/>
              <a:gd name="connsiteY11" fmla="*/ 888762 h 888762"/>
              <a:gd name="connsiteX12" fmla="*/ 1690696 w 2246173"/>
              <a:gd name="connsiteY12" fmla="*/ 102549 h 888762"/>
              <a:gd name="connsiteX13" fmla="*/ 1818883 w 2246173"/>
              <a:gd name="connsiteY13" fmla="*/ 692209 h 888762"/>
              <a:gd name="connsiteX14" fmla="*/ 1955616 w 2246173"/>
              <a:gd name="connsiteY14" fmla="*/ 145278 h 888762"/>
              <a:gd name="connsiteX15" fmla="*/ 2126532 w 2246173"/>
              <a:gd name="connsiteY15" fmla="*/ 769121 h 888762"/>
              <a:gd name="connsiteX16" fmla="*/ 2246173 w 2246173"/>
              <a:gd name="connsiteY16" fmla="*/ 85458 h 88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6173" h="888762">
                <a:moveTo>
                  <a:pt x="160999" y="0"/>
                </a:moveTo>
                <a:cubicBezTo>
                  <a:pt x="66995" y="366757"/>
                  <a:pt x="-27008" y="733514"/>
                  <a:pt x="7175" y="752030"/>
                </a:cubicBezTo>
                <a:cubicBezTo>
                  <a:pt x="41358" y="770546"/>
                  <a:pt x="320521" y="108247"/>
                  <a:pt x="366098" y="111095"/>
                </a:cubicBezTo>
                <a:cubicBezTo>
                  <a:pt x="411675" y="113943"/>
                  <a:pt x="230790" y="762000"/>
                  <a:pt x="280640" y="769121"/>
                </a:cubicBezTo>
                <a:cubicBezTo>
                  <a:pt x="330490" y="776242"/>
                  <a:pt x="601108" y="156672"/>
                  <a:pt x="665201" y="153824"/>
                </a:cubicBezTo>
                <a:cubicBezTo>
                  <a:pt x="729294" y="150976"/>
                  <a:pt x="635291" y="750606"/>
                  <a:pt x="665201" y="752030"/>
                </a:cubicBezTo>
                <a:cubicBezTo>
                  <a:pt x="695111" y="753454"/>
                  <a:pt x="807631" y="148127"/>
                  <a:pt x="844663" y="162370"/>
                </a:cubicBezTo>
                <a:cubicBezTo>
                  <a:pt x="881695" y="176613"/>
                  <a:pt x="834693" y="838912"/>
                  <a:pt x="887392" y="837488"/>
                </a:cubicBezTo>
                <a:cubicBezTo>
                  <a:pt x="940091" y="836064"/>
                  <a:pt x="1108158" y="186583"/>
                  <a:pt x="1160857" y="153824"/>
                </a:cubicBezTo>
                <a:cubicBezTo>
                  <a:pt x="1213556" y="121065"/>
                  <a:pt x="1156584" y="649480"/>
                  <a:pt x="1203586" y="640934"/>
                </a:cubicBezTo>
                <a:cubicBezTo>
                  <a:pt x="1250588" y="632388"/>
                  <a:pt x="1402988" y="61244"/>
                  <a:pt x="1442868" y="102549"/>
                </a:cubicBezTo>
                <a:cubicBezTo>
                  <a:pt x="1482748" y="143854"/>
                  <a:pt x="1401563" y="888762"/>
                  <a:pt x="1442868" y="888762"/>
                </a:cubicBezTo>
                <a:cubicBezTo>
                  <a:pt x="1484173" y="888762"/>
                  <a:pt x="1628027" y="135308"/>
                  <a:pt x="1690696" y="102549"/>
                </a:cubicBezTo>
                <a:cubicBezTo>
                  <a:pt x="1753365" y="69790"/>
                  <a:pt x="1774730" y="685088"/>
                  <a:pt x="1818883" y="692209"/>
                </a:cubicBezTo>
                <a:cubicBezTo>
                  <a:pt x="1863036" y="699330"/>
                  <a:pt x="1904341" y="132459"/>
                  <a:pt x="1955616" y="145278"/>
                </a:cubicBezTo>
                <a:cubicBezTo>
                  <a:pt x="2006891" y="158097"/>
                  <a:pt x="2078106" y="779091"/>
                  <a:pt x="2126532" y="769121"/>
                </a:cubicBezTo>
                <a:cubicBezTo>
                  <a:pt x="2174958" y="759151"/>
                  <a:pt x="2210565" y="422304"/>
                  <a:pt x="2246173" y="8545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47664" y="5227459"/>
                <a:ext cx="28211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i="1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nb-NO" dirty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2k</a:t>
                </a:r>
                <a:r>
                  <a:rPr lang="nb-NO" dirty="0" smtClean="0"/>
                  <a:t> </a:t>
                </a:r>
                <a:r>
                  <a:rPr lang="nb-NO" dirty="0" err="1"/>
                  <a:t>vertices</a:t>
                </a:r>
                <a:r>
                  <a:rPr lang="nb-NO" dirty="0"/>
                  <a:t> </a:t>
                </a:r>
                <a:r>
                  <a:rPr lang="nb-NO" dirty="0" err="1"/>
                  <a:t>of</a:t>
                </a:r>
                <a:r>
                  <a:rPr lang="nb-NO" dirty="0"/>
                  <a:t> </a:t>
                </a:r>
                <a:r>
                  <a:rPr lang="nb-NO" dirty="0" err="1"/>
                  <a:t>degree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3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227459"/>
                <a:ext cx="2821157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864" b="-26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/>
          <p:cNvSpPr/>
          <p:nvPr/>
        </p:nvSpPr>
        <p:spPr>
          <a:xfrm>
            <a:off x="4281443" y="4710062"/>
            <a:ext cx="1316052" cy="657169"/>
          </a:xfrm>
          <a:custGeom>
            <a:avLst/>
            <a:gdLst>
              <a:gd name="connsiteX0" fmla="*/ 0 w 1316052"/>
              <a:gd name="connsiteY0" fmla="*/ 289228 h 657169"/>
              <a:gd name="connsiteX1" fmla="*/ 153824 w 1316052"/>
              <a:gd name="connsiteY1" fmla="*/ 502873 h 657169"/>
              <a:gd name="connsiteX2" fmla="*/ 358923 w 1316052"/>
              <a:gd name="connsiteY2" fmla="*/ 118312 h 657169"/>
              <a:gd name="connsiteX3" fmla="*/ 529839 w 1316052"/>
              <a:gd name="connsiteY3" fmla="*/ 656697 h 657169"/>
              <a:gd name="connsiteX4" fmla="*/ 803305 w 1316052"/>
              <a:gd name="connsiteY4" fmla="*/ 7217 h 657169"/>
              <a:gd name="connsiteX5" fmla="*/ 1316052 w 1316052"/>
              <a:gd name="connsiteY5" fmla="*/ 366140 h 6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6052" h="657169">
                <a:moveTo>
                  <a:pt x="0" y="289228"/>
                </a:moveTo>
                <a:cubicBezTo>
                  <a:pt x="47002" y="410293"/>
                  <a:pt x="94004" y="531359"/>
                  <a:pt x="153824" y="502873"/>
                </a:cubicBezTo>
                <a:cubicBezTo>
                  <a:pt x="213645" y="474387"/>
                  <a:pt x="296254" y="92675"/>
                  <a:pt x="358923" y="118312"/>
                </a:cubicBezTo>
                <a:cubicBezTo>
                  <a:pt x="421592" y="143949"/>
                  <a:pt x="455775" y="675213"/>
                  <a:pt x="529839" y="656697"/>
                </a:cubicBezTo>
                <a:cubicBezTo>
                  <a:pt x="603903" y="638181"/>
                  <a:pt x="672269" y="55643"/>
                  <a:pt x="803305" y="7217"/>
                </a:cubicBezTo>
                <a:cubicBezTo>
                  <a:pt x="934341" y="-41209"/>
                  <a:pt x="1125196" y="162465"/>
                  <a:pt x="1316052" y="366140"/>
                </a:cubicBezTo>
              </a:path>
            </a:pathLst>
          </a:custGeom>
          <a:noFill/>
          <a:ln w="57150"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TextBox 29"/>
          <p:cNvSpPr txBox="1"/>
          <p:nvPr/>
        </p:nvSpPr>
        <p:spPr>
          <a:xfrm>
            <a:off x="5724128" y="5085184"/>
            <a:ext cx="2720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Kernel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6k</a:t>
            </a:r>
            <a:r>
              <a:rPr lang="nb-NO" dirty="0" smtClean="0"/>
              <a:t> </a:t>
            </a:r>
            <a:r>
              <a:rPr lang="nb-NO" dirty="0" err="1" smtClean="0"/>
              <a:t>vertices</a:t>
            </a:r>
            <a:r>
              <a:rPr lang="nb-NO" dirty="0" smtClean="0"/>
              <a:t> and</a:t>
            </a:r>
            <a:br>
              <a:rPr lang="nb-NO" dirty="0" smtClean="0"/>
            </a:br>
            <a:r>
              <a:rPr lang="nb-NO" dirty="0" smtClean="0">
                <a:solidFill>
                  <a:srgbClr val="C00000"/>
                </a:solidFill>
              </a:rPr>
              <a:t>18k</a:t>
            </a:r>
            <a:r>
              <a:rPr lang="nb-NO" dirty="0" smtClean="0"/>
              <a:t> </a:t>
            </a:r>
            <a:r>
              <a:rPr lang="nb-NO" dirty="0" err="1" smtClean="0"/>
              <a:t>edges</a:t>
            </a:r>
            <a:r>
              <a:rPr lang="nb-NO" dirty="0" smtClean="0"/>
              <a:t>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847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/>
      <p:bldP spid="26" grpId="0"/>
      <p:bldP spid="28" grpId="0"/>
      <p:bldP spid="29" grpId="0" animBg="1"/>
      <p:bldP spid="30" grpId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Planar </a:t>
            </a:r>
            <a:r>
              <a:rPr lang="nb-NO" dirty="0" err="1" smtClean="0"/>
              <a:t>vs</a:t>
            </a:r>
            <a:r>
              <a:rPr lang="nb-NO" dirty="0" smtClean="0"/>
              <a:t> non-planar </a:t>
            </a:r>
            <a:r>
              <a:rPr lang="nb-NO" dirty="0" err="1" smtClean="0"/>
              <a:t>kernels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0517184"/>
                  </p:ext>
                </p:extLst>
              </p:nvPr>
            </p:nvGraphicFramePr>
            <p:xfrm>
              <a:off x="1403648" y="1340768"/>
              <a:ext cx="6264696" cy="50964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6184"/>
                    <a:gridCol w="1368152"/>
                    <a:gridCol w="1440160"/>
                    <a:gridCol w="1800200"/>
                  </a:tblGrid>
                  <a:tr h="957424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Problem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Best</a:t>
                          </a:r>
                          <a:r>
                            <a:rPr lang="nb-NO" baseline="0" dirty="0" smtClean="0"/>
                            <a:t> </a:t>
                          </a:r>
                          <a:r>
                            <a:rPr lang="nb-NO" baseline="0" dirty="0" err="1" smtClean="0"/>
                            <a:t>Known</a:t>
                          </a:r>
                          <a:r>
                            <a:rPr lang="nb-NO" baseline="0" dirty="0" smtClean="0"/>
                            <a:t> </a:t>
                          </a:r>
                          <a:r>
                            <a:rPr lang="nb-NO" baseline="0" dirty="0" err="1" smtClean="0"/>
                            <a:t>Kernel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Best </a:t>
                          </a:r>
                          <a:r>
                            <a:rPr lang="nb-NO" dirty="0" err="1" smtClean="0"/>
                            <a:t>Lower</a:t>
                          </a:r>
                          <a:r>
                            <a:rPr lang="nb-NO" dirty="0" smtClean="0"/>
                            <a:t> </a:t>
                          </a:r>
                          <a:r>
                            <a:rPr lang="nb-NO" dirty="0" err="1" smtClean="0"/>
                            <a:t>Bound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Best</a:t>
                          </a:r>
                          <a:r>
                            <a:rPr lang="nb-NO" baseline="0" dirty="0" smtClean="0"/>
                            <a:t> Planar </a:t>
                          </a:r>
                          <a:r>
                            <a:rPr lang="nb-NO" baseline="0" dirty="0" err="1" smtClean="0"/>
                            <a:t>Kernel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554698">
                    <a:tc>
                      <a:txBody>
                        <a:bodyPr/>
                        <a:lstStyle/>
                        <a:p>
                          <a:r>
                            <a:rPr lang="nb-NO" dirty="0" err="1" smtClean="0"/>
                            <a:t>Vertex</a:t>
                          </a:r>
                          <a:r>
                            <a:rPr lang="nb-NO" baseline="0" dirty="0" smtClean="0"/>
                            <a:t> Cover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O(k</a:t>
                          </a:r>
                          <a:r>
                            <a:rPr lang="nb-NO" baseline="30000" dirty="0" smtClean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  <a:r>
                            <a:rPr lang="nb-NO" baseline="300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nb-NO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2−</m:t>
                                    </m:r>
                                    <m:r>
                                      <a:rPr lang="nb-NO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O(k)</a:t>
                          </a:r>
                          <a:r>
                            <a:rPr lang="nb-NO" baseline="300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nb-NO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554698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Feedback </a:t>
                          </a:r>
                          <a:r>
                            <a:rPr lang="nb-NO" dirty="0" err="1" smtClean="0"/>
                            <a:t>Vertex</a:t>
                          </a:r>
                          <a:r>
                            <a:rPr lang="nb-NO" dirty="0" smtClean="0"/>
                            <a:t> Set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O(k</a:t>
                          </a:r>
                          <a:r>
                            <a:rPr lang="nb-NO" baseline="30000" dirty="0" smtClean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2−</m:t>
                                    </m:r>
                                    <m:r>
                                      <a:rPr lang="nb-NO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O(k)</a:t>
                          </a:r>
                          <a:endParaRPr lang="nb-NO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554698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Connected </a:t>
                          </a:r>
                          <a:r>
                            <a:rPr lang="nb-NO" dirty="0" err="1" smtClean="0"/>
                            <a:t>Vertex</a:t>
                          </a:r>
                          <a:r>
                            <a:rPr lang="nb-NO" baseline="0" dirty="0" smtClean="0"/>
                            <a:t> Cover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O(2</a:t>
                          </a:r>
                          <a:r>
                            <a:rPr lang="nb-NO" baseline="30000" dirty="0" smtClean="0">
                              <a:solidFill>
                                <a:srgbClr val="C00000"/>
                              </a:solidFill>
                            </a:rPr>
                            <a:t>k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  <a:endParaRPr lang="nb-NO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err="1" smtClean="0">
                              <a:solidFill>
                                <a:srgbClr val="C00000"/>
                              </a:solidFill>
                            </a:rPr>
                            <a:t>no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nb-NO" dirty="0" err="1" smtClean="0">
                              <a:solidFill>
                                <a:srgbClr val="C00000"/>
                              </a:solidFill>
                            </a:rPr>
                            <a:t>poly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(k)</a:t>
                          </a:r>
                          <a:endParaRPr lang="nb-NO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O(k)</a:t>
                          </a:r>
                          <a:endParaRPr lang="nb-NO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554698">
                    <a:tc>
                      <a:txBody>
                        <a:bodyPr/>
                        <a:lstStyle/>
                        <a:p>
                          <a:r>
                            <a:rPr lang="nb-NO" dirty="0" err="1" smtClean="0"/>
                            <a:t>Dominating</a:t>
                          </a:r>
                          <a:r>
                            <a:rPr lang="nb-NO" baseline="0" dirty="0" smtClean="0"/>
                            <a:t> Set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err="1" smtClean="0">
                              <a:solidFill>
                                <a:srgbClr val="C00000"/>
                              </a:solidFill>
                            </a:rPr>
                            <a:t>no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 f(k)</a:t>
                          </a:r>
                          <a:endParaRPr lang="nb-NO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O(k)</a:t>
                          </a:r>
                          <a:endParaRPr lang="nb-NO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554698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Odd </a:t>
                          </a:r>
                          <a:r>
                            <a:rPr lang="nb-NO" dirty="0" err="1" smtClean="0"/>
                            <a:t>Cycle</a:t>
                          </a:r>
                          <a:r>
                            <a:rPr lang="nb-NO" dirty="0" smtClean="0"/>
                            <a:t> Transversal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O(k</a:t>
                          </a:r>
                          <a:r>
                            <a:rPr lang="nb-NO" baseline="30000" dirty="0" smtClean="0">
                              <a:solidFill>
                                <a:srgbClr val="C00000"/>
                              </a:solidFill>
                            </a:rPr>
                            <a:t>4.5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  <a:r>
                            <a:rPr lang="nb-NO" baseline="30000" dirty="0" smtClean="0">
                              <a:solidFill>
                                <a:srgbClr val="FF0000"/>
                              </a:solidFill>
                            </a:rPr>
                            <a:t>**</a:t>
                          </a:r>
                          <a:endParaRPr lang="nb-NO" baseline="30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2−</m:t>
                                    </m:r>
                                    <m:r>
                                      <a:rPr lang="nb-NO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O(k</a:t>
                          </a:r>
                          <a:r>
                            <a:rPr lang="nb-NO" baseline="30000" dirty="0" smtClean="0">
                              <a:solidFill>
                                <a:srgbClr val="C00000"/>
                              </a:solidFill>
                            </a:rPr>
                            <a:t>4.5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  <a:r>
                            <a:rPr lang="nb-NO" baseline="30000" dirty="0" smtClean="0">
                              <a:solidFill>
                                <a:srgbClr val="FF0000"/>
                              </a:solidFill>
                            </a:rPr>
                            <a:t>**</a:t>
                          </a:r>
                        </a:p>
                        <a:p>
                          <a:endParaRPr lang="nb-NO" dirty="0"/>
                        </a:p>
                      </a:txBody>
                      <a:tcPr/>
                    </a:tc>
                  </a:tr>
                  <a:tr h="554698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Steiner </a:t>
                          </a:r>
                          <a:r>
                            <a:rPr lang="nb-NO" dirty="0" err="1" smtClean="0"/>
                            <a:t>Tree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O(2</a:t>
                          </a:r>
                          <a:r>
                            <a:rPr lang="nb-NO" baseline="30000" dirty="0" smtClean="0">
                              <a:solidFill>
                                <a:srgbClr val="C00000"/>
                              </a:solidFill>
                            </a:rPr>
                            <a:t>k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  <a:endParaRPr lang="nb-NO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err="1" smtClean="0">
                              <a:solidFill>
                                <a:srgbClr val="C00000"/>
                              </a:solidFill>
                            </a:rPr>
                            <a:t>no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nb-NO" dirty="0" err="1" smtClean="0">
                              <a:solidFill>
                                <a:srgbClr val="C00000"/>
                              </a:solidFill>
                            </a:rPr>
                            <a:t>poly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(k)</a:t>
                          </a:r>
                          <a:endParaRPr lang="nb-NO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O(k</a:t>
                          </a:r>
                          <a:r>
                            <a:rPr lang="nb-NO" baseline="30000" dirty="0" smtClean="0">
                              <a:solidFill>
                                <a:srgbClr val="C00000"/>
                              </a:solidFill>
                            </a:rPr>
                            <a:t>142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  <a:endParaRPr lang="nb-NO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554698">
                    <a:tc>
                      <a:txBody>
                        <a:bodyPr/>
                        <a:lstStyle/>
                        <a:p>
                          <a:r>
                            <a:rPr lang="nb-NO" dirty="0" err="1" smtClean="0"/>
                            <a:t>Longest</a:t>
                          </a:r>
                          <a:r>
                            <a:rPr lang="nb-NO" dirty="0" smtClean="0"/>
                            <a:t> </a:t>
                          </a:r>
                          <a:r>
                            <a:rPr lang="nb-NO" dirty="0" err="1" smtClean="0"/>
                            <a:t>path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b-NO" dirty="0" err="1" smtClean="0">
                              <a:solidFill>
                                <a:srgbClr val="C00000"/>
                              </a:solidFill>
                            </a:rPr>
                            <a:t>no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nb-NO" dirty="0" err="1" smtClean="0">
                              <a:solidFill>
                                <a:srgbClr val="C00000"/>
                              </a:solidFill>
                            </a:rPr>
                            <a:t>poly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(k)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err="1" smtClean="0">
                              <a:solidFill>
                                <a:srgbClr val="C00000"/>
                              </a:solidFill>
                            </a:rPr>
                            <a:t>no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nb-NO" dirty="0" err="1" smtClean="0">
                              <a:solidFill>
                                <a:srgbClr val="C00000"/>
                              </a:solidFill>
                            </a:rPr>
                            <a:t>poly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(k)</a:t>
                          </a:r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1100071"/>
                  </p:ext>
                </p:extLst>
              </p:nvPr>
            </p:nvGraphicFramePr>
            <p:xfrm>
              <a:off x="1403648" y="1340768"/>
              <a:ext cx="6264696" cy="50964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6184"/>
                    <a:gridCol w="1368152"/>
                    <a:gridCol w="1440160"/>
                    <a:gridCol w="1800200"/>
                  </a:tblGrid>
                  <a:tr h="957424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Problem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Best</a:t>
                          </a:r>
                          <a:r>
                            <a:rPr lang="nb-NO" baseline="0" dirty="0" smtClean="0"/>
                            <a:t> </a:t>
                          </a:r>
                          <a:r>
                            <a:rPr lang="nb-NO" baseline="0" dirty="0" err="1" smtClean="0"/>
                            <a:t>Known</a:t>
                          </a:r>
                          <a:r>
                            <a:rPr lang="nb-NO" baseline="0" dirty="0" smtClean="0"/>
                            <a:t> </a:t>
                          </a:r>
                          <a:r>
                            <a:rPr lang="nb-NO" baseline="0" dirty="0" err="1" smtClean="0"/>
                            <a:t>Kernel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Best </a:t>
                          </a:r>
                          <a:r>
                            <a:rPr lang="nb-NO" dirty="0" err="1" smtClean="0"/>
                            <a:t>Lower</a:t>
                          </a:r>
                          <a:r>
                            <a:rPr lang="nb-NO" dirty="0" smtClean="0"/>
                            <a:t> </a:t>
                          </a:r>
                          <a:r>
                            <a:rPr lang="nb-NO" dirty="0" err="1" smtClean="0"/>
                            <a:t>Bound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Best</a:t>
                          </a:r>
                          <a:r>
                            <a:rPr lang="nb-NO" baseline="0" dirty="0" smtClean="0"/>
                            <a:t> Planar </a:t>
                          </a:r>
                          <a:r>
                            <a:rPr lang="nb-NO" baseline="0" dirty="0" err="1" smtClean="0"/>
                            <a:t>Kernel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554698">
                    <a:tc>
                      <a:txBody>
                        <a:bodyPr/>
                        <a:lstStyle/>
                        <a:p>
                          <a:r>
                            <a:rPr lang="nb-NO" dirty="0" err="1" smtClean="0"/>
                            <a:t>Vertex</a:t>
                          </a:r>
                          <a:r>
                            <a:rPr lang="nb-NO" baseline="0" dirty="0" smtClean="0"/>
                            <a:t> Cover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O(k</a:t>
                          </a:r>
                          <a:r>
                            <a:rPr lang="nb-NO" baseline="30000" dirty="0" smtClean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  <a:r>
                            <a:rPr lang="nb-NO" baseline="300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nb-NO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9283" t="-178022" r="-124473" b="-6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O(k)</a:t>
                          </a:r>
                          <a:r>
                            <a:rPr lang="nb-NO" baseline="300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nb-NO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Feedback </a:t>
                          </a:r>
                          <a:r>
                            <a:rPr lang="nb-NO" dirty="0" err="1" smtClean="0"/>
                            <a:t>Vertex</a:t>
                          </a:r>
                          <a:r>
                            <a:rPr lang="nb-NO" dirty="0" smtClean="0"/>
                            <a:t> Set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O(k</a:t>
                          </a:r>
                          <a:r>
                            <a:rPr lang="nb-NO" baseline="30000" dirty="0" smtClean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9283" t="-240952" r="-124473" b="-4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O(k)</a:t>
                          </a:r>
                          <a:endParaRPr lang="nb-NO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Connected </a:t>
                          </a:r>
                          <a:r>
                            <a:rPr lang="nb-NO" dirty="0" err="1" smtClean="0"/>
                            <a:t>Vertex</a:t>
                          </a:r>
                          <a:r>
                            <a:rPr lang="nb-NO" baseline="0" dirty="0" smtClean="0"/>
                            <a:t> Cover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O(2</a:t>
                          </a:r>
                          <a:r>
                            <a:rPr lang="nb-NO" baseline="30000" dirty="0" smtClean="0">
                              <a:solidFill>
                                <a:srgbClr val="C00000"/>
                              </a:solidFill>
                            </a:rPr>
                            <a:t>k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  <a:endParaRPr lang="nb-NO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err="1" smtClean="0">
                              <a:solidFill>
                                <a:srgbClr val="C00000"/>
                              </a:solidFill>
                            </a:rPr>
                            <a:t>no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nb-NO" dirty="0" err="1" smtClean="0">
                              <a:solidFill>
                                <a:srgbClr val="C00000"/>
                              </a:solidFill>
                            </a:rPr>
                            <a:t>poly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(k)</a:t>
                          </a:r>
                          <a:endParaRPr lang="nb-NO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O(k)</a:t>
                          </a:r>
                          <a:endParaRPr lang="nb-NO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554698">
                    <a:tc>
                      <a:txBody>
                        <a:bodyPr/>
                        <a:lstStyle/>
                        <a:p>
                          <a:r>
                            <a:rPr lang="nb-NO" dirty="0" err="1" smtClean="0"/>
                            <a:t>Dominating</a:t>
                          </a:r>
                          <a:r>
                            <a:rPr lang="nb-NO" baseline="0" dirty="0" smtClean="0"/>
                            <a:t> Set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err="1" smtClean="0">
                              <a:solidFill>
                                <a:srgbClr val="C00000"/>
                              </a:solidFill>
                            </a:rPr>
                            <a:t>no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 f(k)</a:t>
                          </a:r>
                          <a:endParaRPr lang="nb-NO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O(k)</a:t>
                          </a:r>
                          <a:endParaRPr lang="nb-NO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Odd </a:t>
                          </a:r>
                          <a:r>
                            <a:rPr lang="nb-NO" dirty="0" err="1" smtClean="0"/>
                            <a:t>Cycle</a:t>
                          </a:r>
                          <a:r>
                            <a:rPr lang="nb-NO" dirty="0" smtClean="0"/>
                            <a:t> Transversal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O(k</a:t>
                          </a:r>
                          <a:r>
                            <a:rPr lang="nb-NO" baseline="30000" dirty="0" smtClean="0">
                              <a:solidFill>
                                <a:srgbClr val="C00000"/>
                              </a:solidFill>
                            </a:rPr>
                            <a:t>4.5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  <a:r>
                            <a:rPr lang="nb-NO" baseline="30000" dirty="0" smtClean="0">
                              <a:solidFill>
                                <a:srgbClr val="FF0000"/>
                              </a:solidFill>
                            </a:rPr>
                            <a:t>**</a:t>
                          </a:r>
                          <a:endParaRPr lang="nb-NO" baseline="30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9283" t="-527619" r="-124473" b="-1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O(k</a:t>
                          </a:r>
                          <a:r>
                            <a:rPr lang="nb-NO" baseline="30000" dirty="0" smtClean="0">
                              <a:solidFill>
                                <a:srgbClr val="C00000"/>
                              </a:solidFill>
                            </a:rPr>
                            <a:t>4.5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  <a:r>
                            <a:rPr lang="nb-NO" baseline="30000" dirty="0" smtClean="0">
                              <a:solidFill>
                                <a:srgbClr val="FF0000"/>
                              </a:solidFill>
                            </a:rPr>
                            <a:t>**</a:t>
                          </a:r>
                        </a:p>
                        <a:p>
                          <a:endParaRPr lang="nb-NO" dirty="0"/>
                        </a:p>
                      </a:txBody>
                      <a:tcPr/>
                    </a:tc>
                  </a:tr>
                  <a:tr h="554698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Steiner </a:t>
                          </a:r>
                          <a:r>
                            <a:rPr lang="nb-NO" dirty="0" err="1" smtClean="0"/>
                            <a:t>Tree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O(2</a:t>
                          </a:r>
                          <a:r>
                            <a:rPr lang="nb-NO" baseline="30000" dirty="0" smtClean="0">
                              <a:solidFill>
                                <a:srgbClr val="C00000"/>
                              </a:solidFill>
                            </a:rPr>
                            <a:t>k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  <a:endParaRPr lang="nb-NO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err="1" smtClean="0">
                              <a:solidFill>
                                <a:srgbClr val="C00000"/>
                              </a:solidFill>
                            </a:rPr>
                            <a:t>no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nb-NO" dirty="0" err="1" smtClean="0">
                              <a:solidFill>
                                <a:srgbClr val="C00000"/>
                              </a:solidFill>
                            </a:rPr>
                            <a:t>poly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(k)</a:t>
                          </a:r>
                          <a:endParaRPr lang="nb-NO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O(k</a:t>
                          </a:r>
                          <a:r>
                            <a:rPr lang="nb-NO" baseline="30000" dirty="0" smtClean="0">
                              <a:solidFill>
                                <a:srgbClr val="C00000"/>
                              </a:solidFill>
                            </a:rPr>
                            <a:t>142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  <a:endParaRPr lang="nb-NO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554698">
                    <a:tc>
                      <a:txBody>
                        <a:bodyPr/>
                        <a:lstStyle/>
                        <a:p>
                          <a:r>
                            <a:rPr lang="nb-NO" dirty="0" err="1" smtClean="0"/>
                            <a:t>Longest</a:t>
                          </a:r>
                          <a:r>
                            <a:rPr lang="nb-NO" dirty="0" smtClean="0"/>
                            <a:t> </a:t>
                          </a:r>
                          <a:r>
                            <a:rPr lang="nb-NO" dirty="0" err="1" smtClean="0"/>
                            <a:t>path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b-NO" dirty="0" err="1" smtClean="0">
                              <a:solidFill>
                                <a:srgbClr val="C00000"/>
                              </a:solidFill>
                            </a:rPr>
                            <a:t>no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nb-NO" dirty="0" err="1" smtClean="0">
                              <a:solidFill>
                                <a:srgbClr val="C00000"/>
                              </a:solidFill>
                            </a:rPr>
                            <a:t>poly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(k)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err="1" smtClean="0">
                              <a:solidFill>
                                <a:srgbClr val="C00000"/>
                              </a:solidFill>
                            </a:rPr>
                            <a:t>no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nb-NO" dirty="0" err="1" smtClean="0">
                              <a:solidFill>
                                <a:srgbClr val="C00000"/>
                              </a:solidFill>
                            </a:rPr>
                            <a:t>poly</a:t>
                          </a:r>
                          <a:r>
                            <a:rPr lang="nb-NO" dirty="0" smtClean="0">
                              <a:solidFill>
                                <a:srgbClr val="C00000"/>
                              </a:solidFill>
                            </a:rPr>
                            <a:t>(k)</a:t>
                          </a:r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pSp>
        <p:nvGrpSpPr>
          <p:cNvPr id="10" name="Group 9"/>
          <p:cNvGrpSpPr/>
          <p:nvPr/>
        </p:nvGrpSpPr>
        <p:grpSpPr>
          <a:xfrm>
            <a:off x="3564621" y="2636912"/>
            <a:ext cx="2159507" cy="1551077"/>
            <a:chOff x="3420605" y="2636912"/>
            <a:chExt cx="2159507" cy="1551077"/>
          </a:xfrm>
        </p:grpSpPr>
        <p:sp>
          <p:nvSpPr>
            <p:cNvPr id="5" name="TextBox 4"/>
            <p:cNvSpPr txBox="1"/>
            <p:nvPr/>
          </p:nvSpPr>
          <p:spPr>
            <a:xfrm>
              <a:off x="3780641" y="3356992"/>
              <a:ext cx="1583447" cy="83099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  <a:effectLst>
              <a:outerShdw blurRad="419100" sx="102000" sy="102000" algn="ctr" rotWithShape="0">
                <a:prstClr val="black">
                  <a:alpha val="71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endParaRPr lang="nb-NO" baseline="30000" dirty="0" smtClean="0">
                <a:solidFill>
                  <a:srgbClr val="FF0000"/>
                </a:solidFill>
              </a:endParaRPr>
            </a:p>
            <a:p>
              <a:r>
                <a:rPr lang="nb-NO" baseline="30000" dirty="0" smtClean="0">
                  <a:solidFill>
                    <a:srgbClr val="FF0000"/>
                  </a:solidFill>
                </a:rPr>
                <a:t>  *</a:t>
              </a:r>
              <a:r>
                <a:rPr lang="nb-NO" dirty="0" smtClean="0">
                  <a:solidFill>
                    <a:srgbClr val="C00000"/>
                  </a:solidFill>
                </a:rPr>
                <a:t>(</a:t>
              </a:r>
              <a:r>
                <a:rPr lang="nb-NO" dirty="0">
                  <a:solidFill>
                    <a:srgbClr val="C00000"/>
                  </a:solidFill>
                </a:rPr>
                <a:t>2k </a:t>
              </a:r>
              <a:r>
                <a:rPr lang="nb-NO" dirty="0" err="1">
                  <a:solidFill>
                    <a:srgbClr val="C00000"/>
                  </a:solidFill>
                </a:rPr>
                <a:t>vertices</a:t>
              </a:r>
              <a:r>
                <a:rPr lang="nb-NO" dirty="0" smtClean="0">
                  <a:solidFill>
                    <a:srgbClr val="C00000"/>
                  </a:solidFill>
                </a:rPr>
                <a:t>)  </a:t>
              </a:r>
            </a:p>
            <a:p>
              <a:endParaRPr lang="nb-NO" dirty="0"/>
            </a:p>
          </p:txBody>
        </p:sp>
        <p:cxnSp>
          <p:nvCxnSpPr>
            <p:cNvPr id="7" name="Straight Arrow Connector 6"/>
            <p:cNvCxnSpPr>
              <a:stCxn id="5" idx="0"/>
            </p:cNvCxnSpPr>
            <p:nvPr/>
          </p:nvCxnSpPr>
          <p:spPr>
            <a:xfrm flipH="1" flipV="1">
              <a:off x="3420605" y="2636912"/>
              <a:ext cx="1151760" cy="72008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>
              <a:outerShdw blurRad="419100" sx="102000" sy="102000" algn="ctr" rotWithShape="0">
                <a:prstClr val="black">
                  <a:alpha val="71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5" idx="0"/>
            </p:cNvCxnSpPr>
            <p:nvPr/>
          </p:nvCxnSpPr>
          <p:spPr>
            <a:xfrm flipV="1">
              <a:off x="4572365" y="2636912"/>
              <a:ext cx="1007747" cy="72008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>
              <a:outerShdw blurRad="419100" sx="102000" sy="102000" algn="ctr" rotWithShape="0">
                <a:prstClr val="black">
                  <a:alpha val="71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635908" y="1988840"/>
            <a:ext cx="3337061" cy="2736304"/>
            <a:chOff x="-692956" y="1163653"/>
            <a:chExt cx="3337061" cy="2736304"/>
          </a:xfrm>
        </p:grpSpPr>
        <p:sp>
          <p:nvSpPr>
            <p:cNvPr id="12" name="TextBox 11"/>
            <p:cNvSpPr txBox="1"/>
            <p:nvPr/>
          </p:nvSpPr>
          <p:spPr>
            <a:xfrm>
              <a:off x="-332928" y="1163653"/>
              <a:ext cx="2977033" cy="83099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  <a:effectLst>
              <a:outerShdw blurRad="419100" sx="102000" sy="102000" algn="ctr" rotWithShape="0">
                <a:prstClr val="black">
                  <a:alpha val="71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endParaRPr lang="nb-NO" baseline="30000" dirty="0" smtClean="0">
                <a:solidFill>
                  <a:srgbClr val="FF0000"/>
                </a:solidFill>
              </a:endParaRPr>
            </a:p>
            <a:p>
              <a:r>
                <a:rPr lang="nb-NO" baseline="30000" dirty="0" smtClean="0">
                  <a:solidFill>
                    <a:srgbClr val="FF0000"/>
                  </a:solidFill>
                </a:rPr>
                <a:t>  **</a:t>
              </a:r>
              <a:r>
                <a:rPr lang="nb-NO" i="1" dirty="0" err="1" smtClean="0">
                  <a:solidFill>
                    <a:srgbClr val="C00000"/>
                  </a:solidFill>
                </a:rPr>
                <a:t>Compression</a:t>
              </a:r>
              <a:r>
                <a:rPr lang="nb-NO" i="1" dirty="0" smtClean="0">
                  <a:solidFill>
                    <a:srgbClr val="C00000"/>
                  </a:solidFill>
                </a:rPr>
                <a:t>, </a:t>
              </a:r>
              <a:r>
                <a:rPr lang="nb-NO" i="1" dirty="0" err="1" smtClean="0">
                  <a:solidFill>
                    <a:srgbClr val="C00000"/>
                  </a:solidFill>
                </a:rPr>
                <a:t>Randomized</a:t>
              </a:r>
              <a:r>
                <a:rPr lang="nb-NO" dirty="0" smtClean="0">
                  <a:solidFill>
                    <a:srgbClr val="C00000"/>
                  </a:solidFill>
                </a:rPr>
                <a:t>  </a:t>
              </a:r>
            </a:p>
            <a:p>
              <a:endParaRPr lang="nb-NO" dirty="0"/>
            </a:p>
          </p:txBody>
        </p:sp>
        <p:cxnSp>
          <p:nvCxnSpPr>
            <p:cNvPr id="13" name="Straight Arrow Connector 12"/>
            <p:cNvCxnSpPr>
              <a:stCxn id="12" idx="2"/>
            </p:cNvCxnSpPr>
            <p:nvPr/>
          </p:nvCxnSpPr>
          <p:spPr>
            <a:xfrm flipH="1">
              <a:off x="-692956" y="1994650"/>
              <a:ext cx="1848545" cy="1905307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>
              <a:outerShdw blurRad="419100" sx="102000" sy="102000" algn="ctr" rotWithShape="0">
                <a:prstClr val="black">
                  <a:alpha val="71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2"/>
            </p:cNvCxnSpPr>
            <p:nvPr/>
          </p:nvCxnSpPr>
          <p:spPr>
            <a:xfrm>
              <a:off x="1155589" y="1994650"/>
              <a:ext cx="743731" cy="1905307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>
              <a:outerShdw blurRad="419100" sx="102000" sy="102000" algn="ctr" rotWithShape="0">
                <a:prstClr val="black">
                  <a:alpha val="71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966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Nemhauser Trotter Theorem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lphaLcParenBoth"/>
                </a:pPr>
                <a:endParaRPr lang="nb-NO" dirty="0" smtClean="0"/>
              </a:p>
              <a:p>
                <a:pPr marL="514350" indent="-514350">
                  <a:buAutoNum type="alphaLcParenBoth"/>
                </a:pPr>
                <a:r>
                  <a:rPr lang="nb-NO" dirty="0" smtClean="0"/>
                  <a:t>There is always an optimal solution to 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Vertex Cover LP </a:t>
                </a:r>
                <a:r>
                  <a:rPr lang="nb-NO" dirty="0" smtClean="0"/>
                  <a:t>that sets variables to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{0 ,</m:t>
                    </m:r>
                    <m:f>
                      <m:fPr>
                        <m:ctrlP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, 1}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marL="514350" indent="-514350">
                  <a:buAutoNum type="alphaLcParenBoth"/>
                </a:pPr>
                <a:r>
                  <a:rPr lang="nb-NO" dirty="0" smtClean="0"/>
                  <a:t>For any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{0 ,</m:t>
                    </m:r>
                    <m:f>
                      <m:f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, 1}</m:t>
                    </m:r>
                  </m:oMath>
                </a14:m>
                <a:r>
                  <a:rPr lang="nb-NO" dirty="0" smtClean="0"/>
                  <a:t>–solution there is a matching from the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/>
                  <a:t>-vertices to the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0</a:t>
                </a:r>
                <a:r>
                  <a:rPr lang="nb-NO" dirty="0" smtClean="0"/>
                  <a:t>-vertices, saturating the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/>
                  <a:t>-vertices. 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r="-237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90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Connected </a:t>
            </a:r>
            <a:r>
              <a:rPr lang="nb-NO" dirty="0" err="1" smtClean="0"/>
              <a:t>Vertex</a:t>
            </a:r>
            <a:r>
              <a:rPr lang="nb-NO" dirty="0" smtClean="0"/>
              <a:t> Cover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Input:</a:t>
            </a:r>
            <a:r>
              <a:rPr lang="nb-NO" b="1" dirty="0" smtClean="0"/>
              <a:t> </a:t>
            </a:r>
            <a:r>
              <a:rPr lang="nb-NO" dirty="0" smtClean="0"/>
              <a:t>Graph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, </a:t>
            </a:r>
            <a:r>
              <a:rPr lang="nb-NO" dirty="0" err="1" smtClean="0"/>
              <a:t>integer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b="1" dirty="0" err="1" smtClean="0">
                <a:solidFill>
                  <a:srgbClr val="002060"/>
                </a:solidFill>
              </a:rPr>
              <a:t>Question</a:t>
            </a:r>
            <a:r>
              <a:rPr lang="nb-NO" b="1" dirty="0" smtClean="0">
                <a:solidFill>
                  <a:srgbClr val="002060"/>
                </a:solidFill>
              </a:rPr>
              <a:t>: </a:t>
            </a:r>
            <a:r>
              <a:rPr lang="nb-NO" dirty="0" smtClean="0"/>
              <a:t>Is </a:t>
            </a:r>
            <a:r>
              <a:rPr lang="nb-NO" dirty="0" err="1" smtClean="0"/>
              <a:t>there</a:t>
            </a:r>
            <a:r>
              <a:rPr lang="nb-NO" dirty="0" smtClean="0"/>
              <a:t> a </a:t>
            </a:r>
            <a:r>
              <a:rPr lang="nb-NO" dirty="0" err="1" smtClean="0"/>
              <a:t>vertex</a:t>
            </a:r>
            <a:r>
              <a:rPr lang="nb-NO" dirty="0" smtClean="0"/>
              <a:t> cover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size</a:t>
            </a:r>
            <a:r>
              <a:rPr lang="nb-NO" dirty="0" smtClean="0"/>
              <a:t> at 	most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 </a:t>
            </a:r>
            <a:r>
              <a:rPr lang="nb-NO" dirty="0" err="1" smtClean="0"/>
              <a:t>such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G[S]</a:t>
            </a:r>
            <a:r>
              <a:rPr lang="nb-NO" dirty="0" smtClean="0"/>
              <a:t> is </a:t>
            </a:r>
            <a:r>
              <a:rPr lang="nb-NO" dirty="0" err="1" smtClean="0"/>
              <a:t>connected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Parameter: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endParaRPr lang="nb-NO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03648" y="4437112"/>
                <a:ext cx="6100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 smtClean="0">
                    <a:solidFill>
                      <a:srgbClr val="002060"/>
                    </a:solidFill>
                  </a:rPr>
                  <a:t>No polynomial </a:t>
                </a:r>
                <a:r>
                  <a:rPr lang="nb-NO" dirty="0" err="1" smtClean="0">
                    <a:solidFill>
                      <a:srgbClr val="002060"/>
                    </a:solidFill>
                  </a:rPr>
                  <a:t>kernel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dirty="0" err="1" smtClean="0">
                    <a:solidFill>
                      <a:srgbClr val="002060"/>
                    </a:solidFill>
                  </a:rPr>
                  <a:t>on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general </a:t>
                </a:r>
                <a:r>
                  <a:rPr lang="nb-NO" dirty="0" err="1" smtClean="0">
                    <a:solidFill>
                      <a:srgbClr val="002060"/>
                    </a:solidFill>
                  </a:rPr>
                  <a:t>graphs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dirty="0" err="1" smtClean="0">
                    <a:solidFill>
                      <a:srgbClr val="002060"/>
                    </a:solidFill>
                  </a:rPr>
                  <a:t>unless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CoNP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⊆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NP/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poly</a:t>
                </a:r>
                <a:endParaRPr lang="nb-NO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437112"/>
                <a:ext cx="6100773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799" t="-8333" r="-1099" b="-26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411760" y="4931876"/>
            <a:ext cx="4222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002060"/>
                </a:solidFill>
              </a:rPr>
              <a:t>Next</a:t>
            </a:r>
            <a:r>
              <a:rPr lang="nb-NO" dirty="0" smtClean="0">
                <a:solidFill>
                  <a:srgbClr val="002060"/>
                </a:solidFill>
              </a:rPr>
              <a:t>: simple </a:t>
            </a:r>
            <a:r>
              <a:rPr lang="nb-NO" dirty="0" smtClean="0">
                <a:solidFill>
                  <a:srgbClr val="C00000"/>
                </a:solidFill>
              </a:rPr>
              <a:t>linear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kernel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on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smtClean="0">
                <a:solidFill>
                  <a:srgbClr val="C00000"/>
                </a:solidFill>
              </a:rPr>
              <a:t>planar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graphs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CVC </a:t>
            </a:r>
            <a:r>
              <a:rPr lang="nb-NO" dirty="0" err="1" smtClean="0"/>
              <a:t>reduction</a:t>
            </a:r>
            <a:r>
              <a:rPr lang="nb-NO" dirty="0" smtClean="0"/>
              <a:t> </a:t>
            </a:r>
            <a:r>
              <a:rPr lang="nb-NO" dirty="0" err="1" smtClean="0"/>
              <a:t>rules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4296"/>
            <a:ext cx="8229600" cy="1252736"/>
          </a:xfrm>
        </p:spPr>
        <p:txBody>
          <a:bodyPr/>
          <a:lstStyle/>
          <a:p>
            <a:pPr marL="0" indent="0">
              <a:buNone/>
            </a:pPr>
            <a:r>
              <a:rPr lang="nb-NO" dirty="0" err="1" smtClean="0">
                <a:solidFill>
                  <a:srgbClr val="C00000"/>
                </a:solidFill>
              </a:rPr>
              <a:t>Two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smtClean="0"/>
              <a:t>false </a:t>
            </a:r>
            <a:r>
              <a:rPr lang="nb-NO" dirty="0" err="1" smtClean="0"/>
              <a:t>twins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degree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1</a:t>
            </a:r>
            <a:r>
              <a:rPr lang="nb-NO" dirty="0" smtClean="0"/>
              <a:t> </a:t>
            </a:r>
            <a:r>
              <a:rPr lang="nb-NO" dirty="0" smtClean="0">
                <a:sym typeface="Wingdings" panose="05000000000000000000" pitchFamily="2" charset="2"/>
              </a:rPr>
              <a:t> </a:t>
            </a:r>
            <a:r>
              <a:rPr lang="nb-NO" dirty="0" err="1" smtClean="0">
                <a:sym typeface="Wingdings" panose="05000000000000000000" pitchFamily="2" charset="2"/>
              </a:rPr>
              <a:t>delete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one</a:t>
            </a:r>
            <a:r>
              <a:rPr lang="nb-NO" dirty="0" smtClean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Three</a:t>
            </a:r>
            <a:r>
              <a:rPr lang="nb-NO" dirty="0" smtClean="0">
                <a:sym typeface="Wingdings" panose="05000000000000000000" pitchFamily="2" charset="2"/>
              </a:rPr>
              <a:t> false </a:t>
            </a:r>
            <a:r>
              <a:rPr lang="nb-NO" dirty="0" err="1" smtClean="0">
                <a:sym typeface="Wingdings" panose="05000000000000000000" pitchFamily="2" charset="2"/>
              </a:rPr>
              <a:t>twins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err="1" smtClean="0">
                <a:sym typeface="Wingdings" panose="05000000000000000000" pitchFamily="2" charset="2"/>
              </a:rPr>
              <a:t>of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err="1" smtClean="0">
                <a:sym typeface="Wingdings" panose="05000000000000000000" pitchFamily="2" charset="2"/>
              </a:rPr>
              <a:t>degree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2</a:t>
            </a:r>
            <a:r>
              <a:rPr lang="nb-NO" dirty="0" smtClean="0">
                <a:sym typeface="Wingdings" panose="05000000000000000000" pitchFamily="2" charset="2"/>
              </a:rPr>
              <a:t>  </a:t>
            </a:r>
            <a:r>
              <a:rPr lang="nb-NO" dirty="0" err="1" smtClean="0">
                <a:sym typeface="Wingdings" panose="05000000000000000000" pitchFamily="2" charset="2"/>
              </a:rPr>
              <a:t>delete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one</a:t>
            </a:r>
            <a:r>
              <a:rPr lang="nb-NO" dirty="0" smtClean="0">
                <a:sym typeface="Wingdings" panose="05000000000000000000" pitchFamily="2" charset="2"/>
              </a:rPr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998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CVC Analysis</a:t>
            </a:r>
            <a:endParaRPr lang="nb-NO" dirty="0"/>
          </a:p>
        </p:txBody>
      </p:sp>
      <p:cxnSp>
        <p:nvCxnSpPr>
          <p:cNvPr id="4" name="Straight Connector 3"/>
          <p:cNvCxnSpPr>
            <a:stCxn id="16" idx="0"/>
          </p:cNvCxnSpPr>
          <p:nvPr/>
        </p:nvCxnSpPr>
        <p:spPr>
          <a:xfrm flipH="1" flipV="1">
            <a:off x="3995936" y="2916324"/>
            <a:ext cx="288032" cy="10167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7" idx="0"/>
          </p:cNvCxnSpPr>
          <p:nvPr/>
        </p:nvCxnSpPr>
        <p:spPr>
          <a:xfrm flipH="1" flipV="1">
            <a:off x="4355976" y="3140968"/>
            <a:ext cx="504056" cy="7920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8" idx="0"/>
          </p:cNvCxnSpPr>
          <p:nvPr/>
        </p:nvCxnSpPr>
        <p:spPr>
          <a:xfrm flipH="1" flipV="1">
            <a:off x="5067265" y="2916324"/>
            <a:ext cx="368831" cy="10167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6" idx="0"/>
          </p:cNvCxnSpPr>
          <p:nvPr/>
        </p:nvCxnSpPr>
        <p:spPr>
          <a:xfrm flipH="1" flipV="1">
            <a:off x="3563888" y="2916324"/>
            <a:ext cx="720080" cy="10167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7" idx="0"/>
          </p:cNvCxnSpPr>
          <p:nvPr/>
        </p:nvCxnSpPr>
        <p:spPr>
          <a:xfrm flipH="1" flipV="1">
            <a:off x="4508376" y="2996952"/>
            <a:ext cx="351656" cy="936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8" idx="0"/>
          </p:cNvCxnSpPr>
          <p:nvPr/>
        </p:nvCxnSpPr>
        <p:spPr>
          <a:xfrm flipH="1" flipV="1">
            <a:off x="4788024" y="2916324"/>
            <a:ext cx="648072" cy="10167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416588" y="2564904"/>
            <a:ext cx="3803484" cy="702840"/>
          </a:xfrm>
          <a:custGeom>
            <a:avLst/>
            <a:gdLst>
              <a:gd name="connsiteX0" fmla="*/ 179723 w 3803484"/>
              <a:gd name="connsiteY0" fmla="*/ 495706 h 702840"/>
              <a:gd name="connsiteX1" fmla="*/ 262 w 3803484"/>
              <a:gd name="connsiteY1" fmla="*/ 264970 h 702840"/>
              <a:gd name="connsiteX2" fmla="*/ 222452 w 3803484"/>
              <a:gd name="connsiteY2" fmla="*/ 111146 h 702840"/>
              <a:gd name="connsiteX3" fmla="*/ 795020 w 3803484"/>
              <a:gd name="connsiteY3" fmla="*/ 25688 h 702840"/>
              <a:gd name="connsiteX4" fmla="*/ 1341951 w 3803484"/>
              <a:gd name="connsiteY4" fmla="*/ 179512 h 702840"/>
              <a:gd name="connsiteX5" fmla="*/ 1897428 w 3803484"/>
              <a:gd name="connsiteY5" fmla="*/ 145329 h 702840"/>
              <a:gd name="connsiteX6" fmla="*/ 2418721 w 3803484"/>
              <a:gd name="connsiteY6" fmla="*/ 50 h 702840"/>
              <a:gd name="connsiteX7" fmla="*/ 2769099 w 3803484"/>
              <a:gd name="connsiteY7" fmla="*/ 162420 h 702840"/>
              <a:gd name="connsiteX8" fmla="*/ 3145114 w 3803484"/>
              <a:gd name="connsiteY8" fmla="*/ 213695 h 702840"/>
              <a:gd name="connsiteX9" fmla="*/ 3521129 w 3803484"/>
              <a:gd name="connsiteY9" fmla="*/ 17142 h 702840"/>
              <a:gd name="connsiteX10" fmla="*/ 3803140 w 3803484"/>
              <a:gd name="connsiteY10" fmla="*/ 299153 h 702840"/>
              <a:gd name="connsiteX11" fmla="*/ 3572404 w 3803484"/>
              <a:gd name="connsiteY11" fmla="*/ 692260 h 702840"/>
              <a:gd name="connsiteX12" fmla="*/ 3281847 w 3803484"/>
              <a:gd name="connsiteY12" fmla="*/ 589710 h 702840"/>
              <a:gd name="connsiteX13" fmla="*/ 3068202 w 3803484"/>
              <a:gd name="connsiteY13" fmla="*/ 581164 h 702840"/>
              <a:gd name="connsiteX14" fmla="*/ 2700733 w 3803484"/>
              <a:gd name="connsiteY14" fmla="*/ 683714 h 702840"/>
              <a:gd name="connsiteX15" fmla="*/ 2384538 w 3803484"/>
              <a:gd name="connsiteY15" fmla="*/ 615348 h 702840"/>
              <a:gd name="connsiteX16" fmla="*/ 2153802 w 3803484"/>
              <a:gd name="connsiteY16" fmla="*/ 546981 h 702840"/>
              <a:gd name="connsiteX17" fmla="*/ 1623963 w 3803484"/>
              <a:gd name="connsiteY17" fmla="*/ 598256 h 702840"/>
              <a:gd name="connsiteX18" fmla="*/ 1384680 w 3803484"/>
              <a:gd name="connsiteY18" fmla="*/ 555527 h 702840"/>
              <a:gd name="connsiteX19" fmla="*/ 1179581 w 3803484"/>
              <a:gd name="connsiteY19" fmla="*/ 649531 h 702840"/>
              <a:gd name="connsiteX20" fmla="*/ 786475 w 3803484"/>
              <a:gd name="connsiteY20" fmla="*/ 606802 h 702840"/>
              <a:gd name="connsiteX21" fmla="*/ 632650 w 3803484"/>
              <a:gd name="connsiteY21" fmla="*/ 529890 h 702840"/>
              <a:gd name="connsiteX22" fmla="*/ 282273 w 3803484"/>
              <a:gd name="connsiteY22" fmla="*/ 598256 h 702840"/>
              <a:gd name="connsiteX23" fmla="*/ 179723 w 3803484"/>
              <a:gd name="connsiteY23" fmla="*/ 495706 h 70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03484" h="702840">
                <a:moveTo>
                  <a:pt x="179723" y="495706"/>
                </a:moveTo>
                <a:cubicBezTo>
                  <a:pt x="132721" y="440158"/>
                  <a:pt x="-6860" y="329063"/>
                  <a:pt x="262" y="264970"/>
                </a:cubicBezTo>
                <a:cubicBezTo>
                  <a:pt x="7383" y="200877"/>
                  <a:pt x="89992" y="151026"/>
                  <a:pt x="222452" y="111146"/>
                </a:cubicBezTo>
                <a:cubicBezTo>
                  <a:pt x="354912" y="71266"/>
                  <a:pt x="608437" y="14294"/>
                  <a:pt x="795020" y="25688"/>
                </a:cubicBezTo>
                <a:cubicBezTo>
                  <a:pt x="981603" y="37082"/>
                  <a:pt x="1158216" y="159572"/>
                  <a:pt x="1341951" y="179512"/>
                </a:cubicBezTo>
                <a:cubicBezTo>
                  <a:pt x="1525686" y="199452"/>
                  <a:pt x="1717966" y="175239"/>
                  <a:pt x="1897428" y="145329"/>
                </a:cubicBezTo>
                <a:cubicBezTo>
                  <a:pt x="2076890" y="115419"/>
                  <a:pt x="2273443" y="-2798"/>
                  <a:pt x="2418721" y="50"/>
                </a:cubicBezTo>
                <a:cubicBezTo>
                  <a:pt x="2563999" y="2898"/>
                  <a:pt x="2648033" y="126812"/>
                  <a:pt x="2769099" y="162420"/>
                </a:cubicBezTo>
                <a:cubicBezTo>
                  <a:pt x="2890165" y="198028"/>
                  <a:pt x="3019776" y="237908"/>
                  <a:pt x="3145114" y="213695"/>
                </a:cubicBezTo>
                <a:cubicBezTo>
                  <a:pt x="3270452" y="189482"/>
                  <a:pt x="3411458" y="2899"/>
                  <a:pt x="3521129" y="17142"/>
                </a:cubicBezTo>
                <a:cubicBezTo>
                  <a:pt x="3630800" y="31385"/>
                  <a:pt x="3794594" y="186633"/>
                  <a:pt x="3803140" y="299153"/>
                </a:cubicBezTo>
                <a:cubicBezTo>
                  <a:pt x="3811686" y="411673"/>
                  <a:pt x="3659286" y="643834"/>
                  <a:pt x="3572404" y="692260"/>
                </a:cubicBezTo>
                <a:cubicBezTo>
                  <a:pt x="3485522" y="740686"/>
                  <a:pt x="3365881" y="608226"/>
                  <a:pt x="3281847" y="589710"/>
                </a:cubicBezTo>
                <a:cubicBezTo>
                  <a:pt x="3197813" y="571194"/>
                  <a:pt x="3165054" y="565497"/>
                  <a:pt x="3068202" y="581164"/>
                </a:cubicBezTo>
                <a:cubicBezTo>
                  <a:pt x="2971350" y="596831"/>
                  <a:pt x="2814677" y="678017"/>
                  <a:pt x="2700733" y="683714"/>
                </a:cubicBezTo>
                <a:cubicBezTo>
                  <a:pt x="2586789" y="689411"/>
                  <a:pt x="2475693" y="638137"/>
                  <a:pt x="2384538" y="615348"/>
                </a:cubicBezTo>
                <a:cubicBezTo>
                  <a:pt x="2293383" y="592559"/>
                  <a:pt x="2280564" y="549830"/>
                  <a:pt x="2153802" y="546981"/>
                </a:cubicBezTo>
                <a:cubicBezTo>
                  <a:pt x="2027040" y="544132"/>
                  <a:pt x="1752150" y="596832"/>
                  <a:pt x="1623963" y="598256"/>
                </a:cubicBezTo>
                <a:cubicBezTo>
                  <a:pt x="1495776" y="599680"/>
                  <a:pt x="1458744" y="546981"/>
                  <a:pt x="1384680" y="555527"/>
                </a:cubicBezTo>
                <a:cubicBezTo>
                  <a:pt x="1310616" y="564073"/>
                  <a:pt x="1279282" y="640985"/>
                  <a:pt x="1179581" y="649531"/>
                </a:cubicBezTo>
                <a:cubicBezTo>
                  <a:pt x="1079880" y="658077"/>
                  <a:pt x="877630" y="626742"/>
                  <a:pt x="786475" y="606802"/>
                </a:cubicBezTo>
                <a:cubicBezTo>
                  <a:pt x="695320" y="586862"/>
                  <a:pt x="716684" y="531314"/>
                  <a:pt x="632650" y="529890"/>
                </a:cubicBezTo>
                <a:cubicBezTo>
                  <a:pt x="548616" y="528466"/>
                  <a:pt x="360609" y="603953"/>
                  <a:pt x="282273" y="598256"/>
                </a:cubicBezTo>
                <a:cubicBezTo>
                  <a:pt x="203937" y="592559"/>
                  <a:pt x="226725" y="551254"/>
                  <a:pt x="179723" y="49570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1259632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/>
          <p:cNvSpPr/>
          <p:nvPr/>
        </p:nvSpPr>
        <p:spPr>
          <a:xfrm>
            <a:off x="1835696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Oval 12"/>
          <p:cNvSpPr/>
          <p:nvPr/>
        </p:nvSpPr>
        <p:spPr>
          <a:xfrm>
            <a:off x="2411760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Oval 13"/>
          <p:cNvSpPr/>
          <p:nvPr/>
        </p:nvSpPr>
        <p:spPr>
          <a:xfrm>
            <a:off x="2987824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Oval 14"/>
          <p:cNvSpPr/>
          <p:nvPr/>
        </p:nvSpPr>
        <p:spPr>
          <a:xfrm>
            <a:off x="3563888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Oval 15"/>
          <p:cNvSpPr/>
          <p:nvPr/>
        </p:nvSpPr>
        <p:spPr>
          <a:xfrm>
            <a:off x="4139952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Oval 16"/>
          <p:cNvSpPr/>
          <p:nvPr/>
        </p:nvSpPr>
        <p:spPr>
          <a:xfrm>
            <a:off x="4716016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Oval 17"/>
          <p:cNvSpPr/>
          <p:nvPr/>
        </p:nvSpPr>
        <p:spPr>
          <a:xfrm>
            <a:off x="5292080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67585" y="1844824"/>
                <a:ext cx="2484142" cy="923330"/>
              </a:xfrm>
              <a:prstGeom prst="rect">
                <a:avLst/>
              </a:prstGeom>
              <a:noFill/>
              <a:ln w="57150">
                <a:solidFill>
                  <a:srgbClr val="002060"/>
                </a:solidFill>
              </a:ln>
            </p:spPr>
            <p:txBody>
              <a:bodyPr wrap="none" rtlCol="0">
                <a:spAutoFit/>
              </a:bodyPr>
              <a:lstStyle/>
              <a:p>
                <a:endParaRPr lang="nb-NO" dirty="0" smtClean="0"/>
              </a:p>
              <a:p>
                <a:r>
                  <a:rPr lang="nb-NO" dirty="0" smtClean="0"/>
                  <a:t>  </a:t>
                </a:r>
                <a:r>
                  <a:rPr lang="nb-NO" dirty="0" err="1" smtClean="0"/>
                  <a:t>Vertex</a:t>
                </a:r>
                <a:r>
                  <a:rPr lang="nb-NO" dirty="0" smtClean="0"/>
                  <a:t> Cover, </a:t>
                </a:r>
                <a:r>
                  <a:rPr lang="nb-NO" dirty="0" err="1" smtClean="0"/>
                  <a:t>Size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k</a:t>
                </a:r>
                <a:r>
                  <a:rPr lang="nb-NO" dirty="0" smtClean="0"/>
                  <a:t>.  </a:t>
                </a:r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585" y="1844824"/>
                <a:ext cx="2484142" cy="9233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>
            <a:off x="5436096" y="2306489"/>
            <a:ext cx="531489" cy="402431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96092" y="3861048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Independent</a:t>
            </a:r>
            <a:r>
              <a:rPr lang="nb-NO" dirty="0" smtClean="0"/>
              <a:t> Set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47664" y="4509120"/>
                <a:ext cx="2478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k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vertices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degree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509120"/>
                <a:ext cx="247811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1232" b="-26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47664" y="4869160"/>
                <a:ext cx="2595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6k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vertices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degree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869160"/>
                <a:ext cx="2595134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939" b="-26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/>
          <p:cNvSpPr/>
          <p:nvPr/>
        </p:nvSpPr>
        <p:spPr>
          <a:xfrm>
            <a:off x="1389723" y="3127761"/>
            <a:ext cx="2246173" cy="888762"/>
          </a:xfrm>
          <a:custGeom>
            <a:avLst/>
            <a:gdLst>
              <a:gd name="connsiteX0" fmla="*/ 160999 w 2246173"/>
              <a:gd name="connsiteY0" fmla="*/ 0 h 888762"/>
              <a:gd name="connsiteX1" fmla="*/ 7175 w 2246173"/>
              <a:gd name="connsiteY1" fmla="*/ 752030 h 888762"/>
              <a:gd name="connsiteX2" fmla="*/ 366098 w 2246173"/>
              <a:gd name="connsiteY2" fmla="*/ 111095 h 888762"/>
              <a:gd name="connsiteX3" fmla="*/ 280640 w 2246173"/>
              <a:gd name="connsiteY3" fmla="*/ 769121 h 888762"/>
              <a:gd name="connsiteX4" fmla="*/ 665201 w 2246173"/>
              <a:gd name="connsiteY4" fmla="*/ 153824 h 888762"/>
              <a:gd name="connsiteX5" fmla="*/ 665201 w 2246173"/>
              <a:gd name="connsiteY5" fmla="*/ 752030 h 888762"/>
              <a:gd name="connsiteX6" fmla="*/ 844663 w 2246173"/>
              <a:gd name="connsiteY6" fmla="*/ 162370 h 888762"/>
              <a:gd name="connsiteX7" fmla="*/ 887392 w 2246173"/>
              <a:gd name="connsiteY7" fmla="*/ 837488 h 888762"/>
              <a:gd name="connsiteX8" fmla="*/ 1160857 w 2246173"/>
              <a:gd name="connsiteY8" fmla="*/ 153824 h 888762"/>
              <a:gd name="connsiteX9" fmla="*/ 1203586 w 2246173"/>
              <a:gd name="connsiteY9" fmla="*/ 640934 h 888762"/>
              <a:gd name="connsiteX10" fmla="*/ 1442868 w 2246173"/>
              <a:gd name="connsiteY10" fmla="*/ 102549 h 888762"/>
              <a:gd name="connsiteX11" fmla="*/ 1442868 w 2246173"/>
              <a:gd name="connsiteY11" fmla="*/ 888762 h 888762"/>
              <a:gd name="connsiteX12" fmla="*/ 1690696 w 2246173"/>
              <a:gd name="connsiteY12" fmla="*/ 102549 h 888762"/>
              <a:gd name="connsiteX13" fmla="*/ 1818883 w 2246173"/>
              <a:gd name="connsiteY13" fmla="*/ 692209 h 888762"/>
              <a:gd name="connsiteX14" fmla="*/ 1955616 w 2246173"/>
              <a:gd name="connsiteY14" fmla="*/ 145278 h 888762"/>
              <a:gd name="connsiteX15" fmla="*/ 2126532 w 2246173"/>
              <a:gd name="connsiteY15" fmla="*/ 769121 h 888762"/>
              <a:gd name="connsiteX16" fmla="*/ 2246173 w 2246173"/>
              <a:gd name="connsiteY16" fmla="*/ 85458 h 88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46173" h="888762">
                <a:moveTo>
                  <a:pt x="160999" y="0"/>
                </a:moveTo>
                <a:cubicBezTo>
                  <a:pt x="66995" y="366757"/>
                  <a:pt x="-27008" y="733514"/>
                  <a:pt x="7175" y="752030"/>
                </a:cubicBezTo>
                <a:cubicBezTo>
                  <a:pt x="41358" y="770546"/>
                  <a:pt x="320521" y="108247"/>
                  <a:pt x="366098" y="111095"/>
                </a:cubicBezTo>
                <a:cubicBezTo>
                  <a:pt x="411675" y="113943"/>
                  <a:pt x="230790" y="762000"/>
                  <a:pt x="280640" y="769121"/>
                </a:cubicBezTo>
                <a:cubicBezTo>
                  <a:pt x="330490" y="776242"/>
                  <a:pt x="601108" y="156672"/>
                  <a:pt x="665201" y="153824"/>
                </a:cubicBezTo>
                <a:cubicBezTo>
                  <a:pt x="729294" y="150976"/>
                  <a:pt x="635291" y="750606"/>
                  <a:pt x="665201" y="752030"/>
                </a:cubicBezTo>
                <a:cubicBezTo>
                  <a:pt x="695111" y="753454"/>
                  <a:pt x="807631" y="148127"/>
                  <a:pt x="844663" y="162370"/>
                </a:cubicBezTo>
                <a:cubicBezTo>
                  <a:pt x="881695" y="176613"/>
                  <a:pt x="834693" y="838912"/>
                  <a:pt x="887392" y="837488"/>
                </a:cubicBezTo>
                <a:cubicBezTo>
                  <a:pt x="940091" y="836064"/>
                  <a:pt x="1108158" y="186583"/>
                  <a:pt x="1160857" y="153824"/>
                </a:cubicBezTo>
                <a:cubicBezTo>
                  <a:pt x="1213556" y="121065"/>
                  <a:pt x="1156584" y="649480"/>
                  <a:pt x="1203586" y="640934"/>
                </a:cubicBezTo>
                <a:cubicBezTo>
                  <a:pt x="1250588" y="632388"/>
                  <a:pt x="1402988" y="61244"/>
                  <a:pt x="1442868" y="102549"/>
                </a:cubicBezTo>
                <a:cubicBezTo>
                  <a:pt x="1482748" y="143854"/>
                  <a:pt x="1401563" y="888762"/>
                  <a:pt x="1442868" y="888762"/>
                </a:cubicBezTo>
                <a:cubicBezTo>
                  <a:pt x="1484173" y="888762"/>
                  <a:pt x="1628027" y="135308"/>
                  <a:pt x="1690696" y="102549"/>
                </a:cubicBezTo>
                <a:cubicBezTo>
                  <a:pt x="1753365" y="69790"/>
                  <a:pt x="1774730" y="685088"/>
                  <a:pt x="1818883" y="692209"/>
                </a:cubicBezTo>
                <a:cubicBezTo>
                  <a:pt x="1863036" y="699330"/>
                  <a:pt x="1904341" y="132459"/>
                  <a:pt x="1955616" y="145278"/>
                </a:cubicBezTo>
                <a:cubicBezTo>
                  <a:pt x="2006891" y="158097"/>
                  <a:pt x="2078106" y="779091"/>
                  <a:pt x="2126532" y="769121"/>
                </a:cubicBezTo>
                <a:cubicBezTo>
                  <a:pt x="2174958" y="759151"/>
                  <a:pt x="2210565" y="422304"/>
                  <a:pt x="2246173" y="8545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47664" y="5227459"/>
                <a:ext cx="28211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i="1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nb-NO" dirty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2k</a:t>
                </a:r>
                <a:r>
                  <a:rPr lang="nb-NO" dirty="0" smtClean="0"/>
                  <a:t> </a:t>
                </a:r>
                <a:r>
                  <a:rPr lang="nb-NO" dirty="0" err="1"/>
                  <a:t>vertices</a:t>
                </a:r>
                <a:r>
                  <a:rPr lang="nb-NO" dirty="0"/>
                  <a:t> </a:t>
                </a:r>
                <a:r>
                  <a:rPr lang="nb-NO" dirty="0" err="1"/>
                  <a:t>of</a:t>
                </a:r>
                <a:r>
                  <a:rPr lang="nb-NO" dirty="0"/>
                  <a:t> </a:t>
                </a:r>
                <a:r>
                  <a:rPr lang="nb-NO" dirty="0" err="1"/>
                  <a:t>degree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3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227459"/>
                <a:ext cx="282115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864" b="-26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/>
          <p:cNvSpPr/>
          <p:nvPr/>
        </p:nvSpPr>
        <p:spPr>
          <a:xfrm>
            <a:off x="4281443" y="4710062"/>
            <a:ext cx="1316052" cy="657169"/>
          </a:xfrm>
          <a:custGeom>
            <a:avLst/>
            <a:gdLst>
              <a:gd name="connsiteX0" fmla="*/ 0 w 1316052"/>
              <a:gd name="connsiteY0" fmla="*/ 289228 h 657169"/>
              <a:gd name="connsiteX1" fmla="*/ 153824 w 1316052"/>
              <a:gd name="connsiteY1" fmla="*/ 502873 h 657169"/>
              <a:gd name="connsiteX2" fmla="*/ 358923 w 1316052"/>
              <a:gd name="connsiteY2" fmla="*/ 118312 h 657169"/>
              <a:gd name="connsiteX3" fmla="*/ 529839 w 1316052"/>
              <a:gd name="connsiteY3" fmla="*/ 656697 h 657169"/>
              <a:gd name="connsiteX4" fmla="*/ 803305 w 1316052"/>
              <a:gd name="connsiteY4" fmla="*/ 7217 h 657169"/>
              <a:gd name="connsiteX5" fmla="*/ 1316052 w 1316052"/>
              <a:gd name="connsiteY5" fmla="*/ 366140 h 6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6052" h="657169">
                <a:moveTo>
                  <a:pt x="0" y="289228"/>
                </a:moveTo>
                <a:cubicBezTo>
                  <a:pt x="47002" y="410293"/>
                  <a:pt x="94004" y="531359"/>
                  <a:pt x="153824" y="502873"/>
                </a:cubicBezTo>
                <a:cubicBezTo>
                  <a:pt x="213645" y="474387"/>
                  <a:pt x="296254" y="92675"/>
                  <a:pt x="358923" y="118312"/>
                </a:cubicBezTo>
                <a:cubicBezTo>
                  <a:pt x="421592" y="143949"/>
                  <a:pt x="455775" y="675213"/>
                  <a:pt x="529839" y="656697"/>
                </a:cubicBezTo>
                <a:cubicBezTo>
                  <a:pt x="603903" y="638181"/>
                  <a:pt x="672269" y="55643"/>
                  <a:pt x="803305" y="7217"/>
                </a:cubicBezTo>
                <a:cubicBezTo>
                  <a:pt x="934341" y="-41209"/>
                  <a:pt x="1125196" y="162465"/>
                  <a:pt x="1316052" y="366140"/>
                </a:cubicBezTo>
              </a:path>
            </a:pathLst>
          </a:custGeom>
          <a:noFill/>
          <a:ln w="57150"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TextBox 29"/>
          <p:cNvSpPr txBox="1"/>
          <p:nvPr/>
        </p:nvSpPr>
        <p:spPr>
          <a:xfrm>
            <a:off x="5724128" y="5085184"/>
            <a:ext cx="2837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Kernel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10k</a:t>
            </a:r>
            <a:r>
              <a:rPr lang="nb-NO" dirty="0" smtClean="0"/>
              <a:t> </a:t>
            </a:r>
            <a:r>
              <a:rPr lang="nb-NO" dirty="0" err="1" smtClean="0"/>
              <a:t>vertices</a:t>
            </a:r>
            <a:r>
              <a:rPr lang="nb-NO" dirty="0" smtClean="0"/>
              <a:t> and</a:t>
            </a:r>
            <a:br>
              <a:rPr lang="nb-NO" dirty="0" smtClean="0"/>
            </a:br>
            <a:r>
              <a:rPr lang="nb-NO" dirty="0" smtClean="0">
                <a:solidFill>
                  <a:srgbClr val="C00000"/>
                </a:solidFill>
              </a:rPr>
              <a:t>30k</a:t>
            </a:r>
            <a:r>
              <a:rPr lang="nb-NO" dirty="0" smtClean="0"/>
              <a:t> </a:t>
            </a:r>
            <a:r>
              <a:rPr lang="nb-NO" dirty="0" err="1" smtClean="0"/>
              <a:t>edges</a:t>
            </a:r>
            <a:r>
              <a:rPr lang="nb-NO" dirty="0" smtClean="0"/>
              <a:t>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450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/>
      <p:bldP spid="26" grpId="0"/>
      <p:bldP spid="28" grpId="0"/>
      <p:bldP spid="29" grpId="0" animBg="1"/>
      <p:bldP spid="30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Meta-</a:t>
            </a:r>
            <a:r>
              <a:rPr lang="nb-NO" dirty="0" err="1" smtClean="0"/>
              <a:t>theorem</a:t>
            </a:r>
            <a:r>
              <a:rPr lang="nb-NO" dirty="0" smtClean="0"/>
              <a:t> for </a:t>
            </a:r>
            <a:r>
              <a:rPr lang="nb-NO" dirty="0" err="1" smtClean="0"/>
              <a:t>Kernels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0280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nb-NO" b="1" dirty="0" err="1" smtClean="0"/>
              <a:t>Theorem</a:t>
            </a:r>
            <a:r>
              <a:rPr lang="nb-NO" b="1" dirty="0" smtClean="0"/>
              <a:t>:</a:t>
            </a:r>
            <a:r>
              <a:rPr lang="nb-NO" dirty="0" smtClean="0"/>
              <a:t> </a:t>
            </a:r>
            <a:r>
              <a:rPr lang="nb-NO" dirty="0" err="1" smtClean="0"/>
              <a:t>Every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C00000"/>
                </a:solidFill>
              </a:rPr>
              <a:t>Contraction-Bidimensional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0070C0"/>
                </a:solidFill>
              </a:rPr>
              <a:t>Separable</a:t>
            </a:r>
            <a:r>
              <a:rPr lang="nb-NO" dirty="0" smtClean="0"/>
              <a:t> </a:t>
            </a:r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CMSO-</a:t>
            </a:r>
            <a:r>
              <a:rPr lang="nb-NO" dirty="0" err="1" smtClean="0">
                <a:solidFill>
                  <a:schemeClr val="accent6">
                    <a:lumMod val="75000"/>
                  </a:schemeClr>
                </a:solidFill>
              </a:rPr>
              <a:t>Optimization</a:t>
            </a:r>
            <a:r>
              <a:rPr lang="nb-NO" dirty="0" smtClean="0"/>
              <a:t> problem has a </a:t>
            </a:r>
            <a:r>
              <a:rPr lang="nb-NO" dirty="0" smtClean="0">
                <a:solidFill>
                  <a:srgbClr val="00B050"/>
                </a:solidFill>
              </a:rPr>
              <a:t>linear </a:t>
            </a:r>
            <a:r>
              <a:rPr lang="nb-NO" dirty="0" err="1" smtClean="0">
                <a:solidFill>
                  <a:srgbClr val="00B050"/>
                </a:solidFill>
              </a:rPr>
              <a:t>kernel</a:t>
            </a:r>
            <a:r>
              <a:rPr lang="nb-NO" dirty="0" smtClean="0">
                <a:solidFill>
                  <a:srgbClr val="00B050"/>
                </a:solidFill>
              </a:rPr>
              <a:t> </a:t>
            </a:r>
            <a:r>
              <a:rPr lang="nb-NO" dirty="0" err="1" smtClean="0"/>
              <a:t>on</a:t>
            </a:r>
            <a:r>
              <a:rPr lang="nb-NO" dirty="0" smtClean="0"/>
              <a:t> planar </a:t>
            </a:r>
            <a:r>
              <a:rPr lang="nb-NO" dirty="0" err="1" smtClean="0"/>
              <a:t>graphs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497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107"/>
          <p:cNvCxnSpPr>
            <a:stCxn id="14" idx="7"/>
            <a:endCxn id="60" idx="3"/>
          </p:cNvCxnSpPr>
          <p:nvPr/>
        </p:nvCxnSpPr>
        <p:spPr>
          <a:xfrm flipV="1">
            <a:off x="3089659" y="3530835"/>
            <a:ext cx="228378" cy="22837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20" idx="7"/>
            <a:endCxn id="68" idx="3"/>
          </p:cNvCxnSpPr>
          <p:nvPr/>
        </p:nvCxnSpPr>
        <p:spPr>
          <a:xfrm flipV="1">
            <a:off x="3089659" y="3530835"/>
            <a:ext cx="660426" cy="6604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26" idx="7"/>
            <a:endCxn id="75" idx="3"/>
          </p:cNvCxnSpPr>
          <p:nvPr/>
        </p:nvCxnSpPr>
        <p:spPr>
          <a:xfrm flipV="1">
            <a:off x="3089659" y="3530835"/>
            <a:ext cx="1092474" cy="109247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32" idx="7"/>
            <a:endCxn id="82" idx="3"/>
          </p:cNvCxnSpPr>
          <p:nvPr/>
        </p:nvCxnSpPr>
        <p:spPr>
          <a:xfrm flipV="1">
            <a:off x="3089659" y="3530835"/>
            <a:ext cx="1524522" cy="152452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38" idx="7"/>
            <a:endCxn id="89" idx="3"/>
          </p:cNvCxnSpPr>
          <p:nvPr/>
        </p:nvCxnSpPr>
        <p:spPr>
          <a:xfrm flipV="1">
            <a:off x="3089659" y="3530835"/>
            <a:ext cx="1956570" cy="19565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65" idx="7"/>
            <a:endCxn id="90" idx="3"/>
          </p:cNvCxnSpPr>
          <p:nvPr/>
        </p:nvCxnSpPr>
        <p:spPr>
          <a:xfrm flipV="1">
            <a:off x="3521707" y="3962883"/>
            <a:ext cx="1524522" cy="152452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73" idx="7"/>
            <a:endCxn id="91" idx="3"/>
          </p:cNvCxnSpPr>
          <p:nvPr/>
        </p:nvCxnSpPr>
        <p:spPr>
          <a:xfrm flipV="1">
            <a:off x="3953755" y="4394931"/>
            <a:ext cx="1092474" cy="109247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80" idx="7"/>
            <a:endCxn id="92" idx="3"/>
          </p:cNvCxnSpPr>
          <p:nvPr/>
        </p:nvCxnSpPr>
        <p:spPr>
          <a:xfrm flipV="1">
            <a:off x="4385803" y="4826979"/>
            <a:ext cx="660426" cy="6604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87" idx="7"/>
            <a:endCxn id="93" idx="3"/>
          </p:cNvCxnSpPr>
          <p:nvPr/>
        </p:nvCxnSpPr>
        <p:spPr>
          <a:xfrm flipV="1">
            <a:off x="4817851" y="5259027"/>
            <a:ext cx="228378" cy="22837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4" idx="6"/>
            <a:endCxn id="90" idx="2"/>
          </p:cNvCxnSpPr>
          <p:nvPr/>
        </p:nvCxnSpPr>
        <p:spPr>
          <a:xfrm>
            <a:off x="3131840" y="3861048"/>
            <a:ext cx="187220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20" idx="6"/>
            <a:endCxn id="91" idx="2"/>
          </p:cNvCxnSpPr>
          <p:nvPr/>
        </p:nvCxnSpPr>
        <p:spPr>
          <a:xfrm>
            <a:off x="3131840" y="4293096"/>
            <a:ext cx="187220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26" idx="6"/>
            <a:endCxn id="92" idx="2"/>
          </p:cNvCxnSpPr>
          <p:nvPr/>
        </p:nvCxnSpPr>
        <p:spPr>
          <a:xfrm>
            <a:off x="3131840" y="4725144"/>
            <a:ext cx="187220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2" idx="6"/>
            <a:endCxn id="93" idx="2"/>
          </p:cNvCxnSpPr>
          <p:nvPr/>
        </p:nvCxnSpPr>
        <p:spPr>
          <a:xfrm>
            <a:off x="3131840" y="5157192"/>
            <a:ext cx="187220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38" idx="6"/>
            <a:endCxn id="94" idx="2"/>
          </p:cNvCxnSpPr>
          <p:nvPr/>
        </p:nvCxnSpPr>
        <p:spPr>
          <a:xfrm>
            <a:off x="3131840" y="5589240"/>
            <a:ext cx="187220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" idx="6"/>
            <a:endCxn id="89" idx="2"/>
          </p:cNvCxnSpPr>
          <p:nvPr/>
        </p:nvCxnSpPr>
        <p:spPr>
          <a:xfrm>
            <a:off x="3131840" y="3429000"/>
            <a:ext cx="187220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8" idx="4"/>
            <a:endCxn id="38" idx="0"/>
          </p:cNvCxnSpPr>
          <p:nvPr/>
        </p:nvCxnSpPr>
        <p:spPr>
          <a:xfrm>
            <a:off x="2987824" y="3573016"/>
            <a:ext cx="0" cy="187220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Contraction-Bidimensional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7"/>
          </a:xfrm>
        </p:spPr>
        <p:txBody>
          <a:bodyPr/>
          <a:lstStyle/>
          <a:p>
            <a:pPr marL="0" indent="0">
              <a:buNone/>
            </a:pPr>
            <a:r>
              <a:rPr lang="nb-NO" dirty="0" err="1" smtClean="0"/>
              <a:t>Contracting</a:t>
            </a:r>
            <a:r>
              <a:rPr lang="nb-NO" dirty="0" smtClean="0"/>
              <a:t> an </a:t>
            </a:r>
            <a:r>
              <a:rPr lang="nb-NO" dirty="0" err="1" smtClean="0"/>
              <a:t>edge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not </a:t>
            </a:r>
            <a:r>
              <a:rPr lang="nb-NO" dirty="0" err="1" smtClean="0"/>
              <a:t>increase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OPT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789040"/>
            <a:ext cx="1123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 smtClean="0">
                <a:solidFill>
                  <a:srgbClr val="C00000"/>
                </a:solidFill>
              </a:rPr>
              <a:t>OPT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6" name="Left Bracket 5"/>
          <p:cNvSpPr/>
          <p:nvPr/>
        </p:nvSpPr>
        <p:spPr>
          <a:xfrm>
            <a:off x="1878704" y="2564904"/>
            <a:ext cx="533056" cy="3528392"/>
          </a:xfrm>
          <a:prstGeom prst="lef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ight Bracket 6"/>
          <p:cNvSpPr/>
          <p:nvPr/>
        </p:nvSpPr>
        <p:spPr>
          <a:xfrm>
            <a:off x="5508104" y="2564904"/>
            <a:ext cx="648072" cy="3528392"/>
          </a:xfrm>
          <a:prstGeom prst="righ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Oval 7"/>
          <p:cNvSpPr/>
          <p:nvPr/>
        </p:nvSpPr>
        <p:spPr>
          <a:xfrm>
            <a:off x="2843808" y="328498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Oval 13"/>
          <p:cNvSpPr/>
          <p:nvPr/>
        </p:nvSpPr>
        <p:spPr>
          <a:xfrm>
            <a:off x="2843808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Oval 19"/>
          <p:cNvSpPr/>
          <p:nvPr/>
        </p:nvSpPr>
        <p:spPr>
          <a:xfrm>
            <a:off x="2843808" y="41490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Oval 25"/>
          <p:cNvSpPr/>
          <p:nvPr/>
        </p:nvSpPr>
        <p:spPr>
          <a:xfrm>
            <a:off x="2843808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Oval 31"/>
          <p:cNvSpPr/>
          <p:nvPr/>
        </p:nvSpPr>
        <p:spPr>
          <a:xfrm>
            <a:off x="2843808" y="501317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Oval 37"/>
          <p:cNvSpPr/>
          <p:nvPr/>
        </p:nvSpPr>
        <p:spPr>
          <a:xfrm>
            <a:off x="2843808" y="544522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9" name="Straight Connector 58"/>
          <p:cNvCxnSpPr>
            <a:stCxn id="60" idx="4"/>
            <a:endCxn id="65" idx="0"/>
          </p:cNvCxnSpPr>
          <p:nvPr/>
        </p:nvCxnSpPr>
        <p:spPr>
          <a:xfrm>
            <a:off x="3419872" y="3573016"/>
            <a:ext cx="0" cy="187220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3275856" y="328498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Oval 60"/>
          <p:cNvSpPr/>
          <p:nvPr/>
        </p:nvSpPr>
        <p:spPr>
          <a:xfrm>
            <a:off x="3275856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Oval 61"/>
          <p:cNvSpPr/>
          <p:nvPr/>
        </p:nvSpPr>
        <p:spPr>
          <a:xfrm>
            <a:off x="3275856" y="41490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Oval 62"/>
          <p:cNvSpPr/>
          <p:nvPr/>
        </p:nvSpPr>
        <p:spPr>
          <a:xfrm>
            <a:off x="3275856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Oval 63"/>
          <p:cNvSpPr/>
          <p:nvPr/>
        </p:nvSpPr>
        <p:spPr>
          <a:xfrm>
            <a:off x="3275856" y="501317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Oval 64"/>
          <p:cNvSpPr/>
          <p:nvPr/>
        </p:nvSpPr>
        <p:spPr>
          <a:xfrm>
            <a:off x="3275856" y="544522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7" name="Straight Connector 66"/>
          <p:cNvCxnSpPr>
            <a:stCxn id="68" idx="4"/>
            <a:endCxn id="73" idx="0"/>
          </p:cNvCxnSpPr>
          <p:nvPr/>
        </p:nvCxnSpPr>
        <p:spPr>
          <a:xfrm>
            <a:off x="3851920" y="3573016"/>
            <a:ext cx="0" cy="187220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3707904" y="328498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Oval 68"/>
          <p:cNvSpPr/>
          <p:nvPr/>
        </p:nvSpPr>
        <p:spPr>
          <a:xfrm>
            <a:off x="3707904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Oval 69"/>
          <p:cNvSpPr/>
          <p:nvPr/>
        </p:nvSpPr>
        <p:spPr>
          <a:xfrm>
            <a:off x="3707904" y="41490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Oval 70"/>
          <p:cNvSpPr/>
          <p:nvPr/>
        </p:nvSpPr>
        <p:spPr>
          <a:xfrm>
            <a:off x="3707904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Oval 71"/>
          <p:cNvSpPr/>
          <p:nvPr/>
        </p:nvSpPr>
        <p:spPr>
          <a:xfrm>
            <a:off x="3707904" y="501317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Oval 72"/>
          <p:cNvSpPr/>
          <p:nvPr/>
        </p:nvSpPr>
        <p:spPr>
          <a:xfrm>
            <a:off x="3707904" y="544522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74" name="Straight Connector 73"/>
          <p:cNvCxnSpPr>
            <a:stCxn id="75" idx="4"/>
            <a:endCxn id="80" idx="0"/>
          </p:cNvCxnSpPr>
          <p:nvPr/>
        </p:nvCxnSpPr>
        <p:spPr>
          <a:xfrm>
            <a:off x="4283968" y="3573016"/>
            <a:ext cx="0" cy="187220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4139952" y="328498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Oval 75"/>
          <p:cNvSpPr/>
          <p:nvPr/>
        </p:nvSpPr>
        <p:spPr>
          <a:xfrm>
            <a:off x="4139952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Oval 76"/>
          <p:cNvSpPr/>
          <p:nvPr/>
        </p:nvSpPr>
        <p:spPr>
          <a:xfrm>
            <a:off x="4139952" y="41490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Oval 77"/>
          <p:cNvSpPr/>
          <p:nvPr/>
        </p:nvSpPr>
        <p:spPr>
          <a:xfrm>
            <a:off x="4139952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Oval 78"/>
          <p:cNvSpPr/>
          <p:nvPr/>
        </p:nvSpPr>
        <p:spPr>
          <a:xfrm>
            <a:off x="4139952" y="501317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Oval 79"/>
          <p:cNvSpPr/>
          <p:nvPr/>
        </p:nvSpPr>
        <p:spPr>
          <a:xfrm>
            <a:off x="4139952" y="544522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1" name="Straight Connector 80"/>
          <p:cNvCxnSpPr>
            <a:stCxn id="82" idx="4"/>
            <a:endCxn id="87" idx="0"/>
          </p:cNvCxnSpPr>
          <p:nvPr/>
        </p:nvCxnSpPr>
        <p:spPr>
          <a:xfrm>
            <a:off x="4716016" y="3573016"/>
            <a:ext cx="0" cy="187220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4572000" y="328498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Oval 82"/>
          <p:cNvSpPr/>
          <p:nvPr/>
        </p:nvSpPr>
        <p:spPr>
          <a:xfrm>
            <a:off x="4572000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Oval 83"/>
          <p:cNvSpPr/>
          <p:nvPr/>
        </p:nvSpPr>
        <p:spPr>
          <a:xfrm>
            <a:off x="4572000" y="41490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Oval 84"/>
          <p:cNvSpPr/>
          <p:nvPr/>
        </p:nvSpPr>
        <p:spPr>
          <a:xfrm>
            <a:off x="4572000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Oval 85"/>
          <p:cNvSpPr/>
          <p:nvPr/>
        </p:nvSpPr>
        <p:spPr>
          <a:xfrm>
            <a:off x="4572000" y="501317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Oval 86"/>
          <p:cNvSpPr/>
          <p:nvPr/>
        </p:nvSpPr>
        <p:spPr>
          <a:xfrm>
            <a:off x="4572000" y="544522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8" name="Straight Connector 87"/>
          <p:cNvCxnSpPr>
            <a:stCxn id="89" idx="4"/>
            <a:endCxn id="94" idx="0"/>
          </p:cNvCxnSpPr>
          <p:nvPr/>
        </p:nvCxnSpPr>
        <p:spPr>
          <a:xfrm>
            <a:off x="5148064" y="3573016"/>
            <a:ext cx="0" cy="187220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5004048" y="328498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Oval 89"/>
          <p:cNvSpPr/>
          <p:nvPr/>
        </p:nvSpPr>
        <p:spPr>
          <a:xfrm>
            <a:off x="5004048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Oval 90"/>
          <p:cNvSpPr/>
          <p:nvPr/>
        </p:nvSpPr>
        <p:spPr>
          <a:xfrm>
            <a:off x="5004048" y="41490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Oval 91"/>
          <p:cNvSpPr/>
          <p:nvPr/>
        </p:nvSpPr>
        <p:spPr>
          <a:xfrm>
            <a:off x="5004048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Oval 92"/>
          <p:cNvSpPr/>
          <p:nvPr/>
        </p:nvSpPr>
        <p:spPr>
          <a:xfrm>
            <a:off x="5004048" y="501317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Oval 93"/>
          <p:cNvSpPr/>
          <p:nvPr/>
        </p:nvSpPr>
        <p:spPr>
          <a:xfrm>
            <a:off x="5004048" y="544522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54" name="Elbow Connector 153"/>
          <p:cNvCxnSpPr>
            <a:stCxn id="8" idx="2"/>
            <a:endCxn id="65" idx="4"/>
          </p:cNvCxnSpPr>
          <p:nvPr/>
        </p:nvCxnSpPr>
        <p:spPr>
          <a:xfrm rot="10800000" flipH="1" flipV="1">
            <a:off x="2843808" y="3429000"/>
            <a:ext cx="576064" cy="2304256"/>
          </a:xfrm>
          <a:prstGeom prst="bentConnector4">
            <a:avLst>
              <a:gd name="adj1" fmla="val -39683"/>
              <a:gd name="adj2" fmla="val 109921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Elbow Connector 155"/>
          <p:cNvCxnSpPr>
            <a:stCxn id="8" idx="2"/>
            <a:endCxn id="73" idx="4"/>
          </p:cNvCxnSpPr>
          <p:nvPr/>
        </p:nvCxnSpPr>
        <p:spPr>
          <a:xfrm rot="10800000" flipH="1" flipV="1">
            <a:off x="2843808" y="3429000"/>
            <a:ext cx="1008112" cy="2304256"/>
          </a:xfrm>
          <a:prstGeom prst="bentConnector4">
            <a:avLst>
              <a:gd name="adj1" fmla="val -22676"/>
              <a:gd name="adj2" fmla="val 109921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157"/>
          <p:cNvCxnSpPr>
            <a:stCxn id="8" idx="2"/>
            <a:endCxn id="14" idx="2"/>
          </p:cNvCxnSpPr>
          <p:nvPr/>
        </p:nvCxnSpPr>
        <p:spPr>
          <a:xfrm rot="10800000" flipV="1">
            <a:off x="2843808" y="3429000"/>
            <a:ext cx="12700" cy="432048"/>
          </a:xfrm>
          <a:prstGeom prst="bentConnector3">
            <a:avLst>
              <a:gd name="adj1" fmla="val 1800000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Elbow Connector 159"/>
          <p:cNvCxnSpPr>
            <a:stCxn id="8" idx="2"/>
            <a:endCxn id="20" idx="2"/>
          </p:cNvCxnSpPr>
          <p:nvPr/>
        </p:nvCxnSpPr>
        <p:spPr>
          <a:xfrm rot="10800000" flipV="1">
            <a:off x="2843808" y="3429000"/>
            <a:ext cx="12700" cy="864096"/>
          </a:xfrm>
          <a:prstGeom prst="bentConnector3">
            <a:avLst>
              <a:gd name="adj1" fmla="val 1800000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lbow Connector 161"/>
          <p:cNvCxnSpPr>
            <a:stCxn id="8" idx="2"/>
            <a:endCxn id="26" idx="2"/>
          </p:cNvCxnSpPr>
          <p:nvPr/>
        </p:nvCxnSpPr>
        <p:spPr>
          <a:xfrm rot="10800000" flipV="1">
            <a:off x="2843808" y="3429000"/>
            <a:ext cx="12700" cy="1296144"/>
          </a:xfrm>
          <a:prstGeom prst="bentConnector3">
            <a:avLst>
              <a:gd name="adj1" fmla="val 1800000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>
            <a:stCxn id="8" idx="2"/>
            <a:endCxn id="32" idx="2"/>
          </p:cNvCxnSpPr>
          <p:nvPr/>
        </p:nvCxnSpPr>
        <p:spPr>
          <a:xfrm rot="10800000" flipV="1">
            <a:off x="2843808" y="3429000"/>
            <a:ext cx="12700" cy="1728192"/>
          </a:xfrm>
          <a:prstGeom prst="bentConnector3">
            <a:avLst>
              <a:gd name="adj1" fmla="val 1800000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/>
          <p:cNvCxnSpPr>
            <a:stCxn id="8" idx="2"/>
            <a:endCxn id="38" idx="2"/>
          </p:cNvCxnSpPr>
          <p:nvPr/>
        </p:nvCxnSpPr>
        <p:spPr>
          <a:xfrm rot="10800000" flipV="1">
            <a:off x="2843808" y="3429000"/>
            <a:ext cx="12700" cy="2160240"/>
          </a:xfrm>
          <a:prstGeom prst="bentConnector3">
            <a:avLst>
              <a:gd name="adj1" fmla="val 1800000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lbow Connector 167"/>
          <p:cNvCxnSpPr>
            <a:stCxn id="8" idx="2"/>
            <a:endCxn id="80" idx="4"/>
          </p:cNvCxnSpPr>
          <p:nvPr/>
        </p:nvCxnSpPr>
        <p:spPr>
          <a:xfrm rot="10800000" flipH="1" flipV="1">
            <a:off x="2843808" y="3429000"/>
            <a:ext cx="1440160" cy="2304256"/>
          </a:xfrm>
          <a:prstGeom prst="bentConnector4">
            <a:avLst>
              <a:gd name="adj1" fmla="val -15873"/>
              <a:gd name="adj2" fmla="val 109921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Elbow Connector 169"/>
          <p:cNvCxnSpPr>
            <a:stCxn id="8" idx="2"/>
            <a:endCxn id="87" idx="4"/>
          </p:cNvCxnSpPr>
          <p:nvPr/>
        </p:nvCxnSpPr>
        <p:spPr>
          <a:xfrm rot="10800000" flipH="1" flipV="1">
            <a:off x="2843808" y="3429000"/>
            <a:ext cx="1872208" cy="2304256"/>
          </a:xfrm>
          <a:prstGeom prst="bentConnector4">
            <a:avLst>
              <a:gd name="adj1" fmla="val -12210"/>
              <a:gd name="adj2" fmla="val 109921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Elbow Connector 171"/>
          <p:cNvCxnSpPr>
            <a:stCxn id="8" idx="2"/>
            <a:endCxn id="94" idx="4"/>
          </p:cNvCxnSpPr>
          <p:nvPr/>
        </p:nvCxnSpPr>
        <p:spPr>
          <a:xfrm rot="10800000" flipH="1" flipV="1">
            <a:off x="2843808" y="3429000"/>
            <a:ext cx="2304256" cy="2304256"/>
          </a:xfrm>
          <a:prstGeom prst="bentConnector4">
            <a:avLst>
              <a:gd name="adj1" fmla="val -9921"/>
              <a:gd name="adj2" fmla="val 109921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Elbow Connector 173"/>
          <p:cNvCxnSpPr>
            <a:stCxn id="8" idx="0"/>
            <a:endCxn id="60" idx="0"/>
          </p:cNvCxnSpPr>
          <p:nvPr/>
        </p:nvCxnSpPr>
        <p:spPr>
          <a:xfrm rot="5400000" flipH="1" flipV="1">
            <a:off x="3203848" y="3068960"/>
            <a:ext cx="12700" cy="432048"/>
          </a:xfrm>
          <a:prstGeom prst="bentConnector3">
            <a:avLst>
              <a:gd name="adj1" fmla="val 1800000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lbow Connector 175"/>
          <p:cNvCxnSpPr>
            <a:stCxn id="8" idx="0"/>
            <a:endCxn id="68" idx="0"/>
          </p:cNvCxnSpPr>
          <p:nvPr/>
        </p:nvCxnSpPr>
        <p:spPr>
          <a:xfrm rot="5400000" flipH="1" flipV="1">
            <a:off x="3419872" y="2852936"/>
            <a:ext cx="12700" cy="864096"/>
          </a:xfrm>
          <a:prstGeom prst="bentConnector3">
            <a:avLst>
              <a:gd name="adj1" fmla="val 1800000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Elbow Connector 177"/>
          <p:cNvCxnSpPr>
            <a:stCxn id="8" idx="0"/>
            <a:endCxn id="75" idx="0"/>
          </p:cNvCxnSpPr>
          <p:nvPr/>
        </p:nvCxnSpPr>
        <p:spPr>
          <a:xfrm rot="5400000" flipH="1" flipV="1">
            <a:off x="3635896" y="2636912"/>
            <a:ext cx="12700" cy="1296144"/>
          </a:xfrm>
          <a:prstGeom prst="bentConnector3">
            <a:avLst>
              <a:gd name="adj1" fmla="val 1800000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lbow Connector 179"/>
          <p:cNvCxnSpPr>
            <a:stCxn id="8" idx="0"/>
            <a:endCxn id="82" idx="0"/>
          </p:cNvCxnSpPr>
          <p:nvPr/>
        </p:nvCxnSpPr>
        <p:spPr>
          <a:xfrm rot="5400000" flipH="1" flipV="1">
            <a:off x="3851920" y="2420888"/>
            <a:ext cx="12700" cy="1728192"/>
          </a:xfrm>
          <a:prstGeom prst="bentConnector3">
            <a:avLst>
              <a:gd name="adj1" fmla="val 1800000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lbow Connector 181"/>
          <p:cNvCxnSpPr>
            <a:stCxn id="8" idx="0"/>
            <a:endCxn id="89" idx="0"/>
          </p:cNvCxnSpPr>
          <p:nvPr/>
        </p:nvCxnSpPr>
        <p:spPr>
          <a:xfrm rot="5400000" flipH="1" flipV="1">
            <a:off x="4067944" y="2204864"/>
            <a:ext cx="12700" cy="2160240"/>
          </a:xfrm>
          <a:prstGeom prst="bentConnector3">
            <a:avLst>
              <a:gd name="adj1" fmla="val 1800000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Elbow Connector 183"/>
          <p:cNvCxnSpPr>
            <a:stCxn id="8" idx="0"/>
            <a:endCxn id="90" idx="6"/>
          </p:cNvCxnSpPr>
          <p:nvPr/>
        </p:nvCxnSpPr>
        <p:spPr>
          <a:xfrm rot="16200000" flipH="1">
            <a:off x="3851920" y="2420888"/>
            <a:ext cx="576064" cy="2304256"/>
          </a:xfrm>
          <a:prstGeom prst="bentConnector4">
            <a:avLst>
              <a:gd name="adj1" fmla="val -39683"/>
              <a:gd name="adj2" fmla="val 109921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Elbow Connector 185"/>
          <p:cNvCxnSpPr>
            <a:stCxn id="8" idx="0"/>
            <a:endCxn id="91" idx="6"/>
          </p:cNvCxnSpPr>
          <p:nvPr/>
        </p:nvCxnSpPr>
        <p:spPr>
          <a:xfrm rot="16200000" flipH="1">
            <a:off x="3635896" y="2636912"/>
            <a:ext cx="1008112" cy="2304256"/>
          </a:xfrm>
          <a:prstGeom prst="bentConnector4">
            <a:avLst>
              <a:gd name="adj1" fmla="val -22676"/>
              <a:gd name="adj2" fmla="val 109921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lbow Connector 187"/>
          <p:cNvCxnSpPr>
            <a:stCxn id="8" idx="0"/>
            <a:endCxn id="92" idx="6"/>
          </p:cNvCxnSpPr>
          <p:nvPr/>
        </p:nvCxnSpPr>
        <p:spPr>
          <a:xfrm rot="16200000" flipH="1">
            <a:off x="3419872" y="2852936"/>
            <a:ext cx="1440160" cy="2304256"/>
          </a:xfrm>
          <a:prstGeom prst="bentConnector4">
            <a:avLst>
              <a:gd name="adj1" fmla="val -15873"/>
              <a:gd name="adj2" fmla="val 109921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/>
          <p:cNvCxnSpPr>
            <a:stCxn id="8" idx="0"/>
            <a:endCxn id="93" idx="6"/>
          </p:cNvCxnSpPr>
          <p:nvPr/>
        </p:nvCxnSpPr>
        <p:spPr>
          <a:xfrm rot="16200000" flipH="1">
            <a:off x="3203848" y="3068960"/>
            <a:ext cx="1872208" cy="2304256"/>
          </a:xfrm>
          <a:prstGeom prst="bentConnector4">
            <a:avLst>
              <a:gd name="adj1" fmla="val -12210"/>
              <a:gd name="adj2" fmla="val 109921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Elbow Connector 191"/>
          <p:cNvCxnSpPr>
            <a:stCxn id="8" idx="0"/>
            <a:endCxn id="94" idx="6"/>
          </p:cNvCxnSpPr>
          <p:nvPr/>
        </p:nvCxnSpPr>
        <p:spPr>
          <a:xfrm rot="16200000" flipH="1">
            <a:off x="2987824" y="3284984"/>
            <a:ext cx="2304256" cy="2304256"/>
          </a:xfrm>
          <a:prstGeom prst="bentConnector4">
            <a:avLst>
              <a:gd name="adj1" fmla="val -9921"/>
              <a:gd name="adj2" fmla="val 109921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>
            <a:off x="2073206" y="4221088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endParaRPr lang="nb-NO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3917776" y="2420888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endParaRPr lang="nb-NO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/>
              <p:cNvSpPr txBox="1"/>
              <p:nvPr/>
            </p:nvSpPr>
            <p:spPr>
              <a:xfrm>
                <a:off x="6444208" y="3834730"/>
                <a:ext cx="182614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4800" b="0" i="1" smtClean="0">
                        <a:solidFill>
                          <a:srgbClr val="C00000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nb-NO" sz="4800" dirty="0" smtClean="0">
                    <a:solidFill>
                      <a:srgbClr val="C00000"/>
                    </a:solidFill>
                  </a:rPr>
                  <a:t> c</a:t>
                </a:r>
                <a14:m>
                  <m:oMath xmlns:m="http://schemas.openxmlformats.org/officeDocument/2006/math">
                    <m:r>
                      <a:rPr lang="nb-NO" sz="48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sz="4800" dirty="0" smtClean="0">
                    <a:solidFill>
                      <a:srgbClr val="C00000"/>
                    </a:solidFill>
                  </a:rPr>
                  <a:t> t</a:t>
                </a:r>
                <a:r>
                  <a:rPr lang="nb-NO" sz="4800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endParaRPr lang="nb-NO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834730"/>
                <a:ext cx="1826141" cy="830997"/>
              </a:xfrm>
              <a:prstGeom prst="rect">
                <a:avLst/>
              </a:prstGeom>
              <a:blipFill rotWithShape="1">
                <a:blip r:embed="rId2"/>
                <a:stretch>
                  <a:fillRect t="-16176" r="-4667" b="-3897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8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  <p:bldP spid="7" grpId="0" animBg="1"/>
      <p:bldP spid="8" grpId="0" animBg="1"/>
      <p:bldP spid="14" grpId="0" animBg="1"/>
      <p:bldP spid="20" grpId="0" animBg="1"/>
      <p:bldP spid="26" grpId="0" animBg="1"/>
      <p:bldP spid="32" grpId="0" animBg="1"/>
      <p:bldP spid="3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93" grpId="0"/>
      <p:bldP spid="194" grpId="0"/>
      <p:bldP spid="195" grpId="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Separable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5488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An </a:t>
                </a:r>
                <a:r>
                  <a:rPr lang="nb-NO" dirty="0" err="1" smtClean="0"/>
                  <a:t>optimization</a:t>
                </a:r>
                <a:r>
                  <a:rPr lang="nb-NO" dirty="0" smtClean="0"/>
                  <a:t> problem is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separable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if</a:t>
                </a:r>
                <a:r>
                  <a:rPr lang="nb-NO" dirty="0"/>
                  <a:t> </a:t>
                </a:r>
                <a:r>
                  <a:rPr lang="nb-NO" dirty="0" smtClean="0"/>
                  <a:t>for </a:t>
                </a:r>
                <a:r>
                  <a:rPr lang="nb-NO" dirty="0" err="1" smtClean="0"/>
                  <a:t>any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, and </a:t>
                </a:r>
                <a:r>
                  <a:rPr lang="nb-NO" dirty="0" err="1" smtClean="0"/>
                  <a:t>vertex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subset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,</a:t>
                </a:r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C00000"/>
                    </a:solidFill>
                  </a:rPr>
                  <a:t>|OPT(G[S])| = |OPT(G)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∩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S| </a:t>
                </a:r>
                <a14:m>
                  <m:oMath xmlns:m="http://schemas.openxmlformats.org/officeDocument/2006/math">
                    <m:r>
                      <a:rPr lang="nb-NO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O(</a:t>
                </a:r>
                <a14:m>
                  <m:oMath xmlns:m="http://schemas.openxmlformats.org/officeDocument/2006/math">
                    <m: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|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𝛿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(S)|)</a:t>
                </a:r>
                <a:endParaRPr lang="nb-NO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548880"/>
              </a:xfrm>
              <a:blipFill rotWithShape="1">
                <a:blip r:embed="rId2"/>
                <a:stretch>
                  <a:fillRect l="-1852" t="-311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5616" y="4437112"/>
                <a:ext cx="66559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«The </a:t>
                </a:r>
                <a:r>
                  <a:rPr lang="nb-NO" sz="2400" dirty="0" err="1" smtClean="0"/>
                  <a:t>size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of</a:t>
                </a:r>
                <a:r>
                  <a:rPr lang="nb-NO" sz="2400" dirty="0" smtClean="0"/>
                  <a:t> an optimal </a:t>
                </a:r>
                <a:r>
                  <a:rPr lang="nb-NO" sz="2400" dirty="0" err="1" smtClean="0"/>
                  <a:t>solution</a:t>
                </a:r>
                <a:r>
                  <a:rPr lang="nb-NO" sz="2400" dirty="0" smtClean="0"/>
                  <a:t> in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G[S]</a:t>
                </a:r>
                <a:r>
                  <a:rPr lang="nb-NO" sz="2400" dirty="0" smtClean="0"/>
                  <a:t> is </a:t>
                </a:r>
                <a:r>
                  <a:rPr lang="nb-NO" sz="2400" dirty="0" err="1" smtClean="0"/>
                  <a:t>additively</a:t>
                </a:r>
                <a:r>
                  <a:rPr lang="nb-NO" sz="2400" dirty="0" smtClean="0"/>
                  <a:t> </a:t>
                </a:r>
                <a:br>
                  <a:rPr lang="nb-NO" sz="2400" dirty="0" smtClean="0"/>
                </a:br>
                <a:r>
                  <a:rPr lang="nb-NO" sz="2400" dirty="0" smtClean="0">
                    <a:solidFill>
                      <a:srgbClr val="C00000"/>
                    </a:solidFill>
                  </a:rPr>
                  <a:t>O</a:t>
                </a:r>
                <a:r>
                  <a:rPr lang="nb-NO" sz="2400" dirty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nb-NO" sz="2400">
                        <a:solidFill>
                          <a:srgbClr val="C00000"/>
                        </a:solidFill>
                        <a:latin typeface="Cambria Math"/>
                      </a:rPr>
                      <m:t>|</m:t>
                    </m:r>
                    <m:r>
                      <a:rPr lang="nb-NO" sz="2400" i="1">
                        <a:solidFill>
                          <a:srgbClr val="C00000"/>
                        </a:solidFill>
                        <a:latin typeface="Cambria Math"/>
                      </a:rPr>
                      <m:t>𝛿</m:t>
                    </m:r>
                  </m:oMath>
                </a14:m>
                <a:r>
                  <a:rPr lang="nb-NO" sz="2400" dirty="0">
                    <a:solidFill>
                      <a:srgbClr val="C00000"/>
                    </a:solidFill>
                  </a:rPr>
                  <a:t>(S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)|)</a:t>
                </a:r>
                <a:r>
                  <a:rPr lang="nb-NO" sz="2400" dirty="0">
                    <a:solidFill>
                      <a:srgbClr val="C00000"/>
                    </a:solidFill>
                  </a:rPr>
                  <a:t>-</a:t>
                </a:r>
                <a:r>
                  <a:rPr lang="nb-NO" sz="2400" dirty="0" err="1" smtClean="0"/>
                  <a:t>approximated</a:t>
                </a:r>
                <a:r>
                  <a:rPr lang="nb-NO" sz="2400" dirty="0" smtClean="0"/>
                  <a:t> by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|OPT(G</a:t>
                </a:r>
                <a:r>
                  <a:rPr lang="nb-NO" sz="2400" dirty="0">
                    <a:solidFill>
                      <a:srgbClr val="C0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nb-NO" sz="2400" i="1">
                        <a:solidFill>
                          <a:srgbClr val="C00000"/>
                        </a:solidFill>
                        <a:latin typeface="Cambria Math"/>
                      </a:rPr>
                      <m:t>∩</m:t>
                    </m:r>
                  </m:oMath>
                </a14:m>
                <a:r>
                  <a:rPr lang="nb-NO" sz="2400" dirty="0">
                    <a:solidFill>
                      <a:srgbClr val="C00000"/>
                    </a:solidFill>
                  </a:rPr>
                  <a:t> S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|</a:t>
                </a:r>
                <a:r>
                  <a:rPr lang="nb-NO" sz="2400" dirty="0" smtClean="0">
                    <a:solidFill>
                      <a:srgbClr val="480000"/>
                    </a:solidFill>
                  </a:rPr>
                  <a:t>»</a:t>
                </a:r>
                <a:endParaRPr lang="nb-NO" sz="2400" dirty="0">
                  <a:solidFill>
                    <a:srgbClr val="48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437112"/>
                <a:ext cx="6655925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374" t="-5882" b="-1617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516216" y="2650636"/>
            <a:ext cx="149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0070C0"/>
                </a:solidFill>
              </a:rPr>
              <a:t>Boundary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endParaRPr lang="nb-NO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660232" y="3019968"/>
            <a:ext cx="604522" cy="265016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56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Meta-</a:t>
            </a:r>
            <a:r>
              <a:rPr lang="nb-NO" dirty="0" err="1" smtClean="0"/>
              <a:t>theorem</a:t>
            </a:r>
            <a:r>
              <a:rPr lang="nb-NO" dirty="0" smtClean="0"/>
              <a:t> for </a:t>
            </a:r>
            <a:r>
              <a:rPr lang="nb-NO" dirty="0" err="1" smtClean="0"/>
              <a:t>Kernels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0280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nb-NO" b="1" dirty="0" err="1" smtClean="0"/>
              <a:t>Theorem</a:t>
            </a:r>
            <a:r>
              <a:rPr lang="nb-NO" b="1" dirty="0" smtClean="0"/>
              <a:t>:</a:t>
            </a:r>
            <a:r>
              <a:rPr lang="nb-NO" dirty="0" smtClean="0"/>
              <a:t> </a:t>
            </a:r>
            <a:r>
              <a:rPr lang="nb-NO" dirty="0" err="1" smtClean="0"/>
              <a:t>Every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C00000"/>
                </a:solidFill>
              </a:rPr>
              <a:t>Contraction-Bidimensional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0070C0"/>
                </a:solidFill>
              </a:rPr>
              <a:t>Separable</a:t>
            </a:r>
            <a:r>
              <a:rPr lang="nb-NO" dirty="0" smtClean="0"/>
              <a:t> </a:t>
            </a:r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CMSO-</a:t>
            </a:r>
            <a:r>
              <a:rPr lang="nb-NO" dirty="0" err="1" smtClean="0">
                <a:solidFill>
                  <a:schemeClr val="accent6">
                    <a:lumMod val="75000"/>
                  </a:schemeClr>
                </a:solidFill>
              </a:rPr>
              <a:t>Optimization</a:t>
            </a:r>
            <a:r>
              <a:rPr lang="nb-NO" dirty="0" smtClean="0"/>
              <a:t> problem has a </a:t>
            </a:r>
            <a:r>
              <a:rPr lang="nb-NO" dirty="0" smtClean="0">
                <a:solidFill>
                  <a:srgbClr val="00B050"/>
                </a:solidFill>
              </a:rPr>
              <a:t>linear </a:t>
            </a:r>
            <a:r>
              <a:rPr lang="nb-NO" dirty="0" err="1" smtClean="0">
                <a:solidFill>
                  <a:srgbClr val="00B050"/>
                </a:solidFill>
              </a:rPr>
              <a:t>kernel</a:t>
            </a:r>
            <a:r>
              <a:rPr lang="nb-NO" dirty="0" smtClean="0">
                <a:solidFill>
                  <a:srgbClr val="00B050"/>
                </a:solidFill>
              </a:rPr>
              <a:t> </a:t>
            </a:r>
            <a:r>
              <a:rPr lang="nb-NO" dirty="0" err="1" smtClean="0"/>
              <a:t>on</a:t>
            </a:r>
            <a:r>
              <a:rPr lang="nb-NO" dirty="0" smtClean="0"/>
              <a:t> planar </a:t>
            </a:r>
            <a:r>
              <a:rPr lang="nb-NO" dirty="0" err="1" smtClean="0"/>
              <a:t>graphs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4179458"/>
            <a:ext cx="516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002060"/>
                </a:solidFill>
              </a:rPr>
              <a:t>Can</a:t>
            </a:r>
            <a:r>
              <a:rPr lang="nb-NO" dirty="0" smtClean="0">
                <a:solidFill>
                  <a:srgbClr val="002060"/>
                </a:solidFill>
              </a:rPr>
              <a:t> be </a:t>
            </a:r>
            <a:r>
              <a:rPr lang="nb-NO" dirty="0" err="1" smtClean="0">
                <a:solidFill>
                  <a:srgbClr val="002060"/>
                </a:solidFill>
              </a:rPr>
              <a:t>pushed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through</a:t>
            </a:r>
            <a:r>
              <a:rPr lang="nb-NO" dirty="0" smtClean="0">
                <a:solidFill>
                  <a:srgbClr val="002060"/>
                </a:solidFill>
              </a:rPr>
              <a:t> up to </a:t>
            </a:r>
            <a:r>
              <a:rPr lang="nb-NO" dirty="0" err="1" smtClean="0">
                <a:solidFill>
                  <a:srgbClr val="002060"/>
                </a:solidFill>
              </a:rPr>
              <a:t>apex-minor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free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graphs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4643844"/>
            <a:ext cx="5287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and </a:t>
            </a:r>
            <a:r>
              <a:rPr lang="nb-NO" dirty="0" err="1" smtClean="0">
                <a:solidFill>
                  <a:srgbClr val="002060"/>
                </a:solidFill>
              </a:rPr>
              <a:t>then</a:t>
            </a:r>
            <a:r>
              <a:rPr lang="nb-NO" dirty="0" smtClean="0">
                <a:solidFill>
                  <a:srgbClr val="002060"/>
                </a:solidFill>
              </a:rPr>
              <a:t> to minor-</a:t>
            </a:r>
            <a:r>
              <a:rPr lang="nb-NO" dirty="0" err="1" smtClean="0">
                <a:solidFill>
                  <a:srgbClr val="002060"/>
                </a:solidFill>
              </a:rPr>
              <a:t>free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graphs</a:t>
            </a:r>
            <a:r>
              <a:rPr lang="nb-NO" dirty="0" smtClean="0">
                <a:solidFill>
                  <a:srgbClr val="002060"/>
                </a:solidFill>
              </a:rPr>
              <a:t> (losing </a:t>
            </a:r>
            <a:r>
              <a:rPr lang="nb-NO" dirty="0" err="1" smtClean="0">
                <a:solidFill>
                  <a:srgbClr val="002060"/>
                </a:solidFill>
              </a:rPr>
              <a:t>some</a:t>
            </a:r>
            <a:r>
              <a:rPr lang="nb-NO" dirty="0" smtClean="0">
                <a:solidFill>
                  <a:srgbClr val="002060"/>
                </a:solidFill>
              </a:rPr>
              <a:t> problems)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5075892"/>
            <a:ext cx="687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and </a:t>
            </a:r>
            <a:r>
              <a:rPr lang="nb-NO" dirty="0" err="1" smtClean="0">
                <a:solidFill>
                  <a:srgbClr val="002060"/>
                </a:solidFill>
              </a:rPr>
              <a:t>then</a:t>
            </a:r>
            <a:r>
              <a:rPr lang="nb-NO" dirty="0" smtClean="0">
                <a:solidFill>
                  <a:srgbClr val="002060"/>
                </a:solidFill>
              </a:rPr>
              <a:t> to </a:t>
            </a:r>
            <a:r>
              <a:rPr lang="nb-NO" dirty="0" err="1" smtClean="0">
                <a:solidFill>
                  <a:srgbClr val="002060"/>
                </a:solidFill>
              </a:rPr>
              <a:t>topological</a:t>
            </a:r>
            <a:r>
              <a:rPr lang="nb-NO" dirty="0" smtClean="0">
                <a:solidFill>
                  <a:srgbClr val="002060"/>
                </a:solidFill>
              </a:rPr>
              <a:t>-minor-</a:t>
            </a:r>
            <a:r>
              <a:rPr lang="nb-NO" dirty="0" err="1" smtClean="0">
                <a:solidFill>
                  <a:srgbClr val="002060"/>
                </a:solidFill>
              </a:rPr>
              <a:t>free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graphs</a:t>
            </a:r>
            <a:r>
              <a:rPr lang="nb-NO" dirty="0" smtClean="0">
                <a:solidFill>
                  <a:srgbClr val="002060"/>
                </a:solidFill>
              </a:rPr>
              <a:t> (losing </a:t>
            </a:r>
            <a:r>
              <a:rPr lang="nb-NO" dirty="0" err="1" smtClean="0">
                <a:solidFill>
                  <a:srgbClr val="002060"/>
                </a:solidFill>
              </a:rPr>
              <a:t>some</a:t>
            </a:r>
            <a:r>
              <a:rPr lang="nb-NO" dirty="0" smtClean="0">
                <a:solidFill>
                  <a:srgbClr val="002060"/>
                </a:solidFill>
              </a:rPr>
              <a:t> more problems)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9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>
                <a:solidFill>
                  <a:srgbClr val="002060"/>
                </a:solidFill>
              </a:rPr>
              <a:t>Part V – Open Problems</a:t>
            </a:r>
            <a:endParaRPr lang="nb-NO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kind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open</a:t>
            </a:r>
            <a:r>
              <a:rPr lang="nb-NO" dirty="0" smtClean="0"/>
              <a:t> problems?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14687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dirty="0" err="1" smtClean="0">
                <a:solidFill>
                  <a:srgbClr val="C00000"/>
                </a:solidFill>
              </a:rPr>
              <a:t>Maybe</a:t>
            </a:r>
            <a:r>
              <a:rPr lang="nb-NO" dirty="0" smtClean="0">
                <a:solidFill>
                  <a:srgbClr val="C00000"/>
                </a:solidFill>
              </a:rPr>
              <a:t> not crazy hard, </a:t>
            </a:r>
          </a:p>
          <a:p>
            <a:pPr marL="0" indent="0" algn="ctr">
              <a:buNone/>
            </a:pPr>
            <a:r>
              <a:rPr lang="nb-NO" dirty="0" err="1" smtClean="0">
                <a:solidFill>
                  <a:srgbClr val="C00000"/>
                </a:solidFill>
              </a:rPr>
              <a:t>but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>
                <a:solidFill>
                  <a:srgbClr val="C00000"/>
                </a:solidFill>
              </a:rPr>
              <a:t>hopefully</a:t>
            </a:r>
            <a:r>
              <a:rPr lang="nb-NO" dirty="0" smtClean="0">
                <a:solidFill>
                  <a:srgbClr val="C00000"/>
                </a:solidFill>
              </a:rPr>
              <a:t> non-trivial.</a:t>
            </a:r>
          </a:p>
        </p:txBody>
      </p:sp>
    </p:spTree>
    <p:extLst>
      <p:ext uri="{BB962C8B-B14F-4D97-AF65-F5344CB8AC3E}">
        <p14:creationId xmlns:p14="http://schemas.microsoft.com/office/powerpoint/2010/main" val="129528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Imbalance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Input: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endParaRPr lang="nb-NO" dirty="0"/>
          </a:p>
          <a:p>
            <a:pPr marL="0" indent="0">
              <a:buNone/>
            </a:pPr>
            <a:r>
              <a:rPr lang="nb-NO" b="1" dirty="0" err="1" smtClean="0">
                <a:solidFill>
                  <a:srgbClr val="002060"/>
                </a:solidFill>
              </a:rPr>
              <a:t>Question</a:t>
            </a:r>
            <a:r>
              <a:rPr lang="nb-NO" b="1" dirty="0" smtClean="0">
                <a:solidFill>
                  <a:srgbClr val="002060"/>
                </a:solidFill>
              </a:rPr>
              <a:t>: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smtClean="0"/>
              <a:t>Is </a:t>
            </a:r>
            <a:r>
              <a:rPr lang="nb-NO" dirty="0" err="1" smtClean="0"/>
              <a:t>there</a:t>
            </a:r>
            <a:r>
              <a:rPr lang="nb-NO" dirty="0" smtClean="0"/>
              <a:t> a </a:t>
            </a:r>
            <a:r>
              <a:rPr lang="nb-NO" dirty="0" err="1" smtClean="0"/>
              <a:t>vertex</a:t>
            </a:r>
            <a:r>
              <a:rPr lang="nb-NO" dirty="0" smtClean="0"/>
              <a:t> </a:t>
            </a:r>
            <a:r>
              <a:rPr lang="nb-NO" dirty="0" err="1" smtClean="0"/>
              <a:t>ordering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total 	</a:t>
            </a:r>
            <a:r>
              <a:rPr lang="nb-NO" dirty="0" err="1" smtClean="0"/>
              <a:t>imbalance</a:t>
            </a:r>
            <a:r>
              <a:rPr lang="nb-NO" dirty="0" smtClean="0"/>
              <a:t> at most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Parameter: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5733256"/>
            <a:ext cx="2088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2</a:t>
            </a:r>
            <a:r>
              <a:rPr lang="nb-NO" sz="2400" baseline="30000" dirty="0" smtClean="0">
                <a:solidFill>
                  <a:srgbClr val="C00000"/>
                </a:solidFill>
              </a:rPr>
              <a:t>o(k</a:t>
            </a:r>
            <a:r>
              <a:rPr lang="nb-NO" sz="2400" baseline="30000" dirty="0">
                <a:solidFill>
                  <a:srgbClr val="C00000"/>
                </a:solidFill>
              </a:rPr>
              <a:t>)</a:t>
            </a:r>
            <a:r>
              <a:rPr lang="nb-NO" sz="2400" dirty="0"/>
              <a:t> </a:t>
            </a:r>
            <a:r>
              <a:rPr lang="nb-NO" sz="2400" dirty="0" err="1"/>
              <a:t>algorithm</a:t>
            </a:r>
            <a:r>
              <a:rPr lang="nb-NO" sz="2400" dirty="0" smtClean="0"/>
              <a:t>?</a:t>
            </a:r>
            <a:endParaRPr lang="nb-NO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161944" y="3238856"/>
            <a:ext cx="4628357" cy="1855620"/>
            <a:chOff x="3161944" y="3238856"/>
            <a:chExt cx="4628357" cy="1855620"/>
          </a:xfrm>
        </p:grpSpPr>
        <p:sp>
          <p:nvSpPr>
            <p:cNvPr id="6" name="TextBox 5"/>
            <p:cNvSpPr txBox="1"/>
            <p:nvPr/>
          </p:nvSpPr>
          <p:spPr>
            <a:xfrm>
              <a:off x="3491880" y="4653136"/>
              <a:ext cx="4298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>
                  <a:solidFill>
                    <a:srgbClr val="C00000"/>
                  </a:solidFill>
                </a:rPr>
                <a:t>n</a:t>
              </a:r>
              <a:r>
                <a:rPr lang="nb-NO" dirty="0" err="1" smtClean="0">
                  <a:solidFill>
                    <a:srgbClr val="C00000"/>
                  </a:solidFill>
                </a:rPr>
                <a:t>eighbors</a:t>
              </a:r>
              <a:r>
                <a:rPr lang="nb-NO" dirty="0" smtClean="0">
                  <a:solidFill>
                    <a:srgbClr val="C00000"/>
                  </a:solidFill>
                </a:rPr>
                <a:t> to my </a:t>
              </a:r>
              <a:r>
                <a:rPr lang="nb-NO" dirty="0" err="1" smtClean="0">
                  <a:solidFill>
                    <a:srgbClr val="C00000"/>
                  </a:solidFill>
                </a:rPr>
                <a:t>left</a:t>
              </a:r>
              <a:r>
                <a:rPr lang="nb-NO" dirty="0" smtClean="0">
                  <a:solidFill>
                    <a:srgbClr val="C00000"/>
                  </a:solidFill>
                </a:rPr>
                <a:t> – </a:t>
              </a:r>
              <a:r>
                <a:rPr lang="nb-NO" dirty="0" err="1" smtClean="0">
                  <a:solidFill>
                    <a:srgbClr val="C00000"/>
                  </a:solidFill>
                </a:rPr>
                <a:t>neighbors</a:t>
              </a:r>
              <a:r>
                <a:rPr lang="nb-NO" dirty="0" smtClean="0">
                  <a:solidFill>
                    <a:srgbClr val="C00000"/>
                  </a:solidFill>
                </a:rPr>
                <a:t> to my right</a:t>
              </a:r>
              <a:endParaRPr lang="nb-NO" dirty="0">
                <a:solidFill>
                  <a:srgbClr val="C0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3491880" y="4581128"/>
              <a:ext cx="0" cy="5133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740352" y="4581128"/>
              <a:ext cx="0" cy="5133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3161944" y="3238856"/>
              <a:ext cx="2536099" cy="1358781"/>
            </a:xfrm>
            <a:custGeom>
              <a:avLst/>
              <a:gdLst>
                <a:gd name="connsiteX0" fmla="*/ 2503918 w 2536099"/>
                <a:gd name="connsiteY0" fmla="*/ 1358781 h 1358781"/>
                <a:gd name="connsiteX1" fmla="*/ 2495372 w 2536099"/>
                <a:gd name="connsiteY1" fmla="*/ 760576 h 1358781"/>
                <a:gd name="connsiteX2" fmla="*/ 2102265 w 2536099"/>
                <a:gd name="connsiteY2" fmla="*/ 435836 h 1358781"/>
                <a:gd name="connsiteX3" fmla="*/ 1657884 w 2536099"/>
                <a:gd name="connsiteY3" fmla="*/ 410198 h 1358781"/>
                <a:gd name="connsiteX4" fmla="*/ 1401510 w 2536099"/>
                <a:gd name="connsiteY4" fmla="*/ 940037 h 1358781"/>
                <a:gd name="connsiteX5" fmla="*/ 649480 w 2536099"/>
                <a:gd name="connsiteY5" fmla="*/ 880217 h 1358781"/>
                <a:gd name="connsiteX6" fmla="*/ 0 w 2536099"/>
                <a:gd name="connsiteY6" fmla="*/ 0 h 1358781"/>
                <a:gd name="connsiteX7" fmla="*/ 0 w 2536099"/>
                <a:gd name="connsiteY7" fmla="*/ 0 h 135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6099" h="1358781">
                  <a:moveTo>
                    <a:pt x="2503918" y="1358781"/>
                  </a:moveTo>
                  <a:cubicBezTo>
                    <a:pt x="2533116" y="1136590"/>
                    <a:pt x="2562314" y="914400"/>
                    <a:pt x="2495372" y="760576"/>
                  </a:cubicBezTo>
                  <a:cubicBezTo>
                    <a:pt x="2428430" y="606752"/>
                    <a:pt x="2241846" y="494232"/>
                    <a:pt x="2102265" y="435836"/>
                  </a:cubicBezTo>
                  <a:cubicBezTo>
                    <a:pt x="1962684" y="377440"/>
                    <a:pt x="1774676" y="326165"/>
                    <a:pt x="1657884" y="410198"/>
                  </a:cubicBezTo>
                  <a:cubicBezTo>
                    <a:pt x="1541092" y="494231"/>
                    <a:pt x="1569577" y="861701"/>
                    <a:pt x="1401510" y="940037"/>
                  </a:cubicBezTo>
                  <a:cubicBezTo>
                    <a:pt x="1233443" y="1018373"/>
                    <a:pt x="883065" y="1036890"/>
                    <a:pt x="649480" y="880217"/>
                  </a:cubicBezTo>
                  <a:cubicBezTo>
                    <a:pt x="415895" y="723544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6501" y="4077072"/>
            <a:ext cx="2555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002060"/>
                </a:solidFill>
              </a:rPr>
              <a:t>Polynomial </a:t>
            </a:r>
            <a:r>
              <a:rPr lang="nb-NO" sz="2400" dirty="0" err="1">
                <a:solidFill>
                  <a:srgbClr val="002060"/>
                </a:solidFill>
              </a:rPr>
              <a:t>kernel</a:t>
            </a:r>
            <a:r>
              <a:rPr lang="nb-NO" sz="2400" dirty="0" smtClean="0">
                <a:solidFill>
                  <a:srgbClr val="002060"/>
                </a:solidFill>
              </a:rPr>
              <a:t>?</a:t>
            </a:r>
            <a:endParaRPr lang="nb-NO" sz="2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6336" y="4941168"/>
            <a:ext cx="21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2</a:t>
            </a:r>
            <a:r>
              <a:rPr lang="nb-NO" sz="2400" baseline="30000" dirty="0">
                <a:solidFill>
                  <a:srgbClr val="C00000"/>
                </a:solidFill>
              </a:rPr>
              <a:t>O(k)</a:t>
            </a:r>
            <a:r>
              <a:rPr lang="nb-NO" sz="2400" dirty="0">
                <a:solidFill>
                  <a:srgbClr val="C00000"/>
                </a:solidFill>
              </a:rPr>
              <a:t> </a:t>
            </a:r>
            <a:r>
              <a:rPr lang="nb-NO" sz="2400" dirty="0" err="1"/>
              <a:t>algorithm</a:t>
            </a:r>
            <a:r>
              <a:rPr lang="nb-NO" sz="2400" dirty="0" smtClean="0"/>
              <a:t>?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8730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23728" y="1947826"/>
            <a:ext cx="4079150" cy="4145470"/>
            <a:chOff x="2123728" y="1947826"/>
            <a:chExt cx="4079150" cy="4145470"/>
          </a:xfrm>
        </p:grpSpPr>
        <p:sp>
          <p:nvSpPr>
            <p:cNvPr id="4" name="Oval 3"/>
            <p:cNvSpPr/>
            <p:nvPr/>
          </p:nvSpPr>
          <p:spPr>
            <a:xfrm>
              <a:off x="2483768" y="194782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Oval 4"/>
            <p:cNvSpPr/>
            <p:nvPr/>
          </p:nvSpPr>
          <p:spPr>
            <a:xfrm>
              <a:off x="3131840" y="194782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Oval 5"/>
            <p:cNvSpPr/>
            <p:nvPr/>
          </p:nvSpPr>
          <p:spPr>
            <a:xfrm>
              <a:off x="3779912" y="194782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Oval 6"/>
            <p:cNvSpPr/>
            <p:nvPr/>
          </p:nvSpPr>
          <p:spPr>
            <a:xfrm>
              <a:off x="4499992" y="194782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Oval 7"/>
            <p:cNvSpPr/>
            <p:nvPr/>
          </p:nvSpPr>
          <p:spPr>
            <a:xfrm>
              <a:off x="5148064" y="194782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Oval 8"/>
            <p:cNvSpPr/>
            <p:nvPr/>
          </p:nvSpPr>
          <p:spPr>
            <a:xfrm>
              <a:off x="2483768" y="302794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Oval 9"/>
            <p:cNvSpPr/>
            <p:nvPr/>
          </p:nvSpPr>
          <p:spPr>
            <a:xfrm>
              <a:off x="3131840" y="302794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Oval 10"/>
            <p:cNvSpPr/>
            <p:nvPr/>
          </p:nvSpPr>
          <p:spPr>
            <a:xfrm>
              <a:off x="3779912" y="302794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Oval 11"/>
            <p:cNvSpPr/>
            <p:nvPr/>
          </p:nvSpPr>
          <p:spPr>
            <a:xfrm>
              <a:off x="4499992" y="302794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Oval 12"/>
            <p:cNvSpPr/>
            <p:nvPr/>
          </p:nvSpPr>
          <p:spPr>
            <a:xfrm>
              <a:off x="5148064" y="302794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23728" y="3964050"/>
              <a:ext cx="4079150" cy="2129246"/>
            </a:xfrm>
            <a:custGeom>
              <a:avLst/>
              <a:gdLst>
                <a:gd name="connsiteX0" fmla="*/ 2903493 w 4079150"/>
                <a:gd name="connsiteY0" fmla="*/ 836023 h 2129246"/>
                <a:gd name="connsiteX1" fmla="*/ 2576921 w 4079150"/>
                <a:gd name="connsiteY1" fmla="*/ 182880 h 2129246"/>
                <a:gd name="connsiteX2" fmla="*/ 2028281 w 4079150"/>
                <a:gd name="connsiteY2" fmla="*/ 0 h 2129246"/>
                <a:gd name="connsiteX3" fmla="*/ 1897653 w 4079150"/>
                <a:gd name="connsiteY3" fmla="*/ 0 h 2129246"/>
                <a:gd name="connsiteX4" fmla="*/ 1466579 w 4079150"/>
                <a:gd name="connsiteY4" fmla="*/ 496389 h 2129246"/>
                <a:gd name="connsiteX5" fmla="*/ 1218384 w 4079150"/>
                <a:gd name="connsiteY5" fmla="*/ 953589 h 2129246"/>
                <a:gd name="connsiteX6" fmla="*/ 970190 w 4079150"/>
                <a:gd name="connsiteY6" fmla="*/ 783771 h 2129246"/>
                <a:gd name="connsiteX7" fmla="*/ 787310 w 4079150"/>
                <a:gd name="connsiteY7" fmla="*/ 731520 h 2129246"/>
                <a:gd name="connsiteX8" fmla="*/ 173356 w 4079150"/>
                <a:gd name="connsiteY8" fmla="*/ 966651 h 2129246"/>
                <a:gd name="connsiteX9" fmla="*/ 94979 w 4079150"/>
                <a:gd name="connsiteY9" fmla="*/ 1058091 h 2129246"/>
                <a:gd name="connsiteX10" fmla="*/ 3539 w 4079150"/>
                <a:gd name="connsiteY10" fmla="*/ 1554480 h 2129246"/>
                <a:gd name="connsiteX11" fmla="*/ 29664 w 4079150"/>
                <a:gd name="connsiteY11" fmla="*/ 1750423 h 2129246"/>
                <a:gd name="connsiteX12" fmla="*/ 382361 w 4079150"/>
                <a:gd name="connsiteY12" fmla="*/ 2011680 h 2129246"/>
                <a:gd name="connsiteX13" fmla="*/ 512990 w 4079150"/>
                <a:gd name="connsiteY13" fmla="*/ 2063931 h 2129246"/>
                <a:gd name="connsiteX14" fmla="*/ 552179 w 4079150"/>
                <a:gd name="connsiteY14" fmla="*/ 2090057 h 2129246"/>
                <a:gd name="connsiteX15" fmla="*/ 643619 w 4079150"/>
                <a:gd name="connsiteY15" fmla="*/ 2103120 h 2129246"/>
                <a:gd name="connsiteX16" fmla="*/ 917939 w 4079150"/>
                <a:gd name="connsiteY16" fmla="*/ 2129246 h 2129246"/>
                <a:gd name="connsiteX17" fmla="*/ 1140007 w 4079150"/>
                <a:gd name="connsiteY17" fmla="*/ 2116183 h 2129246"/>
                <a:gd name="connsiteX18" fmla="*/ 1518830 w 4079150"/>
                <a:gd name="connsiteY18" fmla="*/ 1763486 h 2129246"/>
                <a:gd name="connsiteX19" fmla="*/ 1623333 w 4079150"/>
                <a:gd name="connsiteY19" fmla="*/ 1632857 h 2129246"/>
                <a:gd name="connsiteX20" fmla="*/ 2185036 w 4079150"/>
                <a:gd name="connsiteY20" fmla="*/ 1593669 h 2129246"/>
                <a:gd name="connsiteX21" fmla="*/ 2380979 w 4079150"/>
                <a:gd name="connsiteY21" fmla="*/ 1593669 h 2129246"/>
                <a:gd name="connsiteX22" fmla="*/ 2746739 w 4079150"/>
                <a:gd name="connsiteY22" fmla="*/ 1711234 h 2129246"/>
                <a:gd name="connsiteX23" fmla="*/ 2877367 w 4079150"/>
                <a:gd name="connsiteY23" fmla="*/ 1815737 h 2129246"/>
                <a:gd name="connsiteX24" fmla="*/ 2981870 w 4079150"/>
                <a:gd name="connsiteY24" fmla="*/ 1867989 h 2129246"/>
                <a:gd name="connsiteX25" fmla="*/ 3164750 w 4079150"/>
                <a:gd name="connsiteY25" fmla="*/ 2011680 h 2129246"/>
                <a:gd name="connsiteX26" fmla="*/ 3295379 w 4079150"/>
                <a:gd name="connsiteY26" fmla="*/ 2024743 h 2129246"/>
                <a:gd name="connsiteX27" fmla="*/ 3608887 w 4079150"/>
                <a:gd name="connsiteY27" fmla="*/ 1998617 h 2129246"/>
                <a:gd name="connsiteX28" fmla="*/ 3726453 w 4079150"/>
                <a:gd name="connsiteY28" fmla="*/ 1985554 h 2129246"/>
                <a:gd name="connsiteX29" fmla="*/ 3791767 w 4079150"/>
                <a:gd name="connsiteY29" fmla="*/ 1972491 h 2129246"/>
                <a:gd name="connsiteX30" fmla="*/ 4079150 w 4079150"/>
                <a:gd name="connsiteY30" fmla="*/ 1384663 h 2129246"/>
                <a:gd name="connsiteX31" fmla="*/ 4053024 w 4079150"/>
                <a:gd name="connsiteY31" fmla="*/ 1214846 h 2129246"/>
                <a:gd name="connsiteX32" fmla="*/ 4026899 w 4079150"/>
                <a:gd name="connsiteY32" fmla="*/ 1123406 h 2129246"/>
                <a:gd name="connsiteX33" fmla="*/ 3870144 w 4079150"/>
                <a:gd name="connsiteY33" fmla="*/ 979714 h 2129246"/>
                <a:gd name="connsiteX34" fmla="*/ 3778704 w 4079150"/>
                <a:gd name="connsiteY34" fmla="*/ 914400 h 2129246"/>
                <a:gd name="connsiteX35" fmla="*/ 3739516 w 4079150"/>
                <a:gd name="connsiteY35" fmla="*/ 901337 h 2129246"/>
                <a:gd name="connsiteX36" fmla="*/ 3595824 w 4079150"/>
                <a:gd name="connsiteY36" fmla="*/ 888274 h 2129246"/>
                <a:gd name="connsiteX37" fmla="*/ 3269253 w 4079150"/>
                <a:gd name="connsiteY37" fmla="*/ 888274 h 2129246"/>
                <a:gd name="connsiteX38" fmla="*/ 2968807 w 4079150"/>
                <a:gd name="connsiteY38" fmla="*/ 901337 h 2129246"/>
                <a:gd name="connsiteX39" fmla="*/ 2903493 w 4079150"/>
                <a:gd name="connsiteY39" fmla="*/ 836023 h 212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079150" h="2129246">
                  <a:moveTo>
                    <a:pt x="2903493" y="836023"/>
                  </a:moveTo>
                  <a:lnTo>
                    <a:pt x="2576921" y="182880"/>
                  </a:lnTo>
                  <a:lnTo>
                    <a:pt x="2028281" y="0"/>
                  </a:lnTo>
                  <a:lnTo>
                    <a:pt x="1897653" y="0"/>
                  </a:lnTo>
                  <a:lnTo>
                    <a:pt x="1466579" y="496389"/>
                  </a:lnTo>
                  <a:lnTo>
                    <a:pt x="1218384" y="953589"/>
                  </a:lnTo>
                  <a:lnTo>
                    <a:pt x="970190" y="783771"/>
                  </a:lnTo>
                  <a:lnTo>
                    <a:pt x="787310" y="731520"/>
                  </a:lnTo>
                  <a:lnTo>
                    <a:pt x="173356" y="966651"/>
                  </a:lnTo>
                  <a:lnTo>
                    <a:pt x="94979" y="1058091"/>
                  </a:lnTo>
                  <a:lnTo>
                    <a:pt x="3539" y="1554480"/>
                  </a:lnTo>
                  <a:cubicBezTo>
                    <a:pt x="17040" y="1743502"/>
                    <a:pt x="-26614" y="1694145"/>
                    <a:pt x="29664" y="1750423"/>
                  </a:cubicBezTo>
                  <a:lnTo>
                    <a:pt x="382361" y="2011680"/>
                  </a:lnTo>
                  <a:cubicBezTo>
                    <a:pt x="425904" y="2029097"/>
                    <a:pt x="470409" y="2044278"/>
                    <a:pt x="512990" y="2063931"/>
                  </a:cubicBezTo>
                  <a:cubicBezTo>
                    <a:pt x="527245" y="2070510"/>
                    <a:pt x="538137" y="2083036"/>
                    <a:pt x="552179" y="2090057"/>
                  </a:cubicBezTo>
                  <a:cubicBezTo>
                    <a:pt x="589320" y="2108628"/>
                    <a:pt x="601088" y="2103120"/>
                    <a:pt x="643619" y="2103120"/>
                  </a:cubicBezTo>
                  <a:lnTo>
                    <a:pt x="917939" y="2129246"/>
                  </a:lnTo>
                  <a:lnTo>
                    <a:pt x="1140007" y="2116183"/>
                  </a:lnTo>
                  <a:lnTo>
                    <a:pt x="1518830" y="1763486"/>
                  </a:lnTo>
                  <a:cubicBezTo>
                    <a:pt x="1604597" y="1649130"/>
                    <a:pt x="1566418" y="1689772"/>
                    <a:pt x="1623333" y="1632857"/>
                  </a:cubicBezTo>
                  <a:lnTo>
                    <a:pt x="2185036" y="1593669"/>
                  </a:lnTo>
                  <a:lnTo>
                    <a:pt x="2380979" y="1593669"/>
                  </a:lnTo>
                  <a:lnTo>
                    <a:pt x="2746739" y="1711234"/>
                  </a:lnTo>
                  <a:cubicBezTo>
                    <a:pt x="2903625" y="1868120"/>
                    <a:pt x="2779490" y="1771247"/>
                    <a:pt x="2877367" y="1815737"/>
                  </a:cubicBezTo>
                  <a:cubicBezTo>
                    <a:pt x="2912822" y="1831853"/>
                    <a:pt x="2981870" y="1867989"/>
                    <a:pt x="2981870" y="1867989"/>
                  </a:cubicBezTo>
                  <a:lnTo>
                    <a:pt x="3164750" y="2011680"/>
                  </a:lnTo>
                  <a:cubicBezTo>
                    <a:pt x="3286644" y="2025224"/>
                    <a:pt x="3242886" y="2024743"/>
                    <a:pt x="3295379" y="2024743"/>
                  </a:cubicBezTo>
                  <a:lnTo>
                    <a:pt x="3608887" y="1998617"/>
                  </a:lnTo>
                  <a:cubicBezTo>
                    <a:pt x="3648076" y="1994263"/>
                    <a:pt x="3687419" y="1991130"/>
                    <a:pt x="3726453" y="1985554"/>
                  </a:cubicBezTo>
                  <a:cubicBezTo>
                    <a:pt x="3748432" y="1982414"/>
                    <a:pt x="3791767" y="1972491"/>
                    <a:pt x="3791767" y="1972491"/>
                  </a:cubicBezTo>
                  <a:lnTo>
                    <a:pt x="4079150" y="1384663"/>
                  </a:lnTo>
                  <a:cubicBezTo>
                    <a:pt x="4070441" y="1328057"/>
                    <a:pt x="4062439" y="1271338"/>
                    <a:pt x="4053024" y="1214846"/>
                  </a:cubicBezTo>
                  <a:cubicBezTo>
                    <a:pt x="4041795" y="1147470"/>
                    <a:pt x="4048249" y="1166107"/>
                    <a:pt x="4026899" y="1123406"/>
                  </a:cubicBezTo>
                  <a:lnTo>
                    <a:pt x="3870144" y="979714"/>
                  </a:lnTo>
                  <a:cubicBezTo>
                    <a:pt x="3839664" y="957943"/>
                    <a:pt x="3810823" y="933671"/>
                    <a:pt x="3778704" y="914400"/>
                  </a:cubicBezTo>
                  <a:cubicBezTo>
                    <a:pt x="3766897" y="907316"/>
                    <a:pt x="3739516" y="901337"/>
                    <a:pt x="3739516" y="901337"/>
                  </a:cubicBezTo>
                  <a:lnTo>
                    <a:pt x="3595824" y="888274"/>
                  </a:lnTo>
                  <a:lnTo>
                    <a:pt x="3269253" y="888274"/>
                  </a:lnTo>
                  <a:lnTo>
                    <a:pt x="2968807" y="901337"/>
                  </a:lnTo>
                  <a:lnTo>
                    <a:pt x="2903493" y="83602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246811" y="3515948"/>
              <a:ext cx="3722915" cy="1278121"/>
            </a:xfrm>
            <a:custGeom>
              <a:avLst/>
              <a:gdLst>
                <a:gd name="connsiteX0" fmla="*/ 0 w 3722915"/>
                <a:gd name="connsiteY0" fmla="*/ 1160555 h 1278121"/>
                <a:gd name="connsiteX1" fmla="*/ 313509 w 3722915"/>
                <a:gd name="connsiteY1" fmla="*/ 115526 h 1278121"/>
                <a:gd name="connsiteX2" fmla="*/ 274320 w 3722915"/>
                <a:gd name="connsiteY2" fmla="*/ 990738 h 1278121"/>
                <a:gd name="connsiteX3" fmla="*/ 561703 w 3722915"/>
                <a:gd name="connsiteY3" fmla="*/ 167778 h 1278121"/>
                <a:gd name="connsiteX4" fmla="*/ 757646 w 3722915"/>
                <a:gd name="connsiteY4" fmla="*/ 1134429 h 1278121"/>
                <a:gd name="connsiteX5" fmla="*/ 888275 w 3722915"/>
                <a:gd name="connsiteY5" fmla="*/ 141652 h 1278121"/>
                <a:gd name="connsiteX6" fmla="*/ 1071155 w 3722915"/>
                <a:gd name="connsiteY6" fmla="*/ 938486 h 1278121"/>
                <a:gd name="connsiteX7" fmla="*/ 1149532 w 3722915"/>
                <a:gd name="connsiteY7" fmla="*/ 154715 h 1278121"/>
                <a:gd name="connsiteX8" fmla="*/ 1293223 w 3722915"/>
                <a:gd name="connsiteY8" fmla="*/ 677229 h 1278121"/>
                <a:gd name="connsiteX9" fmla="*/ 1515292 w 3722915"/>
                <a:gd name="connsiteY9" fmla="*/ 24086 h 1278121"/>
                <a:gd name="connsiteX10" fmla="*/ 1685109 w 3722915"/>
                <a:gd name="connsiteY10" fmla="*/ 415972 h 1278121"/>
                <a:gd name="connsiteX11" fmla="*/ 1998618 w 3722915"/>
                <a:gd name="connsiteY11" fmla="*/ 76338 h 1278121"/>
                <a:gd name="connsiteX12" fmla="*/ 2090058 w 3722915"/>
                <a:gd name="connsiteY12" fmla="*/ 442098 h 1278121"/>
                <a:gd name="connsiteX13" fmla="*/ 2338252 w 3722915"/>
                <a:gd name="connsiteY13" fmla="*/ 50212 h 1278121"/>
                <a:gd name="connsiteX14" fmla="*/ 2508069 w 3722915"/>
                <a:gd name="connsiteY14" fmla="*/ 585789 h 1278121"/>
                <a:gd name="connsiteX15" fmla="*/ 2821578 w 3722915"/>
                <a:gd name="connsiteY15" fmla="*/ 11023 h 1278121"/>
                <a:gd name="connsiteX16" fmla="*/ 2847703 w 3722915"/>
                <a:gd name="connsiteY16" fmla="*/ 1212806 h 1278121"/>
                <a:gd name="connsiteX17" fmla="*/ 3030583 w 3722915"/>
                <a:gd name="connsiteY17" fmla="*/ 128589 h 1278121"/>
                <a:gd name="connsiteX18" fmla="*/ 3304903 w 3722915"/>
                <a:gd name="connsiteY18" fmla="*/ 1199743 h 1278121"/>
                <a:gd name="connsiteX19" fmla="*/ 3278778 w 3722915"/>
                <a:gd name="connsiteY19" fmla="*/ 154715 h 1278121"/>
                <a:gd name="connsiteX20" fmla="*/ 3722915 w 3722915"/>
                <a:gd name="connsiteY20" fmla="*/ 1278121 h 1278121"/>
                <a:gd name="connsiteX21" fmla="*/ 3722915 w 3722915"/>
                <a:gd name="connsiteY21" fmla="*/ 1278121 h 1278121"/>
                <a:gd name="connsiteX22" fmla="*/ 3722915 w 3722915"/>
                <a:gd name="connsiteY22" fmla="*/ 1278121 h 1278121"/>
                <a:gd name="connsiteX23" fmla="*/ 3722915 w 3722915"/>
                <a:gd name="connsiteY23" fmla="*/ 1278121 h 127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22915" h="1278121">
                  <a:moveTo>
                    <a:pt x="0" y="1160555"/>
                  </a:moveTo>
                  <a:cubicBezTo>
                    <a:pt x="133894" y="652192"/>
                    <a:pt x="267789" y="143829"/>
                    <a:pt x="313509" y="115526"/>
                  </a:cubicBezTo>
                  <a:cubicBezTo>
                    <a:pt x="359229" y="87223"/>
                    <a:pt x="232954" y="982029"/>
                    <a:pt x="274320" y="990738"/>
                  </a:cubicBezTo>
                  <a:cubicBezTo>
                    <a:pt x="315686" y="999447"/>
                    <a:pt x="481149" y="143830"/>
                    <a:pt x="561703" y="167778"/>
                  </a:cubicBezTo>
                  <a:cubicBezTo>
                    <a:pt x="642257" y="191726"/>
                    <a:pt x="703217" y="1138783"/>
                    <a:pt x="757646" y="1134429"/>
                  </a:cubicBezTo>
                  <a:cubicBezTo>
                    <a:pt x="812075" y="1130075"/>
                    <a:pt x="836024" y="174309"/>
                    <a:pt x="888275" y="141652"/>
                  </a:cubicBezTo>
                  <a:cubicBezTo>
                    <a:pt x="940526" y="108995"/>
                    <a:pt x="1027612" y="936309"/>
                    <a:pt x="1071155" y="938486"/>
                  </a:cubicBezTo>
                  <a:cubicBezTo>
                    <a:pt x="1114698" y="940663"/>
                    <a:pt x="1112521" y="198258"/>
                    <a:pt x="1149532" y="154715"/>
                  </a:cubicBezTo>
                  <a:cubicBezTo>
                    <a:pt x="1186543" y="111172"/>
                    <a:pt x="1232263" y="699000"/>
                    <a:pt x="1293223" y="677229"/>
                  </a:cubicBezTo>
                  <a:cubicBezTo>
                    <a:pt x="1354183" y="655457"/>
                    <a:pt x="1449978" y="67629"/>
                    <a:pt x="1515292" y="24086"/>
                  </a:cubicBezTo>
                  <a:cubicBezTo>
                    <a:pt x="1580606" y="-19457"/>
                    <a:pt x="1604555" y="407263"/>
                    <a:pt x="1685109" y="415972"/>
                  </a:cubicBezTo>
                  <a:cubicBezTo>
                    <a:pt x="1765663" y="424681"/>
                    <a:pt x="1931127" y="71984"/>
                    <a:pt x="1998618" y="76338"/>
                  </a:cubicBezTo>
                  <a:cubicBezTo>
                    <a:pt x="2066109" y="80692"/>
                    <a:pt x="2033452" y="446452"/>
                    <a:pt x="2090058" y="442098"/>
                  </a:cubicBezTo>
                  <a:cubicBezTo>
                    <a:pt x="2146664" y="437744"/>
                    <a:pt x="2268584" y="26264"/>
                    <a:pt x="2338252" y="50212"/>
                  </a:cubicBezTo>
                  <a:cubicBezTo>
                    <a:pt x="2407920" y="74160"/>
                    <a:pt x="2427515" y="592320"/>
                    <a:pt x="2508069" y="585789"/>
                  </a:cubicBezTo>
                  <a:cubicBezTo>
                    <a:pt x="2588623" y="579258"/>
                    <a:pt x="2764972" y="-93480"/>
                    <a:pt x="2821578" y="11023"/>
                  </a:cubicBezTo>
                  <a:cubicBezTo>
                    <a:pt x="2878184" y="115526"/>
                    <a:pt x="2812869" y="1193212"/>
                    <a:pt x="2847703" y="1212806"/>
                  </a:cubicBezTo>
                  <a:cubicBezTo>
                    <a:pt x="2882537" y="1232400"/>
                    <a:pt x="2954383" y="130766"/>
                    <a:pt x="3030583" y="128589"/>
                  </a:cubicBezTo>
                  <a:cubicBezTo>
                    <a:pt x="3106783" y="126412"/>
                    <a:pt x="3263537" y="1195389"/>
                    <a:pt x="3304903" y="1199743"/>
                  </a:cubicBezTo>
                  <a:cubicBezTo>
                    <a:pt x="3346269" y="1204097"/>
                    <a:pt x="3209109" y="141652"/>
                    <a:pt x="3278778" y="154715"/>
                  </a:cubicBezTo>
                  <a:cubicBezTo>
                    <a:pt x="3348447" y="167778"/>
                    <a:pt x="3722915" y="1278121"/>
                    <a:pt x="3722915" y="1278121"/>
                  </a:cubicBezTo>
                  <a:lnTo>
                    <a:pt x="3722915" y="1278121"/>
                  </a:lnTo>
                  <a:lnTo>
                    <a:pt x="3722915" y="1278121"/>
                  </a:lnTo>
                  <a:lnTo>
                    <a:pt x="3722915" y="127812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Nemhauser Trotter Proof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96136" y="1740086"/>
                <a:ext cx="754244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nb-NO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b-NO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nb-NO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nb-NO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740086"/>
                <a:ext cx="754244" cy="7838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33980" y="2820206"/>
                <a:ext cx="754244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nb-NO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b-NO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nb-NO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nb-NO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980" y="2820206"/>
                <a:ext cx="754244" cy="7838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51628" y="4476390"/>
                <a:ext cx="437940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b-NO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nb-NO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nb-NO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628" y="4476390"/>
                <a:ext cx="437940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19"/>
          <p:cNvSpPr/>
          <p:nvPr/>
        </p:nvSpPr>
        <p:spPr>
          <a:xfrm>
            <a:off x="2756263" y="1512337"/>
            <a:ext cx="1998617" cy="329526"/>
          </a:xfrm>
          <a:custGeom>
            <a:avLst/>
            <a:gdLst>
              <a:gd name="connsiteX0" fmla="*/ 0 w 1998617"/>
              <a:gd name="connsiteY0" fmla="*/ 264212 h 329526"/>
              <a:gd name="connsiteX1" fmla="*/ 300446 w 1998617"/>
              <a:gd name="connsiteY1" fmla="*/ 55206 h 329526"/>
              <a:gd name="connsiteX2" fmla="*/ 1071154 w 1998617"/>
              <a:gd name="connsiteY2" fmla="*/ 2954 h 329526"/>
              <a:gd name="connsiteX3" fmla="*/ 1724297 w 1998617"/>
              <a:gd name="connsiteY3" fmla="*/ 120520 h 329526"/>
              <a:gd name="connsiteX4" fmla="*/ 1998617 w 1998617"/>
              <a:gd name="connsiteY4" fmla="*/ 329526 h 329526"/>
              <a:gd name="connsiteX5" fmla="*/ 1998617 w 1998617"/>
              <a:gd name="connsiteY5" fmla="*/ 329526 h 3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617" h="329526">
                <a:moveTo>
                  <a:pt x="0" y="264212"/>
                </a:moveTo>
                <a:cubicBezTo>
                  <a:pt x="60960" y="181480"/>
                  <a:pt x="121921" y="98749"/>
                  <a:pt x="300446" y="55206"/>
                </a:cubicBezTo>
                <a:cubicBezTo>
                  <a:pt x="478971" y="11663"/>
                  <a:pt x="833846" y="-7932"/>
                  <a:pt x="1071154" y="2954"/>
                </a:cubicBezTo>
                <a:cubicBezTo>
                  <a:pt x="1308463" y="13840"/>
                  <a:pt x="1569720" y="66091"/>
                  <a:pt x="1724297" y="120520"/>
                </a:cubicBezTo>
                <a:cubicBezTo>
                  <a:pt x="1878874" y="174949"/>
                  <a:pt x="1998617" y="329526"/>
                  <a:pt x="1998617" y="329526"/>
                </a:cubicBezTo>
                <a:lnTo>
                  <a:pt x="1998617" y="329526"/>
                </a:ln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Freeform 20"/>
          <p:cNvSpPr/>
          <p:nvPr/>
        </p:nvSpPr>
        <p:spPr>
          <a:xfrm>
            <a:off x="700926" y="2168434"/>
            <a:ext cx="1611200" cy="3161212"/>
          </a:xfrm>
          <a:custGeom>
            <a:avLst/>
            <a:gdLst>
              <a:gd name="connsiteX0" fmla="*/ 1611200 w 1611200"/>
              <a:gd name="connsiteY0" fmla="*/ 0 h 3161212"/>
              <a:gd name="connsiteX1" fmla="*/ 618423 w 1611200"/>
              <a:gd name="connsiteY1" fmla="*/ 261257 h 3161212"/>
              <a:gd name="connsiteX2" fmla="*/ 82845 w 1611200"/>
              <a:gd name="connsiteY2" fmla="*/ 1371600 h 3161212"/>
              <a:gd name="connsiteX3" fmla="*/ 108971 w 1611200"/>
              <a:gd name="connsiteY3" fmla="*/ 2586446 h 3161212"/>
              <a:gd name="connsiteX4" fmla="*/ 1101748 w 1611200"/>
              <a:gd name="connsiteY4" fmla="*/ 3161212 h 3161212"/>
              <a:gd name="connsiteX5" fmla="*/ 1101748 w 1611200"/>
              <a:gd name="connsiteY5" fmla="*/ 3161212 h 3161212"/>
              <a:gd name="connsiteX6" fmla="*/ 1101748 w 1611200"/>
              <a:gd name="connsiteY6" fmla="*/ 3161212 h 316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1200" h="3161212">
                <a:moveTo>
                  <a:pt x="1611200" y="0"/>
                </a:moveTo>
                <a:cubicBezTo>
                  <a:pt x="1242174" y="16328"/>
                  <a:pt x="873149" y="32657"/>
                  <a:pt x="618423" y="261257"/>
                </a:cubicBezTo>
                <a:cubicBezTo>
                  <a:pt x="363697" y="489857"/>
                  <a:pt x="167754" y="984069"/>
                  <a:pt x="82845" y="1371600"/>
                </a:cubicBezTo>
                <a:cubicBezTo>
                  <a:pt x="-2064" y="1759131"/>
                  <a:pt x="-60846" y="2288177"/>
                  <a:pt x="108971" y="2586446"/>
                </a:cubicBezTo>
                <a:cubicBezTo>
                  <a:pt x="278788" y="2884715"/>
                  <a:pt x="1101748" y="3161212"/>
                  <a:pt x="1101748" y="3161212"/>
                </a:cubicBezTo>
                <a:lnTo>
                  <a:pt x="1101748" y="3161212"/>
                </a:lnTo>
                <a:lnTo>
                  <a:pt x="1101748" y="3161212"/>
                </a:ln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" name="Group 14"/>
          <p:cNvGrpSpPr/>
          <p:nvPr/>
        </p:nvGrpSpPr>
        <p:grpSpPr>
          <a:xfrm>
            <a:off x="2735796" y="2451882"/>
            <a:ext cx="2664296" cy="576064"/>
            <a:chOff x="2735796" y="2451882"/>
            <a:chExt cx="2664296" cy="576064"/>
          </a:xfrm>
        </p:grpSpPr>
        <p:cxnSp>
          <p:nvCxnSpPr>
            <p:cNvPr id="14" name="Straight Connector 13"/>
            <p:cNvCxnSpPr>
              <a:stCxn id="4" idx="4"/>
              <a:endCxn id="9" idx="0"/>
            </p:cNvCxnSpPr>
            <p:nvPr/>
          </p:nvCxnSpPr>
          <p:spPr>
            <a:xfrm>
              <a:off x="2735796" y="2451882"/>
              <a:ext cx="0" cy="57606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5" idx="4"/>
              <a:endCxn id="10" idx="0"/>
            </p:cNvCxnSpPr>
            <p:nvPr/>
          </p:nvCxnSpPr>
          <p:spPr>
            <a:xfrm>
              <a:off x="3383868" y="2451882"/>
              <a:ext cx="0" cy="57606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6" idx="4"/>
              <a:endCxn id="11" idx="0"/>
            </p:cNvCxnSpPr>
            <p:nvPr/>
          </p:nvCxnSpPr>
          <p:spPr>
            <a:xfrm>
              <a:off x="4031940" y="2451882"/>
              <a:ext cx="0" cy="57606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7" idx="4"/>
              <a:endCxn id="12" idx="0"/>
            </p:cNvCxnSpPr>
            <p:nvPr/>
          </p:nvCxnSpPr>
          <p:spPr>
            <a:xfrm>
              <a:off x="4752020" y="2451882"/>
              <a:ext cx="0" cy="57606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" idx="4"/>
              <a:endCxn id="13" idx="0"/>
            </p:cNvCxnSpPr>
            <p:nvPr/>
          </p:nvCxnSpPr>
          <p:spPr>
            <a:xfrm>
              <a:off x="5400092" y="2451882"/>
              <a:ext cx="0" cy="57606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84168" y="1959223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nb-NO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1959223"/>
                <a:ext cx="43794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084168" y="3039343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nb-NO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039343"/>
                <a:ext cx="43794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 35"/>
          <p:cNvSpPr/>
          <p:nvPr/>
        </p:nvSpPr>
        <p:spPr>
          <a:xfrm>
            <a:off x="2161172" y="1606645"/>
            <a:ext cx="2307597" cy="2153439"/>
          </a:xfrm>
          <a:custGeom>
            <a:avLst/>
            <a:gdLst>
              <a:gd name="connsiteX0" fmla="*/ 98702 w 2307597"/>
              <a:gd name="connsiteY0" fmla="*/ 1410875 h 2153439"/>
              <a:gd name="connsiteX1" fmla="*/ 46451 w 2307597"/>
              <a:gd name="connsiteY1" fmla="*/ 1149618 h 2153439"/>
              <a:gd name="connsiteX2" fmla="*/ 33388 w 2307597"/>
              <a:gd name="connsiteY2" fmla="*/ 979801 h 2153439"/>
              <a:gd name="connsiteX3" fmla="*/ 33388 w 2307597"/>
              <a:gd name="connsiteY3" fmla="*/ 561789 h 2153439"/>
              <a:gd name="connsiteX4" fmla="*/ 477525 w 2307597"/>
              <a:gd name="connsiteY4" fmla="*/ 91526 h 2153439"/>
              <a:gd name="connsiteX5" fmla="*/ 1026165 w 2307597"/>
              <a:gd name="connsiteY5" fmla="*/ 86 h 2153439"/>
              <a:gd name="connsiteX6" fmla="*/ 1287422 w 2307597"/>
              <a:gd name="connsiteY6" fmla="*/ 78464 h 2153439"/>
              <a:gd name="connsiteX7" fmla="*/ 1522554 w 2307597"/>
              <a:gd name="connsiteY7" fmla="*/ 248281 h 2153439"/>
              <a:gd name="connsiteX8" fmla="*/ 1548679 w 2307597"/>
              <a:gd name="connsiteY8" fmla="*/ 692418 h 2153439"/>
              <a:gd name="connsiteX9" fmla="*/ 1718497 w 2307597"/>
              <a:gd name="connsiteY9" fmla="*/ 1084304 h 2153439"/>
              <a:gd name="connsiteX10" fmla="*/ 2058131 w 2307597"/>
              <a:gd name="connsiteY10" fmla="*/ 1227995 h 2153439"/>
              <a:gd name="connsiteX11" fmla="*/ 2254074 w 2307597"/>
              <a:gd name="connsiteY11" fmla="*/ 1489252 h 2153439"/>
              <a:gd name="connsiteX12" fmla="*/ 2267137 w 2307597"/>
              <a:gd name="connsiteY12" fmla="*/ 1881138 h 2153439"/>
              <a:gd name="connsiteX13" fmla="*/ 1770748 w 2307597"/>
              <a:gd name="connsiteY13" fmla="*/ 2129332 h 2153439"/>
              <a:gd name="connsiteX14" fmla="*/ 1326611 w 2307597"/>
              <a:gd name="connsiteY14" fmla="*/ 2142395 h 2153439"/>
              <a:gd name="connsiteX15" fmla="*/ 582028 w 2307597"/>
              <a:gd name="connsiteY15" fmla="*/ 2116269 h 2153439"/>
              <a:gd name="connsiteX16" fmla="*/ 320771 w 2307597"/>
              <a:gd name="connsiteY16" fmla="*/ 2077081 h 2153439"/>
              <a:gd name="connsiteX17" fmla="*/ 164017 w 2307597"/>
              <a:gd name="connsiteY17" fmla="*/ 1750509 h 2153439"/>
              <a:gd name="connsiteX18" fmla="*/ 98702 w 2307597"/>
              <a:gd name="connsiteY18" fmla="*/ 1410875 h 215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07597" h="2153439">
                <a:moveTo>
                  <a:pt x="98702" y="1410875"/>
                </a:moveTo>
                <a:cubicBezTo>
                  <a:pt x="79108" y="1310727"/>
                  <a:pt x="57337" y="1221464"/>
                  <a:pt x="46451" y="1149618"/>
                </a:cubicBezTo>
                <a:cubicBezTo>
                  <a:pt x="35565" y="1077772"/>
                  <a:pt x="35565" y="1077772"/>
                  <a:pt x="33388" y="979801"/>
                </a:cubicBezTo>
                <a:cubicBezTo>
                  <a:pt x="31211" y="881830"/>
                  <a:pt x="-40635" y="709835"/>
                  <a:pt x="33388" y="561789"/>
                </a:cubicBezTo>
                <a:cubicBezTo>
                  <a:pt x="107411" y="413743"/>
                  <a:pt x="312062" y="185143"/>
                  <a:pt x="477525" y="91526"/>
                </a:cubicBezTo>
                <a:cubicBezTo>
                  <a:pt x="642988" y="-2091"/>
                  <a:pt x="891182" y="2263"/>
                  <a:pt x="1026165" y="86"/>
                </a:cubicBezTo>
                <a:cubicBezTo>
                  <a:pt x="1161148" y="-2091"/>
                  <a:pt x="1204691" y="37098"/>
                  <a:pt x="1287422" y="78464"/>
                </a:cubicBezTo>
                <a:cubicBezTo>
                  <a:pt x="1370153" y="119830"/>
                  <a:pt x="1479011" y="145955"/>
                  <a:pt x="1522554" y="248281"/>
                </a:cubicBezTo>
                <a:cubicBezTo>
                  <a:pt x="1566097" y="350607"/>
                  <a:pt x="1516022" y="553081"/>
                  <a:pt x="1548679" y="692418"/>
                </a:cubicBezTo>
                <a:cubicBezTo>
                  <a:pt x="1581336" y="831755"/>
                  <a:pt x="1633588" y="995041"/>
                  <a:pt x="1718497" y="1084304"/>
                </a:cubicBezTo>
                <a:cubicBezTo>
                  <a:pt x="1803406" y="1173567"/>
                  <a:pt x="1968868" y="1160504"/>
                  <a:pt x="2058131" y="1227995"/>
                </a:cubicBezTo>
                <a:cubicBezTo>
                  <a:pt x="2147394" y="1295486"/>
                  <a:pt x="2219240" y="1380395"/>
                  <a:pt x="2254074" y="1489252"/>
                </a:cubicBezTo>
                <a:cubicBezTo>
                  <a:pt x="2288908" y="1598109"/>
                  <a:pt x="2347691" y="1774458"/>
                  <a:pt x="2267137" y="1881138"/>
                </a:cubicBezTo>
                <a:cubicBezTo>
                  <a:pt x="2186583" y="1987818"/>
                  <a:pt x="1927502" y="2085789"/>
                  <a:pt x="1770748" y="2129332"/>
                </a:cubicBezTo>
                <a:cubicBezTo>
                  <a:pt x="1613994" y="2172875"/>
                  <a:pt x="1524731" y="2144572"/>
                  <a:pt x="1326611" y="2142395"/>
                </a:cubicBezTo>
                <a:cubicBezTo>
                  <a:pt x="1128491" y="2140218"/>
                  <a:pt x="749668" y="2127155"/>
                  <a:pt x="582028" y="2116269"/>
                </a:cubicBezTo>
                <a:cubicBezTo>
                  <a:pt x="414388" y="2105383"/>
                  <a:pt x="390440" y="2138041"/>
                  <a:pt x="320771" y="2077081"/>
                </a:cubicBezTo>
                <a:cubicBezTo>
                  <a:pt x="251103" y="2016121"/>
                  <a:pt x="203206" y="1865898"/>
                  <a:pt x="164017" y="1750509"/>
                </a:cubicBezTo>
                <a:cubicBezTo>
                  <a:pt x="124828" y="1635120"/>
                  <a:pt x="118296" y="1511023"/>
                  <a:pt x="98702" y="1410875"/>
                </a:cubicBezTo>
                <a:close/>
              </a:path>
            </a:pathLst>
          </a:custGeom>
          <a:noFill/>
          <a:ln w="762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6" name="Group 25"/>
          <p:cNvGrpSpPr/>
          <p:nvPr/>
        </p:nvGrpSpPr>
        <p:grpSpPr>
          <a:xfrm>
            <a:off x="2509936" y="1988840"/>
            <a:ext cx="1053952" cy="369332"/>
            <a:chOff x="2509936" y="1988840"/>
            <a:chExt cx="105395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509936" y="1988840"/>
                  <a:ext cx="405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dirty="0" smtClean="0"/>
                    <a:t>+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1" smtClean="0">
                          <a:latin typeface="Cambria Math"/>
                        </a:rPr>
                        <m:t>ϵ</m:t>
                      </m:r>
                    </m:oMath>
                  </a14:m>
                  <a:endParaRPr lang="nb-NO" b="0" dirty="0" smtClean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9936" y="1988840"/>
                  <a:ext cx="405880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3636" t="-8197" b="-24590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158008" y="1988840"/>
                  <a:ext cx="405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dirty="0" smtClean="0"/>
                    <a:t>+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1" smtClean="0">
                          <a:latin typeface="Cambria Math"/>
                        </a:rPr>
                        <m:t>ϵ</m:t>
                      </m:r>
                    </m:oMath>
                  </a14:m>
                  <a:endParaRPr lang="nb-NO" b="0" dirty="0" smtClean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8008" y="1988840"/>
                  <a:ext cx="40588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1940" t="-8197" b="-24590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2554820" y="3059668"/>
            <a:ext cx="1657140" cy="378624"/>
            <a:chOff x="2554820" y="3059668"/>
            <a:chExt cx="1657140" cy="3786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554820" y="3059668"/>
                  <a:ext cx="360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dirty="0" smtClean="0"/>
                    <a:t>-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1" smtClean="0">
                          <a:latin typeface="Cambria Math"/>
                        </a:rPr>
                        <m:t>ϵ</m:t>
                      </m:r>
                    </m:oMath>
                  </a14:m>
                  <a:endParaRPr lang="nb-NO" b="0" dirty="0" smtClean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4820" y="3059668"/>
                  <a:ext cx="360996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3559" t="-8197" b="-24590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202892" y="3068960"/>
                  <a:ext cx="360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dirty="0" smtClean="0"/>
                    <a:t>-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1" smtClean="0">
                          <a:latin typeface="Cambria Math"/>
                        </a:rPr>
                        <m:t>ϵ</m:t>
                      </m:r>
                    </m:oMath>
                  </a14:m>
                  <a:endParaRPr lang="nb-NO" b="0" dirty="0" smtClean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2892" y="3068960"/>
                  <a:ext cx="360996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3333" t="-8197" b="-24590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850964" y="3059668"/>
                  <a:ext cx="360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dirty="0" smtClean="0"/>
                    <a:t>-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1" smtClean="0">
                          <a:latin typeface="Cambria Math"/>
                        </a:rPr>
                        <m:t>ϵ</m:t>
                      </m:r>
                    </m:oMath>
                  </a14:m>
                  <a:endParaRPr lang="nb-NO" b="0" dirty="0" smtClean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0964" y="3059668"/>
                  <a:ext cx="36099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15254" t="-8197" b="-24590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9553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18" grpId="0"/>
      <p:bldP spid="18" grpId="1"/>
      <p:bldP spid="18" grpId="2"/>
      <p:bldP spid="19" grpId="0"/>
      <p:bldP spid="20" grpId="0" animBg="1"/>
      <p:bldP spid="21" grpId="0" animBg="1"/>
      <p:bldP spid="34" grpId="0"/>
      <p:bldP spid="34" grpId="1"/>
      <p:bldP spid="35" grpId="0"/>
      <p:bldP spid="35" grpId="1"/>
      <p:bldP spid="36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Contraction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>
                <a:solidFill>
                  <a:srgbClr val="002060"/>
                </a:solidFill>
              </a:rPr>
              <a:t>Input:</a:t>
            </a:r>
            <a:r>
              <a:rPr lang="nb-NO" dirty="0">
                <a:solidFill>
                  <a:srgbClr val="002060"/>
                </a:solidFill>
              </a:rPr>
              <a:t> </a:t>
            </a:r>
            <a:r>
              <a:rPr lang="nb-NO" dirty="0">
                <a:solidFill>
                  <a:srgbClr val="C00000"/>
                </a:solidFill>
              </a:rPr>
              <a:t>G</a:t>
            </a:r>
            <a:r>
              <a:rPr lang="nb-NO" dirty="0"/>
              <a:t>,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endParaRPr lang="nb-NO" dirty="0" smtClean="0"/>
          </a:p>
          <a:p>
            <a:pPr marL="0" indent="0">
              <a:buNone/>
            </a:pPr>
            <a:r>
              <a:rPr lang="nb-NO" b="1" dirty="0" err="1" smtClean="0">
                <a:solidFill>
                  <a:srgbClr val="002060"/>
                </a:solidFill>
              </a:rPr>
              <a:t>Question</a:t>
            </a:r>
            <a:r>
              <a:rPr lang="nb-NO" b="1" dirty="0">
                <a:solidFill>
                  <a:srgbClr val="002060"/>
                </a:solidFill>
              </a:rPr>
              <a:t>:</a:t>
            </a:r>
            <a:r>
              <a:rPr lang="nb-NO" dirty="0">
                <a:solidFill>
                  <a:srgbClr val="002060"/>
                </a:solidFill>
              </a:rPr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contract</a:t>
            </a:r>
            <a:r>
              <a:rPr lang="nb-NO" dirty="0" smtClean="0"/>
              <a:t> at most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 </a:t>
            </a:r>
            <a:r>
              <a:rPr lang="nb-NO" dirty="0" err="1" smtClean="0"/>
              <a:t>edges</a:t>
            </a:r>
            <a:r>
              <a:rPr lang="nb-NO" dirty="0" smtClean="0"/>
              <a:t> so </a:t>
            </a:r>
            <a:r>
              <a:rPr lang="nb-NO" dirty="0" err="1" smtClean="0"/>
              <a:t>that</a:t>
            </a:r>
            <a:r>
              <a:rPr lang="nb-NO" dirty="0" smtClean="0"/>
              <a:t> 	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 </a:t>
            </a:r>
            <a:r>
              <a:rPr lang="nb-NO" dirty="0" err="1" smtClean="0"/>
              <a:t>does</a:t>
            </a:r>
            <a:r>
              <a:rPr lang="nb-NO" dirty="0" smtClean="0"/>
              <a:t> not </a:t>
            </a:r>
            <a:r>
              <a:rPr lang="nb-NO" dirty="0" err="1" smtClean="0"/>
              <a:t>contain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baseline="-25000" dirty="0" smtClean="0">
                <a:solidFill>
                  <a:srgbClr val="C00000"/>
                </a:solidFill>
              </a:rPr>
              <a:t>1,3</a:t>
            </a:r>
            <a:r>
              <a:rPr lang="nb-NO" dirty="0" smtClean="0"/>
              <a:t> as an </a:t>
            </a:r>
            <a:r>
              <a:rPr lang="nb-NO" dirty="0" err="1" smtClean="0"/>
              <a:t>induced</a:t>
            </a:r>
            <a:r>
              <a:rPr lang="nb-NO" dirty="0" smtClean="0"/>
              <a:t> 	</a:t>
            </a:r>
            <a:r>
              <a:rPr lang="nb-NO" dirty="0" err="1" smtClean="0"/>
              <a:t>subgraph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Parameter</a:t>
            </a:r>
            <a:r>
              <a:rPr lang="nb-NO" b="1" dirty="0">
                <a:solidFill>
                  <a:srgbClr val="002060"/>
                </a:solidFill>
              </a:rPr>
              <a:t>:</a:t>
            </a:r>
            <a:r>
              <a:rPr lang="nb-NO" dirty="0">
                <a:solidFill>
                  <a:srgbClr val="002060"/>
                </a:solidFill>
              </a:rPr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5520" y="4725144"/>
            <a:ext cx="2322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>
                <a:solidFill>
                  <a:srgbClr val="C00000"/>
                </a:solidFill>
              </a:rPr>
              <a:t>FPT</a:t>
            </a:r>
            <a:r>
              <a:rPr lang="nb-NO" sz="3600" dirty="0"/>
              <a:t> or not</a:t>
            </a:r>
            <a:r>
              <a:rPr lang="nb-NO" sz="3600" dirty="0" smtClean="0"/>
              <a:t>?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23397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Disjoint</a:t>
            </a:r>
            <a:r>
              <a:rPr lang="nb-NO" dirty="0" smtClean="0"/>
              <a:t> </a:t>
            </a:r>
            <a:r>
              <a:rPr lang="nb-NO" dirty="0" err="1" smtClean="0"/>
              <a:t>Rectangle</a:t>
            </a:r>
            <a:r>
              <a:rPr lang="nb-NO" dirty="0" smtClean="0"/>
              <a:t> Stabbing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>
                <a:solidFill>
                  <a:srgbClr val="002060"/>
                </a:solidFill>
              </a:rPr>
              <a:t>Input:</a:t>
            </a:r>
            <a:r>
              <a:rPr lang="nb-NO" dirty="0">
                <a:solidFill>
                  <a:srgbClr val="002060"/>
                </a:solidFill>
              </a:rPr>
              <a:t> </a:t>
            </a:r>
            <a:r>
              <a:rPr lang="nb-NO" dirty="0" smtClean="0">
                <a:solidFill>
                  <a:srgbClr val="C00000"/>
                </a:solidFill>
              </a:rPr>
              <a:t>n </a:t>
            </a:r>
            <a:r>
              <a:rPr lang="nb-NO" dirty="0" err="1" smtClean="0"/>
              <a:t>disjoint</a:t>
            </a:r>
            <a:r>
              <a:rPr lang="nb-NO" dirty="0" smtClean="0"/>
              <a:t> </a:t>
            </a:r>
            <a:r>
              <a:rPr lang="nb-NO" dirty="0" err="1" smtClean="0"/>
              <a:t>rectangles</a:t>
            </a:r>
            <a:r>
              <a:rPr lang="nb-NO" dirty="0" smtClean="0"/>
              <a:t> in </a:t>
            </a:r>
            <a:r>
              <a:rPr lang="nb-NO" dirty="0" smtClean="0">
                <a:solidFill>
                  <a:srgbClr val="C00000"/>
                </a:solidFill>
              </a:rPr>
              <a:t>R</a:t>
            </a:r>
            <a:r>
              <a:rPr lang="nb-NO" baseline="30000" dirty="0" smtClean="0">
                <a:solidFill>
                  <a:srgbClr val="C00000"/>
                </a:solidFill>
              </a:rPr>
              <a:t>2</a:t>
            </a:r>
            <a:r>
              <a:rPr lang="nb-NO" dirty="0" smtClean="0"/>
              <a:t>, </a:t>
            </a:r>
            <a:r>
              <a:rPr lang="nb-NO" dirty="0" err="1" smtClean="0"/>
              <a:t>integer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endParaRPr lang="nb-NO" dirty="0" smtClean="0"/>
          </a:p>
          <a:p>
            <a:pPr marL="0" indent="0">
              <a:buNone/>
            </a:pPr>
            <a:r>
              <a:rPr lang="nb-NO" b="1" dirty="0" err="1" smtClean="0">
                <a:solidFill>
                  <a:srgbClr val="002060"/>
                </a:solidFill>
              </a:rPr>
              <a:t>Question</a:t>
            </a:r>
            <a:r>
              <a:rPr lang="nb-NO" b="1" dirty="0">
                <a:solidFill>
                  <a:srgbClr val="002060"/>
                </a:solidFill>
              </a:rPr>
              <a:t>:</a:t>
            </a:r>
            <a:r>
              <a:rPr lang="nb-NO" dirty="0">
                <a:solidFill>
                  <a:srgbClr val="002060"/>
                </a:solidFill>
              </a:rPr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smtClean="0"/>
              <a:t>stab all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rectangles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 	axis-parallell lines?</a:t>
            </a:r>
          </a:p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Parameter</a:t>
            </a:r>
            <a:r>
              <a:rPr lang="nb-NO" b="1" dirty="0">
                <a:solidFill>
                  <a:srgbClr val="002060"/>
                </a:solidFill>
              </a:rPr>
              <a:t>:</a:t>
            </a:r>
            <a:r>
              <a:rPr lang="nb-NO" dirty="0">
                <a:solidFill>
                  <a:srgbClr val="002060"/>
                </a:solidFill>
              </a:rPr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4005064"/>
            <a:ext cx="2740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2400" dirty="0"/>
          </a:p>
          <a:p>
            <a:r>
              <a:rPr lang="nb-NO" sz="2400" dirty="0" err="1" smtClean="0">
                <a:solidFill>
                  <a:srgbClr val="C00000"/>
                </a:solidFill>
              </a:rPr>
              <a:t>k</a:t>
            </a:r>
            <a:r>
              <a:rPr lang="nb-NO" sz="2400" baseline="30000" dirty="0" err="1" smtClean="0">
                <a:solidFill>
                  <a:srgbClr val="C00000"/>
                </a:solidFill>
              </a:rPr>
              <a:t>O</a:t>
            </a:r>
            <a:r>
              <a:rPr lang="nb-NO" sz="2400" baseline="30000" dirty="0" smtClean="0">
                <a:solidFill>
                  <a:srgbClr val="C00000"/>
                </a:solidFill>
              </a:rPr>
              <a:t>(k</a:t>
            </a:r>
            <a:r>
              <a:rPr lang="nb-NO" sz="2400" baseline="30000" dirty="0">
                <a:solidFill>
                  <a:srgbClr val="C00000"/>
                </a:solidFill>
              </a:rPr>
              <a:t>)</a:t>
            </a:r>
            <a:r>
              <a:rPr lang="nb-NO" sz="2400" dirty="0"/>
              <a:t> time </a:t>
            </a:r>
            <a:r>
              <a:rPr lang="nb-NO" sz="2400" dirty="0" err="1"/>
              <a:t>algorithm</a:t>
            </a:r>
            <a:r>
              <a:rPr lang="nb-NO" sz="2400" dirty="0"/>
              <a:t>?</a:t>
            </a:r>
          </a:p>
          <a:p>
            <a:endParaRPr lang="nb-NO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4365104"/>
            <a:ext cx="2555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Polynomial </a:t>
            </a:r>
            <a:r>
              <a:rPr lang="nb-NO" sz="2400" dirty="0" err="1"/>
              <a:t>kernel</a:t>
            </a:r>
            <a:r>
              <a:rPr lang="nb-NO" sz="2400" dirty="0" smtClean="0"/>
              <a:t>?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602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Odd </a:t>
            </a:r>
            <a:r>
              <a:rPr lang="nb-NO" dirty="0" err="1" smtClean="0"/>
              <a:t>Cycle</a:t>
            </a:r>
            <a:r>
              <a:rPr lang="nb-NO" dirty="0" smtClean="0"/>
              <a:t> Transversal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0624"/>
            <a:ext cx="8229600" cy="1828799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The </a:t>
            </a:r>
            <a:r>
              <a:rPr lang="nb-NO" dirty="0" err="1" smtClean="0">
                <a:solidFill>
                  <a:srgbClr val="C00000"/>
                </a:solidFill>
              </a:rPr>
              <a:t>edge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/>
              <a:t>version</a:t>
            </a:r>
            <a:r>
              <a:rPr lang="nb-NO" dirty="0" smtClean="0"/>
              <a:t> has a </a:t>
            </a:r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baseline="30000" dirty="0" smtClean="0">
                <a:solidFill>
                  <a:srgbClr val="C00000"/>
                </a:solidFill>
              </a:rPr>
              <a:t>k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baseline="30000" dirty="0" smtClean="0">
                <a:solidFill>
                  <a:srgbClr val="C00000"/>
                </a:solidFill>
              </a:rPr>
              <a:t>O(1)</a:t>
            </a:r>
            <a:r>
              <a:rPr lang="nb-NO" dirty="0" smtClean="0"/>
              <a:t> </a:t>
            </a:r>
            <a:r>
              <a:rPr lang="nb-NO" dirty="0" err="1" smtClean="0"/>
              <a:t>algorithm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The </a:t>
            </a:r>
            <a:r>
              <a:rPr lang="nb-NO" dirty="0" err="1" smtClean="0">
                <a:solidFill>
                  <a:srgbClr val="0070C0"/>
                </a:solidFill>
              </a:rPr>
              <a:t>vertex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/>
              <a:t>version</a:t>
            </a:r>
            <a:r>
              <a:rPr lang="nb-NO" dirty="0" smtClean="0"/>
              <a:t> is has a </a:t>
            </a:r>
            <a:r>
              <a:rPr lang="nb-NO" dirty="0" smtClean="0">
                <a:solidFill>
                  <a:srgbClr val="C00000"/>
                </a:solidFill>
              </a:rPr>
              <a:t>2.32</a:t>
            </a:r>
            <a:r>
              <a:rPr lang="nb-NO" baseline="30000" dirty="0" smtClean="0">
                <a:solidFill>
                  <a:srgbClr val="C00000"/>
                </a:solidFill>
              </a:rPr>
              <a:t>k</a:t>
            </a:r>
            <a:r>
              <a:rPr lang="nb-NO" dirty="0">
                <a:solidFill>
                  <a:srgbClr val="C00000"/>
                </a:solidFill>
              </a:rPr>
              <a:t>n</a:t>
            </a:r>
            <a:r>
              <a:rPr lang="nb-NO" baseline="30000" dirty="0">
                <a:solidFill>
                  <a:srgbClr val="C00000"/>
                </a:solidFill>
              </a:rPr>
              <a:t>O(1)</a:t>
            </a:r>
            <a:r>
              <a:rPr lang="nb-NO" dirty="0"/>
              <a:t> </a:t>
            </a:r>
            <a:r>
              <a:rPr lang="nb-NO" dirty="0" err="1"/>
              <a:t>algorithm</a:t>
            </a:r>
            <a:r>
              <a:rPr lang="nb-NO" dirty="0"/>
              <a:t>. </a:t>
            </a:r>
            <a:endParaRPr lang="nb-NO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411760" y="4263479"/>
            <a:ext cx="384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2</a:t>
            </a:r>
            <a:r>
              <a:rPr lang="nb-NO" sz="2400" baseline="300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>
                <a:solidFill>
                  <a:srgbClr val="C00000"/>
                </a:solidFill>
              </a:rPr>
              <a:t>n</a:t>
            </a:r>
            <a:r>
              <a:rPr lang="nb-NO" sz="2400" baseline="30000" dirty="0" smtClean="0">
                <a:solidFill>
                  <a:srgbClr val="C00000"/>
                </a:solidFill>
              </a:rPr>
              <a:t>O(1)</a:t>
            </a:r>
            <a:r>
              <a:rPr lang="nb-NO" sz="2400" dirty="0" smtClean="0"/>
              <a:t> for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vertex</a:t>
            </a:r>
            <a:r>
              <a:rPr lang="nb-NO" sz="2400" dirty="0"/>
              <a:t> </a:t>
            </a:r>
            <a:r>
              <a:rPr lang="nb-NO" sz="2400" dirty="0" err="1"/>
              <a:t>version</a:t>
            </a:r>
            <a:r>
              <a:rPr lang="nb-NO" sz="2400" dirty="0" smtClean="0"/>
              <a:t>?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83102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Feedback </a:t>
            </a:r>
            <a:r>
              <a:rPr lang="nb-NO" dirty="0" err="1" smtClean="0"/>
              <a:t>Vertex</a:t>
            </a:r>
            <a:r>
              <a:rPr lang="nb-NO" dirty="0" smtClean="0"/>
              <a:t> Set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2288"/>
            <a:ext cx="8229600" cy="2476872"/>
          </a:xfrm>
        </p:spPr>
        <p:txBody>
          <a:bodyPr/>
          <a:lstStyle/>
          <a:p>
            <a:pPr marL="0" indent="0" algn="ctr">
              <a:buNone/>
            </a:pPr>
            <a:r>
              <a:rPr lang="nb-NO" dirty="0" err="1" smtClean="0"/>
              <a:t>Deterministic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3</a:t>
            </a:r>
            <a:r>
              <a:rPr lang="nb-NO" baseline="30000" dirty="0" smtClean="0">
                <a:solidFill>
                  <a:srgbClr val="C00000"/>
                </a:solidFill>
              </a:rPr>
              <a:t>k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baseline="30000" dirty="0" smtClean="0">
                <a:solidFill>
                  <a:srgbClr val="C00000"/>
                </a:solidFill>
              </a:rPr>
              <a:t>O(1)</a:t>
            </a:r>
            <a:r>
              <a:rPr lang="nb-NO" dirty="0" smtClean="0"/>
              <a:t> time </a:t>
            </a:r>
            <a:r>
              <a:rPr lang="nb-NO" dirty="0" err="1" smtClean="0"/>
              <a:t>algorithm</a:t>
            </a:r>
            <a:r>
              <a:rPr lang="nb-NO" dirty="0"/>
              <a:t>?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dirty="0" err="1" smtClean="0"/>
              <a:t>Deterministic</a:t>
            </a:r>
            <a:r>
              <a:rPr lang="nb-NO" dirty="0" smtClean="0"/>
              <a:t> or </a:t>
            </a:r>
            <a:r>
              <a:rPr lang="nb-NO" dirty="0" err="1" smtClean="0"/>
              <a:t>randomized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2.99</a:t>
            </a:r>
            <a:r>
              <a:rPr lang="nb-NO" baseline="30000" dirty="0" smtClean="0">
                <a:solidFill>
                  <a:srgbClr val="C00000"/>
                </a:solidFill>
              </a:rPr>
              <a:t>k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baseline="30000" dirty="0" smtClean="0">
                <a:solidFill>
                  <a:srgbClr val="C00000"/>
                </a:solidFill>
              </a:rPr>
              <a:t>O(1) </a:t>
            </a:r>
            <a:r>
              <a:rPr lang="nb-NO" dirty="0" smtClean="0"/>
              <a:t>time </a:t>
            </a:r>
            <a:r>
              <a:rPr lang="nb-NO" dirty="0" err="1"/>
              <a:t>algorithm</a:t>
            </a:r>
            <a:r>
              <a:rPr lang="nb-NO" dirty="0"/>
              <a:t>?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3469023" y="1124744"/>
            <a:ext cx="225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(in </a:t>
            </a:r>
            <a:r>
              <a:rPr lang="nb-NO" dirty="0" err="1" smtClean="0">
                <a:solidFill>
                  <a:srgbClr val="002060"/>
                </a:solidFill>
              </a:rPr>
              <a:t>undirected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graphs</a:t>
            </a:r>
            <a:r>
              <a:rPr lang="nb-NO" dirty="0" smtClean="0">
                <a:solidFill>
                  <a:srgbClr val="002060"/>
                </a:solidFill>
              </a:rPr>
              <a:t>)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0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Point Line Cover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6304"/>
            <a:ext cx="8229600" cy="8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000" dirty="0" err="1" smtClean="0">
                <a:solidFill>
                  <a:srgbClr val="C00000"/>
                </a:solidFill>
              </a:rPr>
              <a:t>k</a:t>
            </a:r>
            <a:r>
              <a:rPr lang="nb-NO" sz="4000" baseline="30000" dirty="0" err="1" smtClean="0">
                <a:solidFill>
                  <a:srgbClr val="C00000"/>
                </a:solidFill>
              </a:rPr>
              <a:t>o</a:t>
            </a:r>
            <a:r>
              <a:rPr lang="nb-NO" sz="4000" baseline="30000" dirty="0" smtClean="0">
                <a:solidFill>
                  <a:srgbClr val="C00000"/>
                </a:solidFill>
              </a:rPr>
              <a:t>(k)</a:t>
            </a:r>
            <a:r>
              <a:rPr lang="nb-NO" sz="4000" dirty="0" err="1" smtClean="0">
                <a:solidFill>
                  <a:srgbClr val="C00000"/>
                </a:solidFill>
              </a:rPr>
              <a:t>n</a:t>
            </a:r>
            <a:r>
              <a:rPr lang="nb-NO" sz="4000" baseline="30000" dirty="0" err="1" smtClean="0">
                <a:solidFill>
                  <a:srgbClr val="C00000"/>
                </a:solidFill>
              </a:rPr>
              <a:t>O</a:t>
            </a:r>
            <a:r>
              <a:rPr lang="nb-NO" sz="4000" baseline="30000" dirty="0" smtClean="0">
                <a:solidFill>
                  <a:srgbClr val="C00000"/>
                </a:solidFill>
              </a:rPr>
              <a:t>(1)</a:t>
            </a:r>
            <a:r>
              <a:rPr lang="nb-NO" sz="4000" dirty="0" smtClean="0">
                <a:solidFill>
                  <a:srgbClr val="C00000"/>
                </a:solidFill>
              </a:rPr>
              <a:t> </a:t>
            </a:r>
            <a:r>
              <a:rPr lang="nb-NO" sz="4000" dirty="0" smtClean="0"/>
              <a:t>time </a:t>
            </a:r>
            <a:r>
              <a:rPr lang="nb-NO" sz="4000" dirty="0" err="1" smtClean="0"/>
              <a:t>algorithm</a:t>
            </a:r>
            <a:r>
              <a:rPr lang="nb-NO" sz="40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8998" y="3789040"/>
            <a:ext cx="496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rgbClr val="C00000"/>
                </a:solidFill>
              </a:rPr>
              <a:t>1.99999</a:t>
            </a:r>
            <a:r>
              <a:rPr lang="nb-NO" sz="3600" baseline="30000" dirty="0" smtClean="0">
                <a:solidFill>
                  <a:srgbClr val="C00000"/>
                </a:solidFill>
              </a:rPr>
              <a:t>n</a:t>
            </a:r>
            <a:r>
              <a:rPr lang="nb-NO" sz="3600" dirty="0" smtClean="0"/>
              <a:t> time </a:t>
            </a:r>
            <a:r>
              <a:rPr lang="nb-NO" sz="3600" dirty="0" err="1" smtClean="0"/>
              <a:t>algorithm</a:t>
            </a:r>
            <a:r>
              <a:rPr lang="nb-NO" sz="3600" dirty="0" smtClean="0"/>
              <a:t>?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7627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Planar </a:t>
            </a:r>
            <a:r>
              <a:rPr lang="nb-NO" dirty="0" err="1" smtClean="0"/>
              <a:t>Vertex</a:t>
            </a:r>
            <a:r>
              <a:rPr lang="nb-NO" dirty="0" smtClean="0"/>
              <a:t> Cover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8312"/>
            <a:ext cx="8229600" cy="748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sz="3600" dirty="0" err="1" smtClean="0"/>
              <a:t>Kernel</a:t>
            </a:r>
            <a:r>
              <a:rPr lang="nb-NO" sz="3600" dirty="0" smtClean="0"/>
              <a:t> </a:t>
            </a:r>
            <a:r>
              <a:rPr lang="nb-NO" sz="3600" dirty="0" err="1" smtClean="0"/>
              <a:t>with</a:t>
            </a:r>
            <a:r>
              <a:rPr lang="nb-NO" sz="3600" dirty="0" smtClean="0"/>
              <a:t> </a:t>
            </a:r>
            <a:r>
              <a:rPr lang="nb-NO" sz="3600" dirty="0" smtClean="0">
                <a:solidFill>
                  <a:srgbClr val="C00000"/>
                </a:solidFill>
              </a:rPr>
              <a:t>1.99k</a:t>
            </a:r>
            <a:r>
              <a:rPr lang="nb-NO" sz="3600" dirty="0" smtClean="0"/>
              <a:t> </a:t>
            </a:r>
            <a:r>
              <a:rPr lang="nb-NO" sz="3600" dirty="0" err="1" smtClean="0"/>
              <a:t>vertices</a:t>
            </a:r>
            <a:r>
              <a:rPr lang="nb-NO" sz="3600" dirty="0" smtClean="0"/>
              <a:t>?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218525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Set Cover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>
                <a:solidFill>
                  <a:srgbClr val="002060"/>
                </a:solidFill>
              </a:rPr>
              <a:t>Input: </a:t>
            </a:r>
            <a:r>
              <a:rPr lang="nb-NO" dirty="0"/>
              <a:t>Family </a:t>
            </a:r>
            <a:r>
              <a:rPr lang="nb-NO" dirty="0">
                <a:solidFill>
                  <a:srgbClr val="C00000"/>
                </a:solidFill>
              </a:rPr>
              <a:t>S</a:t>
            </a:r>
            <a:r>
              <a:rPr lang="nb-NO" baseline="-25000" dirty="0">
                <a:solidFill>
                  <a:srgbClr val="C00000"/>
                </a:solidFill>
              </a:rPr>
              <a:t>1</a:t>
            </a:r>
            <a:r>
              <a:rPr lang="nb-NO" dirty="0">
                <a:solidFill>
                  <a:srgbClr val="C00000"/>
                </a:solidFill>
              </a:rPr>
              <a:t>...</a:t>
            </a:r>
            <a:r>
              <a:rPr lang="nb-NO" dirty="0" err="1">
                <a:solidFill>
                  <a:srgbClr val="C00000"/>
                </a:solidFill>
              </a:rPr>
              <a:t>S</a:t>
            </a:r>
            <a:r>
              <a:rPr lang="nb-NO" baseline="-25000" dirty="0" err="1">
                <a:solidFill>
                  <a:srgbClr val="C00000"/>
                </a:solidFill>
              </a:rPr>
              <a:t>m</a:t>
            </a:r>
            <a:r>
              <a:rPr lang="nb-NO" dirty="0">
                <a:solidFill>
                  <a:srgbClr val="C00000"/>
                </a:solidFill>
              </a:rPr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sets</a:t>
            </a:r>
            <a:r>
              <a:rPr lang="nb-NO" dirty="0"/>
              <a:t> </a:t>
            </a:r>
            <a:r>
              <a:rPr lang="nb-NO" dirty="0" smtClean="0"/>
              <a:t>over </a:t>
            </a:r>
            <a:r>
              <a:rPr lang="nb-NO" dirty="0"/>
              <a:t>a </a:t>
            </a:r>
            <a:r>
              <a:rPr lang="nb-NO" dirty="0" err="1" smtClean="0"/>
              <a:t>universe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	</a:t>
            </a:r>
            <a:r>
              <a:rPr lang="nb-NO" dirty="0" smtClean="0">
                <a:solidFill>
                  <a:srgbClr val="C00000"/>
                </a:solidFill>
              </a:rPr>
              <a:t>U </a:t>
            </a:r>
            <a:r>
              <a:rPr lang="nb-NO" dirty="0">
                <a:solidFill>
                  <a:srgbClr val="C00000"/>
                </a:solidFill>
              </a:rPr>
              <a:t>= v</a:t>
            </a:r>
            <a:r>
              <a:rPr lang="nb-NO" baseline="-25000" dirty="0">
                <a:solidFill>
                  <a:srgbClr val="C00000"/>
                </a:solidFill>
              </a:rPr>
              <a:t>1</a:t>
            </a:r>
            <a:r>
              <a:rPr lang="nb-NO" dirty="0">
                <a:solidFill>
                  <a:srgbClr val="C00000"/>
                </a:solidFill>
              </a:rPr>
              <a:t>...</a:t>
            </a:r>
            <a:r>
              <a:rPr lang="nb-NO" dirty="0" err="1">
                <a:solidFill>
                  <a:srgbClr val="C00000"/>
                </a:solidFill>
              </a:rPr>
              <a:t>v</a:t>
            </a:r>
            <a:r>
              <a:rPr lang="nb-NO" baseline="-25000" dirty="0" err="1">
                <a:solidFill>
                  <a:srgbClr val="C00000"/>
                </a:solidFill>
              </a:rPr>
              <a:t>n</a:t>
            </a:r>
            <a:r>
              <a:rPr lang="nb-NO" dirty="0"/>
              <a:t>, </a:t>
            </a:r>
            <a:r>
              <a:rPr lang="nb-NO" dirty="0" err="1"/>
              <a:t>integer</a:t>
            </a:r>
            <a:r>
              <a:rPr lang="nb-NO" dirty="0"/>
              <a:t> </a:t>
            </a:r>
            <a:r>
              <a:rPr lang="nb-NO" dirty="0">
                <a:solidFill>
                  <a:srgbClr val="C00000"/>
                </a:solidFill>
              </a:rPr>
              <a:t>k</a:t>
            </a:r>
            <a:r>
              <a:rPr lang="nb-NO" dirty="0"/>
              <a:t>. </a:t>
            </a:r>
          </a:p>
          <a:p>
            <a:pPr marL="0" indent="0">
              <a:buNone/>
            </a:pPr>
            <a:r>
              <a:rPr lang="nb-NO" b="1" dirty="0" err="1">
                <a:solidFill>
                  <a:srgbClr val="002060"/>
                </a:solidFill>
              </a:rPr>
              <a:t>Question</a:t>
            </a:r>
            <a:r>
              <a:rPr lang="nb-NO" b="1" dirty="0">
                <a:solidFill>
                  <a:srgbClr val="002060"/>
                </a:solidFill>
              </a:rPr>
              <a:t>: </a:t>
            </a:r>
            <a:r>
              <a:rPr lang="nb-NO" dirty="0"/>
              <a:t>Is </a:t>
            </a:r>
            <a:r>
              <a:rPr lang="nb-NO" dirty="0" err="1"/>
              <a:t>there</a:t>
            </a:r>
            <a:r>
              <a:rPr lang="nb-NO" dirty="0"/>
              <a:t> a </a:t>
            </a:r>
            <a:r>
              <a:rPr lang="nb-NO" dirty="0" err="1" smtClean="0"/>
              <a:t>collection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 </a:t>
            </a:r>
            <a:r>
              <a:rPr lang="nb-NO" dirty="0" err="1" smtClean="0"/>
              <a:t>sets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	</a:t>
            </a:r>
            <a:r>
              <a:rPr lang="nb-NO" dirty="0" err="1" smtClean="0"/>
              <a:t>together</a:t>
            </a:r>
            <a:r>
              <a:rPr lang="nb-NO" dirty="0" smtClean="0"/>
              <a:t> cover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universe</a:t>
            </a:r>
            <a:r>
              <a:rPr lang="nb-NO" dirty="0" smtClean="0"/>
              <a:t>?</a:t>
            </a:r>
            <a:endParaRPr lang="nb-NO" dirty="0"/>
          </a:p>
          <a:p>
            <a:pPr marL="0" indent="0">
              <a:buNone/>
            </a:pPr>
            <a:r>
              <a:rPr lang="nb-NO" b="1" dirty="0">
                <a:solidFill>
                  <a:srgbClr val="002060"/>
                </a:solidFill>
              </a:rPr>
              <a:t>Parameter:</a:t>
            </a:r>
            <a:r>
              <a:rPr lang="nb-NO" dirty="0"/>
              <a:t> 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1015" y="4581128"/>
            <a:ext cx="4279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2060"/>
                </a:solidFill>
              </a:rPr>
              <a:t>Note, parameter is </a:t>
            </a:r>
            <a:r>
              <a:rPr lang="nb-NO" sz="2400" dirty="0" err="1" smtClean="0">
                <a:solidFill>
                  <a:srgbClr val="002060"/>
                </a:solidFill>
              </a:rPr>
              <a:t>universe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r>
              <a:rPr lang="nb-NO" sz="2400" dirty="0" err="1" smtClean="0">
                <a:solidFill>
                  <a:srgbClr val="002060"/>
                </a:solidFill>
              </a:rPr>
              <a:t>size</a:t>
            </a:r>
            <a:r>
              <a:rPr lang="nb-NO" sz="2400" dirty="0" smtClean="0">
                <a:solidFill>
                  <a:srgbClr val="002060"/>
                </a:solidFill>
              </a:rPr>
              <a:t>!</a:t>
            </a:r>
            <a:endParaRPr lang="nb-NO" sz="2400" dirty="0">
              <a:solidFill>
                <a:srgbClr val="00206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956845" y="3993887"/>
            <a:ext cx="3160900" cy="612296"/>
          </a:xfrm>
          <a:custGeom>
            <a:avLst/>
            <a:gdLst>
              <a:gd name="connsiteX0" fmla="*/ 2871387 w 3160900"/>
              <a:gd name="connsiteY0" fmla="*/ 612296 h 612296"/>
              <a:gd name="connsiteX1" fmla="*/ 2888478 w 3160900"/>
              <a:gd name="connsiteY1" fmla="*/ 31182 h 612296"/>
              <a:gd name="connsiteX2" fmla="*/ 0 w 3160900"/>
              <a:gd name="connsiteY2" fmla="*/ 73911 h 612296"/>
              <a:gd name="connsiteX3" fmla="*/ 0 w 3160900"/>
              <a:gd name="connsiteY3" fmla="*/ 73911 h 61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0900" h="612296">
                <a:moveTo>
                  <a:pt x="2871387" y="612296"/>
                </a:moveTo>
                <a:cubicBezTo>
                  <a:pt x="3119214" y="366604"/>
                  <a:pt x="3367042" y="120913"/>
                  <a:pt x="2888478" y="31182"/>
                </a:cubicBezTo>
                <a:cubicBezTo>
                  <a:pt x="2409914" y="-58549"/>
                  <a:pt x="0" y="73911"/>
                  <a:pt x="0" y="73911"/>
                </a:cubicBezTo>
                <a:lnTo>
                  <a:pt x="0" y="73911"/>
                </a:ln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xtBox 8"/>
          <p:cNvSpPr txBox="1"/>
          <p:nvPr/>
        </p:nvSpPr>
        <p:spPr>
          <a:xfrm>
            <a:off x="3059832" y="5426060"/>
            <a:ext cx="2581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C00000"/>
                </a:solidFill>
              </a:rPr>
              <a:t>1.99</a:t>
            </a:r>
            <a:r>
              <a:rPr lang="nb-NO" sz="2800" baseline="30000" dirty="0" smtClean="0">
                <a:solidFill>
                  <a:srgbClr val="C00000"/>
                </a:solidFill>
              </a:rPr>
              <a:t>n</a:t>
            </a:r>
            <a:r>
              <a:rPr lang="nb-NO" sz="2800" baseline="-25000" dirty="0" smtClean="0"/>
              <a:t> </a:t>
            </a:r>
            <a:r>
              <a:rPr lang="nb-NO" sz="2800" dirty="0" err="1" smtClean="0"/>
              <a:t>algorithm</a:t>
            </a:r>
            <a:r>
              <a:rPr lang="nb-NO" sz="2800" dirty="0" smtClean="0"/>
              <a:t>?</a:t>
            </a:r>
            <a:endParaRPr lang="nb-NO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411760" y="5949280"/>
            <a:ext cx="4188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(I </a:t>
            </a:r>
            <a:r>
              <a:rPr lang="nb-NO" dirty="0" err="1" smtClean="0">
                <a:solidFill>
                  <a:srgbClr val="002060"/>
                </a:solidFill>
              </a:rPr>
              <a:t>rather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expect</a:t>
            </a:r>
            <a:r>
              <a:rPr lang="nb-NO" dirty="0" smtClean="0">
                <a:solidFill>
                  <a:srgbClr val="002060"/>
                </a:solidFill>
              </a:rPr>
              <a:t> a </a:t>
            </a:r>
            <a:r>
              <a:rPr lang="nb-NO" dirty="0" err="1" smtClean="0">
                <a:solidFill>
                  <a:srgbClr val="002060"/>
                </a:solidFill>
              </a:rPr>
              <a:t>Strong</a:t>
            </a:r>
            <a:r>
              <a:rPr lang="nb-NO" dirty="0" smtClean="0">
                <a:solidFill>
                  <a:srgbClr val="002060"/>
                </a:solidFill>
              </a:rPr>
              <a:t> ETH </a:t>
            </a:r>
            <a:r>
              <a:rPr lang="nb-NO" dirty="0" err="1" smtClean="0">
                <a:solidFill>
                  <a:srgbClr val="002060"/>
                </a:solidFill>
              </a:rPr>
              <a:t>lower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bound</a:t>
            </a:r>
            <a:r>
              <a:rPr lang="nb-NO" dirty="0" smtClean="0">
                <a:solidFill>
                  <a:srgbClr val="002060"/>
                </a:solidFill>
              </a:rPr>
              <a:t>)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2079" y="1071431"/>
            <a:ext cx="1655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rgbClr val="FF0000"/>
                </a:solidFill>
              </a:rPr>
              <a:t>(</a:t>
            </a:r>
            <a:r>
              <a:rPr lang="nb-NO" sz="1400" dirty="0" err="1" smtClean="0">
                <a:solidFill>
                  <a:srgbClr val="FF0000"/>
                </a:solidFill>
              </a:rPr>
              <a:t>difficult</a:t>
            </a:r>
            <a:r>
              <a:rPr lang="nb-NO" sz="1400" dirty="0" smtClean="0">
                <a:solidFill>
                  <a:srgbClr val="FF0000"/>
                </a:solidFill>
              </a:rPr>
              <a:t>/</a:t>
            </a:r>
            <a:r>
              <a:rPr lang="nb-NO" sz="1400" dirty="0" err="1" smtClean="0">
                <a:solidFill>
                  <a:srgbClr val="FF0000"/>
                </a:solidFill>
              </a:rPr>
              <a:t>important</a:t>
            </a:r>
            <a:r>
              <a:rPr lang="nb-NO" sz="14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508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 animBg="1"/>
      <p:bldP spid="9" grpId="0"/>
      <p:bldP spid="10" grpId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Concrete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3</a:t>
            </a:r>
            <a:r>
              <a:rPr lang="nb-NO" dirty="0" smtClean="0"/>
              <a:t>-SAT </a:t>
            </a:r>
            <a:r>
              <a:rPr lang="nb-NO" dirty="0" err="1" smtClean="0"/>
              <a:t>lower</a:t>
            </a:r>
            <a:r>
              <a:rPr lang="nb-NO" dirty="0" smtClean="0"/>
              <a:t> </a:t>
            </a:r>
            <a:r>
              <a:rPr lang="nb-NO" dirty="0" err="1" smtClean="0"/>
              <a:t>bound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8312"/>
            <a:ext cx="8229600" cy="146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3600" dirty="0">
                <a:solidFill>
                  <a:srgbClr val="C00000"/>
                </a:solidFill>
              </a:rPr>
              <a:t>1.0000001</a:t>
            </a:r>
            <a:r>
              <a:rPr lang="nb-NO" sz="3600" baseline="30000" dirty="0">
                <a:solidFill>
                  <a:srgbClr val="C00000"/>
                </a:solidFill>
              </a:rPr>
              <a:t>n</a:t>
            </a:r>
            <a:r>
              <a:rPr lang="nb-NO" sz="3600" dirty="0"/>
              <a:t> </a:t>
            </a:r>
            <a:r>
              <a:rPr lang="nb-NO" sz="3600" dirty="0" err="1"/>
              <a:t>lower</a:t>
            </a:r>
            <a:r>
              <a:rPr lang="nb-NO" sz="3600" dirty="0"/>
              <a:t> </a:t>
            </a:r>
            <a:r>
              <a:rPr lang="nb-NO" sz="3600" dirty="0" err="1"/>
              <a:t>bound</a:t>
            </a:r>
            <a:r>
              <a:rPr lang="nb-NO" sz="3600" dirty="0"/>
              <a:t> for </a:t>
            </a:r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3600" dirty="0" smtClean="0">
                <a:solidFill>
                  <a:srgbClr val="C00000"/>
                </a:solidFill>
              </a:rPr>
              <a:t>3</a:t>
            </a:r>
            <a:r>
              <a:rPr lang="nb-NO" sz="3600" dirty="0" smtClean="0"/>
              <a:t>-SAT </a:t>
            </a:r>
            <a:r>
              <a:rPr lang="nb-NO" sz="3600" dirty="0" err="1"/>
              <a:t>assuming</a:t>
            </a:r>
            <a:r>
              <a:rPr lang="nb-NO" sz="3600" dirty="0"/>
              <a:t> </a:t>
            </a:r>
            <a:r>
              <a:rPr lang="nb-NO" sz="3600" dirty="0" err="1">
                <a:solidFill>
                  <a:srgbClr val="002060"/>
                </a:solidFill>
              </a:rPr>
              <a:t>Strong</a:t>
            </a:r>
            <a:r>
              <a:rPr lang="nb-NO" sz="3600" dirty="0">
                <a:solidFill>
                  <a:srgbClr val="002060"/>
                </a:solidFill>
              </a:rPr>
              <a:t> </a:t>
            </a:r>
            <a:r>
              <a:rPr lang="nb-NO" sz="3600" dirty="0" smtClean="0">
                <a:solidFill>
                  <a:srgbClr val="002060"/>
                </a:solidFill>
              </a:rPr>
              <a:t>ETH</a:t>
            </a:r>
            <a:r>
              <a:rPr lang="nb-NO" sz="3600" dirty="0" smtClean="0"/>
              <a:t>?</a:t>
            </a:r>
            <a:endParaRPr lang="nb-NO" sz="3600" dirty="0"/>
          </a:p>
          <a:p>
            <a:pPr marL="0" indent="0">
              <a:buNone/>
            </a:pPr>
            <a:endParaRPr lang="nb-NO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862079" y="1071431"/>
            <a:ext cx="1655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rgbClr val="FF0000"/>
                </a:solidFill>
              </a:rPr>
              <a:t>(</a:t>
            </a:r>
            <a:r>
              <a:rPr lang="nb-NO" sz="1400" dirty="0" err="1" smtClean="0">
                <a:solidFill>
                  <a:srgbClr val="FF0000"/>
                </a:solidFill>
              </a:rPr>
              <a:t>difficult</a:t>
            </a:r>
            <a:r>
              <a:rPr lang="nb-NO" sz="1400" dirty="0" smtClean="0">
                <a:solidFill>
                  <a:srgbClr val="FF0000"/>
                </a:solidFill>
              </a:rPr>
              <a:t>/</a:t>
            </a:r>
            <a:r>
              <a:rPr lang="nb-NO" sz="1400" dirty="0" err="1" smtClean="0">
                <a:solidFill>
                  <a:srgbClr val="FF0000"/>
                </a:solidFill>
              </a:rPr>
              <a:t>important</a:t>
            </a:r>
            <a:r>
              <a:rPr lang="nb-NO" sz="14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298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Book</a:t>
            </a:r>
            <a:endParaRPr lang="nb-NO" dirty="0"/>
          </a:p>
        </p:txBody>
      </p:sp>
      <p:pic>
        <p:nvPicPr>
          <p:cNvPr id="1026" name="Picture 2" descr="https://encrypted-tbn2.gstatic.com/images?q=tbn:ANd9GcTOFL0MQWYF4fu6qSaN1PvI6k-J-jOLb4U3WDTrzWBOfYlv8Kbu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47" y="1970557"/>
            <a:ext cx="1584176" cy="224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RDyy5fE69r_u1ofIUSgdmAaLM9H5904DWKt4qbCiw4BkK0OvH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71" y="2435304"/>
            <a:ext cx="2197152" cy="178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uib.no/imagearchive/produktbilde_dani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275" y="1970557"/>
            <a:ext cx="1590077" cy="209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94632" y="1115452"/>
            <a:ext cx="990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(</a:t>
            </a:r>
            <a:r>
              <a:rPr lang="nb-NO" sz="2000" dirty="0" err="1" smtClean="0">
                <a:solidFill>
                  <a:srgbClr val="002060"/>
                </a:solidFill>
              </a:rPr>
              <a:t>future</a:t>
            </a:r>
            <a:r>
              <a:rPr lang="nb-NO" sz="2000" dirty="0" smtClean="0">
                <a:solidFill>
                  <a:srgbClr val="002060"/>
                </a:solidFill>
              </a:rPr>
              <a:t>)</a:t>
            </a:r>
            <a:endParaRPr lang="nb-NO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8921" y="1115452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(</a:t>
            </a:r>
            <a:r>
              <a:rPr lang="nb-NO" sz="2000" dirty="0" err="1" smtClean="0">
                <a:solidFill>
                  <a:srgbClr val="002060"/>
                </a:solidFill>
              </a:rPr>
              <a:t>near</a:t>
            </a:r>
            <a:r>
              <a:rPr lang="nb-NO" sz="2000" dirty="0" smtClean="0">
                <a:solidFill>
                  <a:srgbClr val="002060"/>
                </a:solidFill>
              </a:rPr>
              <a:t>)</a:t>
            </a:r>
            <a:endParaRPr lang="nb-NO" sz="2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1115452"/>
            <a:ext cx="1318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(</a:t>
            </a:r>
            <a:r>
              <a:rPr lang="nb-NO" sz="2000" dirty="0" err="1" smtClean="0">
                <a:solidFill>
                  <a:srgbClr val="002060"/>
                </a:solidFill>
              </a:rPr>
              <a:t>hopefully</a:t>
            </a:r>
            <a:r>
              <a:rPr lang="nb-NO" sz="2000" dirty="0" smtClean="0">
                <a:solidFill>
                  <a:srgbClr val="002060"/>
                </a:solidFill>
              </a:rPr>
              <a:t>)</a:t>
            </a:r>
            <a:endParaRPr lang="nb-NO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4961" y="4725144"/>
            <a:ext cx="507517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</a:rPr>
              <a:t>Kernelization</a:t>
            </a:r>
            <a:endParaRPr lang="en-US" sz="5400" dirty="0">
              <a:solidFill>
                <a:srgbClr val="002060"/>
              </a:solidFill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Theory of Parameterized Preprocessing</a:t>
            </a:r>
            <a:endParaRPr lang="nb-NO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4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Book</a:t>
            </a:r>
            <a:endParaRPr lang="nb-NO" dirty="0"/>
          </a:p>
        </p:txBody>
      </p:sp>
      <p:pic>
        <p:nvPicPr>
          <p:cNvPr id="1026" name="Picture 2" descr="https://encrypted-tbn2.gstatic.com/images?q=tbn:ANd9GcTOFL0MQWYF4fu6qSaN1PvI6k-J-jOLb4U3WDTrzWBOfYlv8Kbu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47609"/>
            <a:ext cx="960045" cy="135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RDyy5fE69r_u1ofIUSgdmAaLM9H5904DWKt4qbCiw4BkK0OvH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30322"/>
            <a:ext cx="1098576" cy="89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uib.no/imagearchive/produktbilde_dani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81" y="2921128"/>
            <a:ext cx="835571" cy="109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5856" y="1228690"/>
            <a:ext cx="2623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(</a:t>
            </a:r>
            <a:r>
              <a:rPr lang="nb-NO" sz="2000" dirty="0" err="1" smtClean="0">
                <a:solidFill>
                  <a:srgbClr val="002060"/>
                </a:solidFill>
              </a:rPr>
              <a:t>near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future</a:t>
            </a:r>
            <a:r>
              <a:rPr lang="nb-NO" sz="2000" dirty="0" smtClean="0">
                <a:solidFill>
                  <a:srgbClr val="002060"/>
                </a:solidFill>
              </a:rPr>
              <a:t>, </a:t>
            </a:r>
            <a:r>
              <a:rPr lang="nb-NO" sz="2000" dirty="0" err="1" smtClean="0">
                <a:solidFill>
                  <a:srgbClr val="002060"/>
                </a:solidFill>
              </a:rPr>
              <a:t>hopefully</a:t>
            </a:r>
            <a:r>
              <a:rPr lang="nb-NO" sz="2000" dirty="0" smtClean="0">
                <a:solidFill>
                  <a:srgbClr val="002060"/>
                </a:solidFill>
              </a:rPr>
              <a:t>)</a:t>
            </a:r>
            <a:endParaRPr lang="nb-NO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2905" y="5032268"/>
            <a:ext cx="5640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Parameterized Complexity</a:t>
            </a:r>
            <a:endParaRPr lang="nb-NO" sz="4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cs.bme.hu/%7Edmarx/dmarx-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085" y="2047609"/>
            <a:ext cx="1080120" cy="12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imuw.edu.pl/%7Ecygan/cyga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053" y="3462511"/>
            <a:ext cx="896993" cy="108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imuw.edu.pl/%7Ekowalik/zgrafe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55" y="3462511"/>
            <a:ext cx="738188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gfx.mmka.pl/newsph/275592/272424.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08" y="3547801"/>
            <a:ext cx="981378" cy="10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uib.no/sites/w3.uib.no/files/styles/content_main/public/media/michal1.jpg?itok=o4V3nfs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036" y="2525200"/>
            <a:ext cx="1215026" cy="8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4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Basics / Motivation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217"/>
            <a:ext cx="8229600" cy="1252736"/>
          </a:xfrm>
        </p:spPr>
        <p:txBody>
          <a:bodyPr/>
          <a:lstStyle/>
          <a:p>
            <a:pPr marL="0" indent="0" algn="ctr">
              <a:buNone/>
            </a:pPr>
            <a:r>
              <a:rPr lang="nb-NO" dirty="0" smtClean="0"/>
              <a:t>If </a:t>
            </a:r>
            <a:r>
              <a:rPr lang="nb-NO" dirty="0" smtClean="0">
                <a:solidFill>
                  <a:srgbClr val="0070C0"/>
                </a:solidFill>
              </a:rPr>
              <a:t>L</a:t>
            </a:r>
            <a:r>
              <a:rPr lang="nb-NO" dirty="0" smtClean="0"/>
              <a:t> is NP-hard then there is no algorithm which solves </a:t>
            </a:r>
            <a:r>
              <a:rPr lang="nb-NO" dirty="0" smtClean="0">
                <a:solidFill>
                  <a:srgbClr val="C00000"/>
                </a:solidFill>
              </a:rPr>
              <a:t>all</a:t>
            </a:r>
            <a:r>
              <a:rPr lang="nb-NO" dirty="0" smtClean="0"/>
              <a:t> instances of </a:t>
            </a:r>
            <a:r>
              <a:rPr lang="nb-NO" dirty="0" smtClean="0">
                <a:solidFill>
                  <a:srgbClr val="0070C0"/>
                </a:solidFill>
              </a:rPr>
              <a:t>L</a:t>
            </a:r>
            <a:r>
              <a:rPr lang="nb-NO" dirty="0" smtClean="0"/>
              <a:t> in polynomial time.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3697868"/>
            <a:ext cx="482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What about the </a:t>
            </a:r>
            <a:r>
              <a:rPr lang="nb-NO" sz="2800" dirty="0" smtClean="0">
                <a:solidFill>
                  <a:srgbClr val="C00000"/>
                </a:solidFill>
              </a:rPr>
              <a:t>easy</a:t>
            </a:r>
            <a:r>
              <a:rPr lang="nb-NO" sz="2800" dirty="0" smtClean="0"/>
              <a:t> instances?</a:t>
            </a:r>
            <a:endParaRPr lang="nb-NO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4922004"/>
            <a:ext cx="3918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smtClean="0"/>
              <a:t>How do we capture </a:t>
            </a:r>
            <a:r>
              <a:rPr lang="nb-NO" sz="2800" dirty="0" smtClean="0">
                <a:solidFill>
                  <a:srgbClr val="C00000"/>
                </a:solidFill>
              </a:rPr>
              <a:t>easy</a:t>
            </a:r>
            <a:r>
              <a:rPr lang="nb-NO" sz="2800" dirty="0" smtClean="0"/>
              <a:t>?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64699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Reduction Rule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If exists optimal LP solution that sets </a:t>
            </a:r>
            <a:r>
              <a:rPr lang="nb-NO" dirty="0" smtClean="0">
                <a:solidFill>
                  <a:srgbClr val="C00000"/>
                </a:solidFill>
              </a:rPr>
              <a:t>x</a:t>
            </a:r>
            <a:r>
              <a:rPr lang="nb-NO" baseline="-25000" dirty="0" smtClean="0">
                <a:solidFill>
                  <a:srgbClr val="C00000"/>
                </a:solidFill>
              </a:rPr>
              <a:t>v</a:t>
            </a:r>
            <a:r>
              <a:rPr lang="nb-NO" dirty="0" smtClean="0"/>
              <a:t> to </a:t>
            </a:r>
            <a:r>
              <a:rPr lang="nb-NO" dirty="0" smtClean="0">
                <a:solidFill>
                  <a:srgbClr val="C00000"/>
                </a:solidFill>
              </a:rPr>
              <a:t>1</a:t>
            </a:r>
            <a:r>
              <a:rPr lang="nb-NO" dirty="0" smtClean="0"/>
              <a:t>, then exists optimal vertex cover that selects </a:t>
            </a:r>
            <a:r>
              <a:rPr lang="nb-NO" dirty="0" smtClean="0">
                <a:solidFill>
                  <a:srgbClr val="C00000"/>
                </a:solidFill>
              </a:rPr>
              <a:t>v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>
                <a:sym typeface="Wingdings" pitchFamily="2" charset="2"/>
              </a:rPr>
              <a:t>Remove </a:t>
            </a:r>
            <a:r>
              <a:rPr lang="nb-NO" dirty="0" smtClean="0">
                <a:solidFill>
                  <a:srgbClr val="C00000"/>
                </a:solidFill>
                <a:sym typeface="Wingdings" pitchFamily="2" charset="2"/>
              </a:rPr>
              <a:t>v</a:t>
            </a:r>
            <a:r>
              <a:rPr lang="nb-NO" dirty="0" smtClean="0">
                <a:sym typeface="Wingdings" pitchFamily="2" charset="2"/>
              </a:rPr>
              <a:t> from </a:t>
            </a:r>
            <a:r>
              <a:rPr lang="nb-NO" dirty="0" smtClean="0">
                <a:solidFill>
                  <a:srgbClr val="C00000"/>
                </a:solidFill>
                <a:sym typeface="Wingdings" pitchFamily="2" charset="2"/>
              </a:rPr>
              <a:t>G</a:t>
            </a:r>
            <a:r>
              <a:rPr lang="nb-NO" dirty="0" smtClean="0">
                <a:sym typeface="Wingdings" pitchFamily="2" charset="2"/>
              </a:rPr>
              <a:t> and decrease </a:t>
            </a:r>
            <a:r>
              <a:rPr lang="nb-NO" dirty="0" smtClean="0">
                <a:solidFill>
                  <a:srgbClr val="C00000"/>
                </a:solidFill>
                <a:sym typeface="Wingdings" pitchFamily="2" charset="2"/>
              </a:rPr>
              <a:t>k</a:t>
            </a:r>
            <a:r>
              <a:rPr lang="nb-NO" dirty="0" smtClean="0">
                <a:sym typeface="Wingdings" pitchFamily="2" charset="2"/>
              </a:rPr>
              <a:t> by </a:t>
            </a:r>
            <a:r>
              <a:rPr lang="nb-NO" dirty="0" smtClean="0">
                <a:solidFill>
                  <a:srgbClr val="C00000"/>
                </a:solidFill>
                <a:sym typeface="Wingdings" pitchFamily="2" charset="2"/>
              </a:rPr>
              <a:t>1</a:t>
            </a:r>
            <a:r>
              <a:rPr lang="nb-NO" dirty="0" smtClean="0">
                <a:sym typeface="Wingdings" pitchFamily="2" charset="2"/>
              </a:rPr>
              <a:t>.</a:t>
            </a:r>
          </a:p>
          <a:p>
            <a:pPr>
              <a:buFont typeface="Wingdings"/>
              <a:buChar char="à"/>
            </a:pPr>
            <a:endParaRPr lang="nb-NO" dirty="0">
              <a:sym typeface="Wingdings" pitchFamily="2" charset="2"/>
            </a:endParaRPr>
          </a:p>
          <a:p>
            <a:pPr marL="0" indent="0">
              <a:buNone/>
            </a:pPr>
            <a:r>
              <a:rPr lang="nb-NO" dirty="0" smtClean="0">
                <a:solidFill>
                  <a:srgbClr val="C00000"/>
                </a:solidFill>
                <a:sym typeface="Wingdings" pitchFamily="2" charset="2"/>
              </a:rPr>
              <a:t>Correctness</a:t>
            </a:r>
            <a:r>
              <a:rPr lang="nb-NO" dirty="0" smtClean="0">
                <a:sym typeface="Wingdings" pitchFamily="2" charset="2"/>
              </a:rPr>
              <a:t> follows from Nemhauser Trotter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C00000"/>
                </a:solidFill>
                <a:sym typeface="Wingdings" pitchFamily="2" charset="2"/>
              </a:rPr>
              <a:t>Polynomial time </a:t>
            </a:r>
            <a:r>
              <a:rPr lang="nb-NO" dirty="0" smtClean="0">
                <a:sym typeface="Wingdings" pitchFamily="2" charset="2"/>
              </a:rPr>
              <a:t>by LP solving.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35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c03.deviantart.net/fs70/i/2011/349/f/6/nyan_cat_flaming_rainbow_by_rock_snake-d4j88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494"/>
            <a:ext cx="7402409" cy="549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131840" y="980728"/>
            <a:ext cx="3816424" cy="2952328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1302730"/>
            <a:ext cx="24689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7200" dirty="0" err="1" smtClean="0">
                <a:solidFill>
                  <a:srgbClr val="002060"/>
                </a:solidFill>
              </a:rPr>
              <a:t>Thank</a:t>
            </a:r>
            <a:r>
              <a:rPr lang="nb-NO" sz="7200" dirty="0" smtClean="0">
                <a:solidFill>
                  <a:srgbClr val="002060"/>
                </a:solidFill>
              </a:rPr>
              <a:t/>
            </a:r>
            <a:br>
              <a:rPr lang="nb-NO" sz="7200" dirty="0" smtClean="0">
                <a:solidFill>
                  <a:srgbClr val="002060"/>
                </a:solidFill>
              </a:rPr>
            </a:br>
            <a:r>
              <a:rPr lang="nb-NO" sz="7200" dirty="0" err="1" smtClean="0">
                <a:solidFill>
                  <a:srgbClr val="002060"/>
                </a:solidFill>
              </a:rPr>
              <a:t>you</a:t>
            </a:r>
            <a:r>
              <a:rPr lang="nb-NO" sz="7200" dirty="0" smtClean="0">
                <a:solidFill>
                  <a:srgbClr val="002060"/>
                </a:solidFill>
              </a:rPr>
              <a:t>!</a:t>
            </a:r>
            <a:endParaRPr lang="nb-NO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Kernel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154076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Suppose reduction rule can not be applied and consider any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{0 ,</m:t>
                    </m:r>
                    <m:f>
                      <m:f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, 1}</m:t>
                    </m:r>
                  </m:oMath>
                </a14:m>
                <a:r>
                  <a:rPr lang="nb-NO" dirty="0" smtClean="0"/>
                  <a:t> optimal solution to LP.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1540768"/>
              </a:xfrm>
              <a:blipFill rotWithShape="1">
                <a:blip r:embed="rId2"/>
                <a:stretch>
                  <a:fillRect l="-1852" t="-513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87824" y="5266083"/>
                <a:ext cx="121001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b-NO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b-NO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nb-NO" sz="2400">
                          <a:solidFill>
                            <a:srgbClr val="C00000"/>
                          </a:solidFill>
                          <a:latin typeface="Cambria Math"/>
                        </a:rPr>
                        <m:t>n</m:t>
                      </m:r>
                      <m:r>
                        <a:rPr lang="nb-NO" sz="2400">
                          <a:solidFill>
                            <a:srgbClr val="C00000"/>
                          </a:solidFill>
                          <a:latin typeface="Cambria Math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nb-NO" sz="2400">
                          <a:solidFill>
                            <a:srgbClr val="C00000"/>
                          </a:solidFill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nb-NO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266083"/>
                <a:ext cx="1210011" cy="7838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08930" y="5435679"/>
                <a:ext cx="10102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n </a:t>
                </a:r>
                <a14:m>
                  <m:oMath xmlns:m="http://schemas.openxmlformats.org/officeDocument/2006/math">
                    <m:r>
                      <a:rPr lang="nb-NO" sz="2400" i="1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nb-NO" sz="2400" dirty="0">
                    <a:solidFill>
                      <a:srgbClr val="C00000"/>
                    </a:solidFill>
                  </a:rPr>
                  <a:t> 2k</a:t>
                </a:r>
                <a:endParaRPr lang="nb-NO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930" y="5435679"/>
                <a:ext cx="101021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9639" t="-10667" r="-8434" b="-30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19672" y="3025551"/>
            <a:ext cx="1954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No vertex is </a:t>
            </a:r>
            <a:r>
              <a:rPr lang="nb-NO" sz="2400" dirty="0">
                <a:solidFill>
                  <a:srgbClr val="C00000"/>
                </a:solidFill>
              </a:rPr>
              <a:t>1</a:t>
            </a:r>
            <a:r>
              <a:rPr lang="nb-NO" sz="2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30793" y="4609727"/>
                <a:ext cx="16898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>
                    <a:solidFill>
                      <a:srgbClr val="C00000"/>
                    </a:solidFill>
                  </a:rPr>
                  <a:t>OPT</a:t>
                </a:r>
                <a:r>
                  <a:rPr lang="nb-NO" sz="2800" baseline="-25000" dirty="0">
                    <a:solidFill>
                      <a:srgbClr val="C00000"/>
                    </a:solidFill>
                  </a:rPr>
                  <a:t>LP</a:t>
                </a:r>
                <a:r>
                  <a:rPr lang="nb-NO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800" i="1">
                        <a:solidFill>
                          <a:srgbClr val="C00000"/>
                        </a:solidFill>
                        <a:latin typeface="Cambria Math"/>
                      </a:rPr>
                      <m:t>≤ </m:t>
                    </m:r>
                  </m:oMath>
                </a14:m>
                <a:r>
                  <a:rPr lang="nb-NO" sz="2800" dirty="0">
                    <a:solidFill>
                      <a:srgbClr val="C00000"/>
                    </a:solidFill>
                  </a:rPr>
                  <a:t>k</a:t>
                </a:r>
                <a:r>
                  <a:rPr lang="nb-NO" sz="28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793" y="4609727"/>
                <a:ext cx="1689886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7220" t="-10465" r="-6859" b="-325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919429" y="2887051"/>
            <a:ext cx="26144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/>
              <a:t>No vertex is </a:t>
            </a:r>
            <a:r>
              <a:rPr lang="nb-NO" sz="2400" dirty="0">
                <a:solidFill>
                  <a:srgbClr val="C00000"/>
                </a:solidFill>
              </a:rPr>
              <a:t>0</a:t>
            </a:r>
            <a:r>
              <a:rPr lang="nb-NO" sz="2400" dirty="0"/>
              <a:t>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(</a:t>
            </a:r>
            <a:r>
              <a:rPr lang="nb-NO" dirty="0"/>
              <a:t>remove isolated vertices</a:t>
            </a:r>
            <a:r>
              <a:rPr lang="nb-NO" dirty="0" smtClean="0"/>
              <a:t>)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27345" y="3893598"/>
                <a:ext cx="2296783" cy="983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/>
                  <a:t>All vertices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nb-NO" sz="2400" dirty="0"/>
                  <a:t>.</a:t>
                </a:r>
              </a:p>
              <a:p>
                <a:endParaRPr lang="nb-NO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345" y="3893598"/>
                <a:ext cx="2296783" cy="983218"/>
              </a:xfrm>
              <a:prstGeom prst="rect">
                <a:avLst/>
              </a:prstGeom>
              <a:blipFill rotWithShape="1">
                <a:blip r:embed="rId6"/>
                <a:stretch>
                  <a:fillRect l="-3979" r="-344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40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Vertex Cover Algorithm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First apply the simple </a:t>
            </a:r>
            <a:r>
              <a:rPr lang="nb-NO" dirty="0" smtClean="0">
                <a:solidFill>
                  <a:srgbClr val="C00000"/>
                </a:solidFill>
              </a:rPr>
              <a:t>O(k</a:t>
            </a:r>
            <a:r>
              <a:rPr lang="nb-NO" baseline="30000" dirty="0" smtClean="0">
                <a:solidFill>
                  <a:srgbClr val="C00000"/>
                </a:solidFill>
              </a:rPr>
              <a:t>2</a:t>
            </a:r>
            <a:r>
              <a:rPr lang="nb-NO" dirty="0" smtClean="0">
                <a:solidFill>
                  <a:srgbClr val="C00000"/>
                </a:solidFill>
              </a:rPr>
              <a:t>)</a:t>
            </a:r>
            <a:r>
              <a:rPr lang="nb-NO" dirty="0" smtClean="0"/>
              <a:t> kernel.</a:t>
            </a:r>
          </a:p>
          <a:p>
            <a:pPr marL="0" indent="0">
              <a:buNone/>
            </a:pPr>
            <a:r>
              <a:rPr lang="nb-NO" dirty="0" smtClean="0"/>
              <a:t>Then reduce to </a:t>
            </a:r>
            <a:r>
              <a:rPr lang="nb-NO" dirty="0" smtClean="0">
                <a:solidFill>
                  <a:srgbClr val="C00000"/>
                </a:solidFill>
              </a:rPr>
              <a:t>2k</a:t>
            </a:r>
            <a:r>
              <a:rPr lang="nb-NO" dirty="0" smtClean="0"/>
              <a:t> vertices (in </a:t>
            </a:r>
            <a:r>
              <a:rPr lang="nb-NO" dirty="0" smtClean="0">
                <a:solidFill>
                  <a:srgbClr val="C00000"/>
                </a:solidFill>
              </a:rPr>
              <a:t>poly(k)</a:t>
            </a:r>
            <a:r>
              <a:rPr lang="nb-NO" dirty="0" smtClean="0"/>
              <a:t> time)</a:t>
            </a:r>
          </a:p>
          <a:p>
            <a:pPr marL="0" indent="0">
              <a:buNone/>
            </a:pPr>
            <a:r>
              <a:rPr lang="nb-NO" dirty="0" smtClean="0"/>
              <a:t>Try all subsets of the vertices.</a:t>
            </a:r>
          </a:p>
          <a:p>
            <a:pPr marL="0" indent="0">
              <a:buNone/>
            </a:pPr>
            <a:r>
              <a:rPr lang="nb-NO" dirty="0" smtClean="0"/>
              <a:t>Running time:	</a:t>
            </a:r>
            <a:r>
              <a:rPr lang="nb-NO" dirty="0" smtClean="0">
                <a:solidFill>
                  <a:srgbClr val="C00000"/>
                </a:solidFill>
              </a:rPr>
              <a:t>= O(n + m + k</a:t>
            </a:r>
            <a:r>
              <a:rPr lang="nb-NO" baseline="30000" dirty="0" smtClean="0">
                <a:solidFill>
                  <a:srgbClr val="C00000"/>
                </a:solidFill>
              </a:rPr>
              <a:t>c</a:t>
            </a:r>
            <a:r>
              <a:rPr lang="nb-NO" dirty="0" smtClean="0">
                <a:solidFill>
                  <a:srgbClr val="C00000"/>
                </a:solidFill>
              </a:rPr>
              <a:t> + 2</a:t>
            </a:r>
            <a:r>
              <a:rPr lang="nb-NO" baseline="30000" dirty="0" smtClean="0">
                <a:solidFill>
                  <a:srgbClr val="C00000"/>
                </a:solidFill>
              </a:rPr>
              <a:t>2k</a:t>
            </a:r>
            <a:r>
              <a:rPr lang="nb-NO" dirty="0" smtClean="0">
                <a:solidFill>
                  <a:srgbClr val="C00000"/>
                </a:solidFill>
              </a:rPr>
              <a:t>)</a:t>
            </a:r>
            <a:br>
              <a:rPr lang="nb-NO" dirty="0" smtClean="0">
                <a:solidFill>
                  <a:srgbClr val="C00000"/>
                </a:solidFill>
              </a:rPr>
            </a:br>
            <a:r>
              <a:rPr lang="nb-NO" dirty="0" smtClean="0">
                <a:solidFill>
                  <a:srgbClr val="C00000"/>
                </a:solidFill>
              </a:rPr>
              <a:t>			= O(n+m+4</a:t>
            </a:r>
            <a:r>
              <a:rPr lang="nb-NO" baseline="30000" dirty="0" smtClean="0">
                <a:solidFill>
                  <a:srgbClr val="C00000"/>
                </a:solidFill>
              </a:rPr>
              <a:t>k</a:t>
            </a:r>
            <a:r>
              <a:rPr lang="nb-NO" dirty="0" smtClean="0">
                <a:solidFill>
                  <a:srgbClr val="C00000"/>
                </a:solidFill>
              </a:rPr>
              <a:t>)</a:t>
            </a:r>
            <a:endParaRPr lang="nb-NO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3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726"/>
            <a:ext cx="8229600" cy="1143000"/>
          </a:xfrm>
        </p:spPr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Branching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2000" dirty="0" smtClean="0"/>
              <a:t>A simple and powerful technique for designing </a:t>
            </a:r>
            <a:r>
              <a:rPr lang="nb-NO" sz="2000" dirty="0" smtClean="0">
                <a:solidFill>
                  <a:srgbClr val="C00000"/>
                </a:solidFill>
              </a:rPr>
              <a:t>FPT</a:t>
            </a:r>
            <a:r>
              <a:rPr lang="nb-NO" sz="2000" dirty="0" smtClean="0"/>
              <a:t> algorithms.</a:t>
            </a:r>
            <a:endParaRPr lang="nb-NO" sz="2000" dirty="0"/>
          </a:p>
        </p:txBody>
      </p:sp>
      <p:cxnSp>
        <p:nvCxnSpPr>
          <p:cNvPr id="21" name="Straight Connector 20"/>
          <p:cNvCxnSpPr>
            <a:stCxn id="4" idx="0"/>
            <a:endCxn id="5" idx="4"/>
          </p:cNvCxnSpPr>
          <p:nvPr/>
        </p:nvCxnSpPr>
        <p:spPr>
          <a:xfrm flipV="1">
            <a:off x="4355976" y="5013176"/>
            <a:ext cx="0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5" idx="1"/>
            <a:endCxn id="6" idx="5"/>
          </p:cNvCxnSpPr>
          <p:nvPr/>
        </p:nvCxnSpPr>
        <p:spPr>
          <a:xfrm flipH="1" flipV="1">
            <a:off x="4097771" y="4466939"/>
            <a:ext cx="156370" cy="3003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7"/>
            <a:endCxn id="7" idx="3"/>
          </p:cNvCxnSpPr>
          <p:nvPr/>
        </p:nvCxnSpPr>
        <p:spPr>
          <a:xfrm flipV="1">
            <a:off x="4457811" y="4466939"/>
            <a:ext cx="156370" cy="3003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0"/>
            <a:endCxn id="8" idx="4"/>
          </p:cNvCxnSpPr>
          <p:nvPr/>
        </p:nvCxnSpPr>
        <p:spPr>
          <a:xfrm flipV="1">
            <a:off x="3995936" y="4005064"/>
            <a:ext cx="0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1"/>
            <a:endCxn id="10" idx="5"/>
          </p:cNvCxnSpPr>
          <p:nvPr/>
        </p:nvCxnSpPr>
        <p:spPr>
          <a:xfrm flipH="1" flipV="1">
            <a:off x="3593715" y="3962883"/>
            <a:ext cx="300386" cy="3003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0"/>
            <a:endCxn id="9" idx="4"/>
          </p:cNvCxnSpPr>
          <p:nvPr/>
        </p:nvCxnSpPr>
        <p:spPr>
          <a:xfrm flipV="1">
            <a:off x="4716016" y="4005064"/>
            <a:ext cx="0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7"/>
            <a:endCxn id="11" idx="3"/>
          </p:cNvCxnSpPr>
          <p:nvPr/>
        </p:nvCxnSpPr>
        <p:spPr>
          <a:xfrm flipV="1">
            <a:off x="4817851" y="3962883"/>
            <a:ext cx="300386" cy="3003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0" idx="1"/>
            <a:endCxn id="12" idx="5"/>
          </p:cNvCxnSpPr>
          <p:nvPr/>
        </p:nvCxnSpPr>
        <p:spPr>
          <a:xfrm flipH="1" flipV="1">
            <a:off x="3017651" y="3458827"/>
            <a:ext cx="372394" cy="3003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0"/>
            <a:endCxn id="13" idx="4"/>
          </p:cNvCxnSpPr>
          <p:nvPr/>
        </p:nvCxnSpPr>
        <p:spPr>
          <a:xfrm flipH="1" flipV="1">
            <a:off x="3347864" y="3501008"/>
            <a:ext cx="144016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1"/>
            <a:endCxn id="14" idx="4"/>
          </p:cNvCxnSpPr>
          <p:nvPr/>
        </p:nvCxnSpPr>
        <p:spPr>
          <a:xfrm flipH="1" flipV="1">
            <a:off x="3779912" y="3501008"/>
            <a:ext cx="114189" cy="2582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" idx="7"/>
            <a:endCxn id="15" idx="4"/>
          </p:cNvCxnSpPr>
          <p:nvPr/>
        </p:nvCxnSpPr>
        <p:spPr>
          <a:xfrm flipV="1">
            <a:off x="4097771" y="3501008"/>
            <a:ext cx="42181" cy="2582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1" idx="7"/>
            <a:endCxn id="19" idx="3"/>
          </p:cNvCxnSpPr>
          <p:nvPr/>
        </p:nvCxnSpPr>
        <p:spPr>
          <a:xfrm flipV="1">
            <a:off x="5321907" y="3458827"/>
            <a:ext cx="516410" cy="3003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" idx="0"/>
            <a:endCxn id="18" idx="4"/>
          </p:cNvCxnSpPr>
          <p:nvPr/>
        </p:nvCxnSpPr>
        <p:spPr>
          <a:xfrm flipV="1">
            <a:off x="5220072" y="3501008"/>
            <a:ext cx="216024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" idx="1"/>
            <a:endCxn id="16" idx="4"/>
          </p:cNvCxnSpPr>
          <p:nvPr/>
        </p:nvCxnSpPr>
        <p:spPr>
          <a:xfrm flipH="1" flipV="1">
            <a:off x="4572000" y="3501008"/>
            <a:ext cx="42181" cy="2582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7"/>
            <a:endCxn id="17" idx="4"/>
          </p:cNvCxnSpPr>
          <p:nvPr/>
        </p:nvCxnSpPr>
        <p:spPr>
          <a:xfrm flipV="1">
            <a:off x="4817851" y="3501008"/>
            <a:ext cx="114189" cy="2582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211960" y="5229200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Oval 4"/>
          <p:cNvSpPr/>
          <p:nvPr/>
        </p:nvSpPr>
        <p:spPr>
          <a:xfrm>
            <a:off x="4211960" y="4725144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5"/>
          <p:cNvSpPr/>
          <p:nvPr/>
        </p:nvSpPr>
        <p:spPr>
          <a:xfrm>
            <a:off x="3851920" y="4221088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4572000" y="4221088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Oval 7"/>
          <p:cNvSpPr/>
          <p:nvPr/>
        </p:nvSpPr>
        <p:spPr>
          <a:xfrm>
            <a:off x="3851920" y="3717032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4572000" y="3717032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Oval 9"/>
          <p:cNvSpPr/>
          <p:nvPr/>
        </p:nvSpPr>
        <p:spPr>
          <a:xfrm>
            <a:off x="3347864" y="3717032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5076056" y="3717032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/>
          <p:cNvSpPr/>
          <p:nvPr/>
        </p:nvSpPr>
        <p:spPr>
          <a:xfrm>
            <a:off x="2771800" y="321297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Oval 12"/>
          <p:cNvSpPr/>
          <p:nvPr/>
        </p:nvSpPr>
        <p:spPr>
          <a:xfrm>
            <a:off x="3203848" y="321297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Oval 13"/>
          <p:cNvSpPr/>
          <p:nvPr/>
        </p:nvSpPr>
        <p:spPr>
          <a:xfrm>
            <a:off x="3635896" y="321297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Oval 14"/>
          <p:cNvSpPr/>
          <p:nvPr/>
        </p:nvSpPr>
        <p:spPr>
          <a:xfrm>
            <a:off x="3995936" y="321297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Oval 15"/>
          <p:cNvSpPr/>
          <p:nvPr/>
        </p:nvSpPr>
        <p:spPr>
          <a:xfrm>
            <a:off x="4427984" y="321297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Oval 16"/>
          <p:cNvSpPr/>
          <p:nvPr/>
        </p:nvSpPr>
        <p:spPr>
          <a:xfrm>
            <a:off x="4788024" y="321297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Oval 17"/>
          <p:cNvSpPr/>
          <p:nvPr/>
        </p:nvSpPr>
        <p:spPr>
          <a:xfrm>
            <a:off x="5292080" y="321297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Oval 18"/>
          <p:cNvSpPr/>
          <p:nvPr/>
        </p:nvSpPr>
        <p:spPr>
          <a:xfrm>
            <a:off x="5796136" y="321297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137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Vertex Cover (again)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10872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Let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uv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G</m:t>
                        </m:r>
                      </m:e>
                    </m:d>
                    <m:r>
                      <a:rPr lang="nb-NO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nb-NO" dirty="0" smtClean="0"/>
                  <a:t> </a:t>
                </a:r>
              </a:p>
              <a:p>
                <a:pPr marL="0" indent="0">
                  <a:buNone/>
                </a:pPr>
                <a:r>
                  <a:rPr lang="nb-NO" dirty="0" smtClean="0"/>
                  <a:t/>
                </a:r>
                <a:br>
                  <a:rPr lang="nb-NO" dirty="0" smtClean="0"/>
                </a:br>
                <a:r>
                  <a:rPr lang="nb-NO" dirty="0" smtClean="0"/>
                  <a:t>At least one of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u</a:t>
                </a:r>
                <a:r>
                  <a:rPr lang="nb-NO" dirty="0" smtClean="0"/>
                  <a:t> and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v</a:t>
                </a:r>
                <a:r>
                  <a:rPr lang="nb-NO" dirty="0" smtClean="0"/>
                  <a:t> must be in the solution.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108720"/>
              </a:xfrm>
              <a:blipFill rotWithShape="1">
                <a:blip r:embed="rId2"/>
                <a:stretch>
                  <a:fillRect l="-1185" t="-9945" b="-1160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23728" y="3140968"/>
                <a:ext cx="47066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>
                    <a:solidFill>
                      <a:srgbClr val="C00000"/>
                    </a:solidFill>
                  </a:rPr>
                  <a:t>G</a:t>
                </a:r>
                <a:r>
                  <a:rPr lang="nb-NO" sz="2800" dirty="0"/>
                  <a:t> has a </a:t>
                </a:r>
                <a:r>
                  <a:rPr lang="nb-NO" sz="2800" dirty="0">
                    <a:solidFill>
                      <a:srgbClr val="0070C0"/>
                    </a:solidFill>
                  </a:rPr>
                  <a:t>vertex </a:t>
                </a:r>
                <a:r>
                  <a:rPr lang="nb-NO" sz="2800" dirty="0" smtClean="0">
                    <a:solidFill>
                      <a:srgbClr val="0070C0"/>
                    </a:solidFill>
                  </a:rPr>
                  <a:t>cover </a:t>
                </a:r>
                <a:r>
                  <a:rPr lang="nb-NO" sz="2800" dirty="0"/>
                  <a:t>of size </a:t>
                </a:r>
                <a14:m>
                  <m:oMath xmlns:m="http://schemas.openxmlformats.org/officeDocument/2006/math">
                    <m:r>
                      <a:rPr lang="nb-NO" sz="280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800" dirty="0">
                    <a:solidFill>
                      <a:srgbClr val="C00000"/>
                    </a:solidFill>
                  </a:rPr>
                  <a:t>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k</a:t>
                </a:r>
                <a:endParaRPr lang="nb-NO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140968"/>
                <a:ext cx="4706609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591" t="-10465" r="-1684" b="-325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95936" y="3573016"/>
                <a:ext cx="97975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5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↔</m:t>
                      </m:r>
                    </m:oMath>
                  </m:oMathPara>
                </a14:m>
                <a:endParaRPr lang="nb-NO" sz="5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573016"/>
                <a:ext cx="979755" cy="9233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03648" y="4470211"/>
                <a:ext cx="248234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>
                    <a:solidFill>
                      <a:srgbClr val="C00000"/>
                    </a:solidFill>
                  </a:rPr>
                  <a:t>G\u</a:t>
                </a:r>
                <a:r>
                  <a:rPr lang="nb-NO" sz="2400" dirty="0" smtClean="0"/>
                  <a:t> </a:t>
                </a:r>
                <a:r>
                  <a:rPr lang="nb-NO" sz="2400" dirty="0"/>
                  <a:t>has a </a:t>
                </a:r>
                <a:r>
                  <a:rPr lang="nb-NO" sz="2400" dirty="0">
                    <a:solidFill>
                      <a:srgbClr val="0070C0"/>
                    </a:solidFill>
                  </a:rPr>
                  <a:t>vertex </a:t>
                </a:r>
                <a:r>
                  <a:rPr lang="nb-NO" sz="2400" dirty="0" smtClean="0">
                    <a:solidFill>
                      <a:srgbClr val="0070C0"/>
                    </a:solidFill>
                  </a:rPr>
                  <a:t/>
                </a:r>
                <a:br>
                  <a:rPr lang="nb-NO" sz="2400" dirty="0" smtClean="0">
                    <a:solidFill>
                      <a:srgbClr val="0070C0"/>
                    </a:solidFill>
                  </a:rPr>
                </a:br>
                <a:r>
                  <a:rPr lang="nb-NO" sz="2400" dirty="0" smtClean="0">
                    <a:solidFill>
                      <a:srgbClr val="0070C0"/>
                    </a:solidFill>
                  </a:rPr>
                  <a:t>cover </a:t>
                </a:r>
                <a:r>
                  <a:rPr lang="nb-NO" sz="2400" dirty="0" smtClean="0"/>
                  <a:t>of </a:t>
                </a:r>
                <a:r>
                  <a:rPr lang="nb-NO" sz="2400" dirty="0"/>
                  <a:t>size </a:t>
                </a:r>
                <a14:m>
                  <m:oMath xmlns:m="http://schemas.openxmlformats.org/officeDocument/2006/math">
                    <m:r>
                      <a:rPr lang="nb-NO" sz="240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400" dirty="0">
                    <a:solidFill>
                      <a:srgbClr val="C00000"/>
                    </a:solidFill>
                  </a:rPr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k-1</a:t>
                </a:r>
                <a:endParaRPr lang="nb-NO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470211"/>
                <a:ext cx="2482346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3686" t="-5839" r="-2948" b="-1532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0014" y="4437112"/>
                <a:ext cx="248234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>
                    <a:solidFill>
                      <a:srgbClr val="C00000"/>
                    </a:solidFill>
                  </a:rPr>
                  <a:t>G\v</a:t>
                </a:r>
                <a:r>
                  <a:rPr lang="nb-NO" sz="2400" dirty="0" smtClean="0"/>
                  <a:t> </a:t>
                </a:r>
                <a:r>
                  <a:rPr lang="nb-NO" sz="2400" dirty="0"/>
                  <a:t>has a </a:t>
                </a:r>
                <a:r>
                  <a:rPr lang="nb-NO" sz="2400" dirty="0">
                    <a:solidFill>
                      <a:srgbClr val="0070C0"/>
                    </a:solidFill>
                  </a:rPr>
                  <a:t>vertex </a:t>
                </a:r>
                <a:r>
                  <a:rPr lang="nb-NO" sz="2400" dirty="0" smtClean="0">
                    <a:solidFill>
                      <a:srgbClr val="0070C0"/>
                    </a:solidFill>
                  </a:rPr>
                  <a:t/>
                </a:r>
                <a:br>
                  <a:rPr lang="nb-NO" sz="2400" dirty="0" smtClean="0">
                    <a:solidFill>
                      <a:srgbClr val="0070C0"/>
                    </a:solidFill>
                  </a:rPr>
                </a:br>
                <a:r>
                  <a:rPr lang="nb-NO" sz="2400" dirty="0" smtClean="0">
                    <a:solidFill>
                      <a:srgbClr val="0070C0"/>
                    </a:solidFill>
                  </a:rPr>
                  <a:t>cover </a:t>
                </a:r>
                <a:r>
                  <a:rPr lang="nb-NO" sz="2400" dirty="0" smtClean="0"/>
                  <a:t>of </a:t>
                </a:r>
                <a:r>
                  <a:rPr lang="nb-NO" sz="2400" dirty="0"/>
                  <a:t>size </a:t>
                </a:r>
                <a14:m>
                  <m:oMath xmlns:m="http://schemas.openxmlformats.org/officeDocument/2006/math">
                    <m:r>
                      <a:rPr lang="nb-NO" sz="240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400" dirty="0">
                    <a:solidFill>
                      <a:srgbClr val="C00000"/>
                    </a:solidFill>
                  </a:rPr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k-1</a:t>
                </a:r>
                <a:endParaRPr lang="nb-NO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014" y="4437112"/>
                <a:ext cx="2482346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3676" t="-5882" r="-2696" b="-1617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604657" y="5661248"/>
            <a:ext cx="3614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Recursive algorithm!</a:t>
            </a:r>
            <a:endParaRPr lang="nb-NO" sz="3200" dirty="0"/>
          </a:p>
        </p:txBody>
      </p:sp>
      <p:cxnSp>
        <p:nvCxnSpPr>
          <p:cNvPr id="10" name="Curved Connector 9"/>
          <p:cNvCxnSpPr>
            <a:stCxn id="8" idx="1"/>
            <a:endCxn id="6" idx="1"/>
          </p:cNvCxnSpPr>
          <p:nvPr/>
        </p:nvCxnSpPr>
        <p:spPr>
          <a:xfrm rot="10800000">
            <a:off x="1403649" y="4885710"/>
            <a:ext cx="1201009" cy="1067926"/>
          </a:xfrm>
          <a:prstGeom prst="curvedConnector3">
            <a:avLst>
              <a:gd name="adj1" fmla="val 127843"/>
            </a:avLst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8" idx="1"/>
            <a:endCxn id="4" idx="1"/>
          </p:cNvCxnSpPr>
          <p:nvPr/>
        </p:nvCxnSpPr>
        <p:spPr>
          <a:xfrm rot="10800000">
            <a:off x="2123729" y="3402578"/>
            <a:ext cx="480929" cy="2551058"/>
          </a:xfrm>
          <a:prstGeom prst="curvedConnector3">
            <a:avLst>
              <a:gd name="adj1" fmla="val 488513"/>
            </a:avLst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8" idx="3"/>
            <a:endCxn id="7" idx="3"/>
          </p:cNvCxnSpPr>
          <p:nvPr/>
        </p:nvCxnSpPr>
        <p:spPr>
          <a:xfrm flipV="1">
            <a:off x="6219493" y="4852611"/>
            <a:ext cx="1592867" cy="1101025"/>
          </a:xfrm>
          <a:prstGeom prst="curvedConnector3">
            <a:avLst>
              <a:gd name="adj1" fmla="val 123840"/>
            </a:avLst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77074" y="4624099"/>
            <a:ext cx="61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002060"/>
                </a:solidFill>
              </a:rPr>
              <a:t>OR</a:t>
            </a:r>
            <a:endParaRPr lang="nb-NO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9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Running time</a:t>
            </a:r>
            <a:endParaRPr lang="nb-NO" dirty="0"/>
          </a:p>
        </p:txBody>
      </p:sp>
      <p:cxnSp>
        <p:nvCxnSpPr>
          <p:cNvPr id="5" name="Straight Connector 4"/>
          <p:cNvCxnSpPr>
            <a:stCxn id="20" idx="1"/>
            <a:endCxn id="21" idx="5"/>
          </p:cNvCxnSpPr>
          <p:nvPr/>
        </p:nvCxnSpPr>
        <p:spPr>
          <a:xfrm flipH="1">
            <a:off x="4097771" y="1887005"/>
            <a:ext cx="156370" cy="8517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0" idx="7"/>
            <a:endCxn id="22" idx="3"/>
          </p:cNvCxnSpPr>
          <p:nvPr/>
        </p:nvCxnSpPr>
        <p:spPr>
          <a:xfrm>
            <a:off x="4457811" y="1887005"/>
            <a:ext cx="156370" cy="8517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1" idx="0"/>
            <a:endCxn id="23" idx="4"/>
          </p:cNvCxnSpPr>
          <p:nvPr/>
        </p:nvCxnSpPr>
        <p:spPr>
          <a:xfrm>
            <a:off x="3995936" y="2492896"/>
            <a:ext cx="0" cy="7920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1" idx="1"/>
            <a:endCxn id="25" idx="5"/>
          </p:cNvCxnSpPr>
          <p:nvPr/>
        </p:nvCxnSpPr>
        <p:spPr>
          <a:xfrm flipH="1">
            <a:off x="3593715" y="2535077"/>
            <a:ext cx="300386" cy="6357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2" idx="0"/>
            <a:endCxn id="24" idx="4"/>
          </p:cNvCxnSpPr>
          <p:nvPr/>
        </p:nvCxnSpPr>
        <p:spPr>
          <a:xfrm>
            <a:off x="4716016" y="2492896"/>
            <a:ext cx="0" cy="8640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2" idx="7"/>
            <a:endCxn id="26" idx="3"/>
          </p:cNvCxnSpPr>
          <p:nvPr/>
        </p:nvCxnSpPr>
        <p:spPr>
          <a:xfrm>
            <a:off x="4817851" y="2535077"/>
            <a:ext cx="300386" cy="6357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5" idx="1"/>
            <a:endCxn id="27" idx="5"/>
          </p:cNvCxnSpPr>
          <p:nvPr/>
        </p:nvCxnSpPr>
        <p:spPr>
          <a:xfrm flipH="1">
            <a:off x="3017651" y="2967125"/>
            <a:ext cx="372394" cy="8517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5" idx="0"/>
            <a:endCxn id="28" idx="4"/>
          </p:cNvCxnSpPr>
          <p:nvPr/>
        </p:nvCxnSpPr>
        <p:spPr>
          <a:xfrm flipH="1">
            <a:off x="3347864" y="2924944"/>
            <a:ext cx="144016" cy="936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3" idx="1"/>
            <a:endCxn id="29" idx="4"/>
          </p:cNvCxnSpPr>
          <p:nvPr/>
        </p:nvCxnSpPr>
        <p:spPr>
          <a:xfrm flipH="1">
            <a:off x="3779912" y="3039133"/>
            <a:ext cx="114189" cy="8219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3" idx="7"/>
            <a:endCxn id="30" idx="4"/>
          </p:cNvCxnSpPr>
          <p:nvPr/>
        </p:nvCxnSpPr>
        <p:spPr>
          <a:xfrm>
            <a:off x="4097771" y="3039133"/>
            <a:ext cx="42181" cy="8219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6" idx="7"/>
            <a:endCxn id="34" idx="3"/>
          </p:cNvCxnSpPr>
          <p:nvPr/>
        </p:nvCxnSpPr>
        <p:spPr>
          <a:xfrm>
            <a:off x="5321907" y="2967125"/>
            <a:ext cx="516410" cy="8517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6" idx="0"/>
            <a:endCxn id="33" idx="4"/>
          </p:cNvCxnSpPr>
          <p:nvPr/>
        </p:nvCxnSpPr>
        <p:spPr>
          <a:xfrm>
            <a:off x="5220072" y="2924944"/>
            <a:ext cx="216024" cy="936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4" idx="1"/>
            <a:endCxn id="31" idx="4"/>
          </p:cNvCxnSpPr>
          <p:nvPr/>
        </p:nvCxnSpPr>
        <p:spPr>
          <a:xfrm flipH="1">
            <a:off x="4572000" y="3111141"/>
            <a:ext cx="42181" cy="7499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4" idx="7"/>
            <a:endCxn id="32" idx="4"/>
          </p:cNvCxnSpPr>
          <p:nvPr/>
        </p:nvCxnSpPr>
        <p:spPr>
          <a:xfrm>
            <a:off x="4817851" y="3111141"/>
            <a:ext cx="114189" cy="7499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211960" y="1844824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Oval 20"/>
          <p:cNvSpPr/>
          <p:nvPr/>
        </p:nvSpPr>
        <p:spPr>
          <a:xfrm>
            <a:off x="3851920" y="249289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Oval 21"/>
          <p:cNvSpPr/>
          <p:nvPr/>
        </p:nvSpPr>
        <p:spPr>
          <a:xfrm>
            <a:off x="4572000" y="249289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Oval 22"/>
          <p:cNvSpPr/>
          <p:nvPr/>
        </p:nvSpPr>
        <p:spPr>
          <a:xfrm>
            <a:off x="3851920" y="2996952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Oval 23"/>
          <p:cNvSpPr/>
          <p:nvPr/>
        </p:nvSpPr>
        <p:spPr>
          <a:xfrm>
            <a:off x="4572000" y="3068960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Oval 24"/>
          <p:cNvSpPr/>
          <p:nvPr/>
        </p:nvSpPr>
        <p:spPr>
          <a:xfrm>
            <a:off x="3347864" y="2924944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Oval 25"/>
          <p:cNvSpPr/>
          <p:nvPr/>
        </p:nvSpPr>
        <p:spPr>
          <a:xfrm>
            <a:off x="5076056" y="2924944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Oval 26"/>
          <p:cNvSpPr/>
          <p:nvPr/>
        </p:nvSpPr>
        <p:spPr>
          <a:xfrm>
            <a:off x="2771800" y="357301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Oval 27"/>
          <p:cNvSpPr/>
          <p:nvPr/>
        </p:nvSpPr>
        <p:spPr>
          <a:xfrm>
            <a:off x="3203848" y="357301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Oval 28"/>
          <p:cNvSpPr/>
          <p:nvPr/>
        </p:nvSpPr>
        <p:spPr>
          <a:xfrm>
            <a:off x="3635896" y="357301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Oval 29"/>
          <p:cNvSpPr/>
          <p:nvPr/>
        </p:nvSpPr>
        <p:spPr>
          <a:xfrm>
            <a:off x="3995936" y="357301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Oval 30"/>
          <p:cNvSpPr/>
          <p:nvPr/>
        </p:nvSpPr>
        <p:spPr>
          <a:xfrm>
            <a:off x="4427984" y="357301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Oval 31"/>
          <p:cNvSpPr/>
          <p:nvPr/>
        </p:nvSpPr>
        <p:spPr>
          <a:xfrm>
            <a:off x="4788024" y="357301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Oval 32"/>
          <p:cNvSpPr/>
          <p:nvPr/>
        </p:nvSpPr>
        <p:spPr>
          <a:xfrm>
            <a:off x="5292080" y="357301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Oval 33"/>
          <p:cNvSpPr/>
          <p:nvPr/>
        </p:nvSpPr>
        <p:spPr>
          <a:xfrm>
            <a:off x="5796136" y="357301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TextBox 34"/>
          <p:cNvSpPr txBox="1"/>
          <p:nvPr/>
        </p:nvSpPr>
        <p:spPr>
          <a:xfrm>
            <a:off x="4572000" y="180551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k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66161" y="226758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k-1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47516" y="226758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k-1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77581" y="278000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k-2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14233" y="284271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k-2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34313" y="350008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k-3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29698" y="350008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k-3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64876" y="3750131"/>
            <a:ext cx="651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800" dirty="0" smtClean="0">
                <a:solidFill>
                  <a:srgbClr val="002060"/>
                </a:solidFill>
              </a:rPr>
              <a:t>...</a:t>
            </a:r>
            <a:endParaRPr lang="nb-NO" sz="4800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71776" y="4797152"/>
            <a:ext cx="4865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Total running time is </a:t>
            </a:r>
            <a:r>
              <a:rPr lang="nb-NO" sz="3200" dirty="0" smtClean="0">
                <a:solidFill>
                  <a:srgbClr val="C00000"/>
                </a:solidFill>
              </a:rPr>
              <a:t>O(2</a:t>
            </a:r>
            <a:r>
              <a:rPr lang="nb-NO" sz="3200" baseline="30000" dirty="0" smtClean="0">
                <a:solidFill>
                  <a:srgbClr val="C00000"/>
                </a:solidFill>
              </a:rPr>
              <a:t>k</a:t>
            </a:r>
            <a:r>
              <a:rPr lang="nb-NO" sz="3200" dirty="0" smtClean="0">
                <a:solidFill>
                  <a:srgbClr val="C00000"/>
                </a:solidFill>
              </a:rPr>
              <a:t>n</a:t>
            </a:r>
            <a:r>
              <a:rPr lang="nb-NO" sz="3200" baseline="30000" dirty="0" smtClean="0">
                <a:solidFill>
                  <a:srgbClr val="C00000"/>
                </a:solidFill>
              </a:rPr>
              <a:t>c</a:t>
            </a:r>
            <a:r>
              <a:rPr lang="nb-NO" sz="3200" dirty="0" smtClean="0">
                <a:solidFill>
                  <a:srgbClr val="C00000"/>
                </a:solidFill>
              </a:rPr>
              <a:t>)</a:t>
            </a:r>
            <a:endParaRPr lang="nb-NO" sz="3200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39752" y="5445224"/>
            <a:ext cx="4684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O(n + m + 2</a:t>
            </a:r>
            <a:r>
              <a:rPr lang="nb-NO" sz="2400" baseline="300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baseline="30000" dirty="0" smtClean="0">
                <a:solidFill>
                  <a:srgbClr val="C00000"/>
                </a:solidFill>
              </a:rPr>
              <a:t>c</a:t>
            </a:r>
            <a:r>
              <a:rPr lang="nb-NO" sz="2400" dirty="0" smtClean="0">
                <a:solidFill>
                  <a:srgbClr val="C00000"/>
                </a:solidFill>
              </a:rPr>
              <a:t>) </a:t>
            </a:r>
            <a:r>
              <a:rPr lang="nb-NO" sz="2400" dirty="0" smtClean="0"/>
              <a:t>if we run kernel first.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21637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3</a:t>
            </a:r>
            <a:r>
              <a:rPr lang="nb-NO" dirty="0" smtClean="0"/>
              <a:t>-Hitting Set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nb-NO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Input: </a:t>
                </a:r>
                <a:r>
                  <a:rPr lang="nb-NO" dirty="0" smtClean="0"/>
                  <a:t>Family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...S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m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/>
                  <a:t>of sets of size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3</a:t>
                </a:r>
                <a:r>
                  <a:rPr lang="nb-NO" dirty="0" smtClean="0"/>
                  <a:t> over a 	universe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U = v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...v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, </a:t>
                </a:r>
                <a:r>
                  <a:rPr lang="nb-NO" dirty="0" err="1" smtClean="0"/>
                  <a:t>integer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r>
                  <a:rPr lang="nb-NO" b="1" dirty="0" err="1" smtClean="0">
                    <a:solidFill>
                      <a:srgbClr val="002060"/>
                    </a:solidFill>
                  </a:rPr>
                  <a:t>Question</a:t>
                </a:r>
                <a:r>
                  <a:rPr lang="nb-NO" b="1" dirty="0" smtClean="0">
                    <a:solidFill>
                      <a:srgbClr val="002060"/>
                    </a:solidFill>
                  </a:rPr>
                  <a:t>: </a:t>
                </a:r>
                <a:r>
                  <a:rPr lang="nb-NO" dirty="0" smtClean="0"/>
                  <a:t>Is there a set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⊆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V </a:t>
                </a:r>
                <a:r>
                  <a:rPr lang="nb-NO" dirty="0" smtClean="0"/>
                  <a:t>such that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|X|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k </a:t>
                </a:r>
                <a:r>
                  <a:rPr lang="nb-NO" dirty="0" smtClean="0"/>
                  <a:t>	and every set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/>
                  <a:t> intersects with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X</a:t>
                </a:r>
                <a:r>
                  <a:rPr lang="nb-NO" dirty="0" smtClean="0"/>
                  <a:t>?</a:t>
                </a:r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Parameter: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</a:p>
              <a:p>
                <a:pPr marL="0" indent="0">
                  <a:buNone/>
                </a:pPr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30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Branching for </a:t>
            </a:r>
            <a:r>
              <a:rPr lang="nb-NO" dirty="0">
                <a:solidFill>
                  <a:srgbClr val="C00000"/>
                </a:solidFill>
              </a:rPr>
              <a:t>3</a:t>
            </a:r>
            <a:r>
              <a:rPr lang="nb-NO" dirty="0"/>
              <a:t>-Hitting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Pick a set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>
                    <a:solidFill>
                      <a:srgbClr val="C00000"/>
                    </a:solidFill>
                  </a:rPr>
                  <a:t>i</a:t>
                </a:r>
                <a:r>
                  <a:rPr lang="nb-NO" dirty="0">
                    <a:solidFill>
                      <a:srgbClr val="C00000"/>
                    </a:solidFill>
                  </a:rPr>
                  <a:t> =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{v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a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,v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b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,v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c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}</a:t>
                </a:r>
                <a:r>
                  <a:rPr lang="nb-NO" dirty="0" smtClean="0"/>
                  <a:t>. </a:t>
                </a:r>
                <a:br>
                  <a:rPr lang="nb-NO" dirty="0" smtClean="0"/>
                </a:b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At least one of them must be in the solution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X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0070C0"/>
                    </a:solidFill>
                  </a:rPr>
                  <a:t>Branch </a:t>
                </a:r>
                <a:r>
                  <a:rPr lang="nb-NO" dirty="0" smtClean="0"/>
                  <a:t>on which one,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decrease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 by one.</a:t>
                </a:r>
                <a:br>
                  <a:rPr lang="nb-NO" dirty="0" smtClean="0"/>
                </a:b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err="1" smtClean="0">
                    <a:solidFill>
                      <a:srgbClr val="00B050"/>
                    </a:solidFill>
                  </a:rPr>
                  <a:t>Remove</a:t>
                </a:r>
                <a:r>
                  <a:rPr lang="nb-NO" dirty="0" smtClean="0"/>
                  <a:t> all sets that are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hit</a:t>
                </a:r>
                <a:r>
                  <a:rPr lang="nb-NO" dirty="0" smtClean="0"/>
                  <a:t>.</a:t>
                </a:r>
                <a:endParaRPr lang="nb-NO" dirty="0"/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Total running time: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O(3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(n+m))</a:t>
                </a:r>
                <a:endParaRPr lang="nb-NO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95" b="-13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26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Even Better Branching for Vertex Cover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04256"/>
                <a:ext cx="8291264" cy="29809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If all vertices have degree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≤2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/>
                  <a:t>then </a:t>
                </a:r>
                <a:br>
                  <a:rPr lang="nb-NO" dirty="0" smtClean="0"/>
                </a:b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 is a set of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paths</a:t>
                </a:r>
                <a:r>
                  <a:rPr lang="nb-NO" dirty="0" smtClean="0"/>
                  <a:t> and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cycles</a:t>
                </a:r>
                <a:r>
                  <a:rPr lang="nb-NO" dirty="0" smtClean="0"/>
                  <a:t>, </a:t>
                </a:r>
              </a:p>
              <a:p>
                <a:pPr marL="0" indent="0">
                  <a:buNone/>
                </a:pPr>
                <a:endParaRPr lang="nb-NO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nb-NO" dirty="0" smtClean="0">
                    <a:sym typeface="Wingdings" panose="05000000000000000000" pitchFamily="2" charset="2"/>
                  </a:rPr>
                  <a:t>so we can solve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Vertex Cover </a:t>
                </a:r>
                <a:r>
                  <a:rPr lang="nb-NO" dirty="0" smtClean="0">
                    <a:sym typeface="Wingdings" panose="05000000000000000000" pitchFamily="2" charset="2"/>
                  </a:rPr>
                  <a:t>in polynomial time.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04256"/>
                <a:ext cx="8291264" cy="2980928"/>
              </a:xfrm>
              <a:blipFill rotWithShape="1">
                <a:blip r:embed="rId2"/>
                <a:stretch>
                  <a:fillRect l="-1838" t="-2454" r="-1103" b="-143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347864" y="1196752"/>
            <a:ext cx="178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(Going below </a:t>
            </a:r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baseline="30000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604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Even Better Branching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10872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Let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v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V</m:t>
                    </m:r>
                    <m:d>
                      <m:dPr>
                        <m:ctrlP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G</m:t>
                        </m:r>
                      </m:e>
                    </m:d>
                  </m:oMath>
                </a14:m>
                <a:r>
                  <a:rPr lang="nb-NO" dirty="0" smtClean="0"/>
                  <a:t>,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degree(v)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3</a:t>
                </a:r>
                <a:r>
                  <a:rPr lang="nb-NO" dirty="0" smtClean="0"/>
                  <a:t>. </a:t>
                </a:r>
              </a:p>
              <a:p>
                <a:pPr marL="0" indent="0">
                  <a:buNone/>
                </a:pPr>
                <a:r>
                  <a:rPr lang="nb-NO" dirty="0" smtClean="0"/>
                  <a:t/>
                </a:r>
                <a:br>
                  <a:rPr lang="nb-NO" dirty="0" smtClean="0"/>
                </a:br>
                <a:r>
                  <a:rPr lang="nb-NO" dirty="0" smtClean="0"/>
                  <a:t>If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v</a:t>
                </a:r>
                <a:r>
                  <a:rPr lang="nb-NO" dirty="0" smtClean="0"/>
                  <a:t> is not in the solution, then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N(v)</a:t>
                </a:r>
                <a:r>
                  <a:rPr lang="nb-NO" dirty="0" smtClean="0"/>
                  <a:t> is.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108720"/>
              </a:xfrm>
              <a:blipFill rotWithShape="1">
                <a:blip r:embed="rId2"/>
                <a:stretch>
                  <a:fillRect l="-1185" t="-9945" b="-1160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23728" y="3140968"/>
                <a:ext cx="47066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>
                    <a:solidFill>
                      <a:srgbClr val="C00000"/>
                    </a:solidFill>
                  </a:rPr>
                  <a:t>G</a:t>
                </a:r>
                <a:r>
                  <a:rPr lang="nb-NO" sz="2800" dirty="0"/>
                  <a:t> has a </a:t>
                </a:r>
                <a:r>
                  <a:rPr lang="nb-NO" sz="2800" dirty="0">
                    <a:solidFill>
                      <a:srgbClr val="0070C0"/>
                    </a:solidFill>
                  </a:rPr>
                  <a:t>vertex </a:t>
                </a:r>
                <a:r>
                  <a:rPr lang="nb-NO" sz="2800" dirty="0" smtClean="0">
                    <a:solidFill>
                      <a:srgbClr val="0070C0"/>
                    </a:solidFill>
                  </a:rPr>
                  <a:t>cover </a:t>
                </a:r>
                <a:r>
                  <a:rPr lang="nb-NO" sz="2800" dirty="0"/>
                  <a:t>of size </a:t>
                </a:r>
                <a14:m>
                  <m:oMath xmlns:m="http://schemas.openxmlformats.org/officeDocument/2006/math">
                    <m:r>
                      <a:rPr lang="nb-NO" sz="280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800" dirty="0">
                    <a:solidFill>
                      <a:srgbClr val="C00000"/>
                    </a:solidFill>
                  </a:rPr>
                  <a:t>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k</a:t>
                </a:r>
                <a:endParaRPr lang="nb-NO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140968"/>
                <a:ext cx="4706609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591" t="-10465" r="-1684" b="-325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95936" y="3573016"/>
                <a:ext cx="97975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5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↔</m:t>
                      </m:r>
                    </m:oMath>
                  </m:oMathPara>
                </a14:m>
                <a:endParaRPr lang="nb-NO" sz="5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573016"/>
                <a:ext cx="979755" cy="9233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03648" y="4470211"/>
                <a:ext cx="248234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>
                    <a:solidFill>
                      <a:srgbClr val="C00000"/>
                    </a:solidFill>
                  </a:rPr>
                  <a:t>G\v</a:t>
                </a:r>
                <a:r>
                  <a:rPr lang="nb-NO" sz="2400" dirty="0" smtClean="0"/>
                  <a:t> </a:t>
                </a:r>
                <a:r>
                  <a:rPr lang="nb-NO" sz="2400" dirty="0"/>
                  <a:t>has a </a:t>
                </a:r>
                <a:r>
                  <a:rPr lang="nb-NO" sz="2400" dirty="0">
                    <a:solidFill>
                      <a:srgbClr val="0070C0"/>
                    </a:solidFill>
                  </a:rPr>
                  <a:t>vertex </a:t>
                </a:r>
                <a:r>
                  <a:rPr lang="nb-NO" sz="2400" dirty="0" smtClean="0">
                    <a:solidFill>
                      <a:srgbClr val="0070C0"/>
                    </a:solidFill>
                  </a:rPr>
                  <a:t/>
                </a:r>
                <a:br>
                  <a:rPr lang="nb-NO" sz="2400" dirty="0" smtClean="0">
                    <a:solidFill>
                      <a:srgbClr val="0070C0"/>
                    </a:solidFill>
                  </a:rPr>
                </a:br>
                <a:r>
                  <a:rPr lang="nb-NO" sz="2400" dirty="0" smtClean="0">
                    <a:solidFill>
                      <a:srgbClr val="0070C0"/>
                    </a:solidFill>
                  </a:rPr>
                  <a:t>cover </a:t>
                </a:r>
                <a:r>
                  <a:rPr lang="nb-NO" sz="2400" dirty="0" smtClean="0"/>
                  <a:t>of </a:t>
                </a:r>
                <a:r>
                  <a:rPr lang="nb-NO" sz="2400" dirty="0"/>
                  <a:t>size </a:t>
                </a:r>
                <a14:m>
                  <m:oMath xmlns:m="http://schemas.openxmlformats.org/officeDocument/2006/math">
                    <m:r>
                      <a:rPr lang="nb-NO" sz="240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400" dirty="0">
                    <a:solidFill>
                      <a:srgbClr val="C00000"/>
                    </a:solidFill>
                  </a:rPr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k-1</a:t>
                </a:r>
                <a:endParaRPr lang="nb-NO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470211"/>
                <a:ext cx="2482346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3686" t="-5839" r="-2948" b="-1532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0014" y="4437112"/>
                <a:ext cx="265348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>
                    <a:solidFill>
                      <a:srgbClr val="C00000"/>
                    </a:solidFill>
                  </a:rPr>
                  <a:t>G\N(v)</a:t>
                </a:r>
                <a:r>
                  <a:rPr lang="nb-NO" sz="2400" dirty="0" smtClean="0"/>
                  <a:t> </a:t>
                </a:r>
                <a:r>
                  <a:rPr lang="nb-NO" sz="2400" dirty="0"/>
                  <a:t>has a </a:t>
                </a:r>
                <a:r>
                  <a:rPr lang="nb-NO" sz="2400" dirty="0">
                    <a:solidFill>
                      <a:srgbClr val="0070C0"/>
                    </a:solidFill>
                  </a:rPr>
                  <a:t>vertex </a:t>
                </a:r>
                <a:r>
                  <a:rPr lang="nb-NO" sz="2400" dirty="0" smtClean="0">
                    <a:solidFill>
                      <a:srgbClr val="0070C0"/>
                    </a:solidFill>
                  </a:rPr>
                  <a:t/>
                </a:r>
                <a:br>
                  <a:rPr lang="nb-NO" sz="2400" dirty="0" smtClean="0">
                    <a:solidFill>
                      <a:srgbClr val="0070C0"/>
                    </a:solidFill>
                  </a:rPr>
                </a:br>
                <a:r>
                  <a:rPr lang="nb-NO" sz="2400" dirty="0" smtClean="0">
                    <a:solidFill>
                      <a:srgbClr val="0070C0"/>
                    </a:solidFill>
                  </a:rPr>
                  <a:t>cover </a:t>
                </a:r>
                <a:r>
                  <a:rPr lang="nb-NO" sz="2400" dirty="0" smtClean="0"/>
                  <a:t>of </a:t>
                </a:r>
                <a:r>
                  <a:rPr lang="nb-NO" sz="2400" dirty="0"/>
                  <a:t>size </a:t>
                </a:r>
                <a:r>
                  <a:rPr lang="nb-NO" sz="2400" i="1" dirty="0" smtClean="0">
                    <a:solidFill>
                      <a:srgbClr val="C00000"/>
                    </a:solidFill>
                    <a:latin typeface="Cambria Math"/>
                  </a:rPr>
                  <a:t/>
                </a:r>
                <a:br>
                  <a:rPr lang="nb-NO" sz="2400" i="1" dirty="0" smtClean="0">
                    <a:solidFill>
                      <a:srgbClr val="C00000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nb-NO" sz="240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400" dirty="0">
                    <a:solidFill>
                      <a:srgbClr val="C00000"/>
                    </a:solidFill>
                  </a:rPr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k-degree(v)</a:t>
                </a:r>
                <a:endParaRPr lang="nb-NO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014" y="4437112"/>
                <a:ext cx="2653483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3440" t="-4061" r="-2523" b="-1066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604657" y="5661248"/>
            <a:ext cx="3614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Recursive algorithm!</a:t>
            </a:r>
            <a:endParaRPr lang="nb-NO" sz="3200" dirty="0"/>
          </a:p>
        </p:txBody>
      </p:sp>
      <p:cxnSp>
        <p:nvCxnSpPr>
          <p:cNvPr id="10" name="Curved Connector 9"/>
          <p:cNvCxnSpPr>
            <a:stCxn id="8" idx="1"/>
            <a:endCxn id="6" idx="1"/>
          </p:cNvCxnSpPr>
          <p:nvPr/>
        </p:nvCxnSpPr>
        <p:spPr>
          <a:xfrm rot="10800000">
            <a:off x="1403649" y="4885710"/>
            <a:ext cx="1201009" cy="1067926"/>
          </a:xfrm>
          <a:prstGeom prst="curvedConnector3">
            <a:avLst>
              <a:gd name="adj1" fmla="val 127843"/>
            </a:avLst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8" idx="1"/>
            <a:endCxn id="4" idx="1"/>
          </p:cNvCxnSpPr>
          <p:nvPr/>
        </p:nvCxnSpPr>
        <p:spPr>
          <a:xfrm rot="10800000">
            <a:off x="2123729" y="3402578"/>
            <a:ext cx="480929" cy="2551058"/>
          </a:xfrm>
          <a:prstGeom prst="curvedConnector3">
            <a:avLst>
              <a:gd name="adj1" fmla="val 488513"/>
            </a:avLst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8" idx="3"/>
            <a:endCxn id="7" idx="3"/>
          </p:cNvCxnSpPr>
          <p:nvPr/>
        </p:nvCxnSpPr>
        <p:spPr>
          <a:xfrm flipV="1">
            <a:off x="6219493" y="5037277"/>
            <a:ext cx="1764004" cy="916359"/>
          </a:xfrm>
          <a:prstGeom prst="curvedConnector3">
            <a:avLst>
              <a:gd name="adj1" fmla="val 112959"/>
            </a:avLst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77074" y="4624099"/>
            <a:ext cx="61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002060"/>
                </a:solidFill>
              </a:rPr>
              <a:t>OR</a:t>
            </a:r>
            <a:endParaRPr lang="nb-NO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3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Example: Vertex Cover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7544" y="1700808"/>
                <a:ext cx="792088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b-NO" sz="3200" b="1" dirty="0">
                    <a:solidFill>
                      <a:srgbClr val="002060"/>
                    </a:solidFill>
                  </a:rPr>
                  <a:t>In:</a:t>
                </a:r>
                <a:r>
                  <a:rPr lang="nb-NO" sz="3200" dirty="0"/>
                  <a:t> </a:t>
                </a:r>
                <a:r>
                  <a:rPr lang="nb-NO" sz="3200" dirty="0">
                    <a:solidFill>
                      <a:srgbClr val="C00000"/>
                    </a:solidFill>
                  </a:rPr>
                  <a:t>G</a:t>
                </a:r>
                <a:r>
                  <a:rPr lang="nb-NO" sz="3200" dirty="0"/>
                  <a:t>,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k</a:t>
                </a:r>
                <a:endParaRPr lang="nb-NO" sz="3200" dirty="0">
                  <a:solidFill>
                    <a:srgbClr val="C00000"/>
                  </a:solidFill>
                </a:endParaRPr>
              </a:p>
              <a:p>
                <a:r>
                  <a:rPr lang="nb-NO" sz="3200" b="1" dirty="0">
                    <a:solidFill>
                      <a:srgbClr val="002060"/>
                    </a:solidFill>
                  </a:rPr>
                  <a:t>Question:</a:t>
                </a:r>
                <a:r>
                  <a:rPr lang="nb-NO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3200" i="1">
                        <a:solidFill>
                          <a:srgbClr val="C00000"/>
                        </a:solidFill>
                        <a:latin typeface="Cambria Math"/>
                      </a:rPr>
                      <m:t>∃</m:t>
                    </m:r>
                    <m:r>
                      <a:rPr lang="nb-NO" sz="3200" i="1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nb-NO" sz="3200" i="1">
                        <a:solidFill>
                          <a:srgbClr val="C00000"/>
                        </a:solidFill>
                        <a:latin typeface="Cambria Math"/>
                      </a:rPr>
                      <m:t>⊆</m:t>
                    </m:r>
                    <m:r>
                      <a:rPr lang="nb-NO" sz="3200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nb-NO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b-NO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nb-NO" sz="3200" i="1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nb-NO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b-NO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nb-NO" sz="3200" i="1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r>
                      <m:rPr>
                        <m:nor/>
                      </m:rPr>
                      <a:rPr lang="nb-NO" sz="3200" b="0" i="0" dirty="0" smtClean="0">
                        <a:solidFill>
                          <a:srgbClr val="C00000"/>
                        </a:solidFill>
                      </a:rPr>
                      <m:t>k</m:t>
                    </m:r>
                  </m:oMath>
                </a14:m>
                <a:r>
                  <a:rPr lang="nb-NO" sz="3200" dirty="0"/>
                  <a:t> such that </a:t>
                </a:r>
                <a:r>
                  <a:rPr lang="nb-NO" sz="3200" dirty="0" err="1"/>
                  <a:t>every</a:t>
                </a:r>
                <a:r>
                  <a:rPr lang="nb-NO" sz="3200" dirty="0"/>
                  <a:t> </a:t>
                </a:r>
                <a:r>
                  <a:rPr lang="nb-NO" sz="3200" dirty="0" smtClean="0"/>
                  <a:t>	</a:t>
                </a:r>
                <a:r>
                  <a:rPr lang="nb-NO" sz="3200" dirty="0" err="1" smtClean="0"/>
                  <a:t>edge</a:t>
                </a:r>
                <a:r>
                  <a:rPr lang="nb-NO" sz="3200" dirty="0" smtClean="0"/>
                  <a:t> </a:t>
                </a:r>
                <a:r>
                  <a:rPr lang="nb-NO" sz="3200" dirty="0"/>
                  <a:t>in </a:t>
                </a:r>
                <a:r>
                  <a:rPr lang="nb-NO" sz="3200" dirty="0">
                    <a:solidFill>
                      <a:srgbClr val="C00000"/>
                    </a:solidFill>
                  </a:rPr>
                  <a:t>G</a:t>
                </a:r>
                <a:r>
                  <a:rPr lang="nb-NO" sz="3200" dirty="0"/>
                  <a:t> has an endpoint in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sz="3200" dirty="0" smtClean="0"/>
                  <a:t>?</a:t>
                </a:r>
                <a:endParaRPr lang="nb-NO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00808"/>
                <a:ext cx="792088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2002" t="-5058" b="-1206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123728" y="3789040"/>
            <a:ext cx="457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Such a set </a:t>
            </a:r>
            <a:r>
              <a:rPr lang="nb-NO" sz="2400" dirty="0" smtClean="0">
                <a:solidFill>
                  <a:srgbClr val="C00000"/>
                </a:solidFill>
              </a:rPr>
              <a:t>S</a:t>
            </a:r>
            <a:r>
              <a:rPr lang="nb-NO" sz="2400" dirty="0" smtClean="0"/>
              <a:t> is called a vertex cover.</a:t>
            </a:r>
            <a:endParaRPr lang="nb-NO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059832" y="4509120"/>
            <a:ext cx="2664296" cy="1368152"/>
            <a:chOff x="3275856" y="4653136"/>
            <a:chExt cx="2664296" cy="1368152"/>
          </a:xfrm>
        </p:grpSpPr>
        <p:cxnSp>
          <p:nvCxnSpPr>
            <p:cNvPr id="11" name="Straight Connector 10"/>
            <p:cNvCxnSpPr>
              <a:stCxn id="5" idx="7"/>
              <a:endCxn id="7" idx="3"/>
            </p:cNvCxnSpPr>
            <p:nvPr/>
          </p:nvCxnSpPr>
          <p:spPr>
            <a:xfrm flipV="1">
              <a:off x="3521707" y="4898987"/>
              <a:ext cx="516410" cy="3003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5"/>
              <a:endCxn id="6" idx="1"/>
            </p:cNvCxnSpPr>
            <p:nvPr/>
          </p:nvCxnSpPr>
          <p:spPr>
            <a:xfrm>
              <a:off x="3521707" y="5403043"/>
              <a:ext cx="516410" cy="3723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" idx="7"/>
              <a:endCxn id="8" idx="3"/>
            </p:cNvCxnSpPr>
            <p:nvPr/>
          </p:nvCxnSpPr>
          <p:spPr>
            <a:xfrm flipV="1">
              <a:off x="4241787" y="5403043"/>
              <a:ext cx="516410" cy="3723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1"/>
              <a:endCxn id="7" idx="5"/>
            </p:cNvCxnSpPr>
            <p:nvPr/>
          </p:nvCxnSpPr>
          <p:spPr>
            <a:xfrm flipH="1" flipV="1">
              <a:off x="4241787" y="4898987"/>
              <a:ext cx="516410" cy="3003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6"/>
              <a:endCxn id="9" idx="2"/>
            </p:cNvCxnSpPr>
            <p:nvPr/>
          </p:nvCxnSpPr>
          <p:spPr>
            <a:xfrm>
              <a:off x="5004048" y="5301208"/>
              <a:ext cx="64807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3275856" y="5157192"/>
              <a:ext cx="288032" cy="2880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Oval 7"/>
            <p:cNvSpPr/>
            <p:nvPr/>
          </p:nvSpPr>
          <p:spPr>
            <a:xfrm>
              <a:off x="4716016" y="5157192"/>
              <a:ext cx="288032" cy="2880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Oval 5"/>
            <p:cNvSpPr/>
            <p:nvPr/>
          </p:nvSpPr>
          <p:spPr>
            <a:xfrm>
              <a:off x="3995936" y="573325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Oval 6"/>
            <p:cNvSpPr/>
            <p:nvPr/>
          </p:nvSpPr>
          <p:spPr>
            <a:xfrm>
              <a:off x="3995936" y="465313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Oval 8"/>
            <p:cNvSpPr/>
            <p:nvPr/>
          </p:nvSpPr>
          <p:spPr>
            <a:xfrm>
              <a:off x="5652120" y="515719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26060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Running time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340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>
                <a:solidFill>
                  <a:srgbClr val="C00000"/>
                </a:solidFill>
              </a:rPr>
              <a:t>T(n, k) =</a:t>
            </a:r>
            <a:r>
              <a:rPr lang="nb-NO" sz="2400" dirty="0" smtClean="0"/>
              <a:t>	Running time on a graph on </a:t>
            </a:r>
            <a:r>
              <a:rPr lang="nb-NO" sz="2400" dirty="0" smtClean="0">
                <a:solidFill>
                  <a:srgbClr val="0070C0"/>
                </a:solidFill>
              </a:rPr>
              <a:t>at most </a:t>
            </a:r>
            <a:r>
              <a:rPr lang="nb-NO" sz="2400" dirty="0" smtClean="0"/>
              <a:t>	</a:t>
            </a:r>
            <a:r>
              <a:rPr lang="nb-NO" sz="2400" dirty="0" smtClean="0">
                <a:solidFill>
                  <a:srgbClr val="C00000"/>
                </a:solidFill>
              </a:rPr>
              <a:t>n</a:t>
            </a:r>
            <a:r>
              <a:rPr lang="nb-NO" sz="2400" dirty="0" smtClean="0"/>
              <a:t> vertices 		and </a:t>
            </a:r>
            <a:r>
              <a:rPr lang="nb-NO" sz="2400" dirty="0" smtClean="0">
                <a:solidFill>
                  <a:srgbClr val="0070C0"/>
                </a:solidFill>
              </a:rPr>
              <a:t>parameter</a:t>
            </a:r>
            <a:r>
              <a:rPr lang="nb-NO" sz="2400" dirty="0" smtClean="0"/>
              <a:t> at most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 smtClean="0">
                <a:solidFill>
                  <a:srgbClr val="C00000"/>
                </a:solidFill>
              </a:rPr>
              <a:t>N(k) =		</a:t>
            </a:r>
            <a:r>
              <a:rPr lang="nb-NO" sz="2400" dirty="0" smtClean="0"/>
              <a:t>Number of </a:t>
            </a:r>
            <a:r>
              <a:rPr lang="nb-NO" sz="2400" i="1" dirty="0" smtClean="0">
                <a:solidFill>
                  <a:srgbClr val="0070C0"/>
                </a:solidFill>
              </a:rPr>
              <a:t>nodes</a:t>
            </a:r>
            <a:r>
              <a:rPr lang="nb-NO" sz="2400" dirty="0" smtClean="0"/>
              <a:t> in a recursion tree if parameter 		is at most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.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>
                <a:solidFill>
                  <a:srgbClr val="C00000"/>
                </a:solidFill>
              </a:rPr>
              <a:t>L(k</a:t>
            </a:r>
            <a:r>
              <a:rPr lang="nb-NO" sz="2400" dirty="0">
                <a:solidFill>
                  <a:srgbClr val="C00000"/>
                </a:solidFill>
              </a:rPr>
              <a:t>) = </a:t>
            </a:r>
            <a:r>
              <a:rPr lang="nb-NO" sz="2400" dirty="0"/>
              <a:t>	</a:t>
            </a:r>
            <a:r>
              <a:rPr lang="nb-NO" sz="2400" dirty="0" smtClean="0"/>
              <a:t>	Number </a:t>
            </a:r>
            <a:r>
              <a:rPr lang="nb-NO" sz="2400" dirty="0"/>
              <a:t>of </a:t>
            </a:r>
            <a:r>
              <a:rPr lang="nb-NO" sz="2400" i="1" dirty="0" smtClean="0">
                <a:solidFill>
                  <a:srgbClr val="0070C0"/>
                </a:solidFill>
              </a:rPr>
              <a:t>leaves</a:t>
            </a:r>
            <a:r>
              <a:rPr lang="nb-NO" sz="2400" i="1" dirty="0" smtClean="0"/>
              <a:t> </a:t>
            </a:r>
            <a:r>
              <a:rPr lang="nb-NO" sz="2400" dirty="0" smtClean="0"/>
              <a:t>in </a:t>
            </a:r>
            <a:r>
              <a:rPr lang="nb-NO" sz="2400" dirty="0"/>
              <a:t>a recursion tree 	if parameter </a:t>
            </a:r>
            <a:r>
              <a:rPr lang="nb-NO" sz="2400" dirty="0" smtClean="0"/>
              <a:t>		is </a:t>
            </a:r>
            <a:r>
              <a:rPr lang="nb-NO" sz="2400" dirty="0"/>
              <a:t>at most </a:t>
            </a:r>
            <a:r>
              <a:rPr lang="nb-NO" sz="2400" dirty="0">
                <a:solidFill>
                  <a:srgbClr val="C00000"/>
                </a:solidFill>
              </a:rPr>
              <a:t>k</a:t>
            </a:r>
            <a:r>
              <a:rPr lang="nb-NO" sz="2400" dirty="0"/>
              <a:t>.</a:t>
            </a:r>
          </a:p>
          <a:p>
            <a:pPr marL="0" indent="0">
              <a:buNone/>
            </a:pPr>
            <a:endParaRPr lang="nb-NO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64334" y="5232102"/>
                <a:ext cx="509466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3200" dirty="0" smtClean="0">
                    <a:solidFill>
                      <a:srgbClr val="C00000"/>
                    </a:solidFill>
                  </a:rPr>
                  <a:t>T(n, k)  	</a:t>
                </a:r>
                <a14:m>
                  <m:oMath xmlns:m="http://schemas.openxmlformats.org/officeDocument/2006/math">
                    <m:r>
                      <a:rPr lang="nb-NO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3200" dirty="0" smtClean="0">
                    <a:solidFill>
                      <a:srgbClr val="C00000"/>
                    </a:solidFill>
                  </a:rPr>
                  <a:t> O(N(k) </a:t>
                </a:r>
                <a14:m>
                  <m:oMath xmlns:m="http://schemas.openxmlformats.org/officeDocument/2006/math"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sz="3200" dirty="0" smtClean="0">
                    <a:solidFill>
                      <a:srgbClr val="C00000"/>
                    </a:solidFill>
                  </a:rPr>
                  <a:t> (n+m)) </a:t>
                </a:r>
                <a:r>
                  <a:rPr lang="nb-NO" sz="3200" b="0" i="1" dirty="0" smtClean="0">
                    <a:solidFill>
                      <a:srgbClr val="C00000"/>
                    </a:solidFill>
                    <a:latin typeface="Cambria Math"/>
                  </a:rPr>
                  <a:t/>
                </a:r>
                <a:br>
                  <a:rPr lang="nb-NO" sz="3200" b="0" i="1" dirty="0" smtClean="0">
                    <a:solidFill>
                      <a:srgbClr val="C00000"/>
                    </a:solidFill>
                    <a:latin typeface="Cambria Math"/>
                  </a:rPr>
                </a:br>
                <a:r>
                  <a:rPr lang="nb-NO" sz="3200" b="0" i="1" dirty="0" smtClean="0">
                    <a:latin typeface="Cambria Math"/>
                  </a:rPr>
                  <a:t>		</a:t>
                </a:r>
                <a14:m>
                  <m:oMath xmlns:m="http://schemas.openxmlformats.org/officeDocument/2006/math">
                    <m:r>
                      <a:rPr lang="nb-NO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m:rPr>
                        <m:nor/>
                      </m:rPr>
                      <a:rPr lang="nb-NO" sz="3200" dirty="0">
                        <a:solidFill>
                          <a:srgbClr val="C00000"/>
                        </a:solidFill>
                      </a:rPr>
                      <m:t>O</m:t>
                    </m:r>
                    <m:r>
                      <m:rPr>
                        <m:nor/>
                      </m:rPr>
                      <a:rPr lang="nb-NO" sz="3200" dirty="0">
                        <a:solidFill>
                          <a:srgbClr val="C0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nb-NO" sz="3200" b="0" i="0" dirty="0" smtClean="0">
                        <a:solidFill>
                          <a:srgbClr val="C00000"/>
                        </a:solidFill>
                      </a:rPr>
                      <m:t>L</m:t>
                    </m:r>
                    <m:r>
                      <m:rPr>
                        <m:nor/>
                      </m:rPr>
                      <a:rPr lang="nb-NO" sz="3200" dirty="0">
                        <a:solidFill>
                          <a:srgbClr val="C0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nb-NO" sz="3200" dirty="0">
                        <a:solidFill>
                          <a:srgbClr val="C00000"/>
                        </a:solidFill>
                      </a:rPr>
                      <m:t>k</m:t>
                    </m:r>
                    <m:r>
                      <m:rPr>
                        <m:nor/>
                      </m:rPr>
                      <a:rPr lang="nb-NO" sz="3200" dirty="0">
                        <a:solidFill>
                          <a:srgbClr val="C00000"/>
                        </a:solidFill>
                      </a:rPr>
                      <m:t>)</m:t>
                    </m:r>
                    <m:r>
                      <a:rPr lang="nb-NO" sz="3200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  <m:r>
                      <m:rPr>
                        <m:nor/>
                      </m:rPr>
                      <a:rPr lang="nb-NO" sz="3200" dirty="0">
                        <a:solidFill>
                          <a:srgbClr val="C0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nb-NO" sz="3200" dirty="0">
                        <a:solidFill>
                          <a:srgbClr val="C00000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nb-NO" sz="3200" dirty="0">
                        <a:solidFill>
                          <a:srgbClr val="C00000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nb-NO" sz="3200" dirty="0">
                        <a:solidFill>
                          <a:srgbClr val="C00000"/>
                        </a:solidFill>
                      </a:rPr>
                      <m:t>m</m:t>
                    </m:r>
                    <m:r>
                      <m:rPr>
                        <m:nor/>
                      </m:rPr>
                      <a:rPr lang="nb-NO" sz="3200" dirty="0">
                        <a:solidFill>
                          <a:srgbClr val="C00000"/>
                        </a:solidFill>
                      </a:rPr>
                      <m:t>))</m:t>
                    </m:r>
                  </m:oMath>
                </a14:m>
                <a:endParaRPr lang="nb-NO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334" y="5232102"/>
                <a:ext cx="5094664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2990" t="-6780" r="-131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61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Recurrence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23465" y="2124145"/>
                <a:ext cx="11737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 smtClean="0">
                    <a:solidFill>
                      <a:srgbClr val="C00000"/>
                    </a:solidFill>
                  </a:rPr>
                  <a:t>L(k)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800" dirty="0" smtClean="0">
                    <a:solidFill>
                      <a:srgbClr val="C00000"/>
                    </a:solidFill>
                  </a:rPr>
                  <a:t> </a:t>
                </a:r>
                <a:endParaRPr lang="nb-NO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465" y="2124145"/>
                <a:ext cx="1173719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0363" t="-10465" b="-325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>
            <a:off x="2796812" y="1772816"/>
            <a:ext cx="432048" cy="122413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28860" y="1815207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L(k-1) + L(k-3)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8578" y="246327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1</a:t>
            </a:r>
            <a:endParaRPr lang="nb-NO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15953" y="1628800"/>
                <a:ext cx="172034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 smtClean="0"/>
                  <a:t>If exists</a:t>
                </a:r>
                <a:br>
                  <a:rPr lang="nb-NO" dirty="0" smtClean="0"/>
                </a:br>
                <a:r>
                  <a:rPr lang="nb-NO" dirty="0" smtClean="0"/>
                  <a:t>vertex of degree</a:t>
                </a:r>
                <a:br>
                  <a:rPr lang="nb-NO" dirty="0" smtClean="0"/>
                </a:b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C00000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nb-NO" sz="1600" dirty="0" smtClean="0">
                    <a:solidFill>
                      <a:srgbClr val="C00000"/>
                    </a:solidFill>
                  </a:rPr>
                  <a:t>3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953" y="1628800"/>
                <a:ext cx="1720343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3191" t="-3289" r="-2482" b="-92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515953" y="2581453"/>
            <a:ext cx="1182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otherwise.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3568" y="3338408"/>
                <a:ext cx="47525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400" dirty="0" smtClean="0"/>
                  <a:t>Will prove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L(k)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 1.47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sz="2400" dirty="0" smtClean="0"/>
                  <a:t>by induction.</a:t>
                </a:r>
                <a:endParaRPr lang="nb-NO" sz="2400" dirty="0"/>
              </a:p>
              <a:p>
                <a:r>
                  <a:rPr lang="nb-NO" dirty="0" smtClean="0"/>
                  <a:t> </a:t>
                </a:r>
                <a:endParaRPr lang="nb-NO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338408"/>
                <a:ext cx="4752528" cy="738664"/>
              </a:xfrm>
              <a:prstGeom prst="rect">
                <a:avLst/>
              </a:prstGeom>
              <a:blipFill rotWithShape="1">
                <a:blip r:embed="rId4"/>
                <a:stretch>
                  <a:fillRect l="-1923" t="-661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3507" y="4293096"/>
                <a:ext cx="416652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>
                    <a:solidFill>
                      <a:srgbClr val="C00000"/>
                    </a:solidFill>
                  </a:rPr>
                  <a:t>L(k) </a:t>
                </a:r>
                <a:r>
                  <a:rPr lang="nb-NO" sz="2400" dirty="0" smtClean="0"/>
                  <a:t>	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nb-NO" sz="2400" dirty="0" smtClean="0"/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L(k-1) + L(k-3)</a:t>
                </a:r>
                <a:br>
                  <a:rPr lang="nb-NO" sz="2400" dirty="0" smtClean="0">
                    <a:solidFill>
                      <a:srgbClr val="C00000"/>
                    </a:solidFill>
                  </a:rPr>
                </a:br>
                <a:r>
                  <a:rPr lang="nb-NO" sz="2400" dirty="0" smtClean="0"/>
                  <a:t>	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nb-NO" sz="2400" dirty="0" smtClean="0"/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1.47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k-1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 + 1.47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k-3</a:t>
                </a:r>
              </a:p>
              <a:p>
                <a:r>
                  <a:rPr lang="nb-NO" sz="2400" dirty="0"/>
                  <a:t>	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nb-NO" sz="2400" dirty="0" smtClean="0"/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1.47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 (1.47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-1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 + 1.47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-3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)</a:t>
                </a:r>
              </a:p>
              <a:p>
                <a:r>
                  <a:rPr lang="nb-NO" sz="2400" dirty="0"/>
                  <a:t>	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nb-NO" sz="2400" dirty="0" smtClean="0"/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1.47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k</a:t>
                </a:r>
                <a:endParaRPr lang="nb-NO" sz="2400" baseline="30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07" y="4293096"/>
                <a:ext cx="4166525" cy="1569660"/>
              </a:xfrm>
              <a:prstGeom prst="rect">
                <a:avLst/>
              </a:prstGeom>
              <a:blipFill rotWithShape="1">
                <a:blip r:embed="rId5"/>
                <a:stretch>
                  <a:fillRect l="-2343" t="-3101" r="-1318" b="-775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890671" y="4139788"/>
            <a:ext cx="134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70C0"/>
                </a:solidFill>
              </a:rPr>
              <a:t>(recurrence)</a:t>
            </a:r>
            <a:endParaRPr lang="nb-NO" dirty="0">
              <a:solidFill>
                <a:srgbClr val="0070C0"/>
              </a:solidFill>
            </a:endParaRPr>
          </a:p>
        </p:txBody>
      </p:sp>
      <p:cxnSp>
        <p:nvCxnSpPr>
          <p:cNvPr id="14" name="Straight Connector 13"/>
          <p:cNvCxnSpPr>
            <a:endCxn id="12" idx="1"/>
          </p:cNvCxnSpPr>
          <p:nvPr/>
        </p:nvCxnSpPr>
        <p:spPr>
          <a:xfrm flipV="1">
            <a:off x="3851920" y="4324454"/>
            <a:ext cx="2038751" cy="1846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4128" y="4725144"/>
            <a:ext cx="2280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70C0"/>
                </a:solidFill>
              </a:rPr>
              <a:t>(induction hypothesis)</a:t>
            </a:r>
            <a:endParaRPr lang="nb-NO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>
            <a:endCxn id="15" idx="1"/>
          </p:cNvCxnSpPr>
          <p:nvPr/>
        </p:nvCxnSpPr>
        <p:spPr>
          <a:xfrm>
            <a:off x="4067944" y="4853481"/>
            <a:ext cx="1656184" cy="563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12127" y="5723964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70C0"/>
                </a:solidFill>
              </a:rPr>
              <a:t>(choice of </a:t>
            </a:r>
            <a:r>
              <a:rPr lang="nb-NO" dirty="0" smtClean="0">
                <a:solidFill>
                  <a:srgbClr val="C00000"/>
                </a:solidFill>
              </a:rPr>
              <a:t>1.47</a:t>
            </a:r>
            <a:r>
              <a:rPr lang="nb-NO" dirty="0" smtClean="0">
                <a:solidFill>
                  <a:srgbClr val="0070C0"/>
                </a:solidFill>
              </a:rPr>
              <a:t>)</a:t>
            </a:r>
            <a:endParaRPr lang="nb-NO" dirty="0">
              <a:solidFill>
                <a:srgbClr val="0070C0"/>
              </a:solidFill>
            </a:endParaRPr>
          </a:p>
        </p:txBody>
      </p:sp>
      <p:cxnSp>
        <p:nvCxnSpPr>
          <p:cNvPr id="22" name="Straight Connector 21"/>
          <p:cNvCxnSpPr>
            <a:stCxn id="20" idx="1"/>
          </p:cNvCxnSpPr>
          <p:nvPr/>
        </p:nvCxnSpPr>
        <p:spPr>
          <a:xfrm flipH="1" flipV="1">
            <a:off x="2796812" y="5589240"/>
            <a:ext cx="3015315" cy="3193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83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Running time analysis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4257"/>
            <a:ext cx="8229600" cy="1180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Number of leaves in the recursion tree is at most </a:t>
            </a:r>
            <a:r>
              <a:rPr lang="nb-NO" sz="2800" dirty="0" smtClean="0">
                <a:solidFill>
                  <a:srgbClr val="C00000"/>
                </a:solidFill>
              </a:rPr>
              <a:t>1.47</a:t>
            </a:r>
            <a:r>
              <a:rPr lang="nb-NO" sz="2800" baseline="30000" dirty="0" smtClean="0">
                <a:solidFill>
                  <a:srgbClr val="C00000"/>
                </a:solidFill>
              </a:rPr>
              <a:t>k</a:t>
            </a:r>
            <a:r>
              <a:rPr lang="nb-NO" sz="2800" dirty="0" smtClean="0"/>
              <a:t>, so total running time is </a:t>
            </a:r>
            <a:r>
              <a:rPr lang="nb-NO" sz="2800" dirty="0" smtClean="0">
                <a:solidFill>
                  <a:srgbClr val="C00000"/>
                </a:solidFill>
              </a:rPr>
              <a:t>O(1.47</a:t>
            </a:r>
            <a:r>
              <a:rPr lang="nb-NO" sz="2800" baseline="30000" dirty="0" smtClean="0">
                <a:solidFill>
                  <a:srgbClr val="C00000"/>
                </a:solidFill>
              </a:rPr>
              <a:t>k</a:t>
            </a:r>
            <a:r>
              <a:rPr lang="nb-NO" sz="2800" dirty="0" smtClean="0">
                <a:solidFill>
                  <a:srgbClr val="C00000"/>
                </a:solidFill>
              </a:rPr>
              <a:t>(n+m))</a:t>
            </a:r>
            <a:r>
              <a:rPr lang="nb-NO" sz="2800" dirty="0" smtClean="0"/>
              <a:t>.</a:t>
            </a:r>
            <a:endParaRPr lang="nb-NO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3555013"/>
                <a:ext cx="686001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 smtClean="0"/>
                  <a:t>Fastest known algorithm for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Vertex Cover </a:t>
                </a:r>
                <a:r>
                  <a:rPr lang="nb-NO" sz="2800" dirty="0" smtClean="0"/>
                  <a:t>has </a:t>
                </a:r>
                <a:br>
                  <a:rPr lang="nb-NO" sz="2800" dirty="0" smtClean="0"/>
                </a:br>
                <a:r>
                  <a:rPr lang="nb-NO" sz="2800" dirty="0" smtClean="0"/>
                  <a:t>running time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≈</m:t>
                    </m:r>
                  </m:oMath>
                </a14:m>
                <a:r>
                  <a:rPr lang="nb-NO" sz="2800" dirty="0" smtClean="0">
                    <a:solidFill>
                      <a:srgbClr val="C00000"/>
                    </a:solidFill>
                  </a:rPr>
                  <a:t> 1.27</a:t>
                </a:r>
                <a:r>
                  <a:rPr lang="nb-NO" sz="2800" baseline="30000" dirty="0" smtClean="0">
                    <a:solidFill>
                      <a:srgbClr val="C00000"/>
                    </a:solidFill>
                  </a:rPr>
                  <a:t>k </a:t>
                </a:r>
                <a:r>
                  <a:rPr lang="nb-NO" sz="2800" dirty="0" smtClean="0">
                    <a:solidFill>
                      <a:srgbClr val="002060"/>
                    </a:solidFill>
                  </a:rPr>
                  <a:t>(Chen, Kanj, Xia, 2010).</a:t>
                </a:r>
                <a:endParaRPr lang="nb-NO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55013"/>
                <a:ext cx="6860019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867" t="-5732" r="-800" b="-1719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96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Alternative Parameters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So </a:t>
            </a:r>
            <a:r>
              <a:rPr lang="nb-NO" dirty="0"/>
              <a:t>far we have only seen the </a:t>
            </a:r>
            <a:r>
              <a:rPr lang="nb-NO" dirty="0">
                <a:solidFill>
                  <a:srgbClr val="C00000"/>
                </a:solidFill>
              </a:rPr>
              <a:t>solution size </a:t>
            </a:r>
            <a:r>
              <a:rPr lang="nb-NO" dirty="0"/>
              <a:t>as the parameter. 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Often </a:t>
            </a:r>
            <a:r>
              <a:rPr lang="nb-NO" dirty="0" smtClean="0">
                <a:solidFill>
                  <a:srgbClr val="0070C0"/>
                </a:solidFill>
              </a:rPr>
              <a:t>other parameters </a:t>
            </a:r>
            <a:r>
              <a:rPr lang="nb-NO" dirty="0" smtClean="0">
                <a:solidFill>
                  <a:srgbClr val="C00000"/>
                </a:solidFill>
              </a:rPr>
              <a:t>also make sense</a:t>
            </a:r>
            <a:r>
              <a:rPr lang="nb-NO" dirty="0" smtClean="0"/>
              <a:t>, or even make </a:t>
            </a:r>
            <a:r>
              <a:rPr lang="nb-NO" dirty="0" smtClean="0">
                <a:solidFill>
                  <a:srgbClr val="C00000"/>
                </a:solidFill>
              </a:rPr>
              <a:t>more sense </a:t>
            </a:r>
            <a:r>
              <a:rPr lang="nb-NO" dirty="0" smtClean="0"/>
              <a:t>than solution size.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13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-Coloring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A proper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-coloring is a funcion </a:t>
            </a:r>
            <a:r>
              <a:rPr lang="nb-NO" dirty="0" smtClean="0">
                <a:solidFill>
                  <a:srgbClr val="C00000"/>
                </a:solidFill>
              </a:rPr>
              <a:t>f : V(G)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{1...k} </a:t>
            </a:r>
            <a:r>
              <a:rPr lang="nb-NO" dirty="0" smtClean="0">
                <a:sym typeface="Wingdings" panose="05000000000000000000" pitchFamily="2" charset="2"/>
              </a:rPr>
              <a:t>such that no edge has same colored endpoints.</a:t>
            </a:r>
          </a:p>
          <a:p>
            <a:pPr marL="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Input: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G</a:t>
            </a:r>
            <a:r>
              <a:rPr lang="nb-NO" dirty="0" smtClean="0">
                <a:sym typeface="Wingdings" panose="05000000000000000000" pitchFamily="2" charset="2"/>
              </a:rPr>
              <a:t>,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k</a:t>
            </a:r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Question</a:t>
            </a:r>
            <a:r>
              <a:rPr lang="nb-NO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: </a:t>
            </a:r>
            <a:r>
              <a:rPr lang="nb-NO" dirty="0" smtClean="0">
                <a:sym typeface="Wingdings" panose="05000000000000000000" pitchFamily="2" charset="2"/>
              </a:rPr>
              <a:t>Does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G</a:t>
            </a:r>
            <a:r>
              <a:rPr lang="nb-NO" dirty="0" smtClean="0">
                <a:sym typeface="Wingdings" panose="05000000000000000000" pitchFamily="2" charset="2"/>
              </a:rPr>
              <a:t> have a proper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k</a:t>
            </a:r>
            <a:r>
              <a:rPr lang="nb-NO" dirty="0" smtClean="0">
                <a:sym typeface="Wingdings" panose="05000000000000000000" pitchFamily="2" charset="2"/>
              </a:rPr>
              <a:t>-coloring?</a:t>
            </a:r>
          </a:p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Parameter: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k</a:t>
            </a:r>
            <a:r>
              <a:rPr lang="nb-NO" dirty="0" smtClean="0">
                <a:sym typeface="Wingdings" panose="05000000000000000000" pitchFamily="2" charset="2"/>
              </a:rPr>
              <a:t/>
            </a:r>
            <a:br>
              <a:rPr lang="nb-NO" dirty="0" smtClean="0">
                <a:sym typeface="Wingdings" panose="05000000000000000000" pitchFamily="2" charset="2"/>
              </a:rPr>
            </a:br>
            <a:endParaRPr lang="nb-NO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dirty="0" err="1" smtClean="0">
                <a:sym typeface="Wingdings" panose="05000000000000000000" pitchFamily="2" charset="2"/>
              </a:rPr>
              <a:t>Can</a:t>
            </a:r>
            <a:r>
              <a:rPr lang="nb-NO" dirty="0" smtClean="0">
                <a:sym typeface="Wingdings" panose="05000000000000000000" pitchFamily="2" charset="2"/>
              </a:rPr>
              <a:t> not have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FPT</a:t>
            </a:r>
            <a:r>
              <a:rPr lang="nb-NO" dirty="0" smtClean="0">
                <a:sym typeface="Wingdings" panose="05000000000000000000" pitchFamily="2" charset="2"/>
              </a:rPr>
              <a:t> algorithm – NP-hard for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k=3</a:t>
            </a:r>
            <a:r>
              <a:rPr lang="nb-NO" dirty="0" smtClean="0">
                <a:sym typeface="Wingdings" panose="05000000000000000000" pitchFamily="2" charset="2"/>
              </a:rPr>
              <a:t>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670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-Coloring parameterized by </a:t>
            </a:r>
            <a:r>
              <a:rPr lang="nb-NO" dirty="0" smtClean="0">
                <a:solidFill>
                  <a:srgbClr val="C00000"/>
                </a:solidFill>
              </a:rPr>
              <a:t>VC</a:t>
            </a:r>
            <a:endParaRPr lang="nb-NO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/>
                </a:r>
                <a:br>
                  <a:rPr lang="nb-NO" b="1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</a:br>
                <a:r>
                  <a:rPr lang="nb-NO" b="1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Input: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G</a:t>
                </a:r>
                <a:r>
                  <a:rPr lang="nb-NO" dirty="0" smtClean="0">
                    <a:sym typeface="Wingdings" panose="05000000000000000000" pitchFamily="2" charset="2"/>
                  </a:rPr>
                  <a:t>, integer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</a:t>
                </a:r>
                <a:r>
                  <a:rPr lang="nb-NO" dirty="0" smtClean="0">
                    <a:sym typeface="Wingdings" panose="05000000000000000000" pitchFamily="2" charset="2"/>
                  </a:rPr>
                  <a:t>, set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⊆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V(G)</a:t>
                </a:r>
                <a:r>
                  <a:rPr lang="nb-NO" dirty="0" smtClean="0">
                    <a:sym typeface="Wingdings" panose="05000000000000000000" pitchFamily="2" charset="2"/>
                  </a:rPr>
                  <a:t> such that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nb-NO" dirty="0" smtClean="0">
                    <a:sym typeface="Wingdings" panose="05000000000000000000" pitchFamily="2" charset="2"/>
                  </a:rPr>
                  <a:t> is a 	vertex cover of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G</a:t>
                </a:r>
                <a:r>
                  <a:rPr lang="nb-NO" dirty="0" smtClean="0">
                    <a:sym typeface="Wingdings" panose="05000000000000000000" pitchFamily="2" charset="2"/>
                  </a:rPr>
                  <a:t>, integer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x = |X|</a:t>
                </a:r>
                <a:r>
                  <a:rPr lang="nb-NO" dirty="0" smtClean="0">
                    <a:sym typeface="Wingdings" panose="05000000000000000000" pitchFamily="2" charset="2"/>
                  </a:rPr>
                  <a:t>.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</a:t>
                </a:r>
                <a:endParaRPr lang="nb-NO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nb-NO" b="1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Question</a:t>
                </a:r>
                <a:r>
                  <a:rPr lang="nb-NO" b="1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: </a:t>
                </a:r>
                <a:r>
                  <a:rPr lang="nb-NO" dirty="0">
                    <a:sym typeface="Wingdings" panose="05000000000000000000" pitchFamily="2" charset="2"/>
                  </a:rPr>
                  <a:t>Does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G</a:t>
                </a:r>
                <a:r>
                  <a:rPr lang="nb-NO" dirty="0">
                    <a:sym typeface="Wingdings" panose="05000000000000000000" pitchFamily="2" charset="2"/>
                  </a:rPr>
                  <a:t> have a proper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</a:t>
                </a:r>
                <a:r>
                  <a:rPr lang="nb-NO" dirty="0">
                    <a:sym typeface="Wingdings" panose="05000000000000000000" pitchFamily="2" charset="2"/>
                  </a:rPr>
                  <a:t>-coloring?</a:t>
                </a:r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Parameter</a:t>
                </a:r>
                <a:r>
                  <a:rPr lang="nb-NO" b="1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: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x</a:t>
                </a:r>
                <a:b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</a:br>
                <a:endParaRPr lang="nb-NO" dirty="0" smtClean="0">
                  <a:solidFill>
                    <a:srgbClr val="C00000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FPT </a:t>
                </a:r>
                <a:r>
                  <a:rPr lang="nb-NO" dirty="0" smtClean="0">
                    <a:sym typeface="Wingdings" panose="05000000000000000000" pitchFamily="2" charset="2"/>
                  </a:rPr>
                  <a:t>now means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f(x)n</a:t>
                </a:r>
                <a:r>
                  <a:rPr lang="nb-NO" baseline="300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O(1)</a:t>
                </a:r>
                <a:r>
                  <a:rPr lang="nb-NO" dirty="0" smtClean="0">
                    <a:sym typeface="Wingdings" panose="05000000000000000000" pitchFamily="2" charset="2"/>
                  </a:rPr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96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C00000"/>
                </a:solidFill>
              </a:rPr>
              <a:t>k</a:t>
            </a:r>
            <a:r>
              <a:rPr lang="nb-NO" dirty="0"/>
              <a:t>-Coloring parameterized by </a:t>
            </a:r>
            <a:r>
              <a:rPr lang="nb-NO" dirty="0">
                <a:solidFill>
                  <a:srgbClr val="C00000"/>
                </a:solidFill>
              </a:rPr>
              <a:t>VC</a:t>
            </a:r>
            <a:endParaRPr lang="nb-NO" dirty="0"/>
          </a:p>
        </p:txBody>
      </p:sp>
      <p:cxnSp>
        <p:nvCxnSpPr>
          <p:cNvPr id="13" name="Straight Connector 12"/>
          <p:cNvCxnSpPr>
            <a:stCxn id="6" idx="0"/>
          </p:cNvCxnSpPr>
          <p:nvPr/>
        </p:nvCxnSpPr>
        <p:spPr>
          <a:xfrm flipV="1">
            <a:off x="791580" y="2564904"/>
            <a:ext cx="180020" cy="10081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7"/>
          </p:cNvCxnSpPr>
          <p:nvPr/>
        </p:nvCxnSpPr>
        <p:spPr>
          <a:xfrm flipV="1">
            <a:off x="918873" y="2564904"/>
            <a:ext cx="520779" cy="10608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6"/>
          </p:cNvCxnSpPr>
          <p:nvPr/>
        </p:nvCxnSpPr>
        <p:spPr>
          <a:xfrm flipV="1">
            <a:off x="971600" y="2636912"/>
            <a:ext cx="648072" cy="11161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1"/>
          </p:cNvCxnSpPr>
          <p:nvPr/>
        </p:nvCxnSpPr>
        <p:spPr>
          <a:xfrm flipH="1" flipV="1">
            <a:off x="1043608" y="2636912"/>
            <a:ext cx="268751" cy="8448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0"/>
          </p:cNvCxnSpPr>
          <p:nvPr/>
        </p:nvCxnSpPr>
        <p:spPr>
          <a:xfrm flipV="1">
            <a:off x="1439652" y="2492896"/>
            <a:ext cx="0" cy="9361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7"/>
          </p:cNvCxnSpPr>
          <p:nvPr/>
        </p:nvCxnSpPr>
        <p:spPr>
          <a:xfrm flipV="1">
            <a:off x="1566945" y="2492896"/>
            <a:ext cx="340759" cy="9888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1"/>
          </p:cNvCxnSpPr>
          <p:nvPr/>
        </p:nvCxnSpPr>
        <p:spPr>
          <a:xfrm flipH="1" flipV="1">
            <a:off x="1566945" y="2564904"/>
            <a:ext cx="393486" cy="10608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0"/>
          </p:cNvCxnSpPr>
          <p:nvPr/>
        </p:nvCxnSpPr>
        <p:spPr>
          <a:xfrm flipV="1">
            <a:off x="2087724" y="2492896"/>
            <a:ext cx="108012" cy="10801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1"/>
          </p:cNvCxnSpPr>
          <p:nvPr/>
        </p:nvCxnSpPr>
        <p:spPr>
          <a:xfrm flipH="1" flipV="1">
            <a:off x="1439652" y="2390311"/>
            <a:ext cx="1168851" cy="13878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0"/>
            <a:endCxn id="5" idx="10"/>
          </p:cNvCxnSpPr>
          <p:nvPr/>
        </p:nvCxnSpPr>
        <p:spPr>
          <a:xfrm flipH="1" flipV="1">
            <a:off x="2171996" y="2777785"/>
            <a:ext cx="563800" cy="9476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9" idx="7"/>
          </p:cNvCxnSpPr>
          <p:nvPr/>
        </p:nvCxnSpPr>
        <p:spPr>
          <a:xfrm flipH="1" flipV="1">
            <a:off x="2735796" y="2777785"/>
            <a:ext cx="127293" cy="10003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9" idx="6"/>
          </p:cNvCxnSpPr>
          <p:nvPr/>
        </p:nvCxnSpPr>
        <p:spPr>
          <a:xfrm flipV="1">
            <a:off x="2915816" y="2777785"/>
            <a:ext cx="0" cy="11276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1"/>
          </p:cNvCxnSpPr>
          <p:nvPr/>
        </p:nvCxnSpPr>
        <p:spPr>
          <a:xfrm flipH="1" flipV="1">
            <a:off x="2555776" y="2636912"/>
            <a:ext cx="700799" cy="9168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" idx="0"/>
          </p:cNvCxnSpPr>
          <p:nvPr/>
        </p:nvCxnSpPr>
        <p:spPr>
          <a:xfrm flipV="1">
            <a:off x="3383868" y="2390311"/>
            <a:ext cx="0" cy="11106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1" idx="0"/>
          </p:cNvCxnSpPr>
          <p:nvPr/>
        </p:nvCxnSpPr>
        <p:spPr>
          <a:xfrm flipH="1" flipV="1">
            <a:off x="3059832" y="2348880"/>
            <a:ext cx="972108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716533" y="1772816"/>
            <a:ext cx="3222133" cy="1234991"/>
          </a:xfrm>
          <a:custGeom>
            <a:avLst/>
            <a:gdLst>
              <a:gd name="connsiteX0" fmla="*/ 1070055 w 3222133"/>
              <a:gd name="connsiteY0" fmla="*/ 219039 h 1234991"/>
              <a:gd name="connsiteX1" fmla="*/ 661975 w 3222133"/>
              <a:gd name="connsiteY1" fmla="*/ 90569 h 1234991"/>
              <a:gd name="connsiteX2" fmla="*/ 110312 w 3222133"/>
              <a:gd name="connsiteY2" fmla="*/ 181254 h 1234991"/>
              <a:gd name="connsiteX3" fmla="*/ 27185 w 3222133"/>
              <a:gd name="connsiteY3" fmla="*/ 521320 h 1234991"/>
              <a:gd name="connsiteX4" fmla="*/ 12071 w 3222133"/>
              <a:gd name="connsiteY4" fmla="*/ 868943 h 1234991"/>
              <a:gd name="connsiteX5" fmla="*/ 193440 w 3222133"/>
              <a:gd name="connsiteY5" fmla="*/ 1035197 h 1234991"/>
              <a:gd name="connsiteX6" fmla="*/ 374808 w 3222133"/>
              <a:gd name="connsiteY6" fmla="*/ 1110768 h 1234991"/>
              <a:gd name="connsiteX7" fmla="*/ 729988 w 3222133"/>
              <a:gd name="connsiteY7" fmla="*/ 1171224 h 1234991"/>
              <a:gd name="connsiteX8" fmla="*/ 866015 w 3222133"/>
              <a:gd name="connsiteY8" fmla="*/ 1103211 h 1234991"/>
              <a:gd name="connsiteX9" fmla="*/ 1085169 w 3222133"/>
              <a:gd name="connsiteY9" fmla="*/ 1004969 h 1234991"/>
              <a:gd name="connsiteX10" fmla="*/ 1455463 w 3222133"/>
              <a:gd name="connsiteY10" fmla="*/ 1004969 h 1234991"/>
              <a:gd name="connsiteX11" fmla="*/ 1780415 w 3222133"/>
              <a:gd name="connsiteY11" fmla="*/ 1140996 h 1234991"/>
              <a:gd name="connsiteX12" fmla="*/ 2301850 w 3222133"/>
              <a:gd name="connsiteY12" fmla="*/ 1224123 h 1234991"/>
              <a:gd name="connsiteX13" fmla="*/ 2793056 w 3222133"/>
              <a:gd name="connsiteY13" fmla="*/ 1224123 h 1234991"/>
              <a:gd name="connsiteX14" fmla="*/ 3004653 w 3222133"/>
              <a:gd name="connsiteY14" fmla="*/ 1133439 h 1234991"/>
              <a:gd name="connsiteX15" fmla="*/ 3155793 w 3222133"/>
              <a:gd name="connsiteY15" fmla="*/ 974741 h 1234991"/>
              <a:gd name="connsiteX16" fmla="*/ 3216250 w 3222133"/>
              <a:gd name="connsiteY16" fmla="*/ 702688 h 1234991"/>
              <a:gd name="connsiteX17" fmla="*/ 3208693 w 3222133"/>
              <a:gd name="connsiteY17" fmla="*/ 551548 h 1234991"/>
              <a:gd name="connsiteX18" fmla="*/ 3118008 w 3222133"/>
              <a:gd name="connsiteY18" fmla="*/ 362622 h 1234991"/>
              <a:gd name="connsiteX19" fmla="*/ 3057552 w 3222133"/>
              <a:gd name="connsiteY19" fmla="*/ 173697 h 1234991"/>
              <a:gd name="connsiteX20" fmla="*/ 2747714 w 3222133"/>
              <a:gd name="connsiteY20" fmla="*/ 30113 h 1234991"/>
              <a:gd name="connsiteX21" fmla="*/ 2196051 w 3222133"/>
              <a:gd name="connsiteY21" fmla="*/ 22556 h 1234991"/>
              <a:gd name="connsiteX22" fmla="*/ 1946669 w 3222133"/>
              <a:gd name="connsiteY22" fmla="*/ 279495 h 1234991"/>
              <a:gd name="connsiteX23" fmla="*/ 1682174 w 3222133"/>
              <a:gd name="connsiteY23" fmla="*/ 445749 h 1234991"/>
              <a:gd name="connsiteX24" fmla="*/ 1523476 w 3222133"/>
              <a:gd name="connsiteY24" fmla="*/ 302166 h 1234991"/>
              <a:gd name="connsiteX25" fmla="*/ 1364779 w 3222133"/>
              <a:gd name="connsiteY25" fmla="*/ 256824 h 1234991"/>
              <a:gd name="connsiteX26" fmla="*/ 1070055 w 3222133"/>
              <a:gd name="connsiteY26" fmla="*/ 219039 h 123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22133" h="1234991">
                <a:moveTo>
                  <a:pt x="1070055" y="219039"/>
                </a:moveTo>
                <a:cubicBezTo>
                  <a:pt x="952921" y="191330"/>
                  <a:pt x="821932" y="96866"/>
                  <a:pt x="661975" y="90569"/>
                </a:cubicBezTo>
                <a:cubicBezTo>
                  <a:pt x="502018" y="84271"/>
                  <a:pt x="216110" y="109462"/>
                  <a:pt x="110312" y="181254"/>
                </a:cubicBezTo>
                <a:cubicBezTo>
                  <a:pt x="4514" y="253046"/>
                  <a:pt x="43558" y="406705"/>
                  <a:pt x="27185" y="521320"/>
                </a:cubicBezTo>
                <a:cubicBezTo>
                  <a:pt x="10812" y="635935"/>
                  <a:pt x="-15638" y="783297"/>
                  <a:pt x="12071" y="868943"/>
                </a:cubicBezTo>
                <a:cubicBezTo>
                  <a:pt x="39780" y="954589"/>
                  <a:pt x="132984" y="994893"/>
                  <a:pt x="193440" y="1035197"/>
                </a:cubicBezTo>
                <a:cubicBezTo>
                  <a:pt x="253896" y="1075501"/>
                  <a:pt x="285383" y="1088097"/>
                  <a:pt x="374808" y="1110768"/>
                </a:cubicBezTo>
                <a:cubicBezTo>
                  <a:pt x="464233" y="1133439"/>
                  <a:pt x="648120" y="1172483"/>
                  <a:pt x="729988" y="1171224"/>
                </a:cubicBezTo>
                <a:cubicBezTo>
                  <a:pt x="811856" y="1169965"/>
                  <a:pt x="806818" y="1130920"/>
                  <a:pt x="866015" y="1103211"/>
                </a:cubicBezTo>
                <a:cubicBezTo>
                  <a:pt x="925212" y="1075502"/>
                  <a:pt x="986928" y="1021343"/>
                  <a:pt x="1085169" y="1004969"/>
                </a:cubicBezTo>
                <a:cubicBezTo>
                  <a:pt x="1183410" y="988595"/>
                  <a:pt x="1339589" y="982298"/>
                  <a:pt x="1455463" y="1004969"/>
                </a:cubicBezTo>
                <a:cubicBezTo>
                  <a:pt x="1571337" y="1027640"/>
                  <a:pt x="1639351" y="1104470"/>
                  <a:pt x="1780415" y="1140996"/>
                </a:cubicBezTo>
                <a:cubicBezTo>
                  <a:pt x="1921479" y="1177522"/>
                  <a:pt x="2133077" y="1210269"/>
                  <a:pt x="2301850" y="1224123"/>
                </a:cubicBezTo>
                <a:cubicBezTo>
                  <a:pt x="2470623" y="1237977"/>
                  <a:pt x="2675922" y="1239237"/>
                  <a:pt x="2793056" y="1224123"/>
                </a:cubicBezTo>
                <a:cubicBezTo>
                  <a:pt x="2910190" y="1209009"/>
                  <a:pt x="2944197" y="1175003"/>
                  <a:pt x="3004653" y="1133439"/>
                </a:cubicBezTo>
                <a:cubicBezTo>
                  <a:pt x="3065109" y="1091875"/>
                  <a:pt x="3120527" y="1046533"/>
                  <a:pt x="3155793" y="974741"/>
                </a:cubicBezTo>
                <a:cubicBezTo>
                  <a:pt x="3191059" y="902949"/>
                  <a:pt x="3207433" y="773220"/>
                  <a:pt x="3216250" y="702688"/>
                </a:cubicBezTo>
                <a:cubicBezTo>
                  <a:pt x="3225067" y="632156"/>
                  <a:pt x="3225067" y="608226"/>
                  <a:pt x="3208693" y="551548"/>
                </a:cubicBezTo>
                <a:cubicBezTo>
                  <a:pt x="3192319" y="494870"/>
                  <a:pt x="3143198" y="425597"/>
                  <a:pt x="3118008" y="362622"/>
                </a:cubicBezTo>
                <a:cubicBezTo>
                  <a:pt x="3092818" y="299647"/>
                  <a:pt x="3119268" y="229115"/>
                  <a:pt x="3057552" y="173697"/>
                </a:cubicBezTo>
                <a:cubicBezTo>
                  <a:pt x="2995836" y="118279"/>
                  <a:pt x="2891297" y="55303"/>
                  <a:pt x="2747714" y="30113"/>
                </a:cubicBezTo>
                <a:cubicBezTo>
                  <a:pt x="2604131" y="4923"/>
                  <a:pt x="2329558" y="-19008"/>
                  <a:pt x="2196051" y="22556"/>
                </a:cubicBezTo>
                <a:cubicBezTo>
                  <a:pt x="2062544" y="64120"/>
                  <a:pt x="2032315" y="208963"/>
                  <a:pt x="1946669" y="279495"/>
                </a:cubicBezTo>
                <a:cubicBezTo>
                  <a:pt x="1861023" y="350027"/>
                  <a:pt x="1752706" y="441971"/>
                  <a:pt x="1682174" y="445749"/>
                </a:cubicBezTo>
                <a:cubicBezTo>
                  <a:pt x="1611642" y="449527"/>
                  <a:pt x="1576375" y="333654"/>
                  <a:pt x="1523476" y="302166"/>
                </a:cubicBezTo>
                <a:cubicBezTo>
                  <a:pt x="1470577" y="270679"/>
                  <a:pt x="1442868" y="270679"/>
                  <a:pt x="1364779" y="256824"/>
                </a:cubicBezTo>
                <a:cubicBezTo>
                  <a:pt x="1286690" y="242970"/>
                  <a:pt x="1187189" y="246748"/>
                  <a:pt x="1070055" y="219039"/>
                </a:cubicBezTo>
                <a:close/>
              </a:path>
            </a:pathLst>
          </a:cu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dirty="0"/>
          </a:p>
        </p:txBody>
      </p:sp>
      <p:sp>
        <p:nvSpPr>
          <p:cNvPr id="6" name="Oval 5"/>
          <p:cNvSpPr/>
          <p:nvPr/>
        </p:nvSpPr>
        <p:spPr>
          <a:xfrm>
            <a:off x="611560" y="3573016"/>
            <a:ext cx="360040" cy="36004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1259632" y="3429000"/>
            <a:ext cx="360040" cy="36004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Oval 7"/>
          <p:cNvSpPr/>
          <p:nvPr/>
        </p:nvSpPr>
        <p:spPr>
          <a:xfrm>
            <a:off x="1907704" y="3573016"/>
            <a:ext cx="360040" cy="36004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2555776" y="3725416"/>
            <a:ext cx="360040" cy="36004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Oval 9"/>
          <p:cNvSpPr/>
          <p:nvPr/>
        </p:nvSpPr>
        <p:spPr>
          <a:xfrm>
            <a:off x="3203848" y="3501008"/>
            <a:ext cx="360040" cy="36004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3851920" y="3717032"/>
            <a:ext cx="360040" cy="36004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TextBox 41"/>
          <p:cNvSpPr txBox="1"/>
          <p:nvPr/>
        </p:nvSpPr>
        <p:spPr>
          <a:xfrm>
            <a:off x="1291896" y="2067145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chemeClr val="bg1"/>
                </a:solidFill>
              </a:rPr>
              <a:t>X</a:t>
            </a:r>
            <a:endParaRPr lang="nb-NO" sz="36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34378" y="4076480"/>
            <a:ext cx="1986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C00000"/>
                </a:solidFill>
              </a:rPr>
              <a:t>I = V(G) \ X</a:t>
            </a:r>
            <a:endParaRPr lang="nb-NO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385925" y="1772816"/>
                <a:ext cx="235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If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x+1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 k</a:t>
                </a:r>
                <a:r>
                  <a:rPr lang="nb-NO" sz="2400" dirty="0" smtClean="0"/>
                  <a:t> say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YES</a:t>
                </a:r>
                <a:endParaRPr lang="nb-NO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925" y="1772816"/>
                <a:ext cx="2354427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4145" t="-10526" r="-3109" b="-2894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932040" y="2234481"/>
                <a:ext cx="34948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3200" dirty="0" smtClean="0"/>
                  <a:t>Thus, assume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k </a:t>
                </a:r>
                <a14:m>
                  <m:oMath xmlns:m="http://schemas.openxmlformats.org/officeDocument/2006/math"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3200" dirty="0" smtClean="0">
                    <a:solidFill>
                      <a:srgbClr val="C00000"/>
                    </a:solidFill>
                  </a:rPr>
                  <a:t> x</a:t>
                </a:r>
                <a:r>
                  <a:rPr lang="nb-NO" sz="3200" dirty="0" smtClean="0"/>
                  <a:t>.</a:t>
                </a:r>
                <a:endParaRPr lang="nb-NO" sz="3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234481"/>
                <a:ext cx="3494867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4363" t="-12632" r="-3665" b="-3578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4606982" y="3364133"/>
            <a:ext cx="4144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Branch on </a:t>
            </a:r>
            <a:r>
              <a:rPr lang="nb-NO" sz="2800" dirty="0" smtClean="0">
                <a:solidFill>
                  <a:srgbClr val="C00000"/>
                </a:solidFill>
              </a:rPr>
              <a:t>k</a:t>
            </a:r>
            <a:r>
              <a:rPr lang="nb-NO" sz="2800" baseline="30000" dirty="0" smtClean="0">
                <a:solidFill>
                  <a:srgbClr val="C00000"/>
                </a:solidFill>
              </a:rPr>
              <a:t>x</a:t>
            </a:r>
            <a:r>
              <a:rPr lang="nb-NO" sz="2800" dirty="0" smtClean="0"/>
              <a:t> colorings of </a:t>
            </a:r>
            <a:r>
              <a:rPr lang="nb-NO" sz="2800" dirty="0" smtClean="0">
                <a:solidFill>
                  <a:srgbClr val="C00000"/>
                </a:solidFill>
              </a:rPr>
              <a:t>X</a:t>
            </a:r>
            <a:r>
              <a:rPr lang="nb-NO" sz="2800" dirty="0" smtClean="0"/>
              <a:t>.</a:t>
            </a:r>
            <a:endParaRPr lang="nb-NO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4644008" y="4149080"/>
            <a:ext cx="4135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For each guess, color </a:t>
            </a:r>
            <a:r>
              <a:rPr lang="nb-NO" sz="2400" dirty="0" smtClean="0">
                <a:solidFill>
                  <a:srgbClr val="C00000"/>
                </a:solidFill>
              </a:rPr>
              <a:t>I</a:t>
            </a:r>
            <a:r>
              <a:rPr lang="nb-NO" sz="2400" dirty="0" smtClean="0"/>
              <a:t> greedily.</a:t>
            </a:r>
            <a:endParaRPr lang="nb-N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259632" y="5085184"/>
                <a:ext cx="6153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Total running time: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O(k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x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⋅ 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(n+m)) = O(x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x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400" i="1">
                        <a:solidFill>
                          <a:srgbClr val="C00000"/>
                        </a:solidFill>
                        <a:latin typeface="Cambria Math"/>
                      </a:rPr>
                      <m:t>⋅ </m:t>
                    </m:r>
                  </m:oMath>
                </a14:m>
                <a:r>
                  <a:rPr lang="nb-NO" sz="2400" dirty="0">
                    <a:solidFill>
                      <a:srgbClr val="C00000"/>
                    </a:solidFill>
                  </a:rPr>
                  <a:t>(n+m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))</a:t>
                </a:r>
                <a:r>
                  <a:rPr lang="nb-NO" sz="2400" dirty="0" smtClean="0"/>
                  <a:t>.</a:t>
                </a:r>
                <a:endParaRPr lang="nb-NO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085184"/>
                <a:ext cx="615354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586" t="-10526" r="-595" b="-2894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57270" y="5949280"/>
                <a:ext cx="740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b="1" dirty="0" smtClean="0">
                    <a:solidFill>
                      <a:srgbClr val="002060"/>
                    </a:solidFill>
                  </a:rPr>
                  <a:t>LMS’11: </a:t>
                </a:r>
                <a:r>
                  <a:rPr lang="nb-NO" dirty="0" smtClean="0"/>
                  <a:t>No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x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o(x)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⋅ 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O(1)</a:t>
                </a:r>
                <a:r>
                  <a:rPr lang="nb-NO" baseline="30000" dirty="0" smtClean="0"/>
                  <a:t> </a:t>
                </a:r>
                <a:r>
                  <a:rPr lang="nb-NO" dirty="0" smtClean="0"/>
                  <a:t>time algorithm assuming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Exponential Time Hypothesis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70" y="5949280"/>
                <a:ext cx="7401065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741" t="-8197" r="-82" b="-2459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71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Above Guarantee Vertex Cover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04256"/>
                <a:ext cx="8229600" cy="27649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So far we have only seen the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solution size </a:t>
                </a:r>
                <a:r>
                  <a:rPr lang="nb-NO" dirty="0" smtClean="0"/>
                  <a:t>as the parameter</a:t>
                </a:r>
                <a:r>
                  <a:rPr lang="nb-NO" dirty="0"/>
                  <a:t> </a:t>
                </a:r>
                <a:r>
                  <a:rPr lang="nb-NO" dirty="0" smtClean="0"/>
                  <a:t>for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vertex cover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Alternative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μ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solution size – OPT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LP</a:t>
                </a:r>
                <a:endParaRPr lang="nb-NO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04256"/>
                <a:ext cx="8229600" cy="2764904"/>
              </a:xfrm>
              <a:blipFill rotWithShape="1">
                <a:blip r:embed="rId2"/>
                <a:stretch>
                  <a:fillRect l="-1852" t="-2863" r="-163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47606" y="4869160"/>
                <a:ext cx="54327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 smtClean="0"/>
                  <a:t>Note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μ</m:t>
                    </m:r>
                  </m:oMath>
                </a14:m>
                <a:r>
                  <a:rPr lang="nb-NO" dirty="0" smtClean="0"/>
                  <a:t> can be very small even if solution size is big!</a:t>
                </a:r>
                <a:endParaRPr lang="nb-NO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606" y="4869160"/>
                <a:ext cx="543270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897" t="-8333" r="-112" b="-26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14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Vertex Cover Above LP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1700808"/>
                <a:ext cx="8229600" cy="2751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nb-NO" sz="3200" b="1" dirty="0" smtClean="0">
                    <a:solidFill>
                      <a:srgbClr val="002060"/>
                    </a:solidFill>
                  </a:rPr>
                  <a:t>In:</a:t>
                </a:r>
                <a:r>
                  <a:rPr lang="nb-NO" sz="3200" dirty="0" smtClean="0"/>
                  <a:t>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sz="3200" dirty="0" smtClean="0"/>
                  <a:t>,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sz="3200" dirty="0" smtClean="0"/>
                  <a:t>.</a:t>
                </a:r>
              </a:p>
              <a:p>
                <a:pPr marL="0" indent="0">
                  <a:buNone/>
                </a:pPr>
                <a:r>
                  <a:rPr lang="nb-NO" sz="3200" b="1" dirty="0" smtClean="0">
                    <a:solidFill>
                      <a:srgbClr val="002060"/>
                    </a:solidFill>
                  </a:rPr>
                  <a:t>Question:</a:t>
                </a:r>
                <a:r>
                  <a:rPr lang="nb-NO" sz="3200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sz="3200" dirty="0" smtClean="0"/>
                  <a:t>Does there exist a vertex cover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sz="3200" dirty="0" smtClean="0"/>
                  <a:t> of size at most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sz="3200" dirty="0" smtClean="0"/>
                  <a:t>?</a:t>
                </a:r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Parameter: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k</m:t>
                    </m:r>
                    <m:r>
                      <a:rPr lang="nb-NO" i="0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OPT</m:t>
                    </m:r>
                    <m:r>
                      <m:rPr>
                        <m:sty m:val="p"/>
                      </m:rPr>
                      <a:rPr lang="nb-NO" i="0" baseline="-25000">
                        <a:solidFill>
                          <a:srgbClr val="C00000"/>
                        </a:solidFill>
                        <a:latin typeface="Cambria Math"/>
                      </a:rPr>
                      <m:t>LP</m:t>
                    </m:r>
                  </m:oMath>
                </a14:m>
                <a:r>
                  <a:rPr lang="nb-NO" dirty="0"/>
                  <a:t> where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OPT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LP</a:t>
                </a:r>
                <a:r>
                  <a:rPr lang="nb-NO" dirty="0" smtClean="0"/>
                  <a:t> </a:t>
                </a:r>
                <a:r>
                  <a:rPr lang="nb-NO" dirty="0"/>
                  <a:t>is the value of </a:t>
                </a:r>
                <a:r>
                  <a:rPr lang="nb-NO" dirty="0" smtClean="0"/>
                  <a:t>an optimum </a:t>
                </a:r>
                <a:r>
                  <a:rPr lang="nb-NO" dirty="0"/>
                  <a:t>LP solution</a:t>
                </a:r>
                <a:r>
                  <a:rPr lang="nb-NO" dirty="0" smtClean="0"/>
                  <a:t>.</a:t>
                </a:r>
                <a:endParaRPr lang="nb-NO" b="1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0808"/>
                <a:ext cx="8229600" cy="2751522"/>
              </a:xfrm>
              <a:prstGeom prst="rect">
                <a:avLst/>
              </a:prstGeom>
              <a:blipFill rotWithShape="1">
                <a:blip r:embed="rId2"/>
                <a:stretch>
                  <a:fillRect l="-1852" t="-2882" r="-222" b="-643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87282" y="4912764"/>
                <a:ext cx="48836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Now </a:t>
                </a:r>
                <a:r>
                  <a:rPr lang="nb-NO" sz="2400" dirty="0" smtClean="0">
                    <a:solidFill>
                      <a:srgbClr val="0070C0"/>
                    </a:solidFill>
                  </a:rPr>
                  <a:t>FPT</a:t>
                </a:r>
                <a:r>
                  <a:rPr lang="nb-NO" sz="2400" dirty="0" smtClean="0"/>
                  <a:t> means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f(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400">
                        <a:solidFill>
                          <a:srgbClr val="C00000"/>
                        </a:solidFill>
                        <a:latin typeface="Cambria Math"/>
                      </a:rPr>
                      <m:t>k</m:t>
                    </m:r>
                    <m:r>
                      <a:rPr lang="nb-NO" sz="2400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nb-NO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24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OPT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24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LP</m:t>
                        </m:r>
                      </m:sub>
                    </m:sSub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)n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c</a:t>
                </a:r>
                <a:r>
                  <a:rPr lang="nb-NO" sz="2400" dirty="0" smtClean="0"/>
                  <a:t> time!</a:t>
                </a:r>
                <a:endParaRPr lang="nb-NO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282" y="4912764"/>
                <a:ext cx="488364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998" t="-10526" r="-499" b="-2894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70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Reduction Rule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21398"/>
            <a:ext cx="8229600" cy="2232248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Recall the </a:t>
            </a:r>
            <a:r>
              <a:rPr lang="nb-NO" dirty="0" smtClean="0">
                <a:solidFill>
                  <a:srgbClr val="0070C0"/>
                </a:solidFill>
              </a:rPr>
              <a:t>reduction rule</a:t>
            </a:r>
            <a:r>
              <a:rPr lang="nb-NO" dirty="0" smtClean="0"/>
              <a:t> from the </a:t>
            </a:r>
            <a:r>
              <a:rPr lang="nb-NO" dirty="0" smtClean="0">
                <a:solidFill>
                  <a:srgbClr val="0070C0"/>
                </a:solidFill>
              </a:rPr>
              <a:t>kernel</a:t>
            </a:r>
            <a:r>
              <a:rPr lang="nb-NO" dirty="0" smtClean="0"/>
              <a:t> for Vertex Cover:</a:t>
            </a:r>
          </a:p>
          <a:p>
            <a:pPr lvl="1"/>
            <a:r>
              <a:rPr lang="nb-NO" sz="2000" dirty="0"/>
              <a:t>If exists optimal </a:t>
            </a:r>
            <a:r>
              <a:rPr lang="nb-NO" sz="2000" dirty="0">
                <a:solidFill>
                  <a:srgbClr val="C00000"/>
                </a:solidFill>
              </a:rPr>
              <a:t>LP</a:t>
            </a:r>
            <a:r>
              <a:rPr lang="nb-NO" sz="2000" dirty="0"/>
              <a:t> solution that sets </a:t>
            </a:r>
            <a:r>
              <a:rPr lang="nb-NO" sz="2000" dirty="0">
                <a:solidFill>
                  <a:srgbClr val="C00000"/>
                </a:solidFill>
              </a:rPr>
              <a:t>x</a:t>
            </a:r>
            <a:r>
              <a:rPr lang="nb-NO" sz="2000" baseline="-25000" dirty="0">
                <a:solidFill>
                  <a:srgbClr val="C00000"/>
                </a:solidFill>
              </a:rPr>
              <a:t>v</a:t>
            </a:r>
            <a:r>
              <a:rPr lang="nb-NO" sz="2000" dirty="0"/>
              <a:t> to </a:t>
            </a:r>
            <a:r>
              <a:rPr lang="nb-NO" sz="2000" dirty="0">
                <a:solidFill>
                  <a:srgbClr val="C00000"/>
                </a:solidFill>
              </a:rPr>
              <a:t>1</a:t>
            </a:r>
            <a:r>
              <a:rPr lang="nb-NO" sz="2000" dirty="0"/>
              <a:t>, then exists optimal vertex cover that selects </a:t>
            </a:r>
            <a:r>
              <a:rPr lang="nb-NO" sz="2000" dirty="0">
                <a:solidFill>
                  <a:srgbClr val="C00000"/>
                </a:solidFill>
              </a:rPr>
              <a:t>v</a:t>
            </a:r>
            <a:r>
              <a:rPr lang="nb-NO" sz="2000" dirty="0"/>
              <a:t>.</a:t>
            </a:r>
          </a:p>
          <a:p>
            <a:pPr lvl="1"/>
            <a:r>
              <a:rPr lang="nb-NO" sz="2000" dirty="0">
                <a:sym typeface="Wingdings" pitchFamily="2" charset="2"/>
              </a:rPr>
              <a:t>Remove </a:t>
            </a:r>
            <a:r>
              <a:rPr lang="nb-NO" sz="2000" dirty="0">
                <a:solidFill>
                  <a:srgbClr val="C00000"/>
                </a:solidFill>
                <a:sym typeface="Wingdings" pitchFamily="2" charset="2"/>
              </a:rPr>
              <a:t>v</a:t>
            </a:r>
            <a:r>
              <a:rPr lang="nb-NO" sz="2000" dirty="0">
                <a:sym typeface="Wingdings" pitchFamily="2" charset="2"/>
              </a:rPr>
              <a:t> from </a:t>
            </a:r>
            <a:r>
              <a:rPr lang="nb-NO" sz="2000" dirty="0">
                <a:solidFill>
                  <a:srgbClr val="C00000"/>
                </a:solidFill>
                <a:sym typeface="Wingdings" pitchFamily="2" charset="2"/>
              </a:rPr>
              <a:t>G</a:t>
            </a:r>
            <a:r>
              <a:rPr lang="nb-NO" sz="2000" dirty="0">
                <a:sym typeface="Wingdings" pitchFamily="2" charset="2"/>
              </a:rPr>
              <a:t> and decrease </a:t>
            </a:r>
            <a:r>
              <a:rPr lang="nb-NO" sz="2000" dirty="0">
                <a:solidFill>
                  <a:srgbClr val="C00000"/>
                </a:solidFill>
                <a:sym typeface="Wingdings" pitchFamily="2" charset="2"/>
              </a:rPr>
              <a:t>k</a:t>
            </a:r>
            <a:r>
              <a:rPr lang="nb-NO" sz="2000" dirty="0">
                <a:sym typeface="Wingdings" pitchFamily="2" charset="2"/>
              </a:rPr>
              <a:t> by </a:t>
            </a:r>
            <a:r>
              <a:rPr lang="nb-NO" sz="2000" dirty="0">
                <a:solidFill>
                  <a:srgbClr val="C00000"/>
                </a:solidFill>
                <a:sym typeface="Wingdings" pitchFamily="2" charset="2"/>
              </a:rPr>
              <a:t>1</a:t>
            </a:r>
            <a:r>
              <a:rPr lang="nb-NO" sz="2000" dirty="0">
                <a:sym typeface="Wingdings" pitchFamily="2" charset="2"/>
              </a:rPr>
              <a:t>.</a:t>
            </a:r>
          </a:p>
          <a:p>
            <a:pPr marL="0" indent="0">
              <a:buNone/>
            </a:pPr>
            <a:endParaRPr lang="nb-NO" sz="2000" dirty="0">
              <a:sym typeface="Wingdings" pitchFamily="2" charset="2"/>
            </a:endParaRPr>
          </a:p>
          <a:p>
            <a:pPr marL="0" indent="0">
              <a:buNone/>
            </a:pPr>
            <a:endParaRPr lang="nb-NO" sz="20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nb-NO" sz="2000" dirty="0">
              <a:sym typeface="Wingdings" pitchFamily="2" charset="2"/>
            </a:endParaRPr>
          </a:p>
          <a:p>
            <a:pPr marL="457200" lvl="1" indent="0">
              <a:buNone/>
            </a:pPr>
            <a:endParaRPr lang="nb-NO" sz="2000" dirty="0" smtClean="0"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60514" y="4529710"/>
                <a:ext cx="6329938" cy="6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Now the unique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LP </a:t>
                </a:r>
                <a:r>
                  <a:rPr lang="nb-NO" sz="2400" dirty="0" smtClean="0"/>
                  <a:t>optimum sets all vertices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nb-NO" sz="2400" dirty="0" smtClean="0"/>
                  <a:t> </a:t>
                </a:r>
                <a:endParaRPr lang="nb-NO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514" y="4529710"/>
                <a:ext cx="6329938" cy="613886"/>
              </a:xfrm>
              <a:prstGeom prst="rect">
                <a:avLst/>
              </a:prstGeom>
              <a:blipFill rotWithShape="1">
                <a:blip r:embed="rId2"/>
                <a:stretch>
                  <a:fillRect l="-1541" b="-990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36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Algorithms for Vertex Cover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Naive: </a:t>
            </a:r>
            <a:r>
              <a:rPr lang="nb-NO" dirty="0" smtClean="0">
                <a:solidFill>
                  <a:srgbClr val="C00000"/>
                </a:solidFill>
              </a:rPr>
              <a:t>O(n</a:t>
            </a:r>
            <a:r>
              <a:rPr lang="nb-NO" baseline="30000" dirty="0" smtClean="0">
                <a:solidFill>
                  <a:srgbClr val="C00000"/>
                </a:solidFill>
              </a:rPr>
              <a:t>k</a:t>
            </a:r>
            <a:r>
              <a:rPr lang="nb-NO" dirty="0" smtClean="0">
                <a:solidFill>
                  <a:srgbClr val="C00000"/>
                </a:solidFill>
              </a:rPr>
              <a:t>m)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Can we do it in </a:t>
            </a:r>
            <a:r>
              <a:rPr lang="nb-NO" dirty="0" smtClean="0">
                <a:solidFill>
                  <a:srgbClr val="0070C0"/>
                </a:solidFill>
              </a:rPr>
              <a:t>linear time </a:t>
            </a:r>
            <a:r>
              <a:rPr lang="nb-NO" dirty="0" smtClean="0"/>
              <a:t>for </a:t>
            </a:r>
            <a:r>
              <a:rPr lang="nb-NO" dirty="0" smtClean="0">
                <a:solidFill>
                  <a:srgbClr val="C00000"/>
                </a:solidFill>
              </a:rPr>
              <a:t>k=10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Or </a:t>
            </a:r>
            <a:r>
              <a:rPr lang="nb-NO" dirty="0" smtClean="0">
                <a:solidFill>
                  <a:srgbClr val="0070C0"/>
                </a:solidFill>
              </a:rPr>
              <a:t>linear time</a:t>
            </a:r>
            <a:r>
              <a:rPr lang="nb-NO" dirty="0" smtClean="0"/>
              <a:t> for any fixed integer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708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Branching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651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Pick an edge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uv</a:t>
                </a:r>
                <a:r>
                  <a:rPr lang="nb-NO" dirty="0" smtClean="0"/>
                  <a:t>. Solve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(G\u, k-1)</a:t>
                </a:r>
                <a:r>
                  <a:rPr lang="nb-NO" dirty="0" smtClean="0"/>
                  <a:t> and </a:t>
                </a:r>
                <a:r>
                  <a:rPr lang="nb-NO" dirty="0">
                    <a:solidFill>
                      <a:srgbClr val="C00000"/>
                    </a:solidFill>
                  </a:rPr>
                  <a:t>(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G\v, k-1)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LP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\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u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) &gt; 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LP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) – 1</m:t>
                    </m:r>
                  </m:oMath>
                </a14:m>
                <a:r>
                  <a:rPr lang="nb-NO" dirty="0" smtClean="0"/>
                  <a:t> since otherwise there is an optimal LP solution for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 that sets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u</a:t>
                </a:r>
                <a:r>
                  <a:rPr lang="nb-NO" dirty="0" smtClean="0"/>
                  <a:t> to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LP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\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u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) </m:t>
                    </m:r>
                    <m:r>
                      <a:rPr lang="nb-NO" i="1" dirty="0" smtClean="0">
                        <a:latin typeface="Cambria Math"/>
                      </a:rPr>
                      <m:t>≥</m:t>
                    </m:r>
                    <m:r>
                      <m:rPr>
                        <m:nor/>
                      </m:rPr>
                      <a:rPr lang="nb-NO" dirty="0"/>
                      <m:t> 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LP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nb-NO" b="0" i="0" dirty="0" smtClean="0">
                        <a:solidFill>
                          <a:srgbClr val="C00000"/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nb-NO" b="0" i="0" dirty="0" smtClean="0">
                        <a:solidFill>
                          <a:srgbClr val="C00000"/>
                        </a:solidFill>
                      </a:rPr>
                      <m:t>) − </m:t>
                    </m:r>
                    <m:f>
                      <m:fPr>
                        <m:ctrlPr>
                          <a:rPr lang="nb-NO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nb-NO" b="0" i="0" dirty="0" smtClean="0"/>
                      <m:t> </m:t>
                    </m:r>
                  </m:oMath>
                </a14:m>
                <a:endParaRPr lang="nb-NO" b="0" dirty="0" smtClean="0"/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65104"/>
              </a:xfrm>
              <a:blipFill rotWithShape="1">
                <a:blip r:embed="rId2"/>
                <a:stretch>
                  <a:fillRect l="-1852" t="-173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67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Branching - Analysis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70100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nb-NO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C00000"/>
                    </a:solidFill>
                  </a:rPr>
                  <a:t>OPT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LP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–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 </a:t>
                </a:r>
                <a:r>
                  <a:rPr lang="nb-NO" dirty="0"/>
                  <a:t>drops by </a:t>
                </a:r>
                <a:r>
                  <a:rPr lang="nb-NO" dirty="0">
                    <a:solidFill>
                      <a:srgbClr val="C00000"/>
                    </a:solidFill>
                  </a:rPr>
                  <a:t>½</a:t>
                </a:r>
                <a:r>
                  <a:rPr lang="nb-NO" dirty="0"/>
                  <a:t> ... in both branches</a:t>
                </a:r>
                <a:r>
                  <a:rPr lang="nb-NO" dirty="0" smtClean="0"/>
                  <a:t>!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𝜇</m:t>
                        </m:r>
                      </m:e>
                    </m:d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≤2</m:t>
                    </m:r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Total </a:t>
                </a:r>
                <a:r>
                  <a:rPr lang="nb-NO" dirty="0"/>
                  <a:t>time</a:t>
                </a:r>
                <a:r>
                  <a:rPr lang="nb-NO" dirty="0" smtClean="0"/>
                  <a:t>: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4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k-OPT</a:t>
                </a:r>
                <a:r>
                  <a:rPr lang="nb-NO" sz="2400" baseline="25000" dirty="0" smtClean="0">
                    <a:solidFill>
                      <a:srgbClr val="C00000"/>
                    </a:solidFill>
                  </a:rPr>
                  <a:t>LP</a:t>
                </a:r>
                <a:r>
                  <a:rPr lang="nb-NO" sz="2000" baseline="200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n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O(1)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701008"/>
              </a:xfrm>
              <a:blipFill rotWithShape="1">
                <a:blip r:embed="rId2"/>
                <a:stretch>
                  <a:fillRect l="-1852" b="-16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19672" y="5579948"/>
            <a:ext cx="5884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i="1" dirty="0" smtClean="0">
                <a:solidFill>
                  <a:srgbClr val="FF0000"/>
                </a:solidFill>
              </a:rPr>
              <a:t>Caveat: The reduction does not increase the measure!</a:t>
            </a:r>
            <a:endParaRPr lang="nb-NO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470025"/>
          </a:xfrm>
        </p:spPr>
        <p:txBody>
          <a:bodyPr>
            <a:normAutofit/>
          </a:bodyPr>
          <a:lstStyle/>
          <a:p>
            <a:r>
              <a:rPr lang="nb-NO" sz="3200" dirty="0" smtClean="0">
                <a:solidFill>
                  <a:srgbClr val="002060"/>
                </a:solidFill>
              </a:rPr>
              <a:t>Part </a:t>
            </a:r>
            <a:r>
              <a:rPr lang="nb-NO" sz="3200" dirty="0" smtClean="0">
                <a:solidFill>
                  <a:srgbClr val="002060"/>
                </a:solidFill>
              </a:rPr>
              <a:t>II – Parameterized Reductions</a:t>
            </a:r>
            <a:endParaRPr lang="nb-NO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Reductions between Problems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It is often useful to reduce </a:t>
            </a:r>
            <a:r>
              <a:rPr lang="nb-NO" dirty="0" smtClean="0">
                <a:solidFill>
                  <a:srgbClr val="C00000"/>
                </a:solidFill>
              </a:rPr>
              <a:t>A</a:t>
            </a:r>
            <a:r>
              <a:rPr lang="nb-NO" dirty="0" smtClean="0"/>
              <a:t> to </a:t>
            </a:r>
            <a:r>
              <a:rPr lang="nb-NO" dirty="0" smtClean="0">
                <a:solidFill>
                  <a:srgbClr val="C00000"/>
                </a:solidFill>
              </a:rPr>
              <a:t>B</a:t>
            </a:r>
            <a:r>
              <a:rPr lang="nb-NO" dirty="0" smtClean="0"/>
              <a:t> such that an algorithm for </a:t>
            </a:r>
            <a:r>
              <a:rPr lang="nb-NO" dirty="0" smtClean="0">
                <a:solidFill>
                  <a:srgbClr val="C00000"/>
                </a:solidFill>
              </a:rPr>
              <a:t>A</a:t>
            </a:r>
            <a:r>
              <a:rPr lang="nb-NO" dirty="0" smtClean="0"/>
              <a:t> gives an algorithm for </a:t>
            </a:r>
            <a:r>
              <a:rPr lang="nb-NO" dirty="0" smtClean="0">
                <a:solidFill>
                  <a:srgbClr val="C00000"/>
                </a:solidFill>
              </a:rPr>
              <a:t>B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>
              <a:buFontTx/>
              <a:buChar char="-"/>
            </a:pP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B</a:t>
            </a:r>
            <a:r>
              <a:rPr lang="nb-NO" dirty="0" smtClean="0"/>
              <a:t> is ``easy’’ then </a:t>
            </a:r>
            <a:r>
              <a:rPr lang="nb-NO" dirty="0" smtClean="0">
                <a:solidFill>
                  <a:srgbClr val="C00000"/>
                </a:solidFill>
              </a:rPr>
              <a:t>A</a:t>
            </a:r>
            <a:r>
              <a:rPr lang="nb-NO" dirty="0" smtClean="0"/>
              <a:t> is ``</a:t>
            </a:r>
            <a:r>
              <a:rPr lang="nb-NO" dirty="0" err="1" smtClean="0"/>
              <a:t>easy</a:t>
            </a:r>
            <a:r>
              <a:rPr lang="nb-NO" dirty="0" smtClean="0"/>
              <a:t>’’.</a:t>
            </a:r>
          </a:p>
          <a:p>
            <a:pPr>
              <a:buFontTx/>
              <a:buChar char="-"/>
            </a:pPr>
            <a:r>
              <a:rPr lang="nb-NO" dirty="0" smtClean="0"/>
              <a:t>If </a:t>
            </a:r>
            <a:r>
              <a:rPr lang="nb-NO" dirty="0" smtClean="0">
                <a:solidFill>
                  <a:srgbClr val="C00000"/>
                </a:solidFill>
              </a:rPr>
              <a:t>A</a:t>
            </a:r>
            <a:r>
              <a:rPr lang="nb-NO" dirty="0" smtClean="0"/>
              <a:t> is ``hard’’ then </a:t>
            </a:r>
            <a:r>
              <a:rPr lang="nb-NO" dirty="0" smtClean="0">
                <a:solidFill>
                  <a:srgbClr val="C00000"/>
                </a:solidFill>
              </a:rPr>
              <a:t>B</a:t>
            </a:r>
            <a:r>
              <a:rPr lang="nb-NO" dirty="0" smtClean="0"/>
              <a:t> is ``hard’’. </a:t>
            </a:r>
            <a:br>
              <a:rPr lang="nb-NO" dirty="0" smtClean="0"/>
            </a:br>
            <a:endParaRPr lang="nb-NO" dirty="0" smtClean="0"/>
          </a:p>
          <a:p>
            <a:pPr marL="0" indent="0">
              <a:buNone/>
            </a:pPr>
            <a:r>
              <a:rPr lang="nb-NO" b="1" dirty="0" err="1" smtClean="0">
                <a:solidFill>
                  <a:srgbClr val="002060"/>
                </a:solidFill>
              </a:rPr>
              <a:t>Examples</a:t>
            </a:r>
            <a:r>
              <a:rPr lang="nb-NO" b="1" dirty="0" smtClean="0">
                <a:solidFill>
                  <a:srgbClr val="002060"/>
                </a:solidFill>
              </a:rPr>
              <a:t>: </a:t>
            </a:r>
            <a:r>
              <a:rPr lang="nb-NO" dirty="0" smtClean="0">
                <a:solidFill>
                  <a:srgbClr val="C00000"/>
                </a:solidFill>
              </a:rPr>
              <a:t>NP-hardness</a:t>
            </a:r>
            <a:r>
              <a:rPr lang="nb-NO" dirty="0" smtClean="0"/>
              <a:t>, reductions to </a:t>
            </a:r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dirty="0" smtClean="0"/>
              <a:t>-</a:t>
            </a:r>
            <a:r>
              <a:rPr lang="nb-NO" dirty="0" smtClean="0">
                <a:solidFill>
                  <a:srgbClr val="0070C0"/>
                </a:solidFill>
              </a:rPr>
              <a:t>SAT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hardness of approximation</a:t>
            </a:r>
            <a:r>
              <a:rPr lang="nb-NO" dirty="0" smtClean="0"/>
              <a:t>, reductions to </a:t>
            </a:r>
            <a:r>
              <a:rPr lang="nb-NO" dirty="0" smtClean="0">
                <a:solidFill>
                  <a:srgbClr val="0070C0"/>
                </a:solidFill>
              </a:rPr>
              <a:t>Set Cover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868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Parameterized Reductions</a:t>
            </a:r>
            <a:endParaRPr lang="nb-NO" dirty="0"/>
          </a:p>
        </p:txBody>
      </p:sp>
      <p:sp>
        <p:nvSpPr>
          <p:cNvPr id="4" name="Freeform 3"/>
          <p:cNvSpPr/>
          <p:nvPr/>
        </p:nvSpPr>
        <p:spPr>
          <a:xfrm>
            <a:off x="1475656" y="2025972"/>
            <a:ext cx="1993629" cy="1391935"/>
          </a:xfrm>
          <a:custGeom>
            <a:avLst/>
            <a:gdLst>
              <a:gd name="connsiteX0" fmla="*/ 953575 w 1993629"/>
              <a:gd name="connsiteY0" fmla="*/ 220057 h 1391935"/>
              <a:gd name="connsiteX1" fmla="*/ 590838 w 1993629"/>
              <a:gd name="connsiteY1" fmla="*/ 31132 h 1391935"/>
              <a:gd name="connsiteX2" fmla="*/ 76960 w 1993629"/>
              <a:gd name="connsiteY2" fmla="*/ 129373 h 1391935"/>
              <a:gd name="connsiteX3" fmla="*/ 31618 w 1993629"/>
              <a:gd name="connsiteY3" fmla="*/ 424097 h 1391935"/>
              <a:gd name="connsiteX4" fmla="*/ 364127 w 1993629"/>
              <a:gd name="connsiteY4" fmla="*/ 567680 h 1391935"/>
              <a:gd name="connsiteX5" fmla="*/ 281000 w 1993629"/>
              <a:gd name="connsiteY5" fmla="*/ 650808 h 1391935"/>
              <a:gd name="connsiteX6" fmla="*/ 144973 w 1993629"/>
              <a:gd name="connsiteY6" fmla="*/ 877518 h 1391935"/>
              <a:gd name="connsiteX7" fmla="*/ 296114 w 1993629"/>
              <a:gd name="connsiteY7" fmla="*/ 1285598 h 1391935"/>
              <a:gd name="connsiteX8" fmla="*/ 469925 w 1993629"/>
              <a:gd name="connsiteY8" fmla="*/ 1323383 h 1391935"/>
              <a:gd name="connsiteX9" fmla="*/ 666408 w 1993629"/>
              <a:gd name="connsiteY9" fmla="*/ 1021102 h 1391935"/>
              <a:gd name="connsiteX10" fmla="*/ 757092 w 1993629"/>
              <a:gd name="connsiteY10" fmla="*/ 1051330 h 1391935"/>
              <a:gd name="connsiteX11" fmla="*/ 847777 w 1993629"/>
              <a:gd name="connsiteY11" fmla="*/ 1293155 h 1391935"/>
              <a:gd name="connsiteX12" fmla="*/ 1142501 w 1993629"/>
              <a:gd name="connsiteY12" fmla="*/ 1391396 h 1391935"/>
              <a:gd name="connsiteX13" fmla="*/ 1240742 w 1993629"/>
              <a:gd name="connsiteY13" fmla="*/ 1315826 h 1391935"/>
              <a:gd name="connsiteX14" fmla="*/ 1354097 w 1993629"/>
              <a:gd name="connsiteY14" fmla="*/ 1005988 h 1391935"/>
              <a:gd name="connsiteX15" fmla="*/ 1240742 w 1993629"/>
              <a:gd name="connsiteY15" fmla="*/ 915304 h 1391935"/>
              <a:gd name="connsiteX16" fmla="*/ 1369211 w 1993629"/>
              <a:gd name="connsiteY16" fmla="*/ 809505 h 1391935"/>
              <a:gd name="connsiteX17" fmla="*/ 1550580 w 1993629"/>
              <a:gd name="connsiteY17" fmla="*/ 673479 h 1391935"/>
              <a:gd name="connsiteX18" fmla="*/ 1943545 w 1993629"/>
              <a:gd name="connsiteY18" fmla="*/ 416540 h 1391935"/>
              <a:gd name="connsiteX19" fmla="*/ 1951102 w 1993629"/>
              <a:gd name="connsiteY19" fmla="*/ 265399 h 1391935"/>
              <a:gd name="connsiteX20" fmla="*/ 1603479 w 1993629"/>
              <a:gd name="connsiteY20" fmla="*/ 204943 h 1391935"/>
              <a:gd name="connsiteX21" fmla="*/ 1490124 w 1993629"/>
              <a:gd name="connsiteY21" fmla="*/ 288070 h 1391935"/>
              <a:gd name="connsiteX22" fmla="*/ 1346540 w 1993629"/>
              <a:gd name="connsiteY22" fmla="*/ 61360 h 1391935"/>
              <a:gd name="connsiteX23" fmla="*/ 1233185 w 1993629"/>
              <a:gd name="connsiteY23" fmla="*/ 16018 h 1391935"/>
              <a:gd name="connsiteX24" fmla="*/ 1157615 w 1993629"/>
              <a:gd name="connsiteY24" fmla="*/ 295627 h 1391935"/>
              <a:gd name="connsiteX25" fmla="*/ 1066930 w 1993629"/>
              <a:gd name="connsiteY25" fmla="*/ 393869 h 1391935"/>
              <a:gd name="connsiteX26" fmla="*/ 1014031 w 1993629"/>
              <a:gd name="connsiteY26" fmla="*/ 348527 h 1391935"/>
              <a:gd name="connsiteX27" fmla="*/ 953575 w 1993629"/>
              <a:gd name="connsiteY27" fmla="*/ 220057 h 139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93629" h="1391935">
                <a:moveTo>
                  <a:pt x="953575" y="220057"/>
                </a:moveTo>
                <a:cubicBezTo>
                  <a:pt x="883043" y="167158"/>
                  <a:pt x="736940" y="46246"/>
                  <a:pt x="590838" y="31132"/>
                </a:cubicBezTo>
                <a:cubicBezTo>
                  <a:pt x="444736" y="16018"/>
                  <a:pt x="170163" y="63879"/>
                  <a:pt x="76960" y="129373"/>
                </a:cubicBezTo>
                <a:cubicBezTo>
                  <a:pt x="-16243" y="194867"/>
                  <a:pt x="-16243" y="351046"/>
                  <a:pt x="31618" y="424097"/>
                </a:cubicBezTo>
                <a:cubicBezTo>
                  <a:pt x="79479" y="497148"/>
                  <a:pt x="322563" y="529895"/>
                  <a:pt x="364127" y="567680"/>
                </a:cubicBezTo>
                <a:cubicBezTo>
                  <a:pt x="405691" y="605465"/>
                  <a:pt x="317526" y="599168"/>
                  <a:pt x="281000" y="650808"/>
                </a:cubicBezTo>
                <a:cubicBezTo>
                  <a:pt x="244474" y="702448"/>
                  <a:pt x="142454" y="771720"/>
                  <a:pt x="144973" y="877518"/>
                </a:cubicBezTo>
                <a:cubicBezTo>
                  <a:pt x="147492" y="983316"/>
                  <a:pt x="241955" y="1211287"/>
                  <a:pt x="296114" y="1285598"/>
                </a:cubicBezTo>
                <a:cubicBezTo>
                  <a:pt x="350273" y="1359909"/>
                  <a:pt x="408209" y="1367466"/>
                  <a:pt x="469925" y="1323383"/>
                </a:cubicBezTo>
                <a:cubicBezTo>
                  <a:pt x="531641" y="1279300"/>
                  <a:pt x="618547" y="1066444"/>
                  <a:pt x="666408" y="1021102"/>
                </a:cubicBezTo>
                <a:cubicBezTo>
                  <a:pt x="714269" y="975760"/>
                  <a:pt x="726864" y="1005988"/>
                  <a:pt x="757092" y="1051330"/>
                </a:cubicBezTo>
                <a:cubicBezTo>
                  <a:pt x="787320" y="1096672"/>
                  <a:pt x="783542" y="1236477"/>
                  <a:pt x="847777" y="1293155"/>
                </a:cubicBezTo>
                <a:cubicBezTo>
                  <a:pt x="912012" y="1349833"/>
                  <a:pt x="1077007" y="1387618"/>
                  <a:pt x="1142501" y="1391396"/>
                </a:cubicBezTo>
                <a:cubicBezTo>
                  <a:pt x="1207995" y="1395174"/>
                  <a:pt x="1205476" y="1380061"/>
                  <a:pt x="1240742" y="1315826"/>
                </a:cubicBezTo>
                <a:cubicBezTo>
                  <a:pt x="1276008" y="1251591"/>
                  <a:pt x="1354097" y="1072742"/>
                  <a:pt x="1354097" y="1005988"/>
                </a:cubicBezTo>
                <a:cubicBezTo>
                  <a:pt x="1354097" y="939234"/>
                  <a:pt x="1238223" y="948051"/>
                  <a:pt x="1240742" y="915304"/>
                </a:cubicBezTo>
                <a:cubicBezTo>
                  <a:pt x="1243261" y="882557"/>
                  <a:pt x="1317571" y="849809"/>
                  <a:pt x="1369211" y="809505"/>
                </a:cubicBezTo>
                <a:cubicBezTo>
                  <a:pt x="1420851" y="769201"/>
                  <a:pt x="1454858" y="738973"/>
                  <a:pt x="1550580" y="673479"/>
                </a:cubicBezTo>
                <a:cubicBezTo>
                  <a:pt x="1646302" y="607985"/>
                  <a:pt x="1876791" y="484553"/>
                  <a:pt x="1943545" y="416540"/>
                </a:cubicBezTo>
                <a:cubicBezTo>
                  <a:pt x="2010299" y="348527"/>
                  <a:pt x="2007780" y="300665"/>
                  <a:pt x="1951102" y="265399"/>
                </a:cubicBezTo>
                <a:cubicBezTo>
                  <a:pt x="1894424" y="230133"/>
                  <a:pt x="1680309" y="201164"/>
                  <a:pt x="1603479" y="204943"/>
                </a:cubicBezTo>
                <a:cubicBezTo>
                  <a:pt x="1526649" y="208722"/>
                  <a:pt x="1532947" y="312001"/>
                  <a:pt x="1490124" y="288070"/>
                </a:cubicBezTo>
                <a:cubicBezTo>
                  <a:pt x="1447301" y="264140"/>
                  <a:pt x="1389363" y="106702"/>
                  <a:pt x="1346540" y="61360"/>
                </a:cubicBezTo>
                <a:cubicBezTo>
                  <a:pt x="1303717" y="16018"/>
                  <a:pt x="1264672" y="-23026"/>
                  <a:pt x="1233185" y="16018"/>
                </a:cubicBezTo>
                <a:cubicBezTo>
                  <a:pt x="1201698" y="55062"/>
                  <a:pt x="1185324" y="232652"/>
                  <a:pt x="1157615" y="295627"/>
                </a:cubicBezTo>
                <a:cubicBezTo>
                  <a:pt x="1129906" y="358602"/>
                  <a:pt x="1090861" y="385052"/>
                  <a:pt x="1066930" y="393869"/>
                </a:cubicBezTo>
                <a:cubicBezTo>
                  <a:pt x="1042999" y="402686"/>
                  <a:pt x="1031664" y="377496"/>
                  <a:pt x="1014031" y="348527"/>
                </a:cubicBezTo>
                <a:cubicBezTo>
                  <a:pt x="996398" y="319558"/>
                  <a:pt x="1024107" y="272956"/>
                  <a:pt x="953575" y="22005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eeform 4"/>
          <p:cNvSpPr/>
          <p:nvPr/>
        </p:nvSpPr>
        <p:spPr>
          <a:xfrm>
            <a:off x="3571419" y="2371311"/>
            <a:ext cx="1662546" cy="810337"/>
          </a:xfrm>
          <a:custGeom>
            <a:avLst/>
            <a:gdLst>
              <a:gd name="connsiteX0" fmla="*/ 0 w 1662546"/>
              <a:gd name="connsiteY0" fmla="*/ 499273 h 810337"/>
              <a:gd name="connsiteX1" fmla="*/ 166255 w 1662546"/>
              <a:gd name="connsiteY1" fmla="*/ 514387 h 810337"/>
              <a:gd name="connsiteX2" fmla="*/ 385408 w 1662546"/>
              <a:gd name="connsiteY2" fmla="*/ 317904 h 810337"/>
              <a:gd name="connsiteX3" fmla="*/ 453422 w 1662546"/>
              <a:gd name="connsiteY3" fmla="*/ 91193 h 810337"/>
              <a:gd name="connsiteX4" fmla="*/ 589448 w 1662546"/>
              <a:gd name="connsiteY4" fmla="*/ 317904 h 810337"/>
              <a:gd name="connsiteX5" fmla="*/ 657461 w 1662546"/>
              <a:gd name="connsiteY5" fmla="*/ 786440 h 810337"/>
              <a:gd name="connsiteX6" fmla="*/ 838830 w 1662546"/>
              <a:gd name="connsiteY6" fmla="*/ 703312 h 810337"/>
              <a:gd name="connsiteX7" fmla="*/ 884172 w 1662546"/>
              <a:gd name="connsiteY7" fmla="*/ 370803 h 810337"/>
              <a:gd name="connsiteX8" fmla="*/ 1125997 w 1662546"/>
              <a:gd name="connsiteY8" fmla="*/ 509 h 810337"/>
              <a:gd name="connsiteX9" fmla="*/ 1224238 w 1662546"/>
              <a:gd name="connsiteY9" fmla="*/ 295233 h 810337"/>
              <a:gd name="connsiteX10" fmla="*/ 1330036 w 1662546"/>
              <a:gd name="connsiteY10" fmla="*/ 499273 h 810337"/>
              <a:gd name="connsiteX11" fmla="*/ 1662546 w 1662546"/>
              <a:gd name="connsiteY11" fmla="*/ 499273 h 81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62546" h="810337">
                <a:moveTo>
                  <a:pt x="0" y="499273"/>
                </a:moveTo>
                <a:cubicBezTo>
                  <a:pt x="51010" y="521944"/>
                  <a:pt x="102020" y="544615"/>
                  <a:pt x="166255" y="514387"/>
                </a:cubicBezTo>
                <a:cubicBezTo>
                  <a:pt x="230490" y="484159"/>
                  <a:pt x="337547" y="388436"/>
                  <a:pt x="385408" y="317904"/>
                </a:cubicBezTo>
                <a:cubicBezTo>
                  <a:pt x="433269" y="247372"/>
                  <a:pt x="419415" y="91193"/>
                  <a:pt x="453422" y="91193"/>
                </a:cubicBezTo>
                <a:cubicBezTo>
                  <a:pt x="487429" y="91193"/>
                  <a:pt x="555441" y="202029"/>
                  <a:pt x="589448" y="317904"/>
                </a:cubicBezTo>
                <a:cubicBezTo>
                  <a:pt x="623455" y="433779"/>
                  <a:pt x="615897" y="722205"/>
                  <a:pt x="657461" y="786440"/>
                </a:cubicBezTo>
                <a:cubicBezTo>
                  <a:pt x="699025" y="850675"/>
                  <a:pt x="801045" y="772585"/>
                  <a:pt x="838830" y="703312"/>
                </a:cubicBezTo>
                <a:cubicBezTo>
                  <a:pt x="876615" y="634039"/>
                  <a:pt x="836311" y="487937"/>
                  <a:pt x="884172" y="370803"/>
                </a:cubicBezTo>
                <a:cubicBezTo>
                  <a:pt x="932033" y="253669"/>
                  <a:pt x="1069319" y="13104"/>
                  <a:pt x="1125997" y="509"/>
                </a:cubicBezTo>
                <a:cubicBezTo>
                  <a:pt x="1182675" y="-12086"/>
                  <a:pt x="1190232" y="212106"/>
                  <a:pt x="1224238" y="295233"/>
                </a:cubicBezTo>
                <a:cubicBezTo>
                  <a:pt x="1258244" y="378360"/>
                  <a:pt x="1256985" y="465266"/>
                  <a:pt x="1330036" y="499273"/>
                </a:cubicBezTo>
                <a:cubicBezTo>
                  <a:pt x="1403087" y="533280"/>
                  <a:pt x="1532816" y="516276"/>
                  <a:pt x="1662546" y="499273"/>
                </a:cubicBezTo>
              </a:path>
            </a:pathLst>
          </a:custGeom>
          <a:noFill/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Freeform 5"/>
          <p:cNvSpPr/>
          <p:nvPr/>
        </p:nvSpPr>
        <p:spPr>
          <a:xfrm rot="9931294">
            <a:off x="5555846" y="2025972"/>
            <a:ext cx="1993629" cy="1391935"/>
          </a:xfrm>
          <a:custGeom>
            <a:avLst/>
            <a:gdLst>
              <a:gd name="connsiteX0" fmla="*/ 953575 w 1993629"/>
              <a:gd name="connsiteY0" fmla="*/ 220057 h 1391935"/>
              <a:gd name="connsiteX1" fmla="*/ 590838 w 1993629"/>
              <a:gd name="connsiteY1" fmla="*/ 31132 h 1391935"/>
              <a:gd name="connsiteX2" fmla="*/ 76960 w 1993629"/>
              <a:gd name="connsiteY2" fmla="*/ 129373 h 1391935"/>
              <a:gd name="connsiteX3" fmla="*/ 31618 w 1993629"/>
              <a:gd name="connsiteY3" fmla="*/ 424097 h 1391935"/>
              <a:gd name="connsiteX4" fmla="*/ 364127 w 1993629"/>
              <a:gd name="connsiteY4" fmla="*/ 567680 h 1391935"/>
              <a:gd name="connsiteX5" fmla="*/ 281000 w 1993629"/>
              <a:gd name="connsiteY5" fmla="*/ 650808 h 1391935"/>
              <a:gd name="connsiteX6" fmla="*/ 144973 w 1993629"/>
              <a:gd name="connsiteY6" fmla="*/ 877518 h 1391935"/>
              <a:gd name="connsiteX7" fmla="*/ 296114 w 1993629"/>
              <a:gd name="connsiteY7" fmla="*/ 1285598 h 1391935"/>
              <a:gd name="connsiteX8" fmla="*/ 469925 w 1993629"/>
              <a:gd name="connsiteY8" fmla="*/ 1323383 h 1391935"/>
              <a:gd name="connsiteX9" fmla="*/ 666408 w 1993629"/>
              <a:gd name="connsiteY9" fmla="*/ 1021102 h 1391935"/>
              <a:gd name="connsiteX10" fmla="*/ 757092 w 1993629"/>
              <a:gd name="connsiteY10" fmla="*/ 1051330 h 1391935"/>
              <a:gd name="connsiteX11" fmla="*/ 847777 w 1993629"/>
              <a:gd name="connsiteY11" fmla="*/ 1293155 h 1391935"/>
              <a:gd name="connsiteX12" fmla="*/ 1142501 w 1993629"/>
              <a:gd name="connsiteY12" fmla="*/ 1391396 h 1391935"/>
              <a:gd name="connsiteX13" fmla="*/ 1240742 w 1993629"/>
              <a:gd name="connsiteY13" fmla="*/ 1315826 h 1391935"/>
              <a:gd name="connsiteX14" fmla="*/ 1354097 w 1993629"/>
              <a:gd name="connsiteY14" fmla="*/ 1005988 h 1391935"/>
              <a:gd name="connsiteX15" fmla="*/ 1240742 w 1993629"/>
              <a:gd name="connsiteY15" fmla="*/ 915304 h 1391935"/>
              <a:gd name="connsiteX16" fmla="*/ 1369211 w 1993629"/>
              <a:gd name="connsiteY16" fmla="*/ 809505 h 1391935"/>
              <a:gd name="connsiteX17" fmla="*/ 1550580 w 1993629"/>
              <a:gd name="connsiteY17" fmla="*/ 673479 h 1391935"/>
              <a:gd name="connsiteX18" fmla="*/ 1943545 w 1993629"/>
              <a:gd name="connsiteY18" fmla="*/ 416540 h 1391935"/>
              <a:gd name="connsiteX19" fmla="*/ 1951102 w 1993629"/>
              <a:gd name="connsiteY19" fmla="*/ 265399 h 1391935"/>
              <a:gd name="connsiteX20" fmla="*/ 1603479 w 1993629"/>
              <a:gd name="connsiteY20" fmla="*/ 204943 h 1391935"/>
              <a:gd name="connsiteX21" fmla="*/ 1490124 w 1993629"/>
              <a:gd name="connsiteY21" fmla="*/ 288070 h 1391935"/>
              <a:gd name="connsiteX22" fmla="*/ 1346540 w 1993629"/>
              <a:gd name="connsiteY22" fmla="*/ 61360 h 1391935"/>
              <a:gd name="connsiteX23" fmla="*/ 1233185 w 1993629"/>
              <a:gd name="connsiteY23" fmla="*/ 16018 h 1391935"/>
              <a:gd name="connsiteX24" fmla="*/ 1157615 w 1993629"/>
              <a:gd name="connsiteY24" fmla="*/ 295627 h 1391935"/>
              <a:gd name="connsiteX25" fmla="*/ 1066930 w 1993629"/>
              <a:gd name="connsiteY25" fmla="*/ 393869 h 1391935"/>
              <a:gd name="connsiteX26" fmla="*/ 1014031 w 1993629"/>
              <a:gd name="connsiteY26" fmla="*/ 348527 h 1391935"/>
              <a:gd name="connsiteX27" fmla="*/ 953575 w 1993629"/>
              <a:gd name="connsiteY27" fmla="*/ 220057 h 139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93629" h="1391935">
                <a:moveTo>
                  <a:pt x="953575" y="220057"/>
                </a:moveTo>
                <a:cubicBezTo>
                  <a:pt x="883043" y="167158"/>
                  <a:pt x="736940" y="46246"/>
                  <a:pt x="590838" y="31132"/>
                </a:cubicBezTo>
                <a:cubicBezTo>
                  <a:pt x="444736" y="16018"/>
                  <a:pt x="170163" y="63879"/>
                  <a:pt x="76960" y="129373"/>
                </a:cubicBezTo>
                <a:cubicBezTo>
                  <a:pt x="-16243" y="194867"/>
                  <a:pt x="-16243" y="351046"/>
                  <a:pt x="31618" y="424097"/>
                </a:cubicBezTo>
                <a:cubicBezTo>
                  <a:pt x="79479" y="497148"/>
                  <a:pt x="322563" y="529895"/>
                  <a:pt x="364127" y="567680"/>
                </a:cubicBezTo>
                <a:cubicBezTo>
                  <a:pt x="405691" y="605465"/>
                  <a:pt x="317526" y="599168"/>
                  <a:pt x="281000" y="650808"/>
                </a:cubicBezTo>
                <a:cubicBezTo>
                  <a:pt x="244474" y="702448"/>
                  <a:pt x="142454" y="771720"/>
                  <a:pt x="144973" y="877518"/>
                </a:cubicBezTo>
                <a:cubicBezTo>
                  <a:pt x="147492" y="983316"/>
                  <a:pt x="241955" y="1211287"/>
                  <a:pt x="296114" y="1285598"/>
                </a:cubicBezTo>
                <a:cubicBezTo>
                  <a:pt x="350273" y="1359909"/>
                  <a:pt x="408209" y="1367466"/>
                  <a:pt x="469925" y="1323383"/>
                </a:cubicBezTo>
                <a:cubicBezTo>
                  <a:pt x="531641" y="1279300"/>
                  <a:pt x="618547" y="1066444"/>
                  <a:pt x="666408" y="1021102"/>
                </a:cubicBezTo>
                <a:cubicBezTo>
                  <a:pt x="714269" y="975760"/>
                  <a:pt x="726864" y="1005988"/>
                  <a:pt x="757092" y="1051330"/>
                </a:cubicBezTo>
                <a:cubicBezTo>
                  <a:pt x="787320" y="1096672"/>
                  <a:pt x="783542" y="1236477"/>
                  <a:pt x="847777" y="1293155"/>
                </a:cubicBezTo>
                <a:cubicBezTo>
                  <a:pt x="912012" y="1349833"/>
                  <a:pt x="1077007" y="1387618"/>
                  <a:pt x="1142501" y="1391396"/>
                </a:cubicBezTo>
                <a:cubicBezTo>
                  <a:pt x="1207995" y="1395174"/>
                  <a:pt x="1205476" y="1380061"/>
                  <a:pt x="1240742" y="1315826"/>
                </a:cubicBezTo>
                <a:cubicBezTo>
                  <a:pt x="1276008" y="1251591"/>
                  <a:pt x="1354097" y="1072742"/>
                  <a:pt x="1354097" y="1005988"/>
                </a:cubicBezTo>
                <a:cubicBezTo>
                  <a:pt x="1354097" y="939234"/>
                  <a:pt x="1238223" y="948051"/>
                  <a:pt x="1240742" y="915304"/>
                </a:cubicBezTo>
                <a:cubicBezTo>
                  <a:pt x="1243261" y="882557"/>
                  <a:pt x="1317571" y="849809"/>
                  <a:pt x="1369211" y="809505"/>
                </a:cubicBezTo>
                <a:cubicBezTo>
                  <a:pt x="1420851" y="769201"/>
                  <a:pt x="1454858" y="738973"/>
                  <a:pt x="1550580" y="673479"/>
                </a:cubicBezTo>
                <a:cubicBezTo>
                  <a:pt x="1646302" y="607985"/>
                  <a:pt x="1876791" y="484553"/>
                  <a:pt x="1943545" y="416540"/>
                </a:cubicBezTo>
                <a:cubicBezTo>
                  <a:pt x="2010299" y="348527"/>
                  <a:pt x="2007780" y="300665"/>
                  <a:pt x="1951102" y="265399"/>
                </a:cubicBezTo>
                <a:cubicBezTo>
                  <a:pt x="1894424" y="230133"/>
                  <a:pt x="1680309" y="201164"/>
                  <a:pt x="1603479" y="204943"/>
                </a:cubicBezTo>
                <a:cubicBezTo>
                  <a:pt x="1526649" y="208722"/>
                  <a:pt x="1532947" y="312001"/>
                  <a:pt x="1490124" y="288070"/>
                </a:cubicBezTo>
                <a:cubicBezTo>
                  <a:pt x="1447301" y="264140"/>
                  <a:pt x="1389363" y="106702"/>
                  <a:pt x="1346540" y="61360"/>
                </a:cubicBezTo>
                <a:cubicBezTo>
                  <a:pt x="1303717" y="16018"/>
                  <a:pt x="1264672" y="-23026"/>
                  <a:pt x="1233185" y="16018"/>
                </a:cubicBezTo>
                <a:cubicBezTo>
                  <a:pt x="1201698" y="55062"/>
                  <a:pt x="1185324" y="232652"/>
                  <a:pt x="1157615" y="295627"/>
                </a:cubicBezTo>
                <a:cubicBezTo>
                  <a:pt x="1129906" y="358602"/>
                  <a:pt x="1090861" y="385052"/>
                  <a:pt x="1066930" y="393869"/>
                </a:cubicBezTo>
                <a:cubicBezTo>
                  <a:pt x="1042999" y="402686"/>
                  <a:pt x="1031664" y="377496"/>
                  <a:pt x="1014031" y="348527"/>
                </a:cubicBezTo>
                <a:cubicBezTo>
                  <a:pt x="996398" y="319558"/>
                  <a:pt x="1024107" y="272956"/>
                  <a:pt x="953575" y="22005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1115616" y="3501008"/>
            <a:ext cx="19121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Instance </a:t>
            </a:r>
            <a:r>
              <a:rPr lang="nb-NO" sz="2800" dirty="0" smtClean="0">
                <a:solidFill>
                  <a:srgbClr val="C00000"/>
                </a:solidFill>
              </a:rPr>
              <a:t>(I,k) </a:t>
            </a:r>
            <a:r>
              <a:rPr lang="nb-NO" dirty="0" smtClean="0"/>
              <a:t>of </a:t>
            </a:r>
            <a:br>
              <a:rPr lang="nb-NO" dirty="0" smtClean="0"/>
            </a:br>
            <a:r>
              <a:rPr lang="nb-NO" dirty="0" smtClean="0"/>
              <a:t>problem </a:t>
            </a:r>
            <a:r>
              <a:rPr lang="nb-NO" sz="2800" dirty="0" smtClean="0">
                <a:solidFill>
                  <a:srgbClr val="C00000"/>
                </a:solidFill>
              </a:rPr>
              <a:t>A</a:t>
            </a:r>
            <a:endParaRPr lang="nb-NO" sz="2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3483005"/>
            <a:ext cx="205697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dirty="0" smtClean="0">
                <a:solidFill>
                  <a:srgbClr val="0070C0"/>
                </a:solidFill>
              </a:rPr>
              <a:t>Equivalent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instance </a:t>
            </a:r>
            <a:r>
              <a:rPr lang="nb-NO" sz="2800" dirty="0" smtClean="0">
                <a:solidFill>
                  <a:srgbClr val="C00000"/>
                </a:solidFill>
              </a:rPr>
              <a:t>(I’,k’) </a:t>
            </a:r>
            <a:r>
              <a:rPr lang="nb-NO" dirty="0" smtClean="0"/>
              <a:t>of </a:t>
            </a:r>
            <a:br>
              <a:rPr lang="nb-NO" dirty="0" smtClean="0"/>
            </a:br>
            <a:r>
              <a:rPr lang="nb-NO" dirty="0" smtClean="0"/>
              <a:t>problem </a:t>
            </a:r>
            <a:r>
              <a:rPr lang="nb-NO" sz="2800" dirty="0" smtClean="0">
                <a:solidFill>
                  <a:srgbClr val="C00000"/>
                </a:solidFill>
              </a:rPr>
              <a:t>B</a:t>
            </a:r>
            <a:endParaRPr lang="nb-NO" sz="2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3322707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002060"/>
                </a:solidFill>
              </a:rPr>
              <a:t>Time: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T(I,k)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4870901"/>
            <a:ext cx="5495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when does a reduction + </a:t>
            </a:r>
            <a:r>
              <a:rPr lang="nb-NO" dirty="0" smtClean="0">
                <a:solidFill>
                  <a:srgbClr val="C00000"/>
                </a:solidFill>
              </a:rPr>
              <a:t>f(k’)|I’|</a:t>
            </a:r>
            <a:r>
              <a:rPr lang="nb-NO" baseline="30000" dirty="0" smtClean="0">
                <a:solidFill>
                  <a:srgbClr val="C00000"/>
                </a:solidFill>
              </a:rPr>
              <a:t>O(1) </a:t>
            </a:r>
            <a:r>
              <a:rPr lang="nb-NO" dirty="0" smtClean="0"/>
              <a:t>time algorithm for </a:t>
            </a:r>
            <a:r>
              <a:rPr lang="nb-NO" dirty="0" smtClean="0">
                <a:solidFill>
                  <a:srgbClr val="C00000"/>
                </a:solidFill>
              </a:rPr>
              <a:t>B</a:t>
            </a:r>
          </a:p>
          <a:p>
            <a:r>
              <a:rPr lang="nb-NO" dirty="0" err="1" smtClean="0"/>
              <a:t>give</a:t>
            </a:r>
            <a:r>
              <a:rPr lang="nb-NO" dirty="0" smtClean="0"/>
              <a:t> </a:t>
            </a:r>
            <a:r>
              <a:rPr lang="nb-NO" dirty="0" err="1" smtClean="0"/>
              <a:t>something</a:t>
            </a:r>
            <a:r>
              <a:rPr lang="nb-NO" dirty="0" smtClean="0"/>
              <a:t> </a:t>
            </a:r>
            <a:r>
              <a:rPr lang="nb-NO" dirty="0" err="1" smtClean="0"/>
              <a:t>meaningful</a:t>
            </a:r>
            <a:r>
              <a:rPr lang="nb-NO" dirty="0" smtClean="0"/>
              <a:t> for </a:t>
            </a:r>
            <a:r>
              <a:rPr lang="nb-NO" dirty="0" smtClean="0">
                <a:solidFill>
                  <a:srgbClr val="C00000"/>
                </a:solidFill>
              </a:rPr>
              <a:t>A</a:t>
            </a:r>
            <a:r>
              <a:rPr lang="nb-NO" dirty="0" smtClean="0"/>
              <a:t>?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46227" y="5713184"/>
                <a:ext cx="4586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 smtClean="0"/>
                  <a:t>Need: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k’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g(k)</a:t>
                </a:r>
                <a:r>
                  <a:rPr lang="nb-NO" dirty="0" smtClean="0"/>
                  <a:t> for some function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 of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 only!</a:t>
                </a:r>
                <a:endParaRPr lang="nb-NO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227" y="5713184"/>
                <a:ext cx="4586448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1064" t="-8197" b="-2459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10241" y="3746900"/>
                <a:ext cx="1321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h(k)|I|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O(1)</a:t>
                </a:r>
                <a:endParaRPr lang="nb-NO" baseline="30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241" y="3746900"/>
                <a:ext cx="1321196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922" b="-26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37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Algorithms by Reduction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060848"/>
                <a:ext cx="8229600" cy="29809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Recall, we saw an algorithm for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Vertex Cover above LP</a:t>
                </a:r>
                <a:r>
                  <a:rPr lang="nb-NO" dirty="0" smtClean="0"/>
                  <a:t> with running time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4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k-OPT</a:t>
                </a:r>
                <a:r>
                  <a:rPr lang="nb-NO" sz="2400" baseline="25000" dirty="0" smtClean="0">
                    <a:solidFill>
                      <a:srgbClr val="C00000"/>
                    </a:solidFill>
                  </a:rPr>
                  <a:t>LP</a:t>
                </a:r>
                <a:r>
                  <a:rPr lang="nb-NO" sz="2000" baseline="200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n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O(1)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Now we give an algorithm for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Almost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dirty="0" smtClean="0"/>
                  <a:t>-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SAT</a:t>
                </a:r>
                <a:r>
                  <a:rPr lang="nb-NO" dirty="0" smtClean="0"/>
                  <a:t> by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reduction</a:t>
                </a:r>
                <a:r>
                  <a:rPr lang="nb-NO" dirty="0" smtClean="0"/>
                  <a:t> to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Vertex Cover above LP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060848"/>
                <a:ext cx="8229600" cy="2980928"/>
              </a:xfrm>
              <a:blipFill rotWithShape="1">
                <a:blip r:embed="rId2"/>
                <a:stretch>
                  <a:fillRect l="-1926" t="-26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52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Almost </a:t>
            </a:r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dirty="0" smtClean="0"/>
              <a:t>-SAT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7544" y="1556792"/>
                <a:ext cx="7920880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b-NO" sz="3200" b="1" dirty="0" smtClean="0">
                    <a:solidFill>
                      <a:srgbClr val="002060"/>
                    </a:solidFill>
                  </a:rPr>
                  <a:t>In:</a:t>
                </a:r>
                <a:r>
                  <a:rPr lang="nb-NO" sz="3200" dirty="0"/>
                  <a:t>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sz="3200" dirty="0" smtClean="0"/>
                  <a:t>-</a:t>
                </a:r>
                <a:r>
                  <a:rPr lang="nb-NO" sz="3200" dirty="0" smtClean="0">
                    <a:solidFill>
                      <a:srgbClr val="002060"/>
                    </a:solidFill>
                  </a:rPr>
                  <a:t>SAT</a:t>
                </a:r>
                <a:r>
                  <a:rPr lang="nb-NO" sz="3200" dirty="0" smtClean="0"/>
                  <a:t> formula</a:t>
                </a:r>
                <a14:m>
                  <m:oMath xmlns:m="http://schemas.openxmlformats.org/officeDocument/2006/math">
                    <m:r>
                      <a:rPr lang="nb-NO" sz="3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nb-NO" sz="3200" b="0" i="0" smtClean="0">
                        <a:solidFill>
                          <a:srgbClr val="C00000"/>
                        </a:solidFill>
                        <a:latin typeface="Cambria Math"/>
                      </a:rPr>
                      <m:t>ψ</m:t>
                    </m:r>
                  </m:oMath>
                </a14:m>
                <a:r>
                  <a:rPr lang="nb-NO" sz="3200" dirty="0" smtClean="0"/>
                  <a:t>, integer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k</a:t>
                </a:r>
                <a:endParaRPr lang="nb-NO" sz="3200" dirty="0">
                  <a:solidFill>
                    <a:srgbClr val="C00000"/>
                  </a:solidFill>
                </a:endParaRPr>
              </a:p>
              <a:p>
                <a:r>
                  <a:rPr lang="nb-NO" sz="3200" b="1" dirty="0">
                    <a:solidFill>
                      <a:srgbClr val="002060"/>
                    </a:solidFill>
                  </a:rPr>
                  <a:t>Question</a:t>
                </a:r>
                <a:r>
                  <a:rPr lang="nb-NO" sz="3200" b="1" dirty="0" smtClean="0">
                    <a:solidFill>
                      <a:srgbClr val="002060"/>
                    </a:solidFill>
                  </a:rPr>
                  <a:t>: </a:t>
                </a:r>
                <a:r>
                  <a:rPr lang="nb-NO" sz="3200" dirty="0" smtClean="0"/>
                  <a:t>Can we remove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sz="3200" dirty="0" smtClean="0"/>
                  <a:t> variables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3200" i="0">
                        <a:solidFill>
                          <a:srgbClr val="C00000"/>
                        </a:solidFill>
                        <a:latin typeface="Cambria Math"/>
                      </a:rPr>
                      <m:t>ψ</m:t>
                    </m:r>
                  </m:oMath>
                </a14:m>
                <a:r>
                  <a:rPr lang="nb-NO" sz="3200" dirty="0" smtClean="0"/>
                  <a:t> 	and make it satisfiable?</a:t>
                </a:r>
                <a:br>
                  <a:rPr lang="nb-NO" sz="3200" dirty="0" smtClean="0"/>
                </a:br>
                <a:r>
                  <a:rPr lang="nb-NO" sz="3200" b="1" dirty="0" smtClean="0">
                    <a:solidFill>
                      <a:srgbClr val="002060"/>
                    </a:solidFill>
                  </a:rPr>
                  <a:t>Parameter:</a:t>
                </a:r>
                <a:r>
                  <a:rPr lang="nb-NO" sz="3200" dirty="0" smtClean="0"/>
                  <a:t>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k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56792"/>
                <a:ext cx="7920880" cy="2062103"/>
              </a:xfrm>
              <a:prstGeom prst="rect">
                <a:avLst/>
              </a:prstGeom>
              <a:blipFill rotWithShape="1">
                <a:blip r:embed="rId2"/>
                <a:stretch>
                  <a:fillRect l="-2002" t="-3540" b="-855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859958" y="4394058"/>
            <a:ext cx="3136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2</a:t>
            </a:r>
            <a:r>
              <a:rPr lang="nb-NO" sz="2400" dirty="0" smtClean="0"/>
              <a:t>-SAT formula example:</a:t>
            </a:r>
            <a:endParaRPr lang="nb-N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03648" y="4901098"/>
                <a:ext cx="5711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smtClean="0">
                        <a:solidFill>
                          <a:srgbClr val="C00000"/>
                        </a:solidFill>
                        <a:latin typeface="Cambria Math"/>
                      </a:rPr>
                      <m:t>ψ</m:t>
                    </m:r>
                  </m:oMath>
                </a14:m>
                <a:r>
                  <a:rPr lang="nb-NO" sz="2000" dirty="0" smtClean="0">
                    <a:solidFill>
                      <a:srgbClr val="002060"/>
                    </a:solidFill>
                  </a:rPr>
                  <a:t> = (x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sz="2000" dirty="0" smtClean="0">
                    <a:solidFill>
                      <a:srgbClr val="002060"/>
                    </a:solidFill>
                  </a:rPr>
                  <a:t> y) </a:t>
                </a:r>
                <a14:m>
                  <m:oMath xmlns:m="http://schemas.openxmlformats.org/officeDocument/2006/math">
                    <m:r>
                      <a:rPr lang="nb-NO" sz="20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∧</m:t>
                    </m:r>
                    <m:r>
                      <m:rPr>
                        <m:nor/>
                      </m:rPr>
                      <a:rPr lang="nb-NO" sz="2000" dirty="0" smtClean="0">
                        <a:solidFill>
                          <a:srgbClr val="00206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nb-NO" sz="2000" smtClean="0">
                        <a:solidFill>
                          <a:srgbClr val="002060"/>
                        </a:solidFill>
                      </a:rPr>
                      <m:t>¬</m:t>
                    </m:r>
                    <m:r>
                      <m:rPr>
                        <m:nor/>
                      </m:rPr>
                      <a:rPr lang="nb-NO" sz="2000" dirty="0" smtClean="0">
                        <a:solidFill>
                          <a:srgbClr val="002060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nb-NO" sz="2000" dirty="0" smtClean="0">
                        <a:solidFill>
                          <a:srgbClr val="002060"/>
                        </a:solidFill>
                      </a:rPr>
                      <m:t> </m:t>
                    </m:r>
                    <m:r>
                      <a:rPr lang="nb-NO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∨</m:t>
                    </m:r>
                    <m:r>
                      <m:rPr>
                        <m:nor/>
                      </m:rPr>
                      <a:rPr lang="nb-NO" sz="2000" dirty="0" smtClean="0">
                        <a:solidFill>
                          <a:srgbClr val="00206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nb-NO" sz="2000" b="0" i="0" dirty="0" smtClean="0">
                        <a:solidFill>
                          <a:srgbClr val="002060"/>
                        </a:solidFill>
                      </a:rPr>
                      <m:t>z</m:t>
                    </m:r>
                    <m:r>
                      <m:rPr>
                        <m:nor/>
                      </m:rPr>
                      <a:rPr lang="nb-NO" sz="2000" dirty="0" smtClean="0">
                        <a:solidFill>
                          <a:srgbClr val="002060"/>
                        </a:solidFill>
                      </a:rPr>
                      <m:t>)</m:t>
                    </m:r>
                  </m:oMath>
                </a14:m>
                <a:r>
                  <a:rPr lang="nb-NO" sz="20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0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∧</m:t>
                    </m:r>
                    <m:r>
                      <m:rPr>
                        <m:nor/>
                      </m:rPr>
                      <a:rPr lang="nb-NO" sz="2000" dirty="0" smtClean="0">
                        <a:solidFill>
                          <a:srgbClr val="00206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nb-NO" sz="2000" b="0" i="0" dirty="0" smtClean="0">
                        <a:solidFill>
                          <a:srgbClr val="002060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nb-NO" sz="2000" dirty="0" smtClean="0">
                        <a:solidFill>
                          <a:srgbClr val="002060"/>
                        </a:solidFill>
                      </a:rPr>
                      <m:t> </m:t>
                    </m:r>
                    <m:r>
                      <a:rPr lang="nb-NO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∨</m:t>
                    </m:r>
                    <m:r>
                      <m:rPr>
                        <m:nor/>
                      </m:rPr>
                      <a:rPr lang="nb-NO" sz="2000" smtClean="0">
                        <a:solidFill>
                          <a:srgbClr val="002060"/>
                        </a:solidFill>
                      </a:rPr>
                      <m:t>¬</m:t>
                    </m:r>
                    <m:r>
                      <m:rPr>
                        <m:nor/>
                      </m:rPr>
                      <a:rPr lang="nb-NO" sz="2000" b="0" i="0" dirty="0" smtClean="0">
                        <a:solidFill>
                          <a:srgbClr val="002060"/>
                        </a:solidFill>
                      </a:rPr>
                      <m:t>z</m:t>
                    </m:r>
                    <m:r>
                      <m:rPr>
                        <m:nor/>
                      </m:rPr>
                      <a:rPr lang="nb-NO" sz="2000" dirty="0" smtClean="0">
                        <a:solidFill>
                          <a:srgbClr val="002060"/>
                        </a:solidFill>
                      </a:rPr>
                      <m:t>)</m:t>
                    </m:r>
                  </m:oMath>
                </a14:m>
                <a:r>
                  <a:rPr lang="nb-NO" sz="20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0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∧</m:t>
                    </m:r>
                    <m:r>
                      <m:rPr>
                        <m:nor/>
                      </m:rPr>
                      <a:rPr lang="nb-NO" sz="2000" dirty="0" smtClean="0">
                        <a:solidFill>
                          <a:srgbClr val="00206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nb-NO" sz="2000" smtClean="0">
                        <a:solidFill>
                          <a:srgbClr val="002060"/>
                        </a:solidFill>
                      </a:rPr>
                      <m:t>¬</m:t>
                    </m:r>
                    <m:r>
                      <m:rPr>
                        <m:nor/>
                      </m:rPr>
                      <a:rPr lang="nb-NO" sz="2000" b="0" i="0" dirty="0" smtClean="0">
                        <a:solidFill>
                          <a:srgbClr val="002060"/>
                        </a:solidFill>
                      </a:rPr>
                      <m:t>z</m:t>
                    </m:r>
                    <m:r>
                      <m:rPr>
                        <m:nor/>
                      </m:rPr>
                      <a:rPr lang="nb-NO" sz="2000" dirty="0" smtClean="0">
                        <a:solidFill>
                          <a:srgbClr val="002060"/>
                        </a:solidFill>
                      </a:rPr>
                      <m:t> </m:t>
                    </m:r>
                    <m:r>
                      <a:rPr lang="nb-NO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∨</m:t>
                    </m:r>
                    <m:r>
                      <m:rPr>
                        <m:nor/>
                      </m:rPr>
                      <a:rPr lang="nb-NO" sz="2000" smtClean="0">
                        <a:solidFill>
                          <a:srgbClr val="002060"/>
                        </a:solidFill>
                      </a:rPr>
                      <m:t>¬</m:t>
                    </m:r>
                    <m:r>
                      <m:rPr>
                        <m:nor/>
                      </m:rPr>
                      <a:rPr lang="nb-NO" sz="2000" b="0" i="0" dirty="0" smtClean="0">
                        <a:solidFill>
                          <a:srgbClr val="002060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nb-NO" sz="2000" dirty="0" smtClean="0">
                        <a:solidFill>
                          <a:srgbClr val="002060"/>
                        </a:solidFill>
                      </a:rPr>
                      <m:t>)</m:t>
                    </m:r>
                  </m:oMath>
                </a14:m>
                <a:r>
                  <a:rPr lang="nb-NO" sz="20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0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∧</m:t>
                    </m:r>
                    <m:r>
                      <m:rPr>
                        <m:nor/>
                      </m:rPr>
                      <a:rPr lang="nb-NO" sz="2000" dirty="0" smtClean="0">
                        <a:solidFill>
                          <a:srgbClr val="00206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nb-NO" sz="2000" b="0" i="0" dirty="0" smtClean="0">
                        <a:solidFill>
                          <a:srgbClr val="002060"/>
                        </a:solidFill>
                      </a:rPr>
                      <m:t>z</m:t>
                    </m:r>
                    <m:r>
                      <m:rPr>
                        <m:nor/>
                      </m:rPr>
                      <a:rPr lang="nb-NO" sz="2000" dirty="0" smtClean="0">
                        <a:solidFill>
                          <a:srgbClr val="002060"/>
                        </a:solidFill>
                      </a:rPr>
                      <m:t> </m:t>
                    </m:r>
                    <m:r>
                      <a:rPr lang="nb-NO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∨</m:t>
                    </m:r>
                    <m:r>
                      <m:rPr>
                        <m:nor/>
                      </m:rPr>
                      <a:rPr lang="nb-NO" sz="2000" b="0" i="0" dirty="0" smtClean="0">
                        <a:solidFill>
                          <a:srgbClr val="002060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nb-NO" sz="2000" dirty="0" smtClean="0">
                        <a:solidFill>
                          <a:srgbClr val="002060"/>
                        </a:solidFill>
                      </a:rPr>
                      <m:t>)</m:t>
                    </m:r>
                  </m:oMath>
                </a14:m>
                <a:endParaRPr lang="nb-NO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901098"/>
                <a:ext cx="5711948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320" t="-7576" b="-257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4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 smtClean="0">
                    <a:solidFill>
                      <a:srgbClr val="002060"/>
                    </a:solidFill>
                  </a:rPr>
                  <a:t>Almost 2-SAT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/>
                        <a:sym typeface="Wingdings" pitchFamily="2" charset="2"/>
                      </a:rPr>
                      <m:t>≤</m:t>
                    </m:r>
                  </m:oMath>
                </a14:m>
                <a:r>
                  <a:rPr lang="nb-NO" dirty="0" smtClean="0">
                    <a:sym typeface="Wingdings" pitchFamily="2" charset="2"/>
                  </a:rPr>
                  <a:t> Vertex Cover/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itchFamily="2" charset="2"/>
                  </a:rPr>
                  <a:t>k-LP</a:t>
                </a:r>
                <a:endParaRPr lang="nb-NO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037" r="-1111"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1979712" y="249289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dirty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492896"/>
                <a:ext cx="576064" cy="576064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1979712" y="4077072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dirty="0" smtClean="0">
                          <a:latin typeface="Cambria Math"/>
                        </a:rPr>
                        <m:t>¬</m:t>
                      </m:r>
                      <m:r>
                        <a:rPr lang="nb-NO" b="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077072"/>
                <a:ext cx="576064" cy="576064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3923928" y="2492896"/>
                <a:ext cx="576065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492896"/>
                <a:ext cx="576065" cy="576064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3923928" y="4077072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dirty="0" smtClean="0">
                          <a:latin typeface="Cambria Math"/>
                        </a:rPr>
                        <m:t>¬</m:t>
                      </m:r>
                      <m:r>
                        <a:rPr lang="nb-NO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077072"/>
                <a:ext cx="576064" cy="576064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5796136" y="249289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dirty="0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492896"/>
                <a:ext cx="576064" cy="576064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5796136" y="4077072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dirty="0" smtClean="0">
                          <a:latin typeface="Cambria Math"/>
                        </a:rPr>
                        <m:t>¬</m:t>
                      </m:r>
                      <m:r>
                        <a:rPr lang="nb-NO" b="0" i="1" dirty="0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077072"/>
                <a:ext cx="576064" cy="576064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>
            <a:stCxn id="4" idx="4"/>
            <a:endCxn id="5" idx="0"/>
          </p:cNvCxnSpPr>
          <p:nvPr/>
        </p:nvCxnSpPr>
        <p:spPr>
          <a:xfrm>
            <a:off x="2267744" y="3068960"/>
            <a:ext cx="0" cy="100811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4"/>
            <a:endCxn id="7" idx="0"/>
          </p:cNvCxnSpPr>
          <p:nvPr/>
        </p:nvCxnSpPr>
        <p:spPr>
          <a:xfrm flipH="1">
            <a:off x="4211960" y="3068960"/>
            <a:ext cx="1" cy="100811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4"/>
            <a:endCxn id="9" idx="0"/>
          </p:cNvCxnSpPr>
          <p:nvPr/>
        </p:nvCxnSpPr>
        <p:spPr>
          <a:xfrm>
            <a:off x="6084168" y="3068960"/>
            <a:ext cx="0" cy="100811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6"/>
            <a:endCxn id="6" idx="2"/>
          </p:cNvCxnSpPr>
          <p:nvPr/>
        </p:nvCxnSpPr>
        <p:spPr>
          <a:xfrm>
            <a:off x="2555776" y="2780928"/>
            <a:ext cx="13681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5"/>
            <a:endCxn id="9" idx="1"/>
          </p:cNvCxnSpPr>
          <p:nvPr/>
        </p:nvCxnSpPr>
        <p:spPr>
          <a:xfrm>
            <a:off x="4415630" y="2984597"/>
            <a:ext cx="1464869" cy="11768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86754" y="2348880"/>
                <a:ext cx="9211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/>
                        </a:rPr>
                        <m:t>𝑥</m:t>
                      </m:r>
                      <m:r>
                        <a:rPr lang="nb-NO" sz="2400" b="0" i="1" smtClean="0">
                          <a:latin typeface="Cambria Math"/>
                        </a:rPr>
                        <m:t>∨</m:t>
                      </m:r>
                      <m:r>
                        <a:rPr lang="nb-NO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nb-NO" sz="2400" b="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54" y="2348880"/>
                <a:ext cx="921150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80247" y="2967335"/>
                <a:ext cx="1131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/>
                        </a:rPr>
                        <m:t>𝑦</m:t>
                      </m:r>
                      <m:r>
                        <a:rPr lang="nb-NO" sz="2400" b="0" i="1" smtClean="0">
                          <a:latin typeface="Cambria Math"/>
                        </a:rPr>
                        <m:t>∨¬</m:t>
                      </m:r>
                      <m:r>
                        <a:rPr lang="nb-NO" sz="24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nb-NO" sz="2400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247" y="2967335"/>
                <a:ext cx="1131913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5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2" grpId="0"/>
      <p:bldP spid="2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Reduction analysis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606358" y="2044482"/>
            <a:ext cx="367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Time taken by reduction: </a:t>
            </a:r>
            <a:r>
              <a:rPr lang="nb-NO" dirty="0" smtClean="0">
                <a:solidFill>
                  <a:srgbClr val="002060"/>
                </a:solidFill>
              </a:rPr>
              <a:t>polynomial</a:t>
            </a:r>
            <a:r>
              <a:rPr lang="nb-NO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2213759"/>
            <a:ext cx="3074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n</a:t>
            </a:r>
            <a:r>
              <a:rPr lang="nb-NO" sz="2000" dirty="0" smtClean="0"/>
              <a:t> variables in </a:t>
            </a:r>
            <a:r>
              <a:rPr lang="nb-NO" sz="2000" dirty="0" smtClean="0">
                <a:solidFill>
                  <a:srgbClr val="C00000"/>
                </a:solidFill>
              </a:rPr>
              <a:t>2</a:t>
            </a:r>
            <a:r>
              <a:rPr lang="nb-NO" sz="2000" dirty="0" smtClean="0"/>
              <a:t>-</a:t>
            </a:r>
            <a:r>
              <a:rPr lang="nb-NO" sz="2000" dirty="0" smtClean="0">
                <a:solidFill>
                  <a:srgbClr val="0070C0"/>
                </a:solidFill>
              </a:rPr>
              <a:t>SAT</a:t>
            </a:r>
            <a:r>
              <a:rPr lang="nb-NO" sz="2000" dirty="0" smtClean="0"/>
              <a:t> formula</a:t>
            </a:r>
            <a:endParaRPr lang="nb-NO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790710" y="2983201"/>
            <a:ext cx="375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2n </a:t>
            </a:r>
            <a:r>
              <a:rPr lang="nb-NO" dirty="0" smtClean="0">
                <a:sym typeface="Wingdings" panose="05000000000000000000" pitchFamily="2" charset="2"/>
              </a:rPr>
              <a:t>vertices in output graph,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OPT</a:t>
            </a:r>
            <a:r>
              <a:rPr lang="nb-NO" baseline="-25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LP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 = n</a:t>
            </a:r>
            <a:r>
              <a:rPr lang="nb-NO" dirty="0" smtClean="0">
                <a:sym typeface="Wingdings" panose="05000000000000000000" pitchFamily="2" charset="2"/>
              </a:rPr>
              <a:t>.</a:t>
            </a:r>
            <a:endParaRPr lang="nb-NO" dirty="0"/>
          </a:p>
        </p:txBody>
      </p:sp>
      <p:sp>
        <p:nvSpPr>
          <p:cNvPr id="9" name="TextBox 8"/>
          <p:cNvSpPr txBox="1"/>
          <p:nvPr/>
        </p:nvSpPr>
        <p:spPr>
          <a:xfrm>
            <a:off x="991265" y="4188359"/>
            <a:ext cx="311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ym typeface="Wingdings" panose="05000000000000000000" pitchFamily="2" charset="2"/>
              </a:rPr>
              <a:t>Almost </a:t>
            </a:r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dirty="0" smtClean="0"/>
              <a:t>-</a:t>
            </a:r>
            <a:r>
              <a:rPr lang="nb-NO" dirty="0" smtClean="0">
                <a:solidFill>
                  <a:srgbClr val="0070C0"/>
                </a:solidFill>
              </a:rPr>
              <a:t>SAT</a:t>
            </a:r>
            <a:r>
              <a:rPr lang="nb-NO" dirty="0" smtClean="0"/>
              <a:t> solutions of size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>
            <a:off x="573138" y="3429000"/>
            <a:ext cx="3951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Vertex Covers of size </a:t>
            </a:r>
            <a:r>
              <a:rPr lang="nb-NO" sz="2000" dirty="0" smtClean="0">
                <a:solidFill>
                  <a:srgbClr val="C00000"/>
                </a:solidFill>
              </a:rPr>
              <a:t>n+k = </a:t>
            </a:r>
            <a:r>
              <a:rPr lang="nb-NO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OPT</a:t>
            </a:r>
            <a:r>
              <a:rPr lang="nb-NO" sz="2000" baseline="-25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LP</a:t>
            </a:r>
            <a:r>
              <a:rPr lang="nb-NO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+ k</a:t>
            </a:r>
            <a:endParaRPr lang="nb-NO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44208" y="2613869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↔</m:t>
                      </m:r>
                    </m:oMath>
                  </m:oMathPara>
                </a14:m>
                <a:endParaRPr lang="nb-NO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613869"/>
                <a:ext cx="450764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23265" y="3829110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↔</m:t>
                      </m:r>
                    </m:oMath>
                  </m:oMathPara>
                </a14:m>
                <a:endParaRPr lang="nb-NO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265" y="3829110"/>
                <a:ext cx="45076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62724" y="5301208"/>
                <a:ext cx="49356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 smtClean="0">
                    <a:sym typeface="Wingdings" panose="05000000000000000000" pitchFamily="2" charset="2"/>
                  </a:rPr>
                  <a:t>Almost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sz="2800" dirty="0" smtClean="0"/>
                  <a:t>-</a:t>
                </a:r>
                <a:r>
                  <a:rPr lang="nb-NO" sz="2800" dirty="0" smtClean="0">
                    <a:solidFill>
                      <a:srgbClr val="0070C0"/>
                    </a:solidFill>
                  </a:rPr>
                  <a:t>SAT</a:t>
                </a:r>
                <a:r>
                  <a:rPr lang="nb-NO" sz="2800" dirty="0" smtClean="0"/>
                  <a:t>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4</a:t>
                </a:r>
                <a:r>
                  <a:rPr lang="nb-NO" sz="2800" baseline="300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sz="2800" baseline="200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sz="2800" dirty="0" smtClean="0">
                    <a:solidFill>
                      <a:srgbClr val="C00000"/>
                    </a:solidFill>
                  </a:rPr>
                  <a:t> n</a:t>
                </a:r>
                <a:r>
                  <a:rPr lang="nb-NO" sz="2800" baseline="30000" dirty="0" smtClean="0">
                    <a:solidFill>
                      <a:srgbClr val="C00000"/>
                    </a:solidFill>
                  </a:rPr>
                  <a:t>O(1)</a:t>
                </a:r>
                <a:r>
                  <a:rPr lang="nb-NO" sz="2800" dirty="0" smtClean="0"/>
                  <a:t> algorithm!</a:t>
                </a:r>
                <a:endParaRPr lang="nb-NO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724" y="5301208"/>
                <a:ext cx="4935647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469" t="-10588" r="-1235" b="-3411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37406" y="4509120"/>
                <a:ext cx="3876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dirty="0" smtClean="0"/>
                  <a:t>Vertex Cover </a:t>
                </a:r>
                <a:r>
                  <a:rPr lang="nb-NO" sz="2000" dirty="0" smtClean="0">
                    <a:solidFill>
                      <a:srgbClr val="C00000"/>
                    </a:solidFill>
                  </a:rPr>
                  <a:t>4</a:t>
                </a:r>
                <a:r>
                  <a:rPr lang="nb-NO" sz="2000" baseline="30000" dirty="0" smtClean="0">
                    <a:solidFill>
                      <a:srgbClr val="C00000"/>
                    </a:solidFill>
                  </a:rPr>
                  <a:t>k-OPT</a:t>
                </a:r>
                <a:r>
                  <a:rPr lang="nb-NO" sz="1600" baseline="25000" dirty="0" smtClean="0">
                    <a:solidFill>
                      <a:srgbClr val="C00000"/>
                    </a:solidFill>
                  </a:rPr>
                  <a:t>LP</a:t>
                </a:r>
                <a:r>
                  <a:rPr lang="nb-NO" sz="1400" baseline="200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sz="2000" dirty="0" smtClean="0">
                    <a:solidFill>
                      <a:srgbClr val="C00000"/>
                    </a:solidFill>
                  </a:rPr>
                  <a:t> n</a:t>
                </a:r>
                <a:r>
                  <a:rPr lang="nb-NO" sz="2000" baseline="30000" dirty="0" smtClean="0">
                    <a:solidFill>
                      <a:srgbClr val="C00000"/>
                    </a:solidFill>
                  </a:rPr>
                  <a:t>O(1)</a:t>
                </a:r>
                <a:r>
                  <a:rPr lang="nb-NO" sz="2000" dirty="0" smtClean="0"/>
                  <a:t> algorithm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406" y="4509120"/>
                <a:ext cx="3876510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1730" t="-7692" r="-1887" b="-2769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187533" y="4839543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endParaRPr lang="nb-NO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Odd Cycle Transversal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49309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b="1" dirty="0">
                    <a:solidFill>
                      <a:srgbClr val="002060"/>
                    </a:solidFill>
                  </a:rPr>
                  <a:t>In: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G</a:t>
                </a:r>
                <a:r>
                  <a:rPr lang="nb-NO" dirty="0"/>
                  <a:t>, </a:t>
                </a:r>
                <a:r>
                  <a:rPr lang="nb-NO" dirty="0">
                    <a:solidFill>
                      <a:srgbClr val="C00000"/>
                    </a:solidFill>
                  </a:rPr>
                  <a:t>k</a:t>
                </a:r>
              </a:p>
              <a:p>
                <a:pPr marL="0" indent="0">
                  <a:buNone/>
                </a:pPr>
                <a:r>
                  <a:rPr lang="nb-NO" b="1" dirty="0">
                    <a:solidFill>
                      <a:srgbClr val="002060"/>
                    </a:solidFill>
                  </a:rPr>
                  <a:t>Question:</a:t>
                </a:r>
                <a:r>
                  <a:rPr lang="nb-NO" dirty="0">
                    <a:solidFill>
                      <a:srgbClr val="002060"/>
                    </a:solidFill>
                  </a:rPr>
                  <a:t> </a:t>
                </a:r>
                <a:r>
                  <a:rPr lang="nb-NO" dirty="0" smtClean="0"/>
                  <a:t>Does there exist 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i="0">
                        <a:solidFill>
                          <a:srgbClr val="C00000"/>
                        </a:solidFill>
                        <a:latin typeface="Cambria Math"/>
                      </a:rPr>
                      <m:t>S</m:t>
                    </m:r>
                    <m:r>
                      <a:rPr lang="nb-NO" i="0">
                        <a:solidFill>
                          <a:srgbClr val="C00000"/>
                        </a:solidFill>
                        <a:latin typeface="Cambria Math"/>
                      </a:rPr>
                      <m:t>⊆</m:t>
                    </m:r>
                    <m:r>
                      <m:rPr>
                        <m:sty m:val="p"/>
                      </m:rPr>
                      <a:rPr lang="nb-NO" i="0">
                        <a:solidFill>
                          <a:srgbClr val="C00000"/>
                        </a:solidFill>
                        <a:latin typeface="Cambria Math"/>
                      </a:rPr>
                      <m:t>V</m:t>
                    </m:r>
                    <m:d>
                      <m:d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i="0">
                            <a:solidFill>
                              <a:srgbClr val="C00000"/>
                            </a:solidFill>
                            <a:latin typeface="Cambria Math"/>
                          </a:rPr>
                          <m:t>G</m:t>
                        </m:r>
                      </m:e>
                    </m:d>
                  </m:oMath>
                </a14:m>
                <a:r>
                  <a:rPr lang="nb-NO" dirty="0" smtClean="0"/>
                  <a:t> of 	size at most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 </a:t>
                </a:r>
                <a:r>
                  <a:rPr lang="nb-NO" dirty="0"/>
                  <a:t>such that </a:t>
                </a:r>
                <a:r>
                  <a:rPr lang="nb-NO" dirty="0">
                    <a:solidFill>
                      <a:srgbClr val="C00000"/>
                    </a:solidFill>
                  </a:rPr>
                  <a:t>G\S</a:t>
                </a:r>
                <a:r>
                  <a:rPr lang="nb-NO" dirty="0"/>
                  <a:t> is </a:t>
                </a:r>
                <a:r>
                  <a:rPr lang="nb-NO" dirty="0" smtClean="0"/>
                  <a:t>bipartite?</a:t>
                </a:r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Parameter: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</a:p>
              <a:p>
                <a:pPr marL="0" indent="0">
                  <a:buNone/>
                </a:pPr>
                <a:endParaRPr lang="nb-NO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Exercise:  </a:t>
                </a:r>
                <a:r>
                  <a:rPr lang="nb-NO" dirty="0" smtClean="0"/>
                  <a:t>Give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4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O(1)</a:t>
                </a:r>
                <a:r>
                  <a:rPr lang="nb-NO" dirty="0" smtClean="0"/>
                  <a:t> time algorithm for Odd Cycle Transversal.</a:t>
                </a:r>
                <a:endParaRPr lang="nb-NO" b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493096"/>
              </a:xfrm>
              <a:blipFill rotWithShape="1">
                <a:blip r:embed="rId2"/>
                <a:stretch>
                  <a:fillRect l="-1852" t="-176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78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Pre-processing for Vertex Cover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>
                    <a:sym typeface="Wingdings" panose="05000000000000000000" pitchFamily="2" charset="2"/>
                  </a:rPr>
                  <a:t>If any vertex v has degree </a:t>
                </a:r>
                <a14:m>
                  <m:oMath xmlns:m="http://schemas.openxmlformats.org/officeDocument/2006/math">
                    <m:r>
                      <a:rPr lang="nb-NO" i="1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≥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k+1 </a:t>
                </a:r>
                <a:r>
                  <a:rPr lang="nb-NO" dirty="0"/>
                  <a:t>it must be a part of any vertex cover of </a:t>
                </a:r>
                <a:r>
                  <a:rPr lang="nb-NO" dirty="0" smtClean="0"/>
                  <a:t>size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k </a:t>
                </a:r>
                <a:r>
                  <a:rPr lang="nb-NO" dirty="0" smtClean="0"/>
                  <a:t/>
                </a:r>
                <a:br>
                  <a:rPr lang="nb-NO" dirty="0" smtClean="0"/>
                </a:b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Pick</a:t>
                </a:r>
                <a:r>
                  <a:rPr lang="nb-NO" dirty="0" smtClean="0">
                    <a:sym typeface="Wingdings" panose="05000000000000000000" pitchFamily="2" charset="2"/>
                  </a:rPr>
                  <a:t> it in to solution.</a:t>
                </a:r>
              </a:p>
              <a:p>
                <a:pPr marL="0" indent="0">
                  <a:buNone/>
                </a:pPr>
                <a:endParaRPr lang="nb-NO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Remove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v</a:t>
                </a:r>
                <a:r>
                  <a:rPr lang="nb-NO" dirty="0" smtClean="0">
                    <a:sym typeface="Wingdings" panose="05000000000000000000" pitchFamily="2" charset="2"/>
                  </a:rPr>
                  <a:t> and decrease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</a:t>
                </a:r>
                <a:r>
                  <a:rPr lang="nb-NO" dirty="0" smtClean="0">
                    <a:sym typeface="Wingdings" panose="05000000000000000000" pitchFamily="2" charset="2"/>
                  </a:rPr>
                  <a:t> by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nb-NO" dirty="0" smtClean="0">
                    <a:sym typeface="Wingdings" panose="05000000000000000000" pitchFamily="2" charset="2"/>
                  </a:rPr>
                  <a:t>.</a:t>
                </a:r>
                <a:endParaRPr lang="nb-NO" dirty="0"/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endParaRPr lang="nb-NO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90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nb-NO" dirty="0" smtClean="0">
                    <a:solidFill>
                      <a:srgbClr val="002060"/>
                    </a:solidFill>
                  </a:rPr>
                  <a:t>Odd Cycle Transversal </a:t>
                </a:r>
                <a:r>
                  <a:rPr lang="nb-NO" dirty="0" smtClean="0"/>
                  <a:t/>
                </a:r>
                <a:br>
                  <a:rPr lang="nb-NO" dirty="0" smtClean="0"/>
                </a:b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/>
                        <a:sym typeface="Wingdings" pitchFamily="2" charset="2"/>
                      </a:rPr>
                      <m:t>≤</m:t>
                    </m:r>
                  </m:oMath>
                </a14:m>
                <a:r>
                  <a:rPr lang="nb-NO" dirty="0" smtClean="0">
                    <a:sym typeface="Wingdings" pitchFamily="2" charset="2"/>
                  </a:rPr>
                  <a:t> </a:t>
                </a:r>
                <a:r>
                  <a:rPr lang="nb-NO" dirty="0" smtClean="0">
                    <a:solidFill>
                      <a:srgbClr val="002060"/>
                    </a:solidFill>
                    <a:sym typeface="Wingdings" pitchFamily="2" charset="2"/>
                  </a:rPr>
                  <a:t>Almost 2-Sat</a:t>
                </a:r>
                <a:endParaRPr lang="nb-NO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27584" y="2636912"/>
            <a:ext cx="2736243" cy="2130700"/>
            <a:chOff x="827584" y="2636912"/>
            <a:chExt cx="2736243" cy="2130700"/>
          </a:xfrm>
        </p:grpSpPr>
        <p:sp>
          <p:nvSpPr>
            <p:cNvPr id="4" name="Oval 3"/>
            <p:cNvSpPr/>
            <p:nvPr/>
          </p:nvSpPr>
          <p:spPr>
            <a:xfrm>
              <a:off x="827584" y="2636912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x</a:t>
              </a:r>
              <a:endParaRPr lang="nb-NO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915755" y="2636912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y</a:t>
              </a:r>
              <a:endParaRPr lang="nb-NO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835696" y="4119540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z</a:t>
              </a:r>
              <a:endParaRPr lang="nb-NO" dirty="0"/>
            </a:p>
          </p:txBody>
        </p:sp>
        <p:cxnSp>
          <p:nvCxnSpPr>
            <p:cNvPr id="8" name="Straight Connector 7"/>
            <p:cNvCxnSpPr>
              <a:stCxn id="4" idx="6"/>
              <a:endCxn id="5" idx="2"/>
            </p:cNvCxnSpPr>
            <p:nvPr/>
          </p:nvCxnSpPr>
          <p:spPr>
            <a:xfrm>
              <a:off x="1475656" y="2960948"/>
              <a:ext cx="1440099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4" idx="5"/>
              <a:endCxn id="6" idx="1"/>
            </p:cNvCxnSpPr>
            <p:nvPr/>
          </p:nvCxnSpPr>
          <p:spPr>
            <a:xfrm>
              <a:off x="1380748" y="3190076"/>
              <a:ext cx="549856" cy="102437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5" idx="3"/>
              <a:endCxn id="6" idx="7"/>
            </p:cNvCxnSpPr>
            <p:nvPr/>
          </p:nvCxnSpPr>
          <p:spPr>
            <a:xfrm flipH="1">
              <a:off x="2388860" y="3190076"/>
              <a:ext cx="621803" cy="102437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444007" y="2636912"/>
            <a:ext cx="4010178" cy="3240360"/>
            <a:chOff x="4444007" y="2636912"/>
            <a:chExt cx="4010178" cy="3240360"/>
          </a:xfrm>
        </p:grpSpPr>
        <p:sp>
          <p:nvSpPr>
            <p:cNvPr id="15" name="Oval 14"/>
            <p:cNvSpPr/>
            <p:nvPr/>
          </p:nvSpPr>
          <p:spPr>
            <a:xfrm>
              <a:off x="4444007" y="2636912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x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7806113" y="2636912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y</a:t>
              </a:r>
              <a:endParaRPr lang="nb-NO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6034488" y="5229200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z</a:t>
              </a:r>
              <a:endParaRPr lang="nb-NO" dirty="0"/>
            </a:p>
          </p:txBody>
        </p:sp>
      </p:grpSp>
      <p:cxnSp>
        <p:nvCxnSpPr>
          <p:cNvPr id="19" name="Straight Connector 18"/>
          <p:cNvCxnSpPr>
            <a:stCxn id="15" idx="5"/>
            <a:endCxn id="17" idx="1"/>
          </p:cNvCxnSpPr>
          <p:nvPr/>
        </p:nvCxnSpPr>
        <p:spPr>
          <a:xfrm>
            <a:off x="4997171" y="3190076"/>
            <a:ext cx="1132225" cy="21340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3"/>
            <a:endCxn id="17" idx="7"/>
          </p:cNvCxnSpPr>
          <p:nvPr/>
        </p:nvCxnSpPr>
        <p:spPr>
          <a:xfrm flipH="1">
            <a:off x="6587652" y="3190076"/>
            <a:ext cx="1313369" cy="21340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40152" y="1959223"/>
                <a:ext cx="11503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/>
                        </a:rPr>
                        <m:t>𝑥</m:t>
                      </m:r>
                      <m:r>
                        <a:rPr lang="nb-NO" sz="2400" b="0" i="1" smtClean="0">
                          <a:latin typeface="Cambria Math"/>
                        </a:rPr>
                        <m:t>∨¬</m:t>
                      </m:r>
                      <m:r>
                        <a:rPr lang="nb-NO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nb-NO" sz="2400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959223"/>
                <a:ext cx="115038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urved Connector 23"/>
          <p:cNvCxnSpPr>
            <a:stCxn id="15" idx="0"/>
            <a:endCxn id="16" idx="0"/>
          </p:cNvCxnSpPr>
          <p:nvPr/>
        </p:nvCxnSpPr>
        <p:spPr>
          <a:xfrm rot="5400000" flipH="1" flipV="1">
            <a:off x="6449096" y="955859"/>
            <a:ext cx="12700" cy="3362106"/>
          </a:xfrm>
          <a:prstGeom prst="curvedConnector3">
            <a:avLst>
              <a:gd name="adj1" fmla="val 180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5" idx="4"/>
            <a:endCxn id="17" idx="2"/>
          </p:cNvCxnSpPr>
          <p:nvPr/>
        </p:nvCxnSpPr>
        <p:spPr>
          <a:xfrm rot="16200000" flipH="1">
            <a:off x="4267139" y="3785887"/>
            <a:ext cx="2268252" cy="1266445"/>
          </a:xfrm>
          <a:prstGeom prst="curvedConnector2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7" idx="6"/>
            <a:endCxn id="16" idx="4"/>
          </p:cNvCxnSpPr>
          <p:nvPr/>
        </p:nvCxnSpPr>
        <p:spPr>
          <a:xfrm flipV="1">
            <a:off x="6682560" y="3284984"/>
            <a:ext cx="1447589" cy="2268252"/>
          </a:xfrm>
          <a:prstGeom prst="curvedConnector2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5" idx="6"/>
            <a:endCxn id="16" idx="2"/>
          </p:cNvCxnSpPr>
          <p:nvPr/>
        </p:nvCxnSpPr>
        <p:spPr>
          <a:xfrm>
            <a:off x="5092079" y="2960948"/>
            <a:ext cx="271403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940152" y="2535287"/>
                <a:ext cx="11503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/>
                        </a:rPr>
                        <m:t>¬</m:t>
                      </m:r>
                      <m:r>
                        <a:rPr lang="nb-NO" sz="2400" b="0" i="1" smtClean="0">
                          <a:latin typeface="Cambria Math"/>
                        </a:rPr>
                        <m:t>𝑥</m:t>
                      </m:r>
                      <m:r>
                        <a:rPr lang="nb-NO" sz="2400" b="0" i="1" smtClean="0">
                          <a:latin typeface="Cambria Math"/>
                        </a:rPr>
                        <m:t>∨</m:t>
                      </m:r>
                      <m:r>
                        <a:rPr lang="nb-NO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nb-NO" sz="24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535287"/>
                <a:ext cx="115038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35897" y="4582946"/>
                <a:ext cx="11279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/>
                        </a:rPr>
                        <m:t>𝑥</m:t>
                      </m:r>
                      <m:r>
                        <a:rPr lang="nb-NO" sz="2400" b="0" i="1" smtClean="0">
                          <a:latin typeface="Cambria Math"/>
                        </a:rPr>
                        <m:t>∨¬</m:t>
                      </m:r>
                      <m:r>
                        <a:rPr lang="nb-NO" sz="24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nb-NO" sz="2400" b="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897" y="4582946"/>
                <a:ext cx="1127937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92080" y="3573016"/>
                <a:ext cx="11279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/>
                        </a:rPr>
                        <m:t>¬</m:t>
                      </m:r>
                      <m:r>
                        <a:rPr lang="nb-NO" sz="2400" b="0" i="1" smtClean="0">
                          <a:latin typeface="Cambria Math"/>
                        </a:rPr>
                        <m:t>𝑥</m:t>
                      </m:r>
                      <m:r>
                        <a:rPr lang="nb-NO" sz="2400" b="0" i="1" smtClean="0">
                          <a:latin typeface="Cambria Math"/>
                        </a:rPr>
                        <m:t>∨</m:t>
                      </m:r>
                      <m:r>
                        <a:rPr lang="nb-NO" sz="24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nb-NO" sz="2400" b="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573016"/>
                <a:ext cx="1127937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812360" y="4499828"/>
                <a:ext cx="1131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/>
                        </a:rPr>
                        <m:t>¬</m:t>
                      </m:r>
                      <m:r>
                        <a:rPr lang="nb-NO" sz="2400" b="0" i="1" smtClean="0">
                          <a:latin typeface="Cambria Math"/>
                        </a:rPr>
                        <m:t>𝑦</m:t>
                      </m:r>
                      <m:r>
                        <a:rPr lang="nb-NO" sz="2400" b="0" i="1" smtClean="0">
                          <a:latin typeface="Cambria Math"/>
                        </a:rPr>
                        <m:t>∨</m:t>
                      </m:r>
                      <m:r>
                        <a:rPr lang="nb-NO" sz="24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nb-NO" sz="2400" b="0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4499828"/>
                <a:ext cx="1131913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084168" y="4077072"/>
                <a:ext cx="1131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/>
                        </a:rPr>
                        <m:t>𝑦</m:t>
                      </m:r>
                      <m:r>
                        <a:rPr lang="nb-NO" sz="2400" b="0" i="1" smtClean="0">
                          <a:latin typeface="Cambria Math"/>
                        </a:rPr>
                        <m:t>∨¬</m:t>
                      </m:r>
                      <m:r>
                        <a:rPr lang="nb-NO" sz="24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nb-NO" sz="2400" b="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077072"/>
                <a:ext cx="1131913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25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1" grpId="0"/>
      <p:bldP spid="32" grpId="0"/>
      <p:bldP spid="33" grpId="0"/>
      <p:bldP spid="46" grpId="0"/>
      <p:bldP spid="4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Parameterized Hardness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6264"/>
            <a:ext cx="8229600" cy="2548880"/>
          </a:xfrm>
        </p:spPr>
        <p:txBody>
          <a:bodyPr/>
          <a:lstStyle/>
          <a:p>
            <a:pPr marL="0" indent="0" algn="ctr">
              <a:buNone/>
            </a:pPr>
            <a:r>
              <a:rPr lang="nb-NO" dirty="0" smtClean="0">
                <a:solidFill>
                  <a:srgbClr val="C00000"/>
                </a:solidFill>
              </a:rPr>
              <a:t>How</a:t>
            </a:r>
            <a:r>
              <a:rPr lang="nb-NO" dirty="0" smtClean="0"/>
              <a:t> can we give (conditional) </a:t>
            </a:r>
            <a:r>
              <a:rPr lang="nb-NO" dirty="0" smtClean="0">
                <a:solidFill>
                  <a:srgbClr val="0070C0"/>
                </a:solidFill>
              </a:rPr>
              <a:t>lower bounds </a:t>
            </a:r>
            <a:r>
              <a:rPr lang="nb-NO" dirty="0" smtClean="0"/>
              <a:t>on the running time of </a:t>
            </a:r>
            <a:r>
              <a:rPr lang="nb-NO" dirty="0" smtClean="0">
                <a:solidFill>
                  <a:srgbClr val="C00000"/>
                </a:solidFill>
              </a:rPr>
              <a:t>parameterized algorithms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dirty="0" smtClean="0">
                <a:solidFill>
                  <a:srgbClr val="C00000"/>
                </a:solidFill>
              </a:rPr>
              <a:t>Base assumptions </a:t>
            </a:r>
            <a:r>
              <a:rPr lang="nb-NO" dirty="0" smtClean="0"/>
              <a:t>+ </a:t>
            </a:r>
            <a:r>
              <a:rPr lang="nb-NO" dirty="0" smtClean="0">
                <a:solidFill>
                  <a:srgbClr val="0070C0"/>
                </a:solidFill>
              </a:rPr>
              <a:t>reductions</a:t>
            </a:r>
            <a:r>
              <a:rPr lang="nb-NO" dirty="0" smtClean="0"/>
              <a:t>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87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Coloring/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 vs Clique/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Recall that </a:t>
            </a:r>
            <a:r>
              <a:rPr lang="nb-NO" dirty="0" smtClean="0">
                <a:solidFill>
                  <a:srgbClr val="C00000"/>
                </a:solidFill>
              </a:rPr>
              <a:t>3</a:t>
            </a:r>
            <a:r>
              <a:rPr lang="nb-NO" dirty="0" smtClean="0"/>
              <a:t>-</a:t>
            </a:r>
            <a:r>
              <a:rPr lang="nb-NO" dirty="0" smtClean="0">
                <a:solidFill>
                  <a:srgbClr val="002060"/>
                </a:solidFill>
              </a:rPr>
              <a:t>Coloring</a:t>
            </a:r>
            <a:r>
              <a:rPr lang="nb-NO" dirty="0" smtClean="0"/>
              <a:t> is </a:t>
            </a:r>
            <a:r>
              <a:rPr lang="nb-NO" dirty="0" smtClean="0">
                <a:solidFill>
                  <a:srgbClr val="C00000"/>
                </a:solidFill>
              </a:rPr>
              <a:t>NP</a:t>
            </a:r>
            <a:r>
              <a:rPr lang="nb-NO" dirty="0" smtClean="0"/>
              <a:t>-complete so we can not have </a:t>
            </a:r>
            <a:r>
              <a:rPr lang="nb-NO" dirty="0" smtClean="0">
                <a:solidFill>
                  <a:srgbClr val="C00000"/>
                </a:solidFill>
              </a:rPr>
              <a:t>f(k)n</a:t>
            </a:r>
            <a:r>
              <a:rPr lang="nb-NO" baseline="30000" dirty="0" smtClean="0">
                <a:solidFill>
                  <a:srgbClr val="C00000"/>
                </a:solidFill>
              </a:rPr>
              <a:t>O(1)</a:t>
            </a:r>
            <a:r>
              <a:rPr lang="nb-NO" dirty="0" smtClean="0"/>
              <a:t> or even 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baseline="30000" dirty="0" smtClean="0">
                <a:solidFill>
                  <a:srgbClr val="C00000"/>
                </a:solidFill>
              </a:rPr>
              <a:t>f(k)</a:t>
            </a:r>
            <a:r>
              <a:rPr lang="nb-NO" dirty="0" smtClean="0"/>
              <a:t> time algorithm for </a:t>
            </a:r>
            <a:br>
              <a:rPr lang="nb-NO" dirty="0" smtClean="0"/>
            </a:br>
            <a:r>
              <a:rPr lang="nb-NO" dirty="0" smtClean="0"/>
              <a:t>Coloring/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We </a:t>
            </a:r>
            <a:r>
              <a:rPr lang="nb-NO" i="1" dirty="0" smtClean="0">
                <a:solidFill>
                  <a:srgbClr val="0070C0"/>
                </a:solidFill>
              </a:rPr>
              <a:t>have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smtClean="0"/>
              <a:t>a </a:t>
            </a:r>
            <a:r>
              <a:rPr lang="nb-NO" dirty="0" smtClean="0">
                <a:solidFill>
                  <a:srgbClr val="C00000"/>
                </a:solidFill>
              </a:rPr>
              <a:t>O(n</a:t>
            </a:r>
            <a:r>
              <a:rPr lang="nb-NO" baseline="30000" dirty="0" smtClean="0">
                <a:solidFill>
                  <a:srgbClr val="C00000"/>
                </a:solidFill>
              </a:rPr>
              <a:t>k</a:t>
            </a:r>
            <a:r>
              <a:rPr lang="nb-NO" dirty="0" smtClean="0">
                <a:solidFill>
                  <a:srgbClr val="C00000"/>
                </a:solidFill>
              </a:rPr>
              <a:t>)</a:t>
            </a:r>
            <a:r>
              <a:rPr lang="nb-NO" dirty="0" smtClean="0"/>
              <a:t> algorithm for </a:t>
            </a:r>
            <a:r>
              <a:rPr lang="nb-NO" dirty="0" smtClean="0">
                <a:solidFill>
                  <a:srgbClr val="002060"/>
                </a:solidFill>
              </a:rPr>
              <a:t>Clique</a:t>
            </a:r>
            <a:r>
              <a:rPr lang="nb-NO" dirty="0" smtClean="0"/>
              <a:t>/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. Can we have a </a:t>
            </a:r>
            <a:r>
              <a:rPr lang="nb-NO" dirty="0" smtClean="0">
                <a:solidFill>
                  <a:srgbClr val="C00000"/>
                </a:solidFill>
              </a:rPr>
              <a:t>f(k)n</a:t>
            </a:r>
            <a:r>
              <a:rPr lang="nb-NO" baseline="30000" dirty="0" smtClean="0">
                <a:solidFill>
                  <a:srgbClr val="C00000"/>
                </a:solidFill>
              </a:rPr>
              <a:t>O(1)</a:t>
            </a:r>
            <a:r>
              <a:rPr lang="nb-NO" dirty="0" smtClean="0"/>
              <a:t> time algorithm?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089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Base Assumptions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5616" y="1792311"/>
                <a:ext cx="16594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3600" b="1" dirty="0" smtClean="0">
                    <a:solidFill>
                      <a:srgbClr val="C00000"/>
                    </a:solidFill>
                  </a:rPr>
                  <a:t>P </a:t>
                </a:r>
                <a14:m>
                  <m:oMath xmlns:m="http://schemas.openxmlformats.org/officeDocument/2006/math">
                    <m:r>
                      <a:rPr lang="nb-NO" sz="3600" b="1" i="1" smtClean="0">
                        <a:solidFill>
                          <a:srgbClr val="C00000"/>
                        </a:solidFill>
                        <a:latin typeface="Cambria Math"/>
                      </a:rPr>
                      <m:t>≠</m:t>
                    </m:r>
                  </m:oMath>
                </a14:m>
                <a:r>
                  <a:rPr lang="nb-NO" sz="3600" b="1" dirty="0" smtClean="0">
                    <a:solidFill>
                      <a:srgbClr val="C00000"/>
                    </a:solidFill>
                  </a:rPr>
                  <a:t> NP:</a:t>
                </a:r>
                <a:endParaRPr lang="nb-NO" b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792311"/>
                <a:ext cx="1659429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1029" t="-14151" r="-10662" b="-3490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73956" y="3320697"/>
            <a:ext cx="5177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70C0"/>
                </a:solidFill>
              </a:rPr>
              <a:t>Independent Set </a:t>
            </a:r>
            <a:r>
              <a:rPr lang="nb-NO" sz="2000" dirty="0" smtClean="0"/>
              <a:t>has no </a:t>
            </a:r>
            <a:r>
              <a:rPr lang="nb-NO" sz="2000" dirty="0" smtClean="0">
                <a:solidFill>
                  <a:srgbClr val="C00000"/>
                </a:solidFill>
              </a:rPr>
              <a:t>f(k)n</a:t>
            </a:r>
            <a:r>
              <a:rPr lang="nb-NO" sz="2000" baseline="30000" dirty="0" smtClean="0">
                <a:solidFill>
                  <a:srgbClr val="C00000"/>
                </a:solidFill>
              </a:rPr>
              <a:t>O(1)</a:t>
            </a:r>
            <a:r>
              <a:rPr lang="nb-NO" sz="2000" dirty="0" smtClean="0">
                <a:solidFill>
                  <a:srgbClr val="C00000"/>
                </a:solidFill>
              </a:rPr>
              <a:t> </a:t>
            </a:r>
            <a:r>
              <a:rPr lang="nb-NO" sz="2000" dirty="0" smtClean="0"/>
              <a:t>time algorithm.</a:t>
            </a:r>
            <a:endParaRPr lang="nb-NO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73956" y="4660309"/>
            <a:ext cx="4500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3</a:t>
            </a:r>
            <a:r>
              <a:rPr lang="nb-NO" sz="2000" dirty="0" smtClean="0"/>
              <a:t>-</a:t>
            </a:r>
            <a:r>
              <a:rPr lang="nb-NO" sz="2000" dirty="0" smtClean="0">
                <a:solidFill>
                  <a:srgbClr val="0070C0"/>
                </a:solidFill>
              </a:rPr>
              <a:t>SAT</a:t>
            </a:r>
            <a:r>
              <a:rPr lang="nb-NO" sz="2000" dirty="0" smtClean="0"/>
              <a:t> has no </a:t>
            </a:r>
            <a:r>
              <a:rPr lang="nb-NO" sz="2000" dirty="0" smtClean="0">
                <a:solidFill>
                  <a:srgbClr val="C00000"/>
                </a:solidFill>
              </a:rPr>
              <a:t>2</a:t>
            </a:r>
            <a:r>
              <a:rPr lang="nb-NO" sz="2000" baseline="30000" dirty="0" smtClean="0">
                <a:solidFill>
                  <a:srgbClr val="C00000"/>
                </a:solidFill>
              </a:rPr>
              <a:t>o(n)</a:t>
            </a:r>
            <a:r>
              <a:rPr lang="nb-NO" sz="2000" dirty="0" smtClean="0">
                <a:solidFill>
                  <a:srgbClr val="C00000"/>
                </a:solidFill>
              </a:rPr>
              <a:t>poly(m)</a:t>
            </a:r>
            <a:r>
              <a:rPr lang="nb-NO" sz="2000" dirty="0" smtClean="0"/>
              <a:t> time algorithm.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3956" y="1930810"/>
            <a:ext cx="4396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3</a:t>
            </a:r>
            <a:r>
              <a:rPr lang="nb-NO" sz="2000" dirty="0" smtClean="0"/>
              <a:t>-</a:t>
            </a:r>
            <a:r>
              <a:rPr lang="nb-NO" sz="2000" dirty="0" smtClean="0">
                <a:solidFill>
                  <a:srgbClr val="0070C0"/>
                </a:solidFill>
              </a:rPr>
              <a:t>SAT</a:t>
            </a:r>
            <a:r>
              <a:rPr lang="nb-NO" sz="2000" dirty="0" smtClean="0"/>
              <a:t> has no polynomial time algorithm.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7924" y="3212976"/>
                <a:ext cx="22465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3200" b="1" dirty="0" smtClean="0">
                    <a:solidFill>
                      <a:srgbClr val="C00000"/>
                    </a:solidFill>
                  </a:rPr>
                  <a:t>FPT </a:t>
                </a:r>
                <a14:m>
                  <m:oMath xmlns:m="http://schemas.openxmlformats.org/officeDocument/2006/math">
                    <m:r>
                      <a:rPr lang="nb-NO" sz="3200" b="1" i="1" smtClean="0">
                        <a:solidFill>
                          <a:srgbClr val="C00000"/>
                        </a:solidFill>
                        <a:latin typeface="Cambria Math"/>
                      </a:rPr>
                      <m:t>≠</m:t>
                    </m:r>
                  </m:oMath>
                </a14:m>
                <a:r>
                  <a:rPr lang="nb-NO" sz="3200" b="1" dirty="0" smtClean="0">
                    <a:solidFill>
                      <a:srgbClr val="C00000"/>
                    </a:solidFill>
                  </a:rPr>
                  <a:t> W[1]:</a:t>
                </a:r>
                <a:endParaRPr lang="nb-NO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24" y="3212976"/>
                <a:ext cx="2246512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7065" t="-12500" r="-6250" b="-3437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243759" y="5148236"/>
            <a:ext cx="2087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rgbClr val="C00000"/>
                </a:solidFill>
              </a:rPr>
              <a:t>(Exponential Time Hypothesis)</a:t>
            </a:r>
            <a:endParaRPr lang="nb-NO" sz="12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0098" y="4521810"/>
            <a:ext cx="974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smtClean="0">
                <a:solidFill>
                  <a:srgbClr val="C00000"/>
                </a:solidFill>
              </a:rPr>
              <a:t>ETH</a:t>
            </a:r>
            <a:r>
              <a:rPr lang="nb-NO" sz="3600" b="1" dirty="0" smtClean="0">
                <a:solidFill>
                  <a:srgbClr val="C00000"/>
                </a:solidFill>
              </a:rPr>
              <a:t>:</a:t>
            </a:r>
            <a:endParaRPr lang="nb-NO" sz="3600" b="1" dirty="0">
              <a:solidFill>
                <a:srgbClr val="C0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10800000">
            <a:off x="5076056" y="3861048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Down Arrow 11"/>
          <p:cNvSpPr/>
          <p:nvPr/>
        </p:nvSpPr>
        <p:spPr>
          <a:xfrm rot="10800000">
            <a:off x="5076056" y="249289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Freeform 12"/>
          <p:cNvSpPr/>
          <p:nvPr/>
        </p:nvSpPr>
        <p:spPr>
          <a:xfrm>
            <a:off x="827428" y="4149080"/>
            <a:ext cx="7133201" cy="1929803"/>
          </a:xfrm>
          <a:custGeom>
            <a:avLst/>
            <a:gdLst>
              <a:gd name="connsiteX0" fmla="*/ 3759686 w 7133201"/>
              <a:gd name="connsiteY0" fmla="*/ 318953 h 1929803"/>
              <a:gd name="connsiteX1" fmla="*/ 3540532 w 7133201"/>
              <a:gd name="connsiteY1" fmla="*/ 273611 h 1929803"/>
              <a:gd name="connsiteX2" fmla="*/ 3230694 w 7133201"/>
              <a:gd name="connsiteY2" fmla="*/ 114913 h 1929803"/>
              <a:gd name="connsiteX3" fmla="*/ 2150040 w 7133201"/>
              <a:gd name="connsiteY3" fmla="*/ 1558 h 1929803"/>
              <a:gd name="connsiteX4" fmla="*/ 1243197 w 7133201"/>
              <a:gd name="connsiteY4" fmla="*/ 198040 h 1929803"/>
              <a:gd name="connsiteX5" fmla="*/ 631078 w 7133201"/>
              <a:gd name="connsiteY5" fmla="*/ 160255 h 1929803"/>
              <a:gd name="connsiteX6" fmla="*/ 18959 w 7133201"/>
              <a:gd name="connsiteY6" fmla="*/ 674133 h 1929803"/>
              <a:gd name="connsiteX7" fmla="*/ 268341 w 7133201"/>
              <a:gd name="connsiteY7" fmla="*/ 1890814 h 1929803"/>
              <a:gd name="connsiteX8" fmla="*/ 1371666 w 7133201"/>
              <a:gd name="connsiteY8" fmla="*/ 1633875 h 1929803"/>
              <a:gd name="connsiteX9" fmla="*/ 2097141 w 7133201"/>
              <a:gd name="connsiteY9" fmla="*/ 1679217 h 1929803"/>
              <a:gd name="connsiteX10" fmla="*/ 2799944 w 7133201"/>
              <a:gd name="connsiteY10" fmla="*/ 1732116 h 1929803"/>
              <a:gd name="connsiteX11" fmla="*/ 3230694 w 7133201"/>
              <a:gd name="connsiteY11" fmla="*/ 1467621 h 1929803"/>
              <a:gd name="connsiteX12" fmla="*/ 4606073 w 7133201"/>
              <a:gd name="connsiteY12" fmla="*/ 1195568 h 1929803"/>
              <a:gd name="connsiteX13" fmla="*/ 5679170 w 7133201"/>
              <a:gd name="connsiteY13" fmla="*/ 1407164 h 1929803"/>
              <a:gd name="connsiteX14" fmla="*/ 6510443 w 7133201"/>
              <a:gd name="connsiteY14" fmla="*/ 1369379 h 1929803"/>
              <a:gd name="connsiteX15" fmla="*/ 7001650 w 7133201"/>
              <a:gd name="connsiteY15" fmla="*/ 938629 h 1929803"/>
              <a:gd name="connsiteX16" fmla="*/ 7069663 w 7133201"/>
              <a:gd name="connsiteY16" fmla="*/ 394523 h 1929803"/>
              <a:gd name="connsiteX17" fmla="*/ 6185491 w 7133201"/>
              <a:gd name="connsiteY17" fmla="*/ 62014 h 1929803"/>
              <a:gd name="connsiteX18" fmla="*/ 5225749 w 7133201"/>
              <a:gd name="connsiteY18" fmla="*/ 326510 h 1929803"/>
              <a:gd name="connsiteX19" fmla="*/ 4394476 w 7133201"/>
              <a:gd name="connsiteY19" fmla="*/ 439865 h 1929803"/>
              <a:gd name="connsiteX20" fmla="*/ 3759686 w 7133201"/>
              <a:gd name="connsiteY20" fmla="*/ 318953 h 192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33201" h="1929803">
                <a:moveTo>
                  <a:pt x="3759686" y="318953"/>
                </a:moveTo>
                <a:cubicBezTo>
                  <a:pt x="3617362" y="291244"/>
                  <a:pt x="3628697" y="307618"/>
                  <a:pt x="3540532" y="273611"/>
                </a:cubicBezTo>
                <a:cubicBezTo>
                  <a:pt x="3452367" y="239604"/>
                  <a:pt x="3462443" y="160255"/>
                  <a:pt x="3230694" y="114913"/>
                </a:cubicBezTo>
                <a:cubicBezTo>
                  <a:pt x="2998945" y="69571"/>
                  <a:pt x="2481289" y="-12297"/>
                  <a:pt x="2150040" y="1558"/>
                </a:cubicBezTo>
                <a:cubicBezTo>
                  <a:pt x="1818790" y="15412"/>
                  <a:pt x="1496357" y="171591"/>
                  <a:pt x="1243197" y="198040"/>
                </a:cubicBezTo>
                <a:cubicBezTo>
                  <a:pt x="990037" y="224489"/>
                  <a:pt x="835118" y="80906"/>
                  <a:pt x="631078" y="160255"/>
                </a:cubicBezTo>
                <a:cubicBezTo>
                  <a:pt x="427038" y="239604"/>
                  <a:pt x="79415" y="385707"/>
                  <a:pt x="18959" y="674133"/>
                </a:cubicBezTo>
                <a:cubicBezTo>
                  <a:pt x="-41497" y="962559"/>
                  <a:pt x="42890" y="1730857"/>
                  <a:pt x="268341" y="1890814"/>
                </a:cubicBezTo>
                <a:cubicBezTo>
                  <a:pt x="493792" y="2050771"/>
                  <a:pt x="1066866" y="1669141"/>
                  <a:pt x="1371666" y="1633875"/>
                </a:cubicBezTo>
                <a:cubicBezTo>
                  <a:pt x="1676466" y="1598609"/>
                  <a:pt x="2097141" y="1679217"/>
                  <a:pt x="2097141" y="1679217"/>
                </a:cubicBezTo>
                <a:cubicBezTo>
                  <a:pt x="2335187" y="1695591"/>
                  <a:pt x="2611019" y="1767382"/>
                  <a:pt x="2799944" y="1732116"/>
                </a:cubicBezTo>
                <a:cubicBezTo>
                  <a:pt x="2988869" y="1696850"/>
                  <a:pt x="2929672" y="1557046"/>
                  <a:pt x="3230694" y="1467621"/>
                </a:cubicBezTo>
                <a:cubicBezTo>
                  <a:pt x="3531715" y="1378196"/>
                  <a:pt x="4197994" y="1205644"/>
                  <a:pt x="4606073" y="1195568"/>
                </a:cubicBezTo>
                <a:cubicBezTo>
                  <a:pt x="5014152" y="1185492"/>
                  <a:pt x="5361775" y="1378196"/>
                  <a:pt x="5679170" y="1407164"/>
                </a:cubicBezTo>
                <a:cubicBezTo>
                  <a:pt x="5996565" y="1436133"/>
                  <a:pt x="6290030" y="1447468"/>
                  <a:pt x="6510443" y="1369379"/>
                </a:cubicBezTo>
                <a:cubicBezTo>
                  <a:pt x="6730856" y="1291290"/>
                  <a:pt x="6908447" y="1101105"/>
                  <a:pt x="7001650" y="938629"/>
                </a:cubicBezTo>
                <a:cubicBezTo>
                  <a:pt x="7094853" y="776153"/>
                  <a:pt x="7205689" y="540625"/>
                  <a:pt x="7069663" y="394523"/>
                </a:cubicBezTo>
                <a:cubicBezTo>
                  <a:pt x="6933637" y="248421"/>
                  <a:pt x="6492810" y="73349"/>
                  <a:pt x="6185491" y="62014"/>
                </a:cubicBezTo>
                <a:cubicBezTo>
                  <a:pt x="5878172" y="50679"/>
                  <a:pt x="5524251" y="263535"/>
                  <a:pt x="5225749" y="326510"/>
                </a:cubicBezTo>
                <a:cubicBezTo>
                  <a:pt x="4927247" y="389485"/>
                  <a:pt x="4637560" y="439865"/>
                  <a:pt x="4394476" y="439865"/>
                </a:cubicBezTo>
                <a:cubicBezTo>
                  <a:pt x="4151392" y="439865"/>
                  <a:pt x="3902010" y="346662"/>
                  <a:pt x="3759686" y="318953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</a:ln>
          <a:effectLst>
            <a:outerShdw blurRad="190500" algn="ctr" rotWithShape="0">
              <a:schemeClr val="tx1">
                <a:alpha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436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ETH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70140"/>
            <a:ext cx="2570536" cy="748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Basic form: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3501008"/>
            <a:ext cx="23441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smtClean="0"/>
              <a:t>Useful </a:t>
            </a:r>
            <a:br>
              <a:rPr lang="nb-NO" sz="2800" dirty="0" smtClean="0"/>
            </a:br>
            <a:r>
              <a:rPr lang="nb-NO" sz="2800" dirty="0" smtClean="0"/>
              <a:t>consequences:</a:t>
            </a:r>
            <a:endParaRPr lang="nb-NO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2204864"/>
            <a:ext cx="4453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3</a:t>
            </a:r>
            <a:r>
              <a:rPr lang="nb-NO" sz="2000" dirty="0" smtClean="0"/>
              <a:t>-</a:t>
            </a:r>
            <a:r>
              <a:rPr lang="nb-NO" sz="2000" dirty="0" smtClean="0">
                <a:solidFill>
                  <a:srgbClr val="0070C0"/>
                </a:solidFill>
              </a:rPr>
              <a:t>SAT</a:t>
            </a:r>
            <a:r>
              <a:rPr lang="nb-NO" sz="2000" dirty="0" smtClean="0"/>
              <a:t> has no </a:t>
            </a:r>
            <a:r>
              <a:rPr lang="nb-NO" sz="2000" dirty="0" smtClean="0">
                <a:solidFill>
                  <a:srgbClr val="C00000"/>
                </a:solidFill>
              </a:rPr>
              <a:t>2</a:t>
            </a:r>
            <a:r>
              <a:rPr lang="nb-NO" sz="2000" baseline="30000" dirty="0" smtClean="0">
                <a:solidFill>
                  <a:srgbClr val="C00000"/>
                </a:solidFill>
              </a:rPr>
              <a:t>o(n)</a:t>
            </a:r>
            <a:r>
              <a:rPr lang="nb-NO" sz="2000" dirty="0" smtClean="0">
                <a:solidFill>
                  <a:srgbClr val="C00000"/>
                </a:solidFill>
              </a:rPr>
              <a:t>poly(m)</a:t>
            </a:r>
            <a:r>
              <a:rPr lang="nb-NO" sz="2000" dirty="0" smtClean="0"/>
              <a:t> time algorithm.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6851" y="3793395"/>
            <a:ext cx="4675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3</a:t>
            </a:r>
            <a:r>
              <a:rPr lang="nb-NO" sz="2000" dirty="0" smtClean="0"/>
              <a:t>-</a:t>
            </a:r>
            <a:r>
              <a:rPr lang="nb-NO" sz="2000" dirty="0" smtClean="0">
                <a:solidFill>
                  <a:srgbClr val="0070C0"/>
                </a:solidFill>
              </a:rPr>
              <a:t>SAT</a:t>
            </a:r>
            <a:r>
              <a:rPr lang="nb-NO" sz="2000" dirty="0" smtClean="0"/>
              <a:t> has no </a:t>
            </a:r>
            <a:r>
              <a:rPr lang="nb-NO" sz="2000" dirty="0" smtClean="0">
                <a:solidFill>
                  <a:srgbClr val="C00000"/>
                </a:solidFill>
              </a:rPr>
              <a:t>2</a:t>
            </a:r>
            <a:r>
              <a:rPr lang="nb-NO" sz="2000" baseline="30000" dirty="0" smtClean="0">
                <a:solidFill>
                  <a:srgbClr val="C00000"/>
                </a:solidFill>
              </a:rPr>
              <a:t>o(n+m)</a:t>
            </a:r>
            <a:r>
              <a:rPr lang="nb-NO" sz="2000" dirty="0" smtClean="0">
                <a:solidFill>
                  <a:srgbClr val="C00000"/>
                </a:solidFill>
              </a:rPr>
              <a:t>poly(m)</a:t>
            </a:r>
            <a:r>
              <a:rPr lang="nb-NO" sz="2000" dirty="0" smtClean="0"/>
              <a:t> time algorithm.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64088" y="2532966"/>
            <a:ext cx="72008" cy="126042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43093" y="4365104"/>
            <a:ext cx="5177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70C0"/>
                </a:solidFill>
              </a:rPr>
              <a:t>Independent Set </a:t>
            </a:r>
            <a:r>
              <a:rPr lang="nb-NO" sz="2000" dirty="0" smtClean="0"/>
              <a:t>has no </a:t>
            </a:r>
            <a:r>
              <a:rPr lang="nb-NO" sz="2000" dirty="0" smtClean="0">
                <a:solidFill>
                  <a:srgbClr val="C00000"/>
                </a:solidFill>
              </a:rPr>
              <a:t>f(k)n</a:t>
            </a:r>
            <a:r>
              <a:rPr lang="nb-NO" sz="2000" baseline="30000" dirty="0" smtClean="0">
                <a:solidFill>
                  <a:srgbClr val="C00000"/>
                </a:solidFill>
              </a:rPr>
              <a:t>o(k)</a:t>
            </a:r>
            <a:r>
              <a:rPr lang="nb-NO" sz="2000" dirty="0" smtClean="0">
                <a:solidFill>
                  <a:srgbClr val="C00000"/>
                </a:solidFill>
              </a:rPr>
              <a:t> </a:t>
            </a:r>
            <a:r>
              <a:rPr lang="nb-NO" sz="2000" dirty="0" smtClean="0"/>
              <a:t>time algorithm.</a:t>
            </a:r>
            <a:endParaRPr lang="nb-NO" sz="2000" dirty="0"/>
          </a:p>
        </p:txBody>
      </p:sp>
      <p:sp>
        <p:nvSpPr>
          <p:cNvPr id="15" name="Freeform 14"/>
          <p:cNvSpPr/>
          <p:nvPr/>
        </p:nvSpPr>
        <p:spPr>
          <a:xfrm>
            <a:off x="3264150" y="3461355"/>
            <a:ext cx="5653149" cy="1973510"/>
          </a:xfrm>
          <a:custGeom>
            <a:avLst/>
            <a:gdLst>
              <a:gd name="connsiteX0" fmla="*/ 2350719 w 5653149"/>
              <a:gd name="connsiteY0" fmla="*/ 1866347 h 1973510"/>
              <a:gd name="connsiteX1" fmla="*/ 1987982 w 5653149"/>
              <a:gd name="connsiteY1" fmla="*/ 1737878 h 1973510"/>
              <a:gd name="connsiteX2" fmla="*/ 1292736 w 5653149"/>
              <a:gd name="connsiteY2" fmla="*/ 1805891 h 1973510"/>
              <a:gd name="connsiteX3" fmla="*/ 529476 w 5653149"/>
              <a:gd name="connsiteY3" fmla="*/ 1889019 h 1973510"/>
              <a:gd name="connsiteX4" fmla="*/ 174296 w 5653149"/>
              <a:gd name="connsiteY4" fmla="*/ 1684979 h 1973510"/>
              <a:gd name="connsiteX5" fmla="*/ 15599 w 5653149"/>
              <a:gd name="connsiteY5" fmla="*/ 989733 h 1973510"/>
              <a:gd name="connsiteX6" fmla="*/ 30713 w 5653149"/>
              <a:gd name="connsiteY6" fmla="*/ 581653 h 1973510"/>
              <a:gd name="connsiteX7" fmla="*/ 234752 w 5653149"/>
              <a:gd name="connsiteY7" fmla="*/ 166017 h 1973510"/>
              <a:gd name="connsiteX8" fmla="*/ 952670 w 5653149"/>
              <a:gd name="connsiteY8" fmla="*/ 22433 h 1973510"/>
              <a:gd name="connsiteX9" fmla="*/ 1814171 w 5653149"/>
              <a:gd name="connsiteY9" fmla="*/ 105561 h 1973510"/>
              <a:gd name="connsiteX10" fmla="*/ 2993067 w 5653149"/>
              <a:gd name="connsiteY10" fmla="*/ 45105 h 1973510"/>
              <a:gd name="connsiteX11" fmla="*/ 4383559 w 5653149"/>
              <a:gd name="connsiteY11" fmla="*/ 7319 h 1973510"/>
              <a:gd name="connsiteX12" fmla="*/ 5124148 w 5653149"/>
              <a:gd name="connsiteY12" fmla="*/ 196245 h 1973510"/>
              <a:gd name="connsiteX13" fmla="*/ 5653139 w 5653149"/>
              <a:gd name="connsiteY13" fmla="*/ 1118202 h 1973510"/>
              <a:gd name="connsiteX14" fmla="*/ 5131705 w 5653149"/>
              <a:gd name="connsiteY14" fmla="*/ 1632080 h 1973510"/>
              <a:gd name="connsiteX15" fmla="*/ 3159321 w 5653149"/>
              <a:gd name="connsiteY15" fmla="*/ 1964589 h 1973510"/>
              <a:gd name="connsiteX16" fmla="*/ 2350719 w 5653149"/>
              <a:gd name="connsiteY16" fmla="*/ 1866347 h 197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53149" h="1973510">
                <a:moveTo>
                  <a:pt x="2350719" y="1866347"/>
                </a:moveTo>
                <a:cubicBezTo>
                  <a:pt x="2155496" y="1828562"/>
                  <a:pt x="2164312" y="1747954"/>
                  <a:pt x="1987982" y="1737878"/>
                </a:cubicBezTo>
                <a:cubicBezTo>
                  <a:pt x="1811652" y="1727802"/>
                  <a:pt x="1292736" y="1805891"/>
                  <a:pt x="1292736" y="1805891"/>
                </a:cubicBezTo>
                <a:cubicBezTo>
                  <a:pt x="1049652" y="1831081"/>
                  <a:pt x="715883" y="1909171"/>
                  <a:pt x="529476" y="1889019"/>
                </a:cubicBezTo>
                <a:cubicBezTo>
                  <a:pt x="343069" y="1868867"/>
                  <a:pt x="259942" y="1834860"/>
                  <a:pt x="174296" y="1684979"/>
                </a:cubicBezTo>
                <a:cubicBezTo>
                  <a:pt x="88650" y="1535098"/>
                  <a:pt x="39529" y="1173621"/>
                  <a:pt x="15599" y="989733"/>
                </a:cubicBezTo>
                <a:cubicBezTo>
                  <a:pt x="-8332" y="805845"/>
                  <a:pt x="-5812" y="718939"/>
                  <a:pt x="30713" y="581653"/>
                </a:cubicBezTo>
                <a:cubicBezTo>
                  <a:pt x="67238" y="444367"/>
                  <a:pt x="81093" y="259220"/>
                  <a:pt x="234752" y="166017"/>
                </a:cubicBezTo>
                <a:cubicBezTo>
                  <a:pt x="388411" y="72814"/>
                  <a:pt x="689434" y="32509"/>
                  <a:pt x="952670" y="22433"/>
                </a:cubicBezTo>
                <a:cubicBezTo>
                  <a:pt x="1215906" y="12357"/>
                  <a:pt x="1474105" y="101782"/>
                  <a:pt x="1814171" y="105561"/>
                </a:cubicBezTo>
                <a:cubicBezTo>
                  <a:pt x="2154237" y="109340"/>
                  <a:pt x="2564836" y="61479"/>
                  <a:pt x="2993067" y="45105"/>
                </a:cubicBezTo>
                <a:cubicBezTo>
                  <a:pt x="3421298" y="28731"/>
                  <a:pt x="4028379" y="-17871"/>
                  <a:pt x="4383559" y="7319"/>
                </a:cubicBezTo>
                <a:cubicBezTo>
                  <a:pt x="4738739" y="32509"/>
                  <a:pt x="4912551" y="11098"/>
                  <a:pt x="5124148" y="196245"/>
                </a:cubicBezTo>
                <a:cubicBezTo>
                  <a:pt x="5335745" y="381392"/>
                  <a:pt x="5651880" y="878896"/>
                  <a:pt x="5653139" y="1118202"/>
                </a:cubicBezTo>
                <a:cubicBezTo>
                  <a:pt x="5654398" y="1357508"/>
                  <a:pt x="5547341" y="1491016"/>
                  <a:pt x="5131705" y="1632080"/>
                </a:cubicBezTo>
                <a:cubicBezTo>
                  <a:pt x="4716069" y="1773144"/>
                  <a:pt x="3625338" y="1925545"/>
                  <a:pt x="3159321" y="1964589"/>
                </a:cubicBezTo>
                <a:cubicBezTo>
                  <a:pt x="2693304" y="2003633"/>
                  <a:pt x="2545942" y="1904132"/>
                  <a:pt x="2350719" y="1866347"/>
                </a:cubicBezTo>
                <a:close/>
              </a:path>
            </a:pathLst>
          </a:custGeom>
          <a:noFill/>
          <a:ln w="50800">
            <a:solidFill>
              <a:srgbClr val="C00000"/>
            </a:solidFill>
          </a:ln>
          <a:effectLst>
            <a:outerShdw blurRad="2667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xtBox 15"/>
          <p:cNvSpPr txBox="1"/>
          <p:nvPr/>
        </p:nvSpPr>
        <p:spPr>
          <a:xfrm>
            <a:off x="4427984" y="5701898"/>
            <a:ext cx="3521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rgbClr val="002060"/>
                </a:solidFill>
              </a:rPr>
              <a:t>(starting points for reductions)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7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14" grpId="0"/>
      <p:bldP spid="15" grpId="0" animBg="1"/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Clique/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2980928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Exercise: </a:t>
            </a:r>
            <a:r>
              <a:rPr lang="nb-NO" dirty="0" smtClean="0"/>
              <a:t>Show that Clique has no </a:t>
            </a:r>
            <a:r>
              <a:rPr lang="nb-NO" dirty="0" smtClean="0">
                <a:solidFill>
                  <a:srgbClr val="C00000"/>
                </a:solidFill>
              </a:rPr>
              <a:t>f(k)n</a:t>
            </a:r>
            <a:r>
              <a:rPr lang="nb-NO" baseline="30000" dirty="0" smtClean="0">
                <a:solidFill>
                  <a:srgbClr val="C00000"/>
                </a:solidFill>
              </a:rPr>
              <a:t>o(k)</a:t>
            </a:r>
            <a:r>
              <a:rPr lang="nb-NO" dirty="0" smtClean="0"/>
              <a:t> time algorithm, assuming </a:t>
            </a:r>
            <a:r>
              <a:rPr lang="nb-NO" dirty="0" smtClean="0">
                <a:solidFill>
                  <a:srgbClr val="002060"/>
                </a:solidFill>
              </a:rPr>
              <a:t>ETH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Solution:</a:t>
            </a:r>
            <a:r>
              <a:rPr lang="nb-NO" dirty="0" smtClean="0"/>
              <a:t> Reduce from </a:t>
            </a:r>
            <a:r>
              <a:rPr lang="nb-NO" dirty="0" smtClean="0">
                <a:solidFill>
                  <a:srgbClr val="C00000"/>
                </a:solidFill>
              </a:rPr>
              <a:t>Independent Set</a:t>
            </a:r>
            <a:r>
              <a:rPr lang="nb-NO" dirty="0" smtClean="0"/>
              <a:t>, take the complement of the input graph.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5229200"/>
            <a:ext cx="5432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(Add Clique to the bag of problems we can reduce from)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MultiColored Clique (MCC)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54888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Input: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 = (V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∪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V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∪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...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∪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V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, E)</a:t>
                </a:r>
                <a:r>
                  <a:rPr lang="nb-NO" dirty="0" smtClean="0"/>
                  <a:t> and an integer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, 	where each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V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/>
                  <a:t> is an </a:t>
                </a:r>
                <a:r>
                  <a:rPr lang="nb-NO" dirty="0" err="1" smtClean="0"/>
                  <a:t>independent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set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r>
                  <a:rPr lang="nb-NO" b="1" dirty="0" err="1" smtClean="0">
                    <a:solidFill>
                      <a:srgbClr val="002060"/>
                    </a:solidFill>
                  </a:rPr>
                  <a:t>Question</a:t>
                </a:r>
                <a:r>
                  <a:rPr lang="nb-NO" b="1" dirty="0" smtClean="0">
                    <a:solidFill>
                      <a:srgbClr val="002060"/>
                    </a:solidFill>
                  </a:rPr>
                  <a:t>: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dirty="0" smtClean="0"/>
                  <a:t>Does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 contain a clique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C</a:t>
                </a:r>
                <a:r>
                  <a:rPr lang="nb-NO" dirty="0" smtClean="0"/>
                  <a:t> on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 	</a:t>
                </a:r>
                <a:r>
                  <a:rPr lang="nb-NO" dirty="0" err="1" smtClean="0"/>
                  <a:t>vertices</a:t>
                </a:r>
                <a:r>
                  <a:rPr lang="nb-NO" dirty="0" smtClean="0"/>
                  <a:t>?</a:t>
                </a:r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Parameter: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endParaRPr lang="nb-NO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548880"/>
              </a:xfrm>
              <a:blipFill rotWithShape="1">
                <a:blip r:embed="rId2"/>
                <a:stretch>
                  <a:fillRect l="-1852" t="-4785" r="-2667" b="-502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87624" y="4797152"/>
            <a:ext cx="3459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The </a:t>
            </a:r>
            <a:r>
              <a:rPr lang="nb-NO" sz="2000" dirty="0" smtClean="0">
                <a:solidFill>
                  <a:srgbClr val="C00000"/>
                </a:solidFill>
              </a:rPr>
              <a:t>V</a:t>
            </a:r>
            <a:r>
              <a:rPr lang="nb-NO" sz="2000" baseline="-25000" dirty="0" smtClean="0">
                <a:solidFill>
                  <a:srgbClr val="C00000"/>
                </a:solidFill>
              </a:rPr>
              <a:t>i</a:t>
            </a:r>
            <a:r>
              <a:rPr lang="nb-NO" sz="2000" dirty="0" smtClean="0"/>
              <a:t>’s are called color classes.</a:t>
            </a:r>
            <a:endParaRPr lang="nb-NO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08104" y="4658653"/>
                <a:ext cx="2505814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dirty="0" smtClean="0"/>
                  <a:t>If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 has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-clique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C</a:t>
                </a:r>
                <a:r>
                  <a:rPr lang="nb-NO" dirty="0" smtClean="0"/>
                  <a:t> then</a:t>
                </a:r>
                <a:br>
                  <a:rPr lang="nb-NO" dirty="0" smtClean="0"/>
                </a:br>
                <a:r>
                  <a:rPr lang="nb-NO" dirty="0" smtClean="0">
                    <a:solidFill>
                      <a:srgbClr val="C00000"/>
                    </a:solidFill>
                  </a:rPr>
                  <a:t>|C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∩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V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| = 1</a:t>
                </a:r>
                <a:r>
                  <a:rPr lang="nb-NO" dirty="0" smtClean="0"/>
                  <a:t> for all </a:t>
                </a:r>
                <a:r>
                  <a:rPr lang="nb-NO" sz="2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658653"/>
                <a:ext cx="2505814" cy="677108"/>
              </a:xfrm>
              <a:prstGeom prst="rect">
                <a:avLst/>
              </a:prstGeom>
              <a:blipFill rotWithShape="1">
                <a:blip r:embed="rId3"/>
                <a:stretch>
                  <a:fillRect l="-1946" t="-4505" r="-1460" b="-1531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07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stCxn id="6" idx="1"/>
            <a:endCxn id="5" idx="5"/>
          </p:cNvCxnSpPr>
          <p:nvPr/>
        </p:nvCxnSpPr>
        <p:spPr>
          <a:xfrm flipH="1" flipV="1">
            <a:off x="1433475" y="3346169"/>
            <a:ext cx="84362" cy="2283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7"/>
            <a:endCxn id="9" idx="4"/>
          </p:cNvCxnSpPr>
          <p:nvPr/>
        </p:nvCxnSpPr>
        <p:spPr>
          <a:xfrm flipV="1">
            <a:off x="1721507" y="3244334"/>
            <a:ext cx="114189" cy="33021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6"/>
            <a:endCxn id="9" idx="2"/>
          </p:cNvCxnSpPr>
          <p:nvPr/>
        </p:nvCxnSpPr>
        <p:spPr>
          <a:xfrm flipV="1">
            <a:off x="1475656" y="3100318"/>
            <a:ext cx="216024" cy="14401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43" idx="6"/>
            <a:endCxn id="52" idx="2"/>
          </p:cNvCxnSpPr>
          <p:nvPr/>
        </p:nvCxnSpPr>
        <p:spPr>
          <a:xfrm>
            <a:off x="4144049" y="4367869"/>
            <a:ext cx="3528392" cy="86686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29" idx="4"/>
            <a:endCxn id="46" idx="6"/>
          </p:cNvCxnSpPr>
          <p:nvPr/>
        </p:nvCxnSpPr>
        <p:spPr>
          <a:xfrm flipH="1">
            <a:off x="4144049" y="2204864"/>
            <a:ext cx="2448272" cy="3027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29" idx="4"/>
            <a:endCxn id="52" idx="2"/>
          </p:cNvCxnSpPr>
          <p:nvPr/>
        </p:nvCxnSpPr>
        <p:spPr>
          <a:xfrm>
            <a:off x="6592321" y="2204864"/>
            <a:ext cx="1080120" cy="30298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899592" y="353236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c</a:t>
            </a:r>
            <a:endParaRPr lang="nb-NO" dirty="0"/>
          </a:p>
        </p:txBody>
      </p:sp>
      <p:sp>
        <p:nvSpPr>
          <p:cNvPr id="5" name="Oval 4"/>
          <p:cNvSpPr/>
          <p:nvPr/>
        </p:nvSpPr>
        <p:spPr>
          <a:xfrm>
            <a:off x="1187624" y="3100318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e</a:t>
            </a:r>
            <a:endParaRPr lang="nb-NO" dirty="0"/>
          </a:p>
        </p:txBody>
      </p:sp>
      <p:sp>
        <p:nvSpPr>
          <p:cNvPr id="6" name="Oval 5"/>
          <p:cNvSpPr/>
          <p:nvPr/>
        </p:nvSpPr>
        <p:spPr>
          <a:xfrm>
            <a:off x="1475656" y="353236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</a:t>
            </a:r>
            <a:endParaRPr lang="nb-NO" dirty="0"/>
          </a:p>
        </p:txBody>
      </p:sp>
      <p:sp>
        <p:nvSpPr>
          <p:cNvPr id="7" name="Oval 6"/>
          <p:cNvSpPr/>
          <p:nvPr/>
        </p:nvSpPr>
        <p:spPr>
          <a:xfrm>
            <a:off x="1187624" y="3964414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</a:t>
            </a:r>
            <a:endParaRPr lang="nb-NO" dirty="0"/>
          </a:p>
        </p:txBody>
      </p:sp>
      <p:sp>
        <p:nvSpPr>
          <p:cNvPr id="8" name="Oval 7"/>
          <p:cNvSpPr/>
          <p:nvPr/>
        </p:nvSpPr>
        <p:spPr>
          <a:xfrm>
            <a:off x="683568" y="4036422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</a:t>
            </a:r>
            <a:endParaRPr lang="nb-NO" dirty="0"/>
          </a:p>
        </p:txBody>
      </p:sp>
      <p:sp>
        <p:nvSpPr>
          <p:cNvPr id="9" name="Oval 8"/>
          <p:cNvSpPr/>
          <p:nvPr/>
        </p:nvSpPr>
        <p:spPr>
          <a:xfrm>
            <a:off x="1691680" y="2956302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 smtClean="0"/>
                  <a:t>Clique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/>
                  <a:t> MCC </a:t>
                </a:r>
                <a:endParaRPr lang="nb-NO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>
            <a:stCxn id="8" idx="6"/>
            <a:endCxn id="7" idx="2"/>
          </p:cNvCxnSpPr>
          <p:nvPr/>
        </p:nvCxnSpPr>
        <p:spPr>
          <a:xfrm flipV="1">
            <a:off x="971600" y="4108430"/>
            <a:ext cx="216024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7"/>
            <a:endCxn id="4" idx="4"/>
          </p:cNvCxnSpPr>
          <p:nvPr/>
        </p:nvCxnSpPr>
        <p:spPr>
          <a:xfrm flipV="1">
            <a:off x="929419" y="3820398"/>
            <a:ext cx="114189" cy="2582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2"/>
            <a:endCxn id="4" idx="6"/>
          </p:cNvCxnSpPr>
          <p:nvPr/>
        </p:nvCxnSpPr>
        <p:spPr>
          <a:xfrm flipH="1">
            <a:off x="1187624" y="3676382"/>
            <a:ext cx="2880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7"/>
            <a:endCxn id="6" idx="4"/>
          </p:cNvCxnSpPr>
          <p:nvPr/>
        </p:nvCxnSpPr>
        <p:spPr>
          <a:xfrm flipV="1">
            <a:off x="1433475" y="3820398"/>
            <a:ext cx="186197" cy="1861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64811" y="4499828"/>
            <a:ext cx="55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k=3</a:t>
            </a:r>
            <a:endParaRPr lang="nb-NO" sz="20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9025" y="2420888"/>
            <a:ext cx="2041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Instance of Clique</a:t>
            </a:r>
            <a:endParaRPr lang="nb-NO" sz="2000" dirty="0">
              <a:solidFill>
                <a:srgbClr val="00206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584209" y="1916832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c</a:t>
            </a:r>
            <a:endParaRPr lang="nb-NO" dirty="0"/>
          </a:p>
        </p:txBody>
      </p:sp>
      <p:sp>
        <p:nvSpPr>
          <p:cNvPr id="29" name="Oval 28"/>
          <p:cNvSpPr/>
          <p:nvPr/>
        </p:nvSpPr>
        <p:spPr>
          <a:xfrm>
            <a:off x="6448305" y="1916832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e</a:t>
            </a:r>
            <a:endParaRPr lang="nb-NO" dirty="0"/>
          </a:p>
        </p:txBody>
      </p:sp>
      <p:sp>
        <p:nvSpPr>
          <p:cNvPr id="30" name="Oval 29"/>
          <p:cNvSpPr/>
          <p:nvPr/>
        </p:nvSpPr>
        <p:spPr>
          <a:xfrm>
            <a:off x="6016257" y="1916832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</a:t>
            </a:r>
            <a:endParaRPr lang="nb-NO" dirty="0"/>
          </a:p>
        </p:txBody>
      </p:sp>
      <p:sp>
        <p:nvSpPr>
          <p:cNvPr id="31" name="Oval 30"/>
          <p:cNvSpPr/>
          <p:nvPr/>
        </p:nvSpPr>
        <p:spPr>
          <a:xfrm>
            <a:off x="5152161" y="1916832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</a:t>
            </a:r>
            <a:endParaRPr lang="nb-NO" dirty="0"/>
          </a:p>
        </p:txBody>
      </p:sp>
      <p:sp>
        <p:nvSpPr>
          <p:cNvPr id="32" name="Oval 31"/>
          <p:cNvSpPr/>
          <p:nvPr/>
        </p:nvSpPr>
        <p:spPr>
          <a:xfrm>
            <a:off x="4720113" y="1916832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</a:t>
            </a:r>
            <a:endParaRPr lang="nb-NO" dirty="0"/>
          </a:p>
        </p:txBody>
      </p:sp>
      <p:sp>
        <p:nvSpPr>
          <p:cNvPr id="33" name="Oval 32"/>
          <p:cNvSpPr/>
          <p:nvPr/>
        </p:nvSpPr>
        <p:spPr>
          <a:xfrm>
            <a:off x="6880353" y="1919597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41" name="Oval 40"/>
          <p:cNvSpPr/>
          <p:nvPr/>
        </p:nvSpPr>
        <p:spPr>
          <a:xfrm>
            <a:off x="3856017" y="3791805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c</a:t>
            </a:r>
            <a:endParaRPr lang="nb-NO" dirty="0"/>
          </a:p>
        </p:txBody>
      </p:sp>
      <p:sp>
        <p:nvSpPr>
          <p:cNvPr id="42" name="Oval 41"/>
          <p:cNvSpPr/>
          <p:nvPr/>
        </p:nvSpPr>
        <p:spPr>
          <a:xfrm>
            <a:off x="3851920" y="4655901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e</a:t>
            </a:r>
            <a:endParaRPr lang="nb-NO" dirty="0"/>
          </a:p>
        </p:txBody>
      </p:sp>
      <p:sp>
        <p:nvSpPr>
          <p:cNvPr id="43" name="Oval 42"/>
          <p:cNvSpPr/>
          <p:nvPr/>
        </p:nvSpPr>
        <p:spPr>
          <a:xfrm>
            <a:off x="3856017" y="4223853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</a:t>
            </a:r>
            <a:endParaRPr lang="nb-NO" dirty="0"/>
          </a:p>
        </p:txBody>
      </p:sp>
      <p:sp>
        <p:nvSpPr>
          <p:cNvPr id="44" name="Oval 43"/>
          <p:cNvSpPr/>
          <p:nvPr/>
        </p:nvSpPr>
        <p:spPr>
          <a:xfrm>
            <a:off x="3856017" y="3359757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</a:t>
            </a:r>
            <a:endParaRPr lang="nb-NO" dirty="0"/>
          </a:p>
        </p:txBody>
      </p:sp>
      <p:sp>
        <p:nvSpPr>
          <p:cNvPr id="45" name="Oval 44"/>
          <p:cNvSpPr/>
          <p:nvPr/>
        </p:nvSpPr>
        <p:spPr>
          <a:xfrm>
            <a:off x="3856017" y="2924944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</a:t>
            </a:r>
            <a:endParaRPr lang="nb-NO" dirty="0"/>
          </a:p>
        </p:txBody>
      </p:sp>
      <p:sp>
        <p:nvSpPr>
          <p:cNvPr id="46" name="Oval 45"/>
          <p:cNvSpPr/>
          <p:nvPr/>
        </p:nvSpPr>
        <p:spPr>
          <a:xfrm>
            <a:off x="3856017" y="5087949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47" name="Oval 46"/>
          <p:cNvSpPr/>
          <p:nvPr/>
        </p:nvSpPr>
        <p:spPr>
          <a:xfrm>
            <a:off x="7672441" y="3794570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c</a:t>
            </a:r>
            <a:endParaRPr lang="nb-NO" dirty="0"/>
          </a:p>
        </p:txBody>
      </p:sp>
      <p:sp>
        <p:nvSpPr>
          <p:cNvPr id="48" name="Oval 47"/>
          <p:cNvSpPr/>
          <p:nvPr/>
        </p:nvSpPr>
        <p:spPr>
          <a:xfrm>
            <a:off x="7668344" y="465866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e</a:t>
            </a:r>
            <a:endParaRPr lang="nb-NO" dirty="0"/>
          </a:p>
        </p:txBody>
      </p:sp>
      <p:sp>
        <p:nvSpPr>
          <p:cNvPr id="49" name="Oval 48"/>
          <p:cNvSpPr/>
          <p:nvPr/>
        </p:nvSpPr>
        <p:spPr>
          <a:xfrm>
            <a:off x="7672441" y="4226618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</a:t>
            </a:r>
            <a:endParaRPr lang="nb-NO" dirty="0"/>
          </a:p>
        </p:txBody>
      </p:sp>
      <p:sp>
        <p:nvSpPr>
          <p:cNvPr id="50" name="Oval 49"/>
          <p:cNvSpPr/>
          <p:nvPr/>
        </p:nvSpPr>
        <p:spPr>
          <a:xfrm>
            <a:off x="7672441" y="3362522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</a:t>
            </a:r>
            <a:endParaRPr lang="nb-NO" dirty="0"/>
          </a:p>
        </p:txBody>
      </p:sp>
      <p:sp>
        <p:nvSpPr>
          <p:cNvPr id="51" name="Oval 50"/>
          <p:cNvSpPr/>
          <p:nvPr/>
        </p:nvSpPr>
        <p:spPr>
          <a:xfrm>
            <a:off x="7672441" y="2927709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</a:t>
            </a:r>
            <a:endParaRPr lang="nb-NO" dirty="0"/>
          </a:p>
        </p:txBody>
      </p:sp>
      <p:sp>
        <p:nvSpPr>
          <p:cNvPr id="52" name="Oval 51"/>
          <p:cNvSpPr/>
          <p:nvPr/>
        </p:nvSpPr>
        <p:spPr>
          <a:xfrm>
            <a:off x="7672441" y="5090714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53" name="TextBox 52"/>
          <p:cNvSpPr txBox="1"/>
          <p:nvPr/>
        </p:nvSpPr>
        <p:spPr>
          <a:xfrm>
            <a:off x="5008145" y="5533201"/>
            <a:ext cx="1881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Instance of MCC</a:t>
            </a:r>
            <a:endParaRPr lang="nb-NO" sz="2000" dirty="0">
              <a:solidFill>
                <a:srgbClr val="00206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68774" y="5934085"/>
            <a:ext cx="55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k=3</a:t>
            </a:r>
            <a:endParaRPr lang="nb-NO" sz="2000" dirty="0">
              <a:solidFill>
                <a:srgbClr val="C00000"/>
              </a:solidFill>
            </a:endParaRPr>
          </a:p>
        </p:txBody>
      </p:sp>
      <p:cxnSp>
        <p:nvCxnSpPr>
          <p:cNvPr id="80" name="Straight Connector 79"/>
          <p:cNvCxnSpPr>
            <a:stCxn id="45" idx="6"/>
            <a:endCxn id="31" idx="4"/>
          </p:cNvCxnSpPr>
          <p:nvPr/>
        </p:nvCxnSpPr>
        <p:spPr>
          <a:xfrm flipV="1">
            <a:off x="4144049" y="2204864"/>
            <a:ext cx="115212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5" idx="6"/>
            <a:endCxn id="28" idx="4"/>
          </p:cNvCxnSpPr>
          <p:nvPr/>
        </p:nvCxnSpPr>
        <p:spPr>
          <a:xfrm flipV="1">
            <a:off x="4144049" y="2204864"/>
            <a:ext cx="158417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45" idx="6"/>
            <a:endCxn id="50" idx="2"/>
          </p:cNvCxnSpPr>
          <p:nvPr/>
        </p:nvCxnSpPr>
        <p:spPr>
          <a:xfrm>
            <a:off x="4144049" y="3068960"/>
            <a:ext cx="3528392" cy="437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5" idx="6"/>
            <a:endCxn id="47" idx="2"/>
          </p:cNvCxnSpPr>
          <p:nvPr/>
        </p:nvCxnSpPr>
        <p:spPr>
          <a:xfrm>
            <a:off x="4144049" y="3068960"/>
            <a:ext cx="3528392" cy="869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32" idx="4"/>
            <a:endCxn id="44" idx="6"/>
          </p:cNvCxnSpPr>
          <p:nvPr/>
        </p:nvCxnSpPr>
        <p:spPr>
          <a:xfrm flipH="1">
            <a:off x="4144049" y="2204864"/>
            <a:ext cx="720080" cy="1298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32" idx="4"/>
            <a:endCxn id="41" idx="6"/>
          </p:cNvCxnSpPr>
          <p:nvPr/>
        </p:nvCxnSpPr>
        <p:spPr>
          <a:xfrm flipH="1">
            <a:off x="4144049" y="2204864"/>
            <a:ext cx="720080" cy="1730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32" idx="4"/>
            <a:endCxn id="50" idx="2"/>
          </p:cNvCxnSpPr>
          <p:nvPr/>
        </p:nvCxnSpPr>
        <p:spPr>
          <a:xfrm>
            <a:off x="4864129" y="2204864"/>
            <a:ext cx="2808312" cy="130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32" idx="4"/>
            <a:endCxn id="47" idx="2"/>
          </p:cNvCxnSpPr>
          <p:nvPr/>
        </p:nvCxnSpPr>
        <p:spPr>
          <a:xfrm>
            <a:off x="4864129" y="2204864"/>
            <a:ext cx="2808312" cy="1733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51" idx="2"/>
            <a:endCxn id="31" idx="4"/>
          </p:cNvCxnSpPr>
          <p:nvPr/>
        </p:nvCxnSpPr>
        <p:spPr>
          <a:xfrm flipH="1" flipV="1">
            <a:off x="5296177" y="2204864"/>
            <a:ext cx="2376264" cy="866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51" idx="2"/>
            <a:endCxn id="28" idx="4"/>
          </p:cNvCxnSpPr>
          <p:nvPr/>
        </p:nvCxnSpPr>
        <p:spPr>
          <a:xfrm flipH="1" flipV="1">
            <a:off x="5728225" y="2204864"/>
            <a:ext cx="1944216" cy="866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51" idx="2"/>
            <a:endCxn id="44" idx="6"/>
          </p:cNvCxnSpPr>
          <p:nvPr/>
        </p:nvCxnSpPr>
        <p:spPr>
          <a:xfrm flipH="1">
            <a:off x="4144049" y="3071725"/>
            <a:ext cx="352839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51" idx="2"/>
            <a:endCxn id="41" idx="6"/>
          </p:cNvCxnSpPr>
          <p:nvPr/>
        </p:nvCxnSpPr>
        <p:spPr>
          <a:xfrm flipH="1">
            <a:off x="4144049" y="3071725"/>
            <a:ext cx="352839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44" idx="6"/>
            <a:endCxn id="30" idx="4"/>
          </p:cNvCxnSpPr>
          <p:nvPr/>
        </p:nvCxnSpPr>
        <p:spPr>
          <a:xfrm flipV="1">
            <a:off x="4144049" y="2204864"/>
            <a:ext cx="2016224" cy="1298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44" idx="6"/>
            <a:endCxn id="49" idx="2"/>
          </p:cNvCxnSpPr>
          <p:nvPr/>
        </p:nvCxnSpPr>
        <p:spPr>
          <a:xfrm>
            <a:off x="4144049" y="3503773"/>
            <a:ext cx="3528392" cy="866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31" idx="4"/>
            <a:endCxn id="43" idx="6"/>
          </p:cNvCxnSpPr>
          <p:nvPr/>
        </p:nvCxnSpPr>
        <p:spPr>
          <a:xfrm flipH="1">
            <a:off x="4144049" y="2204864"/>
            <a:ext cx="1152128" cy="2163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31" idx="4"/>
            <a:endCxn id="49" idx="2"/>
          </p:cNvCxnSpPr>
          <p:nvPr/>
        </p:nvCxnSpPr>
        <p:spPr>
          <a:xfrm>
            <a:off x="5296177" y="2204864"/>
            <a:ext cx="2376264" cy="2165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50" idx="2"/>
            <a:endCxn id="30" idx="4"/>
          </p:cNvCxnSpPr>
          <p:nvPr/>
        </p:nvCxnSpPr>
        <p:spPr>
          <a:xfrm flipH="1" flipV="1">
            <a:off x="6160273" y="2204864"/>
            <a:ext cx="1512168" cy="130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50" idx="2"/>
            <a:endCxn id="43" idx="6"/>
          </p:cNvCxnSpPr>
          <p:nvPr/>
        </p:nvCxnSpPr>
        <p:spPr>
          <a:xfrm flipH="1">
            <a:off x="4144049" y="3506538"/>
            <a:ext cx="3528392" cy="861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41" idx="6"/>
            <a:endCxn id="30" idx="4"/>
          </p:cNvCxnSpPr>
          <p:nvPr/>
        </p:nvCxnSpPr>
        <p:spPr>
          <a:xfrm flipV="1">
            <a:off x="4144049" y="2204864"/>
            <a:ext cx="2016224" cy="1730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41" idx="6"/>
            <a:endCxn id="49" idx="2"/>
          </p:cNvCxnSpPr>
          <p:nvPr/>
        </p:nvCxnSpPr>
        <p:spPr>
          <a:xfrm>
            <a:off x="4144049" y="3935821"/>
            <a:ext cx="3528392" cy="434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28" idx="4"/>
            <a:endCxn id="43" idx="6"/>
          </p:cNvCxnSpPr>
          <p:nvPr/>
        </p:nvCxnSpPr>
        <p:spPr>
          <a:xfrm flipH="1">
            <a:off x="4144049" y="2204864"/>
            <a:ext cx="1584176" cy="2163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28" idx="4"/>
            <a:endCxn id="49" idx="2"/>
          </p:cNvCxnSpPr>
          <p:nvPr/>
        </p:nvCxnSpPr>
        <p:spPr>
          <a:xfrm>
            <a:off x="5728225" y="2204864"/>
            <a:ext cx="1944216" cy="2165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47" idx="2"/>
            <a:endCxn id="43" idx="6"/>
          </p:cNvCxnSpPr>
          <p:nvPr/>
        </p:nvCxnSpPr>
        <p:spPr>
          <a:xfrm flipH="1">
            <a:off x="4144049" y="3938586"/>
            <a:ext cx="3528392" cy="429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47" idx="2"/>
            <a:endCxn id="30" idx="4"/>
          </p:cNvCxnSpPr>
          <p:nvPr/>
        </p:nvCxnSpPr>
        <p:spPr>
          <a:xfrm flipH="1" flipV="1">
            <a:off x="6160273" y="2204864"/>
            <a:ext cx="1512168" cy="1733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43" idx="6"/>
            <a:endCxn id="29" idx="4"/>
          </p:cNvCxnSpPr>
          <p:nvPr/>
        </p:nvCxnSpPr>
        <p:spPr>
          <a:xfrm flipV="1">
            <a:off x="4144049" y="2204864"/>
            <a:ext cx="2448272" cy="216300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43" idx="6"/>
            <a:endCxn id="33" idx="4"/>
          </p:cNvCxnSpPr>
          <p:nvPr/>
        </p:nvCxnSpPr>
        <p:spPr>
          <a:xfrm flipV="1">
            <a:off x="4144049" y="2207629"/>
            <a:ext cx="288032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30" idx="4"/>
            <a:endCxn id="42" idx="6"/>
          </p:cNvCxnSpPr>
          <p:nvPr/>
        </p:nvCxnSpPr>
        <p:spPr>
          <a:xfrm flipH="1">
            <a:off x="4139952" y="2204864"/>
            <a:ext cx="2020321" cy="259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30" idx="4"/>
            <a:endCxn id="46" idx="6"/>
          </p:cNvCxnSpPr>
          <p:nvPr/>
        </p:nvCxnSpPr>
        <p:spPr>
          <a:xfrm flipH="1">
            <a:off x="4144049" y="2204864"/>
            <a:ext cx="2016224" cy="3027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49" idx="2"/>
            <a:endCxn id="29" idx="4"/>
          </p:cNvCxnSpPr>
          <p:nvPr/>
        </p:nvCxnSpPr>
        <p:spPr>
          <a:xfrm flipH="1" flipV="1">
            <a:off x="6592321" y="2204864"/>
            <a:ext cx="1080120" cy="2165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49" idx="2"/>
            <a:endCxn id="33" idx="4"/>
          </p:cNvCxnSpPr>
          <p:nvPr/>
        </p:nvCxnSpPr>
        <p:spPr>
          <a:xfrm flipH="1" flipV="1">
            <a:off x="7024369" y="2207629"/>
            <a:ext cx="648072" cy="2163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43" idx="6"/>
            <a:endCxn id="48" idx="2"/>
          </p:cNvCxnSpPr>
          <p:nvPr/>
        </p:nvCxnSpPr>
        <p:spPr>
          <a:xfrm>
            <a:off x="4144049" y="4367869"/>
            <a:ext cx="3524295" cy="434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30" idx="4"/>
            <a:endCxn id="48" idx="2"/>
          </p:cNvCxnSpPr>
          <p:nvPr/>
        </p:nvCxnSpPr>
        <p:spPr>
          <a:xfrm>
            <a:off x="6160273" y="2204864"/>
            <a:ext cx="1508071" cy="2597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30" idx="4"/>
            <a:endCxn id="52" idx="2"/>
          </p:cNvCxnSpPr>
          <p:nvPr/>
        </p:nvCxnSpPr>
        <p:spPr>
          <a:xfrm>
            <a:off x="6160273" y="2204864"/>
            <a:ext cx="1512168" cy="3029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49" idx="2"/>
            <a:endCxn id="42" idx="6"/>
          </p:cNvCxnSpPr>
          <p:nvPr/>
        </p:nvCxnSpPr>
        <p:spPr>
          <a:xfrm flipH="1">
            <a:off x="4139952" y="4370634"/>
            <a:ext cx="3532489" cy="429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49" idx="2"/>
            <a:endCxn id="46" idx="6"/>
          </p:cNvCxnSpPr>
          <p:nvPr/>
        </p:nvCxnSpPr>
        <p:spPr>
          <a:xfrm flipH="1">
            <a:off x="4144049" y="4370634"/>
            <a:ext cx="3528392" cy="861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42" idx="6"/>
            <a:endCxn id="33" idx="4"/>
          </p:cNvCxnSpPr>
          <p:nvPr/>
        </p:nvCxnSpPr>
        <p:spPr>
          <a:xfrm flipV="1">
            <a:off x="4139952" y="2207629"/>
            <a:ext cx="2884417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42" idx="6"/>
            <a:endCxn id="52" idx="2"/>
          </p:cNvCxnSpPr>
          <p:nvPr/>
        </p:nvCxnSpPr>
        <p:spPr>
          <a:xfrm>
            <a:off x="4139952" y="4799917"/>
            <a:ext cx="3532489" cy="434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48" idx="2"/>
            <a:endCxn id="33" idx="4"/>
          </p:cNvCxnSpPr>
          <p:nvPr/>
        </p:nvCxnSpPr>
        <p:spPr>
          <a:xfrm flipH="1" flipV="1">
            <a:off x="7024369" y="2207629"/>
            <a:ext cx="643975" cy="259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48" idx="2"/>
            <a:endCxn id="46" idx="6"/>
          </p:cNvCxnSpPr>
          <p:nvPr/>
        </p:nvCxnSpPr>
        <p:spPr>
          <a:xfrm flipH="1">
            <a:off x="4144049" y="4802682"/>
            <a:ext cx="3524295" cy="429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3802703" y="5527113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V</a:t>
            </a:r>
            <a:r>
              <a:rPr lang="nb-NO" baseline="-25000" dirty="0" smtClean="0"/>
              <a:t>1</a:t>
            </a:r>
            <a:endParaRPr lang="nb-NO" baseline="-25000" dirty="0"/>
          </a:p>
        </p:txBody>
      </p:sp>
      <p:sp>
        <p:nvSpPr>
          <p:cNvPr id="166" name="TextBox 165"/>
          <p:cNvSpPr txBox="1"/>
          <p:nvPr/>
        </p:nvSpPr>
        <p:spPr>
          <a:xfrm>
            <a:off x="7668344" y="5517232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V</a:t>
            </a:r>
            <a:r>
              <a:rPr lang="nb-NO" baseline="-25000" dirty="0" smtClean="0"/>
              <a:t>3</a:t>
            </a:r>
            <a:endParaRPr lang="nb-NO" baseline="-25000" dirty="0"/>
          </a:p>
        </p:txBody>
      </p:sp>
      <p:sp>
        <p:nvSpPr>
          <p:cNvPr id="167" name="TextBox 166"/>
          <p:cNvSpPr txBox="1"/>
          <p:nvPr/>
        </p:nvSpPr>
        <p:spPr>
          <a:xfrm>
            <a:off x="7345692" y="1844824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V</a:t>
            </a:r>
            <a:r>
              <a:rPr lang="nb-NO" baseline="-25000" dirty="0" smtClean="0"/>
              <a:t>2</a:t>
            </a:r>
            <a:endParaRPr lang="nb-NO" baseline="-25000" dirty="0"/>
          </a:p>
        </p:txBody>
      </p:sp>
    </p:spTree>
    <p:extLst>
      <p:ext uri="{BB962C8B-B14F-4D97-AF65-F5344CB8AC3E}">
        <p14:creationId xmlns:p14="http://schemas.microsoft.com/office/powerpoint/2010/main" val="288828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165" grpId="0"/>
      <p:bldP spid="166" grpId="0"/>
      <p:bldP spid="16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 smtClean="0"/>
                  <a:t>Clique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/>
                  <a:t> MCC </a:t>
                </a:r>
                <a:endParaRPr lang="nb-NO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55576" y="1692097"/>
            <a:ext cx="2323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err="1"/>
              <a:t>Clique</a:t>
            </a:r>
            <a:r>
              <a:rPr lang="nb-NO" sz="3200" dirty="0"/>
              <a:t> </a:t>
            </a:r>
            <a:r>
              <a:rPr lang="nb-NO" sz="3200" dirty="0" err="1"/>
              <a:t>size</a:t>
            </a:r>
            <a:r>
              <a:rPr lang="nb-NO" sz="3200" dirty="0"/>
              <a:t>: </a:t>
            </a:r>
            <a:r>
              <a:rPr lang="nb-NO" sz="3200" dirty="0">
                <a:solidFill>
                  <a:srgbClr val="C00000"/>
                </a:solidFill>
                <a:sym typeface="Wingdings" panose="05000000000000000000" pitchFamily="2" charset="2"/>
              </a:rPr>
              <a:t>k</a:t>
            </a:r>
            <a:endParaRPr lang="nb-NO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89841" y="1984484"/>
                <a:ext cx="36131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>
                    <a:sym typeface="Wingdings" panose="05000000000000000000" pitchFamily="2" charset="2"/>
                  </a:rPr>
                  <a:t>Number of vertices: </a:t>
                </a:r>
                <a:r>
                  <a:rPr lang="nb-NO" sz="28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n</a:t>
                </a:r>
                <a14:m>
                  <m:oMath xmlns:m="http://schemas.openxmlformats.org/officeDocument/2006/math">
                    <m:r>
                      <a:rPr lang="nb-NO" sz="2800" i="1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⋅</m:t>
                    </m:r>
                  </m:oMath>
                </a14:m>
                <a:r>
                  <a:rPr lang="nb-NO" sz="2800" dirty="0">
                    <a:solidFill>
                      <a:srgbClr val="C00000"/>
                    </a:solidFill>
                  </a:rPr>
                  <a:t>k</a:t>
                </a:r>
                <a:endParaRPr lang="nb-NO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841" y="1984484"/>
                <a:ext cx="3613169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3373" t="-10588" r="-2192" b="-3411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8008" y="2708920"/>
                <a:ext cx="44420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3200" dirty="0"/>
                  <a:t>Number of edges: </a:t>
                </a:r>
                <a:r>
                  <a:rPr lang="nb-NO" sz="3200" dirty="0">
                    <a:solidFill>
                      <a:srgbClr val="C00000"/>
                    </a:solidFill>
                  </a:rPr>
                  <a:t>O(n</a:t>
                </a:r>
                <a14:m>
                  <m:oMath xmlns:m="http://schemas.openxmlformats.org/officeDocument/2006/math">
                    <m:r>
                      <a:rPr lang="nb-NO" sz="3200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sz="3200" dirty="0">
                    <a:solidFill>
                      <a:srgbClr val="C00000"/>
                    </a:solidFill>
                  </a:rPr>
                  <a:t>k</a:t>
                </a:r>
                <a:r>
                  <a:rPr lang="nb-NO" sz="3200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)</a:t>
                </a:r>
                <a:endParaRPr lang="nb-NO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08" y="2708920"/>
                <a:ext cx="4442050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3571" t="-12500" r="-2335" b="-3437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58008" y="3831431"/>
            <a:ext cx="7777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nb-NO" sz="2400" dirty="0">
                <a:solidFill>
                  <a:srgbClr val="C00000"/>
                </a:solidFill>
              </a:rPr>
              <a:t>f(k)</a:t>
            </a:r>
            <a:r>
              <a:rPr lang="nb-NO" sz="2400" dirty="0" err="1">
                <a:solidFill>
                  <a:srgbClr val="C00000"/>
                </a:solidFill>
              </a:rPr>
              <a:t>n</a:t>
            </a:r>
            <a:r>
              <a:rPr lang="nb-NO" sz="2400" baseline="30000" dirty="0" err="1">
                <a:solidFill>
                  <a:srgbClr val="C00000"/>
                </a:solidFill>
              </a:rPr>
              <a:t>o</a:t>
            </a:r>
            <a:r>
              <a:rPr lang="nb-NO" sz="2400" baseline="30000" dirty="0">
                <a:solidFill>
                  <a:srgbClr val="C00000"/>
                </a:solidFill>
              </a:rPr>
              <a:t>(k) </a:t>
            </a:r>
            <a:r>
              <a:rPr lang="nb-NO" sz="2400" dirty="0" err="1"/>
              <a:t>algorithm</a:t>
            </a:r>
            <a:r>
              <a:rPr lang="nb-NO" sz="2400" dirty="0"/>
              <a:t> for MCC </a:t>
            </a:r>
            <a:r>
              <a:rPr lang="nb-NO" sz="2400" dirty="0" err="1"/>
              <a:t>gives</a:t>
            </a:r>
            <a:r>
              <a:rPr lang="nb-NO" sz="2400" dirty="0"/>
              <a:t> </a:t>
            </a:r>
            <a:r>
              <a:rPr lang="nb-NO" sz="2400" dirty="0">
                <a:solidFill>
                  <a:srgbClr val="C00000"/>
                </a:solidFill>
              </a:rPr>
              <a:t>f(k)</a:t>
            </a:r>
            <a:r>
              <a:rPr lang="nb-NO" sz="2400" dirty="0" err="1">
                <a:solidFill>
                  <a:srgbClr val="C00000"/>
                </a:solidFill>
              </a:rPr>
              <a:t>n</a:t>
            </a:r>
            <a:r>
              <a:rPr lang="nb-NO" sz="2400" baseline="30000" dirty="0" err="1">
                <a:solidFill>
                  <a:srgbClr val="C00000"/>
                </a:solidFill>
              </a:rPr>
              <a:t>o</a:t>
            </a:r>
            <a:r>
              <a:rPr lang="nb-NO" sz="2400" baseline="30000" dirty="0">
                <a:solidFill>
                  <a:srgbClr val="C00000"/>
                </a:solidFill>
              </a:rPr>
              <a:t>(k) </a:t>
            </a:r>
            <a:r>
              <a:rPr lang="nb-NO" sz="2400" dirty="0" err="1"/>
              <a:t>algorithm</a:t>
            </a:r>
            <a:r>
              <a:rPr lang="nb-NO" sz="2400" dirty="0"/>
              <a:t> for </a:t>
            </a:r>
            <a:r>
              <a:rPr lang="nb-NO" sz="2400" dirty="0" err="1" smtClean="0"/>
              <a:t>clique</a:t>
            </a:r>
            <a:r>
              <a:rPr lang="nb-NO" sz="2400" dirty="0" smtClean="0"/>
              <a:t>.</a:t>
            </a:r>
            <a:endParaRPr lang="nb-NO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4797152"/>
            <a:ext cx="62395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MCC has </a:t>
            </a:r>
            <a:r>
              <a:rPr lang="nb-NO" sz="3200" dirty="0" err="1"/>
              <a:t>no</a:t>
            </a:r>
            <a:r>
              <a:rPr lang="nb-NO" sz="3200" dirty="0"/>
              <a:t> </a:t>
            </a:r>
            <a:r>
              <a:rPr lang="nb-NO" sz="3200" dirty="0">
                <a:solidFill>
                  <a:srgbClr val="C00000"/>
                </a:solidFill>
              </a:rPr>
              <a:t>f(k)</a:t>
            </a:r>
            <a:r>
              <a:rPr lang="nb-NO" sz="3200" dirty="0" err="1">
                <a:solidFill>
                  <a:srgbClr val="C00000"/>
                </a:solidFill>
              </a:rPr>
              <a:t>n</a:t>
            </a:r>
            <a:r>
              <a:rPr lang="nb-NO" sz="3200" baseline="30000" dirty="0" err="1">
                <a:solidFill>
                  <a:srgbClr val="C00000"/>
                </a:solidFill>
              </a:rPr>
              <a:t>o</a:t>
            </a:r>
            <a:r>
              <a:rPr lang="nb-NO" sz="3200" baseline="30000" dirty="0">
                <a:solidFill>
                  <a:srgbClr val="C00000"/>
                </a:solidFill>
              </a:rPr>
              <a:t>(k)</a:t>
            </a:r>
            <a:r>
              <a:rPr lang="nb-NO" sz="3200" dirty="0"/>
              <a:t> time </a:t>
            </a:r>
            <a:r>
              <a:rPr lang="nb-NO" sz="3200" dirty="0" err="1"/>
              <a:t>algorithm</a:t>
            </a:r>
            <a:r>
              <a:rPr lang="nb-NO" sz="3200" dirty="0"/>
              <a:t>, </a:t>
            </a:r>
            <a:endParaRPr lang="nb-NO" sz="3200" dirty="0" smtClean="0"/>
          </a:p>
          <a:p>
            <a:pPr algn="ctr"/>
            <a:r>
              <a:rPr lang="nb-NO" sz="3200" dirty="0" err="1" smtClean="0"/>
              <a:t>assuming</a:t>
            </a:r>
            <a:r>
              <a:rPr lang="nb-NO" sz="3200" dirty="0" smtClean="0"/>
              <a:t> </a:t>
            </a:r>
            <a:r>
              <a:rPr lang="nb-NO" sz="3200" dirty="0">
                <a:solidFill>
                  <a:srgbClr val="002060"/>
                </a:solidFill>
              </a:rPr>
              <a:t>ETH</a:t>
            </a:r>
            <a:r>
              <a:rPr lang="nb-NO" sz="3200" dirty="0" smtClean="0"/>
              <a:t>.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29004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MCC </a:t>
            </a:r>
            <a:r>
              <a:rPr lang="nb-NO" dirty="0" err="1" smtClean="0"/>
              <a:t>useful</a:t>
            </a:r>
            <a:r>
              <a:rPr lang="nb-NO" dirty="0" smtClean="0"/>
              <a:t> </a:t>
            </a:r>
            <a:r>
              <a:rPr lang="nb-NO" dirty="0" err="1" smtClean="0"/>
              <a:t>observations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8272"/>
            <a:ext cx="8229600" cy="247687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>
                <a:solidFill>
                  <a:srgbClr val="002060"/>
                </a:solidFill>
              </a:rPr>
              <a:t>MCC</a:t>
            </a:r>
            <a:r>
              <a:rPr lang="nb-NO" dirty="0" smtClean="0"/>
              <a:t> </a:t>
            </a:r>
            <a:r>
              <a:rPr lang="nb-NO" dirty="0" err="1" smtClean="0"/>
              <a:t>remains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0070C0"/>
                </a:solidFill>
              </a:rPr>
              <a:t>hard</a:t>
            </a:r>
            <a:r>
              <a:rPr lang="nb-NO" dirty="0" smtClean="0"/>
              <a:t> </a:t>
            </a:r>
            <a:r>
              <a:rPr lang="nb-NO" dirty="0" err="1" smtClean="0"/>
              <a:t>even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instances</a:t>
            </a:r>
            <a:endParaRPr lang="nb-NO" dirty="0" smtClean="0"/>
          </a:p>
          <a:p>
            <a:pPr lvl="1"/>
            <a:r>
              <a:rPr lang="nb-NO" dirty="0" err="1" smtClean="0"/>
              <a:t>where</a:t>
            </a:r>
            <a:r>
              <a:rPr lang="nb-NO" dirty="0" smtClean="0"/>
              <a:t> all </a:t>
            </a:r>
            <a:r>
              <a:rPr lang="nb-NO" dirty="0" err="1" smtClean="0">
                <a:solidFill>
                  <a:srgbClr val="C00000"/>
                </a:solidFill>
              </a:rPr>
              <a:t>color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>
                <a:solidFill>
                  <a:srgbClr val="C00000"/>
                </a:solidFill>
              </a:rPr>
              <a:t>classes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smtClean="0"/>
              <a:t>have same </a:t>
            </a:r>
            <a:r>
              <a:rPr lang="nb-NO" dirty="0" err="1" smtClean="0"/>
              <a:t>size</a:t>
            </a:r>
            <a:r>
              <a:rPr lang="nb-NO" dirty="0" smtClean="0"/>
              <a:t>,</a:t>
            </a:r>
            <a:endParaRPr lang="nb-NO" dirty="0"/>
          </a:p>
          <a:p>
            <a:pPr lvl="1"/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0070C0"/>
                </a:solidFill>
              </a:rPr>
              <a:t>number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of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edges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C00000"/>
                </a:solidFill>
              </a:rPr>
              <a:t>each</a:t>
            </a:r>
            <a:r>
              <a:rPr lang="nb-NO" dirty="0" smtClean="0">
                <a:solidFill>
                  <a:srgbClr val="C00000"/>
                </a:solidFill>
              </a:rPr>
              <a:t> pair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color</a:t>
            </a:r>
            <a:r>
              <a:rPr lang="nb-NO" dirty="0" smtClean="0"/>
              <a:t> </a:t>
            </a:r>
            <a:r>
              <a:rPr lang="nb-NO" dirty="0" err="1" smtClean="0"/>
              <a:t>classes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same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5157192"/>
            <a:ext cx="585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002060"/>
                </a:solidFill>
              </a:rPr>
              <a:t>MultiColored</a:t>
            </a:r>
            <a:r>
              <a:rPr lang="nb-NO" dirty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Clique</a:t>
            </a:r>
            <a:r>
              <a:rPr lang="nb-NO" dirty="0" smtClean="0">
                <a:solidFill>
                  <a:srgbClr val="002060"/>
                </a:solidFill>
              </a:rPr>
              <a:t> is </a:t>
            </a:r>
            <a:r>
              <a:rPr lang="nb-NO" dirty="0" err="1" smtClean="0">
                <a:solidFill>
                  <a:srgbClr val="002060"/>
                </a:solidFill>
              </a:rPr>
              <a:t>the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starting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point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of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C00000"/>
                </a:solidFill>
              </a:rPr>
              <a:t>many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reductions</a:t>
            </a:r>
            <a:r>
              <a:rPr lang="nb-NO" dirty="0" smtClean="0">
                <a:solidFill>
                  <a:srgbClr val="002060"/>
                </a:solidFill>
              </a:rPr>
              <a:t>.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9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Pre-processing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If no vertices of degree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k+1</a:t>
                </a:r>
                <a:r>
                  <a:rPr lang="nb-NO" dirty="0" smtClean="0"/>
                  <a:t>  and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≥ 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dirty="0" smtClean="0"/>
                  <a:t> edges left say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NO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</a:t>
                </a:r>
                <a:r>
                  <a:rPr lang="nb-NO" baseline="300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nb-NO" dirty="0" smtClean="0">
                    <a:sym typeface="Wingdings" panose="05000000000000000000" pitchFamily="2" charset="2"/>
                  </a:rPr>
                  <a:t> edges left. Remove vertices of degree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0</a:t>
                </a:r>
                <a:r>
                  <a:rPr lang="nb-NO" dirty="0" smtClean="0">
                    <a:sym typeface="Wingdings" panose="05000000000000000000" pitchFamily="2" charset="2"/>
                  </a:rPr>
                  <a:t>, then there are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2k</a:t>
                </a:r>
                <a:r>
                  <a:rPr lang="nb-NO" baseline="300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nb-NO" dirty="0" smtClean="0">
                    <a:sym typeface="Wingdings" panose="05000000000000000000" pitchFamily="2" charset="2"/>
                  </a:rPr>
                  <a:t> vertices left.</a:t>
                </a:r>
              </a:p>
              <a:p>
                <a:pPr>
                  <a:buFont typeface="Wingdings"/>
                  <a:buChar char="à"/>
                </a:pPr>
                <a:endParaRPr lang="nb-NO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nb-NO" dirty="0" smtClean="0">
                    <a:sym typeface="Wingdings" panose="05000000000000000000" pitchFamily="2" charset="2"/>
                  </a:rPr>
                  <a:t>In </a:t>
                </a:r>
                <a:r>
                  <a:rPr lang="nb-NO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linear time</a:t>
                </a:r>
                <a:r>
                  <a:rPr lang="nb-NO" dirty="0" smtClean="0">
                    <a:sym typeface="Wingdings" panose="05000000000000000000" pitchFamily="2" charset="2"/>
                  </a:rPr>
                  <a:t>, we made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n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2k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2 </a:t>
                </a:r>
                <a:r>
                  <a:rPr lang="nb-NO" dirty="0" smtClean="0"/>
                  <a:t>and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m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k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Brute force now takes time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O((2k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)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k)</a:t>
                </a:r>
                <a:endParaRPr lang="nb-NO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95" b="-13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nb-NO" dirty="0" smtClean="0"/>
                  <a:t>Independent Set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Vertex</a:t>
                </a:r>
                <a:r>
                  <a:rPr lang="nb-NO" dirty="0" smtClean="0"/>
                  <a:t> Cover (?)</a:t>
                </a:r>
                <a:endParaRPr lang="nb-NO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357709" y="1628800"/>
            <a:ext cx="437453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A </a:t>
            </a:r>
            <a:r>
              <a:rPr lang="nb-NO" sz="2800" dirty="0" err="1" smtClean="0"/>
              <a:t>set</a:t>
            </a:r>
            <a:r>
              <a:rPr lang="nb-NO" sz="2800" dirty="0" smtClean="0"/>
              <a:t> </a:t>
            </a:r>
            <a:r>
              <a:rPr lang="nb-NO" sz="2800" dirty="0" err="1" smtClean="0">
                <a:solidFill>
                  <a:srgbClr val="C00000"/>
                </a:solidFill>
              </a:rPr>
              <a:t>X</a:t>
            </a:r>
            <a:r>
              <a:rPr lang="nb-NO" sz="2800" dirty="0" smtClean="0"/>
              <a:t> is a </a:t>
            </a:r>
            <a:r>
              <a:rPr lang="nb-NO" sz="2800" dirty="0" err="1" smtClean="0">
                <a:solidFill>
                  <a:srgbClr val="0070C0"/>
                </a:solidFill>
              </a:rPr>
              <a:t>vertex</a:t>
            </a:r>
            <a:r>
              <a:rPr lang="nb-NO" sz="2800" dirty="0" smtClean="0">
                <a:solidFill>
                  <a:srgbClr val="0070C0"/>
                </a:solidFill>
              </a:rPr>
              <a:t> cover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smtClean="0">
                <a:solidFill>
                  <a:srgbClr val="C00000"/>
                </a:solidFill>
              </a:rPr>
              <a:t>G</a:t>
            </a:r>
            <a:r>
              <a:rPr lang="nb-NO" sz="2800" dirty="0" smtClean="0"/>
              <a:t> </a:t>
            </a:r>
          </a:p>
          <a:p>
            <a:pPr algn="ctr"/>
            <a:r>
              <a:rPr lang="nb-NO" dirty="0" err="1" smtClean="0"/>
              <a:t>if</a:t>
            </a:r>
            <a:r>
              <a:rPr lang="nb-NO" dirty="0" smtClean="0"/>
              <a:t> and </a:t>
            </a:r>
            <a:r>
              <a:rPr lang="nb-NO" dirty="0" err="1" smtClean="0"/>
              <a:t>only</a:t>
            </a:r>
            <a:r>
              <a:rPr lang="nb-NO" dirty="0" smtClean="0"/>
              <a:t>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sz="2800" dirty="0" smtClean="0">
                <a:solidFill>
                  <a:srgbClr val="C00000"/>
                </a:solidFill>
              </a:rPr>
              <a:t>V(G)\</a:t>
            </a:r>
            <a:r>
              <a:rPr lang="nb-NO" sz="2800" dirty="0" err="1" smtClean="0">
                <a:solidFill>
                  <a:srgbClr val="C00000"/>
                </a:solidFill>
              </a:rPr>
              <a:t>X</a:t>
            </a:r>
            <a:r>
              <a:rPr lang="nb-NO" sz="2800" dirty="0" smtClean="0">
                <a:solidFill>
                  <a:srgbClr val="C00000"/>
                </a:solidFill>
              </a:rPr>
              <a:t> </a:t>
            </a:r>
            <a:r>
              <a:rPr lang="nb-NO" sz="2800" dirty="0" smtClean="0"/>
              <a:t>is </a:t>
            </a:r>
            <a:r>
              <a:rPr lang="nb-NO" sz="2800" dirty="0" err="1" smtClean="0">
                <a:solidFill>
                  <a:srgbClr val="0070C0"/>
                </a:solidFill>
              </a:rPr>
              <a:t>independent</a:t>
            </a:r>
            <a:endParaRPr lang="nb-NO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6330" y="3606318"/>
            <a:ext cx="3055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Given an </a:t>
            </a:r>
            <a:r>
              <a:rPr lang="nb-NO" sz="2400" dirty="0" err="1" smtClean="0"/>
              <a:t>instance</a:t>
            </a:r>
            <a:r>
              <a:rPr lang="nb-NO" sz="2400" dirty="0" smtClean="0"/>
              <a:t> </a:t>
            </a:r>
            <a:r>
              <a:rPr lang="nb-NO" sz="2400" dirty="0" smtClean="0">
                <a:solidFill>
                  <a:srgbClr val="0070C0"/>
                </a:solidFill>
              </a:rPr>
              <a:t>(</a:t>
            </a:r>
            <a:r>
              <a:rPr lang="nb-NO" sz="2400" dirty="0" err="1" smtClean="0">
                <a:solidFill>
                  <a:srgbClr val="0070C0"/>
                </a:solidFill>
              </a:rPr>
              <a:t>G,k</a:t>
            </a:r>
            <a:r>
              <a:rPr lang="nb-NO" sz="2400" dirty="0" smtClean="0">
                <a:solidFill>
                  <a:srgbClr val="0070C0"/>
                </a:solidFill>
              </a:rPr>
              <a:t>)</a:t>
            </a:r>
            <a:br>
              <a:rPr lang="nb-NO" sz="2400" dirty="0" smtClean="0">
                <a:solidFill>
                  <a:srgbClr val="0070C0"/>
                </a:solidFill>
              </a:rPr>
            </a:br>
            <a:r>
              <a:rPr lang="nb-NO" sz="2400" dirty="0" smtClean="0"/>
              <a:t>for </a:t>
            </a:r>
            <a:r>
              <a:rPr lang="nb-NO" sz="2400" dirty="0" err="1" smtClean="0">
                <a:solidFill>
                  <a:srgbClr val="C00000"/>
                </a:solidFill>
              </a:rPr>
              <a:t>independent</a:t>
            </a:r>
            <a:r>
              <a:rPr lang="nb-NO" sz="2400" dirty="0" smtClean="0">
                <a:solidFill>
                  <a:srgbClr val="C00000"/>
                </a:solidFill>
              </a:rPr>
              <a:t> </a:t>
            </a:r>
            <a:r>
              <a:rPr lang="nb-NO" sz="2400" dirty="0" err="1" smtClean="0">
                <a:solidFill>
                  <a:srgbClr val="C00000"/>
                </a:solidFill>
              </a:rPr>
              <a:t>set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848920" y="3320558"/>
            <a:ext cx="2008262" cy="1129183"/>
          </a:xfrm>
          <a:custGeom>
            <a:avLst/>
            <a:gdLst>
              <a:gd name="connsiteX0" fmla="*/ 0 w 2008262"/>
              <a:gd name="connsiteY0" fmla="*/ 726888 h 1129183"/>
              <a:gd name="connsiteX1" fmla="*/ 179462 w 2008262"/>
              <a:gd name="connsiteY1" fmla="*/ 786709 h 1129183"/>
              <a:gd name="connsiteX2" fmla="*/ 341832 w 2008262"/>
              <a:gd name="connsiteY2" fmla="*/ 171412 h 1129183"/>
              <a:gd name="connsiteX3" fmla="*/ 504202 w 2008262"/>
              <a:gd name="connsiteY3" fmla="*/ 1128541 h 1129183"/>
              <a:gd name="connsiteX4" fmla="*/ 846034 w 2008262"/>
              <a:gd name="connsiteY4" fmla="*/ 496 h 1129183"/>
              <a:gd name="connsiteX5" fmla="*/ 1102408 w 2008262"/>
              <a:gd name="connsiteY5" fmla="*/ 974716 h 1129183"/>
              <a:gd name="connsiteX6" fmla="*/ 1358781 w 2008262"/>
              <a:gd name="connsiteY6" fmla="*/ 145774 h 1129183"/>
              <a:gd name="connsiteX7" fmla="*/ 1555335 w 2008262"/>
              <a:gd name="connsiteY7" fmla="*/ 769617 h 1129183"/>
              <a:gd name="connsiteX8" fmla="*/ 1683522 w 2008262"/>
              <a:gd name="connsiteY8" fmla="*/ 513243 h 1129183"/>
              <a:gd name="connsiteX9" fmla="*/ 2008262 w 2008262"/>
              <a:gd name="connsiteY9" fmla="*/ 479060 h 112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8262" h="1129183">
                <a:moveTo>
                  <a:pt x="0" y="726888"/>
                </a:moveTo>
                <a:cubicBezTo>
                  <a:pt x="61245" y="803088"/>
                  <a:pt x="122490" y="879288"/>
                  <a:pt x="179462" y="786709"/>
                </a:cubicBezTo>
                <a:cubicBezTo>
                  <a:pt x="236434" y="694130"/>
                  <a:pt x="287709" y="114440"/>
                  <a:pt x="341832" y="171412"/>
                </a:cubicBezTo>
                <a:cubicBezTo>
                  <a:pt x="395955" y="228384"/>
                  <a:pt x="420168" y="1157027"/>
                  <a:pt x="504202" y="1128541"/>
                </a:cubicBezTo>
                <a:cubicBezTo>
                  <a:pt x="588236" y="1100055"/>
                  <a:pt x="746333" y="26133"/>
                  <a:pt x="846034" y="496"/>
                </a:cubicBezTo>
                <a:cubicBezTo>
                  <a:pt x="945735" y="-25141"/>
                  <a:pt x="1016950" y="950503"/>
                  <a:pt x="1102408" y="974716"/>
                </a:cubicBezTo>
                <a:cubicBezTo>
                  <a:pt x="1187866" y="998929"/>
                  <a:pt x="1283293" y="179957"/>
                  <a:pt x="1358781" y="145774"/>
                </a:cubicBezTo>
                <a:cubicBezTo>
                  <a:pt x="1434269" y="111591"/>
                  <a:pt x="1501212" y="708372"/>
                  <a:pt x="1555335" y="769617"/>
                </a:cubicBezTo>
                <a:cubicBezTo>
                  <a:pt x="1609459" y="830862"/>
                  <a:pt x="1608034" y="561669"/>
                  <a:pt x="1683522" y="513243"/>
                </a:cubicBezTo>
                <a:cubicBezTo>
                  <a:pt x="1759010" y="464817"/>
                  <a:pt x="1883636" y="471938"/>
                  <a:pt x="2008262" y="479060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6144922" y="3284984"/>
            <a:ext cx="20274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/>
              <a:t>Solve</a:t>
            </a:r>
            <a:r>
              <a:rPr lang="nb-NO" sz="2400" dirty="0" smtClean="0"/>
              <a:t> </a:t>
            </a:r>
            <a:r>
              <a:rPr lang="nb-NO" sz="2400" dirty="0" err="1" smtClean="0"/>
              <a:t>instance</a:t>
            </a:r>
            <a:r>
              <a:rPr lang="nb-NO" sz="2400" dirty="0" smtClean="0"/>
              <a:t> </a:t>
            </a:r>
            <a:br>
              <a:rPr lang="nb-NO" sz="2400" dirty="0" smtClean="0"/>
            </a:br>
            <a:r>
              <a:rPr lang="nb-NO" sz="2400" dirty="0" smtClean="0">
                <a:solidFill>
                  <a:srgbClr val="0070C0"/>
                </a:solidFill>
              </a:rPr>
              <a:t>(</a:t>
            </a:r>
            <a:r>
              <a:rPr lang="nb-NO" sz="2400" dirty="0" err="1" smtClean="0">
                <a:solidFill>
                  <a:srgbClr val="0070C0"/>
                </a:solidFill>
              </a:rPr>
              <a:t>G,n</a:t>
            </a:r>
            <a:r>
              <a:rPr lang="nb-NO" sz="2400" dirty="0" smtClean="0">
                <a:solidFill>
                  <a:srgbClr val="0070C0"/>
                </a:solidFill>
              </a:rPr>
              <a:t>-k)</a:t>
            </a:r>
            <a:br>
              <a:rPr lang="nb-NO" sz="2400" dirty="0" smtClean="0">
                <a:solidFill>
                  <a:srgbClr val="0070C0"/>
                </a:solidFill>
              </a:rPr>
            </a:b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>
                <a:solidFill>
                  <a:srgbClr val="C00000"/>
                </a:solidFill>
              </a:rPr>
              <a:t>vertex</a:t>
            </a:r>
            <a:r>
              <a:rPr lang="nb-NO" sz="2400" dirty="0" smtClean="0">
                <a:solidFill>
                  <a:srgbClr val="C00000"/>
                </a:solidFill>
              </a:rPr>
              <a:t> cover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500" y="5086925"/>
            <a:ext cx="631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reduced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0070C0"/>
                </a:solidFill>
              </a:rPr>
              <a:t>independent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set</a:t>
            </a:r>
            <a:r>
              <a:rPr lang="nb-NO" dirty="0" smtClean="0"/>
              <a:t> to </a:t>
            </a:r>
            <a:r>
              <a:rPr lang="nb-NO" dirty="0" err="1" smtClean="0">
                <a:solidFill>
                  <a:srgbClr val="0070C0"/>
                </a:solidFill>
              </a:rPr>
              <a:t>vertex</a:t>
            </a:r>
            <a:r>
              <a:rPr lang="nb-NO" dirty="0" smtClean="0">
                <a:solidFill>
                  <a:srgbClr val="0070C0"/>
                </a:solidFill>
              </a:rPr>
              <a:t> cover</a:t>
            </a:r>
            <a:r>
              <a:rPr lang="nb-NO" dirty="0" smtClean="0"/>
              <a:t>…</a:t>
            </a:r>
            <a:br>
              <a:rPr lang="nb-NO" dirty="0" smtClean="0"/>
            </a:br>
            <a:r>
              <a:rPr lang="nb-NO" dirty="0" smtClean="0"/>
              <a:t>… so </a:t>
            </a:r>
            <a:r>
              <a:rPr lang="nb-NO" dirty="0" err="1" smtClean="0">
                <a:solidFill>
                  <a:srgbClr val="0070C0"/>
                </a:solidFill>
              </a:rPr>
              <a:t>vertex</a:t>
            </a:r>
            <a:r>
              <a:rPr lang="nb-NO" dirty="0" smtClean="0">
                <a:solidFill>
                  <a:srgbClr val="0070C0"/>
                </a:solidFill>
              </a:rPr>
              <a:t> cover </a:t>
            </a:r>
            <a:r>
              <a:rPr lang="nb-NO" dirty="0" err="1" smtClean="0"/>
              <a:t>does</a:t>
            </a:r>
            <a:r>
              <a:rPr lang="nb-NO" dirty="0" smtClean="0"/>
              <a:t> not have a </a:t>
            </a:r>
            <a:r>
              <a:rPr lang="nb-NO" dirty="0" smtClean="0">
                <a:solidFill>
                  <a:srgbClr val="C00000"/>
                </a:solidFill>
              </a:rPr>
              <a:t>f(k)</a:t>
            </a:r>
            <a:r>
              <a:rPr lang="nb-NO" dirty="0" err="1" smtClean="0">
                <a:solidFill>
                  <a:srgbClr val="C00000"/>
                </a:solidFill>
              </a:rPr>
              <a:t>n</a:t>
            </a:r>
            <a:r>
              <a:rPr lang="nb-NO" baseline="30000" dirty="0" err="1" smtClean="0">
                <a:solidFill>
                  <a:srgbClr val="C00000"/>
                </a:solidFill>
              </a:rPr>
              <a:t>o</a:t>
            </a:r>
            <a:r>
              <a:rPr lang="nb-NO" baseline="30000" dirty="0" smtClean="0">
                <a:solidFill>
                  <a:srgbClr val="C00000"/>
                </a:solidFill>
              </a:rPr>
              <a:t>(k)</a:t>
            </a:r>
            <a:r>
              <a:rPr lang="nb-NO" dirty="0" smtClean="0"/>
              <a:t> </a:t>
            </a:r>
            <a:r>
              <a:rPr lang="nb-NO" dirty="0" err="1" smtClean="0"/>
              <a:t>algorithm</a:t>
            </a:r>
            <a:r>
              <a:rPr lang="nb-NO" dirty="0" smtClean="0"/>
              <a:t> under ETH?</a:t>
            </a:r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6" y="5877272"/>
            <a:ext cx="407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(</a:t>
            </a:r>
            <a:r>
              <a:rPr lang="nb-NO" sz="2000" dirty="0" err="1" smtClean="0">
                <a:solidFill>
                  <a:srgbClr val="002060"/>
                </a:solidFill>
              </a:rPr>
              <a:t>but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didnt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we</a:t>
            </a:r>
            <a:r>
              <a:rPr lang="nb-NO" sz="2000" dirty="0" smtClean="0">
                <a:solidFill>
                  <a:srgbClr val="002060"/>
                </a:solidFill>
              </a:rPr>
              <a:t> make a </a:t>
            </a:r>
            <a:r>
              <a:rPr lang="nb-NO" sz="2000" dirty="0" smtClean="0">
                <a:solidFill>
                  <a:srgbClr val="C00000"/>
                </a:solidFill>
              </a:rPr>
              <a:t>1.47</a:t>
            </a:r>
            <a:r>
              <a:rPr lang="nb-NO" sz="2000" baseline="30000" dirty="0" smtClean="0">
                <a:solidFill>
                  <a:srgbClr val="C00000"/>
                </a:solidFill>
              </a:rPr>
              <a:t>k</a:t>
            </a:r>
            <a:r>
              <a:rPr lang="nb-NO" sz="2000" dirty="0" smtClean="0">
                <a:solidFill>
                  <a:srgbClr val="C00000"/>
                </a:solidFill>
              </a:rPr>
              <a:t>n</a:t>
            </a:r>
            <a:r>
              <a:rPr lang="nb-NO" sz="2000" baseline="30000" dirty="0" smtClean="0">
                <a:solidFill>
                  <a:srgbClr val="C00000"/>
                </a:solidFill>
              </a:rPr>
              <a:t>O(1)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one</a:t>
            </a:r>
            <a:r>
              <a:rPr lang="nb-NO" sz="2000" dirty="0" smtClean="0">
                <a:solidFill>
                  <a:srgbClr val="002060"/>
                </a:solidFill>
              </a:rPr>
              <a:t>?)</a:t>
            </a:r>
            <a:endParaRPr lang="nb-NO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9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Dominating</a:t>
            </a:r>
            <a:r>
              <a:rPr lang="nb-NO" dirty="0" smtClean="0"/>
              <a:t> Set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2476872"/>
          </a:xfrm>
        </p:spPr>
        <p:txBody>
          <a:bodyPr/>
          <a:lstStyle/>
          <a:p>
            <a:pPr marL="0" indent="0">
              <a:buNone/>
            </a:pPr>
            <a:r>
              <a:rPr lang="nb-NO" b="1" dirty="0">
                <a:solidFill>
                  <a:srgbClr val="002060"/>
                </a:solidFill>
              </a:rPr>
              <a:t>Input:</a:t>
            </a:r>
            <a:r>
              <a:rPr lang="nb-NO" dirty="0"/>
              <a:t>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.</a:t>
            </a:r>
            <a:endParaRPr lang="nb-NO" dirty="0"/>
          </a:p>
          <a:p>
            <a:pPr marL="0" indent="0">
              <a:buNone/>
            </a:pPr>
            <a:r>
              <a:rPr lang="nb-NO" b="1" dirty="0" err="1" smtClean="0">
                <a:solidFill>
                  <a:srgbClr val="002060"/>
                </a:solidFill>
              </a:rPr>
              <a:t>Question</a:t>
            </a:r>
            <a:r>
              <a:rPr lang="nb-NO" b="1" dirty="0">
                <a:solidFill>
                  <a:srgbClr val="002060"/>
                </a:solidFill>
              </a:rPr>
              <a:t>:</a:t>
            </a:r>
            <a:r>
              <a:rPr lang="nb-NO" dirty="0">
                <a:solidFill>
                  <a:srgbClr val="002060"/>
                </a:solidFill>
              </a:rPr>
              <a:t> </a:t>
            </a:r>
            <a:r>
              <a:rPr lang="nb-NO" dirty="0"/>
              <a:t>Does </a:t>
            </a:r>
            <a:r>
              <a:rPr lang="nb-NO" dirty="0">
                <a:solidFill>
                  <a:srgbClr val="C00000"/>
                </a:solidFill>
              </a:rPr>
              <a:t>G</a:t>
            </a:r>
            <a:r>
              <a:rPr lang="nb-NO" dirty="0"/>
              <a:t> contain a </a:t>
            </a:r>
            <a:r>
              <a:rPr lang="nb-NO" dirty="0" err="1" smtClean="0"/>
              <a:t>set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at most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 	</a:t>
            </a:r>
            <a:r>
              <a:rPr lang="nb-NO" dirty="0" err="1" smtClean="0"/>
              <a:t>vertices</a:t>
            </a:r>
            <a:r>
              <a:rPr lang="nb-NO" dirty="0" smtClean="0"/>
              <a:t> so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N[S] = V(G)</a:t>
            </a:r>
            <a:r>
              <a:rPr lang="nb-NO" dirty="0" smtClean="0"/>
              <a:t>?</a:t>
            </a:r>
            <a:endParaRPr lang="nb-NO" dirty="0"/>
          </a:p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Parameter</a:t>
            </a:r>
            <a:r>
              <a:rPr lang="nb-NO" b="1" dirty="0">
                <a:solidFill>
                  <a:srgbClr val="002060"/>
                </a:solidFill>
              </a:rPr>
              <a:t>:</a:t>
            </a:r>
            <a:r>
              <a:rPr lang="nb-NO" dirty="0">
                <a:solidFill>
                  <a:srgbClr val="002060"/>
                </a:solidFill>
              </a:rPr>
              <a:t> </a:t>
            </a:r>
            <a:r>
              <a:rPr lang="nb-NO" dirty="0">
                <a:solidFill>
                  <a:srgbClr val="C00000"/>
                </a:solidFill>
              </a:rPr>
              <a:t>k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639710" y="4797152"/>
            <a:ext cx="6316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Does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002060"/>
                </a:solidFill>
              </a:rPr>
              <a:t>Dominating</a:t>
            </a:r>
            <a:r>
              <a:rPr lang="nb-NO" dirty="0" smtClean="0">
                <a:solidFill>
                  <a:srgbClr val="002060"/>
                </a:solidFill>
              </a:rPr>
              <a:t> Set</a:t>
            </a:r>
            <a:r>
              <a:rPr lang="nb-NO" dirty="0" smtClean="0"/>
              <a:t> have a </a:t>
            </a:r>
            <a:r>
              <a:rPr lang="nb-NO" dirty="0" err="1" smtClean="0">
                <a:solidFill>
                  <a:srgbClr val="C00000"/>
                </a:solidFill>
              </a:rPr>
              <a:t>fixed</a:t>
            </a:r>
            <a:r>
              <a:rPr lang="nb-NO" dirty="0" smtClean="0">
                <a:solidFill>
                  <a:srgbClr val="C00000"/>
                </a:solidFill>
              </a:rPr>
              <a:t> parameter </a:t>
            </a:r>
            <a:r>
              <a:rPr lang="nb-NO" dirty="0" err="1" smtClean="0">
                <a:solidFill>
                  <a:srgbClr val="C00000"/>
                </a:solidFill>
              </a:rPr>
              <a:t>tractable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/>
              <a:t>algorithm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5373216"/>
            <a:ext cx="271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No! Will </a:t>
            </a:r>
            <a:r>
              <a:rPr lang="nb-NO" dirty="0" err="1" smtClean="0">
                <a:solidFill>
                  <a:srgbClr val="002060"/>
                </a:solidFill>
              </a:rPr>
              <a:t>reduce</a:t>
            </a:r>
            <a:r>
              <a:rPr lang="nb-NO" dirty="0" smtClean="0">
                <a:solidFill>
                  <a:srgbClr val="002060"/>
                </a:solidFill>
              </a:rPr>
              <a:t> from </a:t>
            </a:r>
            <a:r>
              <a:rPr lang="nb-NO" dirty="0" smtClean="0">
                <a:solidFill>
                  <a:srgbClr val="C00000"/>
                </a:solidFill>
              </a:rPr>
              <a:t>MCC</a:t>
            </a:r>
            <a:r>
              <a:rPr lang="nb-NO" dirty="0" smtClean="0">
                <a:solidFill>
                  <a:srgbClr val="002060"/>
                </a:solidFill>
              </a:rPr>
              <a:t>.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2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 smtClean="0"/>
              <a:t>Vertex Representation Strategy </a:t>
            </a:r>
            <a:endParaRPr lang="nb-NO" altLang="nb-NO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12"/>
            <a:ext cx="8229600" cy="4236491"/>
          </a:xfrm>
        </p:spPr>
        <p:txBody>
          <a:bodyPr/>
          <a:lstStyle/>
          <a:p>
            <a:pPr marL="0" indent="0">
              <a:buNone/>
            </a:pPr>
            <a:r>
              <a:rPr lang="en-US" altLang="nb-NO" dirty="0" smtClean="0">
                <a:solidFill>
                  <a:srgbClr val="C00000"/>
                </a:solidFill>
              </a:rPr>
              <a:t>Vertex selection gadgets </a:t>
            </a:r>
            <a:r>
              <a:rPr lang="en-US" altLang="nb-NO" dirty="0" smtClean="0"/>
              <a:t>that encode the 	selection of a vertex in a color class to go 	into the clique.</a:t>
            </a:r>
          </a:p>
          <a:p>
            <a:pPr marL="0" indent="0">
              <a:buNone/>
            </a:pPr>
            <a:endParaRPr lang="en-US" altLang="nb-NO" dirty="0" smtClean="0"/>
          </a:p>
          <a:p>
            <a:pPr marL="0" indent="0">
              <a:buNone/>
            </a:pPr>
            <a:r>
              <a:rPr lang="en-US" altLang="nb-NO" dirty="0" smtClean="0">
                <a:solidFill>
                  <a:srgbClr val="C00000"/>
                </a:solidFill>
              </a:rPr>
              <a:t>Adjacency gadgets</a:t>
            </a:r>
            <a:r>
              <a:rPr lang="en-US" altLang="nb-NO" dirty="0" smtClean="0"/>
              <a:t> that enforce that the 	selected vertices are adjacent. Typically 	adjacency is enforced by </a:t>
            </a:r>
            <a:r>
              <a:rPr lang="en-US" altLang="nb-NO" i="1" dirty="0" smtClean="0">
                <a:solidFill>
                  <a:srgbClr val="0070C0"/>
                </a:solidFill>
              </a:rPr>
              <a:t>forbidding 	</a:t>
            </a:r>
            <a:r>
              <a:rPr lang="en-US" altLang="nb-NO" i="1" dirty="0" err="1" smtClean="0">
                <a:solidFill>
                  <a:srgbClr val="0070C0"/>
                </a:solidFill>
              </a:rPr>
              <a:t>nonadjacency</a:t>
            </a:r>
            <a:r>
              <a:rPr lang="en-US" altLang="nb-NO" i="1" dirty="0" smtClean="0"/>
              <a:t>.</a:t>
            </a:r>
            <a:endParaRPr lang="nb-NO" altLang="nb-NO" i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203848" y="1196752"/>
            <a:ext cx="264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(for </a:t>
            </a:r>
            <a:r>
              <a:rPr lang="nb-NO" dirty="0" err="1" smtClean="0">
                <a:solidFill>
                  <a:srgbClr val="002060"/>
                </a:solidFill>
              </a:rPr>
              <a:t>reductions</a:t>
            </a:r>
            <a:r>
              <a:rPr lang="nb-NO" dirty="0" smtClean="0">
                <a:solidFill>
                  <a:srgbClr val="002060"/>
                </a:solidFill>
              </a:rPr>
              <a:t> from MCC)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1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1570455" y="2598602"/>
            <a:ext cx="367673" cy="2418459"/>
          </a:xfrm>
          <a:custGeom>
            <a:avLst/>
            <a:gdLst>
              <a:gd name="connsiteX0" fmla="*/ 0 w 367673"/>
              <a:gd name="connsiteY0" fmla="*/ 0 h 2418459"/>
              <a:gd name="connsiteX1" fmla="*/ 239283 w 367673"/>
              <a:gd name="connsiteY1" fmla="*/ 546930 h 2418459"/>
              <a:gd name="connsiteX2" fmla="*/ 367470 w 367673"/>
              <a:gd name="connsiteY2" fmla="*/ 1290415 h 2418459"/>
              <a:gd name="connsiteX3" fmla="*/ 264920 w 367673"/>
              <a:gd name="connsiteY3" fmla="*/ 1939895 h 2418459"/>
              <a:gd name="connsiteX4" fmla="*/ 111096 w 367673"/>
              <a:gd name="connsiteY4" fmla="*/ 2418459 h 241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73" h="2418459">
                <a:moveTo>
                  <a:pt x="0" y="0"/>
                </a:moveTo>
                <a:cubicBezTo>
                  <a:pt x="89019" y="165930"/>
                  <a:pt x="178038" y="331861"/>
                  <a:pt x="239283" y="546930"/>
                </a:cubicBezTo>
                <a:cubicBezTo>
                  <a:pt x="300528" y="761999"/>
                  <a:pt x="363197" y="1058254"/>
                  <a:pt x="367470" y="1290415"/>
                </a:cubicBezTo>
                <a:cubicBezTo>
                  <a:pt x="371743" y="1522576"/>
                  <a:pt x="307649" y="1751888"/>
                  <a:pt x="264920" y="1939895"/>
                </a:cubicBezTo>
                <a:cubicBezTo>
                  <a:pt x="222191" y="2127902"/>
                  <a:pt x="166643" y="2273180"/>
                  <a:pt x="111096" y="2418459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Freeform 20"/>
          <p:cNvSpPr/>
          <p:nvPr/>
        </p:nvSpPr>
        <p:spPr>
          <a:xfrm>
            <a:off x="2237027" y="2026033"/>
            <a:ext cx="3016666" cy="544972"/>
          </a:xfrm>
          <a:custGeom>
            <a:avLst/>
            <a:gdLst>
              <a:gd name="connsiteX0" fmla="*/ 0 w 3016666"/>
              <a:gd name="connsiteY0" fmla="*/ 0 h 544972"/>
              <a:gd name="connsiteX1" fmla="*/ 1059679 w 3016666"/>
              <a:gd name="connsiteY1" fmla="*/ 521294 h 544972"/>
              <a:gd name="connsiteX2" fmla="*/ 2427006 w 3016666"/>
              <a:gd name="connsiteY2" fmla="*/ 418744 h 544972"/>
              <a:gd name="connsiteX3" fmla="*/ 3016666 w 3016666"/>
              <a:gd name="connsiteY3" fmla="*/ 85458 h 54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6666" h="544972">
                <a:moveTo>
                  <a:pt x="0" y="0"/>
                </a:moveTo>
                <a:cubicBezTo>
                  <a:pt x="327589" y="225751"/>
                  <a:pt x="655178" y="451503"/>
                  <a:pt x="1059679" y="521294"/>
                </a:cubicBezTo>
                <a:cubicBezTo>
                  <a:pt x="1464180" y="591085"/>
                  <a:pt x="2100842" y="491383"/>
                  <a:pt x="2427006" y="418744"/>
                </a:cubicBezTo>
                <a:cubicBezTo>
                  <a:pt x="2753170" y="346105"/>
                  <a:pt x="2884918" y="215781"/>
                  <a:pt x="3016666" y="85458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Freeform 21"/>
          <p:cNvSpPr/>
          <p:nvPr/>
        </p:nvSpPr>
        <p:spPr>
          <a:xfrm>
            <a:off x="5636055" y="2812246"/>
            <a:ext cx="438034" cy="2050991"/>
          </a:xfrm>
          <a:custGeom>
            <a:avLst/>
            <a:gdLst>
              <a:gd name="connsiteX0" fmla="*/ 438034 w 438034"/>
              <a:gd name="connsiteY0" fmla="*/ 0 h 2050991"/>
              <a:gd name="connsiteX1" fmla="*/ 44928 w 438034"/>
              <a:gd name="connsiteY1" fmla="*/ 615298 h 2050991"/>
              <a:gd name="connsiteX2" fmla="*/ 36382 w 438034"/>
              <a:gd name="connsiteY2" fmla="*/ 1469877 h 2050991"/>
              <a:gd name="connsiteX3" fmla="*/ 292756 w 438034"/>
              <a:gd name="connsiteY3" fmla="*/ 2050991 h 205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034" h="2050991">
                <a:moveTo>
                  <a:pt x="438034" y="0"/>
                </a:moveTo>
                <a:cubicBezTo>
                  <a:pt x="274952" y="185159"/>
                  <a:pt x="111870" y="370318"/>
                  <a:pt x="44928" y="615298"/>
                </a:cubicBezTo>
                <a:cubicBezTo>
                  <a:pt x="-22014" y="860278"/>
                  <a:pt x="-4923" y="1230595"/>
                  <a:pt x="36382" y="1469877"/>
                </a:cubicBezTo>
                <a:cubicBezTo>
                  <a:pt x="77687" y="1709159"/>
                  <a:pt x="185221" y="1880075"/>
                  <a:pt x="292756" y="2050991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Freeform 22"/>
          <p:cNvSpPr/>
          <p:nvPr/>
        </p:nvSpPr>
        <p:spPr>
          <a:xfrm>
            <a:off x="2271211" y="4983432"/>
            <a:ext cx="2965390" cy="614743"/>
          </a:xfrm>
          <a:custGeom>
            <a:avLst/>
            <a:gdLst>
              <a:gd name="connsiteX0" fmla="*/ 2965390 w 2965390"/>
              <a:gd name="connsiteY0" fmla="*/ 614743 h 614743"/>
              <a:gd name="connsiteX1" fmla="*/ 2341547 w 2965390"/>
              <a:gd name="connsiteY1" fmla="*/ 16538 h 614743"/>
              <a:gd name="connsiteX2" fmla="*/ 504201 w 2965390"/>
              <a:gd name="connsiteY2" fmla="*/ 204545 h 614743"/>
              <a:gd name="connsiteX3" fmla="*/ 0 w 2965390"/>
              <a:gd name="connsiteY3" fmla="*/ 597652 h 61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5390" h="614743">
                <a:moveTo>
                  <a:pt x="2965390" y="614743"/>
                </a:moveTo>
                <a:cubicBezTo>
                  <a:pt x="2858567" y="349823"/>
                  <a:pt x="2751745" y="84904"/>
                  <a:pt x="2341547" y="16538"/>
                </a:cubicBezTo>
                <a:cubicBezTo>
                  <a:pt x="1931349" y="-51828"/>
                  <a:pt x="894459" y="107693"/>
                  <a:pt x="504201" y="204545"/>
                </a:cubicBezTo>
                <a:cubicBezTo>
                  <a:pt x="113943" y="301397"/>
                  <a:pt x="56971" y="449524"/>
                  <a:pt x="0" y="597652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Freeform 23"/>
          <p:cNvSpPr/>
          <p:nvPr/>
        </p:nvSpPr>
        <p:spPr>
          <a:xfrm>
            <a:off x="1920833" y="2376411"/>
            <a:ext cx="3563596" cy="2845749"/>
          </a:xfrm>
          <a:custGeom>
            <a:avLst/>
            <a:gdLst>
              <a:gd name="connsiteX0" fmla="*/ 0 w 3563596"/>
              <a:gd name="connsiteY0" fmla="*/ 2845749 h 2845749"/>
              <a:gd name="connsiteX1" fmla="*/ 1051133 w 3563596"/>
              <a:gd name="connsiteY1" fmla="*/ 2179178 h 2845749"/>
              <a:gd name="connsiteX2" fmla="*/ 2512464 w 3563596"/>
              <a:gd name="connsiteY2" fmla="*/ 1136591 h 2845749"/>
              <a:gd name="connsiteX3" fmla="*/ 3563596 w 3563596"/>
              <a:gd name="connsiteY3" fmla="*/ 0 h 284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3596" h="2845749">
                <a:moveTo>
                  <a:pt x="0" y="2845749"/>
                </a:moveTo>
                <a:cubicBezTo>
                  <a:pt x="316194" y="2654893"/>
                  <a:pt x="632389" y="2464038"/>
                  <a:pt x="1051133" y="2179178"/>
                </a:cubicBezTo>
                <a:cubicBezTo>
                  <a:pt x="1469877" y="1894318"/>
                  <a:pt x="2093720" y="1499787"/>
                  <a:pt x="2512464" y="1136591"/>
                </a:cubicBezTo>
                <a:cubicBezTo>
                  <a:pt x="2931208" y="773395"/>
                  <a:pt x="3247402" y="386697"/>
                  <a:pt x="3563596" y="0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Freeform 24"/>
          <p:cNvSpPr/>
          <p:nvPr/>
        </p:nvSpPr>
        <p:spPr>
          <a:xfrm>
            <a:off x="2031928" y="2342228"/>
            <a:ext cx="3649055" cy="2768837"/>
          </a:xfrm>
          <a:custGeom>
            <a:avLst/>
            <a:gdLst>
              <a:gd name="connsiteX0" fmla="*/ 0 w 3649055"/>
              <a:gd name="connsiteY0" fmla="*/ 0 h 2768837"/>
              <a:gd name="connsiteX1" fmla="*/ 974221 w 3649055"/>
              <a:gd name="connsiteY1" fmla="*/ 811850 h 2768837"/>
              <a:gd name="connsiteX2" fmla="*/ 3016666 w 3649055"/>
              <a:gd name="connsiteY2" fmla="*/ 2307364 h 2768837"/>
              <a:gd name="connsiteX3" fmla="*/ 3649055 w 3649055"/>
              <a:gd name="connsiteY3" fmla="*/ 2768837 h 276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9055" h="2768837">
                <a:moveTo>
                  <a:pt x="0" y="0"/>
                </a:moveTo>
                <a:cubicBezTo>
                  <a:pt x="235721" y="213644"/>
                  <a:pt x="471443" y="427289"/>
                  <a:pt x="974221" y="811850"/>
                </a:cubicBezTo>
                <a:cubicBezTo>
                  <a:pt x="1476999" y="1196411"/>
                  <a:pt x="3016666" y="2307364"/>
                  <a:pt x="3016666" y="2307364"/>
                </a:cubicBezTo>
                <a:lnTo>
                  <a:pt x="3649055" y="2768837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Vertex</a:t>
            </a:r>
            <a:r>
              <a:rPr lang="nb-NO" dirty="0" smtClean="0"/>
              <a:t> </a:t>
            </a:r>
            <a:r>
              <a:rPr lang="nb-NO" dirty="0" err="1" smtClean="0"/>
              <a:t>Representation</a:t>
            </a:r>
            <a:endParaRPr lang="nb-NO" dirty="0"/>
          </a:p>
        </p:txBody>
      </p:sp>
      <p:grpSp>
        <p:nvGrpSpPr>
          <p:cNvPr id="9" name="Group 8"/>
          <p:cNvGrpSpPr/>
          <p:nvPr/>
        </p:nvGrpSpPr>
        <p:grpSpPr>
          <a:xfrm>
            <a:off x="899592" y="1555564"/>
            <a:ext cx="1800200" cy="1568956"/>
            <a:chOff x="1388673" y="1717254"/>
            <a:chExt cx="1800200" cy="1568956"/>
          </a:xfrm>
        </p:grpSpPr>
        <p:sp>
          <p:nvSpPr>
            <p:cNvPr id="4" name="Freeform 3"/>
            <p:cNvSpPr/>
            <p:nvPr/>
          </p:nvSpPr>
          <p:spPr>
            <a:xfrm rot="2753214">
              <a:off x="1945589" y="1601632"/>
              <a:ext cx="686367" cy="1800200"/>
            </a:xfrm>
            <a:custGeom>
              <a:avLst/>
              <a:gdLst>
                <a:gd name="connsiteX0" fmla="*/ 880230 w 1075539"/>
                <a:gd name="connsiteY0" fmla="*/ 1070476 h 3321374"/>
                <a:gd name="connsiteX1" fmla="*/ 957142 w 1075539"/>
                <a:gd name="connsiteY1" fmla="*/ 420996 h 3321374"/>
                <a:gd name="connsiteX2" fmla="*/ 615311 w 1075539"/>
                <a:gd name="connsiteY2" fmla="*/ 36435 h 3321374"/>
                <a:gd name="connsiteX3" fmla="*/ 128200 w 1075539"/>
                <a:gd name="connsiteY3" fmla="*/ 96256 h 3321374"/>
                <a:gd name="connsiteX4" fmla="*/ 13 w 1075539"/>
                <a:gd name="connsiteY4" fmla="*/ 745736 h 3321374"/>
                <a:gd name="connsiteX5" fmla="*/ 119655 w 1075539"/>
                <a:gd name="connsiteY5" fmla="*/ 1976331 h 3321374"/>
                <a:gd name="connsiteX6" fmla="*/ 42742 w 1075539"/>
                <a:gd name="connsiteY6" fmla="*/ 2659994 h 3321374"/>
                <a:gd name="connsiteX7" fmla="*/ 59834 w 1075539"/>
                <a:gd name="connsiteY7" fmla="*/ 3121467 h 3321374"/>
                <a:gd name="connsiteX8" fmla="*/ 572582 w 1075539"/>
                <a:gd name="connsiteY8" fmla="*/ 3318020 h 3321374"/>
                <a:gd name="connsiteX9" fmla="*/ 1008417 w 1075539"/>
                <a:gd name="connsiteY9" fmla="*/ 2976188 h 3321374"/>
                <a:gd name="connsiteX10" fmla="*/ 1068238 w 1075539"/>
                <a:gd name="connsiteY10" fmla="*/ 2625811 h 3321374"/>
                <a:gd name="connsiteX11" fmla="*/ 948597 w 1075539"/>
                <a:gd name="connsiteY11" fmla="*/ 1839598 h 3321374"/>
                <a:gd name="connsiteX12" fmla="*/ 880230 w 1075539"/>
                <a:gd name="connsiteY12" fmla="*/ 1070476 h 332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5539" h="3321374">
                  <a:moveTo>
                    <a:pt x="880230" y="1070476"/>
                  </a:moveTo>
                  <a:cubicBezTo>
                    <a:pt x="881654" y="834042"/>
                    <a:pt x="1001295" y="593336"/>
                    <a:pt x="957142" y="420996"/>
                  </a:cubicBezTo>
                  <a:cubicBezTo>
                    <a:pt x="912989" y="248656"/>
                    <a:pt x="753468" y="90558"/>
                    <a:pt x="615311" y="36435"/>
                  </a:cubicBezTo>
                  <a:cubicBezTo>
                    <a:pt x="477154" y="-17688"/>
                    <a:pt x="230750" y="-21961"/>
                    <a:pt x="128200" y="96256"/>
                  </a:cubicBezTo>
                  <a:cubicBezTo>
                    <a:pt x="25650" y="214473"/>
                    <a:pt x="1437" y="432390"/>
                    <a:pt x="13" y="745736"/>
                  </a:cubicBezTo>
                  <a:cubicBezTo>
                    <a:pt x="-1411" y="1059082"/>
                    <a:pt x="112534" y="1657288"/>
                    <a:pt x="119655" y="1976331"/>
                  </a:cubicBezTo>
                  <a:cubicBezTo>
                    <a:pt x="126776" y="2295374"/>
                    <a:pt x="52712" y="2469138"/>
                    <a:pt x="42742" y="2659994"/>
                  </a:cubicBezTo>
                  <a:cubicBezTo>
                    <a:pt x="32772" y="2850850"/>
                    <a:pt x="-28473" y="3011796"/>
                    <a:pt x="59834" y="3121467"/>
                  </a:cubicBezTo>
                  <a:cubicBezTo>
                    <a:pt x="148141" y="3231138"/>
                    <a:pt x="414485" y="3342233"/>
                    <a:pt x="572582" y="3318020"/>
                  </a:cubicBezTo>
                  <a:cubicBezTo>
                    <a:pt x="730679" y="3293807"/>
                    <a:pt x="925808" y="3091556"/>
                    <a:pt x="1008417" y="2976188"/>
                  </a:cubicBezTo>
                  <a:cubicBezTo>
                    <a:pt x="1091026" y="2860820"/>
                    <a:pt x="1078208" y="2815243"/>
                    <a:pt x="1068238" y="2625811"/>
                  </a:cubicBezTo>
                  <a:cubicBezTo>
                    <a:pt x="1058268" y="2436379"/>
                    <a:pt x="978507" y="2097396"/>
                    <a:pt x="948597" y="1839598"/>
                  </a:cubicBezTo>
                  <a:cubicBezTo>
                    <a:pt x="918687" y="1581800"/>
                    <a:pt x="878806" y="1306910"/>
                    <a:pt x="880230" y="10704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8" name="TextBox 7"/>
            <p:cNvSpPr txBox="1"/>
            <p:nvPr/>
          </p:nvSpPr>
          <p:spPr>
            <a:xfrm rot="18706242">
              <a:off x="1504293" y="2347843"/>
              <a:ext cx="15689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err="1" smtClean="0">
                  <a:solidFill>
                    <a:schemeClr val="bg1"/>
                  </a:solidFill>
                </a:rPr>
                <a:t>Vertex</a:t>
              </a:r>
              <a:r>
                <a:rPr lang="nb-NO" sz="1400" dirty="0" smtClean="0">
                  <a:solidFill>
                    <a:schemeClr val="bg1"/>
                  </a:solidFill>
                </a:rPr>
                <a:t> </a:t>
              </a:r>
              <a:r>
                <a:rPr lang="nb-NO" sz="1400" dirty="0" err="1" smtClean="0">
                  <a:solidFill>
                    <a:schemeClr val="bg1"/>
                  </a:solidFill>
                </a:rPr>
                <a:t>Selection</a:t>
              </a:r>
              <a:r>
                <a:rPr lang="nb-NO" sz="1400" dirty="0" smtClean="0">
                  <a:solidFill>
                    <a:schemeClr val="bg1"/>
                  </a:solidFill>
                </a:rPr>
                <a:t> V</a:t>
              </a:r>
              <a:r>
                <a:rPr lang="nb-NO" sz="1400" baseline="-25000" dirty="0" smtClean="0">
                  <a:solidFill>
                    <a:schemeClr val="bg1"/>
                  </a:solidFill>
                </a:rPr>
                <a:t>1</a:t>
              </a:r>
              <a:endParaRPr lang="nb-NO" sz="14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rot="5400000">
            <a:off x="4824377" y="1528398"/>
            <a:ext cx="1800200" cy="1568956"/>
            <a:chOff x="1388673" y="1717254"/>
            <a:chExt cx="1800200" cy="1568956"/>
          </a:xfrm>
        </p:grpSpPr>
        <p:sp>
          <p:nvSpPr>
            <p:cNvPr id="11" name="Freeform 10"/>
            <p:cNvSpPr/>
            <p:nvPr/>
          </p:nvSpPr>
          <p:spPr>
            <a:xfrm rot="2753214">
              <a:off x="1945589" y="1601632"/>
              <a:ext cx="686367" cy="1800200"/>
            </a:xfrm>
            <a:custGeom>
              <a:avLst/>
              <a:gdLst>
                <a:gd name="connsiteX0" fmla="*/ 880230 w 1075539"/>
                <a:gd name="connsiteY0" fmla="*/ 1070476 h 3321374"/>
                <a:gd name="connsiteX1" fmla="*/ 957142 w 1075539"/>
                <a:gd name="connsiteY1" fmla="*/ 420996 h 3321374"/>
                <a:gd name="connsiteX2" fmla="*/ 615311 w 1075539"/>
                <a:gd name="connsiteY2" fmla="*/ 36435 h 3321374"/>
                <a:gd name="connsiteX3" fmla="*/ 128200 w 1075539"/>
                <a:gd name="connsiteY3" fmla="*/ 96256 h 3321374"/>
                <a:gd name="connsiteX4" fmla="*/ 13 w 1075539"/>
                <a:gd name="connsiteY4" fmla="*/ 745736 h 3321374"/>
                <a:gd name="connsiteX5" fmla="*/ 119655 w 1075539"/>
                <a:gd name="connsiteY5" fmla="*/ 1976331 h 3321374"/>
                <a:gd name="connsiteX6" fmla="*/ 42742 w 1075539"/>
                <a:gd name="connsiteY6" fmla="*/ 2659994 h 3321374"/>
                <a:gd name="connsiteX7" fmla="*/ 59834 w 1075539"/>
                <a:gd name="connsiteY7" fmla="*/ 3121467 h 3321374"/>
                <a:gd name="connsiteX8" fmla="*/ 572582 w 1075539"/>
                <a:gd name="connsiteY8" fmla="*/ 3318020 h 3321374"/>
                <a:gd name="connsiteX9" fmla="*/ 1008417 w 1075539"/>
                <a:gd name="connsiteY9" fmla="*/ 2976188 h 3321374"/>
                <a:gd name="connsiteX10" fmla="*/ 1068238 w 1075539"/>
                <a:gd name="connsiteY10" fmla="*/ 2625811 h 3321374"/>
                <a:gd name="connsiteX11" fmla="*/ 948597 w 1075539"/>
                <a:gd name="connsiteY11" fmla="*/ 1839598 h 3321374"/>
                <a:gd name="connsiteX12" fmla="*/ 880230 w 1075539"/>
                <a:gd name="connsiteY12" fmla="*/ 1070476 h 332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5539" h="3321374">
                  <a:moveTo>
                    <a:pt x="880230" y="1070476"/>
                  </a:moveTo>
                  <a:cubicBezTo>
                    <a:pt x="881654" y="834042"/>
                    <a:pt x="1001295" y="593336"/>
                    <a:pt x="957142" y="420996"/>
                  </a:cubicBezTo>
                  <a:cubicBezTo>
                    <a:pt x="912989" y="248656"/>
                    <a:pt x="753468" y="90558"/>
                    <a:pt x="615311" y="36435"/>
                  </a:cubicBezTo>
                  <a:cubicBezTo>
                    <a:pt x="477154" y="-17688"/>
                    <a:pt x="230750" y="-21961"/>
                    <a:pt x="128200" y="96256"/>
                  </a:cubicBezTo>
                  <a:cubicBezTo>
                    <a:pt x="25650" y="214473"/>
                    <a:pt x="1437" y="432390"/>
                    <a:pt x="13" y="745736"/>
                  </a:cubicBezTo>
                  <a:cubicBezTo>
                    <a:pt x="-1411" y="1059082"/>
                    <a:pt x="112534" y="1657288"/>
                    <a:pt x="119655" y="1976331"/>
                  </a:cubicBezTo>
                  <a:cubicBezTo>
                    <a:pt x="126776" y="2295374"/>
                    <a:pt x="52712" y="2469138"/>
                    <a:pt x="42742" y="2659994"/>
                  </a:cubicBezTo>
                  <a:cubicBezTo>
                    <a:pt x="32772" y="2850850"/>
                    <a:pt x="-28473" y="3011796"/>
                    <a:pt x="59834" y="3121467"/>
                  </a:cubicBezTo>
                  <a:cubicBezTo>
                    <a:pt x="148141" y="3231138"/>
                    <a:pt x="414485" y="3342233"/>
                    <a:pt x="572582" y="3318020"/>
                  </a:cubicBezTo>
                  <a:cubicBezTo>
                    <a:pt x="730679" y="3293807"/>
                    <a:pt x="925808" y="3091556"/>
                    <a:pt x="1008417" y="2976188"/>
                  </a:cubicBezTo>
                  <a:cubicBezTo>
                    <a:pt x="1091026" y="2860820"/>
                    <a:pt x="1078208" y="2815243"/>
                    <a:pt x="1068238" y="2625811"/>
                  </a:cubicBezTo>
                  <a:cubicBezTo>
                    <a:pt x="1058268" y="2436379"/>
                    <a:pt x="978507" y="2097396"/>
                    <a:pt x="948597" y="1839598"/>
                  </a:cubicBezTo>
                  <a:cubicBezTo>
                    <a:pt x="918687" y="1581800"/>
                    <a:pt x="878806" y="1306910"/>
                    <a:pt x="880230" y="10704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8706242">
              <a:off x="1504293" y="2347843"/>
              <a:ext cx="15689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err="1" smtClean="0">
                  <a:solidFill>
                    <a:schemeClr val="bg1"/>
                  </a:solidFill>
                </a:rPr>
                <a:t>Vertex</a:t>
              </a:r>
              <a:r>
                <a:rPr lang="nb-NO" sz="1400" dirty="0" smtClean="0">
                  <a:solidFill>
                    <a:schemeClr val="bg1"/>
                  </a:solidFill>
                </a:rPr>
                <a:t> </a:t>
              </a:r>
              <a:r>
                <a:rPr lang="nb-NO" sz="1400" dirty="0" err="1" smtClean="0">
                  <a:solidFill>
                    <a:schemeClr val="bg1"/>
                  </a:solidFill>
                </a:rPr>
                <a:t>Selection</a:t>
              </a:r>
              <a:r>
                <a:rPr lang="nb-NO" sz="1400" dirty="0" smtClean="0">
                  <a:solidFill>
                    <a:schemeClr val="bg1"/>
                  </a:solidFill>
                </a:rPr>
                <a:t> V</a:t>
              </a:r>
              <a:r>
                <a:rPr lang="nb-NO" sz="1400" baseline="-25000" dirty="0" smtClean="0">
                  <a:solidFill>
                    <a:schemeClr val="bg1"/>
                  </a:solidFill>
                </a:rPr>
                <a:t>2</a:t>
              </a:r>
              <a:endParaRPr lang="nb-NO" sz="14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5400000">
            <a:off x="899592" y="4518857"/>
            <a:ext cx="1800200" cy="1568956"/>
            <a:chOff x="1388673" y="1717254"/>
            <a:chExt cx="1800200" cy="1568956"/>
          </a:xfrm>
        </p:grpSpPr>
        <p:sp>
          <p:nvSpPr>
            <p:cNvPr id="14" name="Freeform 13"/>
            <p:cNvSpPr/>
            <p:nvPr/>
          </p:nvSpPr>
          <p:spPr>
            <a:xfrm rot="2753214">
              <a:off x="1945589" y="1601632"/>
              <a:ext cx="686367" cy="1800200"/>
            </a:xfrm>
            <a:custGeom>
              <a:avLst/>
              <a:gdLst>
                <a:gd name="connsiteX0" fmla="*/ 880230 w 1075539"/>
                <a:gd name="connsiteY0" fmla="*/ 1070476 h 3321374"/>
                <a:gd name="connsiteX1" fmla="*/ 957142 w 1075539"/>
                <a:gd name="connsiteY1" fmla="*/ 420996 h 3321374"/>
                <a:gd name="connsiteX2" fmla="*/ 615311 w 1075539"/>
                <a:gd name="connsiteY2" fmla="*/ 36435 h 3321374"/>
                <a:gd name="connsiteX3" fmla="*/ 128200 w 1075539"/>
                <a:gd name="connsiteY3" fmla="*/ 96256 h 3321374"/>
                <a:gd name="connsiteX4" fmla="*/ 13 w 1075539"/>
                <a:gd name="connsiteY4" fmla="*/ 745736 h 3321374"/>
                <a:gd name="connsiteX5" fmla="*/ 119655 w 1075539"/>
                <a:gd name="connsiteY5" fmla="*/ 1976331 h 3321374"/>
                <a:gd name="connsiteX6" fmla="*/ 42742 w 1075539"/>
                <a:gd name="connsiteY6" fmla="*/ 2659994 h 3321374"/>
                <a:gd name="connsiteX7" fmla="*/ 59834 w 1075539"/>
                <a:gd name="connsiteY7" fmla="*/ 3121467 h 3321374"/>
                <a:gd name="connsiteX8" fmla="*/ 572582 w 1075539"/>
                <a:gd name="connsiteY8" fmla="*/ 3318020 h 3321374"/>
                <a:gd name="connsiteX9" fmla="*/ 1008417 w 1075539"/>
                <a:gd name="connsiteY9" fmla="*/ 2976188 h 3321374"/>
                <a:gd name="connsiteX10" fmla="*/ 1068238 w 1075539"/>
                <a:gd name="connsiteY10" fmla="*/ 2625811 h 3321374"/>
                <a:gd name="connsiteX11" fmla="*/ 948597 w 1075539"/>
                <a:gd name="connsiteY11" fmla="*/ 1839598 h 3321374"/>
                <a:gd name="connsiteX12" fmla="*/ 880230 w 1075539"/>
                <a:gd name="connsiteY12" fmla="*/ 1070476 h 332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5539" h="3321374">
                  <a:moveTo>
                    <a:pt x="880230" y="1070476"/>
                  </a:moveTo>
                  <a:cubicBezTo>
                    <a:pt x="881654" y="834042"/>
                    <a:pt x="1001295" y="593336"/>
                    <a:pt x="957142" y="420996"/>
                  </a:cubicBezTo>
                  <a:cubicBezTo>
                    <a:pt x="912989" y="248656"/>
                    <a:pt x="753468" y="90558"/>
                    <a:pt x="615311" y="36435"/>
                  </a:cubicBezTo>
                  <a:cubicBezTo>
                    <a:pt x="477154" y="-17688"/>
                    <a:pt x="230750" y="-21961"/>
                    <a:pt x="128200" y="96256"/>
                  </a:cubicBezTo>
                  <a:cubicBezTo>
                    <a:pt x="25650" y="214473"/>
                    <a:pt x="1437" y="432390"/>
                    <a:pt x="13" y="745736"/>
                  </a:cubicBezTo>
                  <a:cubicBezTo>
                    <a:pt x="-1411" y="1059082"/>
                    <a:pt x="112534" y="1657288"/>
                    <a:pt x="119655" y="1976331"/>
                  </a:cubicBezTo>
                  <a:cubicBezTo>
                    <a:pt x="126776" y="2295374"/>
                    <a:pt x="52712" y="2469138"/>
                    <a:pt x="42742" y="2659994"/>
                  </a:cubicBezTo>
                  <a:cubicBezTo>
                    <a:pt x="32772" y="2850850"/>
                    <a:pt x="-28473" y="3011796"/>
                    <a:pt x="59834" y="3121467"/>
                  </a:cubicBezTo>
                  <a:cubicBezTo>
                    <a:pt x="148141" y="3231138"/>
                    <a:pt x="414485" y="3342233"/>
                    <a:pt x="572582" y="3318020"/>
                  </a:cubicBezTo>
                  <a:cubicBezTo>
                    <a:pt x="730679" y="3293807"/>
                    <a:pt x="925808" y="3091556"/>
                    <a:pt x="1008417" y="2976188"/>
                  </a:cubicBezTo>
                  <a:cubicBezTo>
                    <a:pt x="1091026" y="2860820"/>
                    <a:pt x="1078208" y="2815243"/>
                    <a:pt x="1068238" y="2625811"/>
                  </a:cubicBezTo>
                  <a:cubicBezTo>
                    <a:pt x="1058268" y="2436379"/>
                    <a:pt x="978507" y="2097396"/>
                    <a:pt x="948597" y="1839598"/>
                  </a:cubicBezTo>
                  <a:cubicBezTo>
                    <a:pt x="918687" y="1581800"/>
                    <a:pt x="878806" y="1306910"/>
                    <a:pt x="880230" y="10704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8706242">
              <a:off x="1504293" y="2347843"/>
              <a:ext cx="15689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err="1" smtClean="0">
                  <a:solidFill>
                    <a:schemeClr val="bg1"/>
                  </a:solidFill>
                </a:rPr>
                <a:t>Vertex</a:t>
              </a:r>
              <a:r>
                <a:rPr lang="nb-NO" sz="1400" dirty="0" smtClean="0">
                  <a:solidFill>
                    <a:schemeClr val="bg1"/>
                  </a:solidFill>
                </a:rPr>
                <a:t> </a:t>
              </a:r>
              <a:r>
                <a:rPr lang="nb-NO" sz="1400" dirty="0" err="1" smtClean="0">
                  <a:solidFill>
                    <a:schemeClr val="bg1"/>
                  </a:solidFill>
                </a:rPr>
                <a:t>Selection</a:t>
              </a:r>
              <a:r>
                <a:rPr lang="nb-NO" sz="1400" dirty="0" smtClean="0">
                  <a:solidFill>
                    <a:schemeClr val="bg1"/>
                  </a:solidFill>
                </a:rPr>
                <a:t> V</a:t>
              </a:r>
              <a:r>
                <a:rPr lang="nb-NO" sz="1400" baseline="-25000" dirty="0" smtClean="0">
                  <a:solidFill>
                    <a:schemeClr val="bg1"/>
                  </a:solidFill>
                </a:rPr>
                <a:t>3</a:t>
              </a:r>
              <a:endParaRPr lang="nb-NO" sz="14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rot="10800000">
            <a:off x="4824377" y="4491691"/>
            <a:ext cx="1800200" cy="1568956"/>
            <a:chOff x="1388673" y="1717254"/>
            <a:chExt cx="1800200" cy="1568956"/>
          </a:xfrm>
        </p:grpSpPr>
        <p:sp>
          <p:nvSpPr>
            <p:cNvPr id="17" name="Freeform 16"/>
            <p:cNvSpPr/>
            <p:nvPr/>
          </p:nvSpPr>
          <p:spPr>
            <a:xfrm rot="2753214">
              <a:off x="1945589" y="1601632"/>
              <a:ext cx="686367" cy="1800200"/>
            </a:xfrm>
            <a:custGeom>
              <a:avLst/>
              <a:gdLst>
                <a:gd name="connsiteX0" fmla="*/ 880230 w 1075539"/>
                <a:gd name="connsiteY0" fmla="*/ 1070476 h 3321374"/>
                <a:gd name="connsiteX1" fmla="*/ 957142 w 1075539"/>
                <a:gd name="connsiteY1" fmla="*/ 420996 h 3321374"/>
                <a:gd name="connsiteX2" fmla="*/ 615311 w 1075539"/>
                <a:gd name="connsiteY2" fmla="*/ 36435 h 3321374"/>
                <a:gd name="connsiteX3" fmla="*/ 128200 w 1075539"/>
                <a:gd name="connsiteY3" fmla="*/ 96256 h 3321374"/>
                <a:gd name="connsiteX4" fmla="*/ 13 w 1075539"/>
                <a:gd name="connsiteY4" fmla="*/ 745736 h 3321374"/>
                <a:gd name="connsiteX5" fmla="*/ 119655 w 1075539"/>
                <a:gd name="connsiteY5" fmla="*/ 1976331 h 3321374"/>
                <a:gd name="connsiteX6" fmla="*/ 42742 w 1075539"/>
                <a:gd name="connsiteY6" fmla="*/ 2659994 h 3321374"/>
                <a:gd name="connsiteX7" fmla="*/ 59834 w 1075539"/>
                <a:gd name="connsiteY7" fmla="*/ 3121467 h 3321374"/>
                <a:gd name="connsiteX8" fmla="*/ 572582 w 1075539"/>
                <a:gd name="connsiteY8" fmla="*/ 3318020 h 3321374"/>
                <a:gd name="connsiteX9" fmla="*/ 1008417 w 1075539"/>
                <a:gd name="connsiteY9" fmla="*/ 2976188 h 3321374"/>
                <a:gd name="connsiteX10" fmla="*/ 1068238 w 1075539"/>
                <a:gd name="connsiteY10" fmla="*/ 2625811 h 3321374"/>
                <a:gd name="connsiteX11" fmla="*/ 948597 w 1075539"/>
                <a:gd name="connsiteY11" fmla="*/ 1839598 h 3321374"/>
                <a:gd name="connsiteX12" fmla="*/ 880230 w 1075539"/>
                <a:gd name="connsiteY12" fmla="*/ 1070476 h 332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5539" h="3321374">
                  <a:moveTo>
                    <a:pt x="880230" y="1070476"/>
                  </a:moveTo>
                  <a:cubicBezTo>
                    <a:pt x="881654" y="834042"/>
                    <a:pt x="1001295" y="593336"/>
                    <a:pt x="957142" y="420996"/>
                  </a:cubicBezTo>
                  <a:cubicBezTo>
                    <a:pt x="912989" y="248656"/>
                    <a:pt x="753468" y="90558"/>
                    <a:pt x="615311" y="36435"/>
                  </a:cubicBezTo>
                  <a:cubicBezTo>
                    <a:pt x="477154" y="-17688"/>
                    <a:pt x="230750" y="-21961"/>
                    <a:pt x="128200" y="96256"/>
                  </a:cubicBezTo>
                  <a:cubicBezTo>
                    <a:pt x="25650" y="214473"/>
                    <a:pt x="1437" y="432390"/>
                    <a:pt x="13" y="745736"/>
                  </a:cubicBezTo>
                  <a:cubicBezTo>
                    <a:pt x="-1411" y="1059082"/>
                    <a:pt x="112534" y="1657288"/>
                    <a:pt x="119655" y="1976331"/>
                  </a:cubicBezTo>
                  <a:cubicBezTo>
                    <a:pt x="126776" y="2295374"/>
                    <a:pt x="52712" y="2469138"/>
                    <a:pt x="42742" y="2659994"/>
                  </a:cubicBezTo>
                  <a:cubicBezTo>
                    <a:pt x="32772" y="2850850"/>
                    <a:pt x="-28473" y="3011796"/>
                    <a:pt x="59834" y="3121467"/>
                  </a:cubicBezTo>
                  <a:cubicBezTo>
                    <a:pt x="148141" y="3231138"/>
                    <a:pt x="414485" y="3342233"/>
                    <a:pt x="572582" y="3318020"/>
                  </a:cubicBezTo>
                  <a:cubicBezTo>
                    <a:pt x="730679" y="3293807"/>
                    <a:pt x="925808" y="3091556"/>
                    <a:pt x="1008417" y="2976188"/>
                  </a:cubicBezTo>
                  <a:cubicBezTo>
                    <a:pt x="1091026" y="2860820"/>
                    <a:pt x="1078208" y="2815243"/>
                    <a:pt x="1068238" y="2625811"/>
                  </a:cubicBezTo>
                  <a:cubicBezTo>
                    <a:pt x="1058268" y="2436379"/>
                    <a:pt x="978507" y="2097396"/>
                    <a:pt x="948597" y="1839598"/>
                  </a:cubicBezTo>
                  <a:cubicBezTo>
                    <a:pt x="918687" y="1581800"/>
                    <a:pt x="878806" y="1306910"/>
                    <a:pt x="880230" y="10704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8" name="TextBox 17"/>
            <p:cNvSpPr txBox="1"/>
            <p:nvPr/>
          </p:nvSpPr>
          <p:spPr>
            <a:xfrm rot="8032517">
              <a:off x="1504293" y="2347843"/>
              <a:ext cx="15689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err="1" smtClean="0">
                  <a:solidFill>
                    <a:schemeClr val="bg1"/>
                  </a:solidFill>
                </a:rPr>
                <a:t>Vertex</a:t>
              </a:r>
              <a:r>
                <a:rPr lang="nb-NO" sz="1400" dirty="0" smtClean="0">
                  <a:solidFill>
                    <a:schemeClr val="bg1"/>
                  </a:solidFill>
                </a:rPr>
                <a:t> </a:t>
              </a:r>
              <a:r>
                <a:rPr lang="nb-NO" sz="1400" dirty="0" err="1" smtClean="0">
                  <a:solidFill>
                    <a:schemeClr val="bg1"/>
                  </a:solidFill>
                </a:rPr>
                <a:t>Selection</a:t>
              </a:r>
              <a:r>
                <a:rPr lang="nb-NO" sz="1400" dirty="0" smtClean="0">
                  <a:solidFill>
                    <a:schemeClr val="bg1"/>
                  </a:solidFill>
                </a:rPr>
                <a:t> V</a:t>
              </a:r>
              <a:r>
                <a:rPr lang="nb-NO" sz="1400" baseline="-25000" dirty="0" smtClean="0">
                  <a:solidFill>
                    <a:schemeClr val="bg1"/>
                  </a:solidFill>
                </a:rPr>
                <a:t>4</a:t>
              </a:r>
              <a:endParaRPr lang="nb-NO" sz="14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3501878" y="2317902"/>
            <a:ext cx="504056" cy="4772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Oval 26"/>
          <p:cNvSpPr/>
          <p:nvPr/>
        </p:nvSpPr>
        <p:spPr>
          <a:xfrm>
            <a:off x="2858783" y="3027632"/>
            <a:ext cx="504056" cy="4772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Oval 27"/>
          <p:cNvSpPr/>
          <p:nvPr/>
        </p:nvSpPr>
        <p:spPr>
          <a:xfrm>
            <a:off x="1668805" y="3599114"/>
            <a:ext cx="504056" cy="4772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Oval 28"/>
          <p:cNvSpPr/>
          <p:nvPr/>
        </p:nvSpPr>
        <p:spPr>
          <a:xfrm>
            <a:off x="2862231" y="4170966"/>
            <a:ext cx="504056" cy="4772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Oval 29"/>
          <p:cNvSpPr/>
          <p:nvPr/>
        </p:nvSpPr>
        <p:spPr>
          <a:xfrm>
            <a:off x="3604427" y="4796888"/>
            <a:ext cx="504056" cy="4772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Oval 31"/>
          <p:cNvSpPr/>
          <p:nvPr/>
        </p:nvSpPr>
        <p:spPr>
          <a:xfrm>
            <a:off x="5394433" y="3633726"/>
            <a:ext cx="504056" cy="4772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TextBox 32"/>
          <p:cNvSpPr txBox="1"/>
          <p:nvPr/>
        </p:nvSpPr>
        <p:spPr>
          <a:xfrm>
            <a:off x="6026581" y="3535862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err="1" smtClean="0">
                <a:solidFill>
                  <a:srgbClr val="002060"/>
                </a:solidFill>
              </a:rPr>
              <a:t>Adjacency</a:t>
            </a:r>
            <a:r>
              <a:rPr lang="nb-NO" dirty="0" smtClean="0">
                <a:solidFill>
                  <a:srgbClr val="002060"/>
                </a:solidFill>
              </a:rPr>
              <a:t/>
            </a:r>
            <a:br>
              <a:rPr lang="nb-NO" dirty="0" smtClean="0">
                <a:solidFill>
                  <a:srgbClr val="002060"/>
                </a:solidFill>
              </a:rPr>
            </a:br>
            <a:r>
              <a:rPr lang="nb-NO" dirty="0" err="1" smtClean="0">
                <a:solidFill>
                  <a:srgbClr val="002060"/>
                </a:solidFill>
              </a:rPr>
              <a:t>gadgets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9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 smtClean="0"/>
                  <a:t>MCC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Dominating</a:t>
                </a:r>
                <a:r>
                  <a:rPr lang="nb-NO" dirty="0" smtClean="0"/>
                  <a:t> Set</a:t>
                </a:r>
                <a:endParaRPr lang="nb-NO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3885633" y="2924944"/>
            <a:ext cx="1075539" cy="2808026"/>
          </a:xfrm>
          <a:custGeom>
            <a:avLst/>
            <a:gdLst>
              <a:gd name="connsiteX0" fmla="*/ 880230 w 1075539"/>
              <a:gd name="connsiteY0" fmla="*/ 1070476 h 3321374"/>
              <a:gd name="connsiteX1" fmla="*/ 957142 w 1075539"/>
              <a:gd name="connsiteY1" fmla="*/ 420996 h 3321374"/>
              <a:gd name="connsiteX2" fmla="*/ 615311 w 1075539"/>
              <a:gd name="connsiteY2" fmla="*/ 36435 h 3321374"/>
              <a:gd name="connsiteX3" fmla="*/ 128200 w 1075539"/>
              <a:gd name="connsiteY3" fmla="*/ 96256 h 3321374"/>
              <a:gd name="connsiteX4" fmla="*/ 13 w 1075539"/>
              <a:gd name="connsiteY4" fmla="*/ 745736 h 3321374"/>
              <a:gd name="connsiteX5" fmla="*/ 119655 w 1075539"/>
              <a:gd name="connsiteY5" fmla="*/ 1976331 h 3321374"/>
              <a:gd name="connsiteX6" fmla="*/ 42742 w 1075539"/>
              <a:gd name="connsiteY6" fmla="*/ 2659994 h 3321374"/>
              <a:gd name="connsiteX7" fmla="*/ 59834 w 1075539"/>
              <a:gd name="connsiteY7" fmla="*/ 3121467 h 3321374"/>
              <a:gd name="connsiteX8" fmla="*/ 572582 w 1075539"/>
              <a:gd name="connsiteY8" fmla="*/ 3318020 h 3321374"/>
              <a:gd name="connsiteX9" fmla="*/ 1008417 w 1075539"/>
              <a:gd name="connsiteY9" fmla="*/ 2976188 h 3321374"/>
              <a:gd name="connsiteX10" fmla="*/ 1068238 w 1075539"/>
              <a:gd name="connsiteY10" fmla="*/ 2625811 h 3321374"/>
              <a:gd name="connsiteX11" fmla="*/ 948597 w 1075539"/>
              <a:gd name="connsiteY11" fmla="*/ 1839598 h 3321374"/>
              <a:gd name="connsiteX12" fmla="*/ 880230 w 1075539"/>
              <a:gd name="connsiteY12" fmla="*/ 1070476 h 332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5539" h="3321374">
                <a:moveTo>
                  <a:pt x="880230" y="1070476"/>
                </a:moveTo>
                <a:cubicBezTo>
                  <a:pt x="881654" y="834042"/>
                  <a:pt x="1001295" y="593336"/>
                  <a:pt x="957142" y="420996"/>
                </a:cubicBezTo>
                <a:cubicBezTo>
                  <a:pt x="912989" y="248656"/>
                  <a:pt x="753468" y="90558"/>
                  <a:pt x="615311" y="36435"/>
                </a:cubicBezTo>
                <a:cubicBezTo>
                  <a:pt x="477154" y="-17688"/>
                  <a:pt x="230750" y="-21961"/>
                  <a:pt x="128200" y="96256"/>
                </a:cubicBezTo>
                <a:cubicBezTo>
                  <a:pt x="25650" y="214473"/>
                  <a:pt x="1437" y="432390"/>
                  <a:pt x="13" y="745736"/>
                </a:cubicBezTo>
                <a:cubicBezTo>
                  <a:pt x="-1411" y="1059082"/>
                  <a:pt x="112534" y="1657288"/>
                  <a:pt x="119655" y="1976331"/>
                </a:cubicBezTo>
                <a:cubicBezTo>
                  <a:pt x="126776" y="2295374"/>
                  <a:pt x="52712" y="2469138"/>
                  <a:pt x="42742" y="2659994"/>
                </a:cubicBezTo>
                <a:cubicBezTo>
                  <a:pt x="32772" y="2850850"/>
                  <a:pt x="-28473" y="3011796"/>
                  <a:pt x="59834" y="3121467"/>
                </a:cubicBezTo>
                <a:cubicBezTo>
                  <a:pt x="148141" y="3231138"/>
                  <a:pt x="414485" y="3342233"/>
                  <a:pt x="572582" y="3318020"/>
                </a:cubicBezTo>
                <a:cubicBezTo>
                  <a:pt x="730679" y="3293807"/>
                  <a:pt x="925808" y="3091556"/>
                  <a:pt x="1008417" y="2976188"/>
                </a:cubicBezTo>
                <a:cubicBezTo>
                  <a:pt x="1091026" y="2860820"/>
                  <a:pt x="1078208" y="2815243"/>
                  <a:pt x="1068238" y="2625811"/>
                </a:cubicBezTo>
                <a:cubicBezTo>
                  <a:pt x="1058268" y="2436379"/>
                  <a:pt x="978507" y="2097396"/>
                  <a:pt x="948597" y="1839598"/>
                </a:cubicBezTo>
                <a:cubicBezTo>
                  <a:pt x="918687" y="1581800"/>
                  <a:pt x="878806" y="1306910"/>
                  <a:pt x="880230" y="107047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 smtClean="0"/>
              <a:t>V</a:t>
            </a:r>
            <a:r>
              <a:rPr lang="nb-NO" sz="3600" baseline="-25000" dirty="0" smtClean="0"/>
              <a:t>i</a:t>
            </a:r>
            <a:endParaRPr lang="nb-NO" sz="36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6084004"/>
            <a:ext cx="251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002060"/>
                </a:solidFill>
              </a:rPr>
              <a:t>Vertex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Selection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Gadget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5229200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 smtClean="0"/>
              <a:t>Clique</a:t>
            </a:r>
            <a:endParaRPr lang="nb-NO" sz="2800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2642836" y="4509120"/>
            <a:ext cx="1137076" cy="98169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63888" y="220486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3851920" y="220486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/>
          <p:cNvSpPr/>
          <p:nvPr/>
        </p:nvSpPr>
        <p:spPr>
          <a:xfrm>
            <a:off x="4139952" y="220486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Oval 12"/>
          <p:cNvSpPr/>
          <p:nvPr/>
        </p:nvSpPr>
        <p:spPr>
          <a:xfrm>
            <a:off x="4427984" y="220486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Oval 13"/>
          <p:cNvSpPr/>
          <p:nvPr/>
        </p:nvSpPr>
        <p:spPr>
          <a:xfrm>
            <a:off x="4716016" y="220486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Oval 14"/>
          <p:cNvSpPr/>
          <p:nvPr/>
        </p:nvSpPr>
        <p:spPr>
          <a:xfrm>
            <a:off x="5004048" y="220486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xtBox 15"/>
          <p:cNvSpPr txBox="1"/>
          <p:nvPr/>
        </p:nvSpPr>
        <p:spPr>
          <a:xfrm>
            <a:off x="5436096" y="2082043"/>
            <a:ext cx="154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k+1 </a:t>
            </a:r>
            <a:r>
              <a:rPr lang="nb-NO" sz="2400" dirty="0" err="1" smtClean="0">
                <a:solidFill>
                  <a:srgbClr val="002060"/>
                </a:solidFill>
              </a:rPr>
              <a:t>guards</a:t>
            </a:r>
            <a:endParaRPr lang="nb-NO" sz="2400" dirty="0">
              <a:solidFill>
                <a:srgbClr val="00206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614820" y="2468258"/>
            <a:ext cx="1564030" cy="932968"/>
          </a:xfrm>
          <a:custGeom>
            <a:avLst/>
            <a:gdLst>
              <a:gd name="connsiteX0" fmla="*/ 230787 w 1564030"/>
              <a:gd name="connsiteY0" fmla="*/ 932968 h 932968"/>
              <a:gd name="connsiteX1" fmla="*/ 51 w 1564030"/>
              <a:gd name="connsiteY1" fmla="*/ 61297 h 932968"/>
              <a:gd name="connsiteX2" fmla="*/ 247879 w 1564030"/>
              <a:gd name="connsiteY2" fmla="*/ 693686 h 932968"/>
              <a:gd name="connsiteX3" fmla="*/ 179513 w 1564030"/>
              <a:gd name="connsiteY3" fmla="*/ 1477 h 932968"/>
              <a:gd name="connsiteX4" fmla="*/ 324791 w 1564030"/>
              <a:gd name="connsiteY4" fmla="*/ 497133 h 932968"/>
              <a:gd name="connsiteX5" fmla="*/ 341883 w 1564030"/>
              <a:gd name="connsiteY5" fmla="*/ 35660 h 932968"/>
              <a:gd name="connsiteX6" fmla="*/ 452978 w 1564030"/>
              <a:gd name="connsiteY6" fmla="*/ 462949 h 932968"/>
              <a:gd name="connsiteX7" fmla="*/ 495707 w 1564030"/>
              <a:gd name="connsiteY7" fmla="*/ 27114 h 932968"/>
              <a:gd name="connsiteX8" fmla="*/ 589711 w 1564030"/>
              <a:gd name="connsiteY8" fmla="*/ 411675 h 932968"/>
              <a:gd name="connsiteX9" fmla="*/ 709352 w 1564030"/>
              <a:gd name="connsiteY9" fmla="*/ 1477 h 932968"/>
              <a:gd name="connsiteX10" fmla="*/ 709352 w 1564030"/>
              <a:gd name="connsiteY10" fmla="*/ 386037 h 932968"/>
              <a:gd name="connsiteX11" fmla="*/ 871722 w 1564030"/>
              <a:gd name="connsiteY11" fmla="*/ 18568 h 932968"/>
              <a:gd name="connsiteX12" fmla="*/ 871722 w 1564030"/>
              <a:gd name="connsiteY12" fmla="*/ 428766 h 932968"/>
              <a:gd name="connsiteX13" fmla="*/ 1025546 w 1564030"/>
              <a:gd name="connsiteY13" fmla="*/ 44206 h 932968"/>
              <a:gd name="connsiteX14" fmla="*/ 1025546 w 1564030"/>
              <a:gd name="connsiteY14" fmla="*/ 454404 h 932968"/>
              <a:gd name="connsiteX15" fmla="*/ 1179371 w 1564030"/>
              <a:gd name="connsiteY15" fmla="*/ 104026 h 932968"/>
              <a:gd name="connsiteX16" fmla="*/ 1119550 w 1564030"/>
              <a:gd name="connsiteY16" fmla="*/ 531316 h 932968"/>
              <a:gd name="connsiteX17" fmla="*/ 1299012 w 1564030"/>
              <a:gd name="connsiteY17" fmla="*/ 10022 h 932968"/>
              <a:gd name="connsiteX18" fmla="*/ 1213554 w 1564030"/>
              <a:gd name="connsiteY18" fmla="*/ 642411 h 932968"/>
              <a:gd name="connsiteX19" fmla="*/ 1435744 w 1564030"/>
              <a:gd name="connsiteY19" fmla="*/ 78389 h 932968"/>
              <a:gd name="connsiteX20" fmla="*/ 1273374 w 1564030"/>
              <a:gd name="connsiteY20" fmla="*/ 719323 h 932968"/>
              <a:gd name="connsiteX21" fmla="*/ 1563931 w 1564030"/>
              <a:gd name="connsiteY21" fmla="*/ 27114 h 932968"/>
              <a:gd name="connsiteX22" fmla="*/ 1299012 w 1564030"/>
              <a:gd name="connsiteY22" fmla="*/ 838964 h 93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64030" h="932968">
                <a:moveTo>
                  <a:pt x="230787" y="932968"/>
                </a:moveTo>
                <a:cubicBezTo>
                  <a:pt x="113994" y="517072"/>
                  <a:pt x="-2798" y="101177"/>
                  <a:pt x="51" y="61297"/>
                </a:cubicBezTo>
                <a:cubicBezTo>
                  <a:pt x="2900" y="21417"/>
                  <a:pt x="217969" y="703656"/>
                  <a:pt x="247879" y="693686"/>
                </a:cubicBezTo>
                <a:cubicBezTo>
                  <a:pt x="277789" y="683716"/>
                  <a:pt x="166694" y="34236"/>
                  <a:pt x="179513" y="1477"/>
                </a:cubicBezTo>
                <a:cubicBezTo>
                  <a:pt x="192332" y="-31282"/>
                  <a:pt x="297729" y="491436"/>
                  <a:pt x="324791" y="497133"/>
                </a:cubicBezTo>
                <a:cubicBezTo>
                  <a:pt x="351853" y="502830"/>
                  <a:pt x="320519" y="41357"/>
                  <a:pt x="341883" y="35660"/>
                </a:cubicBezTo>
                <a:cubicBezTo>
                  <a:pt x="363247" y="29963"/>
                  <a:pt x="427341" y="464373"/>
                  <a:pt x="452978" y="462949"/>
                </a:cubicBezTo>
                <a:cubicBezTo>
                  <a:pt x="478615" y="461525"/>
                  <a:pt x="472918" y="35660"/>
                  <a:pt x="495707" y="27114"/>
                </a:cubicBezTo>
                <a:cubicBezTo>
                  <a:pt x="518496" y="18568"/>
                  <a:pt x="554104" y="415948"/>
                  <a:pt x="589711" y="411675"/>
                </a:cubicBezTo>
                <a:cubicBezTo>
                  <a:pt x="625318" y="407402"/>
                  <a:pt x="689412" y="5750"/>
                  <a:pt x="709352" y="1477"/>
                </a:cubicBezTo>
                <a:cubicBezTo>
                  <a:pt x="729292" y="-2796"/>
                  <a:pt x="682290" y="383189"/>
                  <a:pt x="709352" y="386037"/>
                </a:cubicBezTo>
                <a:cubicBezTo>
                  <a:pt x="736414" y="388885"/>
                  <a:pt x="844660" y="11446"/>
                  <a:pt x="871722" y="18568"/>
                </a:cubicBezTo>
                <a:cubicBezTo>
                  <a:pt x="898784" y="25689"/>
                  <a:pt x="846085" y="424493"/>
                  <a:pt x="871722" y="428766"/>
                </a:cubicBezTo>
                <a:cubicBezTo>
                  <a:pt x="897359" y="433039"/>
                  <a:pt x="999909" y="39933"/>
                  <a:pt x="1025546" y="44206"/>
                </a:cubicBezTo>
                <a:cubicBezTo>
                  <a:pt x="1051183" y="48479"/>
                  <a:pt x="999909" y="444434"/>
                  <a:pt x="1025546" y="454404"/>
                </a:cubicBezTo>
                <a:cubicBezTo>
                  <a:pt x="1051184" y="464374"/>
                  <a:pt x="1163704" y="91207"/>
                  <a:pt x="1179371" y="104026"/>
                </a:cubicBezTo>
                <a:cubicBezTo>
                  <a:pt x="1195038" y="116845"/>
                  <a:pt x="1099610" y="546983"/>
                  <a:pt x="1119550" y="531316"/>
                </a:cubicBezTo>
                <a:cubicBezTo>
                  <a:pt x="1139490" y="515649"/>
                  <a:pt x="1283345" y="-8494"/>
                  <a:pt x="1299012" y="10022"/>
                </a:cubicBezTo>
                <a:cubicBezTo>
                  <a:pt x="1314679" y="28538"/>
                  <a:pt x="1190765" y="631016"/>
                  <a:pt x="1213554" y="642411"/>
                </a:cubicBezTo>
                <a:cubicBezTo>
                  <a:pt x="1236343" y="653805"/>
                  <a:pt x="1425774" y="65570"/>
                  <a:pt x="1435744" y="78389"/>
                </a:cubicBezTo>
                <a:cubicBezTo>
                  <a:pt x="1445714" y="91208"/>
                  <a:pt x="1252010" y="727869"/>
                  <a:pt x="1273374" y="719323"/>
                </a:cubicBezTo>
                <a:cubicBezTo>
                  <a:pt x="1294738" y="710777"/>
                  <a:pt x="1559658" y="7174"/>
                  <a:pt x="1563931" y="27114"/>
                </a:cubicBezTo>
                <a:cubicBezTo>
                  <a:pt x="1568204" y="47054"/>
                  <a:pt x="1433608" y="443009"/>
                  <a:pt x="1299012" y="838964"/>
                </a:cubicBezTo>
              </a:path>
            </a:pathLst>
          </a:custGeom>
          <a:noFill/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TextBox 17"/>
          <p:cNvSpPr txBox="1"/>
          <p:nvPr/>
        </p:nvSpPr>
        <p:spPr>
          <a:xfrm>
            <a:off x="5724128" y="4365104"/>
            <a:ext cx="29274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smtClean="0"/>
              <a:t>Complete </a:t>
            </a:r>
            <a:r>
              <a:rPr lang="nb-NO" sz="2800" dirty="0" err="1" smtClean="0"/>
              <a:t>bipartite</a:t>
            </a:r>
            <a:r>
              <a:rPr lang="nb-NO" sz="2800" dirty="0"/>
              <a:t/>
            </a:r>
            <a:br>
              <a:rPr lang="nb-NO" sz="2800" dirty="0"/>
            </a:br>
            <a:r>
              <a:rPr lang="nb-NO" sz="2800" dirty="0" err="1" smtClean="0"/>
              <a:t>graph</a:t>
            </a:r>
            <a:endParaRPr lang="nb-NO" sz="2800" dirty="0"/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flipH="1" flipV="1">
            <a:off x="5178850" y="2934742"/>
            <a:ext cx="2008980" cy="1430362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36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 smtClean="0"/>
                  <a:t>MCC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Dominating</a:t>
                </a:r>
                <a:r>
                  <a:rPr lang="nb-NO" dirty="0" smtClean="0"/>
                  <a:t> Set</a:t>
                </a:r>
                <a:endParaRPr lang="nb-NO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1221337" y="3213262"/>
            <a:ext cx="1075539" cy="2808026"/>
          </a:xfrm>
          <a:custGeom>
            <a:avLst/>
            <a:gdLst>
              <a:gd name="connsiteX0" fmla="*/ 880230 w 1075539"/>
              <a:gd name="connsiteY0" fmla="*/ 1070476 h 3321374"/>
              <a:gd name="connsiteX1" fmla="*/ 957142 w 1075539"/>
              <a:gd name="connsiteY1" fmla="*/ 420996 h 3321374"/>
              <a:gd name="connsiteX2" fmla="*/ 615311 w 1075539"/>
              <a:gd name="connsiteY2" fmla="*/ 36435 h 3321374"/>
              <a:gd name="connsiteX3" fmla="*/ 128200 w 1075539"/>
              <a:gd name="connsiteY3" fmla="*/ 96256 h 3321374"/>
              <a:gd name="connsiteX4" fmla="*/ 13 w 1075539"/>
              <a:gd name="connsiteY4" fmla="*/ 745736 h 3321374"/>
              <a:gd name="connsiteX5" fmla="*/ 119655 w 1075539"/>
              <a:gd name="connsiteY5" fmla="*/ 1976331 h 3321374"/>
              <a:gd name="connsiteX6" fmla="*/ 42742 w 1075539"/>
              <a:gd name="connsiteY6" fmla="*/ 2659994 h 3321374"/>
              <a:gd name="connsiteX7" fmla="*/ 59834 w 1075539"/>
              <a:gd name="connsiteY7" fmla="*/ 3121467 h 3321374"/>
              <a:gd name="connsiteX8" fmla="*/ 572582 w 1075539"/>
              <a:gd name="connsiteY8" fmla="*/ 3318020 h 3321374"/>
              <a:gd name="connsiteX9" fmla="*/ 1008417 w 1075539"/>
              <a:gd name="connsiteY9" fmla="*/ 2976188 h 3321374"/>
              <a:gd name="connsiteX10" fmla="*/ 1068238 w 1075539"/>
              <a:gd name="connsiteY10" fmla="*/ 2625811 h 3321374"/>
              <a:gd name="connsiteX11" fmla="*/ 948597 w 1075539"/>
              <a:gd name="connsiteY11" fmla="*/ 1839598 h 3321374"/>
              <a:gd name="connsiteX12" fmla="*/ 880230 w 1075539"/>
              <a:gd name="connsiteY12" fmla="*/ 1070476 h 332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5539" h="3321374">
                <a:moveTo>
                  <a:pt x="880230" y="1070476"/>
                </a:moveTo>
                <a:cubicBezTo>
                  <a:pt x="881654" y="834042"/>
                  <a:pt x="1001295" y="593336"/>
                  <a:pt x="957142" y="420996"/>
                </a:cubicBezTo>
                <a:cubicBezTo>
                  <a:pt x="912989" y="248656"/>
                  <a:pt x="753468" y="90558"/>
                  <a:pt x="615311" y="36435"/>
                </a:cubicBezTo>
                <a:cubicBezTo>
                  <a:pt x="477154" y="-17688"/>
                  <a:pt x="230750" y="-21961"/>
                  <a:pt x="128200" y="96256"/>
                </a:cubicBezTo>
                <a:cubicBezTo>
                  <a:pt x="25650" y="214473"/>
                  <a:pt x="1437" y="432390"/>
                  <a:pt x="13" y="745736"/>
                </a:cubicBezTo>
                <a:cubicBezTo>
                  <a:pt x="-1411" y="1059082"/>
                  <a:pt x="112534" y="1657288"/>
                  <a:pt x="119655" y="1976331"/>
                </a:cubicBezTo>
                <a:cubicBezTo>
                  <a:pt x="126776" y="2295374"/>
                  <a:pt x="52712" y="2469138"/>
                  <a:pt x="42742" y="2659994"/>
                </a:cubicBezTo>
                <a:cubicBezTo>
                  <a:pt x="32772" y="2850850"/>
                  <a:pt x="-28473" y="3011796"/>
                  <a:pt x="59834" y="3121467"/>
                </a:cubicBezTo>
                <a:cubicBezTo>
                  <a:pt x="148141" y="3231138"/>
                  <a:pt x="414485" y="3342233"/>
                  <a:pt x="572582" y="3318020"/>
                </a:cubicBezTo>
                <a:cubicBezTo>
                  <a:pt x="730679" y="3293807"/>
                  <a:pt x="925808" y="3091556"/>
                  <a:pt x="1008417" y="2976188"/>
                </a:cubicBezTo>
                <a:cubicBezTo>
                  <a:pt x="1091026" y="2860820"/>
                  <a:pt x="1078208" y="2815243"/>
                  <a:pt x="1068238" y="2625811"/>
                </a:cubicBezTo>
                <a:cubicBezTo>
                  <a:pt x="1058268" y="2436379"/>
                  <a:pt x="978507" y="2097396"/>
                  <a:pt x="948597" y="1839598"/>
                </a:cubicBezTo>
                <a:cubicBezTo>
                  <a:pt x="918687" y="1581800"/>
                  <a:pt x="878806" y="1306910"/>
                  <a:pt x="880230" y="107047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3131840" y="1340768"/>
            <a:ext cx="2803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 smtClean="0">
                <a:solidFill>
                  <a:srgbClr val="C00000"/>
                </a:solidFill>
              </a:rPr>
              <a:t>Adjacency</a:t>
            </a:r>
            <a:r>
              <a:rPr lang="nb-NO" sz="2800" dirty="0" smtClean="0">
                <a:solidFill>
                  <a:srgbClr val="C00000"/>
                </a:solidFill>
              </a:rPr>
              <a:t> </a:t>
            </a:r>
            <a:r>
              <a:rPr lang="nb-NO" sz="2800" dirty="0" err="1" smtClean="0">
                <a:solidFill>
                  <a:srgbClr val="C00000"/>
                </a:solidFill>
              </a:rPr>
              <a:t>Gadget</a:t>
            </a:r>
            <a:endParaRPr lang="nb-NO" sz="2800" dirty="0">
              <a:solidFill>
                <a:srgbClr val="C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99592" y="249318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1187624" y="249318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/>
          <p:cNvSpPr/>
          <p:nvPr/>
        </p:nvSpPr>
        <p:spPr>
          <a:xfrm>
            <a:off x="1475656" y="249318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Oval 12"/>
          <p:cNvSpPr/>
          <p:nvPr/>
        </p:nvSpPr>
        <p:spPr>
          <a:xfrm>
            <a:off x="1763688" y="249318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Oval 13"/>
          <p:cNvSpPr/>
          <p:nvPr/>
        </p:nvSpPr>
        <p:spPr>
          <a:xfrm>
            <a:off x="2051720" y="249318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Oval 14"/>
          <p:cNvSpPr/>
          <p:nvPr/>
        </p:nvSpPr>
        <p:spPr>
          <a:xfrm>
            <a:off x="2339752" y="249318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Freeform 16"/>
          <p:cNvSpPr/>
          <p:nvPr/>
        </p:nvSpPr>
        <p:spPr>
          <a:xfrm>
            <a:off x="950524" y="2756576"/>
            <a:ext cx="1564030" cy="932968"/>
          </a:xfrm>
          <a:custGeom>
            <a:avLst/>
            <a:gdLst>
              <a:gd name="connsiteX0" fmla="*/ 230787 w 1564030"/>
              <a:gd name="connsiteY0" fmla="*/ 932968 h 932968"/>
              <a:gd name="connsiteX1" fmla="*/ 51 w 1564030"/>
              <a:gd name="connsiteY1" fmla="*/ 61297 h 932968"/>
              <a:gd name="connsiteX2" fmla="*/ 247879 w 1564030"/>
              <a:gd name="connsiteY2" fmla="*/ 693686 h 932968"/>
              <a:gd name="connsiteX3" fmla="*/ 179513 w 1564030"/>
              <a:gd name="connsiteY3" fmla="*/ 1477 h 932968"/>
              <a:gd name="connsiteX4" fmla="*/ 324791 w 1564030"/>
              <a:gd name="connsiteY4" fmla="*/ 497133 h 932968"/>
              <a:gd name="connsiteX5" fmla="*/ 341883 w 1564030"/>
              <a:gd name="connsiteY5" fmla="*/ 35660 h 932968"/>
              <a:gd name="connsiteX6" fmla="*/ 452978 w 1564030"/>
              <a:gd name="connsiteY6" fmla="*/ 462949 h 932968"/>
              <a:gd name="connsiteX7" fmla="*/ 495707 w 1564030"/>
              <a:gd name="connsiteY7" fmla="*/ 27114 h 932968"/>
              <a:gd name="connsiteX8" fmla="*/ 589711 w 1564030"/>
              <a:gd name="connsiteY8" fmla="*/ 411675 h 932968"/>
              <a:gd name="connsiteX9" fmla="*/ 709352 w 1564030"/>
              <a:gd name="connsiteY9" fmla="*/ 1477 h 932968"/>
              <a:gd name="connsiteX10" fmla="*/ 709352 w 1564030"/>
              <a:gd name="connsiteY10" fmla="*/ 386037 h 932968"/>
              <a:gd name="connsiteX11" fmla="*/ 871722 w 1564030"/>
              <a:gd name="connsiteY11" fmla="*/ 18568 h 932968"/>
              <a:gd name="connsiteX12" fmla="*/ 871722 w 1564030"/>
              <a:gd name="connsiteY12" fmla="*/ 428766 h 932968"/>
              <a:gd name="connsiteX13" fmla="*/ 1025546 w 1564030"/>
              <a:gd name="connsiteY13" fmla="*/ 44206 h 932968"/>
              <a:gd name="connsiteX14" fmla="*/ 1025546 w 1564030"/>
              <a:gd name="connsiteY14" fmla="*/ 454404 h 932968"/>
              <a:gd name="connsiteX15" fmla="*/ 1179371 w 1564030"/>
              <a:gd name="connsiteY15" fmla="*/ 104026 h 932968"/>
              <a:gd name="connsiteX16" fmla="*/ 1119550 w 1564030"/>
              <a:gd name="connsiteY16" fmla="*/ 531316 h 932968"/>
              <a:gd name="connsiteX17" fmla="*/ 1299012 w 1564030"/>
              <a:gd name="connsiteY17" fmla="*/ 10022 h 932968"/>
              <a:gd name="connsiteX18" fmla="*/ 1213554 w 1564030"/>
              <a:gd name="connsiteY18" fmla="*/ 642411 h 932968"/>
              <a:gd name="connsiteX19" fmla="*/ 1435744 w 1564030"/>
              <a:gd name="connsiteY19" fmla="*/ 78389 h 932968"/>
              <a:gd name="connsiteX20" fmla="*/ 1273374 w 1564030"/>
              <a:gd name="connsiteY20" fmla="*/ 719323 h 932968"/>
              <a:gd name="connsiteX21" fmla="*/ 1563931 w 1564030"/>
              <a:gd name="connsiteY21" fmla="*/ 27114 h 932968"/>
              <a:gd name="connsiteX22" fmla="*/ 1299012 w 1564030"/>
              <a:gd name="connsiteY22" fmla="*/ 838964 h 93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64030" h="932968">
                <a:moveTo>
                  <a:pt x="230787" y="932968"/>
                </a:moveTo>
                <a:cubicBezTo>
                  <a:pt x="113994" y="517072"/>
                  <a:pt x="-2798" y="101177"/>
                  <a:pt x="51" y="61297"/>
                </a:cubicBezTo>
                <a:cubicBezTo>
                  <a:pt x="2900" y="21417"/>
                  <a:pt x="217969" y="703656"/>
                  <a:pt x="247879" y="693686"/>
                </a:cubicBezTo>
                <a:cubicBezTo>
                  <a:pt x="277789" y="683716"/>
                  <a:pt x="166694" y="34236"/>
                  <a:pt x="179513" y="1477"/>
                </a:cubicBezTo>
                <a:cubicBezTo>
                  <a:pt x="192332" y="-31282"/>
                  <a:pt x="297729" y="491436"/>
                  <a:pt x="324791" y="497133"/>
                </a:cubicBezTo>
                <a:cubicBezTo>
                  <a:pt x="351853" y="502830"/>
                  <a:pt x="320519" y="41357"/>
                  <a:pt x="341883" y="35660"/>
                </a:cubicBezTo>
                <a:cubicBezTo>
                  <a:pt x="363247" y="29963"/>
                  <a:pt x="427341" y="464373"/>
                  <a:pt x="452978" y="462949"/>
                </a:cubicBezTo>
                <a:cubicBezTo>
                  <a:pt x="478615" y="461525"/>
                  <a:pt x="472918" y="35660"/>
                  <a:pt x="495707" y="27114"/>
                </a:cubicBezTo>
                <a:cubicBezTo>
                  <a:pt x="518496" y="18568"/>
                  <a:pt x="554104" y="415948"/>
                  <a:pt x="589711" y="411675"/>
                </a:cubicBezTo>
                <a:cubicBezTo>
                  <a:pt x="625318" y="407402"/>
                  <a:pt x="689412" y="5750"/>
                  <a:pt x="709352" y="1477"/>
                </a:cubicBezTo>
                <a:cubicBezTo>
                  <a:pt x="729292" y="-2796"/>
                  <a:pt x="682290" y="383189"/>
                  <a:pt x="709352" y="386037"/>
                </a:cubicBezTo>
                <a:cubicBezTo>
                  <a:pt x="736414" y="388885"/>
                  <a:pt x="844660" y="11446"/>
                  <a:pt x="871722" y="18568"/>
                </a:cubicBezTo>
                <a:cubicBezTo>
                  <a:pt x="898784" y="25689"/>
                  <a:pt x="846085" y="424493"/>
                  <a:pt x="871722" y="428766"/>
                </a:cubicBezTo>
                <a:cubicBezTo>
                  <a:pt x="897359" y="433039"/>
                  <a:pt x="999909" y="39933"/>
                  <a:pt x="1025546" y="44206"/>
                </a:cubicBezTo>
                <a:cubicBezTo>
                  <a:pt x="1051183" y="48479"/>
                  <a:pt x="999909" y="444434"/>
                  <a:pt x="1025546" y="454404"/>
                </a:cubicBezTo>
                <a:cubicBezTo>
                  <a:pt x="1051184" y="464374"/>
                  <a:pt x="1163704" y="91207"/>
                  <a:pt x="1179371" y="104026"/>
                </a:cubicBezTo>
                <a:cubicBezTo>
                  <a:pt x="1195038" y="116845"/>
                  <a:pt x="1099610" y="546983"/>
                  <a:pt x="1119550" y="531316"/>
                </a:cubicBezTo>
                <a:cubicBezTo>
                  <a:pt x="1139490" y="515649"/>
                  <a:pt x="1283345" y="-8494"/>
                  <a:pt x="1299012" y="10022"/>
                </a:cubicBezTo>
                <a:cubicBezTo>
                  <a:pt x="1314679" y="28538"/>
                  <a:pt x="1190765" y="631016"/>
                  <a:pt x="1213554" y="642411"/>
                </a:cubicBezTo>
                <a:cubicBezTo>
                  <a:pt x="1236343" y="653805"/>
                  <a:pt x="1425774" y="65570"/>
                  <a:pt x="1435744" y="78389"/>
                </a:cubicBezTo>
                <a:cubicBezTo>
                  <a:pt x="1445714" y="91208"/>
                  <a:pt x="1252010" y="727869"/>
                  <a:pt x="1273374" y="719323"/>
                </a:cubicBezTo>
                <a:cubicBezTo>
                  <a:pt x="1294738" y="710777"/>
                  <a:pt x="1559658" y="7174"/>
                  <a:pt x="1563931" y="27114"/>
                </a:cubicBezTo>
                <a:cubicBezTo>
                  <a:pt x="1568204" y="47054"/>
                  <a:pt x="1433608" y="443009"/>
                  <a:pt x="1299012" y="838964"/>
                </a:cubicBezTo>
              </a:path>
            </a:pathLst>
          </a:custGeom>
          <a:noFill/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Freeform 19"/>
          <p:cNvSpPr/>
          <p:nvPr/>
        </p:nvSpPr>
        <p:spPr>
          <a:xfrm>
            <a:off x="6333905" y="3501294"/>
            <a:ext cx="1075539" cy="2808026"/>
          </a:xfrm>
          <a:custGeom>
            <a:avLst/>
            <a:gdLst>
              <a:gd name="connsiteX0" fmla="*/ 880230 w 1075539"/>
              <a:gd name="connsiteY0" fmla="*/ 1070476 h 3321374"/>
              <a:gd name="connsiteX1" fmla="*/ 957142 w 1075539"/>
              <a:gd name="connsiteY1" fmla="*/ 420996 h 3321374"/>
              <a:gd name="connsiteX2" fmla="*/ 615311 w 1075539"/>
              <a:gd name="connsiteY2" fmla="*/ 36435 h 3321374"/>
              <a:gd name="connsiteX3" fmla="*/ 128200 w 1075539"/>
              <a:gd name="connsiteY3" fmla="*/ 96256 h 3321374"/>
              <a:gd name="connsiteX4" fmla="*/ 13 w 1075539"/>
              <a:gd name="connsiteY4" fmla="*/ 745736 h 3321374"/>
              <a:gd name="connsiteX5" fmla="*/ 119655 w 1075539"/>
              <a:gd name="connsiteY5" fmla="*/ 1976331 h 3321374"/>
              <a:gd name="connsiteX6" fmla="*/ 42742 w 1075539"/>
              <a:gd name="connsiteY6" fmla="*/ 2659994 h 3321374"/>
              <a:gd name="connsiteX7" fmla="*/ 59834 w 1075539"/>
              <a:gd name="connsiteY7" fmla="*/ 3121467 h 3321374"/>
              <a:gd name="connsiteX8" fmla="*/ 572582 w 1075539"/>
              <a:gd name="connsiteY8" fmla="*/ 3318020 h 3321374"/>
              <a:gd name="connsiteX9" fmla="*/ 1008417 w 1075539"/>
              <a:gd name="connsiteY9" fmla="*/ 2976188 h 3321374"/>
              <a:gd name="connsiteX10" fmla="*/ 1068238 w 1075539"/>
              <a:gd name="connsiteY10" fmla="*/ 2625811 h 3321374"/>
              <a:gd name="connsiteX11" fmla="*/ 948597 w 1075539"/>
              <a:gd name="connsiteY11" fmla="*/ 1839598 h 3321374"/>
              <a:gd name="connsiteX12" fmla="*/ 880230 w 1075539"/>
              <a:gd name="connsiteY12" fmla="*/ 1070476 h 332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5539" h="3321374">
                <a:moveTo>
                  <a:pt x="880230" y="1070476"/>
                </a:moveTo>
                <a:cubicBezTo>
                  <a:pt x="881654" y="834042"/>
                  <a:pt x="1001295" y="593336"/>
                  <a:pt x="957142" y="420996"/>
                </a:cubicBezTo>
                <a:cubicBezTo>
                  <a:pt x="912989" y="248656"/>
                  <a:pt x="753468" y="90558"/>
                  <a:pt x="615311" y="36435"/>
                </a:cubicBezTo>
                <a:cubicBezTo>
                  <a:pt x="477154" y="-17688"/>
                  <a:pt x="230750" y="-21961"/>
                  <a:pt x="128200" y="96256"/>
                </a:cubicBezTo>
                <a:cubicBezTo>
                  <a:pt x="25650" y="214473"/>
                  <a:pt x="1437" y="432390"/>
                  <a:pt x="13" y="745736"/>
                </a:cubicBezTo>
                <a:cubicBezTo>
                  <a:pt x="-1411" y="1059082"/>
                  <a:pt x="112534" y="1657288"/>
                  <a:pt x="119655" y="1976331"/>
                </a:cubicBezTo>
                <a:cubicBezTo>
                  <a:pt x="126776" y="2295374"/>
                  <a:pt x="52712" y="2469138"/>
                  <a:pt x="42742" y="2659994"/>
                </a:cubicBezTo>
                <a:cubicBezTo>
                  <a:pt x="32772" y="2850850"/>
                  <a:pt x="-28473" y="3011796"/>
                  <a:pt x="59834" y="3121467"/>
                </a:cubicBezTo>
                <a:cubicBezTo>
                  <a:pt x="148141" y="3231138"/>
                  <a:pt x="414485" y="3342233"/>
                  <a:pt x="572582" y="3318020"/>
                </a:cubicBezTo>
                <a:cubicBezTo>
                  <a:pt x="730679" y="3293807"/>
                  <a:pt x="925808" y="3091556"/>
                  <a:pt x="1008417" y="2976188"/>
                </a:cubicBezTo>
                <a:cubicBezTo>
                  <a:pt x="1091026" y="2860820"/>
                  <a:pt x="1078208" y="2815243"/>
                  <a:pt x="1068238" y="2625811"/>
                </a:cubicBezTo>
                <a:cubicBezTo>
                  <a:pt x="1058268" y="2436379"/>
                  <a:pt x="978507" y="2097396"/>
                  <a:pt x="948597" y="1839598"/>
                </a:cubicBezTo>
                <a:cubicBezTo>
                  <a:pt x="918687" y="1581800"/>
                  <a:pt x="878806" y="1306910"/>
                  <a:pt x="880230" y="107047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Oval 20"/>
          <p:cNvSpPr/>
          <p:nvPr/>
        </p:nvSpPr>
        <p:spPr>
          <a:xfrm>
            <a:off x="6012160" y="278121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Oval 21"/>
          <p:cNvSpPr/>
          <p:nvPr/>
        </p:nvSpPr>
        <p:spPr>
          <a:xfrm>
            <a:off x="6300192" y="278121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Oval 22"/>
          <p:cNvSpPr/>
          <p:nvPr/>
        </p:nvSpPr>
        <p:spPr>
          <a:xfrm>
            <a:off x="6588224" y="278121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Oval 23"/>
          <p:cNvSpPr/>
          <p:nvPr/>
        </p:nvSpPr>
        <p:spPr>
          <a:xfrm>
            <a:off x="6876256" y="278121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Oval 24"/>
          <p:cNvSpPr/>
          <p:nvPr/>
        </p:nvSpPr>
        <p:spPr>
          <a:xfrm>
            <a:off x="7164288" y="278121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Oval 25"/>
          <p:cNvSpPr/>
          <p:nvPr/>
        </p:nvSpPr>
        <p:spPr>
          <a:xfrm>
            <a:off x="7452320" y="278121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Freeform 26"/>
          <p:cNvSpPr/>
          <p:nvPr/>
        </p:nvSpPr>
        <p:spPr>
          <a:xfrm>
            <a:off x="6063092" y="3044608"/>
            <a:ext cx="1564030" cy="932968"/>
          </a:xfrm>
          <a:custGeom>
            <a:avLst/>
            <a:gdLst>
              <a:gd name="connsiteX0" fmla="*/ 230787 w 1564030"/>
              <a:gd name="connsiteY0" fmla="*/ 932968 h 932968"/>
              <a:gd name="connsiteX1" fmla="*/ 51 w 1564030"/>
              <a:gd name="connsiteY1" fmla="*/ 61297 h 932968"/>
              <a:gd name="connsiteX2" fmla="*/ 247879 w 1564030"/>
              <a:gd name="connsiteY2" fmla="*/ 693686 h 932968"/>
              <a:gd name="connsiteX3" fmla="*/ 179513 w 1564030"/>
              <a:gd name="connsiteY3" fmla="*/ 1477 h 932968"/>
              <a:gd name="connsiteX4" fmla="*/ 324791 w 1564030"/>
              <a:gd name="connsiteY4" fmla="*/ 497133 h 932968"/>
              <a:gd name="connsiteX5" fmla="*/ 341883 w 1564030"/>
              <a:gd name="connsiteY5" fmla="*/ 35660 h 932968"/>
              <a:gd name="connsiteX6" fmla="*/ 452978 w 1564030"/>
              <a:gd name="connsiteY6" fmla="*/ 462949 h 932968"/>
              <a:gd name="connsiteX7" fmla="*/ 495707 w 1564030"/>
              <a:gd name="connsiteY7" fmla="*/ 27114 h 932968"/>
              <a:gd name="connsiteX8" fmla="*/ 589711 w 1564030"/>
              <a:gd name="connsiteY8" fmla="*/ 411675 h 932968"/>
              <a:gd name="connsiteX9" fmla="*/ 709352 w 1564030"/>
              <a:gd name="connsiteY9" fmla="*/ 1477 h 932968"/>
              <a:gd name="connsiteX10" fmla="*/ 709352 w 1564030"/>
              <a:gd name="connsiteY10" fmla="*/ 386037 h 932968"/>
              <a:gd name="connsiteX11" fmla="*/ 871722 w 1564030"/>
              <a:gd name="connsiteY11" fmla="*/ 18568 h 932968"/>
              <a:gd name="connsiteX12" fmla="*/ 871722 w 1564030"/>
              <a:gd name="connsiteY12" fmla="*/ 428766 h 932968"/>
              <a:gd name="connsiteX13" fmla="*/ 1025546 w 1564030"/>
              <a:gd name="connsiteY13" fmla="*/ 44206 h 932968"/>
              <a:gd name="connsiteX14" fmla="*/ 1025546 w 1564030"/>
              <a:gd name="connsiteY14" fmla="*/ 454404 h 932968"/>
              <a:gd name="connsiteX15" fmla="*/ 1179371 w 1564030"/>
              <a:gd name="connsiteY15" fmla="*/ 104026 h 932968"/>
              <a:gd name="connsiteX16" fmla="*/ 1119550 w 1564030"/>
              <a:gd name="connsiteY16" fmla="*/ 531316 h 932968"/>
              <a:gd name="connsiteX17" fmla="*/ 1299012 w 1564030"/>
              <a:gd name="connsiteY17" fmla="*/ 10022 h 932968"/>
              <a:gd name="connsiteX18" fmla="*/ 1213554 w 1564030"/>
              <a:gd name="connsiteY18" fmla="*/ 642411 h 932968"/>
              <a:gd name="connsiteX19" fmla="*/ 1435744 w 1564030"/>
              <a:gd name="connsiteY19" fmla="*/ 78389 h 932968"/>
              <a:gd name="connsiteX20" fmla="*/ 1273374 w 1564030"/>
              <a:gd name="connsiteY20" fmla="*/ 719323 h 932968"/>
              <a:gd name="connsiteX21" fmla="*/ 1563931 w 1564030"/>
              <a:gd name="connsiteY21" fmla="*/ 27114 h 932968"/>
              <a:gd name="connsiteX22" fmla="*/ 1299012 w 1564030"/>
              <a:gd name="connsiteY22" fmla="*/ 838964 h 93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64030" h="932968">
                <a:moveTo>
                  <a:pt x="230787" y="932968"/>
                </a:moveTo>
                <a:cubicBezTo>
                  <a:pt x="113994" y="517072"/>
                  <a:pt x="-2798" y="101177"/>
                  <a:pt x="51" y="61297"/>
                </a:cubicBezTo>
                <a:cubicBezTo>
                  <a:pt x="2900" y="21417"/>
                  <a:pt x="217969" y="703656"/>
                  <a:pt x="247879" y="693686"/>
                </a:cubicBezTo>
                <a:cubicBezTo>
                  <a:pt x="277789" y="683716"/>
                  <a:pt x="166694" y="34236"/>
                  <a:pt x="179513" y="1477"/>
                </a:cubicBezTo>
                <a:cubicBezTo>
                  <a:pt x="192332" y="-31282"/>
                  <a:pt x="297729" y="491436"/>
                  <a:pt x="324791" y="497133"/>
                </a:cubicBezTo>
                <a:cubicBezTo>
                  <a:pt x="351853" y="502830"/>
                  <a:pt x="320519" y="41357"/>
                  <a:pt x="341883" y="35660"/>
                </a:cubicBezTo>
                <a:cubicBezTo>
                  <a:pt x="363247" y="29963"/>
                  <a:pt x="427341" y="464373"/>
                  <a:pt x="452978" y="462949"/>
                </a:cubicBezTo>
                <a:cubicBezTo>
                  <a:pt x="478615" y="461525"/>
                  <a:pt x="472918" y="35660"/>
                  <a:pt x="495707" y="27114"/>
                </a:cubicBezTo>
                <a:cubicBezTo>
                  <a:pt x="518496" y="18568"/>
                  <a:pt x="554104" y="415948"/>
                  <a:pt x="589711" y="411675"/>
                </a:cubicBezTo>
                <a:cubicBezTo>
                  <a:pt x="625318" y="407402"/>
                  <a:pt x="689412" y="5750"/>
                  <a:pt x="709352" y="1477"/>
                </a:cubicBezTo>
                <a:cubicBezTo>
                  <a:pt x="729292" y="-2796"/>
                  <a:pt x="682290" y="383189"/>
                  <a:pt x="709352" y="386037"/>
                </a:cubicBezTo>
                <a:cubicBezTo>
                  <a:pt x="736414" y="388885"/>
                  <a:pt x="844660" y="11446"/>
                  <a:pt x="871722" y="18568"/>
                </a:cubicBezTo>
                <a:cubicBezTo>
                  <a:pt x="898784" y="25689"/>
                  <a:pt x="846085" y="424493"/>
                  <a:pt x="871722" y="428766"/>
                </a:cubicBezTo>
                <a:cubicBezTo>
                  <a:pt x="897359" y="433039"/>
                  <a:pt x="999909" y="39933"/>
                  <a:pt x="1025546" y="44206"/>
                </a:cubicBezTo>
                <a:cubicBezTo>
                  <a:pt x="1051183" y="48479"/>
                  <a:pt x="999909" y="444434"/>
                  <a:pt x="1025546" y="454404"/>
                </a:cubicBezTo>
                <a:cubicBezTo>
                  <a:pt x="1051184" y="464374"/>
                  <a:pt x="1163704" y="91207"/>
                  <a:pt x="1179371" y="104026"/>
                </a:cubicBezTo>
                <a:cubicBezTo>
                  <a:pt x="1195038" y="116845"/>
                  <a:pt x="1099610" y="546983"/>
                  <a:pt x="1119550" y="531316"/>
                </a:cubicBezTo>
                <a:cubicBezTo>
                  <a:pt x="1139490" y="515649"/>
                  <a:pt x="1283345" y="-8494"/>
                  <a:pt x="1299012" y="10022"/>
                </a:cubicBezTo>
                <a:cubicBezTo>
                  <a:pt x="1314679" y="28538"/>
                  <a:pt x="1190765" y="631016"/>
                  <a:pt x="1213554" y="642411"/>
                </a:cubicBezTo>
                <a:cubicBezTo>
                  <a:pt x="1236343" y="653805"/>
                  <a:pt x="1425774" y="65570"/>
                  <a:pt x="1435744" y="78389"/>
                </a:cubicBezTo>
                <a:cubicBezTo>
                  <a:pt x="1445714" y="91208"/>
                  <a:pt x="1252010" y="727869"/>
                  <a:pt x="1273374" y="719323"/>
                </a:cubicBezTo>
                <a:cubicBezTo>
                  <a:pt x="1294738" y="710777"/>
                  <a:pt x="1559658" y="7174"/>
                  <a:pt x="1563931" y="27114"/>
                </a:cubicBezTo>
                <a:cubicBezTo>
                  <a:pt x="1568204" y="47054"/>
                  <a:pt x="1433608" y="443009"/>
                  <a:pt x="1299012" y="838964"/>
                </a:cubicBezTo>
              </a:path>
            </a:pathLst>
          </a:custGeom>
          <a:noFill/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Oval 2"/>
          <p:cNvSpPr/>
          <p:nvPr/>
        </p:nvSpPr>
        <p:spPr>
          <a:xfrm>
            <a:off x="1583668" y="4437112"/>
            <a:ext cx="288032" cy="28803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u</a:t>
            </a:r>
            <a:endParaRPr lang="nb-NO" dirty="0"/>
          </a:p>
        </p:txBody>
      </p:sp>
      <p:sp>
        <p:nvSpPr>
          <p:cNvPr id="28" name="Oval 27"/>
          <p:cNvSpPr/>
          <p:nvPr/>
        </p:nvSpPr>
        <p:spPr>
          <a:xfrm>
            <a:off x="6660232" y="4719144"/>
            <a:ext cx="288032" cy="28803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</a:t>
            </a:r>
            <a:endParaRPr lang="nb-NO" dirty="0"/>
          </a:p>
        </p:txBody>
      </p:sp>
      <p:cxnSp>
        <p:nvCxnSpPr>
          <p:cNvPr id="8" name="Straight Connector 7"/>
          <p:cNvCxnSpPr>
            <a:stCxn id="3" idx="6"/>
            <a:endCxn id="28" idx="2"/>
          </p:cNvCxnSpPr>
          <p:nvPr/>
        </p:nvCxnSpPr>
        <p:spPr>
          <a:xfrm>
            <a:off x="1871700" y="4581128"/>
            <a:ext cx="4788532" cy="282032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923928" y="4365104"/>
            <a:ext cx="720080" cy="7200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uv</a:t>
            </a:r>
            <a:endParaRPr lang="nb-NO" dirty="0"/>
          </a:p>
        </p:txBody>
      </p:sp>
      <p:sp>
        <p:nvSpPr>
          <p:cNvPr id="35" name="Freeform 34"/>
          <p:cNvSpPr/>
          <p:nvPr/>
        </p:nvSpPr>
        <p:spPr>
          <a:xfrm>
            <a:off x="2144994" y="3708875"/>
            <a:ext cx="1837457" cy="892154"/>
          </a:xfrm>
          <a:custGeom>
            <a:avLst/>
            <a:gdLst>
              <a:gd name="connsiteX0" fmla="*/ 76913 w 1837457"/>
              <a:gd name="connsiteY0" fmla="*/ 786213 h 892154"/>
              <a:gd name="connsiteX1" fmla="*/ 1666430 w 1837457"/>
              <a:gd name="connsiteY1" fmla="*/ 888762 h 892154"/>
              <a:gd name="connsiteX2" fmla="*/ 102550 w 1837457"/>
              <a:gd name="connsiteY2" fmla="*/ 675118 h 892154"/>
              <a:gd name="connsiteX3" fmla="*/ 1751888 w 1837457"/>
              <a:gd name="connsiteY3" fmla="*/ 811850 h 892154"/>
              <a:gd name="connsiteX4" fmla="*/ 59821 w 1837457"/>
              <a:gd name="connsiteY4" fmla="*/ 529839 h 892154"/>
              <a:gd name="connsiteX5" fmla="*/ 1811709 w 1837457"/>
              <a:gd name="connsiteY5" fmla="*/ 734938 h 892154"/>
              <a:gd name="connsiteX6" fmla="*/ 0 w 1837457"/>
              <a:gd name="connsiteY6" fmla="*/ 376015 h 892154"/>
              <a:gd name="connsiteX7" fmla="*/ 1820255 w 1837457"/>
              <a:gd name="connsiteY7" fmla="*/ 666572 h 892154"/>
              <a:gd name="connsiteX8" fmla="*/ 51275 w 1837457"/>
              <a:gd name="connsiteY8" fmla="*/ 188007 h 892154"/>
              <a:gd name="connsiteX9" fmla="*/ 1837346 w 1837457"/>
              <a:gd name="connsiteY9" fmla="*/ 581114 h 892154"/>
              <a:gd name="connsiteX10" fmla="*/ 119642 w 1837457"/>
              <a:gd name="connsiteY10" fmla="*/ 0 h 89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7457" h="892154">
                <a:moveTo>
                  <a:pt x="76913" y="786213"/>
                </a:moveTo>
                <a:cubicBezTo>
                  <a:pt x="869535" y="846745"/>
                  <a:pt x="1662157" y="907278"/>
                  <a:pt x="1666430" y="888762"/>
                </a:cubicBezTo>
                <a:cubicBezTo>
                  <a:pt x="1670703" y="870246"/>
                  <a:pt x="88307" y="687937"/>
                  <a:pt x="102550" y="675118"/>
                </a:cubicBezTo>
                <a:cubicBezTo>
                  <a:pt x="116793" y="662299"/>
                  <a:pt x="1759009" y="836063"/>
                  <a:pt x="1751888" y="811850"/>
                </a:cubicBezTo>
                <a:cubicBezTo>
                  <a:pt x="1744767" y="787637"/>
                  <a:pt x="49851" y="542658"/>
                  <a:pt x="59821" y="529839"/>
                </a:cubicBezTo>
                <a:cubicBezTo>
                  <a:pt x="69791" y="517020"/>
                  <a:pt x="1821679" y="760575"/>
                  <a:pt x="1811709" y="734938"/>
                </a:cubicBezTo>
                <a:cubicBezTo>
                  <a:pt x="1801739" y="709301"/>
                  <a:pt x="-1424" y="387409"/>
                  <a:pt x="0" y="376015"/>
                </a:cubicBezTo>
                <a:cubicBezTo>
                  <a:pt x="1424" y="364621"/>
                  <a:pt x="1811709" y="697907"/>
                  <a:pt x="1820255" y="666572"/>
                </a:cubicBezTo>
                <a:cubicBezTo>
                  <a:pt x="1828801" y="635237"/>
                  <a:pt x="48427" y="202250"/>
                  <a:pt x="51275" y="188007"/>
                </a:cubicBezTo>
                <a:cubicBezTo>
                  <a:pt x="54123" y="173764"/>
                  <a:pt x="1825952" y="612448"/>
                  <a:pt x="1837346" y="581114"/>
                </a:cubicBezTo>
                <a:cubicBezTo>
                  <a:pt x="1848740" y="549780"/>
                  <a:pt x="984191" y="274890"/>
                  <a:pt x="119642" y="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Freeform 35"/>
          <p:cNvSpPr/>
          <p:nvPr/>
        </p:nvSpPr>
        <p:spPr>
          <a:xfrm>
            <a:off x="2230452" y="4725824"/>
            <a:ext cx="1769009" cy="820397"/>
          </a:xfrm>
          <a:custGeom>
            <a:avLst/>
            <a:gdLst>
              <a:gd name="connsiteX0" fmla="*/ 0 w 1769009"/>
              <a:gd name="connsiteY0" fmla="*/ 0 h 820397"/>
              <a:gd name="connsiteX1" fmla="*/ 1640793 w 1769009"/>
              <a:gd name="connsiteY1" fmla="*/ 102550 h 820397"/>
              <a:gd name="connsiteX2" fmla="*/ 34184 w 1769009"/>
              <a:gd name="connsiteY2" fmla="*/ 136733 h 820397"/>
              <a:gd name="connsiteX3" fmla="*/ 1649339 w 1769009"/>
              <a:gd name="connsiteY3" fmla="*/ 213645 h 820397"/>
              <a:gd name="connsiteX4" fmla="*/ 34184 w 1769009"/>
              <a:gd name="connsiteY4" fmla="*/ 273466 h 820397"/>
              <a:gd name="connsiteX5" fmla="*/ 1657884 w 1769009"/>
              <a:gd name="connsiteY5" fmla="*/ 299103 h 820397"/>
              <a:gd name="connsiteX6" fmla="*/ 94004 w 1769009"/>
              <a:gd name="connsiteY6" fmla="*/ 495656 h 820397"/>
              <a:gd name="connsiteX7" fmla="*/ 1768980 w 1769009"/>
              <a:gd name="connsiteY7" fmla="*/ 376015 h 820397"/>
              <a:gd name="connsiteX8" fmla="*/ 128187 w 1769009"/>
              <a:gd name="connsiteY8" fmla="*/ 820397 h 82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9009" h="820397">
                <a:moveTo>
                  <a:pt x="0" y="0"/>
                </a:moveTo>
                <a:cubicBezTo>
                  <a:pt x="817548" y="39880"/>
                  <a:pt x="1635096" y="79761"/>
                  <a:pt x="1640793" y="102550"/>
                </a:cubicBezTo>
                <a:cubicBezTo>
                  <a:pt x="1646490" y="125339"/>
                  <a:pt x="32760" y="118217"/>
                  <a:pt x="34184" y="136733"/>
                </a:cubicBezTo>
                <a:cubicBezTo>
                  <a:pt x="35608" y="155249"/>
                  <a:pt x="1649339" y="190856"/>
                  <a:pt x="1649339" y="213645"/>
                </a:cubicBezTo>
                <a:cubicBezTo>
                  <a:pt x="1649339" y="236434"/>
                  <a:pt x="32760" y="259223"/>
                  <a:pt x="34184" y="273466"/>
                </a:cubicBezTo>
                <a:cubicBezTo>
                  <a:pt x="35608" y="287709"/>
                  <a:pt x="1647914" y="262071"/>
                  <a:pt x="1657884" y="299103"/>
                </a:cubicBezTo>
                <a:cubicBezTo>
                  <a:pt x="1667854" y="336135"/>
                  <a:pt x="75488" y="482837"/>
                  <a:pt x="94004" y="495656"/>
                </a:cubicBezTo>
                <a:cubicBezTo>
                  <a:pt x="112520" y="508475"/>
                  <a:pt x="1763283" y="321892"/>
                  <a:pt x="1768980" y="376015"/>
                </a:cubicBezTo>
                <a:cubicBezTo>
                  <a:pt x="1774677" y="430138"/>
                  <a:pt x="951432" y="625267"/>
                  <a:pt x="128187" y="820397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9" name="Group 38"/>
          <p:cNvGrpSpPr/>
          <p:nvPr/>
        </p:nvGrpSpPr>
        <p:grpSpPr>
          <a:xfrm>
            <a:off x="3802151" y="4905307"/>
            <a:ext cx="1463286" cy="1514831"/>
            <a:chOff x="3802151" y="4905307"/>
            <a:chExt cx="1463286" cy="1514831"/>
          </a:xfrm>
        </p:grpSpPr>
        <p:sp>
          <p:nvSpPr>
            <p:cNvPr id="29" name="TextBox 28"/>
            <p:cNvSpPr txBox="1"/>
            <p:nvPr/>
          </p:nvSpPr>
          <p:spPr>
            <a:xfrm>
              <a:off x="3802151" y="5773807"/>
              <a:ext cx="1463286" cy="64633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nb-NO" dirty="0" smtClean="0"/>
                <a:t>Non-</a:t>
              </a:r>
              <a:r>
                <a:rPr lang="nb-NO" dirty="0" err="1" smtClean="0"/>
                <a:t>edge</a:t>
              </a:r>
              <a:r>
                <a:rPr lang="nb-NO" dirty="0" smtClean="0"/>
                <a:t> in </a:t>
              </a:r>
              <a:br>
                <a:rPr lang="nb-NO" dirty="0" smtClean="0"/>
              </a:br>
              <a:r>
                <a:rPr lang="nb-NO" dirty="0" smtClean="0"/>
                <a:t>MCC </a:t>
              </a:r>
              <a:r>
                <a:rPr lang="nb-NO" dirty="0" err="1" smtClean="0"/>
                <a:t>instance</a:t>
              </a:r>
              <a:endParaRPr lang="nb-NO" dirty="0"/>
            </a:p>
          </p:txBody>
        </p:sp>
        <p:cxnSp>
          <p:nvCxnSpPr>
            <p:cNvPr id="38" name="Straight Arrow Connector 37"/>
            <p:cNvCxnSpPr>
              <a:stCxn id="29" idx="0"/>
            </p:cNvCxnSpPr>
            <p:nvPr/>
          </p:nvCxnSpPr>
          <p:spPr>
            <a:xfrm flipH="1" flipV="1">
              <a:off x="4283968" y="4905307"/>
              <a:ext cx="249826" cy="8685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Freeform 39"/>
          <p:cNvSpPr/>
          <p:nvPr/>
        </p:nvSpPr>
        <p:spPr>
          <a:xfrm>
            <a:off x="4580546" y="4076344"/>
            <a:ext cx="1777559" cy="692209"/>
          </a:xfrm>
          <a:custGeom>
            <a:avLst/>
            <a:gdLst>
              <a:gd name="connsiteX0" fmla="*/ 1768979 w 1777559"/>
              <a:gd name="connsiteY0" fmla="*/ 692209 h 692209"/>
              <a:gd name="connsiteX1" fmla="*/ 128187 w 1777559"/>
              <a:gd name="connsiteY1" fmla="*/ 598206 h 692209"/>
              <a:gd name="connsiteX2" fmla="*/ 1777525 w 1777559"/>
              <a:gd name="connsiteY2" fmla="*/ 632389 h 692209"/>
              <a:gd name="connsiteX3" fmla="*/ 179461 w 1777559"/>
              <a:gd name="connsiteY3" fmla="*/ 529839 h 692209"/>
              <a:gd name="connsiteX4" fmla="*/ 1726250 w 1777559"/>
              <a:gd name="connsiteY4" fmla="*/ 435835 h 692209"/>
              <a:gd name="connsiteX5" fmla="*/ 102549 w 1777559"/>
              <a:gd name="connsiteY5" fmla="*/ 461473 h 692209"/>
              <a:gd name="connsiteX6" fmla="*/ 1709159 w 1777559"/>
              <a:gd name="connsiteY6" fmla="*/ 273465 h 692209"/>
              <a:gd name="connsiteX7" fmla="*/ 34183 w 1777559"/>
              <a:gd name="connsiteY7" fmla="*/ 418744 h 692209"/>
              <a:gd name="connsiteX8" fmla="*/ 1709159 w 1777559"/>
              <a:gd name="connsiteY8" fmla="*/ 136733 h 692209"/>
              <a:gd name="connsiteX9" fmla="*/ 0 w 1777559"/>
              <a:gd name="connsiteY9" fmla="*/ 376015 h 692209"/>
              <a:gd name="connsiteX10" fmla="*/ 1709159 w 1777559"/>
              <a:gd name="connsiteY10" fmla="*/ 0 h 69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7559" h="692209">
                <a:moveTo>
                  <a:pt x="1768979" y="692209"/>
                </a:moveTo>
                <a:lnTo>
                  <a:pt x="128187" y="598206"/>
                </a:lnTo>
                <a:cubicBezTo>
                  <a:pt x="129611" y="588236"/>
                  <a:pt x="1768979" y="643783"/>
                  <a:pt x="1777525" y="632389"/>
                </a:cubicBezTo>
                <a:cubicBezTo>
                  <a:pt x="1786071" y="620995"/>
                  <a:pt x="188007" y="562598"/>
                  <a:pt x="179461" y="529839"/>
                </a:cubicBezTo>
                <a:cubicBezTo>
                  <a:pt x="170915" y="497080"/>
                  <a:pt x="1739069" y="447229"/>
                  <a:pt x="1726250" y="435835"/>
                </a:cubicBezTo>
                <a:cubicBezTo>
                  <a:pt x="1713431" y="424441"/>
                  <a:pt x="105397" y="488535"/>
                  <a:pt x="102549" y="461473"/>
                </a:cubicBezTo>
                <a:cubicBezTo>
                  <a:pt x="99701" y="434411"/>
                  <a:pt x="1720553" y="280586"/>
                  <a:pt x="1709159" y="273465"/>
                </a:cubicBezTo>
                <a:cubicBezTo>
                  <a:pt x="1697765" y="266344"/>
                  <a:pt x="34183" y="441533"/>
                  <a:pt x="34183" y="418744"/>
                </a:cubicBezTo>
                <a:cubicBezTo>
                  <a:pt x="34183" y="395955"/>
                  <a:pt x="1714856" y="143854"/>
                  <a:pt x="1709159" y="136733"/>
                </a:cubicBezTo>
                <a:cubicBezTo>
                  <a:pt x="1703462" y="129612"/>
                  <a:pt x="0" y="398804"/>
                  <a:pt x="0" y="376015"/>
                </a:cubicBezTo>
                <a:cubicBezTo>
                  <a:pt x="0" y="353226"/>
                  <a:pt x="854579" y="176613"/>
                  <a:pt x="1709159" y="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Freeform 40"/>
          <p:cNvSpPr/>
          <p:nvPr/>
        </p:nvSpPr>
        <p:spPr>
          <a:xfrm>
            <a:off x="4554865" y="4848753"/>
            <a:ext cx="1845938" cy="1150395"/>
          </a:xfrm>
          <a:custGeom>
            <a:avLst/>
            <a:gdLst>
              <a:gd name="connsiteX0" fmla="*/ 1786114 w 1845938"/>
              <a:gd name="connsiteY0" fmla="*/ 124899 h 1150395"/>
              <a:gd name="connsiteX1" fmla="*/ 145322 w 1845938"/>
              <a:gd name="connsiteY1" fmla="*/ 5258 h 1150395"/>
              <a:gd name="connsiteX2" fmla="*/ 1845935 w 1845938"/>
              <a:gd name="connsiteY2" fmla="*/ 278724 h 1150395"/>
              <a:gd name="connsiteX3" fmla="*/ 128230 w 1845938"/>
              <a:gd name="connsiteY3" fmla="*/ 133445 h 1150395"/>
              <a:gd name="connsiteX4" fmla="*/ 1820298 w 1845938"/>
              <a:gd name="connsiteY4" fmla="*/ 492368 h 1150395"/>
              <a:gd name="connsiteX5" fmla="*/ 43 w 1845938"/>
              <a:gd name="connsiteY5" fmla="*/ 193266 h 1150395"/>
              <a:gd name="connsiteX6" fmla="*/ 1769023 w 1845938"/>
              <a:gd name="connsiteY6" fmla="*/ 723105 h 1150395"/>
              <a:gd name="connsiteX7" fmla="*/ 43 w 1845938"/>
              <a:gd name="connsiteY7" fmla="*/ 304361 h 1150395"/>
              <a:gd name="connsiteX8" fmla="*/ 1726294 w 1845938"/>
              <a:gd name="connsiteY8" fmla="*/ 1150395 h 115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5938" h="1150395">
                <a:moveTo>
                  <a:pt x="1786114" y="124899"/>
                </a:moveTo>
                <a:cubicBezTo>
                  <a:pt x="960733" y="52259"/>
                  <a:pt x="135352" y="-20380"/>
                  <a:pt x="145322" y="5258"/>
                </a:cubicBezTo>
                <a:cubicBezTo>
                  <a:pt x="155292" y="30895"/>
                  <a:pt x="1848784" y="257360"/>
                  <a:pt x="1845935" y="278724"/>
                </a:cubicBezTo>
                <a:cubicBezTo>
                  <a:pt x="1843086" y="300088"/>
                  <a:pt x="132503" y="97838"/>
                  <a:pt x="128230" y="133445"/>
                </a:cubicBezTo>
                <a:cubicBezTo>
                  <a:pt x="123957" y="169052"/>
                  <a:pt x="1841663" y="482398"/>
                  <a:pt x="1820298" y="492368"/>
                </a:cubicBezTo>
                <a:cubicBezTo>
                  <a:pt x="1798933" y="502338"/>
                  <a:pt x="8589" y="154810"/>
                  <a:pt x="43" y="193266"/>
                </a:cubicBezTo>
                <a:cubicBezTo>
                  <a:pt x="-8503" y="231722"/>
                  <a:pt x="1769023" y="704589"/>
                  <a:pt x="1769023" y="723105"/>
                </a:cubicBezTo>
                <a:cubicBezTo>
                  <a:pt x="1769023" y="741621"/>
                  <a:pt x="7165" y="233146"/>
                  <a:pt x="43" y="304361"/>
                </a:cubicBezTo>
                <a:cubicBezTo>
                  <a:pt x="-7079" y="375576"/>
                  <a:pt x="859607" y="762985"/>
                  <a:pt x="1726294" y="1150395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615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" grpId="0" animBg="1"/>
      <p:bldP spid="28" grpId="0" animBg="1"/>
      <p:bldP spid="30" grpId="0" animBg="1"/>
      <p:bldP spid="35" grpId="0" animBg="1"/>
      <p:bldP spid="36" grpId="0" animBg="1"/>
      <p:bldP spid="40" grpId="0" animBg="1"/>
      <p:bldP spid="4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/>
                  <a:t>MCC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≤</m:t>
                    </m:r>
                  </m:oMath>
                </a14:m>
                <a:r>
                  <a:rPr lang="nb-NO" dirty="0"/>
                  <a:t> </a:t>
                </a:r>
                <a:r>
                  <a:rPr lang="nb-NO" dirty="0" err="1"/>
                  <a:t>Dominating</a:t>
                </a:r>
                <a:r>
                  <a:rPr lang="nb-NO" dirty="0"/>
                  <a:t> Set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55576" y="1700808"/>
            <a:ext cx="5256584" cy="4032448"/>
            <a:chOff x="899592" y="1412776"/>
            <a:chExt cx="6268648" cy="4790659"/>
          </a:xfrm>
        </p:grpSpPr>
        <p:sp>
          <p:nvSpPr>
            <p:cNvPr id="19" name="Freeform 18"/>
            <p:cNvSpPr/>
            <p:nvPr/>
          </p:nvSpPr>
          <p:spPr>
            <a:xfrm>
              <a:off x="1570455" y="2598602"/>
              <a:ext cx="367673" cy="2418459"/>
            </a:xfrm>
            <a:custGeom>
              <a:avLst/>
              <a:gdLst>
                <a:gd name="connsiteX0" fmla="*/ 0 w 367673"/>
                <a:gd name="connsiteY0" fmla="*/ 0 h 2418459"/>
                <a:gd name="connsiteX1" fmla="*/ 239283 w 367673"/>
                <a:gd name="connsiteY1" fmla="*/ 546930 h 2418459"/>
                <a:gd name="connsiteX2" fmla="*/ 367470 w 367673"/>
                <a:gd name="connsiteY2" fmla="*/ 1290415 h 2418459"/>
                <a:gd name="connsiteX3" fmla="*/ 264920 w 367673"/>
                <a:gd name="connsiteY3" fmla="*/ 1939895 h 2418459"/>
                <a:gd name="connsiteX4" fmla="*/ 111096 w 367673"/>
                <a:gd name="connsiteY4" fmla="*/ 2418459 h 241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673" h="2418459">
                  <a:moveTo>
                    <a:pt x="0" y="0"/>
                  </a:moveTo>
                  <a:cubicBezTo>
                    <a:pt x="89019" y="165930"/>
                    <a:pt x="178038" y="331861"/>
                    <a:pt x="239283" y="546930"/>
                  </a:cubicBezTo>
                  <a:cubicBezTo>
                    <a:pt x="300528" y="761999"/>
                    <a:pt x="363197" y="1058254"/>
                    <a:pt x="367470" y="1290415"/>
                  </a:cubicBezTo>
                  <a:cubicBezTo>
                    <a:pt x="371743" y="1522576"/>
                    <a:pt x="307649" y="1751888"/>
                    <a:pt x="264920" y="1939895"/>
                  </a:cubicBezTo>
                  <a:cubicBezTo>
                    <a:pt x="222191" y="2127902"/>
                    <a:pt x="166643" y="2273180"/>
                    <a:pt x="111096" y="2418459"/>
                  </a:cubicBez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37027" y="2026033"/>
              <a:ext cx="3016666" cy="544972"/>
            </a:xfrm>
            <a:custGeom>
              <a:avLst/>
              <a:gdLst>
                <a:gd name="connsiteX0" fmla="*/ 0 w 3016666"/>
                <a:gd name="connsiteY0" fmla="*/ 0 h 544972"/>
                <a:gd name="connsiteX1" fmla="*/ 1059679 w 3016666"/>
                <a:gd name="connsiteY1" fmla="*/ 521294 h 544972"/>
                <a:gd name="connsiteX2" fmla="*/ 2427006 w 3016666"/>
                <a:gd name="connsiteY2" fmla="*/ 418744 h 544972"/>
                <a:gd name="connsiteX3" fmla="*/ 3016666 w 3016666"/>
                <a:gd name="connsiteY3" fmla="*/ 85458 h 54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6666" h="544972">
                  <a:moveTo>
                    <a:pt x="0" y="0"/>
                  </a:moveTo>
                  <a:cubicBezTo>
                    <a:pt x="327589" y="225751"/>
                    <a:pt x="655178" y="451503"/>
                    <a:pt x="1059679" y="521294"/>
                  </a:cubicBezTo>
                  <a:cubicBezTo>
                    <a:pt x="1464180" y="591085"/>
                    <a:pt x="2100842" y="491383"/>
                    <a:pt x="2427006" y="418744"/>
                  </a:cubicBezTo>
                  <a:cubicBezTo>
                    <a:pt x="2753170" y="346105"/>
                    <a:pt x="2884918" y="215781"/>
                    <a:pt x="3016666" y="85458"/>
                  </a:cubicBez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636055" y="2812246"/>
              <a:ext cx="438034" cy="2050991"/>
            </a:xfrm>
            <a:custGeom>
              <a:avLst/>
              <a:gdLst>
                <a:gd name="connsiteX0" fmla="*/ 438034 w 438034"/>
                <a:gd name="connsiteY0" fmla="*/ 0 h 2050991"/>
                <a:gd name="connsiteX1" fmla="*/ 44928 w 438034"/>
                <a:gd name="connsiteY1" fmla="*/ 615298 h 2050991"/>
                <a:gd name="connsiteX2" fmla="*/ 36382 w 438034"/>
                <a:gd name="connsiteY2" fmla="*/ 1469877 h 2050991"/>
                <a:gd name="connsiteX3" fmla="*/ 292756 w 438034"/>
                <a:gd name="connsiteY3" fmla="*/ 2050991 h 205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034" h="2050991">
                  <a:moveTo>
                    <a:pt x="438034" y="0"/>
                  </a:moveTo>
                  <a:cubicBezTo>
                    <a:pt x="274952" y="185159"/>
                    <a:pt x="111870" y="370318"/>
                    <a:pt x="44928" y="615298"/>
                  </a:cubicBezTo>
                  <a:cubicBezTo>
                    <a:pt x="-22014" y="860278"/>
                    <a:pt x="-4923" y="1230595"/>
                    <a:pt x="36382" y="1469877"/>
                  </a:cubicBezTo>
                  <a:cubicBezTo>
                    <a:pt x="77687" y="1709159"/>
                    <a:pt x="185221" y="1880075"/>
                    <a:pt x="292756" y="2050991"/>
                  </a:cubicBez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271211" y="4983432"/>
              <a:ext cx="2965390" cy="614743"/>
            </a:xfrm>
            <a:custGeom>
              <a:avLst/>
              <a:gdLst>
                <a:gd name="connsiteX0" fmla="*/ 2965390 w 2965390"/>
                <a:gd name="connsiteY0" fmla="*/ 614743 h 614743"/>
                <a:gd name="connsiteX1" fmla="*/ 2341547 w 2965390"/>
                <a:gd name="connsiteY1" fmla="*/ 16538 h 614743"/>
                <a:gd name="connsiteX2" fmla="*/ 504201 w 2965390"/>
                <a:gd name="connsiteY2" fmla="*/ 204545 h 614743"/>
                <a:gd name="connsiteX3" fmla="*/ 0 w 2965390"/>
                <a:gd name="connsiteY3" fmla="*/ 597652 h 61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5390" h="614743">
                  <a:moveTo>
                    <a:pt x="2965390" y="614743"/>
                  </a:moveTo>
                  <a:cubicBezTo>
                    <a:pt x="2858567" y="349823"/>
                    <a:pt x="2751745" y="84904"/>
                    <a:pt x="2341547" y="16538"/>
                  </a:cubicBezTo>
                  <a:cubicBezTo>
                    <a:pt x="1931349" y="-51828"/>
                    <a:pt x="894459" y="107693"/>
                    <a:pt x="504201" y="204545"/>
                  </a:cubicBezTo>
                  <a:cubicBezTo>
                    <a:pt x="113943" y="301397"/>
                    <a:pt x="56971" y="449524"/>
                    <a:pt x="0" y="597652"/>
                  </a:cubicBez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920833" y="2376411"/>
              <a:ext cx="3563596" cy="2845749"/>
            </a:xfrm>
            <a:custGeom>
              <a:avLst/>
              <a:gdLst>
                <a:gd name="connsiteX0" fmla="*/ 0 w 3563596"/>
                <a:gd name="connsiteY0" fmla="*/ 2845749 h 2845749"/>
                <a:gd name="connsiteX1" fmla="*/ 1051133 w 3563596"/>
                <a:gd name="connsiteY1" fmla="*/ 2179178 h 2845749"/>
                <a:gd name="connsiteX2" fmla="*/ 2512464 w 3563596"/>
                <a:gd name="connsiteY2" fmla="*/ 1136591 h 2845749"/>
                <a:gd name="connsiteX3" fmla="*/ 3563596 w 3563596"/>
                <a:gd name="connsiteY3" fmla="*/ 0 h 284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3596" h="2845749">
                  <a:moveTo>
                    <a:pt x="0" y="2845749"/>
                  </a:moveTo>
                  <a:cubicBezTo>
                    <a:pt x="316194" y="2654893"/>
                    <a:pt x="632389" y="2464038"/>
                    <a:pt x="1051133" y="2179178"/>
                  </a:cubicBezTo>
                  <a:cubicBezTo>
                    <a:pt x="1469877" y="1894318"/>
                    <a:pt x="2093720" y="1499787"/>
                    <a:pt x="2512464" y="1136591"/>
                  </a:cubicBezTo>
                  <a:cubicBezTo>
                    <a:pt x="2931208" y="773395"/>
                    <a:pt x="3247402" y="386697"/>
                    <a:pt x="3563596" y="0"/>
                  </a:cubicBez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031928" y="2342228"/>
              <a:ext cx="3649055" cy="2768837"/>
            </a:xfrm>
            <a:custGeom>
              <a:avLst/>
              <a:gdLst>
                <a:gd name="connsiteX0" fmla="*/ 0 w 3649055"/>
                <a:gd name="connsiteY0" fmla="*/ 0 h 2768837"/>
                <a:gd name="connsiteX1" fmla="*/ 974221 w 3649055"/>
                <a:gd name="connsiteY1" fmla="*/ 811850 h 2768837"/>
                <a:gd name="connsiteX2" fmla="*/ 3016666 w 3649055"/>
                <a:gd name="connsiteY2" fmla="*/ 2307364 h 2768837"/>
                <a:gd name="connsiteX3" fmla="*/ 3649055 w 3649055"/>
                <a:gd name="connsiteY3" fmla="*/ 2768837 h 27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9055" h="2768837">
                  <a:moveTo>
                    <a:pt x="0" y="0"/>
                  </a:moveTo>
                  <a:cubicBezTo>
                    <a:pt x="235721" y="213644"/>
                    <a:pt x="471443" y="427289"/>
                    <a:pt x="974221" y="811850"/>
                  </a:cubicBezTo>
                  <a:cubicBezTo>
                    <a:pt x="1476999" y="1196411"/>
                    <a:pt x="3016666" y="2307364"/>
                    <a:pt x="3016666" y="2307364"/>
                  </a:cubicBezTo>
                  <a:lnTo>
                    <a:pt x="3649055" y="2768837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899592" y="1701084"/>
              <a:ext cx="1800200" cy="1277914"/>
              <a:chOff x="1388673" y="1862774"/>
              <a:chExt cx="1800200" cy="1277914"/>
            </a:xfrm>
          </p:grpSpPr>
          <p:sp>
            <p:nvSpPr>
              <p:cNvPr id="4" name="Freeform 3"/>
              <p:cNvSpPr/>
              <p:nvPr/>
            </p:nvSpPr>
            <p:spPr>
              <a:xfrm rot="2753214">
                <a:off x="1945589" y="1601632"/>
                <a:ext cx="686367" cy="1800200"/>
              </a:xfrm>
              <a:custGeom>
                <a:avLst/>
                <a:gdLst>
                  <a:gd name="connsiteX0" fmla="*/ 880230 w 1075539"/>
                  <a:gd name="connsiteY0" fmla="*/ 1070476 h 3321374"/>
                  <a:gd name="connsiteX1" fmla="*/ 957142 w 1075539"/>
                  <a:gd name="connsiteY1" fmla="*/ 420996 h 3321374"/>
                  <a:gd name="connsiteX2" fmla="*/ 615311 w 1075539"/>
                  <a:gd name="connsiteY2" fmla="*/ 36435 h 3321374"/>
                  <a:gd name="connsiteX3" fmla="*/ 128200 w 1075539"/>
                  <a:gd name="connsiteY3" fmla="*/ 96256 h 3321374"/>
                  <a:gd name="connsiteX4" fmla="*/ 13 w 1075539"/>
                  <a:gd name="connsiteY4" fmla="*/ 745736 h 3321374"/>
                  <a:gd name="connsiteX5" fmla="*/ 119655 w 1075539"/>
                  <a:gd name="connsiteY5" fmla="*/ 1976331 h 3321374"/>
                  <a:gd name="connsiteX6" fmla="*/ 42742 w 1075539"/>
                  <a:gd name="connsiteY6" fmla="*/ 2659994 h 3321374"/>
                  <a:gd name="connsiteX7" fmla="*/ 59834 w 1075539"/>
                  <a:gd name="connsiteY7" fmla="*/ 3121467 h 3321374"/>
                  <a:gd name="connsiteX8" fmla="*/ 572582 w 1075539"/>
                  <a:gd name="connsiteY8" fmla="*/ 3318020 h 3321374"/>
                  <a:gd name="connsiteX9" fmla="*/ 1008417 w 1075539"/>
                  <a:gd name="connsiteY9" fmla="*/ 2976188 h 3321374"/>
                  <a:gd name="connsiteX10" fmla="*/ 1068238 w 1075539"/>
                  <a:gd name="connsiteY10" fmla="*/ 2625811 h 3321374"/>
                  <a:gd name="connsiteX11" fmla="*/ 948597 w 1075539"/>
                  <a:gd name="connsiteY11" fmla="*/ 1839598 h 3321374"/>
                  <a:gd name="connsiteX12" fmla="*/ 880230 w 1075539"/>
                  <a:gd name="connsiteY12" fmla="*/ 1070476 h 3321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5539" h="3321374">
                    <a:moveTo>
                      <a:pt x="880230" y="1070476"/>
                    </a:moveTo>
                    <a:cubicBezTo>
                      <a:pt x="881654" y="834042"/>
                      <a:pt x="1001295" y="593336"/>
                      <a:pt x="957142" y="420996"/>
                    </a:cubicBezTo>
                    <a:cubicBezTo>
                      <a:pt x="912989" y="248656"/>
                      <a:pt x="753468" y="90558"/>
                      <a:pt x="615311" y="36435"/>
                    </a:cubicBezTo>
                    <a:cubicBezTo>
                      <a:pt x="477154" y="-17688"/>
                      <a:pt x="230750" y="-21961"/>
                      <a:pt x="128200" y="96256"/>
                    </a:cubicBezTo>
                    <a:cubicBezTo>
                      <a:pt x="25650" y="214473"/>
                      <a:pt x="1437" y="432390"/>
                      <a:pt x="13" y="745736"/>
                    </a:cubicBezTo>
                    <a:cubicBezTo>
                      <a:pt x="-1411" y="1059082"/>
                      <a:pt x="112534" y="1657288"/>
                      <a:pt x="119655" y="1976331"/>
                    </a:cubicBezTo>
                    <a:cubicBezTo>
                      <a:pt x="126776" y="2295374"/>
                      <a:pt x="52712" y="2469138"/>
                      <a:pt x="42742" y="2659994"/>
                    </a:cubicBezTo>
                    <a:cubicBezTo>
                      <a:pt x="32772" y="2850850"/>
                      <a:pt x="-28473" y="3011796"/>
                      <a:pt x="59834" y="3121467"/>
                    </a:cubicBezTo>
                    <a:cubicBezTo>
                      <a:pt x="148141" y="3231138"/>
                      <a:pt x="414485" y="3342233"/>
                      <a:pt x="572582" y="3318020"/>
                    </a:cubicBezTo>
                    <a:cubicBezTo>
                      <a:pt x="730679" y="3293807"/>
                      <a:pt x="925808" y="3091556"/>
                      <a:pt x="1008417" y="2976188"/>
                    </a:cubicBezTo>
                    <a:cubicBezTo>
                      <a:pt x="1091026" y="2860820"/>
                      <a:pt x="1078208" y="2815243"/>
                      <a:pt x="1068238" y="2625811"/>
                    </a:cubicBezTo>
                    <a:cubicBezTo>
                      <a:pt x="1058268" y="2436379"/>
                      <a:pt x="978507" y="2097396"/>
                      <a:pt x="948597" y="1839598"/>
                    </a:cubicBezTo>
                    <a:cubicBezTo>
                      <a:pt x="918687" y="1581800"/>
                      <a:pt x="878806" y="1306910"/>
                      <a:pt x="880230" y="1070476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18706242">
                <a:off x="1649814" y="2370926"/>
                <a:ext cx="127791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100" dirty="0" err="1" smtClean="0">
                    <a:solidFill>
                      <a:schemeClr val="bg1"/>
                    </a:solidFill>
                  </a:rPr>
                  <a:t>Vertex</a:t>
                </a:r>
                <a:r>
                  <a:rPr lang="nb-NO" sz="1100" dirty="0" smtClean="0">
                    <a:solidFill>
                      <a:schemeClr val="bg1"/>
                    </a:solidFill>
                  </a:rPr>
                  <a:t> </a:t>
                </a:r>
                <a:r>
                  <a:rPr lang="nb-NO" sz="1100" dirty="0" err="1" smtClean="0">
                    <a:solidFill>
                      <a:schemeClr val="bg1"/>
                    </a:solidFill>
                  </a:rPr>
                  <a:t>Selection</a:t>
                </a:r>
                <a:r>
                  <a:rPr lang="nb-NO" sz="1100" dirty="0" smtClean="0">
                    <a:solidFill>
                      <a:schemeClr val="bg1"/>
                    </a:solidFill>
                  </a:rPr>
                  <a:t> V</a:t>
                </a:r>
                <a:r>
                  <a:rPr lang="nb-NO" sz="1100" baseline="-25000" dirty="0" smtClean="0">
                    <a:solidFill>
                      <a:schemeClr val="bg1"/>
                    </a:solidFill>
                  </a:rPr>
                  <a:t>1</a:t>
                </a:r>
                <a:endParaRPr lang="nb-NO" sz="1100" baseline="-25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rot="5400000">
              <a:off x="4824378" y="1673919"/>
              <a:ext cx="1800200" cy="1277914"/>
              <a:chOff x="1388673" y="1862774"/>
              <a:chExt cx="1800200" cy="1277914"/>
            </a:xfrm>
          </p:grpSpPr>
          <p:sp>
            <p:nvSpPr>
              <p:cNvPr id="11" name="Freeform 10"/>
              <p:cNvSpPr/>
              <p:nvPr/>
            </p:nvSpPr>
            <p:spPr>
              <a:xfrm rot="2753214">
                <a:off x="1945589" y="1601632"/>
                <a:ext cx="686367" cy="1800200"/>
              </a:xfrm>
              <a:custGeom>
                <a:avLst/>
                <a:gdLst>
                  <a:gd name="connsiteX0" fmla="*/ 880230 w 1075539"/>
                  <a:gd name="connsiteY0" fmla="*/ 1070476 h 3321374"/>
                  <a:gd name="connsiteX1" fmla="*/ 957142 w 1075539"/>
                  <a:gd name="connsiteY1" fmla="*/ 420996 h 3321374"/>
                  <a:gd name="connsiteX2" fmla="*/ 615311 w 1075539"/>
                  <a:gd name="connsiteY2" fmla="*/ 36435 h 3321374"/>
                  <a:gd name="connsiteX3" fmla="*/ 128200 w 1075539"/>
                  <a:gd name="connsiteY3" fmla="*/ 96256 h 3321374"/>
                  <a:gd name="connsiteX4" fmla="*/ 13 w 1075539"/>
                  <a:gd name="connsiteY4" fmla="*/ 745736 h 3321374"/>
                  <a:gd name="connsiteX5" fmla="*/ 119655 w 1075539"/>
                  <a:gd name="connsiteY5" fmla="*/ 1976331 h 3321374"/>
                  <a:gd name="connsiteX6" fmla="*/ 42742 w 1075539"/>
                  <a:gd name="connsiteY6" fmla="*/ 2659994 h 3321374"/>
                  <a:gd name="connsiteX7" fmla="*/ 59834 w 1075539"/>
                  <a:gd name="connsiteY7" fmla="*/ 3121467 h 3321374"/>
                  <a:gd name="connsiteX8" fmla="*/ 572582 w 1075539"/>
                  <a:gd name="connsiteY8" fmla="*/ 3318020 h 3321374"/>
                  <a:gd name="connsiteX9" fmla="*/ 1008417 w 1075539"/>
                  <a:gd name="connsiteY9" fmla="*/ 2976188 h 3321374"/>
                  <a:gd name="connsiteX10" fmla="*/ 1068238 w 1075539"/>
                  <a:gd name="connsiteY10" fmla="*/ 2625811 h 3321374"/>
                  <a:gd name="connsiteX11" fmla="*/ 948597 w 1075539"/>
                  <a:gd name="connsiteY11" fmla="*/ 1839598 h 3321374"/>
                  <a:gd name="connsiteX12" fmla="*/ 880230 w 1075539"/>
                  <a:gd name="connsiteY12" fmla="*/ 1070476 h 3321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5539" h="3321374">
                    <a:moveTo>
                      <a:pt x="880230" y="1070476"/>
                    </a:moveTo>
                    <a:cubicBezTo>
                      <a:pt x="881654" y="834042"/>
                      <a:pt x="1001295" y="593336"/>
                      <a:pt x="957142" y="420996"/>
                    </a:cubicBezTo>
                    <a:cubicBezTo>
                      <a:pt x="912989" y="248656"/>
                      <a:pt x="753468" y="90558"/>
                      <a:pt x="615311" y="36435"/>
                    </a:cubicBezTo>
                    <a:cubicBezTo>
                      <a:pt x="477154" y="-17688"/>
                      <a:pt x="230750" y="-21961"/>
                      <a:pt x="128200" y="96256"/>
                    </a:cubicBezTo>
                    <a:cubicBezTo>
                      <a:pt x="25650" y="214473"/>
                      <a:pt x="1437" y="432390"/>
                      <a:pt x="13" y="745736"/>
                    </a:cubicBezTo>
                    <a:cubicBezTo>
                      <a:pt x="-1411" y="1059082"/>
                      <a:pt x="112534" y="1657288"/>
                      <a:pt x="119655" y="1976331"/>
                    </a:cubicBezTo>
                    <a:cubicBezTo>
                      <a:pt x="126776" y="2295374"/>
                      <a:pt x="52712" y="2469138"/>
                      <a:pt x="42742" y="2659994"/>
                    </a:cubicBezTo>
                    <a:cubicBezTo>
                      <a:pt x="32772" y="2850850"/>
                      <a:pt x="-28473" y="3011796"/>
                      <a:pt x="59834" y="3121467"/>
                    </a:cubicBezTo>
                    <a:cubicBezTo>
                      <a:pt x="148141" y="3231138"/>
                      <a:pt x="414485" y="3342233"/>
                      <a:pt x="572582" y="3318020"/>
                    </a:cubicBezTo>
                    <a:cubicBezTo>
                      <a:pt x="730679" y="3293807"/>
                      <a:pt x="925808" y="3091556"/>
                      <a:pt x="1008417" y="2976188"/>
                    </a:cubicBezTo>
                    <a:cubicBezTo>
                      <a:pt x="1091026" y="2860820"/>
                      <a:pt x="1078208" y="2815243"/>
                      <a:pt x="1068238" y="2625811"/>
                    </a:cubicBezTo>
                    <a:cubicBezTo>
                      <a:pt x="1058268" y="2436379"/>
                      <a:pt x="978507" y="2097396"/>
                      <a:pt x="948597" y="1839598"/>
                    </a:cubicBezTo>
                    <a:cubicBezTo>
                      <a:pt x="918687" y="1581800"/>
                      <a:pt x="878806" y="1306910"/>
                      <a:pt x="880230" y="1070476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18706242">
                <a:off x="1649814" y="2370926"/>
                <a:ext cx="127791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100" dirty="0" err="1" smtClean="0">
                    <a:solidFill>
                      <a:schemeClr val="bg1"/>
                    </a:solidFill>
                  </a:rPr>
                  <a:t>Vertex</a:t>
                </a:r>
                <a:r>
                  <a:rPr lang="nb-NO" sz="1100" dirty="0" smtClean="0">
                    <a:solidFill>
                      <a:schemeClr val="bg1"/>
                    </a:solidFill>
                  </a:rPr>
                  <a:t> </a:t>
                </a:r>
                <a:r>
                  <a:rPr lang="nb-NO" sz="1100" dirty="0" err="1" smtClean="0">
                    <a:solidFill>
                      <a:schemeClr val="bg1"/>
                    </a:solidFill>
                  </a:rPr>
                  <a:t>Selection</a:t>
                </a:r>
                <a:r>
                  <a:rPr lang="nb-NO" sz="1100" dirty="0" smtClean="0">
                    <a:solidFill>
                      <a:schemeClr val="bg1"/>
                    </a:solidFill>
                  </a:rPr>
                  <a:t> V</a:t>
                </a:r>
                <a:r>
                  <a:rPr lang="nb-NO" sz="1100" baseline="-25000" dirty="0" smtClean="0">
                    <a:solidFill>
                      <a:schemeClr val="bg1"/>
                    </a:solidFill>
                  </a:rPr>
                  <a:t>2</a:t>
                </a:r>
                <a:endParaRPr lang="nb-NO" sz="1100" baseline="-25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5400000">
              <a:off x="899593" y="4664378"/>
              <a:ext cx="1800200" cy="1277914"/>
              <a:chOff x="1388673" y="1862774"/>
              <a:chExt cx="1800200" cy="1277914"/>
            </a:xfrm>
          </p:grpSpPr>
          <p:sp>
            <p:nvSpPr>
              <p:cNvPr id="14" name="Freeform 13"/>
              <p:cNvSpPr/>
              <p:nvPr/>
            </p:nvSpPr>
            <p:spPr>
              <a:xfrm rot="2753214">
                <a:off x="1945589" y="1601632"/>
                <a:ext cx="686367" cy="1800200"/>
              </a:xfrm>
              <a:custGeom>
                <a:avLst/>
                <a:gdLst>
                  <a:gd name="connsiteX0" fmla="*/ 880230 w 1075539"/>
                  <a:gd name="connsiteY0" fmla="*/ 1070476 h 3321374"/>
                  <a:gd name="connsiteX1" fmla="*/ 957142 w 1075539"/>
                  <a:gd name="connsiteY1" fmla="*/ 420996 h 3321374"/>
                  <a:gd name="connsiteX2" fmla="*/ 615311 w 1075539"/>
                  <a:gd name="connsiteY2" fmla="*/ 36435 h 3321374"/>
                  <a:gd name="connsiteX3" fmla="*/ 128200 w 1075539"/>
                  <a:gd name="connsiteY3" fmla="*/ 96256 h 3321374"/>
                  <a:gd name="connsiteX4" fmla="*/ 13 w 1075539"/>
                  <a:gd name="connsiteY4" fmla="*/ 745736 h 3321374"/>
                  <a:gd name="connsiteX5" fmla="*/ 119655 w 1075539"/>
                  <a:gd name="connsiteY5" fmla="*/ 1976331 h 3321374"/>
                  <a:gd name="connsiteX6" fmla="*/ 42742 w 1075539"/>
                  <a:gd name="connsiteY6" fmla="*/ 2659994 h 3321374"/>
                  <a:gd name="connsiteX7" fmla="*/ 59834 w 1075539"/>
                  <a:gd name="connsiteY7" fmla="*/ 3121467 h 3321374"/>
                  <a:gd name="connsiteX8" fmla="*/ 572582 w 1075539"/>
                  <a:gd name="connsiteY8" fmla="*/ 3318020 h 3321374"/>
                  <a:gd name="connsiteX9" fmla="*/ 1008417 w 1075539"/>
                  <a:gd name="connsiteY9" fmla="*/ 2976188 h 3321374"/>
                  <a:gd name="connsiteX10" fmla="*/ 1068238 w 1075539"/>
                  <a:gd name="connsiteY10" fmla="*/ 2625811 h 3321374"/>
                  <a:gd name="connsiteX11" fmla="*/ 948597 w 1075539"/>
                  <a:gd name="connsiteY11" fmla="*/ 1839598 h 3321374"/>
                  <a:gd name="connsiteX12" fmla="*/ 880230 w 1075539"/>
                  <a:gd name="connsiteY12" fmla="*/ 1070476 h 3321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5539" h="3321374">
                    <a:moveTo>
                      <a:pt x="880230" y="1070476"/>
                    </a:moveTo>
                    <a:cubicBezTo>
                      <a:pt x="881654" y="834042"/>
                      <a:pt x="1001295" y="593336"/>
                      <a:pt x="957142" y="420996"/>
                    </a:cubicBezTo>
                    <a:cubicBezTo>
                      <a:pt x="912989" y="248656"/>
                      <a:pt x="753468" y="90558"/>
                      <a:pt x="615311" y="36435"/>
                    </a:cubicBezTo>
                    <a:cubicBezTo>
                      <a:pt x="477154" y="-17688"/>
                      <a:pt x="230750" y="-21961"/>
                      <a:pt x="128200" y="96256"/>
                    </a:cubicBezTo>
                    <a:cubicBezTo>
                      <a:pt x="25650" y="214473"/>
                      <a:pt x="1437" y="432390"/>
                      <a:pt x="13" y="745736"/>
                    </a:cubicBezTo>
                    <a:cubicBezTo>
                      <a:pt x="-1411" y="1059082"/>
                      <a:pt x="112534" y="1657288"/>
                      <a:pt x="119655" y="1976331"/>
                    </a:cubicBezTo>
                    <a:cubicBezTo>
                      <a:pt x="126776" y="2295374"/>
                      <a:pt x="52712" y="2469138"/>
                      <a:pt x="42742" y="2659994"/>
                    </a:cubicBezTo>
                    <a:cubicBezTo>
                      <a:pt x="32772" y="2850850"/>
                      <a:pt x="-28473" y="3011796"/>
                      <a:pt x="59834" y="3121467"/>
                    </a:cubicBezTo>
                    <a:cubicBezTo>
                      <a:pt x="148141" y="3231138"/>
                      <a:pt x="414485" y="3342233"/>
                      <a:pt x="572582" y="3318020"/>
                    </a:cubicBezTo>
                    <a:cubicBezTo>
                      <a:pt x="730679" y="3293807"/>
                      <a:pt x="925808" y="3091556"/>
                      <a:pt x="1008417" y="2976188"/>
                    </a:cubicBezTo>
                    <a:cubicBezTo>
                      <a:pt x="1091026" y="2860820"/>
                      <a:pt x="1078208" y="2815243"/>
                      <a:pt x="1068238" y="2625811"/>
                    </a:cubicBezTo>
                    <a:cubicBezTo>
                      <a:pt x="1058268" y="2436379"/>
                      <a:pt x="978507" y="2097396"/>
                      <a:pt x="948597" y="1839598"/>
                    </a:cubicBezTo>
                    <a:cubicBezTo>
                      <a:pt x="918687" y="1581800"/>
                      <a:pt x="878806" y="1306910"/>
                      <a:pt x="880230" y="1070476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8706242">
                <a:off x="1649814" y="2370926"/>
                <a:ext cx="127791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100" dirty="0" err="1" smtClean="0">
                    <a:solidFill>
                      <a:schemeClr val="bg1"/>
                    </a:solidFill>
                  </a:rPr>
                  <a:t>Vertex</a:t>
                </a:r>
                <a:r>
                  <a:rPr lang="nb-NO" sz="1100" dirty="0" smtClean="0">
                    <a:solidFill>
                      <a:schemeClr val="bg1"/>
                    </a:solidFill>
                  </a:rPr>
                  <a:t> </a:t>
                </a:r>
                <a:r>
                  <a:rPr lang="nb-NO" sz="1100" dirty="0" err="1" smtClean="0">
                    <a:solidFill>
                      <a:schemeClr val="bg1"/>
                    </a:solidFill>
                  </a:rPr>
                  <a:t>Selection</a:t>
                </a:r>
                <a:r>
                  <a:rPr lang="nb-NO" sz="1100" dirty="0" smtClean="0">
                    <a:solidFill>
                      <a:schemeClr val="bg1"/>
                    </a:solidFill>
                  </a:rPr>
                  <a:t> V</a:t>
                </a:r>
                <a:r>
                  <a:rPr lang="nb-NO" sz="1100" baseline="-25000" dirty="0" smtClean="0">
                    <a:solidFill>
                      <a:schemeClr val="bg1"/>
                    </a:solidFill>
                  </a:rPr>
                  <a:t>3</a:t>
                </a:r>
                <a:endParaRPr lang="nb-NO" sz="1100" baseline="-25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rot="10800000">
              <a:off x="4824377" y="4637212"/>
              <a:ext cx="1800200" cy="1277914"/>
              <a:chOff x="1388673" y="1862775"/>
              <a:chExt cx="1800200" cy="1277914"/>
            </a:xfrm>
          </p:grpSpPr>
          <p:sp>
            <p:nvSpPr>
              <p:cNvPr id="17" name="Freeform 16"/>
              <p:cNvSpPr/>
              <p:nvPr/>
            </p:nvSpPr>
            <p:spPr>
              <a:xfrm rot="2753214">
                <a:off x="1945589" y="1601632"/>
                <a:ext cx="686367" cy="1800200"/>
              </a:xfrm>
              <a:custGeom>
                <a:avLst/>
                <a:gdLst>
                  <a:gd name="connsiteX0" fmla="*/ 880230 w 1075539"/>
                  <a:gd name="connsiteY0" fmla="*/ 1070476 h 3321374"/>
                  <a:gd name="connsiteX1" fmla="*/ 957142 w 1075539"/>
                  <a:gd name="connsiteY1" fmla="*/ 420996 h 3321374"/>
                  <a:gd name="connsiteX2" fmla="*/ 615311 w 1075539"/>
                  <a:gd name="connsiteY2" fmla="*/ 36435 h 3321374"/>
                  <a:gd name="connsiteX3" fmla="*/ 128200 w 1075539"/>
                  <a:gd name="connsiteY3" fmla="*/ 96256 h 3321374"/>
                  <a:gd name="connsiteX4" fmla="*/ 13 w 1075539"/>
                  <a:gd name="connsiteY4" fmla="*/ 745736 h 3321374"/>
                  <a:gd name="connsiteX5" fmla="*/ 119655 w 1075539"/>
                  <a:gd name="connsiteY5" fmla="*/ 1976331 h 3321374"/>
                  <a:gd name="connsiteX6" fmla="*/ 42742 w 1075539"/>
                  <a:gd name="connsiteY6" fmla="*/ 2659994 h 3321374"/>
                  <a:gd name="connsiteX7" fmla="*/ 59834 w 1075539"/>
                  <a:gd name="connsiteY7" fmla="*/ 3121467 h 3321374"/>
                  <a:gd name="connsiteX8" fmla="*/ 572582 w 1075539"/>
                  <a:gd name="connsiteY8" fmla="*/ 3318020 h 3321374"/>
                  <a:gd name="connsiteX9" fmla="*/ 1008417 w 1075539"/>
                  <a:gd name="connsiteY9" fmla="*/ 2976188 h 3321374"/>
                  <a:gd name="connsiteX10" fmla="*/ 1068238 w 1075539"/>
                  <a:gd name="connsiteY10" fmla="*/ 2625811 h 3321374"/>
                  <a:gd name="connsiteX11" fmla="*/ 948597 w 1075539"/>
                  <a:gd name="connsiteY11" fmla="*/ 1839598 h 3321374"/>
                  <a:gd name="connsiteX12" fmla="*/ 880230 w 1075539"/>
                  <a:gd name="connsiteY12" fmla="*/ 1070476 h 3321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5539" h="3321374">
                    <a:moveTo>
                      <a:pt x="880230" y="1070476"/>
                    </a:moveTo>
                    <a:cubicBezTo>
                      <a:pt x="881654" y="834042"/>
                      <a:pt x="1001295" y="593336"/>
                      <a:pt x="957142" y="420996"/>
                    </a:cubicBezTo>
                    <a:cubicBezTo>
                      <a:pt x="912989" y="248656"/>
                      <a:pt x="753468" y="90558"/>
                      <a:pt x="615311" y="36435"/>
                    </a:cubicBezTo>
                    <a:cubicBezTo>
                      <a:pt x="477154" y="-17688"/>
                      <a:pt x="230750" y="-21961"/>
                      <a:pt x="128200" y="96256"/>
                    </a:cubicBezTo>
                    <a:cubicBezTo>
                      <a:pt x="25650" y="214473"/>
                      <a:pt x="1437" y="432390"/>
                      <a:pt x="13" y="745736"/>
                    </a:cubicBezTo>
                    <a:cubicBezTo>
                      <a:pt x="-1411" y="1059082"/>
                      <a:pt x="112534" y="1657288"/>
                      <a:pt x="119655" y="1976331"/>
                    </a:cubicBezTo>
                    <a:cubicBezTo>
                      <a:pt x="126776" y="2295374"/>
                      <a:pt x="52712" y="2469138"/>
                      <a:pt x="42742" y="2659994"/>
                    </a:cubicBezTo>
                    <a:cubicBezTo>
                      <a:pt x="32772" y="2850850"/>
                      <a:pt x="-28473" y="3011796"/>
                      <a:pt x="59834" y="3121467"/>
                    </a:cubicBezTo>
                    <a:cubicBezTo>
                      <a:pt x="148141" y="3231138"/>
                      <a:pt x="414485" y="3342233"/>
                      <a:pt x="572582" y="3318020"/>
                    </a:cubicBezTo>
                    <a:cubicBezTo>
                      <a:pt x="730679" y="3293807"/>
                      <a:pt x="925808" y="3091556"/>
                      <a:pt x="1008417" y="2976188"/>
                    </a:cubicBezTo>
                    <a:cubicBezTo>
                      <a:pt x="1091026" y="2860820"/>
                      <a:pt x="1078208" y="2815243"/>
                      <a:pt x="1068238" y="2625811"/>
                    </a:cubicBezTo>
                    <a:cubicBezTo>
                      <a:pt x="1058268" y="2436379"/>
                      <a:pt x="978507" y="2097396"/>
                      <a:pt x="948597" y="1839598"/>
                    </a:cubicBezTo>
                    <a:cubicBezTo>
                      <a:pt x="918687" y="1581800"/>
                      <a:pt x="878806" y="1306910"/>
                      <a:pt x="880230" y="1070476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8032517">
                <a:off x="1649814" y="2370927"/>
                <a:ext cx="127791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100" dirty="0" err="1" smtClean="0">
                    <a:solidFill>
                      <a:schemeClr val="bg1"/>
                    </a:solidFill>
                  </a:rPr>
                  <a:t>Vertex</a:t>
                </a:r>
                <a:r>
                  <a:rPr lang="nb-NO" sz="1100" dirty="0" smtClean="0">
                    <a:solidFill>
                      <a:schemeClr val="bg1"/>
                    </a:solidFill>
                  </a:rPr>
                  <a:t> </a:t>
                </a:r>
                <a:r>
                  <a:rPr lang="nb-NO" sz="1100" dirty="0" err="1" smtClean="0">
                    <a:solidFill>
                      <a:schemeClr val="bg1"/>
                    </a:solidFill>
                  </a:rPr>
                  <a:t>Selection</a:t>
                </a:r>
                <a:r>
                  <a:rPr lang="nb-NO" sz="1100" dirty="0" smtClean="0">
                    <a:solidFill>
                      <a:schemeClr val="bg1"/>
                    </a:solidFill>
                  </a:rPr>
                  <a:t> V</a:t>
                </a:r>
                <a:r>
                  <a:rPr lang="nb-NO" sz="1100" baseline="-25000" dirty="0" smtClean="0">
                    <a:solidFill>
                      <a:schemeClr val="bg1"/>
                    </a:solidFill>
                  </a:rPr>
                  <a:t>4</a:t>
                </a:r>
                <a:endParaRPr lang="nb-NO" sz="1100" baseline="-25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3501878" y="2317902"/>
              <a:ext cx="504056" cy="4772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Oval 26"/>
            <p:cNvSpPr/>
            <p:nvPr/>
          </p:nvSpPr>
          <p:spPr>
            <a:xfrm>
              <a:off x="2858783" y="3027632"/>
              <a:ext cx="504056" cy="4772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Oval 27"/>
            <p:cNvSpPr/>
            <p:nvPr/>
          </p:nvSpPr>
          <p:spPr>
            <a:xfrm>
              <a:off x="1668805" y="3599114"/>
              <a:ext cx="504056" cy="4772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Oval 28"/>
            <p:cNvSpPr/>
            <p:nvPr/>
          </p:nvSpPr>
          <p:spPr>
            <a:xfrm>
              <a:off x="2862231" y="4170966"/>
              <a:ext cx="504056" cy="4772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Oval 29"/>
            <p:cNvSpPr/>
            <p:nvPr/>
          </p:nvSpPr>
          <p:spPr>
            <a:xfrm>
              <a:off x="3604427" y="4796888"/>
              <a:ext cx="504056" cy="4772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Oval 31"/>
            <p:cNvSpPr/>
            <p:nvPr/>
          </p:nvSpPr>
          <p:spPr>
            <a:xfrm>
              <a:off x="5394433" y="3633726"/>
              <a:ext cx="504056" cy="4772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6581" y="3535862"/>
              <a:ext cx="11416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dirty="0" err="1" smtClean="0">
                  <a:solidFill>
                    <a:srgbClr val="002060"/>
                  </a:solidFill>
                </a:rPr>
                <a:t>Adjacency</a:t>
              </a:r>
              <a:r>
                <a:rPr lang="nb-NO" dirty="0" smtClean="0">
                  <a:solidFill>
                    <a:srgbClr val="002060"/>
                  </a:solidFill>
                </a:rPr>
                <a:t/>
              </a:r>
              <a:br>
                <a:rPr lang="nb-NO" dirty="0" smtClean="0">
                  <a:solidFill>
                    <a:srgbClr val="002060"/>
                  </a:solidFill>
                </a:rPr>
              </a:br>
              <a:r>
                <a:rPr lang="nb-NO" dirty="0" err="1" smtClean="0">
                  <a:solidFill>
                    <a:srgbClr val="002060"/>
                  </a:solidFill>
                </a:rPr>
                <a:t>gadgets</a:t>
              </a:r>
              <a:endParaRPr lang="nb-NO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44208" y="2772481"/>
            <a:ext cx="22520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 err="1" smtClean="0">
                <a:solidFill>
                  <a:srgbClr val="0070C0"/>
                </a:solidFill>
              </a:rPr>
              <a:t>Dominating</a:t>
            </a:r>
            <a:r>
              <a:rPr lang="nb-NO" sz="2400" dirty="0" smtClean="0">
                <a:solidFill>
                  <a:srgbClr val="0070C0"/>
                </a:solidFill>
              </a:rPr>
              <a:t> Set</a:t>
            </a:r>
          </a:p>
          <a:p>
            <a:pPr algn="ctr"/>
            <a:r>
              <a:rPr lang="nb-NO" sz="2400" dirty="0" smtClean="0"/>
              <a:t>has </a:t>
            </a:r>
            <a:r>
              <a:rPr lang="nb-NO" sz="2400" dirty="0" err="1" smtClean="0"/>
              <a:t>no</a:t>
            </a:r>
            <a:endParaRPr lang="nb-NO" sz="2400" dirty="0" smtClean="0"/>
          </a:p>
          <a:p>
            <a:pPr algn="ctr"/>
            <a:r>
              <a:rPr lang="nb-NO" sz="2400" dirty="0" smtClean="0">
                <a:solidFill>
                  <a:srgbClr val="C00000"/>
                </a:solidFill>
              </a:rPr>
              <a:t>f(k)</a:t>
            </a:r>
            <a:r>
              <a:rPr lang="nb-NO" sz="2400" dirty="0" err="1" smtClean="0">
                <a:solidFill>
                  <a:srgbClr val="C00000"/>
                </a:solidFill>
              </a:rPr>
              <a:t>n</a:t>
            </a:r>
            <a:r>
              <a:rPr lang="nb-NO" sz="2400" baseline="30000" dirty="0" err="1" smtClean="0">
                <a:solidFill>
                  <a:srgbClr val="C00000"/>
                </a:solidFill>
              </a:rPr>
              <a:t>o</a:t>
            </a:r>
            <a:r>
              <a:rPr lang="nb-NO" sz="2400" baseline="30000" dirty="0" smtClean="0">
                <a:solidFill>
                  <a:srgbClr val="C00000"/>
                </a:solidFill>
              </a:rPr>
              <a:t>(k) </a:t>
            </a:r>
            <a:r>
              <a:rPr lang="nb-NO" sz="2400" dirty="0" smtClean="0"/>
              <a:t>time</a:t>
            </a:r>
          </a:p>
          <a:p>
            <a:pPr algn="ctr"/>
            <a:r>
              <a:rPr lang="nb-NO" sz="2400" dirty="0" err="1" smtClean="0"/>
              <a:t>algorithm</a:t>
            </a:r>
            <a:r>
              <a:rPr lang="nb-NO" sz="2400" dirty="0" smtClean="0"/>
              <a:t> </a:t>
            </a:r>
            <a:r>
              <a:rPr lang="nb-NO" sz="2400" dirty="0" err="1" smtClean="0"/>
              <a:t>unless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>
                <a:solidFill>
                  <a:srgbClr val="0070C0"/>
                </a:solidFill>
              </a:rPr>
              <a:t>ETH</a:t>
            </a:r>
            <a:r>
              <a:rPr lang="nb-NO" sz="2400" dirty="0" smtClean="0"/>
              <a:t> </a:t>
            </a:r>
            <a:r>
              <a:rPr lang="nb-NO" sz="2400" dirty="0" err="1" smtClean="0"/>
              <a:t>fails</a:t>
            </a:r>
            <a:r>
              <a:rPr lang="nb-NO" sz="2400" dirty="0" smtClean="0"/>
              <a:t>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8557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List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/>
              <a:t>Coloring</a:t>
            </a:r>
            <a:r>
              <a:rPr lang="nb-NO" dirty="0" smtClean="0"/>
              <a:t> / </a:t>
            </a:r>
            <a:r>
              <a:rPr lang="nb-NO" dirty="0" smtClean="0">
                <a:solidFill>
                  <a:srgbClr val="C00000"/>
                </a:solidFill>
              </a:rPr>
              <a:t>VC</a:t>
            </a:r>
            <a:endParaRPr lang="nb-NO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19695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Input: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G, </a:t>
                </a:r>
                <a:r>
                  <a:rPr lang="nb-NO" dirty="0" smtClean="0">
                    <a:sym typeface="Wingdings" panose="05000000000000000000" pitchFamily="2" charset="2"/>
                  </a:rPr>
                  <a:t>a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vertex</a:t>
                </a:r>
                <a:r>
                  <a:rPr lang="nb-NO" dirty="0" smtClean="0">
                    <a:sym typeface="Wingdings" panose="05000000000000000000" pitchFamily="2" charset="2"/>
                  </a:rPr>
                  <a:t> cover </a:t>
                </a:r>
                <a:r>
                  <a:rPr lang="nb-NO" dirty="0" err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of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G</a:t>
                </a:r>
                <a:r>
                  <a:rPr lang="nb-NO" dirty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of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size</a:t>
                </a:r>
                <a:r>
                  <a:rPr lang="nb-NO" dirty="0" smtClean="0">
                    <a:sym typeface="Wingdings" panose="05000000000000000000" pitchFamily="2" charset="2"/>
                  </a:rPr>
                  <a:t> 	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nb-NO" dirty="0" smtClean="0">
                    <a:sym typeface="Wingdings" panose="05000000000000000000" pitchFamily="2" charset="2"/>
                  </a:rPr>
                  <a:t>, a list </a:t>
                </a:r>
                <a:r>
                  <a:rPr lang="nb-NO" dirty="0" err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L</a:t>
                </a:r>
                <a:r>
                  <a:rPr lang="nb-NO" baseline="-25000" dirty="0" err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v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of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allowed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colors</a:t>
                </a:r>
                <a:r>
                  <a:rPr lang="nb-NO" dirty="0" smtClean="0">
                    <a:sym typeface="Wingdings" panose="05000000000000000000" pitchFamily="2" charset="2"/>
                  </a:rPr>
                  <a:t> for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each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br>
                  <a:rPr lang="nb-NO" dirty="0" smtClean="0">
                    <a:sym typeface="Wingdings" panose="05000000000000000000" pitchFamily="2" charset="2"/>
                  </a:rPr>
                </a:br>
                <a:r>
                  <a:rPr lang="nb-NO" dirty="0" smtClean="0">
                    <a:sym typeface="Wingdings" panose="05000000000000000000" pitchFamily="2" charset="2"/>
                  </a:rPr>
                  <a:t>	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v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∈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V(G)</a:t>
                </a:r>
                <a:r>
                  <a:rPr lang="nb-NO" dirty="0" smtClean="0">
                    <a:sym typeface="Wingdings" panose="05000000000000000000" pitchFamily="2" charset="2"/>
                  </a:rPr>
                  <a:t>.</a:t>
                </a:r>
                <a:endParaRPr lang="nb-NO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nb-NO" b="1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Question</a:t>
                </a:r>
                <a:r>
                  <a:rPr lang="nb-NO" b="1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: </a:t>
                </a:r>
                <a:r>
                  <a:rPr lang="nb-NO" dirty="0">
                    <a:sym typeface="Wingdings" panose="05000000000000000000" pitchFamily="2" charset="2"/>
                  </a:rPr>
                  <a:t>Does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G</a:t>
                </a:r>
                <a:r>
                  <a:rPr lang="nb-NO" dirty="0">
                    <a:sym typeface="Wingdings" panose="05000000000000000000" pitchFamily="2" charset="2"/>
                  </a:rPr>
                  <a:t> have a </a:t>
                </a:r>
                <a:r>
                  <a:rPr lang="nb-NO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proper </a:t>
                </a:r>
                <a:r>
                  <a:rPr lang="nb-NO" dirty="0" err="1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coloring</a:t>
                </a:r>
                <a:r>
                  <a:rPr lang="nb-NO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which</a:t>
                </a:r>
                <a:r>
                  <a:rPr lang="nb-NO" dirty="0" smtClean="0">
                    <a:sym typeface="Wingdings" panose="05000000000000000000" pitchFamily="2" charset="2"/>
                  </a:rPr>
                  <a:t> 	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assigns</a:t>
                </a:r>
                <a:r>
                  <a:rPr lang="nb-NO" dirty="0" smtClean="0">
                    <a:sym typeface="Wingdings" panose="05000000000000000000" pitchFamily="2" charset="2"/>
                  </a:rPr>
                  <a:t> to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each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vertex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v</a:t>
                </a:r>
                <a:r>
                  <a:rPr lang="nb-NO" dirty="0" smtClean="0">
                    <a:sym typeface="Wingdings" panose="05000000000000000000" pitchFamily="2" charset="2"/>
                  </a:rPr>
                  <a:t> a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color</a:t>
                </a:r>
                <a:r>
                  <a:rPr lang="nb-NO" dirty="0" smtClean="0">
                    <a:sym typeface="Wingdings" panose="05000000000000000000" pitchFamily="2" charset="2"/>
                  </a:rPr>
                  <a:t> from </a:t>
                </a:r>
                <a:r>
                  <a:rPr lang="nb-NO" dirty="0" err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L</a:t>
                </a:r>
                <a:r>
                  <a:rPr lang="nb-NO" baseline="-25000" dirty="0" err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v</a:t>
                </a:r>
                <a:r>
                  <a:rPr lang="nb-NO" dirty="0" smtClean="0">
                    <a:sym typeface="Wingdings" panose="05000000000000000000" pitchFamily="2" charset="2"/>
                  </a:rPr>
                  <a:t>?</a:t>
                </a:r>
                <a:endParaRPr lang="nb-NO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Parameter</a:t>
                </a:r>
                <a:r>
                  <a:rPr lang="nb-NO" b="1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: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x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196952"/>
              </a:xfrm>
              <a:blipFill rotWithShape="1">
                <a:blip r:embed="rId2"/>
                <a:stretch>
                  <a:fillRect l="-1852" t="-400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87624" y="5229200"/>
            <a:ext cx="7137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This </a:t>
            </a:r>
            <a:r>
              <a:rPr lang="nb-NO" sz="2000" dirty="0" err="1" smtClean="0">
                <a:solidFill>
                  <a:srgbClr val="002060"/>
                </a:solidFill>
              </a:rPr>
              <a:t>generalizes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smtClean="0">
                <a:solidFill>
                  <a:srgbClr val="C00000"/>
                </a:solidFill>
              </a:rPr>
              <a:t>k</a:t>
            </a:r>
            <a:r>
              <a:rPr lang="nb-NO" sz="2000" dirty="0" smtClean="0">
                <a:solidFill>
                  <a:srgbClr val="002060"/>
                </a:solidFill>
              </a:rPr>
              <a:t>-</a:t>
            </a:r>
            <a:r>
              <a:rPr lang="nb-NO" sz="2000" dirty="0" err="1" smtClean="0">
                <a:solidFill>
                  <a:srgbClr val="002060"/>
                </a:solidFill>
              </a:rPr>
              <a:t>coloring</a:t>
            </a:r>
            <a:r>
              <a:rPr lang="nb-NO" sz="2000" dirty="0" smtClean="0">
                <a:solidFill>
                  <a:srgbClr val="002060"/>
                </a:solidFill>
              </a:rPr>
              <a:t>, </a:t>
            </a:r>
            <a:r>
              <a:rPr lang="nb-NO" sz="2000" dirty="0" err="1" smtClean="0">
                <a:solidFill>
                  <a:srgbClr val="002060"/>
                </a:solidFill>
              </a:rPr>
              <a:t>which</a:t>
            </a:r>
            <a:r>
              <a:rPr lang="nb-NO" sz="2000" dirty="0" smtClean="0">
                <a:solidFill>
                  <a:srgbClr val="002060"/>
                </a:solidFill>
              </a:rPr>
              <a:t> has a </a:t>
            </a:r>
            <a:r>
              <a:rPr lang="nb-NO" sz="2000" dirty="0" smtClean="0">
                <a:solidFill>
                  <a:srgbClr val="C00000"/>
                </a:solidFill>
              </a:rPr>
              <a:t>O(x</a:t>
            </a:r>
            <a:r>
              <a:rPr lang="nb-NO" sz="2000" baseline="30000" dirty="0" smtClean="0">
                <a:solidFill>
                  <a:srgbClr val="C00000"/>
                </a:solidFill>
              </a:rPr>
              <a:t>x</a:t>
            </a:r>
            <a:r>
              <a:rPr lang="nb-NO" sz="2000" dirty="0" smtClean="0">
                <a:solidFill>
                  <a:srgbClr val="C00000"/>
                </a:solidFill>
              </a:rPr>
              <a:t>(</a:t>
            </a:r>
            <a:r>
              <a:rPr lang="nb-NO" sz="2000" dirty="0" err="1" smtClean="0">
                <a:solidFill>
                  <a:srgbClr val="C00000"/>
                </a:solidFill>
              </a:rPr>
              <a:t>n+m</a:t>
            </a:r>
            <a:r>
              <a:rPr lang="nb-NO" sz="2000" dirty="0" smtClean="0">
                <a:solidFill>
                  <a:srgbClr val="C00000"/>
                </a:solidFill>
              </a:rPr>
              <a:t>)) </a:t>
            </a:r>
            <a:r>
              <a:rPr lang="nb-NO" sz="2000" dirty="0" smtClean="0">
                <a:solidFill>
                  <a:srgbClr val="002060"/>
                </a:solidFill>
              </a:rPr>
              <a:t>time </a:t>
            </a:r>
            <a:r>
              <a:rPr lang="nb-NO" sz="2000" dirty="0" err="1" smtClean="0">
                <a:solidFill>
                  <a:srgbClr val="002060"/>
                </a:solidFill>
              </a:rPr>
              <a:t>algorithm</a:t>
            </a:r>
            <a:r>
              <a:rPr lang="nb-NO" sz="20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258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/>
          <p:cNvSpPr/>
          <p:nvPr/>
        </p:nvSpPr>
        <p:spPr>
          <a:xfrm>
            <a:off x="5204389" y="3264493"/>
            <a:ext cx="888762" cy="777668"/>
          </a:xfrm>
          <a:custGeom>
            <a:avLst/>
            <a:gdLst>
              <a:gd name="connsiteX0" fmla="*/ 0 w 888762"/>
              <a:gd name="connsiteY0" fmla="*/ 777668 h 777668"/>
              <a:gd name="connsiteX1" fmla="*/ 504202 w 888762"/>
              <a:gd name="connsiteY1" fmla="*/ 504202 h 777668"/>
              <a:gd name="connsiteX2" fmla="*/ 888762 w 888762"/>
              <a:gd name="connsiteY2" fmla="*/ 0 h 777668"/>
              <a:gd name="connsiteX3" fmla="*/ 888762 w 888762"/>
              <a:gd name="connsiteY3" fmla="*/ 0 h 77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762" h="777668">
                <a:moveTo>
                  <a:pt x="0" y="777668"/>
                </a:moveTo>
                <a:cubicBezTo>
                  <a:pt x="178037" y="705740"/>
                  <a:pt x="356075" y="633813"/>
                  <a:pt x="504202" y="504202"/>
                </a:cubicBezTo>
                <a:cubicBezTo>
                  <a:pt x="652329" y="374591"/>
                  <a:pt x="888762" y="0"/>
                  <a:pt x="888762" y="0"/>
                </a:cubicBezTo>
                <a:lnTo>
                  <a:pt x="888762" y="0"/>
                </a:lnTo>
              </a:path>
            </a:pathLst>
          </a:cu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Freeform 86"/>
          <p:cNvSpPr/>
          <p:nvPr/>
        </p:nvSpPr>
        <p:spPr>
          <a:xfrm>
            <a:off x="6195701" y="3213219"/>
            <a:ext cx="1273323" cy="262161"/>
          </a:xfrm>
          <a:custGeom>
            <a:avLst/>
            <a:gdLst>
              <a:gd name="connsiteX0" fmla="*/ 0 w 1273323"/>
              <a:gd name="connsiteY0" fmla="*/ 0 h 262161"/>
              <a:gd name="connsiteX1" fmla="*/ 538385 w 1273323"/>
              <a:gd name="connsiteY1" fmla="*/ 256374 h 262161"/>
              <a:gd name="connsiteX2" fmla="*/ 1273323 w 1273323"/>
              <a:gd name="connsiteY2" fmla="*/ 153824 h 262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3323" h="262161">
                <a:moveTo>
                  <a:pt x="0" y="0"/>
                </a:moveTo>
                <a:cubicBezTo>
                  <a:pt x="163082" y="115368"/>
                  <a:pt x="326165" y="230737"/>
                  <a:pt x="538385" y="256374"/>
                </a:cubicBezTo>
                <a:cubicBezTo>
                  <a:pt x="750605" y="282011"/>
                  <a:pt x="1011964" y="217917"/>
                  <a:pt x="1273323" y="153824"/>
                </a:cubicBezTo>
              </a:path>
            </a:pathLst>
          </a:cu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Freeform 88"/>
          <p:cNvSpPr/>
          <p:nvPr/>
        </p:nvSpPr>
        <p:spPr>
          <a:xfrm>
            <a:off x="5118931" y="4426721"/>
            <a:ext cx="78346" cy="726393"/>
          </a:xfrm>
          <a:custGeom>
            <a:avLst/>
            <a:gdLst>
              <a:gd name="connsiteX0" fmla="*/ 0 w 78346"/>
              <a:gd name="connsiteY0" fmla="*/ 0 h 726393"/>
              <a:gd name="connsiteX1" fmla="*/ 76912 w 78346"/>
              <a:gd name="connsiteY1" fmla="*/ 435836 h 726393"/>
              <a:gd name="connsiteX2" fmla="*/ 42729 w 78346"/>
              <a:gd name="connsiteY2" fmla="*/ 726393 h 72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46" h="726393">
                <a:moveTo>
                  <a:pt x="0" y="0"/>
                </a:moveTo>
                <a:cubicBezTo>
                  <a:pt x="34895" y="157385"/>
                  <a:pt x="69791" y="314771"/>
                  <a:pt x="76912" y="435836"/>
                </a:cubicBezTo>
                <a:cubicBezTo>
                  <a:pt x="84034" y="556902"/>
                  <a:pt x="63381" y="641647"/>
                  <a:pt x="42729" y="726393"/>
                </a:cubicBezTo>
              </a:path>
            </a:pathLst>
          </a:cu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Freeform 90"/>
          <p:cNvSpPr/>
          <p:nvPr/>
        </p:nvSpPr>
        <p:spPr>
          <a:xfrm>
            <a:off x="5264209" y="4358355"/>
            <a:ext cx="352084" cy="1495514"/>
          </a:xfrm>
          <a:custGeom>
            <a:avLst/>
            <a:gdLst>
              <a:gd name="connsiteX0" fmla="*/ 0 w 352084"/>
              <a:gd name="connsiteY0" fmla="*/ 0 h 1495514"/>
              <a:gd name="connsiteX1" fmla="*/ 299103 w 352084"/>
              <a:gd name="connsiteY1" fmla="*/ 803305 h 1495514"/>
              <a:gd name="connsiteX2" fmla="*/ 350378 w 352084"/>
              <a:gd name="connsiteY2" fmla="*/ 1495514 h 149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084" h="1495514">
                <a:moveTo>
                  <a:pt x="0" y="0"/>
                </a:moveTo>
                <a:cubicBezTo>
                  <a:pt x="120353" y="277026"/>
                  <a:pt x="240707" y="554053"/>
                  <a:pt x="299103" y="803305"/>
                </a:cubicBezTo>
                <a:cubicBezTo>
                  <a:pt x="357499" y="1052557"/>
                  <a:pt x="353938" y="1274035"/>
                  <a:pt x="350378" y="1495514"/>
                </a:cubicBezTo>
              </a:path>
            </a:pathLst>
          </a:cu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Freeform 91"/>
          <p:cNvSpPr/>
          <p:nvPr/>
        </p:nvSpPr>
        <p:spPr>
          <a:xfrm>
            <a:off x="5144568" y="5204389"/>
            <a:ext cx="1623701" cy="572568"/>
          </a:xfrm>
          <a:custGeom>
            <a:avLst/>
            <a:gdLst>
              <a:gd name="connsiteX0" fmla="*/ 0 w 1623701"/>
              <a:gd name="connsiteY0" fmla="*/ 0 h 572568"/>
              <a:gd name="connsiteX1" fmla="*/ 837488 w 1623701"/>
              <a:gd name="connsiteY1" fmla="*/ 222190 h 572568"/>
              <a:gd name="connsiteX2" fmla="*/ 1623701 w 1623701"/>
              <a:gd name="connsiteY2" fmla="*/ 572568 h 57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3701" h="572568">
                <a:moveTo>
                  <a:pt x="0" y="0"/>
                </a:moveTo>
                <a:cubicBezTo>
                  <a:pt x="283435" y="63381"/>
                  <a:pt x="566871" y="126762"/>
                  <a:pt x="837488" y="222190"/>
                </a:cubicBezTo>
                <a:cubicBezTo>
                  <a:pt x="1108105" y="317618"/>
                  <a:pt x="1365903" y="445093"/>
                  <a:pt x="1623701" y="572568"/>
                </a:cubicBezTo>
              </a:path>
            </a:pathLst>
          </a:cu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Freeform 92"/>
          <p:cNvSpPr/>
          <p:nvPr/>
        </p:nvSpPr>
        <p:spPr>
          <a:xfrm>
            <a:off x="5614587" y="5794015"/>
            <a:ext cx="1247686" cy="94037"/>
          </a:xfrm>
          <a:custGeom>
            <a:avLst/>
            <a:gdLst>
              <a:gd name="connsiteX0" fmla="*/ 0 w 1247686"/>
              <a:gd name="connsiteY0" fmla="*/ 94037 h 94037"/>
              <a:gd name="connsiteX1" fmla="*/ 538385 w 1247686"/>
              <a:gd name="connsiteY1" fmla="*/ 34 h 94037"/>
              <a:gd name="connsiteX2" fmla="*/ 1247686 w 1247686"/>
              <a:gd name="connsiteY2" fmla="*/ 85492 h 9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7686" h="94037">
                <a:moveTo>
                  <a:pt x="0" y="94037"/>
                </a:moveTo>
                <a:cubicBezTo>
                  <a:pt x="165218" y="47747"/>
                  <a:pt x="330437" y="1458"/>
                  <a:pt x="538385" y="34"/>
                </a:cubicBezTo>
                <a:cubicBezTo>
                  <a:pt x="746333" y="-1390"/>
                  <a:pt x="997009" y="42051"/>
                  <a:pt x="1247686" y="85492"/>
                </a:cubicBezTo>
              </a:path>
            </a:pathLst>
          </a:cu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Freeform 93"/>
          <p:cNvSpPr/>
          <p:nvPr/>
        </p:nvSpPr>
        <p:spPr>
          <a:xfrm>
            <a:off x="7093009" y="5178751"/>
            <a:ext cx="948584" cy="700756"/>
          </a:xfrm>
          <a:custGeom>
            <a:avLst/>
            <a:gdLst>
              <a:gd name="connsiteX0" fmla="*/ 0 w 948584"/>
              <a:gd name="connsiteY0" fmla="*/ 700756 h 700756"/>
              <a:gd name="connsiteX1" fmla="*/ 350378 w 948584"/>
              <a:gd name="connsiteY1" fmla="*/ 264920 h 700756"/>
              <a:gd name="connsiteX2" fmla="*/ 948584 w 948584"/>
              <a:gd name="connsiteY2" fmla="*/ 0 h 7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8584" h="700756">
                <a:moveTo>
                  <a:pt x="0" y="700756"/>
                </a:moveTo>
                <a:cubicBezTo>
                  <a:pt x="96140" y="541234"/>
                  <a:pt x="192281" y="381713"/>
                  <a:pt x="350378" y="264920"/>
                </a:cubicBezTo>
                <a:cubicBezTo>
                  <a:pt x="508475" y="148127"/>
                  <a:pt x="728529" y="74063"/>
                  <a:pt x="948584" y="0"/>
                </a:cubicBezTo>
              </a:path>
            </a:pathLst>
          </a:cu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Freeform 94"/>
          <p:cNvSpPr/>
          <p:nvPr/>
        </p:nvSpPr>
        <p:spPr>
          <a:xfrm>
            <a:off x="7007551" y="4315626"/>
            <a:ext cx="888763" cy="1461331"/>
          </a:xfrm>
          <a:custGeom>
            <a:avLst/>
            <a:gdLst>
              <a:gd name="connsiteX0" fmla="*/ 0 w 888763"/>
              <a:gd name="connsiteY0" fmla="*/ 1461331 h 1461331"/>
              <a:gd name="connsiteX1" fmla="*/ 247828 w 888763"/>
              <a:gd name="connsiteY1" fmla="*/ 666572 h 1461331"/>
              <a:gd name="connsiteX2" fmla="*/ 888763 w 888763"/>
              <a:gd name="connsiteY2" fmla="*/ 0 h 146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8763" h="1461331">
                <a:moveTo>
                  <a:pt x="0" y="1461331"/>
                </a:moveTo>
                <a:cubicBezTo>
                  <a:pt x="49850" y="1185729"/>
                  <a:pt x="99701" y="910127"/>
                  <a:pt x="247828" y="666572"/>
                </a:cubicBezTo>
                <a:cubicBezTo>
                  <a:pt x="395955" y="423017"/>
                  <a:pt x="642359" y="211508"/>
                  <a:pt x="888763" y="0"/>
                </a:cubicBezTo>
              </a:path>
            </a:pathLst>
          </a:cu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Freeform 95"/>
          <p:cNvSpPr/>
          <p:nvPr/>
        </p:nvSpPr>
        <p:spPr>
          <a:xfrm>
            <a:off x="7398745" y="3384135"/>
            <a:ext cx="659939" cy="1811708"/>
          </a:xfrm>
          <a:custGeom>
            <a:avLst/>
            <a:gdLst>
              <a:gd name="connsiteX0" fmla="*/ 659939 w 659939"/>
              <a:gd name="connsiteY0" fmla="*/ 1811708 h 1811708"/>
              <a:gd name="connsiteX1" fmla="*/ 27550 w 659939"/>
              <a:gd name="connsiteY1" fmla="*/ 982766 h 1811708"/>
              <a:gd name="connsiteX2" fmla="*/ 172829 w 659939"/>
              <a:gd name="connsiteY2" fmla="*/ 0 h 181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9939" h="1811708">
                <a:moveTo>
                  <a:pt x="659939" y="1811708"/>
                </a:moveTo>
                <a:cubicBezTo>
                  <a:pt x="384337" y="1548212"/>
                  <a:pt x="108735" y="1284717"/>
                  <a:pt x="27550" y="982766"/>
                </a:cubicBezTo>
                <a:cubicBezTo>
                  <a:pt x="-53635" y="680815"/>
                  <a:pt x="59597" y="340407"/>
                  <a:pt x="172829" y="0"/>
                </a:cubicBezTo>
              </a:path>
            </a:pathLst>
          </a:cu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Freeform 96"/>
          <p:cNvSpPr/>
          <p:nvPr/>
        </p:nvSpPr>
        <p:spPr>
          <a:xfrm>
            <a:off x="7682032" y="3384135"/>
            <a:ext cx="231374" cy="871671"/>
          </a:xfrm>
          <a:custGeom>
            <a:avLst/>
            <a:gdLst>
              <a:gd name="connsiteX0" fmla="*/ 231374 w 231374"/>
              <a:gd name="connsiteY0" fmla="*/ 871671 h 871671"/>
              <a:gd name="connsiteX1" fmla="*/ 26275 w 231374"/>
              <a:gd name="connsiteY1" fmla="*/ 478564 h 871671"/>
              <a:gd name="connsiteX2" fmla="*/ 9183 w 231374"/>
              <a:gd name="connsiteY2" fmla="*/ 0 h 87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374" h="871671">
                <a:moveTo>
                  <a:pt x="231374" y="871671"/>
                </a:moveTo>
                <a:cubicBezTo>
                  <a:pt x="147340" y="747756"/>
                  <a:pt x="63307" y="623842"/>
                  <a:pt x="26275" y="478564"/>
                </a:cubicBezTo>
                <a:cubicBezTo>
                  <a:pt x="-10757" y="333286"/>
                  <a:pt x="-787" y="166643"/>
                  <a:pt x="9183" y="0"/>
                </a:cubicBezTo>
              </a:path>
            </a:pathLst>
          </a:cu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 smtClean="0"/>
                  <a:t>MCC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/>
                  <a:t> List </a:t>
                </a:r>
                <a:r>
                  <a:rPr lang="nb-NO" dirty="0" err="1" smtClean="0"/>
                  <a:t>Coloring</a:t>
                </a:r>
                <a:r>
                  <a:rPr lang="nb-NO" dirty="0" smtClean="0"/>
                  <a:t> / VC</a:t>
                </a:r>
                <a:endParaRPr lang="nb-NO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707883" y="3840584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v</a:t>
            </a:r>
            <a:r>
              <a:rPr lang="nb-NO" sz="2400" baseline="-25000" dirty="0" smtClean="0"/>
              <a:t>1</a:t>
            </a:r>
            <a:endParaRPr lang="nb-NO" sz="2400" baseline="-25000" dirty="0"/>
          </a:p>
        </p:txBody>
      </p:sp>
      <p:cxnSp>
        <p:nvCxnSpPr>
          <p:cNvPr id="47" name="Straight Connector 46"/>
          <p:cNvCxnSpPr>
            <a:stCxn id="40" idx="6"/>
            <a:endCxn id="42" idx="2"/>
          </p:cNvCxnSpPr>
          <p:nvPr/>
        </p:nvCxnSpPr>
        <p:spPr>
          <a:xfrm flipV="1">
            <a:off x="1392812" y="2168860"/>
            <a:ext cx="1091328" cy="2264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0" idx="6"/>
            <a:endCxn id="43" idx="2"/>
          </p:cNvCxnSpPr>
          <p:nvPr/>
        </p:nvCxnSpPr>
        <p:spPr>
          <a:xfrm>
            <a:off x="1392812" y="2395347"/>
            <a:ext cx="123969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1" idx="6"/>
            <a:endCxn id="42" idx="3"/>
          </p:cNvCxnSpPr>
          <p:nvPr/>
        </p:nvCxnSpPr>
        <p:spPr>
          <a:xfrm flipV="1">
            <a:off x="1392812" y="2296153"/>
            <a:ext cx="1143364" cy="7472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1" idx="5"/>
            <a:endCxn id="44" idx="1"/>
          </p:cNvCxnSpPr>
          <p:nvPr/>
        </p:nvCxnSpPr>
        <p:spPr>
          <a:xfrm>
            <a:off x="1340776" y="3170712"/>
            <a:ext cx="322582" cy="3583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0" idx="6"/>
            <a:endCxn id="45" idx="1"/>
          </p:cNvCxnSpPr>
          <p:nvPr/>
        </p:nvCxnSpPr>
        <p:spPr>
          <a:xfrm>
            <a:off x="1392812" y="2395347"/>
            <a:ext cx="936404" cy="9892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5" idx="7"/>
            <a:endCxn id="43" idx="4"/>
          </p:cNvCxnSpPr>
          <p:nvPr/>
        </p:nvCxnSpPr>
        <p:spPr>
          <a:xfrm flipV="1">
            <a:off x="2580466" y="2935407"/>
            <a:ext cx="229697" cy="4492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4" idx="7"/>
            <a:endCxn id="42" idx="4"/>
          </p:cNvCxnSpPr>
          <p:nvPr/>
        </p:nvCxnSpPr>
        <p:spPr>
          <a:xfrm flipV="1">
            <a:off x="1914608" y="2348880"/>
            <a:ext cx="747193" cy="1180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037490" y="2215327"/>
            <a:ext cx="355322" cy="36004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</a:t>
            </a:r>
            <a:endParaRPr lang="nb-NO" dirty="0"/>
          </a:p>
        </p:txBody>
      </p:sp>
      <p:sp>
        <p:nvSpPr>
          <p:cNvPr id="41" name="Oval 40"/>
          <p:cNvSpPr/>
          <p:nvPr/>
        </p:nvSpPr>
        <p:spPr>
          <a:xfrm>
            <a:off x="1037490" y="2863399"/>
            <a:ext cx="355322" cy="36004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</a:t>
            </a:r>
            <a:endParaRPr lang="nb-NO" dirty="0"/>
          </a:p>
        </p:txBody>
      </p:sp>
      <p:sp>
        <p:nvSpPr>
          <p:cNvPr id="42" name="Oval 41"/>
          <p:cNvSpPr/>
          <p:nvPr/>
        </p:nvSpPr>
        <p:spPr>
          <a:xfrm>
            <a:off x="2484140" y="1988840"/>
            <a:ext cx="355322" cy="36004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43" name="Oval 42"/>
          <p:cNvSpPr/>
          <p:nvPr/>
        </p:nvSpPr>
        <p:spPr>
          <a:xfrm>
            <a:off x="2632502" y="2575367"/>
            <a:ext cx="355322" cy="36004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e</a:t>
            </a:r>
            <a:endParaRPr lang="nb-NO" dirty="0"/>
          </a:p>
        </p:txBody>
      </p:sp>
      <p:sp>
        <p:nvSpPr>
          <p:cNvPr id="44" name="Oval 43"/>
          <p:cNvSpPr/>
          <p:nvPr/>
        </p:nvSpPr>
        <p:spPr>
          <a:xfrm>
            <a:off x="1611322" y="3476360"/>
            <a:ext cx="355322" cy="36004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c</a:t>
            </a:r>
            <a:endParaRPr lang="nb-NO" dirty="0"/>
          </a:p>
        </p:txBody>
      </p:sp>
      <p:sp>
        <p:nvSpPr>
          <p:cNvPr id="45" name="Oval 44"/>
          <p:cNvSpPr/>
          <p:nvPr/>
        </p:nvSpPr>
        <p:spPr>
          <a:xfrm>
            <a:off x="2277180" y="3331898"/>
            <a:ext cx="355322" cy="36004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d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7414" y="2423694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C00000"/>
                </a:solidFill>
              </a:rPr>
              <a:t>V</a:t>
            </a:r>
            <a:r>
              <a:rPr lang="nb-NO" sz="2800" baseline="-25000" dirty="0" smtClean="0">
                <a:solidFill>
                  <a:srgbClr val="C00000"/>
                </a:solidFill>
              </a:rPr>
              <a:t>1</a:t>
            </a:r>
            <a:endParaRPr lang="nb-NO" sz="2800" baseline="-25000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44765" y="3759021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C00000"/>
                </a:solidFill>
              </a:rPr>
              <a:t>V</a:t>
            </a:r>
            <a:r>
              <a:rPr lang="nb-NO" sz="2800" baseline="-25000" dirty="0" smtClean="0">
                <a:solidFill>
                  <a:srgbClr val="C00000"/>
                </a:solidFill>
              </a:rPr>
              <a:t>2</a:t>
            </a:r>
            <a:endParaRPr lang="nb-NO" sz="2800" baseline="-25000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987824" y="1988840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C00000"/>
                </a:solidFill>
              </a:rPr>
              <a:t>V</a:t>
            </a:r>
            <a:r>
              <a:rPr lang="nb-NO" sz="2800" baseline="-25000" dirty="0" smtClean="0">
                <a:solidFill>
                  <a:srgbClr val="C00000"/>
                </a:solidFill>
              </a:rPr>
              <a:t>3</a:t>
            </a:r>
            <a:endParaRPr lang="nb-NO" sz="2800" baseline="-25000" dirty="0">
              <a:solidFill>
                <a:srgbClr val="C00000"/>
              </a:solidFill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3187581" y="2114912"/>
            <a:ext cx="1623701" cy="1389077"/>
          </a:xfrm>
          <a:custGeom>
            <a:avLst/>
            <a:gdLst>
              <a:gd name="connsiteX0" fmla="*/ 0 w 1623701"/>
              <a:gd name="connsiteY0" fmla="*/ 722292 h 1389077"/>
              <a:gd name="connsiteX1" fmla="*/ 205099 w 1623701"/>
              <a:gd name="connsiteY1" fmla="*/ 730838 h 1389077"/>
              <a:gd name="connsiteX2" fmla="*/ 299103 w 1623701"/>
              <a:gd name="connsiteY2" fmla="*/ 1038486 h 1389077"/>
              <a:gd name="connsiteX3" fmla="*/ 393107 w 1623701"/>
              <a:gd name="connsiteY3" fmla="*/ 1388864 h 1389077"/>
              <a:gd name="connsiteX4" fmla="*/ 606752 w 1623701"/>
              <a:gd name="connsiteY4" fmla="*/ 1072669 h 1389077"/>
              <a:gd name="connsiteX5" fmla="*/ 726393 w 1623701"/>
              <a:gd name="connsiteY5" fmla="*/ 106995 h 1389077"/>
              <a:gd name="connsiteX6" fmla="*/ 1281869 w 1623701"/>
              <a:gd name="connsiteY6" fmla="*/ 141178 h 1389077"/>
              <a:gd name="connsiteX7" fmla="*/ 1623701 w 1623701"/>
              <a:gd name="connsiteY7" fmla="*/ 1149581 h 138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3701" h="1389077">
                <a:moveTo>
                  <a:pt x="0" y="722292"/>
                </a:moveTo>
                <a:cubicBezTo>
                  <a:pt x="77624" y="700215"/>
                  <a:pt x="155249" y="678139"/>
                  <a:pt x="205099" y="730838"/>
                </a:cubicBezTo>
                <a:cubicBezTo>
                  <a:pt x="254949" y="783537"/>
                  <a:pt x="267768" y="928815"/>
                  <a:pt x="299103" y="1038486"/>
                </a:cubicBezTo>
                <a:cubicBezTo>
                  <a:pt x="330438" y="1148157"/>
                  <a:pt x="341832" y="1383167"/>
                  <a:pt x="393107" y="1388864"/>
                </a:cubicBezTo>
                <a:cubicBezTo>
                  <a:pt x="444382" y="1394561"/>
                  <a:pt x="551204" y="1286314"/>
                  <a:pt x="606752" y="1072669"/>
                </a:cubicBezTo>
                <a:cubicBezTo>
                  <a:pt x="662300" y="859024"/>
                  <a:pt x="613873" y="262244"/>
                  <a:pt x="726393" y="106995"/>
                </a:cubicBezTo>
                <a:cubicBezTo>
                  <a:pt x="838913" y="-48254"/>
                  <a:pt x="1132318" y="-32586"/>
                  <a:pt x="1281869" y="141178"/>
                </a:cubicBezTo>
                <a:cubicBezTo>
                  <a:pt x="1431420" y="314942"/>
                  <a:pt x="1527560" y="732261"/>
                  <a:pt x="1623701" y="1149581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Oval 67"/>
          <p:cNvSpPr/>
          <p:nvPr/>
        </p:nvSpPr>
        <p:spPr>
          <a:xfrm>
            <a:off x="7380312" y="2962159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v</a:t>
            </a:r>
            <a:r>
              <a:rPr lang="nb-NO" sz="2400" baseline="-25000" dirty="0" smtClean="0"/>
              <a:t>3</a:t>
            </a:r>
            <a:endParaRPr lang="nb-NO" sz="2400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6588224" y="5545746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v</a:t>
            </a:r>
            <a:r>
              <a:rPr lang="nb-NO" sz="2400" baseline="-25000" dirty="0" smtClean="0"/>
              <a:t>2</a:t>
            </a:r>
            <a:endParaRPr lang="nb-NO" sz="2400" baseline="-25000" dirty="0"/>
          </a:p>
        </p:txBody>
      </p:sp>
      <p:sp>
        <p:nvSpPr>
          <p:cNvPr id="72" name="Oval 71"/>
          <p:cNvSpPr/>
          <p:nvPr/>
        </p:nvSpPr>
        <p:spPr>
          <a:xfrm>
            <a:off x="6012160" y="3121838"/>
            <a:ext cx="216024" cy="21005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4" name="Oval 73"/>
          <p:cNvSpPr/>
          <p:nvPr/>
        </p:nvSpPr>
        <p:spPr>
          <a:xfrm>
            <a:off x="5031919" y="5097748"/>
            <a:ext cx="216024" cy="21005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5" name="Oval 74"/>
          <p:cNvSpPr/>
          <p:nvPr/>
        </p:nvSpPr>
        <p:spPr>
          <a:xfrm>
            <a:off x="5508104" y="5764752"/>
            <a:ext cx="216024" cy="21005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6" name="Oval 75"/>
          <p:cNvSpPr/>
          <p:nvPr/>
        </p:nvSpPr>
        <p:spPr>
          <a:xfrm>
            <a:off x="7812360" y="4177211"/>
            <a:ext cx="216024" cy="21005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7" name="Oval 76"/>
          <p:cNvSpPr/>
          <p:nvPr/>
        </p:nvSpPr>
        <p:spPr>
          <a:xfrm>
            <a:off x="7925914" y="5086320"/>
            <a:ext cx="216024" cy="210059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8" name="TextBox 77"/>
          <p:cNvSpPr txBox="1"/>
          <p:nvPr/>
        </p:nvSpPr>
        <p:spPr>
          <a:xfrm>
            <a:off x="3944532" y="3925605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{</a:t>
            </a:r>
            <a:r>
              <a:rPr lang="nb-NO" sz="2400" dirty="0" err="1" smtClean="0">
                <a:solidFill>
                  <a:srgbClr val="C00000"/>
                </a:solidFill>
              </a:rPr>
              <a:t>a,b</a:t>
            </a:r>
            <a:r>
              <a:rPr lang="nb-NO" sz="2400" dirty="0" smtClean="0">
                <a:solidFill>
                  <a:srgbClr val="C00000"/>
                </a:solidFill>
              </a:rPr>
              <a:t>}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315458" y="2500494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{</a:t>
            </a:r>
            <a:r>
              <a:rPr lang="nb-NO" sz="2400" dirty="0" err="1" smtClean="0">
                <a:solidFill>
                  <a:srgbClr val="C00000"/>
                </a:solidFill>
              </a:rPr>
              <a:t>e,f</a:t>
            </a:r>
            <a:r>
              <a:rPr lang="nb-NO" sz="2400" dirty="0" smtClean="0">
                <a:solidFill>
                  <a:srgbClr val="C00000"/>
                </a:solidFill>
              </a:rPr>
              <a:t>}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157021" y="5999311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{</a:t>
            </a:r>
            <a:r>
              <a:rPr lang="nb-NO" sz="2400" dirty="0" err="1" smtClean="0">
                <a:solidFill>
                  <a:srgbClr val="C00000"/>
                </a:solidFill>
              </a:rPr>
              <a:t>c,d</a:t>
            </a:r>
            <a:r>
              <a:rPr lang="nb-NO" sz="2400" dirty="0" smtClean="0">
                <a:solidFill>
                  <a:srgbClr val="C00000"/>
                </a:solidFill>
              </a:rPr>
              <a:t>}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344766" y="4941168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70C0"/>
                </a:solidFill>
              </a:rPr>
              <a:t>{</a:t>
            </a:r>
            <a:r>
              <a:rPr lang="nb-NO" sz="2400" dirty="0" err="1" smtClean="0">
                <a:solidFill>
                  <a:srgbClr val="0070C0"/>
                </a:solidFill>
              </a:rPr>
              <a:t>a,c</a:t>
            </a:r>
            <a:r>
              <a:rPr lang="nb-NO" sz="2400" dirty="0" smtClean="0">
                <a:solidFill>
                  <a:srgbClr val="0070C0"/>
                </a:solidFill>
              </a:rPr>
              <a:t>}</a:t>
            </a:r>
            <a:endParaRPr lang="nb-NO" sz="2400" dirty="0">
              <a:solidFill>
                <a:srgbClr val="0070C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57604" y="5638949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70C0"/>
                </a:solidFill>
              </a:rPr>
              <a:t>{</a:t>
            </a:r>
            <a:r>
              <a:rPr lang="nb-NO" sz="2400" dirty="0" err="1" smtClean="0">
                <a:solidFill>
                  <a:srgbClr val="0070C0"/>
                </a:solidFill>
              </a:rPr>
              <a:t>b,d</a:t>
            </a:r>
            <a:r>
              <a:rPr lang="nb-NO" sz="2400" dirty="0" smtClean="0">
                <a:solidFill>
                  <a:srgbClr val="0070C0"/>
                </a:solidFill>
              </a:rPr>
              <a:t>}</a:t>
            </a:r>
            <a:endParaRPr lang="nb-NO" sz="2400" dirty="0">
              <a:solidFill>
                <a:srgbClr val="0070C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723493" y="2708920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70C0"/>
                </a:solidFill>
              </a:rPr>
              <a:t>{</a:t>
            </a:r>
            <a:r>
              <a:rPr lang="nb-NO" sz="2400" dirty="0" err="1" smtClean="0">
                <a:solidFill>
                  <a:srgbClr val="0070C0"/>
                </a:solidFill>
              </a:rPr>
              <a:t>b,e</a:t>
            </a:r>
            <a:r>
              <a:rPr lang="nb-NO" sz="2400" dirty="0" smtClean="0">
                <a:solidFill>
                  <a:srgbClr val="0070C0"/>
                </a:solidFill>
              </a:rPr>
              <a:t>}</a:t>
            </a:r>
            <a:endParaRPr lang="nb-NO" sz="2400" dirty="0">
              <a:solidFill>
                <a:srgbClr val="0070C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46834" y="401681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70C0"/>
                </a:solidFill>
              </a:rPr>
              <a:t>{</a:t>
            </a:r>
            <a:r>
              <a:rPr lang="nb-NO" sz="2400" dirty="0" err="1" smtClean="0">
                <a:solidFill>
                  <a:srgbClr val="0070C0"/>
                </a:solidFill>
              </a:rPr>
              <a:t>c,e</a:t>
            </a:r>
            <a:r>
              <a:rPr lang="nb-NO" sz="2400" dirty="0" smtClean="0">
                <a:solidFill>
                  <a:srgbClr val="0070C0"/>
                </a:solidFill>
              </a:rPr>
              <a:t>}</a:t>
            </a:r>
            <a:endParaRPr lang="nb-NO" sz="2400" dirty="0">
              <a:solidFill>
                <a:srgbClr val="0070C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141938" y="4963319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70C0"/>
                </a:solidFill>
              </a:rPr>
              <a:t>{</a:t>
            </a:r>
            <a:r>
              <a:rPr lang="nb-NO" sz="2400" dirty="0" err="1" smtClean="0">
                <a:solidFill>
                  <a:srgbClr val="0070C0"/>
                </a:solidFill>
              </a:rPr>
              <a:t>d,f</a:t>
            </a:r>
            <a:r>
              <a:rPr lang="nb-NO" sz="2400" dirty="0" smtClean="0">
                <a:solidFill>
                  <a:srgbClr val="0070C0"/>
                </a:solidFill>
              </a:rPr>
              <a:t>}</a:t>
            </a:r>
            <a:endParaRPr lang="nb-NO" sz="2400" dirty="0">
              <a:solidFill>
                <a:srgbClr val="0070C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92505" y="4669453"/>
            <a:ext cx="22520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 smtClean="0">
                <a:solidFill>
                  <a:srgbClr val="0070C0"/>
                </a:solidFill>
              </a:rPr>
              <a:t>List </a:t>
            </a:r>
            <a:r>
              <a:rPr lang="nb-NO" sz="2400" dirty="0" err="1" smtClean="0">
                <a:solidFill>
                  <a:srgbClr val="0070C0"/>
                </a:solidFill>
              </a:rPr>
              <a:t>Coloring</a:t>
            </a:r>
            <a:endParaRPr lang="nb-NO" sz="2400" dirty="0" smtClean="0">
              <a:solidFill>
                <a:srgbClr val="0070C0"/>
              </a:solidFill>
            </a:endParaRPr>
          </a:p>
          <a:p>
            <a:pPr algn="ctr"/>
            <a:r>
              <a:rPr lang="nb-NO" sz="2400" dirty="0" smtClean="0"/>
              <a:t>has </a:t>
            </a:r>
            <a:r>
              <a:rPr lang="nb-NO" sz="2400" dirty="0" err="1" smtClean="0"/>
              <a:t>no</a:t>
            </a:r>
            <a:endParaRPr lang="nb-NO" sz="2400" dirty="0" smtClean="0"/>
          </a:p>
          <a:p>
            <a:pPr algn="ctr"/>
            <a:r>
              <a:rPr lang="nb-NO" sz="2400" dirty="0" smtClean="0">
                <a:solidFill>
                  <a:srgbClr val="C00000"/>
                </a:solidFill>
              </a:rPr>
              <a:t>f(x)</a:t>
            </a:r>
            <a:r>
              <a:rPr lang="nb-NO" sz="2400" dirty="0" err="1" smtClean="0">
                <a:solidFill>
                  <a:srgbClr val="C00000"/>
                </a:solidFill>
              </a:rPr>
              <a:t>n</a:t>
            </a:r>
            <a:r>
              <a:rPr lang="nb-NO" sz="2400" baseline="30000" dirty="0" err="1" smtClean="0">
                <a:solidFill>
                  <a:srgbClr val="C00000"/>
                </a:solidFill>
              </a:rPr>
              <a:t>o</a:t>
            </a:r>
            <a:r>
              <a:rPr lang="nb-NO" sz="2400" baseline="30000" dirty="0" smtClean="0">
                <a:solidFill>
                  <a:srgbClr val="C00000"/>
                </a:solidFill>
              </a:rPr>
              <a:t>(x) </a:t>
            </a:r>
            <a:r>
              <a:rPr lang="nb-NO" sz="2400" dirty="0" smtClean="0"/>
              <a:t>time</a:t>
            </a:r>
          </a:p>
          <a:p>
            <a:pPr algn="ctr"/>
            <a:r>
              <a:rPr lang="nb-NO" sz="2400" dirty="0" err="1" smtClean="0"/>
              <a:t>algorithm</a:t>
            </a:r>
            <a:r>
              <a:rPr lang="nb-NO" sz="2400" dirty="0" smtClean="0"/>
              <a:t> </a:t>
            </a:r>
            <a:r>
              <a:rPr lang="nb-NO" sz="2400" dirty="0" err="1" smtClean="0"/>
              <a:t>unless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>
                <a:solidFill>
                  <a:srgbClr val="0070C0"/>
                </a:solidFill>
              </a:rPr>
              <a:t>ETH</a:t>
            </a:r>
            <a:r>
              <a:rPr lang="nb-NO" sz="2400" dirty="0" smtClean="0"/>
              <a:t> </a:t>
            </a:r>
            <a:r>
              <a:rPr lang="nb-NO" sz="2400" dirty="0" err="1" smtClean="0"/>
              <a:t>fails</a:t>
            </a:r>
            <a:r>
              <a:rPr lang="nb-NO" sz="2400" dirty="0" smtClean="0"/>
              <a:t>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20858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4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62" grpId="0"/>
      <p:bldP spid="65" grpId="0"/>
      <p:bldP spid="66" grpId="0"/>
      <p:bldP spid="67" grpId="0" animBg="1"/>
      <p:bldP spid="68" grpId="0" animBg="1"/>
      <p:bldP spid="69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9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Lower</a:t>
            </a:r>
            <a:r>
              <a:rPr lang="nb-NO" dirty="0" smtClean="0"/>
              <a:t> </a:t>
            </a:r>
            <a:r>
              <a:rPr lang="nb-NO" dirty="0" err="1" smtClean="0"/>
              <a:t>Bounds</a:t>
            </a:r>
            <a:r>
              <a:rPr lang="nb-NO" dirty="0" smtClean="0"/>
              <a:t> for FPT problems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4256"/>
            <a:ext cx="8229600" cy="2908920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So far </a:t>
            </a:r>
            <a:r>
              <a:rPr lang="nb-NO" dirty="0" err="1" smtClean="0"/>
              <a:t>we</a:t>
            </a:r>
            <a:r>
              <a:rPr lang="nb-NO" dirty="0" smtClean="0"/>
              <a:t> have </a:t>
            </a:r>
            <a:r>
              <a:rPr lang="nb-NO" dirty="0" err="1" smtClean="0"/>
              <a:t>seen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f(k)</a:t>
            </a:r>
            <a:r>
              <a:rPr lang="nb-NO" dirty="0" err="1" smtClean="0">
                <a:solidFill>
                  <a:srgbClr val="C00000"/>
                </a:solidFill>
              </a:rPr>
              <a:t>n</a:t>
            </a:r>
            <a:r>
              <a:rPr lang="nb-NO" baseline="30000" dirty="0" err="1" smtClean="0">
                <a:solidFill>
                  <a:srgbClr val="C00000"/>
                </a:solidFill>
              </a:rPr>
              <a:t>o</a:t>
            </a:r>
            <a:r>
              <a:rPr lang="nb-NO" baseline="30000" dirty="0" smtClean="0">
                <a:solidFill>
                  <a:srgbClr val="C00000"/>
                </a:solidFill>
              </a:rPr>
              <a:t>(k)</a:t>
            </a:r>
            <a:r>
              <a:rPr lang="nb-NO" dirty="0" smtClean="0"/>
              <a:t> </a:t>
            </a:r>
            <a:r>
              <a:rPr lang="nb-NO" dirty="0" err="1" smtClean="0"/>
              <a:t>lower</a:t>
            </a:r>
            <a:r>
              <a:rPr lang="nb-NO" dirty="0" smtClean="0"/>
              <a:t> </a:t>
            </a:r>
            <a:r>
              <a:rPr lang="nb-NO" dirty="0" err="1" smtClean="0"/>
              <a:t>bounds</a:t>
            </a:r>
            <a:r>
              <a:rPr lang="nb-NO" dirty="0" smtClean="0"/>
              <a:t> for problems </a:t>
            </a:r>
            <a:r>
              <a:rPr lang="nb-NO" dirty="0" err="1" smtClean="0"/>
              <a:t>which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not </a:t>
            </a:r>
            <a:r>
              <a:rPr lang="nb-NO" dirty="0" smtClean="0">
                <a:solidFill>
                  <a:srgbClr val="C00000"/>
                </a:solidFill>
              </a:rPr>
              <a:t>FPT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lower</a:t>
            </a:r>
            <a:r>
              <a:rPr lang="nb-NO" dirty="0" smtClean="0"/>
              <a:t> </a:t>
            </a:r>
            <a:r>
              <a:rPr lang="nb-NO" dirty="0" err="1" smtClean="0"/>
              <a:t>bound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f(k)</a:t>
            </a:r>
            <a:r>
              <a:rPr lang="nb-NO" dirty="0" smtClean="0"/>
              <a:t> for problems </a:t>
            </a:r>
            <a:r>
              <a:rPr lang="nb-NO" dirty="0" err="1" smtClean="0"/>
              <a:t>that</a:t>
            </a:r>
            <a:r>
              <a:rPr lang="nb-NO" dirty="0" smtClean="0"/>
              <a:t> have </a:t>
            </a:r>
            <a:r>
              <a:rPr lang="nb-NO" dirty="0" smtClean="0">
                <a:solidFill>
                  <a:srgbClr val="C00000"/>
                </a:solidFill>
              </a:rPr>
              <a:t>f(k)</a:t>
            </a:r>
            <a:r>
              <a:rPr lang="nb-NO" dirty="0" err="1" smtClean="0">
                <a:solidFill>
                  <a:srgbClr val="C00000"/>
                </a:solidFill>
              </a:rPr>
              <a:t>n</a:t>
            </a:r>
            <a:r>
              <a:rPr lang="nb-NO" baseline="30000" dirty="0" err="1" smtClean="0">
                <a:solidFill>
                  <a:srgbClr val="C00000"/>
                </a:solidFill>
              </a:rPr>
              <a:t>O</a:t>
            </a:r>
            <a:r>
              <a:rPr lang="nb-NO" baseline="30000" dirty="0" smtClean="0">
                <a:solidFill>
                  <a:srgbClr val="C00000"/>
                </a:solidFill>
              </a:rPr>
              <a:t>(1)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smtClean="0"/>
              <a:t>time </a:t>
            </a:r>
            <a:r>
              <a:rPr lang="nb-NO" dirty="0" err="1" smtClean="0"/>
              <a:t>algorithms</a:t>
            </a:r>
            <a:r>
              <a:rPr lang="nb-NO" dirty="0" smtClean="0"/>
              <a:t>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426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Running time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4256"/>
            <a:ext cx="8229600" cy="103671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Total running time is: </a:t>
            </a:r>
            <a:r>
              <a:rPr lang="nb-NO" dirty="0" smtClean="0">
                <a:solidFill>
                  <a:srgbClr val="C00000"/>
                </a:solidFill>
              </a:rPr>
              <a:t>O(n+m + (</a:t>
            </a:r>
            <a:r>
              <a:rPr lang="nb-NO" dirty="0">
                <a:solidFill>
                  <a:srgbClr val="C00000"/>
                </a:solidFill>
              </a:rPr>
              <a:t>2k</a:t>
            </a:r>
            <a:r>
              <a:rPr lang="nb-NO" baseline="30000" dirty="0">
                <a:solidFill>
                  <a:srgbClr val="C00000"/>
                </a:solidFill>
              </a:rPr>
              <a:t>2</a:t>
            </a:r>
            <a:r>
              <a:rPr lang="nb-NO" dirty="0">
                <a:solidFill>
                  <a:srgbClr val="C00000"/>
                </a:solidFill>
              </a:rPr>
              <a:t>)</a:t>
            </a:r>
            <a:r>
              <a:rPr lang="nb-NO" baseline="30000" dirty="0">
                <a:solidFill>
                  <a:srgbClr val="C00000"/>
                </a:solidFill>
              </a:rPr>
              <a:t>k</a:t>
            </a:r>
            <a:r>
              <a:rPr lang="nb-NO" dirty="0">
                <a:solidFill>
                  <a:srgbClr val="C00000"/>
                </a:solidFill>
              </a:rPr>
              <a:t>k)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3284984"/>
            <a:ext cx="3105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70C0"/>
                </a:solidFill>
              </a:rPr>
              <a:t>Linear</a:t>
            </a:r>
            <a:r>
              <a:rPr lang="nb-NO" sz="2400" dirty="0" smtClean="0"/>
              <a:t> for any fixed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 </a:t>
            </a:r>
            <a:r>
              <a:rPr lang="nb-NO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3789040"/>
            <a:ext cx="3818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70C0"/>
                </a:solidFill>
              </a:rPr>
              <a:t>Pretty slow </a:t>
            </a:r>
            <a:r>
              <a:rPr lang="nb-NO" sz="2400" dirty="0" smtClean="0"/>
              <a:t>even for </a:t>
            </a:r>
            <a:r>
              <a:rPr lang="nb-NO" sz="2400" dirty="0" smtClean="0">
                <a:solidFill>
                  <a:srgbClr val="C00000"/>
                </a:solidFill>
              </a:rPr>
              <a:t>k = 10 </a:t>
            </a:r>
            <a:r>
              <a:rPr lang="nb-NO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</a:t>
            </a:r>
            <a:endParaRPr lang="nb-NO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3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Reduction</a:t>
            </a:r>
            <a:r>
              <a:rPr lang="nb-NO" dirty="0" smtClean="0"/>
              <a:t> </a:t>
            </a:r>
            <a:r>
              <a:rPr lang="nb-NO" dirty="0" err="1" smtClean="0"/>
              <a:t>starting</a:t>
            </a:r>
            <a:r>
              <a:rPr lang="nb-NO" dirty="0" smtClean="0"/>
              <a:t> </a:t>
            </a:r>
            <a:r>
              <a:rPr lang="nb-NO" dirty="0" err="1" smtClean="0"/>
              <a:t>point</a:t>
            </a:r>
            <a:endParaRPr lang="nb-NO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043608" y="2494637"/>
            <a:ext cx="7379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rgbClr val="C00000"/>
                </a:solidFill>
              </a:rPr>
              <a:t>3</a:t>
            </a:r>
            <a:r>
              <a:rPr lang="nb-NO" dirty="0" smtClean="0"/>
              <a:t>-</a:t>
            </a:r>
            <a:r>
              <a:rPr lang="nb-NO" dirty="0" smtClean="0">
                <a:solidFill>
                  <a:srgbClr val="0070C0"/>
                </a:solidFill>
              </a:rPr>
              <a:t>SAT</a:t>
            </a:r>
            <a:r>
              <a:rPr lang="nb-NO" dirty="0" smtClean="0"/>
              <a:t> has no </a:t>
            </a:r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baseline="30000" dirty="0" smtClean="0">
                <a:solidFill>
                  <a:srgbClr val="C00000"/>
                </a:solidFill>
              </a:rPr>
              <a:t>o(n+m)</a:t>
            </a:r>
            <a:r>
              <a:rPr lang="nb-NO" dirty="0" smtClean="0">
                <a:solidFill>
                  <a:srgbClr val="C00000"/>
                </a:solidFill>
              </a:rPr>
              <a:t>poly(m)</a:t>
            </a:r>
            <a:r>
              <a:rPr lang="nb-NO" dirty="0" smtClean="0"/>
              <a:t> time algorithm.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8413" y="3502749"/>
            <a:ext cx="62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>
                <a:solidFill>
                  <a:srgbClr val="002060"/>
                </a:solidFill>
              </a:rPr>
              <a:t>Note: </a:t>
            </a:r>
            <a:r>
              <a:rPr lang="nb-NO" dirty="0" smtClean="0">
                <a:solidFill>
                  <a:srgbClr val="C00000"/>
                </a:solidFill>
              </a:rPr>
              <a:t>3</a:t>
            </a:r>
            <a:r>
              <a:rPr lang="nb-NO" dirty="0" smtClean="0">
                <a:solidFill>
                  <a:srgbClr val="002060"/>
                </a:solidFill>
              </a:rPr>
              <a:t>-</a:t>
            </a:r>
            <a:r>
              <a:rPr lang="nb-NO" dirty="0" smtClean="0"/>
              <a:t>SAT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does</a:t>
            </a:r>
            <a:r>
              <a:rPr lang="nb-NO" dirty="0" smtClean="0">
                <a:solidFill>
                  <a:srgbClr val="002060"/>
                </a:solidFill>
              </a:rPr>
              <a:t> have a trivial </a:t>
            </a:r>
            <a:r>
              <a:rPr lang="nb-NO" dirty="0" smtClean="0">
                <a:solidFill>
                  <a:srgbClr val="C00000"/>
                </a:solidFill>
              </a:rPr>
              <a:t>O(2</a:t>
            </a:r>
            <a:r>
              <a:rPr lang="nb-NO" baseline="30000" dirty="0" smtClean="0">
                <a:solidFill>
                  <a:srgbClr val="C00000"/>
                </a:solidFill>
              </a:rPr>
              <a:t>n</a:t>
            </a:r>
            <a:r>
              <a:rPr lang="nb-NO" dirty="0" smtClean="0">
                <a:solidFill>
                  <a:srgbClr val="C00000"/>
                </a:solidFill>
              </a:rPr>
              <a:t>n)</a:t>
            </a:r>
            <a:r>
              <a:rPr lang="nb-NO" dirty="0" smtClean="0">
                <a:solidFill>
                  <a:srgbClr val="002060"/>
                </a:solidFill>
              </a:rPr>
              <a:t> time </a:t>
            </a:r>
            <a:r>
              <a:rPr lang="nb-NO" dirty="0" err="1" smtClean="0">
                <a:solidFill>
                  <a:srgbClr val="002060"/>
                </a:solidFill>
              </a:rPr>
              <a:t>algorithm</a:t>
            </a:r>
            <a:r>
              <a:rPr lang="nb-NO" dirty="0" smtClean="0">
                <a:solidFill>
                  <a:srgbClr val="002060"/>
                </a:solidFill>
              </a:rPr>
              <a:t>, so </a:t>
            </a:r>
            <a:r>
              <a:rPr lang="nb-NO" dirty="0" err="1" smtClean="0">
                <a:solidFill>
                  <a:srgbClr val="002060"/>
                </a:solidFill>
              </a:rPr>
              <a:t>this</a:t>
            </a:r>
            <a:r>
              <a:rPr lang="nb-NO" dirty="0" smtClean="0">
                <a:solidFill>
                  <a:srgbClr val="002060"/>
                </a:solidFill>
              </a:rPr>
              <a:t> is</a:t>
            </a:r>
          </a:p>
          <a:p>
            <a:pPr algn="ctr"/>
            <a:r>
              <a:rPr lang="nb-NO" dirty="0" smtClean="0">
                <a:solidFill>
                  <a:srgbClr val="C00000"/>
                </a:solidFill>
              </a:rPr>
              <a:t>FPT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parameterized</a:t>
            </a:r>
            <a:r>
              <a:rPr lang="nb-NO" dirty="0" smtClean="0">
                <a:solidFill>
                  <a:srgbClr val="002060"/>
                </a:solidFill>
              </a:rPr>
              <a:t> by</a:t>
            </a:r>
            <a:r>
              <a:rPr lang="nb-NO" dirty="0" smtClean="0">
                <a:solidFill>
                  <a:srgbClr val="C00000"/>
                </a:solidFill>
              </a:rPr>
              <a:t> n</a:t>
            </a:r>
            <a:r>
              <a:rPr lang="nb-NO" dirty="0" smtClean="0">
                <a:solidFill>
                  <a:srgbClr val="002060"/>
                </a:solidFill>
              </a:rPr>
              <a:t>.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2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 smtClean="0">
                    <a:solidFill>
                      <a:srgbClr val="C00000"/>
                    </a:solidFill>
                  </a:rPr>
                  <a:t>3</a:t>
                </a:r>
                <a:r>
                  <a:rPr lang="nb-NO" dirty="0" smtClean="0"/>
                  <a:t>-SAT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Independent</a:t>
                </a:r>
                <a:r>
                  <a:rPr lang="nb-NO" dirty="0" smtClean="0"/>
                  <a:t> Set</a:t>
                </a:r>
                <a:endParaRPr lang="nb-NO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/>
          <p:cNvGrpSpPr/>
          <p:nvPr/>
        </p:nvGrpSpPr>
        <p:grpSpPr>
          <a:xfrm>
            <a:off x="1066517" y="3201289"/>
            <a:ext cx="576064" cy="1152128"/>
            <a:chOff x="1835696" y="3068960"/>
            <a:chExt cx="576064" cy="1152128"/>
          </a:xfrm>
        </p:grpSpPr>
        <p:sp>
          <p:nvSpPr>
            <p:cNvPr id="64" name="Oval 63"/>
            <p:cNvSpPr/>
            <p:nvPr/>
          </p:nvSpPr>
          <p:spPr>
            <a:xfrm>
              <a:off x="1835696" y="3068960"/>
              <a:ext cx="576064" cy="11521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Oval 64"/>
            <p:cNvSpPr/>
            <p:nvPr/>
          </p:nvSpPr>
          <p:spPr>
            <a:xfrm>
              <a:off x="1979712" y="3140968"/>
              <a:ext cx="288032" cy="2880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Oval 65"/>
            <p:cNvSpPr/>
            <p:nvPr/>
          </p:nvSpPr>
          <p:spPr>
            <a:xfrm>
              <a:off x="1979712" y="3501008"/>
              <a:ext cx="288032" cy="2880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Oval 66"/>
            <p:cNvSpPr/>
            <p:nvPr/>
          </p:nvSpPr>
          <p:spPr>
            <a:xfrm>
              <a:off x="1979712" y="3861048"/>
              <a:ext cx="288032" cy="2880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9" name="Group 68"/>
          <p:cNvGrpSpPr/>
          <p:nvPr/>
        </p:nvGrpSpPr>
        <p:grpSpPr>
          <a:xfrm rot="2248942">
            <a:off x="1518024" y="2061402"/>
            <a:ext cx="576064" cy="1152128"/>
            <a:chOff x="1835696" y="3068960"/>
            <a:chExt cx="576064" cy="1152128"/>
          </a:xfrm>
        </p:grpSpPr>
        <p:sp>
          <p:nvSpPr>
            <p:cNvPr id="70" name="Oval 69"/>
            <p:cNvSpPr/>
            <p:nvPr/>
          </p:nvSpPr>
          <p:spPr>
            <a:xfrm>
              <a:off x="1835696" y="3068960"/>
              <a:ext cx="576064" cy="11521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Oval 70"/>
            <p:cNvSpPr/>
            <p:nvPr/>
          </p:nvSpPr>
          <p:spPr>
            <a:xfrm>
              <a:off x="1979712" y="3140968"/>
              <a:ext cx="288032" cy="2880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Oval 71"/>
            <p:cNvSpPr/>
            <p:nvPr/>
          </p:nvSpPr>
          <p:spPr>
            <a:xfrm>
              <a:off x="1979712" y="3501008"/>
              <a:ext cx="288032" cy="2880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Oval 72"/>
            <p:cNvSpPr/>
            <p:nvPr/>
          </p:nvSpPr>
          <p:spPr>
            <a:xfrm>
              <a:off x="1979712" y="3861048"/>
              <a:ext cx="288032" cy="2880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4" name="Group 73"/>
          <p:cNvGrpSpPr/>
          <p:nvPr/>
        </p:nvGrpSpPr>
        <p:grpSpPr>
          <a:xfrm rot="5400000">
            <a:off x="2572758" y="1632510"/>
            <a:ext cx="576064" cy="1152128"/>
            <a:chOff x="1835696" y="3068960"/>
            <a:chExt cx="576064" cy="1152128"/>
          </a:xfrm>
        </p:grpSpPr>
        <p:sp>
          <p:nvSpPr>
            <p:cNvPr id="75" name="Oval 74"/>
            <p:cNvSpPr/>
            <p:nvPr/>
          </p:nvSpPr>
          <p:spPr>
            <a:xfrm>
              <a:off x="1835696" y="3068960"/>
              <a:ext cx="576064" cy="11521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Oval 75"/>
            <p:cNvSpPr/>
            <p:nvPr/>
          </p:nvSpPr>
          <p:spPr>
            <a:xfrm>
              <a:off x="1979712" y="3140968"/>
              <a:ext cx="288032" cy="2880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Oval 76"/>
            <p:cNvSpPr/>
            <p:nvPr/>
          </p:nvSpPr>
          <p:spPr>
            <a:xfrm>
              <a:off x="1979712" y="3501008"/>
              <a:ext cx="288032" cy="2880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Oval 77"/>
            <p:cNvSpPr/>
            <p:nvPr/>
          </p:nvSpPr>
          <p:spPr>
            <a:xfrm>
              <a:off x="1979712" y="3861048"/>
              <a:ext cx="288032" cy="2880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9" name="Group 78"/>
          <p:cNvGrpSpPr/>
          <p:nvPr/>
        </p:nvGrpSpPr>
        <p:grpSpPr>
          <a:xfrm rot="2248942">
            <a:off x="3555541" y="4239174"/>
            <a:ext cx="576064" cy="1152128"/>
            <a:chOff x="1835696" y="3068960"/>
            <a:chExt cx="576064" cy="1152128"/>
          </a:xfrm>
        </p:grpSpPr>
        <p:sp>
          <p:nvSpPr>
            <p:cNvPr id="80" name="Oval 79"/>
            <p:cNvSpPr/>
            <p:nvPr/>
          </p:nvSpPr>
          <p:spPr>
            <a:xfrm>
              <a:off x="1835696" y="3068960"/>
              <a:ext cx="576064" cy="11521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Oval 80"/>
            <p:cNvSpPr/>
            <p:nvPr/>
          </p:nvSpPr>
          <p:spPr>
            <a:xfrm>
              <a:off x="1979712" y="3140968"/>
              <a:ext cx="288032" cy="2880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Oval 81"/>
            <p:cNvSpPr/>
            <p:nvPr/>
          </p:nvSpPr>
          <p:spPr>
            <a:xfrm>
              <a:off x="1979712" y="3501008"/>
              <a:ext cx="288032" cy="2880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Oval 82"/>
            <p:cNvSpPr/>
            <p:nvPr/>
          </p:nvSpPr>
          <p:spPr>
            <a:xfrm>
              <a:off x="1979712" y="3861048"/>
              <a:ext cx="288032" cy="2880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4" name="Group 83"/>
          <p:cNvGrpSpPr/>
          <p:nvPr/>
        </p:nvGrpSpPr>
        <p:grpSpPr>
          <a:xfrm rot="18841373">
            <a:off x="3683049" y="2086358"/>
            <a:ext cx="576064" cy="1152128"/>
            <a:chOff x="1835696" y="3068960"/>
            <a:chExt cx="576064" cy="1152128"/>
          </a:xfrm>
        </p:grpSpPr>
        <p:sp>
          <p:nvSpPr>
            <p:cNvPr id="85" name="Oval 84"/>
            <p:cNvSpPr/>
            <p:nvPr/>
          </p:nvSpPr>
          <p:spPr>
            <a:xfrm>
              <a:off x="1835696" y="3068960"/>
              <a:ext cx="576064" cy="11521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Oval 85"/>
            <p:cNvSpPr/>
            <p:nvPr/>
          </p:nvSpPr>
          <p:spPr>
            <a:xfrm>
              <a:off x="1979712" y="3140968"/>
              <a:ext cx="288032" cy="2880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Oval 86"/>
            <p:cNvSpPr/>
            <p:nvPr/>
          </p:nvSpPr>
          <p:spPr>
            <a:xfrm>
              <a:off x="1979712" y="3501008"/>
              <a:ext cx="288032" cy="2880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Oval 87"/>
            <p:cNvSpPr/>
            <p:nvPr/>
          </p:nvSpPr>
          <p:spPr>
            <a:xfrm>
              <a:off x="1979712" y="3861048"/>
              <a:ext cx="288032" cy="2880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065709" y="3201289"/>
            <a:ext cx="576064" cy="1152128"/>
            <a:chOff x="1835696" y="3068960"/>
            <a:chExt cx="576064" cy="1152128"/>
          </a:xfrm>
        </p:grpSpPr>
        <p:sp>
          <p:nvSpPr>
            <p:cNvPr id="90" name="Oval 89"/>
            <p:cNvSpPr/>
            <p:nvPr/>
          </p:nvSpPr>
          <p:spPr>
            <a:xfrm>
              <a:off x="1835696" y="3068960"/>
              <a:ext cx="576064" cy="11521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Oval 90"/>
            <p:cNvSpPr/>
            <p:nvPr/>
          </p:nvSpPr>
          <p:spPr>
            <a:xfrm>
              <a:off x="1979712" y="3140968"/>
              <a:ext cx="288032" cy="2880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Oval 91"/>
            <p:cNvSpPr/>
            <p:nvPr/>
          </p:nvSpPr>
          <p:spPr>
            <a:xfrm>
              <a:off x="1979712" y="3501008"/>
              <a:ext cx="288032" cy="2880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Oval 92"/>
            <p:cNvSpPr/>
            <p:nvPr/>
          </p:nvSpPr>
          <p:spPr>
            <a:xfrm>
              <a:off x="1979712" y="3861048"/>
              <a:ext cx="288032" cy="2880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4" name="Group 93"/>
          <p:cNvGrpSpPr/>
          <p:nvPr/>
        </p:nvGrpSpPr>
        <p:grpSpPr>
          <a:xfrm rot="5400000">
            <a:off x="2581142" y="4797152"/>
            <a:ext cx="576064" cy="1152128"/>
            <a:chOff x="1835696" y="3068960"/>
            <a:chExt cx="576064" cy="1152128"/>
          </a:xfrm>
        </p:grpSpPr>
        <p:sp>
          <p:nvSpPr>
            <p:cNvPr id="95" name="Oval 94"/>
            <p:cNvSpPr/>
            <p:nvPr/>
          </p:nvSpPr>
          <p:spPr>
            <a:xfrm>
              <a:off x="1835696" y="3068960"/>
              <a:ext cx="576064" cy="11521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Oval 95"/>
            <p:cNvSpPr/>
            <p:nvPr/>
          </p:nvSpPr>
          <p:spPr>
            <a:xfrm>
              <a:off x="1979712" y="3140968"/>
              <a:ext cx="288032" cy="2880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Oval 96"/>
            <p:cNvSpPr/>
            <p:nvPr/>
          </p:nvSpPr>
          <p:spPr>
            <a:xfrm>
              <a:off x="1979712" y="3501008"/>
              <a:ext cx="288032" cy="2880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Oval 97"/>
            <p:cNvSpPr/>
            <p:nvPr/>
          </p:nvSpPr>
          <p:spPr>
            <a:xfrm>
              <a:off x="1979712" y="3861048"/>
              <a:ext cx="288032" cy="2880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9" name="Group 98"/>
          <p:cNvGrpSpPr/>
          <p:nvPr/>
        </p:nvGrpSpPr>
        <p:grpSpPr>
          <a:xfrm rot="18841373">
            <a:off x="1518025" y="4312790"/>
            <a:ext cx="576064" cy="1152128"/>
            <a:chOff x="1835696" y="3068960"/>
            <a:chExt cx="576064" cy="1152128"/>
          </a:xfrm>
        </p:grpSpPr>
        <p:sp>
          <p:nvSpPr>
            <p:cNvPr id="100" name="Oval 99"/>
            <p:cNvSpPr/>
            <p:nvPr/>
          </p:nvSpPr>
          <p:spPr>
            <a:xfrm>
              <a:off x="1835696" y="3068960"/>
              <a:ext cx="576064" cy="11521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Oval 100"/>
            <p:cNvSpPr/>
            <p:nvPr/>
          </p:nvSpPr>
          <p:spPr>
            <a:xfrm>
              <a:off x="1979712" y="3140968"/>
              <a:ext cx="288032" cy="2880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Oval 101"/>
            <p:cNvSpPr/>
            <p:nvPr/>
          </p:nvSpPr>
          <p:spPr>
            <a:xfrm>
              <a:off x="1979712" y="3501008"/>
              <a:ext cx="288032" cy="2880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Oval 102"/>
            <p:cNvSpPr/>
            <p:nvPr/>
          </p:nvSpPr>
          <p:spPr>
            <a:xfrm>
              <a:off x="1979712" y="3861048"/>
              <a:ext cx="288032" cy="2880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827584" y="3138799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x</a:t>
            </a:r>
            <a:endParaRPr lang="nb-NO" sz="2000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3667679" y="1864503"/>
            <a:ext cx="295274" cy="400110"/>
            <a:chOff x="1835696" y="4081352"/>
            <a:chExt cx="295274" cy="400110"/>
          </a:xfrm>
        </p:grpSpPr>
        <p:sp>
          <p:nvSpPr>
            <p:cNvPr id="105" name="TextBox 104"/>
            <p:cNvSpPr txBox="1"/>
            <p:nvPr/>
          </p:nvSpPr>
          <p:spPr>
            <a:xfrm>
              <a:off x="1835696" y="4081352"/>
              <a:ext cx="2952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 smtClean="0"/>
                <a:t>x</a:t>
              </a:r>
              <a:endParaRPr lang="nb-NO" sz="2000" dirty="0"/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1907704" y="4182835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1774887" y="5261138"/>
            <a:ext cx="300082" cy="400110"/>
            <a:chOff x="1979712" y="4947730"/>
            <a:chExt cx="300082" cy="400110"/>
          </a:xfrm>
        </p:grpSpPr>
        <p:sp>
          <p:nvSpPr>
            <p:cNvPr id="108" name="TextBox 107"/>
            <p:cNvSpPr txBox="1"/>
            <p:nvPr/>
          </p:nvSpPr>
          <p:spPr>
            <a:xfrm>
              <a:off x="1979712" y="4947730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 smtClean="0"/>
                <a:t>y</a:t>
              </a:r>
              <a:endParaRPr lang="nb-NO" sz="2000" dirty="0"/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2051720" y="5049213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/>
          <p:cNvSpPr txBox="1"/>
          <p:nvPr/>
        </p:nvSpPr>
        <p:spPr>
          <a:xfrm>
            <a:off x="2724743" y="155121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y</a:t>
            </a:r>
            <a:endParaRPr lang="nb-NO" dirty="0"/>
          </a:p>
        </p:txBody>
      </p:sp>
      <p:sp>
        <p:nvSpPr>
          <p:cNvPr id="113" name="TextBox 112"/>
          <p:cNvSpPr txBox="1"/>
          <p:nvPr/>
        </p:nvSpPr>
        <p:spPr>
          <a:xfrm>
            <a:off x="4058467" y="4914740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x</a:t>
            </a:r>
            <a:endParaRPr lang="nb-NO" sz="2000" dirty="0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4130475" y="5016223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4441043" y="252432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y</a:t>
            </a:r>
            <a:endParaRPr lang="nb-NO" dirty="0"/>
          </a:p>
        </p:txBody>
      </p:sp>
      <p:cxnSp>
        <p:nvCxnSpPr>
          <p:cNvPr id="119" name="Straight Connector 118"/>
          <p:cNvCxnSpPr>
            <a:stCxn id="65" idx="6"/>
            <a:endCxn id="86" idx="2"/>
          </p:cNvCxnSpPr>
          <p:nvPr/>
        </p:nvCxnSpPr>
        <p:spPr>
          <a:xfrm flipV="1">
            <a:off x="1498565" y="2515770"/>
            <a:ext cx="2113542" cy="90154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65" idx="6"/>
            <a:endCxn id="82" idx="2"/>
          </p:cNvCxnSpPr>
          <p:nvPr/>
        </p:nvCxnSpPr>
        <p:spPr>
          <a:xfrm>
            <a:off x="1498565" y="3417313"/>
            <a:ext cx="2230725" cy="13102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03" idx="7"/>
            <a:endCxn id="77" idx="6"/>
          </p:cNvCxnSpPr>
          <p:nvPr/>
        </p:nvCxnSpPr>
        <p:spPr>
          <a:xfrm flipV="1">
            <a:off x="2062492" y="2352590"/>
            <a:ext cx="798298" cy="264247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03" idx="7"/>
            <a:endCxn id="88" idx="2"/>
          </p:cNvCxnSpPr>
          <p:nvPr/>
        </p:nvCxnSpPr>
        <p:spPr>
          <a:xfrm flipV="1">
            <a:off x="2062492" y="3016186"/>
            <a:ext cx="2067397" cy="197888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5220072" y="4119463"/>
            <a:ext cx="3134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/>
              <a:t>Number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vertices</a:t>
            </a:r>
            <a:r>
              <a:rPr lang="nb-NO" sz="2400" dirty="0" smtClean="0"/>
              <a:t>: </a:t>
            </a:r>
            <a:r>
              <a:rPr lang="nb-NO" sz="2400" dirty="0" smtClean="0">
                <a:solidFill>
                  <a:srgbClr val="C00000"/>
                </a:solidFill>
              </a:rPr>
              <a:t>3m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264232" y="2825187"/>
            <a:ext cx="290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/>
              <a:t>Number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clauses</a:t>
            </a:r>
            <a:r>
              <a:rPr lang="nb-NO" sz="2400" dirty="0" smtClean="0"/>
              <a:t>: </a:t>
            </a:r>
            <a:r>
              <a:rPr lang="nb-NO" sz="2400" dirty="0" smtClean="0">
                <a:solidFill>
                  <a:srgbClr val="C00000"/>
                </a:solidFill>
              </a:rPr>
              <a:t>m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128" name="Down Arrow 127"/>
          <p:cNvSpPr/>
          <p:nvPr/>
        </p:nvSpPr>
        <p:spPr>
          <a:xfrm>
            <a:off x="6499232" y="3400304"/>
            <a:ext cx="288032" cy="58251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05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2" grpId="0"/>
      <p:bldP spid="113" grpId="0"/>
      <p:bldP spid="117" grpId="0"/>
      <p:bldP spid="126" grpId="0"/>
      <p:bldP spid="127" grpId="0"/>
      <p:bldP spid="12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Independent</a:t>
            </a:r>
            <a:r>
              <a:rPr lang="nb-NO" dirty="0" smtClean="0"/>
              <a:t> Set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324"/>
            <a:ext cx="8229600" cy="1108720"/>
          </a:xfrm>
        </p:spPr>
        <p:txBody>
          <a:bodyPr/>
          <a:lstStyle/>
          <a:p>
            <a:pPr marL="0" indent="0" algn="ctr">
              <a:buNone/>
            </a:pPr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baseline="30000" dirty="0" smtClean="0">
                <a:solidFill>
                  <a:srgbClr val="C00000"/>
                </a:solidFill>
              </a:rPr>
              <a:t>o(n)</a:t>
            </a:r>
            <a:r>
              <a:rPr lang="nb-NO" baseline="30000" dirty="0" smtClean="0"/>
              <a:t> </a:t>
            </a:r>
            <a:r>
              <a:rPr lang="nb-NO" dirty="0" err="1" smtClean="0"/>
              <a:t>algorithm</a:t>
            </a:r>
            <a:r>
              <a:rPr lang="nb-NO" dirty="0" smtClean="0"/>
              <a:t> for </a:t>
            </a:r>
            <a:r>
              <a:rPr lang="nb-NO" dirty="0" err="1" smtClean="0"/>
              <a:t>Independent</a:t>
            </a:r>
            <a:r>
              <a:rPr lang="nb-NO" dirty="0" smtClean="0"/>
              <a:t> Set </a:t>
            </a:r>
            <a:r>
              <a:rPr lang="nb-NO" dirty="0" err="1" smtClean="0"/>
              <a:t>gives</a:t>
            </a:r>
            <a:r>
              <a:rPr lang="nb-NO" dirty="0" smtClean="0"/>
              <a:t> </a:t>
            </a:r>
            <a:r>
              <a:rPr lang="nb-NO" dirty="0">
                <a:solidFill>
                  <a:srgbClr val="C00000"/>
                </a:solidFill>
              </a:rPr>
              <a:t>2</a:t>
            </a:r>
            <a:r>
              <a:rPr lang="nb-NO" baseline="30000" dirty="0">
                <a:solidFill>
                  <a:srgbClr val="C00000"/>
                </a:solidFill>
              </a:rPr>
              <a:t>o(</a:t>
            </a:r>
            <a:r>
              <a:rPr lang="nb-NO" baseline="30000" dirty="0" err="1">
                <a:solidFill>
                  <a:srgbClr val="C00000"/>
                </a:solidFill>
              </a:rPr>
              <a:t>n+m</a:t>
            </a:r>
            <a:r>
              <a:rPr lang="nb-NO" baseline="30000" dirty="0">
                <a:solidFill>
                  <a:srgbClr val="C00000"/>
                </a:solidFill>
              </a:rPr>
              <a:t>)</a:t>
            </a:r>
            <a:r>
              <a:rPr lang="nb-NO" dirty="0" err="1">
                <a:solidFill>
                  <a:srgbClr val="C00000"/>
                </a:solidFill>
              </a:rPr>
              <a:t>poly</a:t>
            </a:r>
            <a:r>
              <a:rPr lang="nb-NO" dirty="0">
                <a:solidFill>
                  <a:srgbClr val="C00000"/>
                </a:solidFill>
              </a:rPr>
              <a:t>(m)</a:t>
            </a:r>
            <a:r>
              <a:rPr lang="nb-NO" dirty="0"/>
              <a:t> time </a:t>
            </a:r>
            <a:r>
              <a:rPr lang="nb-NO" dirty="0" err="1" smtClean="0"/>
              <a:t>algorithm</a:t>
            </a:r>
            <a:r>
              <a:rPr lang="nb-NO" dirty="0" smtClean="0"/>
              <a:t> for </a:t>
            </a:r>
            <a:r>
              <a:rPr lang="nb-NO" dirty="0" smtClean="0">
                <a:solidFill>
                  <a:srgbClr val="C00000"/>
                </a:solidFill>
              </a:rPr>
              <a:t>3</a:t>
            </a:r>
            <a:r>
              <a:rPr lang="nb-NO" dirty="0" smtClean="0"/>
              <a:t>-SAT.</a:t>
            </a:r>
            <a:endParaRPr lang="nb-NO" dirty="0"/>
          </a:p>
        </p:txBody>
      </p:sp>
      <p:sp>
        <p:nvSpPr>
          <p:cNvPr id="4" name="Down Arrow 3"/>
          <p:cNvSpPr/>
          <p:nvPr/>
        </p:nvSpPr>
        <p:spPr>
          <a:xfrm>
            <a:off x="4139952" y="3101816"/>
            <a:ext cx="432048" cy="75923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1619672" y="4254187"/>
            <a:ext cx="58119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No </a:t>
            </a:r>
            <a:r>
              <a:rPr lang="nb-NO" sz="2800" dirty="0">
                <a:solidFill>
                  <a:srgbClr val="C00000"/>
                </a:solidFill>
              </a:rPr>
              <a:t>2</a:t>
            </a:r>
            <a:r>
              <a:rPr lang="nb-NO" sz="2800" baseline="30000" dirty="0">
                <a:solidFill>
                  <a:srgbClr val="C00000"/>
                </a:solidFill>
              </a:rPr>
              <a:t>o(n)</a:t>
            </a:r>
            <a:r>
              <a:rPr lang="nb-NO" sz="2800" baseline="30000" dirty="0"/>
              <a:t> </a:t>
            </a:r>
            <a:r>
              <a:rPr lang="nb-NO" sz="2800" dirty="0" err="1"/>
              <a:t>algorithm</a:t>
            </a:r>
            <a:r>
              <a:rPr lang="nb-NO" sz="2800" dirty="0"/>
              <a:t> for </a:t>
            </a:r>
            <a:r>
              <a:rPr lang="nb-NO" sz="2800" dirty="0" err="1"/>
              <a:t>Independent</a:t>
            </a:r>
            <a:r>
              <a:rPr lang="nb-NO" sz="2800" dirty="0"/>
              <a:t> </a:t>
            </a:r>
            <a:r>
              <a:rPr lang="nb-NO" sz="2800" dirty="0" smtClean="0"/>
              <a:t>Set </a:t>
            </a:r>
          </a:p>
          <a:p>
            <a:pPr algn="ctr"/>
            <a:r>
              <a:rPr lang="nb-NO" sz="2800" dirty="0" err="1" smtClean="0"/>
              <a:t>assuming</a:t>
            </a:r>
            <a:r>
              <a:rPr lang="nb-NO" sz="2800" dirty="0" smtClean="0"/>
              <a:t> ETH.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19226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b-NO" dirty="0" smtClean="0"/>
                  <a:t>Independent Set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Vertex</a:t>
                </a:r>
                <a:r>
                  <a:rPr lang="nb-NO" dirty="0" smtClean="0"/>
                  <a:t> Cover</a:t>
                </a:r>
                <a:endParaRPr lang="nb-NO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dirty="0" smtClean="0"/>
              <a:t>The </a:t>
            </a:r>
            <a:r>
              <a:rPr lang="nb-NO" dirty="0" err="1" smtClean="0"/>
              <a:t>reduction</a:t>
            </a:r>
            <a:r>
              <a:rPr lang="nb-NO" dirty="0" smtClean="0"/>
              <a:t> from </a:t>
            </a:r>
            <a:r>
              <a:rPr lang="nb-NO" dirty="0" err="1" smtClean="0">
                <a:solidFill>
                  <a:srgbClr val="0070C0"/>
                </a:solidFill>
              </a:rPr>
              <a:t>independent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set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smtClean="0"/>
              <a:t>to </a:t>
            </a:r>
            <a:r>
              <a:rPr lang="nb-NO" dirty="0" err="1" smtClean="0">
                <a:solidFill>
                  <a:srgbClr val="7030A0"/>
                </a:solidFill>
              </a:rPr>
              <a:t>vertex</a:t>
            </a:r>
            <a:r>
              <a:rPr lang="nb-NO" dirty="0" smtClean="0">
                <a:solidFill>
                  <a:srgbClr val="7030A0"/>
                </a:solidFill>
              </a:rPr>
              <a:t> cover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C00000"/>
                </a:solidFill>
              </a:rPr>
              <a:t>did</a:t>
            </a:r>
            <a:r>
              <a:rPr lang="nb-NO" dirty="0" smtClean="0">
                <a:solidFill>
                  <a:srgbClr val="C00000"/>
                </a:solidFill>
              </a:rPr>
              <a:t> not </a:t>
            </a:r>
            <a:r>
              <a:rPr lang="nb-NO" dirty="0" err="1" smtClean="0">
                <a:solidFill>
                  <a:srgbClr val="C00000"/>
                </a:solidFill>
              </a:rPr>
              <a:t>work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/>
              <a:t>when</a:t>
            </a:r>
            <a:r>
              <a:rPr lang="nb-NO" dirty="0" smtClean="0"/>
              <a:t> parameter </a:t>
            </a:r>
            <a:r>
              <a:rPr lang="nb-NO" dirty="0" err="1" smtClean="0"/>
              <a:t>was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0070C0"/>
                </a:solidFill>
              </a:rPr>
              <a:t>solution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size</a:t>
            </a:r>
            <a:r>
              <a:rPr lang="nb-NO" dirty="0" smtClean="0"/>
              <a:t>, </a:t>
            </a:r>
            <a:r>
              <a:rPr lang="nb-NO" dirty="0" err="1" smtClean="0">
                <a:solidFill>
                  <a:schemeClr val="accent5">
                    <a:lumMod val="75000"/>
                  </a:schemeClr>
                </a:solidFill>
              </a:rPr>
              <a:t>works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/>
              <a:t>perfectly</a:t>
            </a:r>
            <a:r>
              <a:rPr lang="nb-NO" dirty="0" smtClean="0"/>
              <a:t> </a:t>
            </a:r>
            <a:r>
              <a:rPr lang="nb-NO" dirty="0" err="1" smtClean="0"/>
              <a:t>when</a:t>
            </a:r>
            <a:r>
              <a:rPr lang="nb-NO" dirty="0" smtClean="0"/>
              <a:t> parameter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C00000"/>
                </a:solidFill>
              </a:rPr>
              <a:t>number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>
                <a:solidFill>
                  <a:srgbClr val="C00000"/>
                </a:solidFill>
              </a:rPr>
              <a:t>of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>
                <a:solidFill>
                  <a:srgbClr val="C00000"/>
                </a:solidFill>
              </a:rPr>
              <a:t>vertices</a:t>
            </a:r>
            <a:r>
              <a:rPr lang="nb-NO" dirty="0" smtClean="0"/>
              <a:t>!</a:t>
            </a:r>
            <a:endParaRPr lang="nb-NO" dirty="0"/>
          </a:p>
        </p:txBody>
      </p:sp>
      <p:sp>
        <p:nvSpPr>
          <p:cNvPr id="4" name="Down Arrow 3"/>
          <p:cNvSpPr/>
          <p:nvPr/>
        </p:nvSpPr>
        <p:spPr>
          <a:xfrm>
            <a:off x="4139952" y="3788797"/>
            <a:ext cx="665056" cy="96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1835696" y="4941168"/>
            <a:ext cx="51661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No </a:t>
            </a:r>
            <a:r>
              <a:rPr lang="nb-NO" sz="2800" dirty="0">
                <a:solidFill>
                  <a:srgbClr val="C00000"/>
                </a:solidFill>
              </a:rPr>
              <a:t>2</a:t>
            </a:r>
            <a:r>
              <a:rPr lang="nb-NO" sz="2800" baseline="30000" dirty="0">
                <a:solidFill>
                  <a:srgbClr val="C00000"/>
                </a:solidFill>
              </a:rPr>
              <a:t>o(n)</a:t>
            </a:r>
            <a:r>
              <a:rPr lang="nb-NO" sz="2800" baseline="30000" dirty="0"/>
              <a:t> </a:t>
            </a:r>
            <a:r>
              <a:rPr lang="nb-NO" sz="2800" dirty="0" err="1"/>
              <a:t>algorithm</a:t>
            </a:r>
            <a:r>
              <a:rPr lang="nb-NO" sz="2800" dirty="0"/>
              <a:t> for </a:t>
            </a:r>
            <a:r>
              <a:rPr lang="nb-NO" sz="2800" dirty="0" err="1" smtClean="0"/>
              <a:t>Vertex</a:t>
            </a:r>
            <a:r>
              <a:rPr lang="nb-NO" sz="2800" dirty="0" smtClean="0"/>
              <a:t> Cover</a:t>
            </a:r>
          </a:p>
          <a:p>
            <a:pPr algn="ctr"/>
            <a:r>
              <a:rPr lang="nb-NO" sz="2800" dirty="0" err="1" smtClean="0"/>
              <a:t>assuming</a:t>
            </a:r>
            <a:r>
              <a:rPr lang="nb-NO" sz="2800" dirty="0" smtClean="0"/>
              <a:t> ETH.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429016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Vertex</a:t>
            </a:r>
            <a:r>
              <a:rPr lang="nb-NO" dirty="0" smtClean="0"/>
              <a:t> Cover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1916832"/>
            <a:ext cx="3888432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err="1" smtClean="0"/>
              <a:t>Vertex</a:t>
            </a:r>
            <a:r>
              <a:rPr lang="nb-NO" sz="2400" dirty="0" smtClean="0"/>
              <a:t> Cover </a:t>
            </a:r>
            <a:r>
              <a:rPr lang="nb-NO" sz="2400" dirty="0" err="1" smtClean="0"/>
              <a:t>size</a:t>
            </a:r>
            <a:r>
              <a:rPr lang="nb-NO" sz="2400" dirty="0" smtClean="0"/>
              <a:t> is at most </a:t>
            </a:r>
            <a:r>
              <a:rPr lang="nb-NO" sz="2400" dirty="0" smtClean="0">
                <a:solidFill>
                  <a:srgbClr val="C00000"/>
                </a:solidFill>
              </a:rPr>
              <a:t>n</a:t>
            </a:r>
            <a:r>
              <a:rPr lang="nb-NO" sz="24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5712" y="3133786"/>
            <a:ext cx="6486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2</a:t>
            </a:r>
            <a:r>
              <a:rPr lang="nb-NO" sz="2400" baseline="30000" dirty="0">
                <a:solidFill>
                  <a:srgbClr val="C00000"/>
                </a:solidFill>
              </a:rPr>
              <a:t>o(k)</a:t>
            </a:r>
            <a:r>
              <a:rPr lang="nb-NO" sz="2400" dirty="0" err="1">
                <a:solidFill>
                  <a:srgbClr val="C00000"/>
                </a:solidFill>
              </a:rPr>
              <a:t>n</a:t>
            </a:r>
            <a:r>
              <a:rPr lang="nb-NO" sz="2400" baseline="30000" dirty="0" err="1">
                <a:solidFill>
                  <a:srgbClr val="C00000"/>
                </a:solidFill>
              </a:rPr>
              <a:t>O</a:t>
            </a:r>
            <a:r>
              <a:rPr lang="nb-NO" sz="2400" baseline="30000" dirty="0">
                <a:solidFill>
                  <a:srgbClr val="C00000"/>
                </a:solidFill>
              </a:rPr>
              <a:t>(1)</a:t>
            </a:r>
            <a:r>
              <a:rPr lang="nb-NO" sz="2400" dirty="0" smtClean="0"/>
              <a:t> time </a:t>
            </a:r>
            <a:r>
              <a:rPr lang="nb-NO" sz="2400" dirty="0" err="1"/>
              <a:t>algorithm</a:t>
            </a:r>
            <a:r>
              <a:rPr lang="nb-NO" sz="2400" dirty="0"/>
              <a:t> </a:t>
            </a:r>
            <a:r>
              <a:rPr lang="nb-NO" sz="2400" dirty="0" err="1" smtClean="0"/>
              <a:t>yields</a:t>
            </a:r>
            <a:r>
              <a:rPr lang="nb-NO" sz="2400" dirty="0" smtClean="0"/>
              <a:t> </a:t>
            </a:r>
            <a:r>
              <a:rPr lang="nb-NO" sz="2400" dirty="0" smtClean="0">
                <a:solidFill>
                  <a:srgbClr val="C00000"/>
                </a:solidFill>
              </a:rPr>
              <a:t>2</a:t>
            </a:r>
            <a:r>
              <a:rPr lang="nb-NO" sz="2400" baseline="30000" dirty="0" smtClean="0">
                <a:solidFill>
                  <a:srgbClr val="C00000"/>
                </a:solidFill>
              </a:rPr>
              <a:t>o(n</a:t>
            </a:r>
            <a:r>
              <a:rPr lang="nb-NO" sz="2400" baseline="30000" dirty="0">
                <a:solidFill>
                  <a:srgbClr val="C00000"/>
                </a:solidFill>
              </a:rPr>
              <a:t>)</a:t>
            </a:r>
            <a:r>
              <a:rPr lang="nb-NO" sz="2400" dirty="0">
                <a:solidFill>
                  <a:srgbClr val="C00000"/>
                </a:solidFill>
              </a:rPr>
              <a:t> </a:t>
            </a:r>
            <a:r>
              <a:rPr lang="nb-NO" sz="2400" dirty="0" smtClean="0"/>
              <a:t>time </a:t>
            </a:r>
            <a:r>
              <a:rPr lang="nb-NO" sz="2400" dirty="0" err="1" smtClean="0"/>
              <a:t>algorithm</a:t>
            </a:r>
            <a:r>
              <a:rPr lang="nb-NO" sz="2400" dirty="0" smtClean="0"/>
              <a:t>!</a:t>
            </a:r>
            <a:endParaRPr lang="nb-NO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234888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(</a:t>
            </a:r>
            <a:r>
              <a:rPr lang="nb-NO" dirty="0" err="1" smtClean="0">
                <a:solidFill>
                  <a:srgbClr val="002060"/>
                </a:solidFill>
              </a:rPr>
              <a:t>duh</a:t>
            </a:r>
            <a:r>
              <a:rPr lang="nb-NO" dirty="0" smtClean="0">
                <a:solidFill>
                  <a:srgbClr val="002060"/>
                </a:solidFill>
              </a:rPr>
              <a:t>!)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341393" y="3933056"/>
            <a:ext cx="455286" cy="720323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1338898" y="4941168"/>
            <a:ext cx="65126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No </a:t>
            </a:r>
            <a:r>
              <a:rPr lang="nb-NO" sz="2800" dirty="0" smtClean="0">
                <a:solidFill>
                  <a:srgbClr val="C00000"/>
                </a:solidFill>
              </a:rPr>
              <a:t>2</a:t>
            </a:r>
            <a:r>
              <a:rPr lang="nb-NO" sz="2800" baseline="30000" dirty="0" smtClean="0">
                <a:solidFill>
                  <a:srgbClr val="C00000"/>
                </a:solidFill>
              </a:rPr>
              <a:t>o(k)</a:t>
            </a:r>
            <a:r>
              <a:rPr lang="nb-NO" sz="2800" dirty="0" err="1" smtClean="0">
                <a:solidFill>
                  <a:srgbClr val="C00000"/>
                </a:solidFill>
              </a:rPr>
              <a:t>n</a:t>
            </a:r>
            <a:r>
              <a:rPr lang="nb-NO" sz="2800" baseline="30000" dirty="0" err="1" smtClean="0">
                <a:solidFill>
                  <a:srgbClr val="C00000"/>
                </a:solidFill>
              </a:rPr>
              <a:t>O</a:t>
            </a:r>
            <a:r>
              <a:rPr lang="nb-NO" sz="2800" baseline="30000" dirty="0" smtClean="0">
                <a:solidFill>
                  <a:srgbClr val="C00000"/>
                </a:solidFill>
              </a:rPr>
              <a:t>(1)</a:t>
            </a:r>
            <a:r>
              <a:rPr lang="nb-NO" sz="2800" baseline="30000" dirty="0" smtClean="0"/>
              <a:t> </a:t>
            </a:r>
            <a:r>
              <a:rPr lang="nb-NO" sz="2800" dirty="0" smtClean="0"/>
              <a:t>time </a:t>
            </a:r>
            <a:r>
              <a:rPr lang="nb-NO" sz="2800" dirty="0" err="1" smtClean="0"/>
              <a:t>algorithm</a:t>
            </a:r>
            <a:r>
              <a:rPr lang="nb-NO" sz="2800" dirty="0" smtClean="0"/>
              <a:t> </a:t>
            </a:r>
            <a:r>
              <a:rPr lang="nb-NO" sz="2800" dirty="0"/>
              <a:t>for </a:t>
            </a:r>
            <a:r>
              <a:rPr lang="nb-NO" sz="2800" dirty="0" err="1" smtClean="0">
                <a:solidFill>
                  <a:srgbClr val="0070C0"/>
                </a:solidFill>
              </a:rPr>
              <a:t>Vertex</a:t>
            </a:r>
            <a:r>
              <a:rPr lang="nb-NO" sz="2800" dirty="0" smtClean="0">
                <a:solidFill>
                  <a:srgbClr val="0070C0"/>
                </a:solidFill>
              </a:rPr>
              <a:t> Cover</a:t>
            </a:r>
          </a:p>
          <a:p>
            <a:pPr algn="ctr"/>
            <a:r>
              <a:rPr lang="nb-NO" sz="2800" dirty="0" err="1" smtClean="0"/>
              <a:t>assuming</a:t>
            </a:r>
            <a:r>
              <a:rPr lang="nb-NO" sz="2800" dirty="0" smtClean="0"/>
              <a:t> ETH.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15670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 animBg="1"/>
      <p:bldP spid="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Conclusions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484984"/>
          </a:xfrm>
        </p:spPr>
        <p:txBody>
          <a:bodyPr/>
          <a:lstStyle/>
          <a:p>
            <a:pPr marL="0" indent="0">
              <a:buNone/>
            </a:pPr>
            <a:r>
              <a:rPr lang="nb-NO" dirty="0" err="1" smtClean="0">
                <a:solidFill>
                  <a:srgbClr val="C00000"/>
                </a:solidFill>
              </a:rPr>
              <a:t>Reductions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/>
              <a:t>are</a:t>
            </a:r>
            <a:r>
              <a:rPr lang="nb-NO" dirty="0" smtClean="0"/>
              <a:t> a </a:t>
            </a:r>
            <a:r>
              <a:rPr lang="nb-NO" dirty="0" err="1" smtClean="0">
                <a:solidFill>
                  <a:srgbClr val="0070C0"/>
                </a:solidFill>
              </a:rPr>
              <a:t>useful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tool</a:t>
            </a:r>
            <a:r>
              <a:rPr lang="nb-NO" dirty="0" smtClean="0"/>
              <a:t>, </a:t>
            </a:r>
            <a:r>
              <a:rPr lang="nb-NO" dirty="0" err="1" smtClean="0"/>
              <a:t>both</a:t>
            </a:r>
            <a:r>
              <a:rPr lang="nb-NO" dirty="0" smtClean="0"/>
              <a:t> for giving </a:t>
            </a:r>
            <a:r>
              <a:rPr lang="nb-NO" dirty="0" err="1" smtClean="0">
                <a:solidFill>
                  <a:srgbClr val="0070C0"/>
                </a:solidFill>
              </a:rPr>
              <a:t>algorithms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smtClean="0"/>
              <a:t>and </a:t>
            </a:r>
            <a:r>
              <a:rPr lang="nb-NO" dirty="0" err="1" smtClean="0">
                <a:solidFill>
                  <a:srgbClr val="C00000"/>
                </a:solidFill>
              </a:rPr>
              <a:t>lower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>
                <a:solidFill>
                  <a:srgbClr val="C00000"/>
                </a:solidFill>
              </a:rPr>
              <a:t>bounds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The </a:t>
            </a:r>
            <a:r>
              <a:rPr lang="nb-NO" dirty="0" err="1" smtClean="0"/>
              <a:t>precise</a:t>
            </a:r>
            <a:r>
              <a:rPr lang="nb-NO" dirty="0" smtClean="0"/>
              <a:t> </a:t>
            </a:r>
            <a:r>
              <a:rPr lang="nb-NO" dirty="0" err="1" smtClean="0"/>
              <a:t>characteristics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reductions</a:t>
            </a:r>
            <a:r>
              <a:rPr lang="nb-NO" dirty="0" smtClean="0"/>
              <a:t> </a:t>
            </a:r>
            <a:r>
              <a:rPr lang="nb-NO" dirty="0" err="1" smtClean="0"/>
              <a:t>should</a:t>
            </a:r>
            <a:r>
              <a:rPr lang="nb-NO" dirty="0" smtClean="0"/>
              <a:t> be </a:t>
            </a:r>
            <a:r>
              <a:rPr lang="nb-NO" dirty="0" err="1" smtClean="0">
                <a:solidFill>
                  <a:srgbClr val="C00000"/>
                </a:solidFill>
              </a:rPr>
              <a:t>tailored</a:t>
            </a:r>
            <a:r>
              <a:rPr lang="nb-NO" dirty="0" smtClean="0"/>
              <a:t> </a:t>
            </a:r>
            <a:r>
              <a:rPr lang="nb-NO" dirty="0" err="1" smtClean="0"/>
              <a:t>according</a:t>
            </a:r>
            <a:r>
              <a:rPr lang="nb-NO" dirty="0" smtClean="0"/>
              <a:t> to </a:t>
            </a:r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want</a:t>
            </a:r>
            <a:r>
              <a:rPr lang="nb-NO" dirty="0" smtClean="0"/>
              <a:t> to prove.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911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>
                <a:solidFill>
                  <a:srgbClr val="002060"/>
                </a:solidFill>
              </a:rPr>
              <a:t>Part </a:t>
            </a:r>
            <a:r>
              <a:rPr lang="nb-NO" sz="2800" dirty="0" smtClean="0">
                <a:solidFill>
                  <a:srgbClr val="002060"/>
                </a:solidFill>
              </a:rPr>
              <a:t>III – More </a:t>
            </a:r>
            <a:r>
              <a:rPr lang="nb-NO" sz="2800" dirty="0" err="1" smtClean="0">
                <a:solidFill>
                  <a:srgbClr val="002060"/>
                </a:solidFill>
              </a:rPr>
              <a:t>Algorithm</a:t>
            </a:r>
            <a:r>
              <a:rPr lang="nb-NO" sz="2800" dirty="0" smtClean="0">
                <a:solidFill>
                  <a:srgbClr val="002060"/>
                </a:solidFill>
              </a:rPr>
              <a:t> Design </a:t>
            </a:r>
            <a:r>
              <a:rPr lang="nb-NO" sz="2800" dirty="0" err="1" smtClean="0">
                <a:solidFill>
                  <a:srgbClr val="002060"/>
                </a:solidFill>
              </a:rPr>
              <a:t>Techniques</a:t>
            </a:r>
            <a:endParaRPr lang="nb-NO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sinenouvelle.com/industry/img/compression-springs-000185642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67702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Iterative </a:t>
            </a:r>
            <a:r>
              <a:rPr lang="nb-NO" dirty="0" err="1" smtClean="0"/>
              <a:t>Compression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984577"/>
            <a:ext cx="8229600" cy="1108719"/>
          </a:xfrm>
        </p:spPr>
        <p:txBody>
          <a:bodyPr/>
          <a:lstStyle/>
          <a:p>
            <a:pPr marL="0" indent="0">
              <a:buNone/>
            </a:pPr>
            <a:r>
              <a:rPr lang="nb-NO" dirty="0" err="1" smtClean="0">
                <a:solidFill>
                  <a:srgbClr val="0070C0"/>
                </a:solidFill>
              </a:rPr>
              <a:t>Incremental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approach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smtClean="0"/>
              <a:t>– </a:t>
            </a:r>
            <a:r>
              <a:rPr lang="nb-NO" dirty="0" err="1" smtClean="0"/>
              <a:t>build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instance</a:t>
            </a:r>
            <a:r>
              <a:rPr lang="nb-NO" dirty="0" smtClean="0"/>
              <a:t> up </a:t>
            </a:r>
            <a:r>
              <a:rPr lang="nb-NO" dirty="0" err="1" smtClean="0">
                <a:solidFill>
                  <a:srgbClr val="C00000"/>
                </a:solidFill>
              </a:rPr>
              <a:t>iteratively</a:t>
            </a:r>
            <a:r>
              <a:rPr lang="nb-NO" dirty="0" smtClean="0"/>
              <a:t>, </a:t>
            </a:r>
            <a:r>
              <a:rPr lang="nb-NO" dirty="0" err="1" smtClean="0"/>
              <a:t>update</a:t>
            </a:r>
            <a:r>
              <a:rPr lang="nb-NO" dirty="0"/>
              <a:t> </a:t>
            </a:r>
            <a:r>
              <a:rPr lang="nb-NO" dirty="0" err="1" smtClean="0"/>
              <a:t>solution</a:t>
            </a:r>
            <a:r>
              <a:rPr lang="nb-NO" dirty="0" smtClean="0"/>
              <a:t> in </a:t>
            </a: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iteration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762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Tournament</a:t>
            </a:r>
            <a:r>
              <a:rPr lang="nb-NO" dirty="0" smtClean="0"/>
              <a:t> Feedback </a:t>
            </a:r>
            <a:r>
              <a:rPr lang="nb-NO" dirty="0" err="1" smtClean="0"/>
              <a:t>Vertex</a:t>
            </a:r>
            <a:r>
              <a:rPr lang="nb-NO" dirty="0" smtClean="0"/>
              <a:t> Set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91264" cy="2980928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A </a:t>
            </a:r>
            <a:r>
              <a:rPr lang="nb-NO" dirty="0" err="1" smtClean="0">
                <a:solidFill>
                  <a:srgbClr val="C00000"/>
                </a:solidFill>
              </a:rPr>
              <a:t>tournament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smtClean="0"/>
              <a:t>is a </a:t>
            </a:r>
            <a:r>
              <a:rPr lang="nb-NO" dirty="0" err="1" smtClean="0">
                <a:solidFill>
                  <a:srgbClr val="0070C0"/>
                </a:solidFill>
              </a:rPr>
              <a:t>directed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graph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/>
              <a:t>such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for </a:t>
            </a:r>
            <a:r>
              <a:rPr lang="nb-NO" dirty="0" err="1" smtClean="0"/>
              <a:t>every</a:t>
            </a:r>
            <a:r>
              <a:rPr lang="nb-NO" dirty="0" smtClean="0"/>
              <a:t> pair </a:t>
            </a:r>
            <a:r>
              <a:rPr lang="nb-NO" dirty="0" err="1" smtClean="0">
                <a:solidFill>
                  <a:srgbClr val="C00000"/>
                </a:solidFill>
              </a:rPr>
              <a:t>u</a:t>
            </a:r>
            <a:r>
              <a:rPr lang="nb-NO" dirty="0" err="1" smtClean="0"/>
              <a:t>,</a:t>
            </a:r>
            <a:r>
              <a:rPr lang="nb-NO" dirty="0" err="1" smtClean="0">
                <a:solidFill>
                  <a:srgbClr val="C00000"/>
                </a:solidFill>
              </a:rPr>
              <a:t>v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vertices</a:t>
            </a:r>
            <a:r>
              <a:rPr lang="nb-NO" dirty="0" smtClean="0"/>
              <a:t> </a:t>
            </a:r>
            <a:r>
              <a:rPr lang="nb-NO" dirty="0" err="1" smtClean="0"/>
              <a:t>either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C00000"/>
                </a:solidFill>
              </a:rPr>
              <a:t>uv</a:t>
            </a:r>
            <a:r>
              <a:rPr lang="nb-NO" dirty="0" smtClean="0"/>
              <a:t> or </a:t>
            </a:r>
            <a:r>
              <a:rPr lang="nb-NO" dirty="0" err="1" smtClean="0">
                <a:solidFill>
                  <a:srgbClr val="C00000"/>
                </a:solidFill>
              </a:rPr>
              <a:t>vu</a:t>
            </a:r>
            <a:r>
              <a:rPr lang="nb-NO" dirty="0" smtClean="0"/>
              <a:t> is an </a:t>
            </a:r>
            <a:r>
              <a:rPr lang="nb-NO" dirty="0" err="1" smtClean="0"/>
              <a:t>arc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A </a:t>
            </a:r>
            <a:r>
              <a:rPr lang="nb-NO" dirty="0" smtClean="0">
                <a:solidFill>
                  <a:srgbClr val="0070C0"/>
                </a:solidFill>
              </a:rPr>
              <a:t>feedback </a:t>
            </a:r>
            <a:r>
              <a:rPr lang="nb-NO" dirty="0" err="1" smtClean="0">
                <a:solidFill>
                  <a:srgbClr val="0070C0"/>
                </a:solidFill>
              </a:rPr>
              <a:t>vertex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set</a:t>
            </a:r>
            <a:r>
              <a:rPr lang="nb-NO" dirty="0" smtClean="0"/>
              <a:t> in a </a:t>
            </a:r>
            <a:r>
              <a:rPr lang="nb-NO" dirty="0" err="1" smtClean="0"/>
              <a:t>directed</a:t>
            </a:r>
            <a:r>
              <a:rPr lang="nb-NO" dirty="0" smtClean="0"/>
              <a:t> </a:t>
            </a:r>
            <a:r>
              <a:rPr lang="nb-NO" dirty="0" err="1" smtClean="0"/>
              <a:t>graph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 is a </a:t>
            </a:r>
            <a:r>
              <a:rPr lang="nb-NO" dirty="0" err="1" smtClean="0"/>
              <a:t>vertex</a:t>
            </a:r>
            <a:r>
              <a:rPr lang="nb-NO" dirty="0" smtClean="0"/>
              <a:t> </a:t>
            </a:r>
            <a:r>
              <a:rPr lang="nb-NO" dirty="0" err="1" smtClean="0"/>
              <a:t>set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/>
              <a:t> </a:t>
            </a:r>
            <a:r>
              <a:rPr lang="nb-NO" dirty="0" err="1" smtClean="0"/>
              <a:t>such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G\S</a:t>
            </a:r>
            <a:r>
              <a:rPr lang="nb-NO" dirty="0" smtClean="0"/>
              <a:t> is </a:t>
            </a:r>
            <a:r>
              <a:rPr lang="nb-NO" dirty="0" err="1" smtClean="0"/>
              <a:t>acyclic</a:t>
            </a:r>
            <a:r>
              <a:rPr lang="nb-NO" dirty="0" smtClean="0"/>
              <a:t>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746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Tournament</a:t>
            </a:r>
            <a:r>
              <a:rPr lang="nb-NO" dirty="0" smtClean="0"/>
              <a:t> Feedback </a:t>
            </a:r>
            <a:r>
              <a:rPr lang="nb-NO" dirty="0" err="1" smtClean="0"/>
              <a:t>Vertex</a:t>
            </a:r>
            <a:r>
              <a:rPr lang="nb-NO" dirty="0" smtClean="0"/>
              <a:t> Set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2332856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Input: </a:t>
            </a:r>
            <a:r>
              <a:rPr lang="nb-NO" dirty="0" err="1" smtClean="0">
                <a:sym typeface="Wingdings" panose="05000000000000000000" pitchFamily="2" charset="2"/>
              </a:rPr>
              <a:t>Tournament</a:t>
            </a:r>
            <a:r>
              <a:rPr lang="nb-NO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G</a:t>
            </a:r>
            <a:r>
              <a:rPr lang="nb-NO" dirty="0" smtClean="0">
                <a:sym typeface="Wingdings" panose="05000000000000000000" pitchFamily="2" charset="2"/>
              </a:rPr>
              <a:t>, </a:t>
            </a:r>
            <a:r>
              <a:rPr lang="nb-NO" dirty="0" err="1" smtClean="0">
                <a:sym typeface="Wingdings" panose="05000000000000000000" pitchFamily="2" charset="2"/>
              </a:rPr>
              <a:t>integer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k</a:t>
            </a:r>
            <a:r>
              <a:rPr lang="nb-NO" dirty="0" smtClean="0">
                <a:sym typeface="Wingdings" panose="05000000000000000000" pitchFamily="2" charset="2"/>
              </a:rPr>
              <a:t>.</a:t>
            </a:r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Question</a:t>
            </a:r>
            <a:r>
              <a:rPr lang="nb-NO" b="1" dirty="0">
                <a:solidFill>
                  <a:srgbClr val="002060"/>
                </a:solidFill>
                <a:sym typeface="Wingdings" panose="05000000000000000000" pitchFamily="2" charset="2"/>
              </a:rPr>
              <a:t>: </a:t>
            </a:r>
            <a:r>
              <a:rPr lang="nb-NO" dirty="0">
                <a:sym typeface="Wingdings" panose="05000000000000000000" pitchFamily="2" charset="2"/>
              </a:rPr>
              <a:t>Does </a:t>
            </a:r>
            <a:r>
              <a:rPr lang="nb-NO" dirty="0">
                <a:solidFill>
                  <a:srgbClr val="C00000"/>
                </a:solidFill>
                <a:sym typeface="Wingdings" panose="05000000000000000000" pitchFamily="2" charset="2"/>
              </a:rPr>
              <a:t>G</a:t>
            </a:r>
            <a:r>
              <a:rPr lang="nb-NO" dirty="0">
                <a:sym typeface="Wingdings" panose="05000000000000000000" pitchFamily="2" charset="2"/>
              </a:rPr>
              <a:t> have </a:t>
            </a:r>
            <a:r>
              <a:rPr lang="nb-NO" dirty="0" smtClean="0">
                <a:sym typeface="Wingdings" panose="05000000000000000000" pitchFamily="2" charset="2"/>
              </a:rPr>
              <a:t>a feedback </a:t>
            </a:r>
            <a:r>
              <a:rPr lang="nb-NO" dirty="0" err="1" smtClean="0">
                <a:sym typeface="Wingdings" panose="05000000000000000000" pitchFamily="2" charset="2"/>
              </a:rPr>
              <a:t>vertex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err="1" smtClean="0">
                <a:sym typeface="Wingdings" panose="05000000000000000000" pitchFamily="2" charset="2"/>
              </a:rPr>
              <a:t>set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err="1" smtClean="0">
                <a:sym typeface="Wingdings" panose="05000000000000000000" pitchFamily="2" charset="2"/>
              </a:rPr>
              <a:t>of</a:t>
            </a:r>
            <a:r>
              <a:rPr lang="nb-NO" dirty="0" smtClean="0">
                <a:sym typeface="Wingdings" panose="05000000000000000000" pitchFamily="2" charset="2"/>
              </a:rPr>
              <a:t> 	</a:t>
            </a:r>
            <a:r>
              <a:rPr lang="nb-NO" dirty="0" err="1" smtClean="0">
                <a:sym typeface="Wingdings" panose="05000000000000000000" pitchFamily="2" charset="2"/>
              </a:rPr>
              <a:t>size</a:t>
            </a:r>
            <a:r>
              <a:rPr lang="nb-NO" dirty="0" smtClean="0">
                <a:sym typeface="Wingdings" panose="05000000000000000000" pitchFamily="2" charset="2"/>
              </a:rPr>
              <a:t> at most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k</a:t>
            </a:r>
            <a:r>
              <a:rPr lang="nb-NO" dirty="0" smtClean="0">
                <a:sym typeface="Wingdings" panose="05000000000000000000" pitchFamily="2" charset="2"/>
              </a:rPr>
              <a:t>?</a:t>
            </a:r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Parameter</a:t>
            </a:r>
            <a:r>
              <a:rPr lang="nb-NO" b="1" dirty="0">
                <a:solidFill>
                  <a:srgbClr val="002060"/>
                </a:solidFill>
                <a:sym typeface="Wingdings" panose="05000000000000000000" pitchFamily="2" charset="2"/>
              </a:rPr>
              <a:t>: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618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Parameterized Complexity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nb-NO" dirty="0" smtClean="0"/>
              <a:t>Every instance comes with a parameter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nb-NO" dirty="0" smtClean="0"/>
              <a:t>The problem is </a:t>
            </a:r>
            <a:r>
              <a:rPr lang="nb-NO" dirty="0" smtClean="0">
                <a:solidFill>
                  <a:srgbClr val="C00000"/>
                </a:solidFill>
              </a:rPr>
              <a:t>fixed parameter tractable</a:t>
            </a:r>
            <a:r>
              <a:rPr lang="nb-NO" dirty="0" smtClean="0"/>
              <a:t> (FPT) if exists algorithm with running time </a:t>
            </a:r>
            <a:r>
              <a:rPr lang="nb-NO" dirty="0" smtClean="0">
                <a:solidFill>
                  <a:srgbClr val="C00000"/>
                </a:solidFill>
              </a:rPr>
              <a:t>f(k)n</a:t>
            </a:r>
            <a:r>
              <a:rPr lang="nb-NO" baseline="30000" dirty="0" smtClean="0">
                <a:solidFill>
                  <a:srgbClr val="C00000"/>
                </a:solidFill>
              </a:rPr>
              <a:t>c</a:t>
            </a:r>
            <a:r>
              <a:rPr lang="nb-NO" baseline="-25000" dirty="0" smtClean="0"/>
              <a:t>.</a:t>
            </a:r>
            <a:endParaRPr lang="nb-NO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2654428"/>
            <a:ext cx="533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Often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 is solution size, but could be many other things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2062759" y="4888468"/>
            <a:ext cx="4813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So </a:t>
            </a:r>
            <a:r>
              <a:rPr lang="nb-NO" dirty="0" smtClean="0">
                <a:solidFill>
                  <a:srgbClr val="0070C0"/>
                </a:solidFill>
              </a:rPr>
              <a:t>Vertex Cover </a:t>
            </a:r>
            <a:r>
              <a:rPr lang="nb-NO" dirty="0" smtClean="0"/>
              <a:t>parameterized by solution size is </a:t>
            </a:r>
            <a:br>
              <a:rPr lang="nb-NO" dirty="0" smtClean="0"/>
            </a:br>
            <a:r>
              <a:rPr lang="nb-NO" dirty="0" smtClean="0">
                <a:solidFill>
                  <a:srgbClr val="C00000"/>
                </a:solidFill>
              </a:rPr>
              <a:t>fixed parameter tractable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861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Triangles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Lemma: </a:t>
            </a:r>
            <a:r>
              <a:rPr lang="nb-NO" dirty="0" smtClean="0"/>
              <a:t>A </a:t>
            </a:r>
            <a:r>
              <a:rPr lang="nb-NO" dirty="0" err="1" smtClean="0"/>
              <a:t>tournament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 is </a:t>
            </a:r>
            <a:r>
              <a:rPr lang="nb-NO" dirty="0" err="1" smtClean="0"/>
              <a:t>acyclic</a:t>
            </a:r>
            <a:r>
              <a:rPr lang="nb-NO" dirty="0" smtClean="0"/>
              <a:t> </a:t>
            </a:r>
            <a:r>
              <a:rPr lang="nb-NO" dirty="0" err="1" smtClean="0"/>
              <a:t>if</a:t>
            </a:r>
            <a:r>
              <a:rPr lang="nb-NO" dirty="0" smtClean="0"/>
              <a:t> and </a:t>
            </a:r>
            <a:r>
              <a:rPr lang="nb-NO" dirty="0" err="1" smtClean="0"/>
              <a:t>only</a:t>
            </a:r>
            <a:r>
              <a:rPr lang="nb-NO" dirty="0" smtClean="0"/>
              <a:t> </a:t>
            </a:r>
            <a:r>
              <a:rPr lang="nb-NO" dirty="0" err="1" smtClean="0"/>
              <a:t>if</a:t>
            </a:r>
            <a:r>
              <a:rPr lang="nb-NO" dirty="0" smtClean="0"/>
              <a:t> 	</a:t>
            </a:r>
            <a:r>
              <a:rPr lang="nb-NO" dirty="0" err="1" smtClean="0"/>
              <a:t>there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err="1" smtClean="0"/>
              <a:t>directed</a:t>
            </a:r>
            <a:r>
              <a:rPr lang="nb-NO" dirty="0" smtClean="0"/>
              <a:t> </a:t>
            </a:r>
            <a:r>
              <a:rPr lang="nb-NO" dirty="0" err="1" smtClean="0"/>
              <a:t>triangles</a:t>
            </a:r>
            <a:r>
              <a:rPr lang="nb-NO" dirty="0" smtClean="0"/>
              <a:t> in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 smtClean="0"/>
              <a:t>Branching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triangles</a:t>
            </a:r>
            <a:r>
              <a:rPr lang="nb-NO" dirty="0" smtClean="0"/>
              <a:t> </a:t>
            </a:r>
            <a:r>
              <a:rPr lang="nb-NO" dirty="0" err="1" smtClean="0"/>
              <a:t>gives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3</a:t>
            </a:r>
            <a:r>
              <a:rPr lang="nb-NO" baseline="30000" dirty="0" smtClean="0">
                <a:solidFill>
                  <a:srgbClr val="C00000"/>
                </a:solidFill>
              </a:rPr>
              <a:t>k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baseline="30000" dirty="0" smtClean="0">
                <a:solidFill>
                  <a:srgbClr val="C00000"/>
                </a:solidFill>
              </a:rPr>
              <a:t>O(1)</a:t>
            </a:r>
            <a:r>
              <a:rPr lang="nb-NO" dirty="0" smtClean="0"/>
              <a:t> time </a:t>
            </a:r>
            <a:r>
              <a:rPr lang="nb-NO" dirty="0" err="1" smtClean="0"/>
              <a:t>algorithm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Will </a:t>
            </a:r>
            <a:r>
              <a:rPr lang="nb-NO" dirty="0" err="1" smtClean="0"/>
              <a:t>now</a:t>
            </a:r>
            <a:r>
              <a:rPr lang="nb-NO" dirty="0" smtClean="0"/>
              <a:t> </a:t>
            </a:r>
            <a:r>
              <a:rPr lang="nb-NO" dirty="0" err="1" smtClean="0"/>
              <a:t>see</a:t>
            </a:r>
            <a:r>
              <a:rPr lang="nb-NO" dirty="0" smtClean="0"/>
              <a:t> a </a:t>
            </a:r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baseline="30000" dirty="0" smtClean="0">
                <a:solidFill>
                  <a:srgbClr val="C00000"/>
                </a:solidFill>
              </a:rPr>
              <a:t>k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baseline="30000" dirty="0" smtClean="0">
                <a:solidFill>
                  <a:srgbClr val="C00000"/>
                </a:solidFill>
              </a:rPr>
              <a:t>O(1)</a:t>
            </a:r>
            <a:r>
              <a:rPr lang="nb-NO" dirty="0" smtClean="0"/>
              <a:t> time </a:t>
            </a:r>
            <a:r>
              <a:rPr lang="nb-NO" dirty="0" err="1" smtClean="0"/>
              <a:t>algorithm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6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Compression</a:t>
            </a:r>
            <a:r>
              <a:rPr lang="nb-NO" dirty="0" smtClean="0"/>
              <a:t> Version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76264"/>
                <a:ext cx="8229600" cy="28369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Input: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Tournament</a:t>
                </a:r>
                <a:r>
                  <a:rPr lang="nb-NO" b="1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G</a:t>
                </a:r>
                <a:r>
                  <a:rPr lang="nb-NO" dirty="0" smtClean="0">
                    <a:sym typeface="Wingdings" panose="05000000000000000000" pitchFamily="2" charset="2"/>
                  </a:rPr>
                  <a:t>,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integer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</a:t>
                </a:r>
                <a:r>
                  <a:rPr lang="nb-NO" dirty="0" smtClean="0">
                    <a:sym typeface="Wingdings" panose="05000000000000000000" pitchFamily="2" charset="2"/>
                  </a:rPr>
                  <a:t>, feedback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vertex</a:t>
                </a:r>
                <a:r>
                  <a:rPr lang="nb-NO" dirty="0" smtClean="0">
                    <a:sym typeface="Wingdings" panose="05000000000000000000" pitchFamily="2" charset="2"/>
                  </a:rPr>
                  <a:t> 	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set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of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G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of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size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k+1</a:t>
                </a:r>
                <a:r>
                  <a:rPr lang="nb-NO" dirty="0" smtClean="0">
                    <a:sym typeface="Wingdings" panose="05000000000000000000" pitchFamily="2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nb-NO" b="1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Question</a:t>
                </a:r>
                <a:r>
                  <a:rPr lang="nb-NO" b="1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: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Does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G</a:t>
                </a:r>
                <a:r>
                  <a:rPr lang="nb-NO" dirty="0" smtClean="0">
                    <a:sym typeface="Wingdings" panose="05000000000000000000" pitchFamily="2" charset="2"/>
                  </a:rPr>
                  <a:t> have a feedback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vertex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set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S</a:t>
                </a:r>
                <a:r>
                  <a:rPr lang="nb-NO" dirty="0" smtClean="0">
                    <a:sym typeface="Wingdings" panose="05000000000000000000" pitchFamily="2" charset="2"/>
                  </a:rPr>
                  <a:t> 	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of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size</a:t>
                </a:r>
                <a:r>
                  <a:rPr lang="nb-NO" dirty="0" smtClean="0">
                    <a:sym typeface="Wingdings" panose="05000000000000000000" pitchFamily="2" charset="2"/>
                  </a:rPr>
                  <a:t> at most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</a:t>
                </a:r>
                <a:r>
                  <a:rPr lang="nb-NO" dirty="0" smtClean="0">
                    <a:sym typeface="Wingdings" panose="05000000000000000000" pitchFamily="2" charset="2"/>
                  </a:rPr>
                  <a:t>?</a:t>
                </a:r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Parameter: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</a:t>
                </a:r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76264"/>
                <a:ext cx="8229600" cy="2836912"/>
              </a:xfrm>
              <a:blipFill rotWithShape="1">
                <a:blip r:embed="rId2"/>
                <a:stretch>
                  <a:fillRect l="-1852" t="-2796" r="-222" b="-322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12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Iterative </a:t>
            </a:r>
            <a:r>
              <a:rPr lang="nb-NO" dirty="0" err="1" smtClean="0"/>
              <a:t>Compression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2288"/>
            <a:ext cx="8229600" cy="1756792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Lemma: </a:t>
            </a:r>
            <a:r>
              <a:rPr lang="nb-NO" dirty="0" smtClean="0"/>
              <a:t>If </a:t>
            </a:r>
            <a:r>
              <a:rPr lang="nb-NO" dirty="0" err="1" smtClean="0"/>
              <a:t>there</a:t>
            </a:r>
            <a:r>
              <a:rPr lang="nb-NO" dirty="0" smtClean="0"/>
              <a:t> </a:t>
            </a:r>
            <a:r>
              <a:rPr lang="nb-NO" dirty="0" err="1" smtClean="0"/>
              <a:t>exists</a:t>
            </a:r>
            <a:r>
              <a:rPr lang="nb-NO" dirty="0" smtClean="0"/>
              <a:t> a </a:t>
            </a:r>
            <a:r>
              <a:rPr lang="nb-NO" dirty="0" smtClean="0">
                <a:solidFill>
                  <a:srgbClr val="C00000"/>
                </a:solidFill>
              </a:rPr>
              <a:t>O(2</a:t>
            </a:r>
            <a:r>
              <a:rPr lang="nb-NO" baseline="30000" dirty="0" smtClean="0">
                <a:solidFill>
                  <a:srgbClr val="C00000"/>
                </a:solidFill>
              </a:rPr>
              <a:t>k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baseline="30000" dirty="0" smtClean="0">
                <a:solidFill>
                  <a:srgbClr val="C00000"/>
                </a:solidFill>
              </a:rPr>
              <a:t>c</a:t>
            </a:r>
            <a:r>
              <a:rPr lang="nb-NO" dirty="0" smtClean="0">
                <a:solidFill>
                  <a:srgbClr val="C00000"/>
                </a:solidFill>
              </a:rPr>
              <a:t>) </a:t>
            </a:r>
            <a:r>
              <a:rPr lang="nb-NO" dirty="0" smtClean="0"/>
              <a:t>time </a:t>
            </a:r>
            <a:r>
              <a:rPr lang="nb-NO" dirty="0" err="1" smtClean="0"/>
              <a:t>algorithm</a:t>
            </a:r>
            <a:r>
              <a:rPr lang="nb-NO" dirty="0" smtClean="0"/>
              <a:t> 	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0070C0"/>
                </a:solidFill>
              </a:rPr>
              <a:t>compression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version</a:t>
            </a:r>
            <a:r>
              <a:rPr lang="nb-NO" dirty="0" smtClean="0"/>
              <a:t>, </a:t>
            </a:r>
            <a:r>
              <a:rPr lang="nb-NO" dirty="0" err="1" smtClean="0"/>
              <a:t>then</a:t>
            </a:r>
            <a:r>
              <a:rPr lang="nb-NO" dirty="0" smtClean="0"/>
              <a:t> </a:t>
            </a:r>
            <a:r>
              <a:rPr lang="nb-NO" dirty="0" err="1" smtClean="0"/>
              <a:t>there</a:t>
            </a:r>
            <a:r>
              <a:rPr lang="nb-NO" dirty="0" smtClean="0"/>
              <a:t> 	</a:t>
            </a:r>
            <a:r>
              <a:rPr lang="nb-NO" dirty="0" err="1" smtClean="0"/>
              <a:t>exists</a:t>
            </a:r>
            <a:r>
              <a:rPr lang="nb-NO" dirty="0" smtClean="0"/>
              <a:t> a </a:t>
            </a:r>
            <a:r>
              <a:rPr lang="nb-NO" dirty="0" smtClean="0">
                <a:solidFill>
                  <a:srgbClr val="C00000"/>
                </a:solidFill>
              </a:rPr>
              <a:t>O(2</a:t>
            </a:r>
            <a:r>
              <a:rPr lang="nb-NO" baseline="30000" dirty="0" smtClean="0">
                <a:solidFill>
                  <a:srgbClr val="C00000"/>
                </a:solidFill>
              </a:rPr>
              <a:t>k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baseline="30000" dirty="0" smtClean="0">
                <a:solidFill>
                  <a:srgbClr val="C00000"/>
                </a:solidFill>
              </a:rPr>
              <a:t>c+1</a:t>
            </a:r>
            <a:r>
              <a:rPr lang="nb-NO" dirty="0" smtClean="0">
                <a:solidFill>
                  <a:srgbClr val="C00000"/>
                </a:solidFill>
              </a:rPr>
              <a:t>) </a:t>
            </a:r>
            <a:r>
              <a:rPr lang="nb-NO" dirty="0" smtClean="0"/>
              <a:t>time </a:t>
            </a:r>
            <a:r>
              <a:rPr lang="nb-NO" dirty="0" err="1" smtClean="0"/>
              <a:t>algorithm</a:t>
            </a:r>
            <a:r>
              <a:rPr lang="nb-NO" dirty="0" smtClean="0"/>
              <a:t> for </a:t>
            </a:r>
            <a:r>
              <a:rPr lang="nb-NO" dirty="0" smtClean="0">
                <a:solidFill>
                  <a:srgbClr val="7030A0"/>
                </a:solidFill>
              </a:rPr>
              <a:t>TFVS</a:t>
            </a:r>
            <a:r>
              <a:rPr lang="nb-NO" dirty="0" smtClean="0"/>
              <a:t>.  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4523152"/>
            <a:ext cx="2254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002060"/>
                </a:solidFill>
              </a:rPr>
              <a:t>Next</a:t>
            </a:r>
            <a:r>
              <a:rPr lang="nb-NO" dirty="0" smtClean="0">
                <a:solidFill>
                  <a:srgbClr val="002060"/>
                </a:solidFill>
              </a:rPr>
              <a:t>: </a:t>
            </a:r>
            <a:r>
              <a:rPr lang="nb-NO" dirty="0" err="1" smtClean="0">
                <a:solidFill>
                  <a:srgbClr val="002060"/>
                </a:solidFill>
              </a:rPr>
              <a:t>proof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of</a:t>
            </a:r>
            <a:r>
              <a:rPr lang="nb-NO" dirty="0" smtClean="0">
                <a:solidFill>
                  <a:srgbClr val="002060"/>
                </a:solidFill>
              </a:rPr>
              <a:t> lemma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Iterative </a:t>
            </a:r>
            <a:r>
              <a:rPr lang="nb-NO" dirty="0" err="1" smtClean="0"/>
              <a:t>Compression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3568" y="3284984"/>
                <a:ext cx="780418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sz="2800" dirty="0" smtClean="0"/>
                  <a:t>If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sz="2800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does</a:t>
                </a:r>
                <a:r>
                  <a:rPr lang="nb-NO" sz="2800" dirty="0" smtClean="0"/>
                  <a:t> not have a feedback </a:t>
                </a:r>
                <a:r>
                  <a:rPr lang="nb-NO" sz="2800" dirty="0" err="1" smtClean="0"/>
                  <a:t>vertex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set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of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size</a:t>
                </a:r>
                <a:r>
                  <a:rPr lang="nb-NO" sz="2800" dirty="0" smtClean="0"/>
                  <a:t>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800" dirty="0" smtClean="0">
                    <a:solidFill>
                      <a:srgbClr val="C00000"/>
                    </a:solidFill>
                  </a:rPr>
                  <a:t> k</a:t>
                </a:r>
                <a:r>
                  <a:rPr lang="nb-NO" sz="2800" dirty="0" smtClean="0"/>
                  <a:t>, </a:t>
                </a:r>
                <a:br>
                  <a:rPr lang="nb-NO" sz="2800" dirty="0" smtClean="0"/>
                </a:br>
                <a:r>
                  <a:rPr lang="nb-NO" sz="2800" dirty="0" err="1" smtClean="0"/>
                  <a:t>then</a:t>
                </a:r>
                <a:r>
                  <a:rPr lang="nb-NO" sz="2800" dirty="0"/>
                  <a:t> </a:t>
                </a:r>
                <a:r>
                  <a:rPr lang="nb-NO" sz="2800" dirty="0" err="1" smtClean="0"/>
                  <a:t>neither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does</a:t>
                </a:r>
                <a:r>
                  <a:rPr lang="nb-NO" sz="2800" dirty="0" smtClean="0"/>
                  <a:t> </a:t>
                </a:r>
                <a:r>
                  <a:rPr lang="nb-NO" sz="2800" dirty="0" err="1" smtClean="0">
                    <a:solidFill>
                      <a:srgbClr val="C00000"/>
                    </a:solidFill>
                  </a:rPr>
                  <a:t>G</a:t>
                </a:r>
                <a:r>
                  <a:rPr lang="nb-NO" sz="2800" baseline="-25000" dirty="0" err="1" smtClean="0">
                    <a:solidFill>
                      <a:srgbClr val="C00000"/>
                    </a:solidFill>
                  </a:rPr>
                  <a:t>n</a:t>
                </a:r>
                <a:r>
                  <a:rPr lang="nb-NO" sz="2800" dirty="0" smtClean="0"/>
                  <a:t>.</a:t>
                </a:r>
                <a:endParaRPr lang="nb-NO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284984"/>
                <a:ext cx="7804188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094" t="-5769" r="-1172" b="-1794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29278" y="4725144"/>
                <a:ext cx="691276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2800" dirty="0" smtClean="0"/>
                  <a:t>If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sz="2800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sz="2800" dirty="0" smtClean="0"/>
                  <a:t> is a feedback </a:t>
                </a:r>
                <a:r>
                  <a:rPr lang="nb-NO" sz="2800" dirty="0" err="1" smtClean="0"/>
                  <a:t>vertex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set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of</a:t>
                </a:r>
                <a:r>
                  <a:rPr lang="nb-NO" sz="2800" dirty="0" smtClean="0"/>
                  <a:t>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sz="2800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sz="2800" dirty="0" smtClean="0"/>
                  <a:t>, </a:t>
                </a:r>
                <a:r>
                  <a:rPr lang="nb-NO" sz="2800" dirty="0" err="1" smtClean="0"/>
                  <a:t>then</a:t>
                </a:r>
                <a:r>
                  <a:rPr lang="nb-NO" sz="2800" dirty="0" smtClean="0"/>
                  <a:t> </a:t>
                </a:r>
                <a:br>
                  <a:rPr lang="nb-NO" sz="2800" dirty="0" smtClean="0"/>
                </a:br>
                <a:r>
                  <a:rPr lang="nb-NO" sz="2800" dirty="0" smtClean="0">
                    <a:solidFill>
                      <a:srgbClr val="C00000"/>
                    </a:solidFill>
                  </a:rPr>
                  <a:t>X</a:t>
                </a:r>
                <a:r>
                  <a:rPr lang="nb-NO" sz="2800" baseline="-25000" dirty="0" smtClean="0">
                    <a:solidFill>
                      <a:srgbClr val="C00000"/>
                    </a:solidFill>
                  </a:rPr>
                  <a:t>i+1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 = S</a:t>
                </a:r>
                <a:r>
                  <a:rPr lang="nb-NO" sz="2800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∪</m:t>
                    </m:r>
                  </m:oMath>
                </a14:m>
                <a:r>
                  <a:rPr lang="nb-NO" sz="2800" dirty="0" smtClean="0">
                    <a:solidFill>
                      <a:srgbClr val="C00000"/>
                    </a:solidFill>
                  </a:rPr>
                  <a:t> v</a:t>
                </a:r>
                <a:r>
                  <a:rPr lang="nb-NO" sz="2800" baseline="-25000" dirty="0" smtClean="0">
                    <a:solidFill>
                      <a:srgbClr val="C00000"/>
                    </a:solidFill>
                  </a:rPr>
                  <a:t>i+1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sz="2800" dirty="0" smtClean="0"/>
                  <a:t>is a feedback </a:t>
                </a:r>
                <a:r>
                  <a:rPr lang="nb-NO" sz="2800" dirty="0" err="1" smtClean="0"/>
                  <a:t>vertex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set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of</a:t>
                </a:r>
                <a:r>
                  <a:rPr lang="nb-NO" sz="2800" dirty="0" smtClean="0"/>
                  <a:t>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sz="2800" baseline="-25000" dirty="0" smtClean="0">
                    <a:solidFill>
                      <a:srgbClr val="C00000"/>
                    </a:solidFill>
                  </a:rPr>
                  <a:t>i+1</a:t>
                </a:r>
                <a:endParaRPr lang="nb-NO" sz="2800" baseline="-25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278" y="4725144"/>
                <a:ext cx="6912768" cy="954107"/>
              </a:xfrm>
              <a:prstGeom prst="rect">
                <a:avLst/>
              </a:prstGeom>
              <a:blipFill rotWithShape="1">
                <a:blip r:embed="rId3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27584" y="2380819"/>
            <a:ext cx="3219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 smtClean="0"/>
              <a:t>Define</a:t>
            </a:r>
            <a:r>
              <a:rPr lang="nb-NO" sz="2800" dirty="0" smtClean="0"/>
              <a:t> </a:t>
            </a:r>
            <a:r>
              <a:rPr lang="nb-NO" sz="2800" dirty="0" smtClean="0">
                <a:solidFill>
                  <a:srgbClr val="C00000"/>
                </a:solidFill>
              </a:rPr>
              <a:t>V</a:t>
            </a:r>
            <a:r>
              <a:rPr lang="nb-NO" sz="2800" baseline="-25000" dirty="0" smtClean="0">
                <a:solidFill>
                  <a:srgbClr val="C00000"/>
                </a:solidFill>
              </a:rPr>
              <a:t>i</a:t>
            </a:r>
            <a:r>
              <a:rPr lang="nb-NO" sz="2800" dirty="0" smtClean="0">
                <a:solidFill>
                  <a:srgbClr val="C00000"/>
                </a:solidFill>
              </a:rPr>
              <a:t> = {v</a:t>
            </a:r>
            <a:r>
              <a:rPr lang="nb-NO" sz="2800" baseline="-25000" dirty="0" smtClean="0">
                <a:solidFill>
                  <a:srgbClr val="C00000"/>
                </a:solidFill>
              </a:rPr>
              <a:t>1</a:t>
            </a:r>
            <a:r>
              <a:rPr lang="nb-NO" sz="2800" dirty="0" smtClean="0">
                <a:solidFill>
                  <a:srgbClr val="C00000"/>
                </a:solidFill>
              </a:rPr>
              <a:t>, … , v</a:t>
            </a:r>
            <a:r>
              <a:rPr lang="nb-NO" sz="2800" baseline="-25000" dirty="0" smtClean="0">
                <a:solidFill>
                  <a:srgbClr val="C00000"/>
                </a:solidFill>
              </a:rPr>
              <a:t>i</a:t>
            </a:r>
            <a:r>
              <a:rPr lang="nb-NO" sz="2800" dirty="0" smtClean="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0110" y="2380819"/>
            <a:ext cx="2549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 smtClean="0"/>
              <a:t>Define</a:t>
            </a:r>
            <a:r>
              <a:rPr lang="nb-NO" sz="2800" dirty="0" smtClean="0"/>
              <a:t> </a:t>
            </a:r>
            <a:r>
              <a:rPr lang="nb-NO" sz="2800" dirty="0" smtClean="0">
                <a:solidFill>
                  <a:srgbClr val="C00000"/>
                </a:solidFill>
              </a:rPr>
              <a:t>G</a:t>
            </a:r>
            <a:r>
              <a:rPr lang="nb-NO" sz="2800" baseline="-25000" dirty="0" smtClean="0">
                <a:solidFill>
                  <a:srgbClr val="C00000"/>
                </a:solidFill>
              </a:rPr>
              <a:t>i</a:t>
            </a:r>
            <a:r>
              <a:rPr lang="nb-NO" sz="2800" dirty="0" smtClean="0">
                <a:solidFill>
                  <a:srgbClr val="C00000"/>
                </a:solidFill>
              </a:rPr>
              <a:t> = G[V</a:t>
            </a:r>
            <a:r>
              <a:rPr lang="nb-NO" sz="2800" baseline="-25000" dirty="0" smtClean="0">
                <a:solidFill>
                  <a:srgbClr val="C00000"/>
                </a:solidFill>
              </a:rPr>
              <a:t>i</a:t>
            </a:r>
            <a:r>
              <a:rPr lang="nb-NO" sz="2800" dirty="0" smtClean="0">
                <a:solidFill>
                  <a:srgbClr val="C00000"/>
                </a:solidFill>
              </a:rPr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1720" y="1700808"/>
            <a:ext cx="5007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Order </a:t>
            </a:r>
            <a:r>
              <a:rPr lang="nb-NO" sz="2800" dirty="0" err="1" smtClean="0"/>
              <a:t>the</a:t>
            </a:r>
            <a:r>
              <a:rPr lang="nb-NO" sz="2800" dirty="0" smtClean="0"/>
              <a:t> </a:t>
            </a:r>
            <a:r>
              <a:rPr lang="nb-NO" sz="2800" dirty="0" err="1" smtClean="0"/>
              <a:t>vertices</a:t>
            </a:r>
            <a:r>
              <a:rPr lang="nb-NO" sz="2800" dirty="0" smtClean="0"/>
              <a:t> as </a:t>
            </a:r>
            <a:r>
              <a:rPr lang="nb-NO" sz="2800" dirty="0" smtClean="0">
                <a:solidFill>
                  <a:srgbClr val="C00000"/>
                </a:solidFill>
              </a:rPr>
              <a:t>v</a:t>
            </a:r>
            <a:r>
              <a:rPr lang="nb-NO" sz="2800" baseline="-25000" dirty="0" smtClean="0">
                <a:solidFill>
                  <a:srgbClr val="C00000"/>
                </a:solidFill>
              </a:rPr>
              <a:t>1</a:t>
            </a:r>
            <a:r>
              <a:rPr lang="nb-NO" sz="2800" dirty="0" smtClean="0"/>
              <a:t>, </a:t>
            </a:r>
            <a:r>
              <a:rPr lang="nb-NO" sz="2800" dirty="0" smtClean="0">
                <a:solidFill>
                  <a:srgbClr val="C00000"/>
                </a:solidFill>
              </a:rPr>
              <a:t>v</a:t>
            </a:r>
            <a:r>
              <a:rPr lang="nb-NO" sz="2800" baseline="-25000" dirty="0" smtClean="0">
                <a:solidFill>
                  <a:srgbClr val="C00000"/>
                </a:solidFill>
              </a:rPr>
              <a:t>2</a:t>
            </a:r>
            <a:r>
              <a:rPr lang="nb-NO" sz="2800" dirty="0" smtClean="0"/>
              <a:t> ….. </a:t>
            </a:r>
            <a:r>
              <a:rPr lang="nb-NO" sz="2800" dirty="0" smtClean="0">
                <a:solidFill>
                  <a:srgbClr val="C00000"/>
                </a:solidFill>
              </a:rPr>
              <a:t>v</a:t>
            </a:r>
            <a:r>
              <a:rPr lang="nb-NO" sz="2800" baseline="-25000" dirty="0" smtClean="0">
                <a:solidFill>
                  <a:srgbClr val="C00000"/>
                </a:solidFill>
              </a:rPr>
              <a:t>n</a:t>
            </a:r>
            <a:r>
              <a:rPr lang="nb-NO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124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/>
          <p:cNvSpPr/>
          <p:nvPr/>
        </p:nvSpPr>
        <p:spPr>
          <a:xfrm>
            <a:off x="7308304" y="3933056"/>
            <a:ext cx="792088" cy="690463"/>
          </a:xfrm>
          <a:prstGeom prst="ellipse">
            <a:avLst/>
          </a:prstGeom>
          <a:solidFill>
            <a:schemeClr val="bg1">
              <a:lumMod val="75000"/>
              <a:alpha val="23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Oval 36"/>
          <p:cNvSpPr/>
          <p:nvPr/>
        </p:nvSpPr>
        <p:spPr>
          <a:xfrm>
            <a:off x="6300192" y="3890665"/>
            <a:ext cx="792088" cy="690463"/>
          </a:xfrm>
          <a:prstGeom prst="ellipse">
            <a:avLst/>
          </a:prstGeom>
          <a:solidFill>
            <a:schemeClr val="bg1">
              <a:lumMod val="75000"/>
              <a:alpha val="23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Oval 27"/>
          <p:cNvSpPr/>
          <p:nvPr/>
        </p:nvSpPr>
        <p:spPr>
          <a:xfrm>
            <a:off x="755576" y="2522513"/>
            <a:ext cx="792088" cy="690463"/>
          </a:xfrm>
          <a:prstGeom prst="ellipse">
            <a:avLst/>
          </a:prstGeom>
          <a:solidFill>
            <a:schemeClr val="bg1">
              <a:lumMod val="75000"/>
              <a:alpha val="23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Oval 28"/>
          <p:cNvSpPr/>
          <p:nvPr/>
        </p:nvSpPr>
        <p:spPr>
          <a:xfrm>
            <a:off x="755576" y="3933056"/>
            <a:ext cx="792088" cy="690463"/>
          </a:xfrm>
          <a:prstGeom prst="ellipse">
            <a:avLst/>
          </a:prstGeom>
          <a:solidFill>
            <a:schemeClr val="bg1">
              <a:lumMod val="75000"/>
              <a:alpha val="23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Oval 29"/>
          <p:cNvSpPr/>
          <p:nvPr/>
        </p:nvSpPr>
        <p:spPr>
          <a:xfrm>
            <a:off x="1835696" y="2522513"/>
            <a:ext cx="792088" cy="690463"/>
          </a:xfrm>
          <a:prstGeom prst="ellipse">
            <a:avLst/>
          </a:prstGeom>
          <a:solidFill>
            <a:schemeClr val="bg1">
              <a:lumMod val="75000"/>
              <a:alpha val="23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Oval 30"/>
          <p:cNvSpPr/>
          <p:nvPr/>
        </p:nvSpPr>
        <p:spPr>
          <a:xfrm>
            <a:off x="1835696" y="3933056"/>
            <a:ext cx="792088" cy="690463"/>
          </a:xfrm>
          <a:prstGeom prst="ellipse">
            <a:avLst/>
          </a:prstGeom>
          <a:solidFill>
            <a:schemeClr val="bg1">
              <a:lumMod val="75000"/>
              <a:alpha val="23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Oval 31"/>
          <p:cNvSpPr/>
          <p:nvPr/>
        </p:nvSpPr>
        <p:spPr>
          <a:xfrm>
            <a:off x="2987824" y="2492896"/>
            <a:ext cx="792088" cy="690463"/>
          </a:xfrm>
          <a:prstGeom prst="ellipse">
            <a:avLst/>
          </a:prstGeom>
          <a:solidFill>
            <a:schemeClr val="bg1">
              <a:lumMod val="75000"/>
              <a:alpha val="23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Oval 32"/>
          <p:cNvSpPr/>
          <p:nvPr/>
        </p:nvSpPr>
        <p:spPr>
          <a:xfrm>
            <a:off x="2987824" y="3933056"/>
            <a:ext cx="792088" cy="690463"/>
          </a:xfrm>
          <a:prstGeom prst="ellipse">
            <a:avLst/>
          </a:prstGeom>
          <a:solidFill>
            <a:schemeClr val="bg1">
              <a:lumMod val="75000"/>
              <a:alpha val="23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Oval 33"/>
          <p:cNvSpPr/>
          <p:nvPr/>
        </p:nvSpPr>
        <p:spPr>
          <a:xfrm>
            <a:off x="5148064" y="2492896"/>
            <a:ext cx="792088" cy="690463"/>
          </a:xfrm>
          <a:prstGeom prst="ellipse">
            <a:avLst/>
          </a:prstGeom>
          <a:solidFill>
            <a:schemeClr val="bg1">
              <a:lumMod val="75000"/>
              <a:alpha val="23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Oval 34"/>
          <p:cNvSpPr/>
          <p:nvPr/>
        </p:nvSpPr>
        <p:spPr>
          <a:xfrm>
            <a:off x="5148064" y="3890665"/>
            <a:ext cx="792088" cy="690463"/>
          </a:xfrm>
          <a:prstGeom prst="ellipse">
            <a:avLst/>
          </a:prstGeom>
          <a:solidFill>
            <a:schemeClr val="bg1">
              <a:lumMod val="75000"/>
              <a:alpha val="23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Oval 35"/>
          <p:cNvSpPr/>
          <p:nvPr/>
        </p:nvSpPr>
        <p:spPr>
          <a:xfrm>
            <a:off x="6300192" y="2492896"/>
            <a:ext cx="792088" cy="690463"/>
          </a:xfrm>
          <a:prstGeom prst="ellipse">
            <a:avLst/>
          </a:prstGeom>
          <a:solidFill>
            <a:schemeClr val="bg1">
              <a:lumMod val="75000"/>
              <a:alpha val="23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Oval 37"/>
          <p:cNvSpPr/>
          <p:nvPr/>
        </p:nvSpPr>
        <p:spPr>
          <a:xfrm>
            <a:off x="7308304" y="2522513"/>
            <a:ext cx="792088" cy="690463"/>
          </a:xfrm>
          <a:prstGeom prst="ellipse">
            <a:avLst/>
          </a:prstGeom>
          <a:solidFill>
            <a:schemeClr val="bg1">
              <a:lumMod val="75000"/>
              <a:alpha val="23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Iterative </a:t>
            </a:r>
            <a:r>
              <a:rPr lang="nb-NO" dirty="0" err="1" smtClean="0"/>
              <a:t>Compression</a:t>
            </a:r>
            <a:endParaRPr lang="nb-NO" dirty="0"/>
          </a:p>
        </p:txBody>
      </p:sp>
      <p:grpSp>
        <p:nvGrpSpPr>
          <p:cNvPr id="88" name="Group 87"/>
          <p:cNvGrpSpPr/>
          <p:nvPr/>
        </p:nvGrpSpPr>
        <p:grpSpPr>
          <a:xfrm>
            <a:off x="796878" y="1988840"/>
            <a:ext cx="7183161" cy="475002"/>
            <a:chOff x="796878" y="1988840"/>
            <a:chExt cx="7183161" cy="475002"/>
          </a:xfrm>
        </p:grpSpPr>
        <p:sp>
          <p:nvSpPr>
            <p:cNvPr id="4" name="TextBox 3"/>
            <p:cNvSpPr txBox="1"/>
            <p:nvPr/>
          </p:nvSpPr>
          <p:spPr>
            <a:xfrm>
              <a:off x="796878" y="1988840"/>
              <a:ext cx="678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dirty="0" smtClean="0">
                  <a:solidFill>
                    <a:srgbClr val="C00000"/>
                  </a:solidFill>
                </a:rPr>
                <a:t>G</a:t>
              </a:r>
              <a:r>
                <a:rPr lang="nb-NO" sz="2400" baseline="-25000" dirty="0" smtClean="0">
                  <a:solidFill>
                    <a:srgbClr val="C00000"/>
                  </a:solidFill>
                </a:rPr>
                <a:t>k+1</a:t>
              </a:r>
              <a:endParaRPr lang="nb-NO" sz="2400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07704" y="1988840"/>
              <a:ext cx="678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dirty="0" smtClean="0">
                  <a:solidFill>
                    <a:srgbClr val="C00000"/>
                  </a:solidFill>
                </a:rPr>
                <a:t>G</a:t>
              </a:r>
              <a:r>
                <a:rPr lang="nb-NO" sz="2400" baseline="-25000" dirty="0" smtClean="0">
                  <a:solidFill>
                    <a:srgbClr val="C00000"/>
                  </a:solidFill>
                </a:rPr>
                <a:t>k+2</a:t>
              </a:r>
              <a:endParaRPr lang="nb-NO" sz="2400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59832" y="2002177"/>
              <a:ext cx="678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dirty="0" smtClean="0">
                  <a:solidFill>
                    <a:srgbClr val="C00000"/>
                  </a:solidFill>
                </a:rPr>
                <a:t>G</a:t>
              </a:r>
              <a:r>
                <a:rPr lang="nb-NO" sz="2400" baseline="-25000" dirty="0" smtClean="0">
                  <a:solidFill>
                    <a:srgbClr val="C00000"/>
                  </a:solidFill>
                </a:rPr>
                <a:t>k+3</a:t>
              </a:r>
              <a:endParaRPr lang="nb-NO" sz="2400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31055" y="1988840"/>
              <a:ext cx="652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dirty="0" smtClean="0">
                  <a:solidFill>
                    <a:srgbClr val="C00000"/>
                  </a:solidFill>
                </a:rPr>
                <a:t>G</a:t>
              </a:r>
              <a:r>
                <a:rPr lang="nb-NO" sz="2400" baseline="-25000" dirty="0" smtClean="0">
                  <a:solidFill>
                    <a:srgbClr val="C00000"/>
                  </a:solidFill>
                </a:rPr>
                <a:t>n-2</a:t>
              </a:r>
              <a:endParaRPr lang="nb-NO" sz="2400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41881" y="1988840"/>
              <a:ext cx="652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dirty="0" smtClean="0">
                  <a:solidFill>
                    <a:srgbClr val="C00000"/>
                  </a:solidFill>
                </a:rPr>
                <a:t>G</a:t>
              </a:r>
              <a:r>
                <a:rPr lang="nb-NO" sz="2400" baseline="-25000" dirty="0" smtClean="0">
                  <a:solidFill>
                    <a:srgbClr val="C00000"/>
                  </a:solidFill>
                </a:rPr>
                <a:t>n-1</a:t>
              </a:r>
              <a:endParaRPr lang="nb-NO" sz="2400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94009" y="2002177"/>
              <a:ext cx="486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dirty="0" err="1" smtClean="0">
                  <a:solidFill>
                    <a:srgbClr val="C00000"/>
                  </a:solidFill>
                </a:rPr>
                <a:t>G</a:t>
              </a:r>
              <a:r>
                <a:rPr lang="nb-NO" sz="2400" baseline="-25000" dirty="0" err="1" smtClean="0">
                  <a:solidFill>
                    <a:srgbClr val="C00000"/>
                  </a:solidFill>
                </a:rPr>
                <a:t>n</a:t>
              </a:r>
              <a:endParaRPr lang="nb-NO" sz="2400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27584" y="2593958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X</a:t>
            </a:r>
            <a:r>
              <a:rPr lang="nb-NO" sz="2400" baseline="-25000" dirty="0" smtClean="0">
                <a:solidFill>
                  <a:srgbClr val="C00000"/>
                </a:solidFill>
              </a:rPr>
              <a:t>k+1</a:t>
            </a:r>
            <a:endParaRPr lang="nb-NO" sz="2400" baseline="-25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8410" y="2593958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X</a:t>
            </a:r>
            <a:r>
              <a:rPr lang="nb-NO" sz="2400" baseline="-25000" dirty="0" smtClean="0">
                <a:solidFill>
                  <a:srgbClr val="C00000"/>
                </a:solidFill>
              </a:rPr>
              <a:t>k+2</a:t>
            </a:r>
            <a:endParaRPr lang="nb-NO" sz="2400" baseline="-25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0538" y="2607295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X</a:t>
            </a:r>
            <a:r>
              <a:rPr lang="nb-NO" sz="2400" baseline="-25000" dirty="0" smtClean="0">
                <a:solidFill>
                  <a:srgbClr val="C00000"/>
                </a:solidFill>
              </a:rPr>
              <a:t>k+3</a:t>
            </a:r>
            <a:endParaRPr lang="nb-NO" sz="2400" baseline="-25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1761" y="2593958"/>
            <a:ext cx="61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X</a:t>
            </a:r>
            <a:r>
              <a:rPr lang="nb-NO" sz="2400" baseline="-25000" dirty="0" smtClean="0">
                <a:solidFill>
                  <a:srgbClr val="C00000"/>
                </a:solidFill>
              </a:rPr>
              <a:t>n-2</a:t>
            </a:r>
            <a:endParaRPr lang="nb-NO" sz="2400" baseline="-25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587" y="2593958"/>
            <a:ext cx="61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X</a:t>
            </a:r>
            <a:r>
              <a:rPr lang="nb-NO" sz="2400" baseline="-25000" dirty="0" smtClean="0">
                <a:solidFill>
                  <a:srgbClr val="C00000"/>
                </a:solidFill>
              </a:rPr>
              <a:t>n-1</a:t>
            </a:r>
            <a:endParaRPr lang="nb-NO" sz="2400" baseline="-25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24715" y="2607295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>
                <a:solidFill>
                  <a:srgbClr val="C00000"/>
                </a:solidFill>
              </a:rPr>
              <a:t>X</a:t>
            </a:r>
            <a:r>
              <a:rPr lang="nb-NO" sz="2400" baseline="-25000" dirty="0" err="1" smtClean="0">
                <a:solidFill>
                  <a:srgbClr val="C00000"/>
                </a:solidFill>
              </a:rPr>
              <a:t>n</a:t>
            </a:r>
            <a:endParaRPr lang="nb-NO" sz="2400" baseline="-250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84" y="4005064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S</a:t>
            </a:r>
            <a:r>
              <a:rPr lang="nb-NO" sz="2400" baseline="-25000" dirty="0" smtClean="0">
                <a:solidFill>
                  <a:srgbClr val="C00000"/>
                </a:solidFill>
              </a:rPr>
              <a:t>k+1</a:t>
            </a:r>
            <a:endParaRPr lang="nb-NO" sz="2400" baseline="-250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38410" y="4005064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S</a:t>
            </a:r>
            <a:r>
              <a:rPr lang="nb-NO" sz="2400" baseline="-25000" dirty="0" smtClean="0">
                <a:solidFill>
                  <a:srgbClr val="C00000"/>
                </a:solidFill>
              </a:rPr>
              <a:t>k+2</a:t>
            </a:r>
            <a:endParaRPr lang="nb-NO" sz="2400" baseline="-250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90538" y="4018401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S</a:t>
            </a:r>
            <a:r>
              <a:rPr lang="nb-NO" sz="2400" baseline="-25000" dirty="0" smtClean="0">
                <a:solidFill>
                  <a:srgbClr val="C00000"/>
                </a:solidFill>
              </a:rPr>
              <a:t>k+3</a:t>
            </a:r>
            <a:endParaRPr lang="nb-NO" sz="2400" baseline="-250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61761" y="4005064"/>
            <a:ext cx="61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S</a:t>
            </a:r>
            <a:r>
              <a:rPr lang="nb-NO" sz="2400" baseline="-25000" dirty="0" smtClean="0">
                <a:solidFill>
                  <a:srgbClr val="C00000"/>
                </a:solidFill>
              </a:rPr>
              <a:t>n-2</a:t>
            </a:r>
            <a:endParaRPr lang="nb-NO" sz="2400" baseline="-250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72587" y="4005064"/>
            <a:ext cx="61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S</a:t>
            </a:r>
            <a:r>
              <a:rPr lang="nb-NO" sz="2400" baseline="-25000" dirty="0" smtClean="0">
                <a:solidFill>
                  <a:srgbClr val="C00000"/>
                </a:solidFill>
              </a:rPr>
              <a:t>n-1</a:t>
            </a:r>
            <a:endParaRPr lang="nb-NO" sz="2400" baseline="-250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4715" y="4018401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>
                <a:solidFill>
                  <a:srgbClr val="C00000"/>
                </a:solidFill>
              </a:rPr>
              <a:t>S</a:t>
            </a:r>
            <a:r>
              <a:rPr lang="nb-NO" sz="2400" baseline="-25000" dirty="0" err="1" smtClean="0">
                <a:solidFill>
                  <a:srgbClr val="C00000"/>
                </a:solidFill>
              </a:rPr>
              <a:t>n</a:t>
            </a:r>
            <a:endParaRPr lang="nb-NO" sz="2400" baseline="-250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62465" y="5108991"/>
            <a:ext cx="3385671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317500" algn="ctr" rotWithShape="0">
              <a:prstClr val="black">
                <a:alpha val="7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endParaRPr lang="nb-NO" dirty="0" smtClean="0">
              <a:solidFill>
                <a:srgbClr val="C00000"/>
              </a:solidFill>
            </a:endParaRPr>
          </a:p>
          <a:p>
            <a:pPr algn="ctr"/>
            <a:r>
              <a:rPr lang="nb-NO" dirty="0" smtClean="0">
                <a:solidFill>
                  <a:srgbClr val="C00000"/>
                </a:solidFill>
              </a:rPr>
              <a:t>X</a:t>
            </a:r>
            <a:r>
              <a:rPr lang="nb-NO" baseline="-25000" dirty="0" smtClean="0">
                <a:solidFill>
                  <a:srgbClr val="C00000"/>
                </a:solidFill>
              </a:rPr>
              <a:t>k+1</a:t>
            </a:r>
            <a:r>
              <a:rPr lang="nb-NO" dirty="0" smtClean="0">
                <a:solidFill>
                  <a:srgbClr val="C00000"/>
                </a:solidFill>
              </a:rPr>
              <a:t> = V</a:t>
            </a:r>
            <a:r>
              <a:rPr lang="nb-NO" baseline="-25000" dirty="0" smtClean="0">
                <a:solidFill>
                  <a:srgbClr val="C00000"/>
                </a:solidFill>
              </a:rPr>
              <a:t>k+1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smtClean="0"/>
              <a:t>is a feedback </a:t>
            </a:r>
            <a:br>
              <a:rPr lang="nb-NO" dirty="0" smtClean="0"/>
            </a:br>
            <a:r>
              <a:rPr lang="nb-NO" dirty="0" smtClean="0"/>
              <a:t>     </a:t>
            </a:r>
            <a:r>
              <a:rPr lang="nb-NO" dirty="0" err="1" smtClean="0"/>
              <a:t>vertex</a:t>
            </a:r>
            <a:r>
              <a:rPr lang="nb-NO" dirty="0" smtClean="0"/>
              <a:t> </a:t>
            </a:r>
            <a:r>
              <a:rPr lang="nb-NO" dirty="0" err="1" smtClean="0"/>
              <a:t>set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baseline="-25000" dirty="0" smtClean="0">
                <a:solidFill>
                  <a:srgbClr val="C00000"/>
                </a:solidFill>
              </a:rPr>
              <a:t>k+1</a:t>
            </a:r>
            <a:r>
              <a:rPr lang="nb-NO" dirty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size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k+1      </a:t>
            </a:r>
          </a:p>
          <a:p>
            <a:pPr algn="ctr"/>
            <a:r>
              <a:rPr lang="nb-NO" dirty="0" smtClean="0">
                <a:solidFill>
                  <a:srgbClr val="C00000"/>
                </a:solidFill>
              </a:rPr>
              <a:t>    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74528" y="5108990"/>
            <a:ext cx="2361544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317500" algn="ctr" rotWithShape="0">
              <a:prstClr val="black">
                <a:alpha val="7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    </a:t>
            </a:r>
          </a:p>
          <a:p>
            <a:pPr algn="ctr"/>
            <a:r>
              <a:rPr lang="nb-NO" dirty="0" smtClean="0"/>
              <a:t> Feedback </a:t>
            </a:r>
            <a:r>
              <a:rPr lang="nb-NO" dirty="0" err="1" smtClean="0"/>
              <a:t>vertex</a:t>
            </a:r>
            <a:r>
              <a:rPr lang="nb-NO" dirty="0" smtClean="0"/>
              <a:t> </a:t>
            </a:r>
            <a:r>
              <a:rPr lang="nb-NO" dirty="0" err="1" smtClean="0"/>
              <a:t>set</a:t>
            </a:r>
            <a:r>
              <a:rPr lang="nb-NO" dirty="0" smtClean="0"/>
              <a:t>     </a:t>
            </a:r>
            <a:r>
              <a:rPr lang="nb-NO" dirty="0"/>
              <a:t/>
            </a:r>
            <a:br>
              <a:rPr lang="nb-NO" dirty="0"/>
            </a:b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size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</a:p>
          <a:p>
            <a:pPr algn="ctr"/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68730" y="5108991"/>
            <a:ext cx="2573140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317500" algn="ctr" rotWithShape="0">
              <a:prstClr val="black">
                <a:alpha val="7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endParaRPr lang="nb-NO" dirty="0" smtClean="0"/>
          </a:p>
          <a:p>
            <a:pPr algn="ctr"/>
            <a:r>
              <a:rPr lang="nb-NO" dirty="0" smtClean="0"/>
              <a:t>     Feedback </a:t>
            </a:r>
            <a:r>
              <a:rPr lang="nb-NO" dirty="0" err="1" smtClean="0"/>
              <a:t>vertex</a:t>
            </a:r>
            <a:r>
              <a:rPr lang="nb-NO" dirty="0" smtClean="0"/>
              <a:t> </a:t>
            </a:r>
            <a:r>
              <a:rPr lang="nb-NO" dirty="0" err="1" smtClean="0"/>
              <a:t>set</a:t>
            </a:r>
            <a:r>
              <a:rPr lang="nb-NO" dirty="0" smtClean="0"/>
              <a:t>     </a:t>
            </a:r>
            <a:r>
              <a:rPr lang="nb-NO" dirty="0"/>
              <a:t/>
            </a:r>
            <a:br>
              <a:rPr lang="nb-NO" dirty="0"/>
            </a:b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size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k+1</a:t>
            </a:r>
          </a:p>
          <a:p>
            <a:pPr algn="ctr"/>
            <a:endParaRPr lang="nb-NO" dirty="0">
              <a:solidFill>
                <a:srgbClr val="C0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187624" y="3284984"/>
            <a:ext cx="0" cy="53367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095639" y="5108991"/>
            <a:ext cx="2919324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317500" algn="ctr" rotWithShape="0">
              <a:prstClr val="black">
                <a:alpha val="7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    </a:t>
            </a:r>
          </a:p>
          <a:p>
            <a:pPr algn="ctr"/>
            <a:r>
              <a:rPr lang="nb-NO" dirty="0" smtClean="0"/>
              <a:t> </a:t>
            </a:r>
            <a:r>
              <a:rPr lang="nb-NO" dirty="0" err="1" smtClean="0"/>
              <a:t>Compression</a:t>
            </a:r>
            <a:r>
              <a:rPr lang="nb-NO" dirty="0" smtClean="0"/>
              <a:t> </a:t>
            </a:r>
            <a:r>
              <a:rPr lang="nb-NO" dirty="0" err="1" smtClean="0"/>
              <a:t>step</a:t>
            </a:r>
            <a:r>
              <a:rPr lang="nb-NO" dirty="0" smtClean="0"/>
              <a:t> </a:t>
            </a:r>
            <a:r>
              <a:rPr lang="nb-NO" dirty="0" err="1" smtClean="0"/>
              <a:t>succeeds</a:t>
            </a:r>
            <a:r>
              <a:rPr lang="nb-NO" dirty="0" smtClean="0"/>
              <a:t>?</a:t>
            </a:r>
            <a:br>
              <a:rPr lang="nb-NO" dirty="0" smtClean="0"/>
            </a:br>
            <a:r>
              <a:rPr lang="nb-NO" dirty="0" smtClean="0"/>
              <a:t>If </a:t>
            </a:r>
            <a:r>
              <a:rPr lang="nb-NO" dirty="0" err="1" smtClean="0">
                <a:solidFill>
                  <a:srgbClr val="C00000"/>
                </a:solidFill>
              </a:rPr>
              <a:t>no</a:t>
            </a:r>
            <a:r>
              <a:rPr lang="nb-NO" dirty="0" smtClean="0"/>
              <a:t>, </a:t>
            </a:r>
            <a:r>
              <a:rPr lang="nb-NO" dirty="0" err="1" smtClean="0"/>
              <a:t>answer</a:t>
            </a:r>
            <a:r>
              <a:rPr lang="nb-NO" dirty="0" smtClean="0"/>
              <a:t> ``</a:t>
            </a:r>
            <a:r>
              <a:rPr lang="nb-NO" dirty="0" err="1" smtClean="0">
                <a:solidFill>
                  <a:srgbClr val="C00000"/>
                </a:solidFill>
              </a:rPr>
              <a:t>no</a:t>
            </a:r>
            <a:r>
              <a:rPr lang="nb-NO" dirty="0" smtClean="0"/>
              <a:t>’’.</a:t>
            </a:r>
            <a:endParaRPr lang="nb-NO" dirty="0" smtClean="0">
              <a:solidFill>
                <a:srgbClr val="C00000"/>
              </a:solidFill>
            </a:endParaRPr>
          </a:p>
          <a:p>
            <a:pPr algn="ctr"/>
            <a:endParaRPr lang="nb-NO" dirty="0">
              <a:solidFill>
                <a:srgbClr val="C0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982935" y="3433211"/>
            <a:ext cx="409378" cy="385446"/>
            <a:chOff x="796878" y="836712"/>
            <a:chExt cx="606770" cy="576064"/>
          </a:xfrm>
        </p:grpSpPr>
        <p:cxnSp>
          <p:nvCxnSpPr>
            <p:cNvPr id="53" name="Straight Connector 52"/>
            <p:cNvCxnSpPr/>
            <p:nvPr/>
          </p:nvCxnSpPr>
          <p:spPr>
            <a:xfrm flipH="1" flipV="1">
              <a:off x="796878" y="836712"/>
              <a:ext cx="606770" cy="57606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96878" y="836712"/>
              <a:ext cx="606770" cy="57606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/>
          <p:cNvCxnSpPr/>
          <p:nvPr/>
        </p:nvCxnSpPr>
        <p:spPr>
          <a:xfrm flipV="1">
            <a:off x="1340024" y="3183359"/>
            <a:ext cx="495672" cy="7073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231740" y="3327375"/>
            <a:ext cx="0" cy="53367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2027051" y="3475602"/>
            <a:ext cx="409378" cy="385446"/>
            <a:chOff x="796878" y="836712"/>
            <a:chExt cx="606770" cy="576064"/>
          </a:xfrm>
        </p:grpSpPr>
        <p:cxnSp>
          <p:nvCxnSpPr>
            <p:cNvPr id="63" name="Straight Connector 62"/>
            <p:cNvCxnSpPr/>
            <p:nvPr/>
          </p:nvCxnSpPr>
          <p:spPr>
            <a:xfrm flipH="1" flipV="1">
              <a:off x="796878" y="836712"/>
              <a:ext cx="606770" cy="57606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796878" y="836712"/>
              <a:ext cx="606770" cy="57606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Arrow Connector 64"/>
          <p:cNvCxnSpPr/>
          <p:nvPr/>
        </p:nvCxnSpPr>
        <p:spPr>
          <a:xfrm>
            <a:off x="3408537" y="3327375"/>
            <a:ext cx="0" cy="53367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3203848" y="3475602"/>
            <a:ext cx="409378" cy="385446"/>
            <a:chOff x="796878" y="836712"/>
            <a:chExt cx="606770" cy="576064"/>
          </a:xfrm>
        </p:grpSpPr>
        <p:cxnSp>
          <p:nvCxnSpPr>
            <p:cNvPr id="67" name="Straight Connector 66"/>
            <p:cNvCxnSpPr/>
            <p:nvPr/>
          </p:nvCxnSpPr>
          <p:spPr>
            <a:xfrm flipH="1" flipV="1">
              <a:off x="796878" y="836712"/>
              <a:ext cx="606770" cy="57606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796878" y="836712"/>
              <a:ext cx="606770" cy="57606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Arrow Connector 68"/>
          <p:cNvCxnSpPr/>
          <p:nvPr/>
        </p:nvCxnSpPr>
        <p:spPr>
          <a:xfrm>
            <a:off x="7729017" y="3284984"/>
            <a:ext cx="0" cy="53367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524328" y="3433211"/>
            <a:ext cx="409378" cy="385446"/>
            <a:chOff x="796878" y="836712"/>
            <a:chExt cx="606770" cy="576064"/>
          </a:xfrm>
        </p:grpSpPr>
        <p:cxnSp>
          <p:nvCxnSpPr>
            <p:cNvPr id="71" name="Straight Connector 70"/>
            <p:cNvCxnSpPr/>
            <p:nvPr/>
          </p:nvCxnSpPr>
          <p:spPr>
            <a:xfrm flipH="1" flipV="1">
              <a:off x="796878" y="836712"/>
              <a:ext cx="606770" cy="57606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796878" y="836712"/>
              <a:ext cx="606770" cy="57606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>
            <a:off x="6743575" y="3255367"/>
            <a:ext cx="0" cy="53367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6538886" y="3403594"/>
            <a:ext cx="409378" cy="385446"/>
            <a:chOff x="796878" y="836712"/>
            <a:chExt cx="606770" cy="576064"/>
          </a:xfrm>
        </p:grpSpPr>
        <p:cxnSp>
          <p:nvCxnSpPr>
            <p:cNvPr id="77" name="Straight Connector 76"/>
            <p:cNvCxnSpPr/>
            <p:nvPr/>
          </p:nvCxnSpPr>
          <p:spPr>
            <a:xfrm flipH="1" flipV="1">
              <a:off x="796878" y="836712"/>
              <a:ext cx="606770" cy="57606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796878" y="836712"/>
              <a:ext cx="606770" cy="57606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Arrow Connector 78"/>
          <p:cNvCxnSpPr/>
          <p:nvPr/>
        </p:nvCxnSpPr>
        <p:spPr>
          <a:xfrm>
            <a:off x="5568777" y="3255367"/>
            <a:ext cx="0" cy="53367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5364088" y="3403594"/>
            <a:ext cx="409378" cy="385446"/>
            <a:chOff x="796878" y="836712"/>
            <a:chExt cx="606770" cy="576064"/>
          </a:xfrm>
        </p:grpSpPr>
        <p:cxnSp>
          <p:nvCxnSpPr>
            <p:cNvPr id="81" name="Straight Connector 80"/>
            <p:cNvCxnSpPr/>
            <p:nvPr/>
          </p:nvCxnSpPr>
          <p:spPr>
            <a:xfrm flipH="1" flipV="1">
              <a:off x="796878" y="836712"/>
              <a:ext cx="606770" cy="57606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796878" y="836712"/>
              <a:ext cx="606770" cy="57606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Arrow Connector 82"/>
          <p:cNvCxnSpPr/>
          <p:nvPr/>
        </p:nvCxnSpPr>
        <p:spPr>
          <a:xfrm flipV="1">
            <a:off x="2483768" y="3212976"/>
            <a:ext cx="495672" cy="7073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3644280" y="3212976"/>
            <a:ext cx="495672" cy="7073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4788024" y="3212976"/>
            <a:ext cx="495672" cy="7073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211960" y="2525995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800" dirty="0" smtClean="0">
                <a:solidFill>
                  <a:srgbClr val="002060"/>
                </a:solidFill>
              </a:rPr>
              <a:t>…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250570" y="3894147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800" dirty="0" smtClean="0">
                <a:solidFill>
                  <a:srgbClr val="002060"/>
                </a:solidFill>
              </a:rPr>
              <a:t>…</a:t>
            </a:r>
            <a:endParaRPr lang="nb-NO" dirty="0">
              <a:solidFill>
                <a:srgbClr val="002060"/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5868358" y="3198166"/>
            <a:ext cx="495672" cy="7073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6948264" y="3179673"/>
            <a:ext cx="495672" cy="7073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93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7" grpId="0" animBg="1"/>
      <p:bldP spid="3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3" grpId="1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44" grpId="0" animBg="1"/>
      <p:bldP spid="44" grpId="1" animBg="1"/>
      <p:bldP spid="44" grpId="2" animBg="1"/>
      <p:bldP spid="44" grpId="3" animBg="1"/>
      <p:bldP spid="44" grpId="4" animBg="1"/>
      <p:bldP spid="44" grpId="5" animBg="1"/>
      <p:bldP spid="44" grpId="6" animBg="1"/>
      <p:bldP spid="44" grpId="7" animBg="1"/>
      <p:bldP spid="44" grpId="8" animBg="1"/>
      <p:bldP spid="44" grpId="9" animBg="1"/>
      <p:bldP spid="44" grpId="10" animBg="1"/>
      <p:bldP spid="44" grpId="11" animBg="1"/>
      <p:bldP spid="86" grpId="0"/>
      <p:bldP spid="8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Solving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Compression</a:t>
            </a:r>
            <a:r>
              <a:rPr lang="nb-NO" dirty="0" smtClean="0"/>
              <a:t> </a:t>
            </a:r>
            <a:r>
              <a:rPr lang="nb-NO" dirty="0" err="1" smtClean="0"/>
              <a:t>Step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Input: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Tournament</a:t>
                </a:r>
                <a:r>
                  <a:rPr lang="nb-NO" b="1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G</a:t>
                </a:r>
                <a:r>
                  <a:rPr lang="nb-NO" dirty="0" smtClean="0">
                    <a:sym typeface="Wingdings" panose="05000000000000000000" pitchFamily="2" charset="2"/>
                  </a:rPr>
                  <a:t>,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integer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</a:t>
                </a:r>
                <a:r>
                  <a:rPr lang="nb-NO" dirty="0" smtClean="0">
                    <a:sym typeface="Wingdings" panose="05000000000000000000" pitchFamily="2" charset="2"/>
                  </a:rPr>
                  <a:t>, feedback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vertex</a:t>
                </a:r>
                <a:r>
                  <a:rPr lang="nb-NO" dirty="0" smtClean="0">
                    <a:sym typeface="Wingdings" panose="05000000000000000000" pitchFamily="2" charset="2"/>
                  </a:rPr>
                  <a:t> 	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set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of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G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of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size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k+1</a:t>
                </a:r>
                <a:r>
                  <a:rPr lang="nb-NO" dirty="0" smtClean="0">
                    <a:sym typeface="Wingdings" panose="05000000000000000000" pitchFamily="2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nb-NO" b="1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Question</a:t>
                </a:r>
                <a:r>
                  <a:rPr lang="nb-NO" b="1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: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Does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G</a:t>
                </a:r>
                <a:r>
                  <a:rPr lang="nb-NO" dirty="0" smtClean="0">
                    <a:sym typeface="Wingdings" panose="05000000000000000000" pitchFamily="2" charset="2"/>
                  </a:rPr>
                  <a:t> have a feedback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vertex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set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S</a:t>
                </a:r>
                <a:r>
                  <a:rPr lang="nb-NO" dirty="0" smtClean="0">
                    <a:sym typeface="Wingdings" panose="05000000000000000000" pitchFamily="2" charset="2"/>
                  </a:rPr>
                  <a:t> 	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of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size</a:t>
                </a:r>
                <a:r>
                  <a:rPr lang="nb-NO" dirty="0" smtClean="0">
                    <a:sym typeface="Wingdings" panose="05000000000000000000" pitchFamily="2" charset="2"/>
                  </a:rPr>
                  <a:t> at most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</a:t>
                </a:r>
                <a:r>
                  <a:rPr lang="nb-NO" dirty="0" smtClean="0">
                    <a:sym typeface="Wingdings" panose="05000000000000000000" pitchFamily="2" charset="2"/>
                  </a:rPr>
                  <a:t>?</a:t>
                </a:r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Parameter: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</a:t>
                </a:r>
                <a:endParaRPr lang="nb-NO" dirty="0" smtClean="0"/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Branch </a:t>
                </a:r>
                <a:r>
                  <a:rPr lang="nb-NO" dirty="0" err="1" smtClean="0"/>
                  <a:t>on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which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subset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X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goes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into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dirty="0" smtClean="0"/>
                  <a:t>. </a:t>
                </a:r>
                <a:r>
                  <a:rPr lang="nb-NO" dirty="0" err="1" smtClean="0"/>
                  <a:t>Gives</a:t>
                </a:r>
                <a:r>
                  <a:rPr lang="nb-NO" dirty="0" smtClean="0"/>
                  <a:t>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k+1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factor</a:t>
                </a:r>
                <a:r>
                  <a:rPr lang="nb-NO" dirty="0" smtClean="0"/>
                  <a:t> in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running</a:t>
                </a:r>
                <a:r>
                  <a:rPr lang="nb-NO" dirty="0" smtClean="0"/>
                  <a:t> time.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1259" b="-121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00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Disjoint</a:t>
            </a:r>
            <a:r>
              <a:rPr lang="nb-NO" dirty="0" smtClean="0"/>
              <a:t> TFVS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Input: </a:t>
            </a:r>
            <a:r>
              <a:rPr lang="nb-NO" dirty="0" err="1" smtClean="0">
                <a:sym typeface="Wingdings" panose="05000000000000000000" pitchFamily="2" charset="2"/>
              </a:rPr>
              <a:t>Tournament</a:t>
            </a:r>
            <a:r>
              <a:rPr lang="nb-NO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G</a:t>
            </a:r>
            <a:r>
              <a:rPr lang="nb-NO" dirty="0" smtClean="0">
                <a:sym typeface="Wingdings" panose="05000000000000000000" pitchFamily="2" charset="2"/>
              </a:rPr>
              <a:t>, </a:t>
            </a:r>
            <a:r>
              <a:rPr lang="nb-NO" dirty="0" err="1" smtClean="0">
                <a:sym typeface="Wingdings" panose="05000000000000000000" pitchFamily="2" charset="2"/>
              </a:rPr>
              <a:t>integer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k</a:t>
            </a:r>
            <a:r>
              <a:rPr lang="nb-NO" dirty="0" smtClean="0">
                <a:sym typeface="Wingdings" panose="05000000000000000000" pitchFamily="2" charset="2"/>
              </a:rPr>
              <a:t>, feedback </a:t>
            </a:r>
            <a:r>
              <a:rPr lang="nb-NO" dirty="0" err="1" smtClean="0">
                <a:sym typeface="Wingdings" panose="05000000000000000000" pitchFamily="2" charset="2"/>
              </a:rPr>
              <a:t>vertex</a:t>
            </a:r>
            <a:r>
              <a:rPr lang="nb-NO" dirty="0" smtClean="0">
                <a:sym typeface="Wingdings" panose="05000000000000000000" pitchFamily="2" charset="2"/>
              </a:rPr>
              <a:t> 	</a:t>
            </a:r>
            <a:r>
              <a:rPr lang="nb-NO" dirty="0" err="1" smtClean="0">
                <a:sym typeface="Wingdings" panose="05000000000000000000" pitchFamily="2" charset="2"/>
              </a:rPr>
              <a:t>set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X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err="1" smtClean="0">
                <a:sym typeface="Wingdings" panose="05000000000000000000" pitchFamily="2" charset="2"/>
              </a:rPr>
              <a:t>of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G</a:t>
            </a:r>
            <a:r>
              <a:rPr lang="nb-NO" dirty="0" smtClean="0">
                <a:sym typeface="Wingdings" panose="05000000000000000000" pitchFamily="2" charset="2"/>
              </a:rPr>
              <a:t>. </a:t>
            </a:r>
          </a:p>
          <a:p>
            <a:pPr marL="0" indent="0">
              <a:buNone/>
            </a:pPr>
            <a:r>
              <a:rPr lang="nb-NO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Question</a:t>
            </a:r>
            <a:r>
              <a:rPr lang="nb-NO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: </a:t>
            </a:r>
            <a:r>
              <a:rPr lang="nb-NO" dirty="0" err="1" smtClean="0">
                <a:sym typeface="Wingdings" panose="05000000000000000000" pitchFamily="2" charset="2"/>
              </a:rPr>
              <a:t>Does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G</a:t>
            </a:r>
            <a:r>
              <a:rPr lang="nb-NO" dirty="0" smtClean="0">
                <a:sym typeface="Wingdings" panose="05000000000000000000" pitchFamily="2" charset="2"/>
              </a:rPr>
              <a:t> have a feedback </a:t>
            </a:r>
            <a:r>
              <a:rPr lang="nb-NO" dirty="0" err="1" smtClean="0">
                <a:sym typeface="Wingdings" panose="05000000000000000000" pitchFamily="2" charset="2"/>
              </a:rPr>
              <a:t>vertex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err="1" smtClean="0">
                <a:sym typeface="Wingdings" panose="05000000000000000000" pitchFamily="2" charset="2"/>
              </a:rPr>
              <a:t>set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S</a:t>
            </a:r>
            <a:r>
              <a:rPr lang="nb-NO" dirty="0" smtClean="0">
                <a:sym typeface="Wingdings" panose="05000000000000000000" pitchFamily="2" charset="2"/>
              </a:rPr>
              <a:t> 	</a:t>
            </a:r>
            <a:r>
              <a:rPr lang="nb-NO" dirty="0" err="1" smtClean="0">
                <a:sym typeface="Wingdings" panose="05000000000000000000" pitchFamily="2" charset="2"/>
              </a:rPr>
              <a:t>of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err="1" smtClean="0">
                <a:sym typeface="Wingdings" panose="05000000000000000000" pitchFamily="2" charset="2"/>
              </a:rPr>
              <a:t>size</a:t>
            </a:r>
            <a:r>
              <a:rPr lang="nb-NO" dirty="0" smtClean="0">
                <a:sym typeface="Wingdings" panose="05000000000000000000" pitchFamily="2" charset="2"/>
              </a:rPr>
              <a:t> at most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k</a:t>
            </a:r>
            <a:r>
              <a:rPr lang="nb-NO" dirty="0" smtClean="0">
                <a:sym typeface="Wingdings" panose="05000000000000000000" pitchFamily="2" charset="2"/>
              </a:rPr>
              <a:t>, </a:t>
            </a:r>
            <a:r>
              <a:rPr lang="nb-NO" dirty="0" err="1" smtClean="0">
                <a:sym typeface="Wingdings" panose="05000000000000000000" pitchFamily="2" charset="2"/>
              </a:rPr>
              <a:t>disjoint</a:t>
            </a:r>
            <a:r>
              <a:rPr lang="nb-NO" dirty="0" smtClean="0">
                <a:sym typeface="Wingdings" panose="05000000000000000000" pitchFamily="2" charset="2"/>
              </a:rPr>
              <a:t> from </a:t>
            </a:r>
            <a:r>
              <a:rPr lang="nb-NO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X</a:t>
            </a:r>
            <a:r>
              <a:rPr lang="nb-NO" dirty="0" smtClean="0">
                <a:sym typeface="Wingdings" panose="05000000000000000000" pitchFamily="2" charset="2"/>
              </a:rPr>
              <a:t>?</a:t>
            </a:r>
          </a:p>
          <a:p>
            <a:pPr marL="0" indent="0">
              <a:buNone/>
            </a:pPr>
            <a:endParaRPr lang="nb-NO" dirty="0"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4581128"/>
            <a:ext cx="6825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  <a:sym typeface="Wingdings" panose="05000000000000000000" pitchFamily="2" charset="2"/>
              </a:rPr>
              <a:t>No parameter </a:t>
            </a:r>
            <a:r>
              <a:rPr lang="nb-NO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needed</a:t>
            </a:r>
            <a:r>
              <a:rPr lang="nb-NO" dirty="0" smtClean="0">
                <a:solidFill>
                  <a:srgbClr val="002060"/>
                </a:solidFill>
                <a:sym typeface="Wingdings" panose="05000000000000000000" pitchFamily="2" charset="2"/>
              </a:rPr>
              <a:t> – </a:t>
            </a:r>
            <a:r>
              <a:rPr lang="nb-NO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we</a:t>
            </a:r>
            <a:r>
              <a:rPr lang="nb-NO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nb-NO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will</a:t>
            </a:r>
            <a:r>
              <a:rPr lang="nb-NO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nb-NO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solve</a:t>
            </a:r>
            <a:r>
              <a:rPr lang="nb-NO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nb-NO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Disjoint</a:t>
            </a:r>
            <a:r>
              <a:rPr lang="nb-NO" dirty="0" smtClean="0">
                <a:solidFill>
                  <a:srgbClr val="002060"/>
                </a:solidFill>
                <a:sym typeface="Wingdings" panose="05000000000000000000" pitchFamily="2" charset="2"/>
              </a:rPr>
              <a:t> TFVS in polynomial time!</a:t>
            </a:r>
          </a:p>
        </p:txBody>
      </p:sp>
    </p:spTree>
    <p:extLst>
      <p:ext uri="{BB962C8B-B14F-4D97-AF65-F5344CB8AC3E}">
        <p14:creationId xmlns:p14="http://schemas.microsoft.com/office/powerpoint/2010/main" val="66537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463124" y="1916832"/>
            <a:ext cx="3687012" cy="1242664"/>
          </a:xfrm>
          <a:custGeom>
            <a:avLst/>
            <a:gdLst>
              <a:gd name="connsiteX0" fmla="*/ 1861048 w 3687012"/>
              <a:gd name="connsiteY0" fmla="*/ 147143 h 1242664"/>
              <a:gd name="connsiteX1" fmla="*/ 1544854 w 3687012"/>
              <a:gd name="connsiteY1" fmla="*/ 1864 h 1242664"/>
              <a:gd name="connsiteX2" fmla="*/ 1168839 w 3687012"/>
              <a:gd name="connsiteY2" fmla="*/ 78776 h 1242664"/>
              <a:gd name="connsiteX3" fmla="*/ 921011 w 3687012"/>
              <a:gd name="connsiteY3" fmla="*/ 275330 h 1242664"/>
              <a:gd name="connsiteX4" fmla="*/ 621908 w 3687012"/>
              <a:gd name="connsiteY4" fmla="*/ 241146 h 1242664"/>
              <a:gd name="connsiteX5" fmla="*/ 271530 w 3687012"/>
              <a:gd name="connsiteY5" fmla="*/ 78776 h 1242664"/>
              <a:gd name="connsiteX6" fmla="*/ 66431 w 3687012"/>
              <a:gd name="connsiteY6" fmla="*/ 189872 h 1242664"/>
              <a:gd name="connsiteX7" fmla="*/ 23702 w 3687012"/>
              <a:gd name="connsiteY7" fmla="*/ 753894 h 1242664"/>
              <a:gd name="connsiteX8" fmla="*/ 408263 w 3687012"/>
              <a:gd name="connsiteY8" fmla="*/ 1121363 h 1242664"/>
              <a:gd name="connsiteX9" fmla="*/ 886827 w 3687012"/>
              <a:gd name="connsiteY9" fmla="*/ 1078634 h 1242664"/>
              <a:gd name="connsiteX10" fmla="*/ 1459396 w 3687012"/>
              <a:gd name="connsiteY10" fmla="*/ 1129909 h 1242664"/>
              <a:gd name="connsiteX11" fmla="*/ 2219971 w 3687012"/>
              <a:gd name="connsiteY11" fmla="*/ 1241004 h 1242664"/>
              <a:gd name="connsiteX12" fmla="*/ 2920726 w 3687012"/>
              <a:gd name="connsiteY12" fmla="*/ 1035905 h 1242664"/>
              <a:gd name="connsiteX13" fmla="*/ 3553115 w 3687012"/>
              <a:gd name="connsiteY13" fmla="*/ 770986 h 1242664"/>
              <a:gd name="connsiteX14" fmla="*/ 3647119 w 3687012"/>
              <a:gd name="connsiteY14" fmla="*/ 249692 h 1242664"/>
              <a:gd name="connsiteX15" fmla="*/ 3048913 w 3687012"/>
              <a:gd name="connsiteY15" fmla="*/ 61685 h 1242664"/>
              <a:gd name="connsiteX16" fmla="*/ 2587440 w 3687012"/>
              <a:gd name="connsiteY16" fmla="*/ 189872 h 1242664"/>
              <a:gd name="connsiteX17" fmla="*/ 2108876 w 3687012"/>
              <a:gd name="connsiteY17" fmla="*/ 198417 h 1242664"/>
              <a:gd name="connsiteX18" fmla="*/ 1861048 w 3687012"/>
              <a:gd name="connsiteY18" fmla="*/ 147143 h 124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87012" h="1242664">
                <a:moveTo>
                  <a:pt x="1861048" y="147143"/>
                </a:moveTo>
                <a:cubicBezTo>
                  <a:pt x="1767044" y="114384"/>
                  <a:pt x="1660222" y="13259"/>
                  <a:pt x="1544854" y="1864"/>
                </a:cubicBezTo>
                <a:cubicBezTo>
                  <a:pt x="1429486" y="-9531"/>
                  <a:pt x="1272813" y="33198"/>
                  <a:pt x="1168839" y="78776"/>
                </a:cubicBezTo>
                <a:cubicBezTo>
                  <a:pt x="1064865" y="124354"/>
                  <a:pt x="1012166" y="248268"/>
                  <a:pt x="921011" y="275330"/>
                </a:cubicBezTo>
                <a:cubicBezTo>
                  <a:pt x="829856" y="302392"/>
                  <a:pt x="730155" y="273905"/>
                  <a:pt x="621908" y="241146"/>
                </a:cubicBezTo>
                <a:cubicBezTo>
                  <a:pt x="513661" y="208387"/>
                  <a:pt x="364109" y="87322"/>
                  <a:pt x="271530" y="78776"/>
                </a:cubicBezTo>
                <a:cubicBezTo>
                  <a:pt x="178950" y="70230"/>
                  <a:pt x="107736" y="77352"/>
                  <a:pt x="66431" y="189872"/>
                </a:cubicBezTo>
                <a:cubicBezTo>
                  <a:pt x="25126" y="302392"/>
                  <a:pt x="-33270" y="598646"/>
                  <a:pt x="23702" y="753894"/>
                </a:cubicBezTo>
                <a:cubicBezTo>
                  <a:pt x="80674" y="909142"/>
                  <a:pt x="264409" y="1067240"/>
                  <a:pt x="408263" y="1121363"/>
                </a:cubicBezTo>
                <a:cubicBezTo>
                  <a:pt x="552117" y="1175486"/>
                  <a:pt x="711638" y="1077210"/>
                  <a:pt x="886827" y="1078634"/>
                </a:cubicBezTo>
                <a:cubicBezTo>
                  <a:pt x="1062016" y="1080058"/>
                  <a:pt x="1237205" y="1102847"/>
                  <a:pt x="1459396" y="1129909"/>
                </a:cubicBezTo>
                <a:cubicBezTo>
                  <a:pt x="1681587" y="1156971"/>
                  <a:pt x="1976416" y="1256671"/>
                  <a:pt x="2219971" y="1241004"/>
                </a:cubicBezTo>
                <a:cubicBezTo>
                  <a:pt x="2463526" y="1225337"/>
                  <a:pt x="2698535" y="1114241"/>
                  <a:pt x="2920726" y="1035905"/>
                </a:cubicBezTo>
                <a:cubicBezTo>
                  <a:pt x="3142917" y="957569"/>
                  <a:pt x="3432050" y="902022"/>
                  <a:pt x="3553115" y="770986"/>
                </a:cubicBezTo>
                <a:cubicBezTo>
                  <a:pt x="3674181" y="639951"/>
                  <a:pt x="3731153" y="367909"/>
                  <a:pt x="3647119" y="249692"/>
                </a:cubicBezTo>
                <a:cubicBezTo>
                  <a:pt x="3563085" y="131475"/>
                  <a:pt x="3225526" y="71655"/>
                  <a:pt x="3048913" y="61685"/>
                </a:cubicBezTo>
                <a:cubicBezTo>
                  <a:pt x="2872300" y="51715"/>
                  <a:pt x="2744113" y="167083"/>
                  <a:pt x="2587440" y="189872"/>
                </a:cubicBezTo>
                <a:cubicBezTo>
                  <a:pt x="2430767" y="212661"/>
                  <a:pt x="2225668" y="199841"/>
                  <a:pt x="2108876" y="198417"/>
                </a:cubicBezTo>
                <a:cubicBezTo>
                  <a:pt x="1992084" y="196993"/>
                  <a:pt x="1955052" y="179902"/>
                  <a:pt x="1861048" y="14714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Disjoint</a:t>
            </a:r>
            <a:r>
              <a:rPr lang="nb-NO" dirty="0" smtClean="0"/>
              <a:t> TFVS</a:t>
            </a:r>
            <a:endParaRPr lang="nb-NO" dirty="0"/>
          </a:p>
        </p:txBody>
      </p:sp>
      <p:sp>
        <p:nvSpPr>
          <p:cNvPr id="7" name="Freeform 6"/>
          <p:cNvSpPr/>
          <p:nvPr/>
        </p:nvSpPr>
        <p:spPr>
          <a:xfrm>
            <a:off x="988787" y="4087531"/>
            <a:ext cx="7039597" cy="1288420"/>
          </a:xfrm>
          <a:custGeom>
            <a:avLst/>
            <a:gdLst>
              <a:gd name="connsiteX0" fmla="*/ 6757254 w 7039597"/>
              <a:gd name="connsiteY0" fmla="*/ 775610 h 1288420"/>
              <a:gd name="connsiteX1" fmla="*/ 7030719 w 7039597"/>
              <a:gd name="connsiteY1" fmla="*/ 655969 h 1288420"/>
              <a:gd name="connsiteX2" fmla="*/ 6919624 w 7039597"/>
              <a:gd name="connsiteY2" fmla="*/ 305592 h 1288420"/>
              <a:gd name="connsiteX3" fmla="*/ 6406876 w 7039597"/>
              <a:gd name="connsiteY3" fmla="*/ 220134 h 1288420"/>
              <a:gd name="connsiteX4" fmla="*/ 6150502 w 7039597"/>
              <a:gd name="connsiteY4" fmla="*/ 433779 h 1288420"/>
              <a:gd name="connsiteX5" fmla="*/ 5783033 w 7039597"/>
              <a:gd name="connsiteY5" fmla="*/ 339775 h 1288420"/>
              <a:gd name="connsiteX6" fmla="*/ 5381381 w 7039597"/>
              <a:gd name="connsiteY6" fmla="*/ 83401 h 1288420"/>
              <a:gd name="connsiteX7" fmla="*/ 4825904 w 7039597"/>
              <a:gd name="connsiteY7" fmla="*/ 57764 h 1288420"/>
              <a:gd name="connsiteX8" fmla="*/ 4304611 w 7039597"/>
              <a:gd name="connsiteY8" fmla="*/ 6489 h 1288420"/>
              <a:gd name="connsiteX9" fmla="*/ 3672222 w 7039597"/>
              <a:gd name="connsiteY9" fmla="*/ 220134 h 1288420"/>
              <a:gd name="connsiteX10" fmla="*/ 3091108 w 7039597"/>
              <a:gd name="connsiteY10" fmla="*/ 254317 h 1288420"/>
              <a:gd name="connsiteX11" fmla="*/ 2732184 w 7039597"/>
              <a:gd name="connsiteY11" fmla="*/ 91947 h 1288420"/>
              <a:gd name="connsiteX12" fmla="*/ 2245074 w 7039597"/>
              <a:gd name="connsiteY12" fmla="*/ 109038 h 1288420"/>
              <a:gd name="connsiteX13" fmla="*/ 1672506 w 7039597"/>
              <a:gd name="connsiteY13" fmla="*/ 109038 h 1288420"/>
              <a:gd name="connsiteX14" fmla="*/ 980297 w 7039597"/>
              <a:gd name="connsiteY14" fmla="*/ 262863 h 1288420"/>
              <a:gd name="connsiteX15" fmla="*/ 595736 w 7039597"/>
              <a:gd name="connsiteY15" fmla="*/ 66310 h 1288420"/>
              <a:gd name="connsiteX16" fmla="*/ 6076 w 7039597"/>
              <a:gd name="connsiteY16" fmla="*/ 536328 h 1288420"/>
              <a:gd name="connsiteX17" fmla="*/ 356454 w 7039597"/>
              <a:gd name="connsiteY17" fmla="*/ 997801 h 1288420"/>
              <a:gd name="connsiteX18" fmla="*/ 1381949 w 7039597"/>
              <a:gd name="connsiteY18" fmla="*/ 1288358 h 1288420"/>
              <a:gd name="connsiteX19" fmla="*/ 2022884 w 7039597"/>
              <a:gd name="connsiteY19" fmla="*/ 1023438 h 1288420"/>
              <a:gd name="connsiteX20" fmla="*/ 2809097 w 7039597"/>
              <a:gd name="connsiteY20" fmla="*/ 972164 h 1288420"/>
              <a:gd name="connsiteX21" fmla="*/ 3364573 w 7039597"/>
              <a:gd name="connsiteY21" fmla="*/ 1177263 h 1288420"/>
              <a:gd name="connsiteX22" fmla="*/ 3962779 w 7039597"/>
              <a:gd name="connsiteY22" fmla="*/ 1091805 h 1288420"/>
              <a:gd name="connsiteX23" fmla="*/ 4586622 w 7039597"/>
              <a:gd name="connsiteY23" fmla="*/ 869614 h 1288420"/>
              <a:gd name="connsiteX24" fmla="*/ 5552297 w 7039597"/>
              <a:gd name="connsiteY24" fmla="*/ 1066167 h 1288420"/>
              <a:gd name="connsiteX25" fmla="*/ 6030861 w 7039597"/>
              <a:gd name="connsiteY25" fmla="*/ 1143080 h 1288420"/>
              <a:gd name="connsiteX26" fmla="*/ 6757254 w 7039597"/>
              <a:gd name="connsiteY26" fmla="*/ 775610 h 128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39597" h="1288420">
                <a:moveTo>
                  <a:pt x="6757254" y="775610"/>
                </a:moveTo>
                <a:cubicBezTo>
                  <a:pt x="6923897" y="694425"/>
                  <a:pt x="7003657" y="734305"/>
                  <a:pt x="7030719" y="655969"/>
                </a:cubicBezTo>
                <a:cubicBezTo>
                  <a:pt x="7057781" y="577633"/>
                  <a:pt x="7023598" y="378231"/>
                  <a:pt x="6919624" y="305592"/>
                </a:cubicBezTo>
                <a:cubicBezTo>
                  <a:pt x="6815650" y="232953"/>
                  <a:pt x="6535063" y="198769"/>
                  <a:pt x="6406876" y="220134"/>
                </a:cubicBezTo>
                <a:cubicBezTo>
                  <a:pt x="6278689" y="241498"/>
                  <a:pt x="6254476" y="413839"/>
                  <a:pt x="6150502" y="433779"/>
                </a:cubicBezTo>
                <a:cubicBezTo>
                  <a:pt x="6046528" y="453719"/>
                  <a:pt x="5911220" y="398171"/>
                  <a:pt x="5783033" y="339775"/>
                </a:cubicBezTo>
                <a:cubicBezTo>
                  <a:pt x="5654846" y="281379"/>
                  <a:pt x="5540903" y="130403"/>
                  <a:pt x="5381381" y="83401"/>
                </a:cubicBezTo>
                <a:cubicBezTo>
                  <a:pt x="5221859" y="36399"/>
                  <a:pt x="5005366" y="70583"/>
                  <a:pt x="4825904" y="57764"/>
                </a:cubicBezTo>
                <a:cubicBezTo>
                  <a:pt x="4646442" y="44945"/>
                  <a:pt x="4496891" y="-20573"/>
                  <a:pt x="4304611" y="6489"/>
                </a:cubicBezTo>
                <a:cubicBezTo>
                  <a:pt x="4112331" y="33551"/>
                  <a:pt x="3874472" y="178829"/>
                  <a:pt x="3672222" y="220134"/>
                </a:cubicBezTo>
                <a:cubicBezTo>
                  <a:pt x="3469972" y="261439"/>
                  <a:pt x="3247781" y="275681"/>
                  <a:pt x="3091108" y="254317"/>
                </a:cubicBezTo>
                <a:cubicBezTo>
                  <a:pt x="2934435" y="232953"/>
                  <a:pt x="2873190" y="116160"/>
                  <a:pt x="2732184" y="91947"/>
                </a:cubicBezTo>
                <a:cubicBezTo>
                  <a:pt x="2591178" y="67734"/>
                  <a:pt x="2421687" y="106189"/>
                  <a:pt x="2245074" y="109038"/>
                </a:cubicBezTo>
                <a:cubicBezTo>
                  <a:pt x="2068461" y="111887"/>
                  <a:pt x="1883302" y="83401"/>
                  <a:pt x="1672506" y="109038"/>
                </a:cubicBezTo>
                <a:cubicBezTo>
                  <a:pt x="1461710" y="134675"/>
                  <a:pt x="1159759" y="269984"/>
                  <a:pt x="980297" y="262863"/>
                </a:cubicBezTo>
                <a:cubicBezTo>
                  <a:pt x="800835" y="255742"/>
                  <a:pt x="758106" y="20733"/>
                  <a:pt x="595736" y="66310"/>
                </a:cubicBezTo>
                <a:cubicBezTo>
                  <a:pt x="433366" y="111887"/>
                  <a:pt x="45956" y="381079"/>
                  <a:pt x="6076" y="536328"/>
                </a:cubicBezTo>
                <a:cubicBezTo>
                  <a:pt x="-33804" y="691576"/>
                  <a:pt x="127142" y="872463"/>
                  <a:pt x="356454" y="997801"/>
                </a:cubicBezTo>
                <a:cubicBezTo>
                  <a:pt x="585766" y="1123139"/>
                  <a:pt x="1104211" y="1284085"/>
                  <a:pt x="1381949" y="1288358"/>
                </a:cubicBezTo>
                <a:cubicBezTo>
                  <a:pt x="1659687" y="1292631"/>
                  <a:pt x="1785026" y="1076137"/>
                  <a:pt x="2022884" y="1023438"/>
                </a:cubicBezTo>
                <a:cubicBezTo>
                  <a:pt x="2260742" y="970739"/>
                  <a:pt x="2585482" y="946527"/>
                  <a:pt x="2809097" y="972164"/>
                </a:cubicBezTo>
                <a:cubicBezTo>
                  <a:pt x="3032712" y="997802"/>
                  <a:pt x="3172293" y="1157323"/>
                  <a:pt x="3364573" y="1177263"/>
                </a:cubicBezTo>
                <a:cubicBezTo>
                  <a:pt x="3556853" y="1197203"/>
                  <a:pt x="3759104" y="1143080"/>
                  <a:pt x="3962779" y="1091805"/>
                </a:cubicBezTo>
                <a:cubicBezTo>
                  <a:pt x="4166454" y="1040530"/>
                  <a:pt x="4321702" y="873887"/>
                  <a:pt x="4586622" y="869614"/>
                </a:cubicBezTo>
                <a:cubicBezTo>
                  <a:pt x="4851542" y="865341"/>
                  <a:pt x="5311591" y="1020589"/>
                  <a:pt x="5552297" y="1066167"/>
                </a:cubicBezTo>
                <a:cubicBezTo>
                  <a:pt x="5793003" y="1111745"/>
                  <a:pt x="5828611" y="1191506"/>
                  <a:pt x="6030861" y="1143080"/>
                </a:cubicBezTo>
                <a:cubicBezTo>
                  <a:pt x="6233111" y="1094654"/>
                  <a:pt x="6590611" y="856795"/>
                  <a:pt x="6757254" y="77561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6670573" y="2071307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err="1" smtClean="0">
                <a:solidFill>
                  <a:srgbClr val="C00000"/>
                </a:solidFill>
              </a:rPr>
              <a:t>X</a:t>
            </a:r>
            <a:endParaRPr lang="nb-NO" sz="3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0434" y="2575363"/>
            <a:ext cx="1178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dirty="0" err="1" smtClean="0">
                <a:solidFill>
                  <a:srgbClr val="002060"/>
                </a:solidFill>
              </a:rPr>
              <a:t>undeletable</a:t>
            </a:r>
            <a:r>
              <a:rPr lang="nb-NO" sz="1600" dirty="0" smtClean="0">
                <a:solidFill>
                  <a:srgbClr val="002060"/>
                </a:solidFill>
              </a:rPr>
              <a:t/>
            </a:r>
            <a:br>
              <a:rPr lang="nb-NO" sz="1600" dirty="0" smtClean="0">
                <a:solidFill>
                  <a:srgbClr val="002060"/>
                </a:solidFill>
              </a:rPr>
            </a:br>
            <a:r>
              <a:rPr lang="nb-NO" sz="1600" dirty="0" smtClean="0">
                <a:solidFill>
                  <a:srgbClr val="002060"/>
                </a:solidFill>
              </a:rPr>
              <a:t>FVS</a:t>
            </a:r>
            <a:endParaRPr lang="nb-NO" sz="16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5239659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V(G) \ </a:t>
            </a:r>
            <a:r>
              <a:rPr lang="nb-NO" sz="2400" dirty="0" err="1" smtClean="0">
                <a:solidFill>
                  <a:srgbClr val="C00000"/>
                </a:solidFill>
              </a:rPr>
              <a:t>X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0509" y="5599699"/>
            <a:ext cx="79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002060"/>
                </a:solidFill>
              </a:rPr>
              <a:t>acyclic</a:t>
            </a:r>
            <a:endParaRPr lang="nb-NO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59632" y="4731741"/>
            <a:ext cx="6264696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71672" y="1772816"/>
            <a:ext cx="79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002060"/>
                </a:solidFill>
              </a:rPr>
              <a:t>acyclic</a:t>
            </a:r>
            <a:endParaRPr lang="nb-NO" dirty="0">
              <a:solidFill>
                <a:srgbClr val="00206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699792" y="2492896"/>
            <a:ext cx="3168352" cy="4526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203366" y="4556950"/>
            <a:ext cx="377227" cy="3495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rgbClr val="C00000"/>
                </a:solidFill>
              </a:rPr>
              <a:t>x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555776" y="2359640"/>
            <a:ext cx="377227" cy="3495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rgbClr val="C00000"/>
                </a:solidFill>
              </a:rPr>
              <a:t>1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56562" y="2340739"/>
            <a:ext cx="377227" cy="3495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rgbClr val="C00000"/>
                </a:solidFill>
              </a:rPr>
              <a:t>2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95354" y="2321169"/>
            <a:ext cx="377227" cy="3495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rgbClr val="C00000"/>
                </a:solidFill>
              </a:rPr>
              <a:t>4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606278" y="2340737"/>
            <a:ext cx="377227" cy="3495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rgbClr val="C00000"/>
                </a:solidFill>
              </a:rPr>
              <a:t>5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098479" y="2306501"/>
            <a:ext cx="377227" cy="3495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rgbClr val="C00000"/>
                </a:solidFill>
              </a:rPr>
              <a:t>6</a:t>
            </a:r>
            <a:endParaRPr lang="nb-NO" dirty="0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/>
          <p:cNvCxnSpPr>
            <a:stCxn id="21" idx="4"/>
          </p:cNvCxnSpPr>
          <p:nvPr/>
        </p:nvCxnSpPr>
        <p:spPr>
          <a:xfrm>
            <a:off x="4283968" y="2670750"/>
            <a:ext cx="108011" cy="188620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1"/>
            <a:endCxn id="20" idx="4"/>
          </p:cNvCxnSpPr>
          <p:nvPr/>
        </p:nvCxnSpPr>
        <p:spPr>
          <a:xfrm flipH="1" flipV="1">
            <a:off x="3774803" y="2690319"/>
            <a:ext cx="483807" cy="1917826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3644585" y="2167418"/>
            <a:ext cx="558781" cy="301003"/>
          </a:xfrm>
          <a:custGeom>
            <a:avLst/>
            <a:gdLst>
              <a:gd name="connsiteX0" fmla="*/ 54580 w 558781"/>
              <a:gd name="connsiteY0" fmla="*/ 301003 h 301003"/>
              <a:gd name="connsiteX1" fmla="*/ 11851 w 558781"/>
              <a:gd name="connsiteY1" fmla="*/ 121542 h 301003"/>
              <a:gd name="connsiteX2" fmla="*/ 37488 w 558781"/>
              <a:gd name="connsiteY2" fmla="*/ 53175 h 301003"/>
              <a:gd name="connsiteX3" fmla="*/ 387866 w 558781"/>
              <a:gd name="connsiteY3" fmla="*/ 1900 h 301003"/>
              <a:gd name="connsiteX4" fmla="*/ 558781 w 558781"/>
              <a:gd name="connsiteY4" fmla="*/ 121542 h 301003"/>
              <a:gd name="connsiteX5" fmla="*/ 558781 w 558781"/>
              <a:gd name="connsiteY5" fmla="*/ 121542 h 301003"/>
              <a:gd name="connsiteX6" fmla="*/ 558781 w 558781"/>
              <a:gd name="connsiteY6" fmla="*/ 121542 h 30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781" h="301003">
                <a:moveTo>
                  <a:pt x="54580" y="301003"/>
                </a:moveTo>
                <a:cubicBezTo>
                  <a:pt x="34640" y="231925"/>
                  <a:pt x="14700" y="162847"/>
                  <a:pt x="11851" y="121542"/>
                </a:cubicBezTo>
                <a:cubicBezTo>
                  <a:pt x="9002" y="80237"/>
                  <a:pt x="-25181" y="73115"/>
                  <a:pt x="37488" y="53175"/>
                </a:cubicBezTo>
                <a:cubicBezTo>
                  <a:pt x="100157" y="33235"/>
                  <a:pt x="300984" y="-9494"/>
                  <a:pt x="387866" y="1900"/>
                </a:cubicBezTo>
                <a:cubicBezTo>
                  <a:pt x="474748" y="13294"/>
                  <a:pt x="558781" y="121542"/>
                  <a:pt x="558781" y="121542"/>
                </a:cubicBezTo>
                <a:lnTo>
                  <a:pt x="558781" y="121542"/>
                </a:lnTo>
                <a:lnTo>
                  <a:pt x="558781" y="121542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Oval 19"/>
          <p:cNvSpPr/>
          <p:nvPr/>
        </p:nvSpPr>
        <p:spPr>
          <a:xfrm>
            <a:off x="3586189" y="2340738"/>
            <a:ext cx="377227" cy="3495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rgbClr val="C00000"/>
                </a:solidFill>
              </a:rPr>
              <a:t>3</a:t>
            </a:r>
            <a:endParaRPr lang="nb-NO" dirty="0">
              <a:solidFill>
                <a:srgbClr val="C0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162428" y="4539018"/>
            <a:ext cx="409378" cy="385446"/>
            <a:chOff x="796878" y="836712"/>
            <a:chExt cx="606770" cy="576064"/>
          </a:xfrm>
        </p:grpSpPr>
        <p:cxnSp>
          <p:nvCxnSpPr>
            <p:cNvPr id="34" name="Straight Connector 33"/>
            <p:cNvCxnSpPr/>
            <p:nvPr/>
          </p:nvCxnSpPr>
          <p:spPr>
            <a:xfrm flipH="1" flipV="1">
              <a:off x="796878" y="836712"/>
              <a:ext cx="606770" cy="57606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796878" y="836712"/>
              <a:ext cx="606770" cy="57606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638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/>
      <p:bldP spid="10" grpId="0"/>
      <p:bldP spid="11" grpId="0"/>
      <p:bldP spid="14" grpId="0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32" grpId="0" animBg="1"/>
      <p:bldP spid="20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463124" y="1916832"/>
            <a:ext cx="3687012" cy="1242664"/>
          </a:xfrm>
          <a:custGeom>
            <a:avLst/>
            <a:gdLst>
              <a:gd name="connsiteX0" fmla="*/ 1861048 w 3687012"/>
              <a:gd name="connsiteY0" fmla="*/ 147143 h 1242664"/>
              <a:gd name="connsiteX1" fmla="*/ 1544854 w 3687012"/>
              <a:gd name="connsiteY1" fmla="*/ 1864 h 1242664"/>
              <a:gd name="connsiteX2" fmla="*/ 1168839 w 3687012"/>
              <a:gd name="connsiteY2" fmla="*/ 78776 h 1242664"/>
              <a:gd name="connsiteX3" fmla="*/ 921011 w 3687012"/>
              <a:gd name="connsiteY3" fmla="*/ 275330 h 1242664"/>
              <a:gd name="connsiteX4" fmla="*/ 621908 w 3687012"/>
              <a:gd name="connsiteY4" fmla="*/ 241146 h 1242664"/>
              <a:gd name="connsiteX5" fmla="*/ 271530 w 3687012"/>
              <a:gd name="connsiteY5" fmla="*/ 78776 h 1242664"/>
              <a:gd name="connsiteX6" fmla="*/ 66431 w 3687012"/>
              <a:gd name="connsiteY6" fmla="*/ 189872 h 1242664"/>
              <a:gd name="connsiteX7" fmla="*/ 23702 w 3687012"/>
              <a:gd name="connsiteY7" fmla="*/ 753894 h 1242664"/>
              <a:gd name="connsiteX8" fmla="*/ 408263 w 3687012"/>
              <a:gd name="connsiteY8" fmla="*/ 1121363 h 1242664"/>
              <a:gd name="connsiteX9" fmla="*/ 886827 w 3687012"/>
              <a:gd name="connsiteY9" fmla="*/ 1078634 h 1242664"/>
              <a:gd name="connsiteX10" fmla="*/ 1459396 w 3687012"/>
              <a:gd name="connsiteY10" fmla="*/ 1129909 h 1242664"/>
              <a:gd name="connsiteX11" fmla="*/ 2219971 w 3687012"/>
              <a:gd name="connsiteY11" fmla="*/ 1241004 h 1242664"/>
              <a:gd name="connsiteX12" fmla="*/ 2920726 w 3687012"/>
              <a:gd name="connsiteY12" fmla="*/ 1035905 h 1242664"/>
              <a:gd name="connsiteX13" fmla="*/ 3553115 w 3687012"/>
              <a:gd name="connsiteY13" fmla="*/ 770986 h 1242664"/>
              <a:gd name="connsiteX14" fmla="*/ 3647119 w 3687012"/>
              <a:gd name="connsiteY14" fmla="*/ 249692 h 1242664"/>
              <a:gd name="connsiteX15" fmla="*/ 3048913 w 3687012"/>
              <a:gd name="connsiteY15" fmla="*/ 61685 h 1242664"/>
              <a:gd name="connsiteX16" fmla="*/ 2587440 w 3687012"/>
              <a:gd name="connsiteY16" fmla="*/ 189872 h 1242664"/>
              <a:gd name="connsiteX17" fmla="*/ 2108876 w 3687012"/>
              <a:gd name="connsiteY17" fmla="*/ 198417 h 1242664"/>
              <a:gd name="connsiteX18" fmla="*/ 1861048 w 3687012"/>
              <a:gd name="connsiteY18" fmla="*/ 147143 h 124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87012" h="1242664">
                <a:moveTo>
                  <a:pt x="1861048" y="147143"/>
                </a:moveTo>
                <a:cubicBezTo>
                  <a:pt x="1767044" y="114384"/>
                  <a:pt x="1660222" y="13259"/>
                  <a:pt x="1544854" y="1864"/>
                </a:cubicBezTo>
                <a:cubicBezTo>
                  <a:pt x="1429486" y="-9531"/>
                  <a:pt x="1272813" y="33198"/>
                  <a:pt x="1168839" y="78776"/>
                </a:cubicBezTo>
                <a:cubicBezTo>
                  <a:pt x="1064865" y="124354"/>
                  <a:pt x="1012166" y="248268"/>
                  <a:pt x="921011" y="275330"/>
                </a:cubicBezTo>
                <a:cubicBezTo>
                  <a:pt x="829856" y="302392"/>
                  <a:pt x="730155" y="273905"/>
                  <a:pt x="621908" y="241146"/>
                </a:cubicBezTo>
                <a:cubicBezTo>
                  <a:pt x="513661" y="208387"/>
                  <a:pt x="364109" y="87322"/>
                  <a:pt x="271530" y="78776"/>
                </a:cubicBezTo>
                <a:cubicBezTo>
                  <a:pt x="178950" y="70230"/>
                  <a:pt x="107736" y="77352"/>
                  <a:pt x="66431" y="189872"/>
                </a:cubicBezTo>
                <a:cubicBezTo>
                  <a:pt x="25126" y="302392"/>
                  <a:pt x="-33270" y="598646"/>
                  <a:pt x="23702" y="753894"/>
                </a:cubicBezTo>
                <a:cubicBezTo>
                  <a:pt x="80674" y="909142"/>
                  <a:pt x="264409" y="1067240"/>
                  <a:pt x="408263" y="1121363"/>
                </a:cubicBezTo>
                <a:cubicBezTo>
                  <a:pt x="552117" y="1175486"/>
                  <a:pt x="711638" y="1077210"/>
                  <a:pt x="886827" y="1078634"/>
                </a:cubicBezTo>
                <a:cubicBezTo>
                  <a:pt x="1062016" y="1080058"/>
                  <a:pt x="1237205" y="1102847"/>
                  <a:pt x="1459396" y="1129909"/>
                </a:cubicBezTo>
                <a:cubicBezTo>
                  <a:pt x="1681587" y="1156971"/>
                  <a:pt x="1976416" y="1256671"/>
                  <a:pt x="2219971" y="1241004"/>
                </a:cubicBezTo>
                <a:cubicBezTo>
                  <a:pt x="2463526" y="1225337"/>
                  <a:pt x="2698535" y="1114241"/>
                  <a:pt x="2920726" y="1035905"/>
                </a:cubicBezTo>
                <a:cubicBezTo>
                  <a:pt x="3142917" y="957569"/>
                  <a:pt x="3432050" y="902022"/>
                  <a:pt x="3553115" y="770986"/>
                </a:cubicBezTo>
                <a:cubicBezTo>
                  <a:pt x="3674181" y="639951"/>
                  <a:pt x="3731153" y="367909"/>
                  <a:pt x="3647119" y="249692"/>
                </a:cubicBezTo>
                <a:cubicBezTo>
                  <a:pt x="3563085" y="131475"/>
                  <a:pt x="3225526" y="71655"/>
                  <a:pt x="3048913" y="61685"/>
                </a:cubicBezTo>
                <a:cubicBezTo>
                  <a:pt x="2872300" y="51715"/>
                  <a:pt x="2744113" y="167083"/>
                  <a:pt x="2587440" y="189872"/>
                </a:cubicBezTo>
                <a:cubicBezTo>
                  <a:pt x="2430767" y="212661"/>
                  <a:pt x="2225668" y="199841"/>
                  <a:pt x="2108876" y="198417"/>
                </a:cubicBezTo>
                <a:cubicBezTo>
                  <a:pt x="1992084" y="196993"/>
                  <a:pt x="1955052" y="179902"/>
                  <a:pt x="1861048" y="14714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Disjoint</a:t>
            </a:r>
            <a:r>
              <a:rPr lang="nb-NO" dirty="0" smtClean="0"/>
              <a:t> TFVS</a:t>
            </a:r>
            <a:endParaRPr lang="nb-NO" dirty="0"/>
          </a:p>
        </p:txBody>
      </p:sp>
      <p:sp>
        <p:nvSpPr>
          <p:cNvPr id="7" name="Freeform 6"/>
          <p:cNvSpPr/>
          <p:nvPr/>
        </p:nvSpPr>
        <p:spPr>
          <a:xfrm>
            <a:off x="988787" y="4087531"/>
            <a:ext cx="7039597" cy="1288420"/>
          </a:xfrm>
          <a:custGeom>
            <a:avLst/>
            <a:gdLst>
              <a:gd name="connsiteX0" fmla="*/ 6757254 w 7039597"/>
              <a:gd name="connsiteY0" fmla="*/ 775610 h 1288420"/>
              <a:gd name="connsiteX1" fmla="*/ 7030719 w 7039597"/>
              <a:gd name="connsiteY1" fmla="*/ 655969 h 1288420"/>
              <a:gd name="connsiteX2" fmla="*/ 6919624 w 7039597"/>
              <a:gd name="connsiteY2" fmla="*/ 305592 h 1288420"/>
              <a:gd name="connsiteX3" fmla="*/ 6406876 w 7039597"/>
              <a:gd name="connsiteY3" fmla="*/ 220134 h 1288420"/>
              <a:gd name="connsiteX4" fmla="*/ 6150502 w 7039597"/>
              <a:gd name="connsiteY4" fmla="*/ 433779 h 1288420"/>
              <a:gd name="connsiteX5" fmla="*/ 5783033 w 7039597"/>
              <a:gd name="connsiteY5" fmla="*/ 339775 h 1288420"/>
              <a:gd name="connsiteX6" fmla="*/ 5381381 w 7039597"/>
              <a:gd name="connsiteY6" fmla="*/ 83401 h 1288420"/>
              <a:gd name="connsiteX7" fmla="*/ 4825904 w 7039597"/>
              <a:gd name="connsiteY7" fmla="*/ 57764 h 1288420"/>
              <a:gd name="connsiteX8" fmla="*/ 4304611 w 7039597"/>
              <a:gd name="connsiteY8" fmla="*/ 6489 h 1288420"/>
              <a:gd name="connsiteX9" fmla="*/ 3672222 w 7039597"/>
              <a:gd name="connsiteY9" fmla="*/ 220134 h 1288420"/>
              <a:gd name="connsiteX10" fmla="*/ 3091108 w 7039597"/>
              <a:gd name="connsiteY10" fmla="*/ 254317 h 1288420"/>
              <a:gd name="connsiteX11" fmla="*/ 2732184 w 7039597"/>
              <a:gd name="connsiteY11" fmla="*/ 91947 h 1288420"/>
              <a:gd name="connsiteX12" fmla="*/ 2245074 w 7039597"/>
              <a:gd name="connsiteY12" fmla="*/ 109038 h 1288420"/>
              <a:gd name="connsiteX13" fmla="*/ 1672506 w 7039597"/>
              <a:gd name="connsiteY13" fmla="*/ 109038 h 1288420"/>
              <a:gd name="connsiteX14" fmla="*/ 980297 w 7039597"/>
              <a:gd name="connsiteY14" fmla="*/ 262863 h 1288420"/>
              <a:gd name="connsiteX15" fmla="*/ 595736 w 7039597"/>
              <a:gd name="connsiteY15" fmla="*/ 66310 h 1288420"/>
              <a:gd name="connsiteX16" fmla="*/ 6076 w 7039597"/>
              <a:gd name="connsiteY16" fmla="*/ 536328 h 1288420"/>
              <a:gd name="connsiteX17" fmla="*/ 356454 w 7039597"/>
              <a:gd name="connsiteY17" fmla="*/ 997801 h 1288420"/>
              <a:gd name="connsiteX18" fmla="*/ 1381949 w 7039597"/>
              <a:gd name="connsiteY18" fmla="*/ 1288358 h 1288420"/>
              <a:gd name="connsiteX19" fmla="*/ 2022884 w 7039597"/>
              <a:gd name="connsiteY19" fmla="*/ 1023438 h 1288420"/>
              <a:gd name="connsiteX20" fmla="*/ 2809097 w 7039597"/>
              <a:gd name="connsiteY20" fmla="*/ 972164 h 1288420"/>
              <a:gd name="connsiteX21" fmla="*/ 3364573 w 7039597"/>
              <a:gd name="connsiteY21" fmla="*/ 1177263 h 1288420"/>
              <a:gd name="connsiteX22" fmla="*/ 3962779 w 7039597"/>
              <a:gd name="connsiteY22" fmla="*/ 1091805 h 1288420"/>
              <a:gd name="connsiteX23" fmla="*/ 4586622 w 7039597"/>
              <a:gd name="connsiteY23" fmla="*/ 869614 h 1288420"/>
              <a:gd name="connsiteX24" fmla="*/ 5552297 w 7039597"/>
              <a:gd name="connsiteY24" fmla="*/ 1066167 h 1288420"/>
              <a:gd name="connsiteX25" fmla="*/ 6030861 w 7039597"/>
              <a:gd name="connsiteY25" fmla="*/ 1143080 h 1288420"/>
              <a:gd name="connsiteX26" fmla="*/ 6757254 w 7039597"/>
              <a:gd name="connsiteY26" fmla="*/ 775610 h 128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39597" h="1288420">
                <a:moveTo>
                  <a:pt x="6757254" y="775610"/>
                </a:moveTo>
                <a:cubicBezTo>
                  <a:pt x="6923897" y="694425"/>
                  <a:pt x="7003657" y="734305"/>
                  <a:pt x="7030719" y="655969"/>
                </a:cubicBezTo>
                <a:cubicBezTo>
                  <a:pt x="7057781" y="577633"/>
                  <a:pt x="7023598" y="378231"/>
                  <a:pt x="6919624" y="305592"/>
                </a:cubicBezTo>
                <a:cubicBezTo>
                  <a:pt x="6815650" y="232953"/>
                  <a:pt x="6535063" y="198769"/>
                  <a:pt x="6406876" y="220134"/>
                </a:cubicBezTo>
                <a:cubicBezTo>
                  <a:pt x="6278689" y="241498"/>
                  <a:pt x="6254476" y="413839"/>
                  <a:pt x="6150502" y="433779"/>
                </a:cubicBezTo>
                <a:cubicBezTo>
                  <a:pt x="6046528" y="453719"/>
                  <a:pt x="5911220" y="398171"/>
                  <a:pt x="5783033" y="339775"/>
                </a:cubicBezTo>
                <a:cubicBezTo>
                  <a:pt x="5654846" y="281379"/>
                  <a:pt x="5540903" y="130403"/>
                  <a:pt x="5381381" y="83401"/>
                </a:cubicBezTo>
                <a:cubicBezTo>
                  <a:pt x="5221859" y="36399"/>
                  <a:pt x="5005366" y="70583"/>
                  <a:pt x="4825904" y="57764"/>
                </a:cubicBezTo>
                <a:cubicBezTo>
                  <a:pt x="4646442" y="44945"/>
                  <a:pt x="4496891" y="-20573"/>
                  <a:pt x="4304611" y="6489"/>
                </a:cubicBezTo>
                <a:cubicBezTo>
                  <a:pt x="4112331" y="33551"/>
                  <a:pt x="3874472" y="178829"/>
                  <a:pt x="3672222" y="220134"/>
                </a:cubicBezTo>
                <a:cubicBezTo>
                  <a:pt x="3469972" y="261439"/>
                  <a:pt x="3247781" y="275681"/>
                  <a:pt x="3091108" y="254317"/>
                </a:cubicBezTo>
                <a:cubicBezTo>
                  <a:pt x="2934435" y="232953"/>
                  <a:pt x="2873190" y="116160"/>
                  <a:pt x="2732184" y="91947"/>
                </a:cubicBezTo>
                <a:cubicBezTo>
                  <a:pt x="2591178" y="67734"/>
                  <a:pt x="2421687" y="106189"/>
                  <a:pt x="2245074" y="109038"/>
                </a:cubicBezTo>
                <a:cubicBezTo>
                  <a:pt x="2068461" y="111887"/>
                  <a:pt x="1883302" y="83401"/>
                  <a:pt x="1672506" y="109038"/>
                </a:cubicBezTo>
                <a:cubicBezTo>
                  <a:pt x="1461710" y="134675"/>
                  <a:pt x="1159759" y="269984"/>
                  <a:pt x="980297" y="262863"/>
                </a:cubicBezTo>
                <a:cubicBezTo>
                  <a:pt x="800835" y="255742"/>
                  <a:pt x="758106" y="20733"/>
                  <a:pt x="595736" y="66310"/>
                </a:cubicBezTo>
                <a:cubicBezTo>
                  <a:pt x="433366" y="111887"/>
                  <a:pt x="45956" y="381079"/>
                  <a:pt x="6076" y="536328"/>
                </a:cubicBezTo>
                <a:cubicBezTo>
                  <a:pt x="-33804" y="691576"/>
                  <a:pt x="127142" y="872463"/>
                  <a:pt x="356454" y="997801"/>
                </a:cubicBezTo>
                <a:cubicBezTo>
                  <a:pt x="585766" y="1123139"/>
                  <a:pt x="1104211" y="1284085"/>
                  <a:pt x="1381949" y="1288358"/>
                </a:cubicBezTo>
                <a:cubicBezTo>
                  <a:pt x="1659687" y="1292631"/>
                  <a:pt x="1785026" y="1076137"/>
                  <a:pt x="2022884" y="1023438"/>
                </a:cubicBezTo>
                <a:cubicBezTo>
                  <a:pt x="2260742" y="970739"/>
                  <a:pt x="2585482" y="946527"/>
                  <a:pt x="2809097" y="972164"/>
                </a:cubicBezTo>
                <a:cubicBezTo>
                  <a:pt x="3032712" y="997802"/>
                  <a:pt x="3172293" y="1157323"/>
                  <a:pt x="3364573" y="1177263"/>
                </a:cubicBezTo>
                <a:cubicBezTo>
                  <a:pt x="3556853" y="1197203"/>
                  <a:pt x="3759104" y="1143080"/>
                  <a:pt x="3962779" y="1091805"/>
                </a:cubicBezTo>
                <a:cubicBezTo>
                  <a:pt x="4166454" y="1040530"/>
                  <a:pt x="4321702" y="873887"/>
                  <a:pt x="4586622" y="869614"/>
                </a:cubicBezTo>
                <a:cubicBezTo>
                  <a:pt x="4851542" y="865341"/>
                  <a:pt x="5311591" y="1020589"/>
                  <a:pt x="5552297" y="1066167"/>
                </a:cubicBezTo>
                <a:cubicBezTo>
                  <a:pt x="5793003" y="1111745"/>
                  <a:pt x="5828611" y="1191506"/>
                  <a:pt x="6030861" y="1143080"/>
                </a:cubicBezTo>
                <a:cubicBezTo>
                  <a:pt x="6233111" y="1094654"/>
                  <a:pt x="6590611" y="856795"/>
                  <a:pt x="6757254" y="77561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6670573" y="2071307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err="1" smtClean="0">
                <a:solidFill>
                  <a:srgbClr val="C00000"/>
                </a:solidFill>
              </a:rPr>
              <a:t>X</a:t>
            </a:r>
            <a:endParaRPr lang="nb-NO" sz="3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0434" y="2575363"/>
            <a:ext cx="1178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dirty="0" err="1" smtClean="0">
                <a:solidFill>
                  <a:srgbClr val="002060"/>
                </a:solidFill>
              </a:rPr>
              <a:t>undeletable</a:t>
            </a:r>
            <a:r>
              <a:rPr lang="nb-NO" sz="1600" dirty="0" smtClean="0">
                <a:solidFill>
                  <a:srgbClr val="002060"/>
                </a:solidFill>
              </a:rPr>
              <a:t/>
            </a:r>
            <a:br>
              <a:rPr lang="nb-NO" sz="1600" dirty="0" smtClean="0">
                <a:solidFill>
                  <a:srgbClr val="002060"/>
                </a:solidFill>
              </a:rPr>
            </a:br>
            <a:r>
              <a:rPr lang="nb-NO" sz="1600" dirty="0" smtClean="0">
                <a:solidFill>
                  <a:srgbClr val="002060"/>
                </a:solidFill>
              </a:rPr>
              <a:t>FVS</a:t>
            </a:r>
            <a:endParaRPr lang="nb-NO" sz="16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5081" y="5553532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V(G) \ </a:t>
            </a:r>
            <a:r>
              <a:rPr lang="nb-NO" sz="2400" dirty="0" err="1" smtClean="0">
                <a:solidFill>
                  <a:srgbClr val="C00000"/>
                </a:solidFill>
              </a:rPr>
              <a:t>X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7526" y="5913572"/>
            <a:ext cx="79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002060"/>
                </a:solidFill>
              </a:rPr>
              <a:t>acyclic</a:t>
            </a:r>
            <a:endParaRPr lang="nb-NO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59632" y="4731741"/>
            <a:ext cx="6264696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71672" y="1772816"/>
            <a:ext cx="79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002060"/>
                </a:solidFill>
              </a:rPr>
              <a:t>acyclic</a:t>
            </a:r>
            <a:endParaRPr lang="nb-NO" dirty="0">
              <a:solidFill>
                <a:srgbClr val="00206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699792" y="2492896"/>
            <a:ext cx="3168352" cy="4526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203366" y="4556950"/>
            <a:ext cx="377227" cy="3495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rgbClr val="C00000"/>
                </a:solidFill>
              </a:rPr>
              <a:t>x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555776" y="2359640"/>
            <a:ext cx="377227" cy="3495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rgbClr val="C00000"/>
                </a:solidFill>
              </a:rPr>
              <a:t>1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56562" y="2340739"/>
            <a:ext cx="377227" cy="3495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rgbClr val="C00000"/>
                </a:solidFill>
              </a:rPr>
              <a:t>2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95354" y="2321169"/>
            <a:ext cx="377227" cy="3495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rgbClr val="C00000"/>
                </a:solidFill>
              </a:rPr>
              <a:t>4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606278" y="2340737"/>
            <a:ext cx="377227" cy="3495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rgbClr val="C00000"/>
                </a:solidFill>
              </a:rPr>
              <a:t>5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098479" y="2306501"/>
            <a:ext cx="377227" cy="3495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rgbClr val="C00000"/>
                </a:solidFill>
              </a:rPr>
              <a:t>6</a:t>
            </a:r>
            <a:endParaRPr lang="nb-NO" dirty="0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/>
          <p:cNvCxnSpPr>
            <a:stCxn id="18" idx="4"/>
          </p:cNvCxnSpPr>
          <p:nvPr/>
        </p:nvCxnSpPr>
        <p:spPr>
          <a:xfrm>
            <a:off x="2744390" y="2709221"/>
            <a:ext cx="1458976" cy="2022520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586189" y="2340738"/>
            <a:ext cx="377227" cy="3495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rgbClr val="C00000"/>
                </a:solidFill>
              </a:rPr>
              <a:t>3</a:t>
            </a:r>
            <a:endParaRPr lang="nb-NO" dirty="0">
              <a:solidFill>
                <a:srgbClr val="C00000"/>
              </a:solidFill>
            </a:endParaRPr>
          </a:p>
        </p:txBody>
      </p:sp>
      <p:cxnSp>
        <p:nvCxnSpPr>
          <p:cNvPr id="25" name="Straight Arrow Connector 24"/>
          <p:cNvCxnSpPr>
            <a:stCxn id="19" idx="4"/>
            <a:endCxn id="17" idx="1"/>
          </p:cNvCxnSpPr>
          <p:nvPr/>
        </p:nvCxnSpPr>
        <p:spPr>
          <a:xfrm>
            <a:off x="3245176" y="2690320"/>
            <a:ext cx="1013434" cy="1917825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4"/>
          </p:cNvCxnSpPr>
          <p:nvPr/>
        </p:nvCxnSpPr>
        <p:spPr>
          <a:xfrm>
            <a:off x="3774803" y="2690319"/>
            <a:ext cx="531827" cy="1818801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0"/>
            <a:endCxn id="21" idx="4"/>
          </p:cNvCxnSpPr>
          <p:nvPr/>
        </p:nvCxnSpPr>
        <p:spPr>
          <a:xfrm flipH="1" flipV="1">
            <a:off x="4283968" y="2670750"/>
            <a:ext cx="108012" cy="1886200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0"/>
            <a:endCxn id="23" idx="4"/>
          </p:cNvCxnSpPr>
          <p:nvPr/>
        </p:nvCxnSpPr>
        <p:spPr>
          <a:xfrm flipV="1">
            <a:off x="4391980" y="2690318"/>
            <a:ext cx="402912" cy="1866632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7" idx="0"/>
            <a:endCxn id="24" idx="4"/>
          </p:cNvCxnSpPr>
          <p:nvPr/>
        </p:nvCxnSpPr>
        <p:spPr>
          <a:xfrm flipV="1">
            <a:off x="4391980" y="2656082"/>
            <a:ext cx="895113" cy="1900868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258610" y="53688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3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868144" y="4556950"/>
            <a:ext cx="377227" cy="3495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rgbClr val="C00000"/>
                </a:solidFill>
              </a:rPr>
              <a:t>y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26498" y="5184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1</a:t>
            </a:r>
            <a:endParaRPr lang="nb-NO" dirty="0">
              <a:solidFill>
                <a:srgbClr val="C00000"/>
              </a:solidFill>
            </a:endParaRPr>
          </a:p>
        </p:txBody>
      </p:sp>
      <p:cxnSp>
        <p:nvCxnSpPr>
          <p:cNvPr id="53" name="Straight Arrow Connector 52"/>
          <p:cNvCxnSpPr>
            <a:stCxn id="18" idx="5"/>
            <a:endCxn id="50" idx="1"/>
          </p:cNvCxnSpPr>
          <p:nvPr/>
        </p:nvCxnSpPr>
        <p:spPr>
          <a:xfrm>
            <a:off x="2877759" y="2658026"/>
            <a:ext cx="3045629" cy="1950119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0" idx="0"/>
            <a:endCxn id="20" idx="5"/>
          </p:cNvCxnSpPr>
          <p:nvPr/>
        </p:nvCxnSpPr>
        <p:spPr>
          <a:xfrm flipH="1" flipV="1">
            <a:off x="3908172" y="2639124"/>
            <a:ext cx="2148586" cy="1917826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0" idx="0"/>
            <a:endCxn id="21" idx="5"/>
          </p:cNvCxnSpPr>
          <p:nvPr/>
        </p:nvCxnSpPr>
        <p:spPr>
          <a:xfrm flipH="1" flipV="1">
            <a:off x="4417337" y="2619555"/>
            <a:ext cx="1639421" cy="1937395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23" idx="5"/>
          </p:cNvCxnSpPr>
          <p:nvPr/>
        </p:nvCxnSpPr>
        <p:spPr>
          <a:xfrm flipH="1" flipV="1">
            <a:off x="4928261" y="2639123"/>
            <a:ext cx="1128496" cy="1869997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0" idx="0"/>
            <a:endCxn id="24" idx="5"/>
          </p:cNvCxnSpPr>
          <p:nvPr/>
        </p:nvCxnSpPr>
        <p:spPr>
          <a:xfrm flipH="1" flipV="1">
            <a:off x="5420462" y="2604887"/>
            <a:ext cx="636296" cy="1952063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7" idx="6"/>
          </p:cNvCxnSpPr>
          <p:nvPr/>
        </p:nvCxnSpPr>
        <p:spPr>
          <a:xfrm>
            <a:off x="4580593" y="4731741"/>
            <a:ext cx="1345905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0"/>
            <a:endCxn id="19" idx="5"/>
          </p:cNvCxnSpPr>
          <p:nvPr/>
        </p:nvCxnSpPr>
        <p:spPr>
          <a:xfrm flipH="1" flipV="1">
            <a:off x="3378545" y="2639125"/>
            <a:ext cx="2678213" cy="1917825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658493" y="3179651"/>
            <a:ext cx="3803605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81000" algn="ctr" rotWithShape="0">
              <a:prstClr val="black">
                <a:alpha val="71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b-NO" dirty="0" smtClean="0">
                <a:solidFill>
                  <a:srgbClr val="002060"/>
                </a:solidFill>
              </a:rPr>
              <a:t>  </a:t>
            </a:r>
          </a:p>
          <a:p>
            <a:pPr algn="ctr"/>
            <a:r>
              <a:rPr lang="nb-NO" dirty="0" err="1" smtClean="0">
                <a:solidFill>
                  <a:srgbClr val="002060"/>
                </a:solidFill>
              </a:rPr>
              <a:t>Longest</a:t>
            </a:r>
            <a:r>
              <a:rPr lang="nb-NO" dirty="0" smtClean="0">
                <a:solidFill>
                  <a:srgbClr val="002060"/>
                </a:solidFill>
              </a:rPr>
              <a:t> non-</a:t>
            </a:r>
            <a:r>
              <a:rPr lang="nb-NO" dirty="0" err="1" smtClean="0">
                <a:solidFill>
                  <a:srgbClr val="002060"/>
                </a:solidFill>
              </a:rPr>
              <a:t>decreasing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subsequence</a:t>
            </a:r>
            <a:r>
              <a:rPr lang="nb-NO" dirty="0" smtClean="0">
                <a:solidFill>
                  <a:srgbClr val="002060"/>
                </a:solidFill>
              </a:rPr>
              <a:t>  </a:t>
            </a:r>
            <a:br>
              <a:rPr lang="nb-NO" dirty="0" smtClean="0">
                <a:solidFill>
                  <a:srgbClr val="002060"/>
                </a:solidFill>
              </a:rPr>
            </a:br>
            <a:r>
              <a:rPr lang="nb-NO" dirty="0" smtClean="0">
                <a:solidFill>
                  <a:srgbClr val="002060"/>
                </a:solidFill>
              </a:rPr>
              <a:t>is </a:t>
            </a:r>
            <a:r>
              <a:rPr lang="nb-NO" dirty="0" err="1" smtClean="0">
                <a:solidFill>
                  <a:srgbClr val="C00000"/>
                </a:solidFill>
              </a:rPr>
              <a:t>poly</a:t>
            </a:r>
            <a:r>
              <a:rPr lang="nb-NO" dirty="0" smtClean="0">
                <a:solidFill>
                  <a:srgbClr val="C00000"/>
                </a:solidFill>
              </a:rPr>
              <a:t> time </a:t>
            </a:r>
            <a:r>
              <a:rPr lang="nb-NO" dirty="0" smtClean="0">
                <a:solidFill>
                  <a:srgbClr val="002060"/>
                </a:solidFill>
              </a:rPr>
              <a:t>(simple DP).</a:t>
            </a:r>
          </a:p>
          <a:p>
            <a:pPr algn="ctr"/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700141" y="1759475"/>
            <a:ext cx="3616888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81000" algn="ctr" rotWithShape="0">
              <a:prstClr val="black">
                <a:alpha val="71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endParaRPr lang="nb-NO" dirty="0" smtClean="0">
              <a:solidFill>
                <a:srgbClr val="002060"/>
              </a:solidFill>
            </a:endParaRPr>
          </a:p>
          <a:p>
            <a:pPr algn="ctr"/>
            <a:r>
              <a:rPr lang="nb-NO" dirty="0" err="1" smtClean="0">
                <a:solidFill>
                  <a:srgbClr val="002060"/>
                </a:solidFill>
              </a:rPr>
              <a:t>Delete</a:t>
            </a:r>
            <a:r>
              <a:rPr lang="nb-NO" dirty="0" smtClean="0">
                <a:solidFill>
                  <a:srgbClr val="002060"/>
                </a:solidFill>
              </a:rPr>
              <a:t> from </a:t>
            </a:r>
            <a:r>
              <a:rPr lang="nb-NO" dirty="0" smtClean="0">
                <a:solidFill>
                  <a:srgbClr val="C00000"/>
                </a:solidFill>
              </a:rPr>
              <a:t>V(G)\</a:t>
            </a:r>
            <a:r>
              <a:rPr lang="nb-NO" dirty="0" err="1" smtClean="0">
                <a:solidFill>
                  <a:srgbClr val="C00000"/>
                </a:solidFill>
              </a:rPr>
              <a:t>X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smtClean="0">
                <a:solidFill>
                  <a:srgbClr val="002060"/>
                </a:solidFill>
              </a:rPr>
              <a:t>to make</a:t>
            </a:r>
          </a:p>
          <a:p>
            <a:pPr algn="ctr"/>
            <a:r>
              <a:rPr lang="nb-NO" dirty="0" smtClean="0">
                <a:solidFill>
                  <a:srgbClr val="002060"/>
                </a:solidFill>
              </a:rPr>
              <a:t>  </a:t>
            </a:r>
            <a:r>
              <a:rPr lang="nb-NO" dirty="0" err="1" smtClean="0">
                <a:solidFill>
                  <a:srgbClr val="002060"/>
                </a:solidFill>
              </a:rPr>
              <a:t>number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sequence</a:t>
            </a:r>
            <a:r>
              <a:rPr lang="nb-NO" dirty="0" smtClean="0">
                <a:solidFill>
                  <a:srgbClr val="002060"/>
                </a:solidFill>
              </a:rPr>
              <a:t> non-</a:t>
            </a:r>
            <a:r>
              <a:rPr lang="nb-NO" dirty="0" err="1" smtClean="0">
                <a:solidFill>
                  <a:srgbClr val="002060"/>
                </a:solidFill>
              </a:rPr>
              <a:t>decreasing</a:t>
            </a:r>
            <a:r>
              <a:rPr lang="nb-NO" dirty="0" smtClean="0">
                <a:solidFill>
                  <a:srgbClr val="002060"/>
                </a:solidFill>
              </a:rPr>
              <a:t>! </a:t>
            </a:r>
          </a:p>
          <a:p>
            <a:pPr algn="ctr"/>
            <a:r>
              <a:rPr lang="nb-NO" dirty="0" smtClean="0">
                <a:solidFill>
                  <a:srgbClr val="002060"/>
                </a:solidFill>
              </a:rPr>
              <a:t> 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5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1" grpId="0"/>
      <p:bldP spid="73" grpId="0" animBg="1"/>
      <p:bldP spid="7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TFVS </a:t>
            </a:r>
            <a:r>
              <a:rPr lang="nb-NO" dirty="0" err="1" smtClean="0"/>
              <a:t>Wrap</a:t>
            </a:r>
            <a:r>
              <a:rPr lang="nb-NO" dirty="0" smtClean="0"/>
              <a:t> Up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/>
          <a:lstStyle/>
          <a:p>
            <a:pPr marL="0" indent="0">
              <a:buNone/>
            </a:pPr>
            <a:r>
              <a:rPr lang="nb-NO" b="1" dirty="0" err="1" smtClean="0">
                <a:solidFill>
                  <a:srgbClr val="002060"/>
                </a:solidFill>
              </a:rPr>
              <a:t>Disjoint</a:t>
            </a:r>
            <a:r>
              <a:rPr lang="nb-NO" b="1" dirty="0" smtClean="0">
                <a:solidFill>
                  <a:srgbClr val="002060"/>
                </a:solidFill>
              </a:rPr>
              <a:t> TFVS: </a:t>
            </a:r>
            <a:r>
              <a:rPr lang="nb-NO" dirty="0" smtClean="0"/>
              <a:t>Polynomial time.</a:t>
            </a:r>
          </a:p>
          <a:p>
            <a:pPr marL="0" indent="0">
              <a:buNone/>
            </a:pPr>
            <a:r>
              <a:rPr lang="nb-NO" b="1" dirty="0" err="1" smtClean="0">
                <a:solidFill>
                  <a:srgbClr val="002060"/>
                </a:solidFill>
              </a:rPr>
              <a:t>Compression</a:t>
            </a:r>
            <a:r>
              <a:rPr lang="nb-NO" b="1" dirty="0" smtClean="0">
                <a:solidFill>
                  <a:srgbClr val="002060"/>
                </a:solidFill>
              </a:rPr>
              <a:t> </a:t>
            </a:r>
            <a:r>
              <a:rPr lang="nb-NO" b="1" dirty="0" err="1" smtClean="0">
                <a:solidFill>
                  <a:srgbClr val="002060"/>
                </a:solidFill>
              </a:rPr>
              <a:t>Step</a:t>
            </a:r>
            <a:r>
              <a:rPr lang="nb-NO" b="1" dirty="0" smtClean="0">
                <a:solidFill>
                  <a:srgbClr val="002060"/>
                </a:solidFill>
              </a:rPr>
              <a:t>: </a:t>
            </a:r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baseline="30000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 </a:t>
            </a:r>
            <a:r>
              <a:rPr lang="nb-NO" dirty="0" err="1" smtClean="0"/>
              <a:t>calls</a:t>
            </a:r>
            <a:r>
              <a:rPr lang="nb-NO" dirty="0" smtClean="0"/>
              <a:t> to </a:t>
            </a:r>
            <a:r>
              <a:rPr lang="nb-NO" dirty="0" err="1" smtClean="0"/>
              <a:t>Disjoint</a:t>
            </a:r>
            <a:r>
              <a:rPr lang="nb-NO" dirty="0" smtClean="0"/>
              <a:t> TFVS.</a:t>
            </a:r>
          </a:p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Main Problem: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 iterative </a:t>
            </a:r>
            <a:r>
              <a:rPr lang="nb-NO" dirty="0" err="1" smtClean="0"/>
              <a:t>calls</a:t>
            </a:r>
            <a:r>
              <a:rPr lang="nb-NO" dirty="0" smtClean="0"/>
              <a:t> to </a:t>
            </a:r>
            <a:r>
              <a:rPr lang="nb-NO" dirty="0" err="1" smtClean="0"/>
              <a:t>compression</a:t>
            </a:r>
            <a:r>
              <a:rPr lang="nb-NO" dirty="0" smtClean="0"/>
              <a:t> 	</a:t>
            </a:r>
            <a:r>
              <a:rPr lang="nb-NO" dirty="0" err="1" smtClean="0"/>
              <a:t>step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4581128"/>
            <a:ext cx="50651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err="1" smtClean="0">
                <a:solidFill>
                  <a:srgbClr val="002060"/>
                </a:solidFill>
              </a:rPr>
              <a:t>Tournament</a:t>
            </a:r>
            <a:r>
              <a:rPr lang="nb-NO" sz="2800" dirty="0" smtClean="0">
                <a:solidFill>
                  <a:srgbClr val="002060"/>
                </a:solidFill>
              </a:rPr>
              <a:t> Feedback </a:t>
            </a:r>
            <a:r>
              <a:rPr lang="nb-NO" sz="2800" dirty="0" err="1" smtClean="0">
                <a:solidFill>
                  <a:srgbClr val="002060"/>
                </a:solidFill>
              </a:rPr>
              <a:t>Vertex</a:t>
            </a:r>
            <a:r>
              <a:rPr lang="nb-NO" sz="2800" dirty="0" smtClean="0">
                <a:solidFill>
                  <a:srgbClr val="002060"/>
                </a:solidFill>
              </a:rPr>
              <a:t> Set </a:t>
            </a:r>
            <a:br>
              <a:rPr lang="nb-NO" sz="2800" dirty="0" smtClean="0">
                <a:solidFill>
                  <a:srgbClr val="002060"/>
                </a:solidFill>
              </a:rPr>
            </a:br>
            <a:r>
              <a:rPr lang="nb-NO" sz="2800" dirty="0" smtClean="0">
                <a:solidFill>
                  <a:srgbClr val="002060"/>
                </a:solidFill>
              </a:rPr>
              <a:t>has </a:t>
            </a:r>
            <a:r>
              <a:rPr lang="nb-NO" sz="2800" dirty="0" smtClean="0">
                <a:solidFill>
                  <a:srgbClr val="C00000"/>
                </a:solidFill>
              </a:rPr>
              <a:t>O(2</a:t>
            </a:r>
            <a:r>
              <a:rPr lang="nb-NO" sz="2800" baseline="30000" dirty="0" smtClean="0">
                <a:solidFill>
                  <a:srgbClr val="C00000"/>
                </a:solidFill>
              </a:rPr>
              <a:t>k</a:t>
            </a:r>
            <a:r>
              <a:rPr lang="nb-NO" sz="2800" dirty="0" smtClean="0">
                <a:solidFill>
                  <a:srgbClr val="C00000"/>
                </a:solidFill>
              </a:rPr>
              <a:t>n</a:t>
            </a:r>
            <a:r>
              <a:rPr lang="nb-NO" sz="2800" baseline="30000" dirty="0" smtClean="0">
                <a:solidFill>
                  <a:srgbClr val="C00000"/>
                </a:solidFill>
              </a:rPr>
              <a:t>O(1)</a:t>
            </a:r>
            <a:r>
              <a:rPr lang="nb-NO" sz="2800" dirty="0" smtClean="0">
                <a:solidFill>
                  <a:srgbClr val="C00000"/>
                </a:solidFill>
              </a:rPr>
              <a:t>) </a:t>
            </a:r>
            <a:r>
              <a:rPr lang="nb-NO" sz="2800" dirty="0" smtClean="0">
                <a:solidFill>
                  <a:srgbClr val="002060"/>
                </a:solidFill>
              </a:rPr>
              <a:t>time </a:t>
            </a:r>
            <a:r>
              <a:rPr lang="nb-NO" sz="2800" dirty="0" err="1" smtClean="0">
                <a:solidFill>
                  <a:srgbClr val="002060"/>
                </a:solidFill>
              </a:rPr>
              <a:t>algorithm</a:t>
            </a:r>
            <a:endParaRPr lang="nb-NO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3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Kernelization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3124944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For vertex cover we first reduced the instance to size </a:t>
            </a:r>
            <a:r>
              <a:rPr lang="nb-NO" dirty="0" smtClean="0">
                <a:solidFill>
                  <a:srgbClr val="C00000"/>
                </a:solidFill>
              </a:rPr>
              <a:t>O(k</a:t>
            </a:r>
            <a:r>
              <a:rPr lang="nb-NO" baseline="30000" dirty="0" smtClean="0">
                <a:solidFill>
                  <a:srgbClr val="C00000"/>
                </a:solidFill>
              </a:rPr>
              <a:t>2</a:t>
            </a:r>
            <a:r>
              <a:rPr lang="nb-NO" dirty="0" smtClean="0">
                <a:solidFill>
                  <a:srgbClr val="C00000"/>
                </a:solidFill>
              </a:rPr>
              <a:t>)</a:t>
            </a:r>
            <a:r>
              <a:rPr lang="nb-NO" dirty="0" smtClean="0"/>
              <a:t> in polynomial time, then we solved the instance.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Let’s give this approach a name – </a:t>
            </a:r>
            <a:r>
              <a:rPr lang="nb-NO" dirty="0" smtClean="0">
                <a:solidFill>
                  <a:srgbClr val="C00000"/>
                </a:solidFill>
              </a:rPr>
              <a:t>kernelization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447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3</a:t>
            </a:r>
            <a:r>
              <a:rPr lang="nb-NO" dirty="0" smtClean="0"/>
              <a:t>-Hitting Set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69289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Input: </a:t>
                </a:r>
                <a:r>
                  <a:rPr lang="nb-NO" dirty="0" smtClean="0"/>
                  <a:t>Family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...S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m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/>
                  <a:t>of sets of size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3</a:t>
                </a:r>
                <a:r>
                  <a:rPr lang="nb-NO" dirty="0" smtClean="0"/>
                  <a:t> over a 	universe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U = v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...v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, </a:t>
                </a:r>
                <a:r>
                  <a:rPr lang="nb-NO" dirty="0" err="1" smtClean="0"/>
                  <a:t>integer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r>
                  <a:rPr lang="nb-NO" b="1" dirty="0" err="1" smtClean="0">
                    <a:solidFill>
                      <a:srgbClr val="002060"/>
                    </a:solidFill>
                  </a:rPr>
                  <a:t>Question</a:t>
                </a:r>
                <a:r>
                  <a:rPr lang="nb-NO" b="1" dirty="0" smtClean="0">
                    <a:solidFill>
                      <a:srgbClr val="002060"/>
                    </a:solidFill>
                  </a:rPr>
                  <a:t>: </a:t>
                </a:r>
                <a:r>
                  <a:rPr lang="nb-NO" dirty="0" smtClean="0"/>
                  <a:t>Is there a set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⊆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V </a:t>
                </a:r>
                <a:r>
                  <a:rPr lang="nb-NO" dirty="0" smtClean="0"/>
                  <a:t>such that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|X|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k </a:t>
                </a:r>
                <a:r>
                  <a:rPr lang="nb-NO" dirty="0" smtClean="0"/>
                  <a:t>	and every set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/>
                  <a:t> intersects with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X</a:t>
                </a:r>
                <a:r>
                  <a:rPr lang="nb-NO" dirty="0" smtClean="0"/>
                  <a:t>?</a:t>
                </a:r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Parameter: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692896"/>
              </a:xfrm>
              <a:blipFill rotWithShape="1">
                <a:blip r:embed="rId2"/>
                <a:stretch>
                  <a:fillRect l="-1852" t="-476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59623" y="4621576"/>
            <a:ext cx="5523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/>
              <a:t>We</a:t>
            </a:r>
            <a:r>
              <a:rPr lang="nb-NO" sz="2400" dirty="0" smtClean="0"/>
              <a:t> </a:t>
            </a:r>
            <a:r>
              <a:rPr lang="nb-NO" sz="2400" dirty="0" err="1" smtClean="0"/>
              <a:t>saw</a:t>
            </a:r>
            <a:r>
              <a:rPr lang="nb-NO" sz="2400" dirty="0" smtClean="0"/>
              <a:t> a </a:t>
            </a:r>
            <a:r>
              <a:rPr lang="nb-NO" sz="2400" dirty="0" smtClean="0">
                <a:solidFill>
                  <a:srgbClr val="C00000"/>
                </a:solidFill>
              </a:rPr>
              <a:t>3</a:t>
            </a:r>
            <a:r>
              <a:rPr lang="nb-NO" sz="2400" baseline="300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>
                <a:solidFill>
                  <a:srgbClr val="C00000"/>
                </a:solidFill>
              </a:rPr>
              <a:t>n</a:t>
            </a:r>
            <a:r>
              <a:rPr lang="nb-NO" sz="2400" baseline="30000" dirty="0" smtClean="0">
                <a:solidFill>
                  <a:srgbClr val="C00000"/>
                </a:solidFill>
              </a:rPr>
              <a:t>O(1)</a:t>
            </a:r>
            <a:r>
              <a:rPr lang="nb-NO" sz="2400" dirty="0" smtClean="0">
                <a:solidFill>
                  <a:srgbClr val="C00000"/>
                </a:solidFill>
              </a:rPr>
              <a:t> </a:t>
            </a:r>
            <a:r>
              <a:rPr lang="nb-NO" sz="2400" dirty="0" smtClean="0"/>
              <a:t>time </a:t>
            </a:r>
            <a:r>
              <a:rPr lang="nb-NO" sz="2400" dirty="0" err="1" smtClean="0"/>
              <a:t>branching</a:t>
            </a:r>
            <a:r>
              <a:rPr lang="nb-NO" sz="2400" dirty="0" smtClean="0"/>
              <a:t> </a:t>
            </a:r>
            <a:r>
              <a:rPr lang="nb-NO" sz="2400" dirty="0" err="1" smtClean="0"/>
              <a:t>algorithm</a:t>
            </a:r>
            <a:r>
              <a:rPr lang="nb-NO" sz="2400" dirty="0" smtClean="0"/>
              <a:t>.</a:t>
            </a:r>
            <a:endParaRPr lang="nb-NO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59623" y="5199583"/>
            <a:ext cx="625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/>
              <a:t>Now</a:t>
            </a:r>
            <a:r>
              <a:rPr lang="nb-NO" sz="2400" dirty="0" smtClean="0"/>
              <a:t>: </a:t>
            </a:r>
            <a:r>
              <a:rPr lang="nb-NO" sz="2400" dirty="0" smtClean="0">
                <a:solidFill>
                  <a:srgbClr val="C00000"/>
                </a:solidFill>
              </a:rPr>
              <a:t>2.47</a:t>
            </a:r>
            <a:r>
              <a:rPr lang="nb-NO" sz="2400" baseline="300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>
                <a:solidFill>
                  <a:srgbClr val="C00000"/>
                </a:solidFill>
              </a:rPr>
              <a:t>n</a:t>
            </a:r>
            <a:r>
              <a:rPr lang="nb-NO" sz="2400" baseline="30000" dirty="0" smtClean="0">
                <a:solidFill>
                  <a:srgbClr val="C00000"/>
                </a:solidFill>
              </a:rPr>
              <a:t>O(1)</a:t>
            </a:r>
            <a:r>
              <a:rPr lang="nb-NO" sz="2400" baseline="30000" dirty="0" smtClean="0"/>
              <a:t> </a:t>
            </a:r>
            <a:r>
              <a:rPr lang="nb-NO" sz="2400" dirty="0"/>
              <a:t> </a:t>
            </a:r>
            <a:r>
              <a:rPr lang="nb-NO" sz="2400" dirty="0" smtClean="0"/>
              <a:t>time </a:t>
            </a:r>
            <a:r>
              <a:rPr lang="nb-NO" sz="2400" dirty="0" err="1" smtClean="0"/>
              <a:t>using</a:t>
            </a:r>
            <a:r>
              <a:rPr lang="nb-NO" sz="2400" dirty="0" smtClean="0"/>
              <a:t> iterative </a:t>
            </a:r>
            <a:r>
              <a:rPr lang="nb-NO" sz="2400" dirty="0" err="1" smtClean="0"/>
              <a:t>compression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491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Iterative </a:t>
            </a:r>
            <a:r>
              <a:rPr lang="nb-NO" dirty="0" err="1" smtClean="0"/>
              <a:t>Compression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Do </a:t>
            </a:r>
            <a:r>
              <a:rPr lang="nb-NO" dirty="0" smtClean="0">
                <a:solidFill>
                  <a:srgbClr val="0070C0"/>
                </a:solidFill>
              </a:rPr>
              <a:t>iterative </a:t>
            </a:r>
            <a:r>
              <a:rPr lang="nb-NO" dirty="0" err="1" smtClean="0">
                <a:solidFill>
                  <a:srgbClr val="0070C0"/>
                </a:solidFill>
              </a:rPr>
              <a:t>compression</a:t>
            </a:r>
            <a:r>
              <a:rPr lang="nb-NO" dirty="0" smtClean="0"/>
              <a:t> </a:t>
            </a:r>
            <a:r>
              <a:rPr lang="nb-NO" dirty="0" err="1" smtClean="0"/>
              <a:t>adding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C00000"/>
                </a:solidFill>
              </a:rPr>
              <a:t>set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smtClean="0"/>
              <a:t>at a time.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 smtClean="0"/>
              <a:t>When</a:t>
            </a:r>
            <a:r>
              <a:rPr lang="nb-NO" dirty="0" smtClean="0"/>
              <a:t> a </a:t>
            </a:r>
            <a:r>
              <a:rPr lang="nb-NO" dirty="0" err="1" smtClean="0"/>
              <a:t>set</a:t>
            </a:r>
            <a:r>
              <a:rPr lang="nb-NO" dirty="0" smtClean="0"/>
              <a:t> is </a:t>
            </a:r>
            <a:r>
              <a:rPr lang="nb-NO" dirty="0" err="1" smtClean="0"/>
              <a:t>added</a:t>
            </a:r>
            <a:r>
              <a:rPr lang="nb-NO" dirty="0" smtClean="0"/>
              <a:t>,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C00000"/>
                </a:solidFill>
              </a:rPr>
              <a:t>add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>
                <a:solidFill>
                  <a:srgbClr val="C00000"/>
                </a:solidFill>
              </a:rPr>
              <a:t>one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>
                <a:solidFill>
                  <a:srgbClr val="C00000"/>
                </a:solidFill>
              </a:rPr>
              <a:t>elment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smtClean="0"/>
              <a:t>from it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0070C0"/>
                </a:solidFill>
              </a:rPr>
              <a:t>previous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solution</a:t>
            </a:r>
            <a:r>
              <a:rPr lang="nb-NO" dirty="0">
                <a:solidFill>
                  <a:srgbClr val="0070C0"/>
                </a:solidFill>
              </a:rPr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size</a:t>
            </a:r>
            <a:r>
              <a:rPr lang="nb-NO" dirty="0" smtClean="0"/>
              <a:t> k.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now</a:t>
            </a:r>
            <a:r>
              <a:rPr lang="nb-NO" dirty="0" smtClean="0"/>
              <a:t> have a </a:t>
            </a:r>
            <a:r>
              <a:rPr lang="nb-NO" dirty="0" err="1" smtClean="0">
                <a:solidFill>
                  <a:srgbClr val="0070C0"/>
                </a:solidFill>
              </a:rPr>
              <a:t>hitting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set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size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k+1</a:t>
            </a:r>
            <a:r>
              <a:rPr lang="nb-NO" dirty="0" smtClean="0"/>
              <a:t>, </a:t>
            </a:r>
            <a:r>
              <a:rPr lang="nb-NO" dirty="0" err="1" smtClean="0"/>
              <a:t>need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size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409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3</a:t>
            </a:r>
            <a:r>
              <a:rPr lang="nb-NO" dirty="0" smtClean="0"/>
              <a:t>-Hitting Set </a:t>
            </a:r>
            <a:r>
              <a:rPr lang="nb-NO" dirty="0" err="1" smtClean="0"/>
              <a:t>Compression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26928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Input: </a:t>
            </a:r>
            <a:r>
              <a:rPr lang="nb-NO" dirty="0" smtClean="0"/>
              <a:t>Family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baseline="-25000" dirty="0" smtClean="0">
                <a:solidFill>
                  <a:srgbClr val="C00000"/>
                </a:solidFill>
              </a:rPr>
              <a:t>1</a:t>
            </a:r>
            <a:r>
              <a:rPr lang="nb-NO" dirty="0" smtClean="0">
                <a:solidFill>
                  <a:srgbClr val="C00000"/>
                </a:solidFill>
              </a:rPr>
              <a:t>...S</a:t>
            </a:r>
            <a:r>
              <a:rPr lang="nb-NO" baseline="-25000" dirty="0" smtClean="0">
                <a:solidFill>
                  <a:srgbClr val="C00000"/>
                </a:solidFill>
              </a:rPr>
              <a:t>m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smtClean="0"/>
              <a:t>of sets of size </a:t>
            </a:r>
            <a:r>
              <a:rPr lang="nb-NO" dirty="0" smtClean="0">
                <a:solidFill>
                  <a:srgbClr val="C00000"/>
                </a:solidFill>
              </a:rPr>
              <a:t>3</a:t>
            </a:r>
            <a:r>
              <a:rPr lang="nb-NO" dirty="0" smtClean="0"/>
              <a:t> over a 	universe </a:t>
            </a:r>
            <a:r>
              <a:rPr lang="nb-NO" dirty="0" smtClean="0">
                <a:solidFill>
                  <a:srgbClr val="C00000"/>
                </a:solidFill>
              </a:rPr>
              <a:t>U = v</a:t>
            </a:r>
            <a:r>
              <a:rPr lang="nb-NO" baseline="-25000" dirty="0" smtClean="0">
                <a:solidFill>
                  <a:srgbClr val="C00000"/>
                </a:solidFill>
              </a:rPr>
              <a:t>1</a:t>
            </a:r>
            <a:r>
              <a:rPr lang="nb-NO" dirty="0" smtClean="0">
                <a:solidFill>
                  <a:srgbClr val="C00000"/>
                </a:solidFill>
              </a:rPr>
              <a:t>...v</a:t>
            </a:r>
            <a:r>
              <a:rPr lang="nb-NO" baseline="-25000" dirty="0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, integer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. A </a:t>
            </a:r>
            <a:r>
              <a:rPr lang="nb-NO" dirty="0" err="1" smtClean="0"/>
              <a:t>hitting</a:t>
            </a:r>
            <a:r>
              <a:rPr lang="nb-NO" dirty="0" smtClean="0"/>
              <a:t> </a:t>
            </a:r>
            <a:r>
              <a:rPr lang="nb-NO" dirty="0" err="1" smtClean="0"/>
              <a:t>set</a:t>
            </a:r>
            <a:r>
              <a:rPr lang="nb-NO" dirty="0" smtClean="0"/>
              <a:t> 	</a:t>
            </a:r>
            <a:r>
              <a:rPr lang="nb-NO" dirty="0" smtClean="0">
                <a:solidFill>
                  <a:srgbClr val="C00000"/>
                </a:solidFill>
              </a:rPr>
              <a:t>Q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size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k+1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b="1" dirty="0" err="1" smtClean="0">
                <a:solidFill>
                  <a:srgbClr val="002060"/>
                </a:solidFill>
              </a:rPr>
              <a:t>Question</a:t>
            </a:r>
            <a:r>
              <a:rPr lang="nb-NO" b="1" dirty="0" smtClean="0">
                <a:solidFill>
                  <a:srgbClr val="002060"/>
                </a:solidFill>
              </a:rPr>
              <a:t>: </a:t>
            </a:r>
            <a:r>
              <a:rPr lang="nb-NO" dirty="0" smtClean="0"/>
              <a:t>Is there a </a:t>
            </a:r>
            <a:r>
              <a:rPr lang="nb-NO" dirty="0" err="1" smtClean="0"/>
              <a:t>hitting</a:t>
            </a:r>
            <a:r>
              <a:rPr lang="nb-NO" dirty="0" smtClean="0"/>
              <a:t> </a:t>
            </a:r>
            <a:r>
              <a:rPr lang="nb-NO" dirty="0" err="1" smtClean="0"/>
              <a:t>set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C00000"/>
                </a:solidFill>
              </a:rPr>
              <a:t>X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size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Parameter: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94243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C00000"/>
                </a:solidFill>
              </a:rPr>
              <a:t>3</a:t>
            </a:r>
            <a:r>
              <a:rPr lang="nb-NO" dirty="0"/>
              <a:t>-Hitting Set </a:t>
            </a:r>
            <a:r>
              <a:rPr lang="nb-NO" dirty="0" err="1"/>
              <a:t>Compression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319695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For </a:t>
            </a:r>
            <a:r>
              <a:rPr lang="nb-NO" dirty="0" err="1" smtClean="0"/>
              <a:t>each</a:t>
            </a:r>
            <a:r>
              <a:rPr lang="nb-NO" dirty="0" smtClean="0"/>
              <a:t> element </a:t>
            </a:r>
            <a:r>
              <a:rPr lang="nb-NO" dirty="0" smtClean="0">
                <a:solidFill>
                  <a:srgbClr val="C00000"/>
                </a:solidFill>
              </a:rPr>
              <a:t>q </a:t>
            </a:r>
            <a:r>
              <a:rPr lang="nb-NO" dirty="0" smtClean="0"/>
              <a:t>in </a:t>
            </a:r>
            <a:r>
              <a:rPr lang="nb-NO" dirty="0" smtClean="0">
                <a:solidFill>
                  <a:srgbClr val="C00000"/>
                </a:solidFill>
              </a:rPr>
              <a:t>Q</a:t>
            </a:r>
            <a:r>
              <a:rPr lang="nb-NO" dirty="0" smtClean="0"/>
              <a:t>, </a:t>
            </a:r>
            <a:r>
              <a:rPr lang="nb-NO" dirty="0" err="1" smtClean="0"/>
              <a:t>guess</a:t>
            </a:r>
            <a:r>
              <a:rPr lang="nb-NO" dirty="0" smtClean="0"/>
              <a:t> </a:t>
            </a:r>
            <a:r>
              <a:rPr lang="nb-NO" dirty="0" err="1" smtClean="0"/>
              <a:t>whether</a:t>
            </a:r>
            <a:r>
              <a:rPr lang="nb-NO" dirty="0" smtClean="0"/>
              <a:t> it </a:t>
            </a:r>
            <a:r>
              <a:rPr lang="nb-NO" dirty="0" err="1" smtClean="0"/>
              <a:t>goes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>
                <a:solidFill>
                  <a:srgbClr val="C00000"/>
                </a:solidFill>
              </a:rPr>
              <a:t>X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smtClean="0"/>
              <a:t>or not.</a:t>
            </a:r>
          </a:p>
          <a:p>
            <a:pPr lvl="1"/>
            <a:r>
              <a:rPr lang="nb-NO" dirty="0" smtClean="0"/>
              <a:t>If </a:t>
            </a:r>
            <a:r>
              <a:rPr lang="nb-NO" dirty="0" smtClean="0">
                <a:solidFill>
                  <a:srgbClr val="C00000"/>
                </a:solidFill>
              </a:rPr>
              <a:t>q</a:t>
            </a:r>
            <a:r>
              <a:rPr lang="nb-NO" dirty="0" smtClean="0"/>
              <a:t> </a:t>
            </a:r>
            <a:r>
              <a:rPr lang="nb-NO" dirty="0" err="1" smtClean="0"/>
              <a:t>goes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</a:t>
            </a:r>
            <a:r>
              <a:rPr lang="nb-NO" dirty="0" err="1" smtClean="0"/>
              <a:t>solution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C00000"/>
                </a:solidFill>
              </a:rPr>
              <a:t>X</a:t>
            </a:r>
            <a:r>
              <a:rPr lang="nb-NO" dirty="0" smtClean="0"/>
              <a:t>, </a:t>
            </a:r>
            <a:r>
              <a:rPr lang="nb-NO" dirty="0" err="1" smtClean="0"/>
              <a:t>remove</a:t>
            </a:r>
            <a:r>
              <a:rPr lang="nb-NO" dirty="0" smtClean="0"/>
              <a:t> all </a:t>
            </a:r>
            <a:r>
              <a:rPr lang="nb-NO" dirty="0" err="1" smtClean="0"/>
              <a:t>sets</a:t>
            </a:r>
            <a:r>
              <a:rPr lang="nb-NO" dirty="0" smtClean="0"/>
              <a:t> </a:t>
            </a:r>
            <a:r>
              <a:rPr lang="nb-NO" dirty="0" err="1" smtClean="0"/>
              <a:t>containing</a:t>
            </a:r>
            <a:r>
              <a:rPr lang="nb-NO" dirty="0" smtClean="0"/>
              <a:t> 	</a:t>
            </a:r>
            <a:r>
              <a:rPr lang="nb-NO" dirty="0" smtClean="0">
                <a:solidFill>
                  <a:srgbClr val="C00000"/>
                </a:solidFill>
              </a:rPr>
              <a:t>q</a:t>
            </a:r>
            <a:r>
              <a:rPr lang="nb-NO" dirty="0" smtClean="0"/>
              <a:t> and </a:t>
            </a:r>
            <a:r>
              <a:rPr lang="nb-NO" dirty="0" err="1" smtClean="0"/>
              <a:t>decrease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 by</a:t>
            </a:r>
            <a:r>
              <a:rPr lang="nb-NO" dirty="0" smtClean="0">
                <a:solidFill>
                  <a:srgbClr val="C00000"/>
                </a:solidFill>
              </a:rPr>
              <a:t> 1</a:t>
            </a:r>
            <a:r>
              <a:rPr lang="nb-NO" dirty="0" smtClean="0"/>
              <a:t>.</a:t>
            </a:r>
          </a:p>
          <a:p>
            <a:pPr lvl="1"/>
            <a:r>
              <a:rPr lang="nb-NO" dirty="0" smtClean="0"/>
              <a:t>If </a:t>
            </a:r>
            <a:r>
              <a:rPr lang="nb-NO" dirty="0" smtClean="0">
                <a:solidFill>
                  <a:srgbClr val="C00000"/>
                </a:solidFill>
              </a:rPr>
              <a:t>q</a:t>
            </a:r>
            <a:r>
              <a:rPr lang="nb-NO" dirty="0" smtClean="0"/>
              <a:t> </a:t>
            </a:r>
            <a:r>
              <a:rPr lang="nb-NO" dirty="0" err="1" smtClean="0"/>
              <a:t>does</a:t>
            </a:r>
            <a:r>
              <a:rPr lang="nb-NO" dirty="0" smtClean="0"/>
              <a:t> not </a:t>
            </a:r>
            <a:r>
              <a:rPr lang="nb-NO" dirty="0" err="1" smtClean="0"/>
              <a:t>go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</a:t>
            </a:r>
            <a:r>
              <a:rPr lang="nb-NO" dirty="0" err="1" smtClean="0"/>
              <a:t>solution</a:t>
            </a:r>
            <a:r>
              <a:rPr lang="nb-NO" dirty="0" smtClean="0"/>
              <a:t>, </a:t>
            </a:r>
            <a:r>
              <a:rPr lang="nb-NO" dirty="0" err="1" smtClean="0"/>
              <a:t>remove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q</a:t>
            </a:r>
            <a:r>
              <a:rPr lang="nb-NO" dirty="0" smtClean="0"/>
              <a:t> from all </a:t>
            </a:r>
            <a:r>
              <a:rPr lang="nb-NO" dirty="0" err="1" smtClean="0"/>
              <a:t>sets</a:t>
            </a:r>
            <a:r>
              <a:rPr lang="nb-NO" dirty="0" smtClean="0"/>
              <a:t> (</a:t>
            </a:r>
            <a:r>
              <a:rPr lang="nb-NO" dirty="0" err="1" smtClean="0"/>
              <a:t>may</a:t>
            </a:r>
            <a:r>
              <a:rPr lang="nb-NO" dirty="0" smtClean="0"/>
              <a:t> </a:t>
            </a:r>
            <a:r>
              <a:rPr lang="nb-NO" dirty="0" err="1" smtClean="0"/>
              <a:t>create</a:t>
            </a:r>
            <a:r>
              <a:rPr lang="nb-NO" dirty="0" smtClean="0"/>
              <a:t> </a:t>
            </a:r>
            <a:r>
              <a:rPr lang="nb-NO" dirty="0" err="1" smtClean="0"/>
              <a:t>sets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size</a:t>
            </a:r>
            <a:r>
              <a:rPr lang="nb-NO" dirty="0" smtClean="0"/>
              <a:t> less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3</a:t>
            </a:r>
            <a:r>
              <a:rPr lang="nb-NO" dirty="0" smtClean="0"/>
              <a:t>)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5472414"/>
            <a:ext cx="5631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Tentative overhead </a:t>
            </a:r>
            <a:r>
              <a:rPr lang="nb-NO" sz="2000" dirty="0" smtClean="0">
                <a:solidFill>
                  <a:srgbClr val="C00000"/>
                </a:solidFill>
              </a:rPr>
              <a:t>2</a:t>
            </a:r>
            <a:r>
              <a:rPr lang="nb-NO" sz="2000" baseline="30000" dirty="0" smtClean="0">
                <a:solidFill>
                  <a:srgbClr val="C00000"/>
                </a:solidFill>
              </a:rPr>
              <a:t>|Q| </a:t>
            </a:r>
            <a:r>
              <a:rPr lang="nb-NO" sz="2000" dirty="0" smtClean="0">
                <a:solidFill>
                  <a:srgbClr val="C00000"/>
                </a:solidFill>
              </a:rPr>
              <a:t>= 2</a:t>
            </a:r>
            <a:r>
              <a:rPr lang="nb-NO" sz="2000" baseline="30000" dirty="0" smtClean="0">
                <a:solidFill>
                  <a:srgbClr val="C00000"/>
                </a:solidFill>
              </a:rPr>
              <a:t>k+1</a:t>
            </a:r>
            <a:r>
              <a:rPr lang="nb-NO" sz="2000" dirty="0" smtClean="0">
                <a:solidFill>
                  <a:srgbClr val="002060"/>
                </a:solidFill>
              </a:rPr>
              <a:t> (</a:t>
            </a:r>
            <a:r>
              <a:rPr lang="nb-NO" sz="2000" dirty="0" err="1" smtClean="0">
                <a:solidFill>
                  <a:srgbClr val="002060"/>
                </a:solidFill>
              </a:rPr>
              <a:t>but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we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will</a:t>
            </a:r>
            <a:r>
              <a:rPr lang="nb-NO" sz="2000" dirty="0" smtClean="0">
                <a:solidFill>
                  <a:srgbClr val="002060"/>
                </a:solidFill>
              </a:rPr>
              <a:t> do </a:t>
            </a:r>
            <a:r>
              <a:rPr lang="nb-NO" sz="2000" dirty="0" err="1" smtClean="0">
                <a:solidFill>
                  <a:srgbClr val="002060"/>
                </a:solidFill>
              </a:rPr>
              <a:t>better</a:t>
            </a:r>
            <a:r>
              <a:rPr lang="nb-NO" sz="2000" dirty="0" smtClean="0">
                <a:solidFill>
                  <a:srgbClr val="002060"/>
                </a:solidFill>
              </a:rPr>
              <a:t>)</a:t>
            </a:r>
            <a:endParaRPr lang="nb-NO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3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After</a:t>
            </a:r>
            <a:r>
              <a:rPr lang="nb-NO" dirty="0" smtClean="0"/>
              <a:t> </a:t>
            </a:r>
            <a:r>
              <a:rPr lang="nb-NO" dirty="0" err="1" smtClean="0"/>
              <a:t>guessing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 smtClean="0"/>
              <a:t>Since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Q</a:t>
            </a:r>
            <a:r>
              <a:rPr lang="nb-NO" dirty="0" smtClean="0"/>
              <a:t> </a:t>
            </a:r>
            <a:r>
              <a:rPr lang="nb-NO" dirty="0" err="1" smtClean="0"/>
              <a:t>was</a:t>
            </a:r>
            <a:r>
              <a:rPr lang="nb-NO" dirty="0" smtClean="0"/>
              <a:t> a </a:t>
            </a:r>
            <a:r>
              <a:rPr lang="nb-NO" dirty="0" err="1" smtClean="0"/>
              <a:t>hitting</a:t>
            </a:r>
            <a:r>
              <a:rPr lang="nb-NO" dirty="0" smtClean="0"/>
              <a:t> </a:t>
            </a:r>
            <a:r>
              <a:rPr lang="nb-NO" dirty="0" err="1" smtClean="0"/>
              <a:t>set</a:t>
            </a:r>
            <a:r>
              <a:rPr lang="nb-NO" dirty="0" smtClean="0"/>
              <a:t>, all </a:t>
            </a:r>
            <a:r>
              <a:rPr lang="nb-NO" dirty="0" err="1" smtClean="0"/>
              <a:t>sets</a:t>
            </a:r>
            <a:r>
              <a:rPr lang="nb-NO" dirty="0" smtClean="0"/>
              <a:t> </a:t>
            </a:r>
            <a:r>
              <a:rPr lang="nb-NO" dirty="0" err="1" smtClean="0"/>
              <a:t>now</a:t>
            </a:r>
            <a:r>
              <a:rPr lang="nb-NO" dirty="0" smtClean="0"/>
              <a:t> have </a:t>
            </a:r>
            <a:r>
              <a:rPr lang="nb-NO" dirty="0" err="1" smtClean="0"/>
              <a:t>size</a:t>
            </a:r>
            <a:r>
              <a:rPr lang="nb-NO" dirty="0" smtClean="0"/>
              <a:t> at most </a:t>
            </a:r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dirty="0" smtClean="0"/>
              <a:t>!</a:t>
            </a:r>
          </a:p>
          <a:p>
            <a:pPr lvl="1"/>
            <a:r>
              <a:rPr lang="nb-NO" dirty="0"/>
              <a:t>If </a:t>
            </a:r>
            <a:r>
              <a:rPr lang="nb-NO" dirty="0" err="1"/>
              <a:t>there</a:t>
            </a:r>
            <a:r>
              <a:rPr lang="nb-NO" dirty="0"/>
              <a:t> is a </a:t>
            </a:r>
            <a:r>
              <a:rPr lang="nb-NO" dirty="0" err="1"/>
              <a:t>set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size</a:t>
            </a:r>
            <a:r>
              <a:rPr lang="nb-NO" dirty="0"/>
              <a:t> </a:t>
            </a:r>
            <a:r>
              <a:rPr lang="nb-NO" dirty="0">
                <a:solidFill>
                  <a:srgbClr val="C00000"/>
                </a:solidFill>
              </a:rPr>
              <a:t>1</a:t>
            </a:r>
            <a:r>
              <a:rPr lang="nb-NO" dirty="0"/>
              <a:t>, must </a:t>
            </a:r>
            <a:r>
              <a:rPr lang="nb-NO" dirty="0" err="1">
                <a:solidFill>
                  <a:srgbClr val="C00000"/>
                </a:solidFill>
              </a:rPr>
              <a:t>pick</a:t>
            </a:r>
            <a:r>
              <a:rPr lang="nb-NO" dirty="0">
                <a:solidFill>
                  <a:srgbClr val="C00000"/>
                </a:solidFill>
              </a:rPr>
              <a:t> </a:t>
            </a:r>
            <a:r>
              <a:rPr lang="nb-NO" dirty="0" err="1">
                <a:solidFill>
                  <a:srgbClr val="C00000"/>
                </a:solidFill>
              </a:rPr>
              <a:t>the</a:t>
            </a:r>
            <a:r>
              <a:rPr lang="nb-NO" dirty="0">
                <a:solidFill>
                  <a:srgbClr val="C00000"/>
                </a:solidFill>
              </a:rPr>
              <a:t> element </a:t>
            </a:r>
            <a:r>
              <a:rPr lang="nb-NO" dirty="0"/>
              <a:t>in it and </a:t>
            </a:r>
            <a:r>
              <a:rPr lang="nb-NO" dirty="0" err="1"/>
              <a:t>decrease</a:t>
            </a:r>
            <a:r>
              <a:rPr lang="nb-NO" dirty="0"/>
              <a:t> </a:t>
            </a:r>
            <a:r>
              <a:rPr lang="nb-NO" dirty="0">
                <a:solidFill>
                  <a:srgbClr val="C00000"/>
                </a:solidFill>
              </a:rPr>
              <a:t>k</a:t>
            </a:r>
            <a:r>
              <a:rPr lang="nb-NO" dirty="0"/>
              <a:t> by </a:t>
            </a:r>
            <a:r>
              <a:rPr lang="nb-NO" dirty="0">
                <a:solidFill>
                  <a:srgbClr val="C00000"/>
                </a:solidFill>
              </a:rPr>
              <a:t>1</a:t>
            </a:r>
            <a:r>
              <a:rPr lang="nb-NO" dirty="0"/>
              <a:t>.</a:t>
            </a:r>
          </a:p>
          <a:p>
            <a:pPr lvl="1"/>
            <a:r>
              <a:rPr lang="nb-NO" dirty="0"/>
              <a:t>If </a:t>
            </a:r>
            <a:r>
              <a:rPr lang="nb-NO" dirty="0" err="1"/>
              <a:t>there</a:t>
            </a:r>
            <a:r>
              <a:rPr lang="nb-NO" dirty="0"/>
              <a:t> is a </a:t>
            </a:r>
            <a:r>
              <a:rPr lang="nb-NO" dirty="0" err="1"/>
              <a:t>set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size</a:t>
            </a:r>
            <a:r>
              <a:rPr lang="nb-NO" dirty="0"/>
              <a:t> </a:t>
            </a:r>
            <a:r>
              <a:rPr lang="nb-NO" dirty="0">
                <a:solidFill>
                  <a:srgbClr val="C00000"/>
                </a:solidFill>
              </a:rPr>
              <a:t>0</a:t>
            </a:r>
            <a:r>
              <a:rPr lang="nb-NO" dirty="0"/>
              <a:t>, </a:t>
            </a:r>
            <a:r>
              <a:rPr lang="nb-NO" dirty="0" err="1"/>
              <a:t>return</a:t>
            </a:r>
            <a:r>
              <a:rPr lang="nb-NO" dirty="0"/>
              <a:t> ``</a:t>
            </a:r>
            <a:r>
              <a:rPr lang="nb-NO" dirty="0" err="1">
                <a:solidFill>
                  <a:srgbClr val="C00000"/>
                </a:solidFill>
              </a:rPr>
              <a:t>no</a:t>
            </a:r>
            <a:r>
              <a:rPr lang="nb-NO" dirty="0" smtClean="0"/>
              <a:t>’’.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5301207"/>
            <a:ext cx="4860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err="1" smtClean="0">
                <a:solidFill>
                  <a:srgbClr val="002060"/>
                </a:solidFill>
              </a:rPr>
              <a:t>But</a:t>
            </a:r>
            <a:r>
              <a:rPr lang="nb-NO" sz="3200" dirty="0" smtClean="0">
                <a:solidFill>
                  <a:srgbClr val="002060"/>
                </a:solidFill>
              </a:rPr>
              <a:t> </a:t>
            </a:r>
            <a:r>
              <a:rPr lang="nb-NO" sz="3200" dirty="0" err="1" smtClean="0">
                <a:solidFill>
                  <a:srgbClr val="002060"/>
                </a:solidFill>
              </a:rPr>
              <a:t>this</a:t>
            </a:r>
            <a:r>
              <a:rPr lang="nb-NO" sz="3200" dirty="0" smtClean="0">
                <a:solidFill>
                  <a:srgbClr val="002060"/>
                </a:solidFill>
              </a:rPr>
              <a:t> is just </a:t>
            </a:r>
            <a:r>
              <a:rPr lang="nb-NO" sz="3200" dirty="0" err="1" smtClean="0">
                <a:solidFill>
                  <a:srgbClr val="C00000"/>
                </a:solidFill>
              </a:rPr>
              <a:t>Vertex</a:t>
            </a:r>
            <a:r>
              <a:rPr lang="nb-NO" sz="3200" dirty="0" smtClean="0">
                <a:solidFill>
                  <a:srgbClr val="C00000"/>
                </a:solidFill>
              </a:rPr>
              <a:t> Cover</a:t>
            </a:r>
            <a:r>
              <a:rPr lang="nb-NO" sz="3200" dirty="0" smtClean="0">
                <a:solidFill>
                  <a:srgbClr val="002060"/>
                </a:solidFill>
              </a:rPr>
              <a:t>!</a:t>
            </a:r>
            <a:endParaRPr lang="nb-NO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700089"/>
            <a:ext cx="4107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All </a:t>
            </a:r>
            <a:r>
              <a:rPr lang="nb-NO" sz="2400" dirty="0" err="1"/>
              <a:t>sets</a:t>
            </a:r>
            <a:r>
              <a:rPr lang="nb-NO" sz="2400" dirty="0"/>
              <a:t> </a:t>
            </a:r>
            <a:r>
              <a:rPr lang="nb-NO" sz="2400" dirty="0" err="1"/>
              <a:t>now</a:t>
            </a:r>
            <a:r>
              <a:rPr lang="nb-NO" sz="2400" dirty="0"/>
              <a:t> have </a:t>
            </a:r>
            <a:r>
              <a:rPr lang="nb-NO" sz="2400" dirty="0" err="1"/>
              <a:t>size</a:t>
            </a:r>
            <a:r>
              <a:rPr lang="nb-NO" sz="2400" dirty="0"/>
              <a:t> </a:t>
            </a:r>
            <a:r>
              <a:rPr lang="nb-NO" sz="2400" dirty="0" err="1">
                <a:solidFill>
                  <a:srgbClr val="0070C0"/>
                </a:solidFill>
              </a:rPr>
              <a:t>exactly</a:t>
            </a:r>
            <a:r>
              <a:rPr lang="nb-NO" sz="2400" dirty="0">
                <a:solidFill>
                  <a:srgbClr val="0070C0"/>
                </a:solidFill>
              </a:rPr>
              <a:t> </a:t>
            </a:r>
            <a:r>
              <a:rPr lang="nb-NO" sz="2400" dirty="0">
                <a:solidFill>
                  <a:srgbClr val="C00000"/>
                </a:solidFill>
              </a:rPr>
              <a:t>2</a:t>
            </a:r>
            <a:r>
              <a:rPr lang="nb-NO" sz="2400" dirty="0" smtClean="0"/>
              <a:t>.</a:t>
            </a:r>
            <a:endParaRPr lang="nb-NO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91916" y="5805264"/>
            <a:ext cx="250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Solved</a:t>
            </a:r>
            <a:r>
              <a:rPr lang="nb-NO" dirty="0" smtClean="0"/>
              <a:t> in time </a:t>
            </a:r>
            <a:r>
              <a:rPr lang="nb-NO" dirty="0" smtClean="0">
                <a:solidFill>
                  <a:srgbClr val="C00000"/>
                </a:solidFill>
              </a:rPr>
              <a:t>1.47</a:t>
            </a:r>
            <a:r>
              <a:rPr lang="nb-NO" baseline="30000" dirty="0" smtClean="0">
                <a:solidFill>
                  <a:srgbClr val="C00000"/>
                </a:solidFill>
              </a:rPr>
              <a:t>k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baseline="30000" dirty="0" smtClean="0">
                <a:solidFill>
                  <a:srgbClr val="C00000"/>
                </a:solidFill>
              </a:rPr>
              <a:t>O(1)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978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Running</a:t>
            </a:r>
            <a:r>
              <a:rPr lang="nb-NO" dirty="0" smtClean="0"/>
              <a:t> time </a:t>
            </a:r>
            <a:r>
              <a:rPr lang="nb-NO" dirty="0" err="1" smtClean="0"/>
              <a:t>analysis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232" y="1600201"/>
            <a:ext cx="7355160" cy="1756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rgbClr val="002060"/>
                </a:solidFill>
              </a:rPr>
              <a:t>Iterative </a:t>
            </a:r>
            <a:r>
              <a:rPr lang="nb-NO" dirty="0" err="1" smtClean="0">
                <a:solidFill>
                  <a:srgbClr val="002060"/>
                </a:solidFill>
              </a:rPr>
              <a:t>compression</a:t>
            </a:r>
            <a:r>
              <a:rPr lang="nb-NO" dirty="0" smtClean="0">
                <a:solidFill>
                  <a:srgbClr val="002060"/>
                </a:solidFill>
              </a:rPr>
              <a:t> overhead</a:t>
            </a:r>
            <a:r>
              <a:rPr lang="nb-NO" b="1" dirty="0" smtClean="0">
                <a:solidFill>
                  <a:srgbClr val="002060"/>
                </a:solidFill>
              </a:rPr>
              <a:t>:</a:t>
            </a:r>
            <a:r>
              <a:rPr lang="nb-NO" dirty="0" smtClean="0">
                <a:solidFill>
                  <a:srgbClr val="002060"/>
                </a:solidFill>
              </a:rPr>
              <a:t> 	</a:t>
            </a:r>
            <a:r>
              <a:rPr lang="nb-NO" dirty="0" smtClean="0">
                <a:solidFill>
                  <a:srgbClr val="C00000"/>
                </a:solidFill>
              </a:rPr>
              <a:t>m</a:t>
            </a:r>
          </a:p>
          <a:p>
            <a:pPr marL="0" indent="0">
              <a:buNone/>
            </a:pPr>
            <a:r>
              <a:rPr lang="nb-NO" dirty="0" err="1" smtClean="0">
                <a:solidFill>
                  <a:srgbClr val="002060"/>
                </a:solidFill>
              </a:rPr>
              <a:t>Guessing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on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smtClean="0">
                <a:solidFill>
                  <a:srgbClr val="C00000"/>
                </a:solidFill>
              </a:rPr>
              <a:t>Q</a:t>
            </a:r>
            <a:r>
              <a:rPr lang="nb-NO" b="1" dirty="0" smtClean="0">
                <a:solidFill>
                  <a:srgbClr val="002060"/>
                </a:solidFill>
              </a:rPr>
              <a:t>:</a:t>
            </a:r>
            <a:r>
              <a:rPr lang="nb-NO" dirty="0" smtClean="0">
                <a:solidFill>
                  <a:srgbClr val="002060"/>
                </a:solidFill>
              </a:rPr>
              <a:t> 				</a:t>
            </a:r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baseline="30000" dirty="0" smtClean="0">
                <a:solidFill>
                  <a:srgbClr val="C00000"/>
                </a:solidFill>
              </a:rPr>
              <a:t>k+1</a:t>
            </a:r>
            <a:endParaRPr lang="nb-NO" dirty="0"/>
          </a:p>
          <a:p>
            <a:pPr marL="0" indent="0">
              <a:buNone/>
            </a:pPr>
            <a:r>
              <a:rPr lang="nb-NO" dirty="0" err="1" smtClean="0">
                <a:solidFill>
                  <a:srgbClr val="002060"/>
                </a:solidFill>
              </a:rPr>
              <a:t>Solving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Vertex</a:t>
            </a:r>
            <a:r>
              <a:rPr lang="nb-NO" dirty="0" smtClean="0">
                <a:solidFill>
                  <a:srgbClr val="002060"/>
                </a:solidFill>
              </a:rPr>
              <a:t> Cover</a:t>
            </a:r>
            <a:r>
              <a:rPr lang="nb-NO" b="1" dirty="0" smtClean="0">
                <a:solidFill>
                  <a:srgbClr val="002060"/>
                </a:solidFill>
              </a:rPr>
              <a:t>:</a:t>
            </a:r>
            <a:r>
              <a:rPr lang="nb-NO" dirty="0" smtClean="0">
                <a:solidFill>
                  <a:srgbClr val="002060"/>
                </a:solidFill>
              </a:rPr>
              <a:t> 			</a:t>
            </a:r>
            <a:r>
              <a:rPr lang="nb-NO" dirty="0" smtClean="0">
                <a:solidFill>
                  <a:srgbClr val="C00000"/>
                </a:solidFill>
              </a:rPr>
              <a:t>1.47</a:t>
            </a:r>
            <a:r>
              <a:rPr lang="nb-NO" baseline="30000" dirty="0" smtClean="0">
                <a:solidFill>
                  <a:srgbClr val="C00000"/>
                </a:solidFill>
              </a:rPr>
              <a:t>k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baseline="30000" dirty="0" smtClean="0">
                <a:solidFill>
                  <a:srgbClr val="C00000"/>
                </a:solidFill>
              </a:rPr>
              <a:t>O(1)</a:t>
            </a:r>
            <a:endParaRPr lang="nb-NO" baseline="30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5576" y="3697868"/>
                <a:ext cx="70871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 smtClean="0"/>
                  <a:t>Running time: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sz="2800" baseline="30000" dirty="0" smtClean="0">
                    <a:solidFill>
                      <a:srgbClr val="C00000"/>
                    </a:solidFill>
                  </a:rPr>
                  <a:t>k+1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sz="2800" dirty="0">
                    <a:solidFill>
                      <a:srgbClr val="C00000"/>
                    </a:solidFill>
                  </a:rPr>
                  <a:t>1.47</a:t>
                </a:r>
                <a:r>
                  <a:rPr lang="nb-NO" sz="2800" baseline="30000" dirty="0">
                    <a:solidFill>
                      <a:srgbClr val="C00000"/>
                    </a:solidFill>
                  </a:rPr>
                  <a:t>k</a:t>
                </a:r>
                <a:r>
                  <a:rPr lang="nb-NO" sz="2800" dirty="0">
                    <a:solidFill>
                      <a:srgbClr val="C00000"/>
                    </a:solidFill>
                  </a:rPr>
                  <a:t>n</a:t>
                </a:r>
                <a:r>
                  <a:rPr lang="nb-NO" sz="2800" baseline="30000" dirty="0">
                    <a:solidFill>
                      <a:srgbClr val="C00000"/>
                    </a:solidFill>
                  </a:rPr>
                  <a:t>O(1)</a:t>
                </a:r>
                <a:r>
                  <a:rPr lang="nb-NO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800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sz="2800" dirty="0">
                    <a:solidFill>
                      <a:srgbClr val="C00000"/>
                    </a:solidFill>
                  </a:rPr>
                  <a:t>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m</a:t>
                </a:r>
                <a:r>
                  <a:rPr lang="nb-NO" sz="2800" dirty="0" smtClean="0"/>
                  <a:t>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= 	2.94</a:t>
                </a:r>
                <a:r>
                  <a:rPr lang="nb-NO" sz="2800" baseline="300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sz="2800" baseline="30000" dirty="0" smtClean="0">
                    <a:solidFill>
                      <a:srgbClr val="C00000"/>
                    </a:solidFill>
                  </a:rPr>
                  <a:t>O(1)</a:t>
                </a:r>
                <a:endParaRPr lang="nb-NO" sz="2800" baseline="30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697868"/>
                <a:ext cx="7087197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806" t="-10588" b="-3411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475656" y="4777988"/>
            <a:ext cx="5844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Better </a:t>
            </a:r>
            <a:r>
              <a:rPr lang="nb-NO" sz="2800" dirty="0" err="1" smtClean="0"/>
              <a:t>than</a:t>
            </a:r>
            <a:r>
              <a:rPr lang="nb-NO" sz="2800" dirty="0" smtClean="0"/>
              <a:t> </a:t>
            </a:r>
            <a:r>
              <a:rPr lang="nb-NO" sz="2800" dirty="0" smtClean="0">
                <a:solidFill>
                  <a:srgbClr val="C00000"/>
                </a:solidFill>
              </a:rPr>
              <a:t>3</a:t>
            </a:r>
            <a:r>
              <a:rPr lang="nb-NO" sz="2800" baseline="30000" dirty="0" smtClean="0">
                <a:solidFill>
                  <a:srgbClr val="C00000"/>
                </a:solidFill>
              </a:rPr>
              <a:t>k</a:t>
            </a:r>
            <a:r>
              <a:rPr lang="nb-NO" sz="2800" dirty="0" smtClean="0"/>
              <a:t>… </a:t>
            </a:r>
            <a:r>
              <a:rPr lang="nb-NO" sz="2800" dirty="0" err="1" smtClean="0"/>
              <a:t>but</a:t>
            </a:r>
            <a:r>
              <a:rPr lang="nb-NO" sz="2800" dirty="0" smtClean="0"/>
              <a:t> </a:t>
            </a:r>
            <a:r>
              <a:rPr lang="nb-NO" sz="2800" dirty="0" err="1" smtClean="0"/>
              <a:t>we</a:t>
            </a:r>
            <a:r>
              <a:rPr lang="nb-NO" sz="2800" dirty="0" smtClean="0"/>
              <a:t> </a:t>
            </a:r>
            <a:r>
              <a:rPr lang="nb-NO" sz="2800" dirty="0" err="1" smtClean="0"/>
              <a:t>promised</a:t>
            </a:r>
            <a:r>
              <a:rPr lang="nb-NO" sz="2800" dirty="0" smtClean="0"/>
              <a:t> </a:t>
            </a:r>
            <a:r>
              <a:rPr lang="nb-NO" sz="2800" dirty="0" smtClean="0">
                <a:solidFill>
                  <a:srgbClr val="C00000"/>
                </a:solidFill>
              </a:rPr>
              <a:t>2.47</a:t>
            </a:r>
            <a:r>
              <a:rPr lang="nb-NO" sz="2800" baseline="30000" dirty="0" smtClean="0">
                <a:solidFill>
                  <a:srgbClr val="C00000"/>
                </a:solidFill>
              </a:rPr>
              <a:t>k</a:t>
            </a:r>
            <a:endParaRPr lang="nb-NO" sz="2800" baseline="30000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31840" y="2366716"/>
            <a:ext cx="5560422" cy="3486749"/>
            <a:chOff x="3131840" y="2366716"/>
            <a:chExt cx="5560422" cy="3486749"/>
          </a:xfrm>
          <a:effectLst>
            <a:outerShdw blurRad="381000" algn="ctr" rotWithShape="0">
              <a:prstClr val="black">
                <a:alpha val="67000"/>
              </a:prstClr>
            </a:outerShdw>
          </a:effectLst>
        </p:grpSpPr>
        <p:sp>
          <p:nvSpPr>
            <p:cNvPr id="7" name="Freeform 6"/>
            <p:cNvSpPr/>
            <p:nvPr/>
          </p:nvSpPr>
          <p:spPr>
            <a:xfrm>
              <a:off x="7469024" y="3110669"/>
              <a:ext cx="951331" cy="2256090"/>
            </a:xfrm>
            <a:custGeom>
              <a:avLst/>
              <a:gdLst>
                <a:gd name="connsiteX0" fmla="*/ 0 w 951331"/>
                <a:gd name="connsiteY0" fmla="*/ 2256090 h 2256090"/>
                <a:gd name="connsiteX1" fmla="*/ 828942 w 951331"/>
                <a:gd name="connsiteY1" fmla="*/ 1666430 h 2256090"/>
                <a:gd name="connsiteX2" fmla="*/ 863126 w 951331"/>
                <a:gd name="connsiteY2" fmla="*/ 512748 h 2256090"/>
                <a:gd name="connsiteX3" fmla="*/ 25638 w 951331"/>
                <a:gd name="connsiteY3" fmla="*/ 0 h 225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1331" h="2256090">
                  <a:moveTo>
                    <a:pt x="0" y="2256090"/>
                  </a:moveTo>
                  <a:cubicBezTo>
                    <a:pt x="342544" y="2106538"/>
                    <a:pt x="685088" y="1956987"/>
                    <a:pt x="828942" y="1666430"/>
                  </a:cubicBezTo>
                  <a:cubicBezTo>
                    <a:pt x="972796" y="1375873"/>
                    <a:pt x="997010" y="790486"/>
                    <a:pt x="863126" y="512748"/>
                  </a:cubicBezTo>
                  <a:cubicBezTo>
                    <a:pt x="729242" y="235010"/>
                    <a:pt x="377440" y="117505"/>
                    <a:pt x="25638" y="0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7212650" y="2366716"/>
              <a:ext cx="1479612" cy="3059928"/>
            </a:xfrm>
            <a:custGeom>
              <a:avLst/>
              <a:gdLst>
                <a:gd name="connsiteX0" fmla="*/ 264920 w 1479612"/>
                <a:gd name="connsiteY0" fmla="*/ 3059863 h 3059928"/>
                <a:gd name="connsiteX1" fmla="*/ 1093862 w 1479612"/>
                <a:gd name="connsiteY1" fmla="*/ 2726577 h 3059928"/>
                <a:gd name="connsiteX2" fmla="*/ 1478423 w 1479612"/>
                <a:gd name="connsiteY2" fmla="*/ 1051602 h 3059928"/>
                <a:gd name="connsiteX3" fmla="*/ 982767 w 1479612"/>
                <a:gd name="connsiteY3" fmla="*/ 171385 h 3059928"/>
                <a:gd name="connsiteX4" fmla="*/ 0 w 1479612"/>
                <a:gd name="connsiteY4" fmla="*/ 469 h 305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9612" h="3059928">
                  <a:moveTo>
                    <a:pt x="264920" y="3059863"/>
                  </a:moveTo>
                  <a:cubicBezTo>
                    <a:pt x="578266" y="3060575"/>
                    <a:pt x="891612" y="3061287"/>
                    <a:pt x="1093862" y="2726577"/>
                  </a:cubicBezTo>
                  <a:cubicBezTo>
                    <a:pt x="1296112" y="2391867"/>
                    <a:pt x="1496939" y="1477467"/>
                    <a:pt x="1478423" y="1051602"/>
                  </a:cubicBezTo>
                  <a:cubicBezTo>
                    <a:pt x="1459907" y="625737"/>
                    <a:pt x="1229171" y="346574"/>
                    <a:pt x="982767" y="171385"/>
                  </a:cubicBezTo>
                  <a:cubicBezTo>
                    <a:pt x="736363" y="-3804"/>
                    <a:pt x="368181" y="-1668"/>
                    <a:pt x="0" y="469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31840" y="4653136"/>
              <a:ext cx="4689425" cy="120032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endParaRPr lang="nb-NO" sz="2400" dirty="0" smtClean="0"/>
            </a:p>
            <a:p>
              <a:r>
                <a:rPr lang="nb-NO" sz="2400" dirty="0" smtClean="0"/>
                <a:t>  </a:t>
              </a:r>
              <a:r>
                <a:rPr lang="nb-NO" sz="2400" dirty="0" err="1" smtClean="0"/>
                <a:t>Should</a:t>
              </a:r>
              <a:r>
                <a:rPr lang="nb-NO" sz="2400" dirty="0" smtClean="0"/>
                <a:t> not be </a:t>
              </a:r>
              <a:r>
                <a:rPr lang="nb-NO" sz="2400" dirty="0" smtClean="0">
                  <a:solidFill>
                    <a:srgbClr val="C00000"/>
                  </a:solidFill>
                </a:rPr>
                <a:t>k</a:t>
              </a:r>
              <a:r>
                <a:rPr lang="nb-NO" sz="2400" dirty="0" smtClean="0"/>
                <a:t> at </a:t>
              </a:r>
              <a:r>
                <a:rPr lang="nb-NO" sz="2400" dirty="0" err="1" smtClean="0"/>
                <a:t>the</a:t>
              </a:r>
              <a:r>
                <a:rPr lang="nb-NO" sz="2400" dirty="0" smtClean="0"/>
                <a:t> same time!  </a:t>
              </a:r>
            </a:p>
            <a:p>
              <a:endParaRPr lang="nb-NO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86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Better </a:t>
            </a:r>
            <a:r>
              <a:rPr lang="nb-NO" dirty="0" err="1" smtClean="0"/>
              <a:t>Running</a:t>
            </a:r>
            <a:r>
              <a:rPr lang="nb-NO" dirty="0" smtClean="0"/>
              <a:t> Time Analysis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5488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There </a:t>
                </a:r>
                <a:r>
                  <a:rPr lang="nb-NO" dirty="0" err="1" smtClean="0"/>
                  <a:t>are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nb-NO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den>
                        </m:f>
                      </m:e>
                    </m:d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 smtClean="0"/>
                  <a:t>choices</a:t>
                </a:r>
                <a:r>
                  <a:rPr lang="nb-NO" dirty="0" smtClean="0"/>
                  <a:t> for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Q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that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decrease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parameter by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Total </a:t>
                </a:r>
                <a:r>
                  <a:rPr lang="nb-NO" dirty="0" err="1" smtClean="0"/>
                  <a:t>running</a:t>
                </a:r>
                <a:r>
                  <a:rPr lang="nb-NO" dirty="0" smtClean="0"/>
                  <a:t> time is: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548880"/>
              </a:xfrm>
              <a:blipFill rotWithShape="1">
                <a:blip r:embed="rId2"/>
                <a:stretch>
                  <a:fillRect l="-1852" t="-47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59832" y="5528267"/>
                <a:ext cx="5472608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>
                          <a:solidFill>
                            <a:srgbClr val="C00000"/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b-NO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nb-NO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nb-NO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1.47+1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nb-NO" sz="2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nb-NO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nb-NO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nb-NO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b-NO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nb-NO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nb-NO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𝟒𝟕</m:t>
                              </m:r>
                            </m:e>
                            <m:sup>
                              <m:r>
                                <a:rPr lang="nb-NO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p>
                          </m:sSup>
                          <m:r>
                            <a:rPr lang="nb-NO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p>
                          <m:r>
                            <a:rPr lang="nb-NO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𝑶</m:t>
                          </m:r>
                          <m:d>
                            <m:dPr>
                              <m:ctrlPr>
                                <a:rPr lang="nb-NO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b-NO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nb-NO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528267"/>
                <a:ext cx="5472608" cy="4210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95282" y="3212976"/>
                <a:ext cx="3345724" cy="964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>
                          <a:solidFill>
                            <a:srgbClr val="C00000"/>
                          </a:solidFill>
                          <a:latin typeface="Cambria Math"/>
                        </a:rPr>
                        <m:t>𝑚</m:t>
                      </m:r>
                      <m:r>
                        <a:rPr lang="nb-NO" sz="2000" i="1">
                          <a:solidFill>
                            <a:srgbClr val="C00000"/>
                          </a:solidFill>
                          <a:latin typeface="Cambria Math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nb-NO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nb-NO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nb-NO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  <m:e>
                          <m:d>
                            <m:dPr>
                              <m:ctrlP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nb-NO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nb-NO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nb-NO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1.47</m:t>
                              </m:r>
                            </m:e>
                            <m:sup>
                              <m: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nb-NO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nb-NO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282" y="3212976"/>
                <a:ext cx="3345724" cy="9643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07904" y="4359713"/>
                <a:ext cx="3742050" cy="964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>
                          <a:solidFill>
                            <a:srgbClr val="C00000"/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b-NO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nb-NO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nary>
                        <m:naryPr>
                          <m:chr m:val="∑"/>
                          <m:ctrlPr>
                            <a:rPr lang="nb-NO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nb-NO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nb-NO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nb-NO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+1</m:t>
                          </m:r>
                        </m:sup>
                        <m:e>
                          <m:d>
                            <m:dPr>
                              <m:ctrlP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nb-NO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nb-NO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nb-NO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1.47</m:t>
                              </m:r>
                            </m:e>
                            <m:sup>
                              <m: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+1−</m:t>
                              </m:r>
                              <m: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nb-NO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359713"/>
                <a:ext cx="3742050" cy="9643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13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c03.deviantart.net/fs70/i/2011/349/f/6/nyan_cat_flaming_rainbow_by_rock_snake-d4j88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78"/>
            <a:ext cx="808672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Color</a:t>
            </a:r>
            <a:r>
              <a:rPr lang="nb-NO" dirty="0" smtClean="0"/>
              <a:t> </a:t>
            </a:r>
            <a:r>
              <a:rPr lang="nb-NO" dirty="0" err="1" smtClean="0"/>
              <a:t>Coding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581128"/>
            <a:ext cx="8229600" cy="139675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Design </a:t>
            </a:r>
            <a:r>
              <a:rPr lang="nb-NO" dirty="0" err="1" smtClean="0">
                <a:solidFill>
                  <a:srgbClr val="C00000"/>
                </a:solidFill>
              </a:rPr>
              <a:t>randomized</a:t>
            </a:r>
            <a:r>
              <a:rPr lang="nb-NO" dirty="0" smtClean="0"/>
              <a:t> </a:t>
            </a:r>
            <a:r>
              <a:rPr lang="nb-NO" dirty="0" err="1" smtClean="0"/>
              <a:t>algorithm</a:t>
            </a:r>
            <a:r>
              <a:rPr lang="nb-NO" dirty="0" smtClean="0"/>
              <a:t> first, </a:t>
            </a:r>
            <a:r>
              <a:rPr lang="nb-NO" dirty="0" err="1" smtClean="0"/>
              <a:t>then</a:t>
            </a:r>
            <a:r>
              <a:rPr lang="nb-NO" dirty="0" smtClean="0"/>
              <a:t> </a:t>
            </a:r>
            <a:r>
              <a:rPr lang="nb-NO" dirty="0" err="1" smtClean="0"/>
              <a:t>try</a:t>
            </a:r>
            <a:r>
              <a:rPr lang="nb-NO" dirty="0" smtClean="0"/>
              <a:t> to </a:t>
            </a:r>
            <a:r>
              <a:rPr lang="nb-NO" dirty="0" err="1" smtClean="0">
                <a:solidFill>
                  <a:srgbClr val="0070C0"/>
                </a:solidFill>
              </a:rPr>
              <a:t>de-randomize</a:t>
            </a:r>
            <a:r>
              <a:rPr lang="nb-NO" dirty="0" smtClean="0"/>
              <a:t> it.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114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-Path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217"/>
            <a:ext cx="8229600" cy="16127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Input: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endParaRPr lang="nb-NO" dirty="0"/>
          </a:p>
          <a:p>
            <a:pPr marL="0" indent="0">
              <a:buNone/>
            </a:pPr>
            <a:r>
              <a:rPr lang="nb-NO" b="1" dirty="0" err="1" smtClean="0">
                <a:solidFill>
                  <a:srgbClr val="002060"/>
                </a:solidFill>
              </a:rPr>
              <a:t>Question</a:t>
            </a:r>
            <a:r>
              <a:rPr lang="nb-NO" b="1" dirty="0" smtClean="0">
                <a:solidFill>
                  <a:srgbClr val="002060"/>
                </a:solidFill>
              </a:rPr>
              <a:t>: </a:t>
            </a:r>
            <a:r>
              <a:rPr lang="nb-NO" dirty="0" smtClean="0"/>
              <a:t>Is there a path on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 vertices in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Parameter: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9575" y="4182179"/>
            <a:ext cx="42706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 smtClean="0"/>
              <a:t>Will give an algorithm for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-path </a:t>
            </a:r>
            <a:br>
              <a:rPr lang="nb-NO" sz="2400" dirty="0" smtClean="0"/>
            </a:br>
            <a:r>
              <a:rPr lang="nb-NO" sz="2400" dirty="0" smtClean="0"/>
              <a:t>with running time </a:t>
            </a:r>
            <a:r>
              <a:rPr lang="nb-NO" sz="2400" dirty="0" smtClean="0">
                <a:solidFill>
                  <a:srgbClr val="C00000"/>
                </a:solidFill>
              </a:rPr>
              <a:t>(2e)</a:t>
            </a:r>
            <a:r>
              <a:rPr lang="nb-NO" sz="2400" baseline="30000" dirty="0" smtClean="0">
                <a:solidFill>
                  <a:srgbClr val="C00000"/>
                </a:solidFill>
              </a:rPr>
              <a:t>k+o(k)</a:t>
            </a:r>
            <a:r>
              <a:rPr lang="nb-NO" sz="2400" dirty="0" smtClean="0">
                <a:solidFill>
                  <a:srgbClr val="C00000"/>
                </a:solidFill>
              </a:rPr>
              <a:t>n</a:t>
            </a:r>
            <a:r>
              <a:rPr lang="nb-NO" sz="2400" baseline="30000" dirty="0" smtClean="0">
                <a:solidFill>
                  <a:srgbClr val="C00000"/>
                </a:solidFill>
              </a:rPr>
              <a:t>O(1)</a:t>
            </a:r>
            <a:r>
              <a:rPr lang="nb-NO" sz="2400" baseline="-25000" dirty="0" smtClean="0"/>
              <a:t>.</a:t>
            </a:r>
            <a:endParaRPr lang="nb-NO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46950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Randomized Algorithm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Consider a random function </a:t>
            </a:r>
            <a:r>
              <a:rPr lang="nb-NO" dirty="0" smtClean="0">
                <a:solidFill>
                  <a:srgbClr val="C00000"/>
                </a:solidFill>
              </a:rPr>
              <a:t>f : V(G)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{1...k}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9596" y="2420888"/>
            <a:ext cx="6744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2000" dirty="0"/>
              <a:t>For a set </a:t>
            </a:r>
            <a:r>
              <a:rPr lang="nb-NO" sz="2000" dirty="0">
                <a:solidFill>
                  <a:srgbClr val="C00000"/>
                </a:solidFill>
              </a:rPr>
              <a:t>S</a:t>
            </a:r>
            <a:r>
              <a:rPr lang="nb-NO" sz="2000" dirty="0"/>
              <a:t> on </a:t>
            </a:r>
            <a:r>
              <a:rPr lang="nb-NO" sz="2000" dirty="0">
                <a:solidFill>
                  <a:srgbClr val="C00000"/>
                </a:solidFill>
              </a:rPr>
              <a:t>k</a:t>
            </a:r>
            <a:r>
              <a:rPr lang="nb-NO" sz="2000" dirty="0"/>
              <a:t> vertices, what is the </a:t>
            </a:r>
            <a:r>
              <a:rPr lang="nb-NO" sz="2000" dirty="0" smtClean="0"/>
              <a:t>probability that all vertices</a:t>
            </a:r>
          </a:p>
          <a:p>
            <a:pPr algn="r"/>
            <a:r>
              <a:rPr lang="nb-NO" sz="2000" dirty="0" smtClean="0"/>
              <a:t>get a different </a:t>
            </a:r>
            <a:r>
              <a:rPr lang="nb-NO" sz="2000" dirty="0" smtClean="0">
                <a:solidFill>
                  <a:srgbClr val="C00000"/>
                </a:solidFill>
              </a:rPr>
              <a:t>c</a:t>
            </a:r>
            <a:r>
              <a:rPr lang="nb-NO" sz="2000" dirty="0" smtClean="0">
                <a:solidFill>
                  <a:srgbClr val="FF0000"/>
                </a:solidFill>
              </a:rPr>
              <a:t>o</a:t>
            </a:r>
            <a:r>
              <a:rPr lang="nb-NO" sz="2000" dirty="0" smtClean="0">
                <a:solidFill>
                  <a:srgbClr val="FFC000"/>
                </a:solidFill>
              </a:rPr>
              <a:t>l</a:t>
            </a:r>
            <a:r>
              <a:rPr lang="nb-NO" sz="2000" dirty="0" smtClean="0">
                <a:solidFill>
                  <a:srgbClr val="92D050"/>
                </a:solidFill>
              </a:rPr>
              <a:t>o</a:t>
            </a:r>
            <a:r>
              <a:rPr lang="nb-NO" sz="2000" dirty="0" smtClean="0">
                <a:solidFill>
                  <a:srgbClr val="00B050"/>
                </a:solidFill>
              </a:rPr>
              <a:t>r</a:t>
            </a:r>
            <a:r>
              <a:rPr lang="nb-NO" sz="2000" dirty="0" smtClean="0"/>
              <a:t>?</a:t>
            </a:r>
            <a:endParaRPr lang="nb-NO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19872" y="3922428"/>
                <a:ext cx="701859" cy="1033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3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b-NO" sz="32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k</m:t>
                          </m:r>
                          <m:r>
                            <a:rPr lang="nb-NO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!</m:t>
                          </m:r>
                        </m:num>
                        <m:den>
                          <m:sSup>
                            <m:sSupPr>
                              <m:ctrlPr>
                                <a:rPr lang="nb-NO" sz="3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b-NO" sz="32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nb-NO" sz="32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k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b-NO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922428"/>
                <a:ext cx="701859" cy="10339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23728" y="5013176"/>
            <a:ext cx="1111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>
                <a:solidFill>
                  <a:srgbClr val="002060"/>
                </a:solidFill>
              </a:rPr>
              <a:t>Possible</a:t>
            </a:r>
          </a:p>
          <a:p>
            <a:pPr algn="ctr"/>
            <a:r>
              <a:rPr lang="nb-NO" dirty="0" smtClean="0">
                <a:solidFill>
                  <a:srgbClr val="002060"/>
                </a:solidFill>
              </a:rPr>
              <a:t>colorings </a:t>
            </a:r>
          </a:p>
          <a:p>
            <a:pPr algn="ctr"/>
            <a:r>
              <a:rPr lang="nb-NO" dirty="0" smtClean="0">
                <a:solidFill>
                  <a:srgbClr val="002060"/>
                </a:solidFill>
              </a:rPr>
              <a:t>of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>
                <a:solidFill>
                  <a:srgbClr val="002060"/>
                </a:solidFill>
              </a:rPr>
              <a:t>.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3429000"/>
            <a:ext cx="1111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>
                <a:solidFill>
                  <a:srgbClr val="002060"/>
                </a:solidFill>
              </a:rPr>
              <a:t>Good</a:t>
            </a:r>
          </a:p>
          <a:p>
            <a:pPr algn="ctr"/>
            <a:r>
              <a:rPr lang="nb-NO" dirty="0" smtClean="0">
                <a:solidFill>
                  <a:srgbClr val="002060"/>
                </a:solidFill>
              </a:rPr>
              <a:t>colorings </a:t>
            </a:r>
          </a:p>
          <a:p>
            <a:pPr algn="ctr"/>
            <a:r>
              <a:rPr lang="nb-NO" dirty="0" smtClean="0">
                <a:solidFill>
                  <a:srgbClr val="002060"/>
                </a:solidFill>
              </a:rPr>
              <a:t>of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>
                <a:solidFill>
                  <a:srgbClr val="002060"/>
                </a:solidFill>
              </a:rPr>
              <a:t>.</a:t>
            </a:r>
            <a:endParaRPr lang="nb-NO" dirty="0">
              <a:solidFill>
                <a:srgbClr val="002060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2514850" y="3890665"/>
            <a:ext cx="977030" cy="330423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</p:cNvCxnSpPr>
          <p:nvPr/>
        </p:nvCxnSpPr>
        <p:spPr>
          <a:xfrm flipV="1">
            <a:off x="3234930" y="4956365"/>
            <a:ext cx="256950" cy="518476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11960" y="4221088"/>
                <a:ext cx="1519968" cy="782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≥</m:t>
                      </m:r>
                      <m:f>
                        <m:fPr>
                          <m:type m:val="skw"/>
                          <m:ctrlPr>
                            <a:rPr lang="nb-NO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b-NO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b-NO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b-NO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b-NO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221088"/>
                <a:ext cx="1519968" cy="7820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837661" y="5313982"/>
            <a:ext cx="1604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>
                <a:solidFill>
                  <a:srgbClr val="002060"/>
                </a:solidFill>
              </a:rPr>
              <a:t>Stirling</a:t>
            </a:r>
            <a:br>
              <a:rPr lang="nb-NO" dirty="0" smtClean="0">
                <a:solidFill>
                  <a:srgbClr val="002060"/>
                </a:solidFill>
              </a:rPr>
            </a:br>
            <a:r>
              <a:rPr lang="nb-NO" dirty="0" smtClean="0">
                <a:solidFill>
                  <a:srgbClr val="002060"/>
                </a:solidFill>
              </a:rPr>
              <a:t>approximation</a:t>
            </a:r>
            <a:endParaRPr lang="nb-NO" dirty="0">
              <a:solidFill>
                <a:srgbClr val="002060"/>
              </a:solidFill>
            </a:endParaRP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 flipV="1">
            <a:off x="5292080" y="5085184"/>
            <a:ext cx="545581" cy="551964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95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6882</Words>
  <Application>Microsoft Office PowerPoint</Application>
  <PresentationFormat>On-screen Show (4:3)</PresentationFormat>
  <Paragraphs>1288</Paragraphs>
  <Slides>200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200</vt:i4>
      </vt:variant>
    </vt:vector>
  </HeadingPairs>
  <TitlesOfParts>
    <vt:vector size="201" baseType="lpstr">
      <vt:lpstr>Office Theme</vt:lpstr>
      <vt:lpstr>Parameterized Complexity Part I – Basics, Kernels and Branching</vt:lpstr>
      <vt:lpstr>Basics / Motivation</vt:lpstr>
      <vt:lpstr>Example: Vertex Cover</vt:lpstr>
      <vt:lpstr>Algorithms for Vertex Cover</vt:lpstr>
      <vt:lpstr>Pre-processing for Vertex Cover</vt:lpstr>
      <vt:lpstr>Pre-processing</vt:lpstr>
      <vt:lpstr>Running time</vt:lpstr>
      <vt:lpstr>Parameterized Complexity</vt:lpstr>
      <vt:lpstr>Kernelization</vt:lpstr>
      <vt:lpstr>Kernels</vt:lpstr>
      <vt:lpstr>Kernelizable = FPT</vt:lpstr>
      <vt:lpstr>Kernel: Point-line cover</vt:lpstr>
      <vt:lpstr>PowerPoint Presentation</vt:lpstr>
      <vt:lpstr>Reduction rules</vt:lpstr>
      <vt:lpstr>Kernelization</vt:lpstr>
      <vt:lpstr>Better kernel for Vertex Cover?</vt:lpstr>
      <vt:lpstr>Vertex Cover (I)LP</vt:lpstr>
      <vt:lpstr>Nemhauser Trotter Theorem</vt:lpstr>
      <vt:lpstr>Nemhauser Trotter Proof</vt:lpstr>
      <vt:lpstr>Reduction Rule</vt:lpstr>
      <vt:lpstr>Kernel</vt:lpstr>
      <vt:lpstr>Vertex Cover Algorithm</vt:lpstr>
      <vt:lpstr>Branching</vt:lpstr>
      <vt:lpstr>Vertex Cover (again)</vt:lpstr>
      <vt:lpstr>Running time</vt:lpstr>
      <vt:lpstr>3-Hitting Set</vt:lpstr>
      <vt:lpstr>Branching for 3-Hitting Set</vt:lpstr>
      <vt:lpstr>Even Better Branching for Vertex Cover</vt:lpstr>
      <vt:lpstr>Even Better Branching</vt:lpstr>
      <vt:lpstr>Running time</vt:lpstr>
      <vt:lpstr>Recurrence</vt:lpstr>
      <vt:lpstr>Running time analysis</vt:lpstr>
      <vt:lpstr>Alternative Parameters</vt:lpstr>
      <vt:lpstr>k-Coloring</vt:lpstr>
      <vt:lpstr>k-Coloring parameterized by VC</vt:lpstr>
      <vt:lpstr>k-Coloring parameterized by VC</vt:lpstr>
      <vt:lpstr>Above Guarantee Vertex Cover</vt:lpstr>
      <vt:lpstr>Vertex Cover Above LP</vt:lpstr>
      <vt:lpstr>Reduction Rule</vt:lpstr>
      <vt:lpstr>Branching</vt:lpstr>
      <vt:lpstr>Branching - Analysis</vt:lpstr>
      <vt:lpstr>Part II – Parameterized Reductions</vt:lpstr>
      <vt:lpstr>Reductions between Problems</vt:lpstr>
      <vt:lpstr>Parameterized Reductions</vt:lpstr>
      <vt:lpstr>Algorithms by Reduction</vt:lpstr>
      <vt:lpstr>Almost 2-SAT</vt:lpstr>
      <vt:lpstr>Almost 2-SAT ≤ Vertex Cover/k-LP</vt:lpstr>
      <vt:lpstr>Reduction analysis</vt:lpstr>
      <vt:lpstr>Odd Cycle Transversal</vt:lpstr>
      <vt:lpstr>Odd Cycle Transversal  ≤ Almost 2-Sat</vt:lpstr>
      <vt:lpstr>Parameterized Hardness</vt:lpstr>
      <vt:lpstr>Coloring/k vs Clique/k</vt:lpstr>
      <vt:lpstr>Base Assumptions</vt:lpstr>
      <vt:lpstr>ETH</vt:lpstr>
      <vt:lpstr>Clique/k</vt:lpstr>
      <vt:lpstr>MultiColored Clique (MCC)</vt:lpstr>
      <vt:lpstr>Clique ≤ MCC </vt:lpstr>
      <vt:lpstr>Clique ≤ MCC </vt:lpstr>
      <vt:lpstr>MCC useful observations</vt:lpstr>
      <vt:lpstr>Independent Set ≤ Vertex Cover (?)</vt:lpstr>
      <vt:lpstr>Dominating Set</vt:lpstr>
      <vt:lpstr>Vertex Representation Strategy </vt:lpstr>
      <vt:lpstr>Vertex Representation</vt:lpstr>
      <vt:lpstr>MCC ≤ Dominating Set</vt:lpstr>
      <vt:lpstr>MCC ≤ Dominating Set</vt:lpstr>
      <vt:lpstr>MCC ≤ Dominating Set</vt:lpstr>
      <vt:lpstr>List Coloring / VC</vt:lpstr>
      <vt:lpstr>MCC ≤ List Coloring / VC</vt:lpstr>
      <vt:lpstr>Lower Bounds for FPT problems</vt:lpstr>
      <vt:lpstr>Reduction starting point</vt:lpstr>
      <vt:lpstr>3-SAT ≤ Independent Set</vt:lpstr>
      <vt:lpstr>Independent Set</vt:lpstr>
      <vt:lpstr>Independent Set ≤ Vertex Cover</vt:lpstr>
      <vt:lpstr>Vertex Cover</vt:lpstr>
      <vt:lpstr>Conclusions</vt:lpstr>
      <vt:lpstr>Part III – More Algorithm Design Techniques</vt:lpstr>
      <vt:lpstr>Iterative Compression</vt:lpstr>
      <vt:lpstr>Tournament Feedback Vertex Set</vt:lpstr>
      <vt:lpstr>Tournament Feedback Vertex Set</vt:lpstr>
      <vt:lpstr>Triangles</vt:lpstr>
      <vt:lpstr>Compression Version</vt:lpstr>
      <vt:lpstr>Iterative Compression</vt:lpstr>
      <vt:lpstr>Iterative Compression</vt:lpstr>
      <vt:lpstr>Iterative Compression</vt:lpstr>
      <vt:lpstr>Solving the Compression Step</vt:lpstr>
      <vt:lpstr>Disjoint TFVS</vt:lpstr>
      <vt:lpstr>Disjoint TFVS</vt:lpstr>
      <vt:lpstr>Disjoint TFVS</vt:lpstr>
      <vt:lpstr>TFVS Wrap Up</vt:lpstr>
      <vt:lpstr>3-Hitting Set</vt:lpstr>
      <vt:lpstr>Iterative Compression</vt:lpstr>
      <vt:lpstr>3-Hitting Set Compression</vt:lpstr>
      <vt:lpstr>3-Hitting Set Compression</vt:lpstr>
      <vt:lpstr>After guessing</vt:lpstr>
      <vt:lpstr>Running time analysis</vt:lpstr>
      <vt:lpstr>Better Running Time Analysis</vt:lpstr>
      <vt:lpstr>Color Coding</vt:lpstr>
      <vt:lpstr>k-Path</vt:lpstr>
      <vt:lpstr>Randomized Algorithm</vt:lpstr>
      <vt:lpstr>Randomized Algorithm</vt:lpstr>
      <vt:lpstr>Finding a Colorful k-Path</vt:lpstr>
      <vt:lpstr>Dynamic Programming</vt:lpstr>
      <vt:lpstr>Randomized Algorithm</vt:lpstr>
      <vt:lpstr>De-randomization</vt:lpstr>
      <vt:lpstr>Deterministic Algorithm</vt:lpstr>
      <vt:lpstr>Constructing Hash Functions</vt:lpstr>
      <vt:lpstr>Set Splitting</vt:lpstr>
      <vt:lpstr>Randomized Algorithm</vt:lpstr>
      <vt:lpstr>Proof of claim</vt:lpstr>
      <vt:lpstr>Set Splitting Graph</vt:lpstr>
      <vt:lpstr>Proof of claim, continued.</vt:lpstr>
      <vt:lpstr>Set Splitting Randomized Algorithm</vt:lpstr>
      <vt:lpstr>Universal Coloring Family</vt:lpstr>
      <vt:lpstr>Set Splitting Algorithm</vt:lpstr>
      <vt:lpstr>Construction of Universal Coloring Families</vt:lpstr>
      <vt:lpstr>Important Separators</vt:lpstr>
      <vt:lpstr>Separators</vt:lpstr>
      <vt:lpstr>Separators and Reachability</vt:lpstr>
      <vt:lpstr>Domination of Separators</vt:lpstr>
      <vt:lpstr>Important Separators</vt:lpstr>
      <vt:lpstr>How many important separators?</vt:lpstr>
      <vt:lpstr>Separating Vertex Sets</vt:lpstr>
      <vt:lpstr>How many important separators?</vt:lpstr>
      <vt:lpstr>Multiway Cut</vt:lpstr>
      <vt:lpstr>Multiway Cut – Pushing Lemma</vt:lpstr>
      <vt:lpstr>Pushing Lemma – Proof by Picture</vt:lpstr>
      <vt:lpstr>Pushing Lemma Consequence</vt:lpstr>
      <vt:lpstr>Runtime Analysis</vt:lpstr>
      <vt:lpstr>Multiway Cut</vt:lpstr>
      <vt:lpstr>Directed Important Separators</vt:lpstr>
      <vt:lpstr>Directed Feedback Vertex Set (DFVS)</vt:lpstr>
      <vt:lpstr>Iterative Compression</vt:lpstr>
      <vt:lpstr>Disjoint DFVS</vt:lpstr>
      <vt:lpstr>Disjoint DFVS</vt:lpstr>
      <vt:lpstr>Disjoint DFVS-T</vt:lpstr>
      <vt:lpstr>Solutions to DFVS-T</vt:lpstr>
      <vt:lpstr>Solutions to DFVS-T</vt:lpstr>
      <vt:lpstr>Splitting</vt:lpstr>
      <vt:lpstr>DFVS-T Pushing Lemma</vt:lpstr>
      <vt:lpstr>Pushing Lemma</vt:lpstr>
      <vt:lpstr>Proof of Pushing Lemma</vt:lpstr>
      <vt:lpstr>Branching for DFVS-T</vt:lpstr>
      <vt:lpstr>DFVS Wrap Up</vt:lpstr>
      <vt:lpstr>Part IV – Meta-Theorems</vt:lpstr>
      <vt:lpstr>What is a meta-theorem?</vt:lpstr>
      <vt:lpstr>Graph Minors</vt:lpstr>
      <vt:lpstr>Subgraphs, Contractions and Minors</vt:lpstr>
      <vt:lpstr>Subgraphs, Contractions and Minors</vt:lpstr>
      <vt:lpstr>Subgraphs, Contractions and Minors</vt:lpstr>
      <vt:lpstr>Wagners Conjecture</vt:lpstr>
      <vt:lpstr>Minor Checking</vt:lpstr>
      <vt:lpstr>Minor closed classes</vt:lpstr>
      <vt:lpstr>F-deletion</vt:lpstr>
      <vt:lpstr>F-deletion problems</vt:lpstr>
      <vt:lpstr>Better algorithms?</vt:lpstr>
      <vt:lpstr>Planar F-deletion problems</vt:lpstr>
      <vt:lpstr>Planar F-Deletion</vt:lpstr>
      <vt:lpstr>Courcelle’s Theorem</vt:lpstr>
      <vt:lpstr>(C)MSO</vt:lpstr>
      <vt:lpstr>CMSO-Optimization Problems</vt:lpstr>
      <vt:lpstr>Extended Courcelles Theorem</vt:lpstr>
      <vt:lpstr>Converse of Courcelle</vt:lpstr>
      <vt:lpstr>FO-Model Checking</vt:lpstr>
      <vt:lpstr>Integer Linear Programming</vt:lpstr>
      <vt:lpstr>Closest String</vt:lpstr>
      <vt:lpstr>Closest String as Hit &amp; Miss</vt:lpstr>
      <vt:lpstr>Closest String Alphabet Reduction</vt:lpstr>
      <vt:lpstr>Column Types</vt:lpstr>
      <vt:lpstr>Closest String ILP</vt:lpstr>
      <vt:lpstr>ILP</vt:lpstr>
      <vt:lpstr>Objective Function</vt:lpstr>
      <vt:lpstr>Algorithm for Closest String</vt:lpstr>
      <vt:lpstr>Kernels on Planar Graphs</vt:lpstr>
      <vt:lpstr>Better kernel for vertex cover?</vt:lpstr>
      <vt:lpstr>Vertex Cover on Planar graphs?</vt:lpstr>
      <vt:lpstr>Vertex Cover Analysis</vt:lpstr>
      <vt:lpstr>Bipartite Planar Graph Lemma</vt:lpstr>
      <vt:lpstr>Vertex Cover Analysis</vt:lpstr>
      <vt:lpstr>Planar vs non-planar kernels</vt:lpstr>
      <vt:lpstr>Connected Vertex Cover</vt:lpstr>
      <vt:lpstr>CVC reduction rules</vt:lpstr>
      <vt:lpstr>CVC Analysis</vt:lpstr>
      <vt:lpstr>Meta-theorem for Kernels</vt:lpstr>
      <vt:lpstr>Contraction-Bidimensional</vt:lpstr>
      <vt:lpstr>Separable</vt:lpstr>
      <vt:lpstr>Meta-theorem for Kernels</vt:lpstr>
      <vt:lpstr>Part V – Open Problems</vt:lpstr>
      <vt:lpstr>What kind of open problems?</vt:lpstr>
      <vt:lpstr>Imbalance</vt:lpstr>
      <vt:lpstr>Contraction</vt:lpstr>
      <vt:lpstr>Disjoint Rectangle Stabbing</vt:lpstr>
      <vt:lpstr>Odd Cycle Transversal</vt:lpstr>
      <vt:lpstr>Feedback Vertex Set</vt:lpstr>
      <vt:lpstr>Point Line Cover</vt:lpstr>
      <vt:lpstr>Planar Vertex Cover</vt:lpstr>
      <vt:lpstr>Set Cover</vt:lpstr>
      <vt:lpstr>Concrete 3-SAT lower bound.</vt:lpstr>
      <vt:lpstr>Book</vt:lpstr>
      <vt:lpstr>Book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Parameterized Complexity Part I – Basics, Kernels and Branching</dc:title>
  <dc:creator>Daniel</dc:creator>
  <cp:lastModifiedBy>Daniel</cp:lastModifiedBy>
  <cp:revision>1</cp:revision>
  <dcterms:created xsi:type="dcterms:W3CDTF">2013-12-16T11:33:49Z</dcterms:created>
  <dcterms:modified xsi:type="dcterms:W3CDTF">2013-12-16T11:41:29Z</dcterms:modified>
</cp:coreProperties>
</file>