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516" r:id="rId2"/>
    <p:sldId id="517" r:id="rId3"/>
    <p:sldId id="522" r:id="rId4"/>
    <p:sldId id="506" r:id="rId5"/>
    <p:sldId id="545" r:id="rId6"/>
    <p:sldId id="546" r:id="rId7"/>
    <p:sldId id="507" r:id="rId8"/>
  </p:sldIdLst>
  <p:sldSz cx="9144000" cy="6858000" type="screen4x3"/>
  <p:notesSz cx="68834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D200"/>
    <a:srgbClr val="021FAE"/>
    <a:srgbClr val="075DCF"/>
    <a:srgbClr val="33CC33"/>
    <a:srgbClr val="66FF66"/>
    <a:srgbClr val="6591A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9025" autoAdjust="0"/>
  </p:normalViewPr>
  <p:slideViewPr>
    <p:cSldViewPr>
      <p:cViewPr varScale="1">
        <p:scale>
          <a:sx n="128" d="100"/>
          <a:sy n="128" d="100"/>
        </p:scale>
        <p:origin x="-196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4" Type="http://schemas.openxmlformats.org/officeDocument/2006/relationships/slide" Target="slides/slide5.xml"/><Relationship Id="rId5" Type="http://schemas.openxmlformats.org/officeDocument/2006/relationships/slide" Target="slides/slide6.xml"/><Relationship Id="rId1" Type="http://schemas.openxmlformats.org/officeDocument/2006/relationships/slide" Target="slides/slide1.xml"/><Relationship Id="rId2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5938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405938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C32B8D03-C7AA-A94A-92E9-93739BA86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24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678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algn="r" defTabSz="933450">
              <a:defRPr sz="1300" smtClean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0A068434-3A6B-3149-9F3E-3AABB42E6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2265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5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561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9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8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7943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4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033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31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472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8444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7185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Example:  The Temperature Problem</a:t>
            </a: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3076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915400" cy="1981200"/>
          </a:xfrm>
          <a:noFill/>
        </p:spPr>
        <p:txBody>
          <a:bodyPr/>
          <a:lstStyle/>
          <a:p>
            <a:pPr lvl="4" algn="dist">
              <a:buFontTx/>
              <a:buNone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" charset="0"/>
              </a:rPr>
              <a:t>A cabin in the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snow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Wall temperature is 0°, except for a radiator at 100°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What is the temperature in the interior?</a:t>
            </a:r>
          </a:p>
        </p:txBody>
      </p:sp>
      <p:pic>
        <p:nvPicPr>
          <p:cNvPr id="3" name="Picture 2" descr="cabin-snow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819400"/>
            <a:ext cx="4539574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914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Example:  The Temperature Problem</a:t>
            </a: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3076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915400" cy="1981200"/>
          </a:xfrm>
          <a:noFill/>
        </p:spPr>
        <p:txBody>
          <a:bodyPr/>
          <a:lstStyle/>
          <a:p>
            <a:pPr lvl="4" algn="dist">
              <a:buFontTx/>
              <a:buNone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A cabin in the snow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(the unit square 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sym typeface="Wingdings"/>
              </a:rPr>
              <a:t>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sym typeface="Wingdings"/>
              </a:rPr>
              <a:t>)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Wall temperature is 0°, except for a radiator at 100°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What is the temperature in the interior?</a:t>
            </a:r>
          </a:p>
        </p:txBody>
      </p:sp>
      <p:pic>
        <p:nvPicPr>
          <p:cNvPr id="2" name="Picture 1" descr="temperatur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590800"/>
            <a:ext cx="4876800" cy="3966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112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 physics:  Poisson’s equation</a:t>
            </a: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4" name="Picture 3" descr="poisson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1524000"/>
            <a:ext cx="8001000" cy="3453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257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620000" cy="512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6.43</a:t>
            </a:r>
          </a:p>
        </p:txBody>
      </p:sp>
      <p:sp>
        <p:nvSpPr>
          <p:cNvPr id="6" name="Rectangle 50"/>
          <p:cNvSpPr>
            <a:spLocks noChangeArrowheads="1"/>
          </p:cNvSpPr>
          <p:nvPr/>
        </p:nvSpPr>
        <p:spPr bwMode="auto">
          <a:xfrm>
            <a:off x="1193114" y="76200"/>
            <a:ext cx="7924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400" u="sng" dirty="0" smtClean="0">
                <a:solidFill>
                  <a:srgbClr val="FF0000"/>
                </a:solidFill>
                <a:latin typeface="Arial" charset="0"/>
              </a:rPr>
              <a:t>Many Physical Models Use Stencil Computations</a:t>
            </a:r>
            <a:endParaRPr lang="en-US" sz="2400" dirty="0">
              <a:solidFill>
                <a:srgbClr val="FF0000"/>
              </a:solidFill>
              <a:latin typeface="Arial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sz="800" dirty="0">
              <a:solidFill>
                <a:srgbClr val="FF0000"/>
              </a:solidFill>
              <a:latin typeface="Arial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 dirty="0" smtClean="0">
                <a:latin typeface="Arial" charset="0"/>
              </a:rPr>
              <a:t>PDE models of heat, fluids, structures, …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 dirty="0" smtClean="0">
                <a:latin typeface="Arial" charset="0"/>
              </a:rPr>
              <a:t>Weather, airplanes, bridges, bones, …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 dirty="0" smtClean="0">
                <a:latin typeface="Arial" charset="0"/>
              </a:rPr>
              <a:t>Game of Life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 dirty="0">
                <a:latin typeface="Arial" charset="0"/>
              </a:rPr>
              <a:t>m</a:t>
            </a:r>
            <a:r>
              <a:rPr lang="en-US" sz="2000" dirty="0" smtClean="0">
                <a:latin typeface="Arial" charset="0"/>
              </a:rPr>
              <a:t>any, many others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sz="2000" dirty="0" smtClean="0">
              <a:latin typeface="Arial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sz="20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12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/>
          <a:lstStyle/>
          <a:p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Model Problem:  Solving Poisson</a:t>
            </a:r>
            <a:r>
              <a:rPr lang="ja-JP" alt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equation for temperature</a:t>
            </a:r>
            <a:endParaRPr lang="en-US" sz="200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3076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228600" y="3200400"/>
            <a:ext cx="8915400" cy="2819400"/>
          </a:xfrm>
          <a:noFill/>
        </p:spPr>
        <p:txBody>
          <a:bodyPr/>
          <a:lstStyle/>
          <a:p>
            <a:r>
              <a:rPr lang="en-US" dirty="0">
                <a:latin typeface="Arial" charset="0"/>
              </a:rPr>
              <a:t>Discrete approximation to Poisson’s equation</a:t>
            </a:r>
            <a:r>
              <a:rPr lang="en-US" dirty="0" smtClean="0">
                <a:latin typeface="Arial" charset="0"/>
              </a:rPr>
              <a:t>:</a:t>
            </a:r>
          </a:p>
          <a:p>
            <a:pPr lvl="8"/>
            <a:endParaRPr lang="en-US" dirty="0">
              <a:latin typeface="Arial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) = ¼ (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t(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-k) </a:t>
            </a:r>
            <a:r>
              <a:rPr lang="en-US" dirty="0">
                <a:solidFill>
                  <a:srgbClr val="FF0000"/>
                </a:solidFill>
                <a:latin typeface="Arial" charset="0"/>
                <a:cs typeface="Arial" charset="0"/>
              </a:rPr>
              <a:t>+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t(i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-1) +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t(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i+1) </a:t>
            </a:r>
            <a:r>
              <a:rPr lang="en-US" dirty="0">
                <a:solidFill>
                  <a:srgbClr val="FF0000"/>
                </a:solidFill>
                <a:latin typeface="Arial" charset="0"/>
                <a:cs typeface="Arial" charset="0"/>
              </a:rPr>
              <a:t>+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t(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i+k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) )</a:t>
            </a:r>
          </a:p>
          <a:p>
            <a:endParaRPr lang="en-US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Intuitively: </a:t>
            </a:r>
          </a:p>
          <a:p>
            <a:pPr marL="457200" lvl="1" indent="0" algn="ctr">
              <a:buNone/>
            </a:pPr>
            <a:r>
              <a:rPr lang="en-US" sz="2400" dirty="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</a:rPr>
              <a:t>emperature at a point is the average </a:t>
            </a:r>
            <a:br>
              <a:rPr lang="en-US" sz="2400" dirty="0" smtClean="0">
                <a:solidFill>
                  <a:srgbClr val="FF0000"/>
                </a:solidFill>
                <a:latin typeface="Arial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Arial" charset="0"/>
              </a:rPr>
              <a:t>of the temperatures at surrounding points</a:t>
            </a:r>
          </a:p>
          <a:p>
            <a:endParaRPr lang="en-US" sz="800" dirty="0">
              <a:latin typeface="Arial" charset="0"/>
            </a:endParaRPr>
          </a:p>
          <a:p>
            <a:pPr lvl="4" algn="dist">
              <a:buFontTx/>
              <a:buNone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362200" y="1371600"/>
            <a:ext cx="2895600" cy="1524000"/>
            <a:chOff x="2362200" y="1371600"/>
            <a:chExt cx="2895600" cy="1524000"/>
          </a:xfrm>
        </p:grpSpPr>
        <p:grpSp>
          <p:nvGrpSpPr>
            <p:cNvPr id="44" name="Group 46"/>
            <p:cNvGrpSpPr>
              <a:grpSpLocks/>
            </p:cNvGrpSpPr>
            <p:nvPr/>
          </p:nvGrpSpPr>
          <p:grpSpPr bwMode="auto">
            <a:xfrm>
              <a:off x="3733800" y="1371600"/>
              <a:ext cx="1524000" cy="1524000"/>
              <a:chOff x="436" y="1482"/>
              <a:chExt cx="960" cy="960"/>
            </a:xfrm>
          </p:grpSpPr>
          <p:grpSp>
            <p:nvGrpSpPr>
              <p:cNvPr id="47" name="Group 47"/>
              <p:cNvGrpSpPr>
                <a:grpSpLocks/>
              </p:cNvGrpSpPr>
              <p:nvPr/>
            </p:nvGrpSpPr>
            <p:grpSpPr bwMode="auto">
              <a:xfrm>
                <a:off x="436" y="1482"/>
                <a:ext cx="960" cy="953"/>
                <a:chOff x="1440" y="1441"/>
                <a:chExt cx="960" cy="953"/>
              </a:xfrm>
            </p:grpSpPr>
            <p:sp>
              <p:nvSpPr>
                <p:cNvPr id="54" name="Line 48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55" name="Line 49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56" name="Line 50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57" name="Line 51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58" name="Line 52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  <p:grpSp>
            <p:nvGrpSpPr>
              <p:cNvPr id="48" name="Group 53"/>
              <p:cNvGrpSpPr>
                <a:grpSpLocks/>
              </p:cNvGrpSpPr>
              <p:nvPr/>
            </p:nvGrpSpPr>
            <p:grpSpPr bwMode="auto">
              <a:xfrm rot="-5400000">
                <a:off x="438" y="1485"/>
                <a:ext cx="960" cy="953"/>
                <a:chOff x="1440" y="1441"/>
                <a:chExt cx="960" cy="953"/>
              </a:xfrm>
            </p:grpSpPr>
            <p:sp>
              <p:nvSpPr>
                <p:cNvPr id="49" name="Line 54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50" name="Line 55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51" name="Line 56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52" name="Line 57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53" name="Line 58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</p:grpSp>
        <p:sp>
          <p:nvSpPr>
            <p:cNvPr id="45" name="Text Box 59"/>
            <p:cNvSpPr txBox="1">
              <a:spLocks noChangeArrowheads="1"/>
            </p:cNvSpPr>
            <p:nvPr/>
          </p:nvSpPr>
          <p:spPr bwMode="auto">
            <a:xfrm>
              <a:off x="2362200" y="1905000"/>
              <a:ext cx="114571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 dirty="0">
                  <a:solidFill>
                    <a:srgbClr val="1A0FEF"/>
                  </a:solidFill>
                  <a:latin typeface="Arial" charset="0"/>
                  <a:cs typeface="ＭＳ Ｐゴシック" charset="0"/>
                </a:rPr>
                <a:t>k</a:t>
              </a:r>
              <a:r>
                <a:rPr lang="en-US" sz="2400" dirty="0" smtClean="0">
                  <a:solidFill>
                    <a:srgbClr val="1A0FEF"/>
                  </a:solidFill>
                  <a:latin typeface="Arial" charset="0"/>
                  <a:cs typeface="ＭＳ Ｐゴシック" charset="0"/>
                </a:rPr>
                <a:t> = n</a:t>
              </a:r>
              <a:r>
                <a:rPr lang="en-US" sz="2400" b="1" baseline="30000" dirty="0" smtClean="0">
                  <a:solidFill>
                    <a:srgbClr val="1A0FEF"/>
                  </a:solidFill>
                  <a:latin typeface="Arial" charset="0"/>
                  <a:cs typeface="ＭＳ Ｐゴシック" charset="0"/>
                </a:rPr>
                <a:t>1</a:t>
              </a:r>
              <a:r>
                <a:rPr lang="en-US" sz="2400" b="1" baseline="30000" dirty="0">
                  <a:solidFill>
                    <a:srgbClr val="1A0FEF"/>
                  </a:solidFill>
                  <a:latin typeface="Arial" charset="0"/>
                  <a:cs typeface="ＭＳ Ｐゴシック" charset="0"/>
                </a:rPr>
                <a:t>/2</a:t>
              </a:r>
            </a:p>
          </p:txBody>
        </p:sp>
        <p:sp>
          <p:nvSpPr>
            <p:cNvPr id="46" name="Line 60"/>
            <p:cNvSpPr>
              <a:spLocks noChangeShapeType="1"/>
            </p:cNvSpPr>
            <p:nvPr/>
          </p:nvSpPr>
          <p:spPr bwMode="auto">
            <a:xfrm flipV="1">
              <a:off x="3581400" y="1371600"/>
              <a:ext cx="0" cy="152400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0065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/>
          <a:lstStyle/>
          <a:p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Model Problem:  Solving Poisson</a:t>
            </a:r>
            <a:r>
              <a:rPr lang="ja-JP" alt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equation for temperature</a:t>
            </a:r>
            <a:endParaRPr lang="en-US" sz="200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3076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228600" y="3429000"/>
            <a:ext cx="8915400" cy="2743200"/>
          </a:xfrm>
          <a:noFill/>
        </p:spPr>
        <p:txBody>
          <a:bodyPr/>
          <a:lstStyle/>
          <a:p>
            <a:r>
              <a:rPr lang="en-US" dirty="0">
                <a:latin typeface="Arial" charset="0"/>
              </a:rPr>
              <a:t>For each 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 from 1 to n, except on the boundaries</a:t>
            </a:r>
            <a:r>
              <a:rPr lang="en-US" dirty="0" smtClean="0">
                <a:latin typeface="Arial" charset="0"/>
              </a:rPr>
              <a:t>:</a:t>
            </a:r>
          </a:p>
          <a:p>
            <a:endParaRPr lang="en-US" sz="800" dirty="0">
              <a:latin typeface="Arial" charset="0"/>
            </a:endParaRPr>
          </a:p>
          <a:p>
            <a:pPr algn="ctr"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t(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-k) </a:t>
            </a:r>
            <a:r>
              <a:rPr lang="en-US" dirty="0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t(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i-1) +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4*t(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 dirty="0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t(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i+1) </a:t>
            </a:r>
            <a:r>
              <a:rPr lang="en-US" dirty="0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t(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i+k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= 0</a:t>
            </a:r>
          </a:p>
          <a:p>
            <a:pPr lvl="4" algn="dist">
              <a:buFontTx/>
              <a:buNone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" charset="0"/>
              </a:rPr>
              <a:t>n equations in n unknowns:  A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*t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= b</a:t>
            </a:r>
          </a:p>
          <a:p>
            <a:r>
              <a:rPr lang="en-US" dirty="0">
                <a:solidFill>
                  <a:schemeClr val="tx1"/>
                </a:solidFill>
                <a:latin typeface="Arial" charset="0"/>
              </a:rPr>
              <a:t>Each row of A has at most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5 </a:t>
            </a:r>
            <a:r>
              <a:rPr lang="en-US" dirty="0" err="1" smtClean="0">
                <a:solidFill>
                  <a:schemeClr val="tx1"/>
                </a:solidFill>
                <a:latin typeface="Arial" charset="0"/>
              </a:rPr>
              <a:t>nonzeros</a:t>
            </a:r>
            <a:endParaRPr lang="en-US" dirty="0" smtClean="0">
              <a:solidFill>
                <a:schemeClr val="tx1"/>
              </a:solidFill>
              <a:latin typeface="Arial" charset="0"/>
            </a:endParaRPr>
          </a:p>
          <a:p>
            <a:pPr lvl="8"/>
            <a:endParaRPr lang="en-US" sz="800" dirty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" charset="0"/>
              </a:rPr>
              <a:t>In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three dimensions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k = n</a:t>
            </a:r>
            <a:r>
              <a:rPr lang="en-US" b="1" baseline="30000" dirty="0">
                <a:solidFill>
                  <a:schemeClr val="hlink"/>
                </a:solidFill>
                <a:latin typeface="Arial" charset="0"/>
              </a:rPr>
              <a:t>1</a:t>
            </a:r>
            <a:r>
              <a:rPr lang="en-US" b="1" baseline="30000" dirty="0" smtClean="0">
                <a:solidFill>
                  <a:schemeClr val="hlink"/>
                </a:solidFill>
                <a:latin typeface="Arial" charset="0"/>
              </a:rPr>
              <a:t>/3 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and each row has at most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7 </a:t>
            </a:r>
            <a:r>
              <a:rPr lang="en-US" dirty="0" err="1">
                <a:solidFill>
                  <a:schemeClr val="tx1"/>
                </a:solidFill>
                <a:latin typeface="Arial" charset="0"/>
              </a:rPr>
              <a:t>nzs</a:t>
            </a:r>
            <a:endParaRPr lang="en-US" b="1" baseline="30000" dirty="0">
              <a:solidFill>
                <a:schemeClr val="hlink"/>
              </a:solidFill>
              <a:latin typeface="Arial" charset="0"/>
            </a:endParaRP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362200" y="1371600"/>
            <a:ext cx="2895600" cy="1524000"/>
            <a:chOff x="2362200" y="1371600"/>
            <a:chExt cx="2895600" cy="1524000"/>
          </a:xfrm>
        </p:grpSpPr>
        <p:grpSp>
          <p:nvGrpSpPr>
            <p:cNvPr id="44" name="Group 46"/>
            <p:cNvGrpSpPr>
              <a:grpSpLocks/>
            </p:cNvGrpSpPr>
            <p:nvPr/>
          </p:nvGrpSpPr>
          <p:grpSpPr bwMode="auto">
            <a:xfrm>
              <a:off x="3733800" y="1371600"/>
              <a:ext cx="1524000" cy="1524000"/>
              <a:chOff x="436" y="1482"/>
              <a:chExt cx="960" cy="960"/>
            </a:xfrm>
          </p:grpSpPr>
          <p:grpSp>
            <p:nvGrpSpPr>
              <p:cNvPr id="47" name="Group 47"/>
              <p:cNvGrpSpPr>
                <a:grpSpLocks/>
              </p:cNvGrpSpPr>
              <p:nvPr/>
            </p:nvGrpSpPr>
            <p:grpSpPr bwMode="auto">
              <a:xfrm>
                <a:off x="436" y="1482"/>
                <a:ext cx="960" cy="953"/>
                <a:chOff x="1440" y="1441"/>
                <a:chExt cx="960" cy="953"/>
              </a:xfrm>
            </p:grpSpPr>
            <p:sp>
              <p:nvSpPr>
                <p:cNvPr id="54" name="Line 48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" name="Line 49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Line 50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Line 51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Line 52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8" name="Group 53"/>
              <p:cNvGrpSpPr>
                <a:grpSpLocks/>
              </p:cNvGrpSpPr>
              <p:nvPr/>
            </p:nvGrpSpPr>
            <p:grpSpPr bwMode="auto">
              <a:xfrm rot="-5400000">
                <a:off x="438" y="1485"/>
                <a:ext cx="960" cy="953"/>
                <a:chOff x="1440" y="1441"/>
                <a:chExt cx="960" cy="953"/>
              </a:xfrm>
            </p:grpSpPr>
            <p:sp>
              <p:nvSpPr>
                <p:cNvPr id="49" name="Line 54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Line 55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" name="Line 56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" name="Line 57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Line 58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5" name="Text Box 59"/>
            <p:cNvSpPr txBox="1">
              <a:spLocks noChangeArrowheads="1"/>
            </p:cNvSpPr>
            <p:nvPr/>
          </p:nvSpPr>
          <p:spPr bwMode="auto">
            <a:xfrm>
              <a:off x="2362200" y="1905000"/>
              <a:ext cx="114571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 dirty="0">
                  <a:solidFill>
                    <a:schemeClr val="hlink"/>
                  </a:solidFill>
                  <a:latin typeface="Arial" charset="0"/>
                </a:rPr>
                <a:t>k</a:t>
              </a:r>
              <a:r>
                <a:rPr lang="en-US" sz="2400" dirty="0" smtClean="0">
                  <a:solidFill>
                    <a:schemeClr val="hlink"/>
                  </a:solidFill>
                  <a:latin typeface="Arial" charset="0"/>
                </a:rPr>
                <a:t> = n</a:t>
              </a:r>
              <a:r>
                <a:rPr lang="en-US" sz="2400" b="1" baseline="30000" dirty="0" smtClean="0">
                  <a:solidFill>
                    <a:schemeClr val="hlink"/>
                  </a:solidFill>
                  <a:latin typeface="Arial" charset="0"/>
                </a:rPr>
                <a:t>1</a:t>
              </a:r>
              <a:r>
                <a:rPr lang="en-US" sz="2400" b="1" baseline="30000" dirty="0">
                  <a:solidFill>
                    <a:schemeClr val="hlink"/>
                  </a:solidFill>
                  <a:latin typeface="Arial" charset="0"/>
                </a:rPr>
                <a:t>/2</a:t>
              </a:r>
            </a:p>
          </p:txBody>
        </p:sp>
        <p:sp>
          <p:nvSpPr>
            <p:cNvPr id="46" name="Line 60"/>
            <p:cNvSpPr>
              <a:spLocks noChangeShapeType="1"/>
            </p:cNvSpPr>
            <p:nvPr/>
          </p:nvSpPr>
          <p:spPr bwMode="auto">
            <a:xfrm flipV="1">
              <a:off x="3581400" y="1371600"/>
              <a:ext cx="0" cy="152400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16884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2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81200"/>
            <a:ext cx="5998978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50"/>
          <p:cNvSpPr>
            <a:spLocks noChangeArrowheads="1"/>
          </p:cNvSpPr>
          <p:nvPr/>
        </p:nvSpPr>
        <p:spPr bwMode="auto">
          <a:xfrm>
            <a:off x="381000" y="76200"/>
            <a:ext cx="86106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400" u="sng" dirty="0" smtClean="0">
                <a:solidFill>
                  <a:srgbClr val="FF0000"/>
                </a:solidFill>
                <a:latin typeface="Arial" charset="0"/>
              </a:rPr>
              <a:t>A Stencil Computation Solves a System of Linear Equations</a:t>
            </a:r>
            <a:endParaRPr lang="en-US" sz="2400" dirty="0">
              <a:solidFill>
                <a:srgbClr val="FF0000"/>
              </a:solidFill>
              <a:latin typeface="Arial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sz="800" dirty="0">
              <a:solidFill>
                <a:srgbClr val="FF0000"/>
              </a:solidFill>
              <a:latin typeface="Arial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 dirty="0" smtClean="0">
                <a:latin typeface="Arial" charset="0"/>
              </a:rPr>
              <a:t>Solve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Ax = b  </a:t>
            </a:r>
            <a:r>
              <a:rPr lang="en-US" sz="2000" dirty="0" smtClean="0">
                <a:latin typeface="Arial" charset="0"/>
              </a:rPr>
              <a:t>for 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x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 dirty="0" smtClean="0">
                <a:latin typeface="Arial" charset="0"/>
              </a:rPr>
              <a:t>Matrix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sz="2000" dirty="0" smtClean="0">
                <a:latin typeface="Arial" charset="0"/>
              </a:rPr>
              <a:t>, right-hand side vector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b</a:t>
            </a:r>
            <a:r>
              <a:rPr lang="en-US" sz="2000" dirty="0" smtClean="0">
                <a:latin typeface="Arial" charset="0"/>
              </a:rPr>
              <a:t>, unknown vector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x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sz="2000" dirty="0" smtClean="0">
                <a:latin typeface="Arial" charset="0"/>
              </a:rPr>
              <a:t> is </a:t>
            </a:r>
            <a:r>
              <a:rPr lang="en-US" sz="2000" i="1" dirty="0" smtClean="0">
                <a:solidFill>
                  <a:srgbClr val="FF0000"/>
                </a:solidFill>
                <a:latin typeface="Arial" charset="0"/>
              </a:rPr>
              <a:t>sparse</a:t>
            </a:r>
            <a:r>
              <a:rPr lang="en-US" sz="2000" dirty="0" smtClean="0">
                <a:latin typeface="Arial" charset="0"/>
              </a:rPr>
              <a:t>:  most of the entries are 0</a:t>
            </a:r>
          </a:p>
        </p:txBody>
      </p:sp>
    </p:spTree>
    <p:extLst>
      <p:ext uri="{BB962C8B-B14F-4D97-AF65-F5344CB8AC3E}">
        <p14:creationId xmlns:p14="http://schemas.microsoft.com/office/powerpoint/2010/main" val="800657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11174</TotalTime>
  <Words>307</Words>
  <Application>Microsoft Macintosh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Example:  The Temperature Problem</vt:lpstr>
      <vt:lpstr>Example:  The Temperature Problem</vt:lpstr>
      <vt:lpstr>The physics:  Poisson’s equation</vt:lpstr>
      <vt:lpstr>PowerPoint Presentation</vt:lpstr>
      <vt:lpstr>Model Problem:  Solving Poisson’s equation for temperature</vt:lpstr>
      <vt:lpstr>Model Problem:  Solving Poisson’s equation for temperature</vt:lpstr>
      <vt:lpstr>PowerPoint Presentation</vt:lpstr>
    </vt:vector>
  </TitlesOfParts>
  <Company>PARC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Support-Graph Preconditioning</dc:title>
  <dc:creator>John R. Gilbert</dc:creator>
  <cp:lastModifiedBy>John Gilbert</cp:lastModifiedBy>
  <cp:revision>669</cp:revision>
  <cp:lastPrinted>1999-10-20T00:13:40Z</cp:lastPrinted>
  <dcterms:created xsi:type="dcterms:W3CDTF">1998-10-05T22:15:03Z</dcterms:created>
  <dcterms:modified xsi:type="dcterms:W3CDTF">2016-01-04T20:07:21Z</dcterms:modified>
</cp:coreProperties>
</file>