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0"/>
  </p:notesMasterIdLst>
  <p:handoutMasterIdLst>
    <p:handoutMasterId r:id="rId21"/>
  </p:handoutMasterIdLst>
  <p:sldIdLst>
    <p:sldId id="493" r:id="rId3"/>
    <p:sldId id="508" r:id="rId4"/>
    <p:sldId id="509" r:id="rId5"/>
    <p:sldId id="510" r:id="rId6"/>
    <p:sldId id="437" r:id="rId7"/>
    <p:sldId id="438" r:id="rId8"/>
    <p:sldId id="439" r:id="rId9"/>
    <p:sldId id="440" r:id="rId10"/>
    <p:sldId id="441" r:id="rId11"/>
    <p:sldId id="500" r:id="rId12"/>
    <p:sldId id="513" r:id="rId13"/>
    <p:sldId id="366" r:id="rId14"/>
    <p:sldId id="514" r:id="rId15"/>
    <p:sldId id="443" r:id="rId16"/>
    <p:sldId id="444" r:id="rId17"/>
    <p:sldId id="445" r:id="rId18"/>
    <p:sldId id="447" r:id="rId19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20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4" Type="http://schemas.openxmlformats.org/officeDocument/2006/relationships/slide" Target="slides/slide7.xml"/><Relationship Id="rId5" Type="http://schemas.openxmlformats.org/officeDocument/2006/relationships/slide" Target="slides/slide8.xml"/><Relationship Id="rId6" Type="http://schemas.openxmlformats.org/officeDocument/2006/relationships/slide" Target="slides/slide9.xml"/><Relationship Id="rId7" Type="http://schemas.openxmlformats.org/officeDocument/2006/relationships/slide" Target="slides/slide15.xml"/><Relationship Id="rId8" Type="http://schemas.openxmlformats.org/officeDocument/2006/relationships/slide" Target="slides/slide16.xml"/><Relationship Id="rId1" Type="http://schemas.openxmlformats.org/officeDocument/2006/relationships/slide" Target="slides/slide1.xml"/><Relationship Id="rId2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charset="0"/>
              </a:defRPr>
            </a:lvl1pPr>
          </a:lstStyle>
          <a:p>
            <a:fld id="{C0AB238A-D0E7-D740-BC82-ACCD17514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0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charset="0"/>
              </a:defRPr>
            </a:lvl1pPr>
          </a:lstStyle>
          <a:p>
            <a:fld id="{9AD318BC-14AC-854E-A81C-6AE155BC5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48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6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3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9389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6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42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44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43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59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43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2346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627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4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5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67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2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2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42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24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779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20063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T</a:t>
            </a:r>
            <a:r>
              <a:rPr lang="en-US" sz="3200" dirty="0" smtClean="0">
                <a:latin typeface="Arial" charset="0"/>
              </a:rPr>
              <a:t>he middleware of scientific computing</a:t>
            </a:r>
            <a:endParaRPr lang="en-US" sz="3200" dirty="0">
              <a:latin typeface="Arial" charset="0"/>
            </a:endParaRPr>
          </a:p>
        </p:txBody>
      </p:sp>
      <p:grpSp>
        <p:nvGrpSpPr>
          <p:cNvPr id="24579" name="Group 32"/>
          <p:cNvGrpSpPr>
            <a:grpSpLocks/>
          </p:cNvGrpSpPr>
          <p:nvPr/>
        </p:nvGrpSpPr>
        <p:grpSpPr bwMode="auto">
          <a:xfrm>
            <a:off x="1676400" y="1447800"/>
            <a:ext cx="3074987" cy="4564062"/>
            <a:chOff x="463826" y="1497496"/>
            <a:chExt cx="3074505" cy="4565374"/>
          </a:xfrm>
        </p:grpSpPr>
        <p:sp>
          <p:nvSpPr>
            <p:cNvPr id="8" name="TextBox 7"/>
            <p:cNvSpPr txBox="1"/>
            <p:nvPr/>
          </p:nvSpPr>
          <p:spPr>
            <a:xfrm>
              <a:off x="995032" y="5267304"/>
              <a:ext cx="1808925" cy="4617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Computers</a:t>
              </a:r>
            </a:p>
          </p:txBody>
        </p:sp>
        <p:grpSp>
          <p:nvGrpSpPr>
            <p:cNvPr id="24590" name="Group 16"/>
            <p:cNvGrpSpPr>
              <a:grpSpLocks/>
            </p:cNvGrpSpPr>
            <p:nvPr/>
          </p:nvGrpSpPr>
          <p:grpSpPr bwMode="auto">
            <a:xfrm>
              <a:off x="463826" y="1497496"/>
              <a:ext cx="3074505" cy="4565374"/>
              <a:chOff x="463826" y="1497496"/>
              <a:chExt cx="3074505" cy="4565374"/>
            </a:xfrm>
          </p:grpSpPr>
          <p:sp>
            <p:nvSpPr>
              <p:cNvPr id="24591" name="Oval 3"/>
              <p:cNvSpPr>
                <a:spLocks noChangeArrowheads="1"/>
              </p:cNvSpPr>
              <p:nvPr/>
            </p:nvSpPr>
            <p:spPr bwMode="auto">
              <a:xfrm>
                <a:off x="463826" y="1497496"/>
                <a:ext cx="3074505" cy="131196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24592" name="Oval 4"/>
              <p:cNvSpPr>
                <a:spLocks noChangeArrowheads="1"/>
              </p:cNvSpPr>
              <p:nvPr/>
            </p:nvSpPr>
            <p:spPr bwMode="auto">
              <a:xfrm>
                <a:off x="682487" y="4896678"/>
                <a:ext cx="2637183" cy="1166192"/>
              </a:xfrm>
              <a:prstGeom prst="ellipse">
                <a:avLst/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925" y="1695990"/>
                <a:ext cx="2869296" cy="83123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Continuous</a:t>
                </a:r>
                <a:b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</a:b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physical modeling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56954" y="3544371"/>
                <a:ext cx="2288248" cy="4617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Linear algebra</a:t>
                </a:r>
              </a:p>
            </p:txBody>
          </p:sp>
          <p:cxnSp>
            <p:nvCxnSpPr>
              <p:cNvPr id="24595" name="Straight Arrow Connector 11"/>
              <p:cNvCxnSpPr>
                <a:cxnSpLocks noChangeShapeType="1"/>
              </p:cNvCxnSpPr>
              <p:nvPr/>
            </p:nvCxnSpPr>
            <p:spPr bwMode="auto">
              <a:xfrm rot="5400000">
                <a:off x="1738520" y="3194810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6" name="Straight Arrow Connector 15"/>
              <p:cNvCxnSpPr>
                <a:cxnSpLocks noChangeShapeType="1"/>
              </p:cNvCxnSpPr>
              <p:nvPr/>
            </p:nvCxnSpPr>
            <p:spPr bwMode="auto">
              <a:xfrm rot="5400000">
                <a:off x="1738520" y="4447141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" name="TextBox 1"/>
          <p:cNvSpPr txBox="1"/>
          <p:nvPr/>
        </p:nvSpPr>
        <p:spPr>
          <a:xfrm>
            <a:off x="4990568" y="3283903"/>
            <a:ext cx="2827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cs typeface="ＭＳ Ｐゴシック" charset="0"/>
              </a:rPr>
              <a:t>Ax = b</a:t>
            </a:r>
            <a:endParaRPr lang="en-US" sz="4800" dirty="0">
              <a:solidFill>
                <a:srgbClr val="FF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iteration to solve A*x=b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matrix-vector multiplication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vector dot products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0,  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b,   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  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(these are all </a:t>
            </a:r>
            <a:r>
              <a:rPr lang="en-US" sz="20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vectors)</a:t>
            </a:r>
            <a:endParaRPr lang="en-US" sz="2000" u="sng" dirty="0">
              <a:solidFill>
                <a:srgbClr val="00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/ (d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  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step length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x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=  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+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approximate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solution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–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residual  =  b - </a:t>
            </a:r>
            <a:r>
              <a:rPr lang="en-US" sz="2000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Ax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k</a:t>
            </a:r>
            <a:endParaRPr lang="en-US" sz="3600" baseline="-25000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(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30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/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         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improvement</a:t>
            </a:r>
            <a:endParaRPr lang="en-US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d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= 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+ 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    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search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direction</a:t>
            </a:r>
            <a:endParaRPr lang="en-US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 dirty="0">
              <a:solidFill>
                <a:srgbClr val="000000"/>
              </a:solidFill>
              <a:latin typeface="Times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48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Vector and matrix primitives for CG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DAXPY: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α*v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β*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w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vectors v, w; </a:t>
            </a:r>
            <a:r>
              <a:rPr lang="en-US" dirty="0" smtClean="0">
                <a:latin typeface="Arial" charset="0"/>
              </a:rPr>
              <a:t>scalars α, β)</a:t>
            </a:r>
            <a:endParaRPr lang="en-US" sz="1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Time = O(n)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800" b="1" baseline="30000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w  = </a:t>
            </a:r>
            <a:r>
              <a:rPr lang="en-US" sz="3200" dirty="0" err="1" smtClean="0">
                <a:solidFill>
                  <a:srgbClr val="FF0000"/>
                </a:solidFill>
                <a:latin typeface="Symbol" charset="0"/>
              </a:rPr>
              <a:t>S</a:t>
            </a:r>
            <a:r>
              <a:rPr lang="en-US" sz="2800" baseline="-25000" dirty="0" err="1" smtClean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v[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 * w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(vectors v, w; scalar </a:t>
            </a:r>
            <a:r>
              <a:rPr lang="en-US" dirty="0" smtClean="0">
                <a:latin typeface="Arial" charset="0"/>
              </a:rPr>
              <a:t>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Time = O(n)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  <a:latin typeface="Arial" charset="0"/>
              </a:rPr>
              <a:t>Matvec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A*w  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matrix A, vectors v, w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2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This is the hard part!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Time </a:t>
            </a: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= O(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n</a:t>
            </a:r>
            <a:r>
              <a:rPr lang="en-US" sz="2200" baseline="30000" dirty="0" smtClean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)  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if A is a full matrix stored as a 2-D array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But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all you need is a subroutine to compute v from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w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If A is </a:t>
            </a:r>
            <a:r>
              <a:rPr lang="en-US" sz="2200" i="1" dirty="0" smtClean="0">
                <a:solidFill>
                  <a:schemeClr val="tx1"/>
                </a:solidFill>
                <a:latin typeface="Arial" charset="0"/>
              </a:rPr>
              <a:t>sparse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,  </a:t>
            </a:r>
            <a:r>
              <a:rPr lang="en-US" sz="2200" dirty="0" smtClean="0">
                <a:solidFill>
                  <a:srgbClr val="021FAE"/>
                </a:solidFill>
                <a:latin typeface="Arial" charset="0"/>
              </a:rPr>
              <a:t>time = O(#</a:t>
            </a:r>
            <a:r>
              <a:rPr lang="en-US" sz="2200" dirty="0" err="1" smtClean="0">
                <a:solidFill>
                  <a:srgbClr val="021FAE"/>
                </a:solidFill>
                <a:latin typeface="Arial" charset="0"/>
              </a:rPr>
              <a:t>nonzeros</a:t>
            </a:r>
            <a:r>
              <a:rPr lang="en-US" sz="2200" dirty="0" smtClean="0">
                <a:solidFill>
                  <a:srgbClr val="021FAE"/>
                </a:solidFill>
                <a:latin typeface="Arial" charset="0"/>
              </a:rPr>
              <a:t> in A)</a:t>
            </a:r>
            <a:endParaRPr lang="en-US" sz="2200" dirty="0">
              <a:solidFill>
                <a:srgbClr val="021FA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81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91200"/>
          </a:xfrm>
        </p:spPr>
        <p:txBody>
          <a:bodyPr/>
          <a:lstStyle/>
          <a:p>
            <a:pPr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Optional:  </a:t>
            </a:r>
            <a:b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Analysis of the Conjugate Gradient Algorithm</a:t>
            </a:r>
            <a:b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See </a:t>
            </a:r>
            <a:r>
              <a:rPr lang="en-US" sz="20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Shewchuk’s</a:t>
            </a: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paper (linked to course web site) for details.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63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Krylov subspaces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Eigenvalues:      </a:t>
            </a:r>
            <a:r>
              <a:rPr lang="en-US">
                <a:latin typeface="Times" charset="0"/>
              </a:rPr>
              <a:t> </a:t>
            </a:r>
            <a:r>
              <a:rPr lang="en-US" sz="2800">
                <a:latin typeface="Arial" charset="0"/>
              </a:rPr>
              <a:t>Av = λv         {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, λ</a:t>
            </a:r>
            <a:r>
              <a:rPr lang="en-US" sz="2800" b="1" baseline="-25000">
                <a:latin typeface="Arial" charset="0"/>
              </a:rPr>
              <a:t>2 </a:t>
            </a:r>
            <a:r>
              <a:rPr lang="en-US" sz="2800">
                <a:latin typeface="Arial" charset="0"/>
              </a:rPr>
              <a:t>, . . .,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}</a:t>
            </a:r>
            <a:endParaRPr lang="en-US" sz="2800">
              <a:solidFill>
                <a:schemeClr val="hlink"/>
              </a:solidFill>
              <a:latin typeface="Arial" charset="0"/>
            </a:endParaRP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Cayley-Hamilton theorem: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(A –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I)·(A – λ</a:t>
            </a:r>
            <a:r>
              <a:rPr lang="en-US" sz="2800" b="1" baseline="-25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I) · · · (A –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I) = 0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  </a:t>
            </a:r>
            <a:r>
              <a:rPr lang="en-US" sz="2800">
                <a:latin typeface="Arial" charset="0"/>
              </a:rPr>
              <a:t>=  0 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for some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800">
              <a:solidFill>
                <a:schemeClr val="accent2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so               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-1  </a:t>
            </a:r>
            <a:r>
              <a:rPr lang="en-US" sz="2800">
                <a:latin typeface="Arial" charset="0"/>
              </a:rPr>
              <a:t>=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(–c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/c</a:t>
            </a:r>
            <a:r>
              <a:rPr lang="en-US" sz="2800" b="1" baseline="-25000">
                <a:latin typeface="Arial" charset="0"/>
              </a:rPr>
              <a:t>0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i–1 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Krylov subspace:</a:t>
            </a:r>
            <a:endParaRPr lang="en-US" sz="2800" b="1" baseline="-25000">
              <a:latin typeface="Times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 if  </a:t>
            </a:r>
            <a:r>
              <a:rPr lang="en-US" sz="2800">
                <a:latin typeface="Arial" charset="0"/>
              </a:rPr>
              <a:t>Ax = b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, then </a:t>
            </a:r>
            <a:r>
              <a:rPr lang="en-US" sz="2800">
                <a:latin typeface="Arial" charset="0"/>
              </a:rPr>
              <a:t>x = A</a:t>
            </a:r>
            <a:r>
              <a:rPr lang="en-US" sz="2800" b="1" baseline="30000">
                <a:latin typeface="Arial" charset="0"/>
              </a:rPr>
              <a:t>-1 </a:t>
            </a:r>
            <a:r>
              <a:rPr lang="en-US" sz="2800">
                <a:latin typeface="Arial" charset="0"/>
              </a:rPr>
              <a:t>b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and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x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latin typeface="Arial" charset="0"/>
              </a:rPr>
              <a:t>span (b, Ab, A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b, . . ., A</a:t>
            </a:r>
            <a:r>
              <a:rPr lang="en-US" sz="2800" b="1" baseline="30000">
                <a:latin typeface="Arial" charset="0"/>
              </a:rPr>
              <a:t>n-1</a:t>
            </a:r>
            <a:r>
              <a:rPr lang="en-US" sz="2800">
                <a:latin typeface="Arial" charset="0"/>
              </a:rPr>
              <a:t>b) =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hlink"/>
                </a:solidFill>
                <a:latin typeface="Arial" charset="0"/>
              </a:rPr>
              <a:t>n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(A, b</a:t>
            </a:r>
            <a:r>
              <a:rPr lang="en-US" sz="2800">
                <a:solidFill>
                  <a:schemeClr val="hlink"/>
                </a:solidFill>
                <a:latin typeface="Times" charset="0"/>
              </a:rPr>
              <a:t>)</a:t>
            </a:r>
            <a:r>
              <a:rPr lang="en-US" sz="2800" b="1" baseline="-25000">
                <a:solidFill>
                  <a:schemeClr val="hlink"/>
                </a:solidFill>
                <a:latin typeface="Times" charset="0"/>
              </a:rPr>
              <a:t> 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76600" y="32766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0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95800" y="41148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1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Orthogonal sequences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715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Krylov subspace: </a:t>
            </a:r>
            <a:r>
              <a:rPr lang="en-US">
                <a:latin typeface="Times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  <a:r>
              <a:rPr lang="en-US" b="1" baseline="-2500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= span (b, Ab, A</a:t>
            </a:r>
            <a:r>
              <a:rPr lang="en-US" b="1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b, . . ., A</a:t>
            </a:r>
            <a:r>
              <a:rPr lang="en-US" b="1" baseline="30000">
                <a:latin typeface="Arial" charset="0"/>
              </a:rPr>
              <a:t>i-1</a:t>
            </a:r>
            <a:r>
              <a:rPr lang="en-US">
                <a:latin typeface="Arial" charset="0"/>
              </a:rPr>
              <a:t>b) </a:t>
            </a: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Conjugate gradient algorithm: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 u="sng">
                <a:latin typeface="Arial" charset="0"/>
              </a:rPr>
              <a:t>for </a:t>
            </a:r>
            <a:r>
              <a:rPr lang="en-US">
                <a:latin typeface="Arial" charset="0"/>
              </a:rPr>
              <a:t> i = 1, 2, 3, . . .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	find x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latin typeface="Arial" charset="0"/>
                <a:sym typeface="Symbol" charset="0"/>
              </a:rPr>
              <a:t>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		such that</a:t>
            </a:r>
            <a:r>
              <a:rPr lang="en-US">
                <a:latin typeface="Arial" charset="0"/>
              </a:rPr>
              <a:t>   r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  </a:t>
            </a:r>
            <a:r>
              <a:rPr lang="en-US">
                <a:latin typeface="Arial" charset="0"/>
              </a:rPr>
              <a:t>=  (b – Ax</a:t>
            </a:r>
            <a:r>
              <a:rPr lang="en-US" b="1" baseline="-25000">
                <a:latin typeface="Arial" charset="0"/>
              </a:rPr>
              <a:t>i</a:t>
            </a:r>
            <a:r>
              <a:rPr lang="en-US">
                <a:latin typeface="Arial" charset="0"/>
              </a:rPr>
              <a:t>)  </a:t>
            </a:r>
            <a:r>
              <a:rPr lang="en-US" b="1">
                <a:latin typeface="Arial" charset="0"/>
                <a:sym typeface="Symbol" charset="0"/>
              </a:rPr>
              <a:t> 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</a:p>
          <a:p>
            <a:pPr>
              <a:buFontTx/>
              <a:buNone/>
            </a:pPr>
            <a:endParaRPr lang="en-US" sz="800">
              <a:solidFill>
                <a:schemeClr val="tx1"/>
              </a:solidFill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Notice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i+1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(A, b),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so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>
                <a:latin typeface="Arial" charset="0"/>
              </a:rPr>
              <a:t> </a:t>
            </a:r>
            <a:r>
              <a:rPr lang="en-US" sz="2800" b="1">
                <a:latin typeface="Arial" charset="0"/>
                <a:sym typeface="Symbol" charset="0"/>
              </a:rPr>
              <a:t></a:t>
            </a:r>
            <a:r>
              <a:rPr lang="en-US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j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for all  </a:t>
            </a:r>
            <a:r>
              <a:rPr lang="en-US" sz="2800">
                <a:latin typeface="Arial" charset="0"/>
              </a:rPr>
              <a:t>j &lt; i</a:t>
            </a:r>
          </a:p>
          <a:p>
            <a:endParaRPr lang="en-US" sz="900"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Similarly, the 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directions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are A-orthogonal: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	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i-1 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30000">
                <a:latin typeface="Arial" charset="0"/>
              </a:rPr>
              <a:t>T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A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 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j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j-1 </a:t>
            </a:r>
            <a:r>
              <a:rPr lang="en-US" sz="2800">
                <a:latin typeface="Arial" charset="0"/>
              </a:rPr>
              <a:t>) = 0</a:t>
            </a:r>
          </a:p>
          <a:p>
            <a:pPr algn="ctr">
              <a:buFontTx/>
              <a:buNone/>
            </a:pPr>
            <a:endParaRPr lang="en-US" sz="900">
              <a:latin typeface="Times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The magic: Short recurrences. . .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A is symmetric =&gt; can get next residual and direction</a:t>
            </a:r>
            <a:br>
              <a:rPr lang="en-US">
                <a:solidFill>
                  <a:srgbClr val="021FAE"/>
                </a:solidFill>
                <a:latin typeface="Arial" charset="0"/>
              </a:rPr>
            </a:br>
            <a:r>
              <a:rPr lang="en-US">
                <a:solidFill>
                  <a:srgbClr val="021FAE"/>
                </a:solidFill>
                <a:latin typeface="Arial" charset="0"/>
              </a:rPr>
              <a:t>	     from the previous one, without saving them all.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Convergence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In exact arithmetic, CG converges in n steps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                     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(completely unrealistic!!)</a:t>
            </a:r>
            <a:endParaRPr lang="en-US" sz="4000">
              <a:solidFill>
                <a:schemeClr val="hlink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Accuracy after k steps of CG is related to: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consider polynomials of degree k that are equal to 1 at 0.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how small can such a polynomial be at all the eigenvalues of A?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Thus, eigenvalues close together are good.</a:t>
            </a: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Condition number: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2800">
                <a:latin typeface="Arial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  =   ||A||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||A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= 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max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/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min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</a:t>
            </a:r>
          </a:p>
          <a:p>
            <a:pPr lvl="4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Residual is reduced by a constant factor by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       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O(κ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1/2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(A))</a:t>
            </a:r>
            <a:r>
              <a:rPr lang="en-US">
                <a:latin typeface="Arial" charset="0"/>
                <a:cs typeface="Arial" charset="0"/>
              </a:rPr>
              <a:t>  iterations of CG.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Krylov subspace methods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Nonsymmetric linear systems:</a:t>
            </a: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GMRES:  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 u="sng">
                <a:solidFill>
                  <a:srgbClr val="021FAE"/>
                </a:solidFill>
                <a:latin typeface="Arial" charset="0"/>
              </a:rPr>
              <a:t>for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i = 1, 2, 3, . . .</a:t>
            </a:r>
            <a:br>
              <a:rPr lang="en-US" sz="2000">
                <a:solidFill>
                  <a:srgbClr val="021FAE"/>
                </a:solidFill>
                <a:latin typeface="Arial" charset="0"/>
              </a:rPr>
            </a:br>
            <a:r>
              <a:rPr lang="en-US" sz="2000">
                <a:solidFill>
                  <a:srgbClr val="021FAE"/>
                </a:solidFill>
                <a:latin typeface="Arial" charset="0"/>
              </a:rPr>
              <a:t>    find 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  <a:sym typeface="Symbol" charset="0"/>
              </a:rPr>
              <a:t>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 such that  r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  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=  (Ax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– b)  </a:t>
            </a:r>
            <a:r>
              <a:rPr lang="en-US" sz="2000" b="1">
                <a:solidFill>
                  <a:srgbClr val="021FAE"/>
                </a:solidFill>
                <a:latin typeface="Arial" charset="0"/>
                <a:sym typeface="Symbol" charset="0"/>
              </a:rPr>
              <a:t>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rgbClr val="021FAE"/>
                </a:solidFill>
                <a:latin typeface="Times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Times" charset="0"/>
              </a:rPr>
            </a:br>
            <a:r>
              <a:rPr lang="en-US" sz="2000">
                <a:latin typeface="Arial" charset="0"/>
              </a:rPr>
              <a:t>But, no short recurrence =&gt; save old vectors =&gt; lots more space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>
                <a:latin typeface="Arial" charset="0"/>
              </a:rPr>
              <a:t>	(Usually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restarted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every k iterations to use less space.)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BiCGStab, QMR, etc.: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>
                <a:latin typeface="Arial" charset="0"/>
              </a:rPr>
              <a:t>Two spaces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and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</a:t>
            </a:r>
            <a:r>
              <a:rPr lang="en-US" sz="2000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w/ mutually orthogonal bases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Short recurrences =&gt;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O(n)</a:t>
            </a:r>
            <a:r>
              <a:rPr lang="en-US" sz="2000">
                <a:latin typeface="Arial" charset="0"/>
              </a:rPr>
              <a:t> space, but less robust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Convergence and preconditioning more delicate than CG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Active area of current research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Eigenvalues: 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Lanczos</a:t>
            </a:r>
            <a:r>
              <a:rPr lang="en-US" sz="2000">
                <a:latin typeface="Arial" charset="0"/>
              </a:rPr>
              <a:t> (symmetric),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Arnoldi</a:t>
            </a:r>
            <a:r>
              <a:rPr lang="en-US" sz="2000">
                <a:latin typeface="Arial" charset="0"/>
              </a:rPr>
              <a:t> (nonsymmetric)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gradient iteration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</p:txBody>
      </p:sp>
    </p:spTree>
    <p:extLst>
      <p:ext uri="{BB962C8B-B14F-4D97-AF65-F5344CB8AC3E}">
        <p14:creationId xmlns:p14="http://schemas.microsoft.com/office/powerpoint/2010/main" val="1392218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iteration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</p:txBody>
      </p:sp>
    </p:spTree>
    <p:extLst>
      <p:ext uri="{BB962C8B-B14F-4D97-AF65-F5344CB8AC3E}">
        <p14:creationId xmlns:p14="http://schemas.microsoft.com/office/powerpoint/2010/main" val="4246346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iteration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400">
              <a:solidFill>
                <a:schemeClr val="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…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sz="2000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11791</TotalTime>
  <Words>709</Words>
  <Application>Microsoft Macintosh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Default Design</vt:lpstr>
      <vt:lpstr>1_Default Design</vt:lpstr>
      <vt:lpstr>Document</vt:lpstr>
      <vt:lpstr>The middleware of scientific computing</vt:lpstr>
      <vt:lpstr>Conjugate gradient iteration</vt:lpstr>
      <vt:lpstr>Conjugate gradient iteration</vt:lpstr>
      <vt:lpstr>Conjugate gradient iteration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 to solve A*x=b</vt:lpstr>
      <vt:lpstr>Vector and matrix primitives for CG</vt:lpstr>
      <vt:lpstr>The Landscape of Ax=b Solvers</vt:lpstr>
      <vt:lpstr>Optional:    Analysis of the Conjugate Gradient Algorithm   See Shewchuk’s paper (linked to course web site) for details.</vt:lpstr>
      <vt:lpstr>Conjugate gradient:  Krylov subspaces</vt:lpstr>
      <vt:lpstr>Conjugate gradient:  Orthogonal sequences</vt:lpstr>
      <vt:lpstr>Conjugate gradient:  Convergence</vt:lpstr>
      <vt:lpstr>Other Krylov subspace methods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674</cp:revision>
  <cp:lastPrinted>1999-10-20T00:13:40Z</cp:lastPrinted>
  <dcterms:created xsi:type="dcterms:W3CDTF">1998-10-05T22:15:03Z</dcterms:created>
  <dcterms:modified xsi:type="dcterms:W3CDTF">2016-01-13T19:45:15Z</dcterms:modified>
</cp:coreProperties>
</file>