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73" r:id="rId2"/>
    <p:sldId id="378" r:id="rId3"/>
    <p:sldId id="377" r:id="rId4"/>
    <p:sldId id="374" r:id="rId5"/>
    <p:sldId id="376" r:id="rId6"/>
    <p:sldId id="347" r:id="rId7"/>
    <p:sldId id="348" r:id="rId8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5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6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8FCE78A9-FDD1-2C40-8957-F73F82CD9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28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5CA76894-3814-9E46-A573-53872F338E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2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7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3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7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2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088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5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4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41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623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123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90600"/>
            <a:ext cx="2584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907" name="Rectangle 3"/>
          <p:cNvSpPr>
            <a:spLocks noGrp="1" noChangeArrowheads="1"/>
          </p:cNvSpPr>
          <p:nvPr>
            <p:ph type="title"/>
          </p:nvPr>
        </p:nvSpPr>
        <p:spPr>
          <a:xfrm>
            <a:off x="230188" y="244475"/>
            <a:ext cx="8913812" cy="576263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Google and the Random Surfer</a:t>
            </a:r>
            <a:endParaRPr lang="en-US" sz="1800" i="0" smtClean="0">
              <a:solidFill>
                <a:srgbClr val="075DCF"/>
              </a:solidFill>
              <a:ea typeface="+mj-ea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886200"/>
            <a:ext cx="9144000" cy="2433638"/>
          </a:xfrm>
        </p:spPr>
        <p:txBody>
          <a:bodyPr/>
          <a:lstStyle/>
          <a:p>
            <a:pPr>
              <a:lnSpc>
                <a:spcPct val="11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An important page is one that lots of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pages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point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to?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No …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1295400"/>
            <a:ext cx="4953000" cy="1066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How does Google figure out which web pages are most important?</a:t>
            </a: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2057400" y="2819400"/>
            <a:ext cx="3052763" cy="1189038"/>
            <a:chOff x="672" y="864"/>
            <a:chExt cx="1923" cy="749"/>
          </a:xfrm>
        </p:grpSpPr>
        <p:sp>
          <p:nvSpPr>
            <p:cNvPr id="6151" name="Line 7"/>
            <p:cNvSpPr>
              <a:spLocks noChangeAspect="1" noChangeShapeType="1"/>
            </p:cNvSpPr>
            <p:nvPr/>
          </p:nvSpPr>
          <p:spPr bwMode="auto">
            <a:xfrm>
              <a:off x="732" y="924"/>
              <a:ext cx="1011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8"/>
            <p:cNvSpPr>
              <a:spLocks noChangeAspect="1" noChangeShapeType="1"/>
            </p:cNvSpPr>
            <p:nvPr/>
          </p:nvSpPr>
          <p:spPr bwMode="auto">
            <a:xfrm flipV="1">
              <a:off x="792" y="1272"/>
              <a:ext cx="936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Aspect="1" noChangeShapeType="1"/>
            </p:cNvSpPr>
            <p:nvPr/>
          </p:nvSpPr>
          <p:spPr bwMode="auto">
            <a:xfrm flipH="1">
              <a:off x="1082" y="1268"/>
              <a:ext cx="658" cy="2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Aspect="1" noChangeShapeType="1"/>
            </p:cNvSpPr>
            <p:nvPr/>
          </p:nvSpPr>
          <p:spPr bwMode="auto">
            <a:xfrm flipH="1">
              <a:off x="1738" y="944"/>
              <a:ext cx="790" cy="3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Oval 11"/>
            <p:cNvSpPr>
              <a:spLocks noChangeAspect="1" noChangeArrowheads="1"/>
            </p:cNvSpPr>
            <p:nvPr/>
          </p:nvSpPr>
          <p:spPr bwMode="auto">
            <a:xfrm>
              <a:off x="2465" y="874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Oval 12"/>
            <p:cNvSpPr>
              <a:spLocks noChangeAspect="1" noChangeArrowheads="1"/>
            </p:cNvSpPr>
            <p:nvPr/>
          </p:nvSpPr>
          <p:spPr bwMode="auto">
            <a:xfrm>
              <a:off x="672" y="864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Oval 13"/>
            <p:cNvSpPr>
              <a:spLocks noChangeAspect="1" noChangeArrowheads="1"/>
            </p:cNvSpPr>
            <p:nvPr/>
          </p:nvSpPr>
          <p:spPr bwMode="auto">
            <a:xfrm>
              <a:off x="732" y="1283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Oval 14"/>
            <p:cNvSpPr>
              <a:spLocks noChangeAspect="1" noChangeArrowheads="1"/>
            </p:cNvSpPr>
            <p:nvPr/>
          </p:nvSpPr>
          <p:spPr bwMode="auto">
            <a:xfrm>
              <a:off x="1022" y="1483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Aspect="1" noChangeShapeType="1"/>
            </p:cNvSpPr>
            <p:nvPr/>
          </p:nvSpPr>
          <p:spPr bwMode="auto">
            <a:xfrm flipH="1">
              <a:off x="1230" y="1386"/>
              <a:ext cx="21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Aspect="1" noChangeShapeType="1"/>
            </p:cNvSpPr>
            <p:nvPr/>
          </p:nvSpPr>
          <p:spPr bwMode="auto">
            <a:xfrm flipH="1">
              <a:off x="957" y="1306"/>
              <a:ext cx="359" cy="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Aspect="1" noChangeShapeType="1"/>
            </p:cNvSpPr>
            <p:nvPr/>
          </p:nvSpPr>
          <p:spPr bwMode="auto">
            <a:xfrm flipH="1" flipV="1">
              <a:off x="934" y="991"/>
              <a:ext cx="422" cy="1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Aspect="1" noChangeShapeType="1"/>
            </p:cNvSpPr>
            <p:nvPr/>
          </p:nvSpPr>
          <p:spPr bwMode="auto">
            <a:xfrm flipV="1">
              <a:off x="2052" y="1049"/>
              <a:ext cx="223" cy="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Oval 19"/>
            <p:cNvSpPr>
              <a:spLocks noChangeAspect="1" noChangeArrowheads="1"/>
            </p:cNvSpPr>
            <p:nvPr/>
          </p:nvSpPr>
          <p:spPr bwMode="auto">
            <a:xfrm>
              <a:off x="2106" y="1353"/>
              <a:ext cx="129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Aspect="1" noChangeShapeType="1"/>
            </p:cNvSpPr>
            <p:nvPr/>
          </p:nvSpPr>
          <p:spPr bwMode="auto">
            <a:xfrm>
              <a:off x="1861" y="1313"/>
              <a:ext cx="25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Aspect="1" noChangeShapeType="1"/>
            </p:cNvSpPr>
            <p:nvPr/>
          </p:nvSpPr>
          <p:spPr bwMode="auto">
            <a:xfrm>
              <a:off x="1738" y="1267"/>
              <a:ext cx="425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Oval 22"/>
            <p:cNvSpPr>
              <a:spLocks noChangeAspect="1" noChangeArrowheads="1"/>
            </p:cNvSpPr>
            <p:nvPr/>
          </p:nvSpPr>
          <p:spPr bwMode="auto">
            <a:xfrm>
              <a:off x="1676" y="1204"/>
              <a:ext cx="130" cy="129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90600"/>
            <a:ext cx="2584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907" name="Rectangle 3"/>
          <p:cNvSpPr>
            <a:spLocks noGrp="1" noChangeArrowheads="1"/>
          </p:cNvSpPr>
          <p:nvPr>
            <p:ph type="title"/>
          </p:nvPr>
        </p:nvSpPr>
        <p:spPr>
          <a:xfrm>
            <a:off x="230188" y="244475"/>
            <a:ext cx="8913812" cy="576263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Google and the Random Surfer</a:t>
            </a:r>
            <a:endParaRPr lang="en-US" sz="1800" i="0" smtClean="0">
              <a:solidFill>
                <a:srgbClr val="075DCF"/>
              </a:solidFill>
              <a:ea typeface="+mj-ea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886200"/>
            <a:ext cx="9144000" cy="2433638"/>
          </a:xfrm>
        </p:spPr>
        <p:txBody>
          <a:bodyPr/>
          <a:lstStyle/>
          <a:p>
            <a:pPr>
              <a:lnSpc>
                <a:spcPct val="11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An important page is one that lots of 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important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pages point to.</a:t>
            </a:r>
          </a:p>
          <a:p>
            <a:pPr>
              <a:lnSpc>
                <a:spcPct val="110000"/>
              </a:lnSpc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1295400"/>
            <a:ext cx="4953000" cy="1066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How does Google figure out which web pages are most important?</a:t>
            </a: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2057400" y="2819400"/>
            <a:ext cx="3052763" cy="1189038"/>
            <a:chOff x="672" y="864"/>
            <a:chExt cx="1923" cy="749"/>
          </a:xfrm>
        </p:grpSpPr>
        <p:sp>
          <p:nvSpPr>
            <p:cNvPr id="6151" name="Line 7"/>
            <p:cNvSpPr>
              <a:spLocks noChangeAspect="1" noChangeShapeType="1"/>
            </p:cNvSpPr>
            <p:nvPr/>
          </p:nvSpPr>
          <p:spPr bwMode="auto">
            <a:xfrm>
              <a:off x="732" y="924"/>
              <a:ext cx="1011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8"/>
            <p:cNvSpPr>
              <a:spLocks noChangeAspect="1" noChangeShapeType="1"/>
            </p:cNvSpPr>
            <p:nvPr/>
          </p:nvSpPr>
          <p:spPr bwMode="auto">
            <a:xfrm flipV="1">
              <a:off x="792" y="1272"/>
              <a:ext cx="936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Aspect="1" noChangeShapeType="1"/>
            </p:cNvSpPr>
            <p:nvPr/>
          </p:nvSpPr>
          <p:spPr bwMode="auto">
            <a:xfrm flipH="1">
              <a:off x="1082" y="1268"/>
              <a:ext cx="658" cy="2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Aspect="1" noChangeShapeType="1"/>
            </p:cNvSpPr>
            <p:nvPr/>
          </p:nvSpPr>
          <p:spPr bwMode="auto">
            <a:xfrm flipH="1">
              <a:off x="1738" y="944"/>
              <a:ext cx="790" cy="3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Oval 11"/>
            <p:cNvSpPr>
              <a:spLocks noChangeAspect="1" noChangeArrowheads="1"/>
            </p:cNvSpPr>
            <p:nvPr/>
          </p:nvSpPr>
          <p:spPr bwMode="auto">
            <a:xfrm>
              <a:off x="2465" y="874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Oval 12"/>
            <p:cNvSpPr>
              <a:spLocks noChangeAspect="1" noChangeArrowheads="1"/>
            </p:cNvSpPr>
            <p:nvPr/>
          </p:nvSpPr>
          <p:spPr bwMode="auto">
            <a:xfrm>
              <a:off x="672" y="864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Oval 13"/>
            <p:cNvSpPr>
              <a:spLocks noChangeAspect="1" noChangeArrowheads="1"/>
            </p:cNvSpPr>
            <p:nvPr/>
          </p:nvSpPr>
          <p:spPr bwMode="auto">
            <a:xfrm>
              <a:off x="732" y="1283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Oval 14"/>
            <p:cNvSpPr>
              <a:spLocks noChangeAspect="1" noChangeArrowheads="1"/>
            </p:cNvSpPr>
            <p:nvPr/>
          </p:nvSpPr>
          <p:spPr bwMode="auto">
            <a:xfrm>
              <a:off x="1022" y="1483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Aspect="1" noChangeShapeType="1"/>
            </p:cNvSpPr>
            <p:nvPr/>
          </p:nvSpPr>
          <p:spPr bwMode="auto">
            <a:xfrm flipH="1">
              <a:off x="1230" y="1386"/>
              <a:ext cx="21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Aspect="1" noChangeShapeType="1"/>
            </p:cNvSpPr>
            <p:nvPr/>
          </p:nvSpPr>
          <p:spPr bwMode="auto">
            <a:xfrm flipH="1">
              <a:off x="957" y="1306"/>
              <a:ext cx="359" cy="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Aspect="1" noChangeShapeType="1"/>
            </p:cNvSpPr>
            <p:nvPr/>
          </p:nvSpPr>
          <p:spPr bwMode="auto">
            <a:xfrm flipH="1" flipV="1">
              <a:off x="934" y="991"/>
              <a:ext cx="422" cy="1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Aspect="1" noChangeShapeType="1"/>
            </p:cNvSpPr>
            <p:nvPr/>
          </p:nvSpPr>
          <p:spPr bwMode="auto">
            <a:xfrm flipV="1">
              <a:off x="2052" y="1049"/>
              <a:ext cx="223" cy="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Oval 19"/>
            <p:cNvSpPr>
              <a:spLocks noChangeAspect="1" noChangeArrowheads="1"/>
            </p:cNvSpPr>
            <p:nvPr/>
          </p:nvSpPr>
          <p:spPr bwMode="auto">
            <a:xfrm>
              <a:off x="2106" y="1353"/>
              <a:ext cx="129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Aspect="1" noChangeShapeType="1"/>
            </p:cNvSpPr>
            <p:nvPr/>
          </p:nvSpPr>
          <p:spPr bwMode="auto">
            <a:xfrm>
              <a:off x="1861" y="1313"/>
              <a:ext cx="25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Aspect="1" noChangeShapeType="1"/>
            </p:cNvSpPr>
            <p:nvPr/>
          </p:nvSpPr>
          <p:spPr bwMode="auto">
            <a:xfrm>
              <a:off x="1738" y="1267"/>
              <a:ext cx="425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Oval 22"/>
            <p:cNvSpPr>
              <a:spLocks noChangeAspect="1" noChangeArrowheads="1"/>
            </p:cNvSpPr>
            <p:nvPr/>
          </p:nvSpPr>
          <p:spPr bwMode="auto">
            <a:xfrm>
              <a:off x="1676" y="1204"/>
              <a:ext cx="130" cy="129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189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90600"/>
            <a:ext cx="2584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907" name="Rectangle 3"/>
          <p:cNvSpPr>
            <a:spLocks noGrp="1" noChangeArrowheads="1"/>
          </p:cNvSpPr>
          <p:nvPr>
            <p:ph type="title"/>
          </p:nvPr>
        </p:nvSpPr>
        <p:spPr>
          <a:xfrm>
            <a:off x="230188" y="244475"/>
            <a:ext cx="8913812" cy="576263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Google and the Random Surfer</a:t>
            </a:r>
            <a:endParaRPr lang="en-US" sz="1800" i="0" smtClean="0">
              <a:solidFill>
                <a:srgbClr val="075DCF"/>
              </a:solidFill>
              <a:ea typeface="+mj-ea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886200"/>
            <a:ext cx="9144000" cy="2433638"/>
          </a:xfrm>
        </p:spPr>
        <p:txBody>
          <a:bodyPr/>
          <a:lstStyle/>
          <a:p>
            <a:pPr>
              <a:lnSpc>
                <a:spcPct val="11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An important page is one that lots of important pages point to.</a:t>
            </a:r>
          </a:p>
          <a:p>
            <a:pPr>
              <a:lnSpc>
                <a:spcPct val="110000"/>
              </a:lnSpc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Start at any web page and follow links at random.   Forever.</a:t>
            </a:r>
          </a:p>
          <a:p>
            <a:pPr lvl="4">
              <a:lnSpc>
                <a:spcPct val="110000"/>
              </a:lnSpc>
            </a:pPr>
            <a:endParaRPr lang="en-US" sz="8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You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ll see 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important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pages more often than unimportant ones.</a:t>
            </a:r>
          </a:p>
          <a:p>
            <a:pPr lvl="4">
              <a:lnSpc>
                <a:spcPct val="110000"/>
              </a:lnSpc>
            </a:pP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1295400"/>
            <a:ext cx="4953000" cy="1066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How does Google figure out which web pages are most important?</a:t>
            </a: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2057400" y="2819400"/>
            <a:ext cx="3052763" cy="1189038"/>
            <a:chOff x="672" y="864"/>
            <a:chExt cx="1923" cy="749"/>
          </a:xfrm>
        </p:grpSpPr>
        <p:sp>
          <p:nvSpPr>
            <p:cNvPr id="6151" name="Line 7"/>
            <p:cNvSpPr>
              <a:spLocks noChangeAspect="1" noChangeShapeType="1"/>
            </p:cNvSpPr>
            <p:nvPr/>
          </p:nvSpPr>
          <p:spPr bwMode="auto">
            <a:xfrm>
              <a:off x="732" y="924"/>
              <a:ext cx="1011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8"/>
            <p:cNvSpPr>
              <a:spLocks noChangeAspect="1" noChangeShapeType="1"/>
            </p:cNvSpPr>
            <p:nvPr/>
          </p:nvSpPr>
          <p:spPr bwMode="auto">
            <a:xfrm flipV="1">
              <a:off x="792" y="1272"/>
              <a:ext cx="936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Aspect="1" noChangeShapeType="1"/>
            </p:cNvSpPr>
            <p:nvPr/>
          </p:nvSpPr>
          <p:spPr bwMode="auto">
            <a:xfrm flipH="1">
              <a:off x="1082" y="1268"/>
              <a:ext cx="658" cy="2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Aspect="1" noChangeShapeType="1"/>
            </p:cNvSpPr>
            <p:nvPr/>
          </p:nvSpPr>
          <p:spPr bwMode="auto">
            <a:xfrm flipH="1">
              <a:off x="1738" y="944"/>
              <a:ext cx="790" cy="3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Oval 11"/>
            <p:cNvSpPr>
              <a:spLocks noChangeAspect="1" noChangeArrowheads="1"/>
            </p:cNvSpPr>
            <p:nvPr/>
          </p:nvSpPr>
          <p:spPr bwMode="auto">
            <a:xfrm>
              <a:off x="2465" y="874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Oval 12"/>
            <p:cNvSpPr>
              <a:spLocks noChangeAspect="1" noChangeArrowheads="1"/>
            </p:cNvSpPr>
            <p:nvPr/>
          </p:nvSpPr>
          <p:spPr bwMode="auto">
            <a:xfrm>
              <a:off x="672" y="864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Oval 13"/>
            <p:cNvSpPr>
              <a:spLocks noChangeAspect="1" noChangeArrowheads="1"/>
            </p:cNvSpPr>
            <p:nvPr/>
          </p:nvSpPr>
          <p:spPr bwMode="auto">
            <a:xfrm>
              <a:off x="732" y="1283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Oval 14"/>
            <p:cNvSpPr>
              <a:spLocks noChangeAspect="1" noChangeArrowheads="1"/>
            </p:cNvSpPr>
            <p:nvPr/>
          </p:nvSpPr>
          <p:spPr bwMode="auto">
            <a:xfrm>
              <a:off x="1022" y="1483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Aspect="1" noChangeShapeType="1"/>
            </p:cNvSpPr>
            <p:nvPr/>
          </p:nvSpPr>
          <p:spPr bwMode="auto">
            <a:xfrm flipH="1">
              <a:off x="1230" y="1386"/>
              <a:ext cx="21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Aspect="1" noChangeShapeType="1"/>
            </p:cNvSpPr>
            <p:nvPr/>
          </p:nvSpPr>
          <p:spPr bwMode="auto">
            <a:xfrm flipH="1">
              <a:off x="957" y="1306"/>
              <a:ext cx="359" cy="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Aspect="1" noChangeShapeType="1"/>
            </p:cNvSpPr>
            <p:nvPr/>
          </p:nvSpPr>
          <p:spPr bwMode="auto">
            <a:xfrm flipH="1" flipV="1">
              <a:off x="934" y="991"/>
              <a:ext cx="422" cy="1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Aspect="1" noChangeShapeType="1"/>
            </p:cNvSpPr>
            <p:nvPr/>
          </p:nvSpPr>
          <p:spPr bwMode="auto">
            <a:xfrm flipV="1">
              <a:off x="2052" y="1049"/>
              <a:ext cx="223" cy="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Oval 19"/>
            <p:cNvSpPr>
              <a:spLocks noChangeAspect="1" noChangeArrowheads="1"/>
            </p:cNvSpPr>
            <p:nvPr/>
          </p:nvSpPr>
          <p:spPr bwMode="auto">
            <a:xfrm>
              <a:off x="2106" y="1353"/>
              <a:ext cx="129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Aspect="1" noChangeShapeType="1"/>
            </p:cNvSpPr>
            <p:nvPr/>
          </p:nvSpPr>
          <p:spPr bwMode="auto">
            <a:xfrm>
              <a:off x="1861" y="1313"/>
              <a:ext cx="25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Aspect="1" noChangeShapeType="1"/>
            </p:cNvSpPr>
            <p:nvPr/>
          </p:nvSpPr>
          <p:spPr bwMode="auto">
            <a:xfrm>
              <a:off x="1738" y="1267"/>
              <a:ext cx="425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Oval 22"/>
            <p:cNvSpPr>
              <a:spLocks noChangeAspect="1" noChangeArrowheads="1"/>
            </p:cNvSpPr>
            <p:nvPr/>
          </p:nvSpPr>
          <p:spPr bwMode="auto">
            <a:xfrm>
              <a:off x="1676" y="1204"/>
              <a:ext cx="130" cy="129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8505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244475"/>
            <a:ext cx="8913812" cy="576263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Analyzing the Web with graphs and matrices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733800"/>
            <a:ext cx="8991600" cy="3124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Graph nodes are web pages 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Arrows between nodes are links between web pages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Matrix entries are links from 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column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pages to 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row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pages</a:t>
            </a:r>
            <a:endParaRPr lang="en-US" u="sng">
              <a:solidFill>
                <a:srgbClr val="FF3300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endParaRPr lang="en-US" sz="900" u="sng">
              <a:solidFill>
                <a:srgbClr val="FF3300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The Page Rank comes from algebra on the matrix</a:t>
            </a:r>
          </a:p>
          <a:p>
            <a:pPr>
              <a:lnSpc>
                <a:spcPct val="110000"/>
              </a:lnSpc>
            </a:pPr>
            <a:endParaRPr lang="en-US" sz="900" b="1">
              <a:solidFill>
                <a:srgbClr val="021FAE"/>
              </a:solidFill>
              <a:latin typeface="Arial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41450" y="1104900"/>
            <a:ext cx="3130550" cy="2324100"/>
            <a:chOff x="2719" y="960"/>
            <a:chExt cx="1972" cy="1464"/>
          </a:xfrm>
        </p:grpSpPr>
        <p:sp>
          <p:nvSpPr>
            <p:cNvPr id="7240" name="Text Box 5"/>
            <p:cNvSpPr txBox="1">
              <a:spLocks noChangeArrowheads="1"/>
            </p:cNvSpPr>
            <p:nvPr/>
          </p:nvSpPr>
          <p:spPr bwMode="auto">
            <a:xfrm>
              <a:off x="2756" y="9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241" name="Text Box 6"/>
            <p:cNvSpPr txBox="1">
              <a:spLocks noChangeArrowheads="1"/>
            </p:cNvSpPr>
            <p:nvPr/>
          </p:nvSpPr>
          <p:spPr bwMode="auto">
            <a:xfrm>
              <a:off x="3712" y="96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242" name="Text Box 7"/>
            <p:cNvSpPr txBox="1">
              <a:spLocks noChangeArrowheads="1"/>
            </p:cNvSpPr>
            <p:nvPr/>
          </p:nvSpPr>
          <p:spPr bwMode="auto">
            <a:xfrm>
              <a:off x="2768" y="22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243" name="Text Box 8"/>
            <p:cNvSpPr txBox="1">
              <a:spLocks noChangeArrowheads="1"/>
            </p:cNvSpPr>
            <p:nvPr/>
          </p:nvSpPr>
          <p:spPr bwMode="auto">
            <a:xfrm>
              <a:off x="2719" y="15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7244" name="Text Box 9"/>
            <p:cNvSpPr txBox="1">
              <a:spLocks noChangeArrowheads="1"/>
            </p:cNvSpPr>
            <p:nvPr/>
          </p:nvSpPr>
          <p:spPr bwMode="auto">
            <a:xfrm>
              <a:off x="3724" y="1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7245" name="Group 10"/>
            <p:cNvGrpSpPr>
              <a:grpSpLocks/>
            </p:cNvGrpSpPr>
            <p:nvPr/>
          </p:nvGrpSpPr>
          <p:grpSpPr bwMode="auto">
            <a:xfrm>
              <a:off x="2880" y="1104"/>
              <a:ext cx="1656" cy="1176"/>
              <a:chOff x="2880" y="1104"/>
              <a:chExt cx="1656" cy="1176"/>
            </a:xfrm>
          </p:grpSpPr>
          <p:grpSp>
            <p:nvGrpSpPr>
              <p:cNvPr id="7284" name="Group 11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729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5" name="Group 14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7290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6" name="Group 17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728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87" name="Oval 20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6" name="Group 21"/>
            <p:cNvGrpSpPr>
              <a:grpSpLocks/>
            </p:cNvGrpSpPr>
            <p:nvPr/>
          </p:nvGrpSpPr>
          <p:grpSpPr bwMode="auto">
            <a:xfrm>
              <a:off x="2928" y="1028"/>
              <a:ext cx="777" cy="133"/>
              <a:chOff x="2928" y="1028"/>
              <a:chExt cx="777" cy="133"/>
            </a:xfrm>
          </p:grpSpPr>
          <p:sp>
            <p:nvSpPr>
              <p:cNvPr id="7282" name="Line 2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" name="Freeform 2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47" name="Group 24"/>
            <p:cNvGrpSpPr>
              <a:grpSpLocks/>
            </p:cNvGrpSpPr>
            <p:nvPr/>
          </p:nvGrpSpPr>
          <p:grpSpPr bwMode="auto">
            <a:xfrm>
              <a:off x="3720" y="1564"/>
              <a:ext cx="777" cy="133"/>
              <a:chOff x="2928" y="1028"/>
              <a:chExt cx="777" cy="133"/>
            </a:xfrm>
          </p:grpSpPr>
          <p:sp>
            <p:nvSpPr>
              <p:cNvPr id="7280" name="Line 2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" name="Freeform 2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48" name="Group 27"/>
            <p:cNvGrpSpPr>
              <a:grpSpLocks/>
            </p:cNvGrpSpPr>
            <p:nvPr/>
          </p:nvGrpSpPr>
          <p:grpSpPr bwMode="auto">
            <a:xfrm>
              <a:off x="2936" y="2096"/>
              <a:ext cx="777" cy="133"/>
              <a:chOff x="2928" y="1028"/>
              <a:chExt cx="777" cy="133"/>
            </a:xfrm>
          </p:grpSpPr>
          <p:sp>
            <p:nvSpPr>
              <p:cNvPr id="7278" name="Line 28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Freeform 29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49" name="Group 30"/>
            <p:cNvGrpSpPr>
              <a:grpSpLocks/>
            </p:cNvGrpSpPr>
            <p:nvPr/>
          </p:nvGrpSpPr>
          <p:grpSpPr bwMode="auto">
            <a:xfrm flipH="1" flipV="1">
              <a:off x="2924" y="2228"/>
              <a:ext cx="777" cy="133"/>
              <a:chOff x="2928" y="1028"/>
              <a:chExt cx="777" cy="133"/>
            </a:xfrm>
          </p:grpSpPr>
          <p:sp>
            <p:nvSpPr>
              <p:cNvPr id="7276" name="Line 31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" name="Freeform 32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50" name="Group 33"/>
            <p:cNvGrpSpPr>
              <a:grpSpLocks/>
            </p:cNvGrpSpPr>
            <p:nvPr/>
          </p:nvGrpSpPr>
          <p:grpSpPr bwMode="auto">
            <a:xfrm flipH="1" flipV="1">
              <a:off x="2940" y="1692"/>
              <a:ext cx="777" cy="133"/>
              <a:chOff x="2928" y="1028"/>
              <a:chExt cx="777" cy="133"/>
            </a:xfrm>
          </p:grpSpPr>
          <p:sp>
            <p:nvSpPr>
              <p:cNvPr id="7274" name="Line 34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" name="Freeform 35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51" name="Group 36"/>
            <p:cNvGrpSpPr>
              <a:grpSpLocks/>
            </p:cNvGrpSpPr>
            <p:nvPr/>
          </p:nvGrpSpPr>
          <p:grpSpPr bwMode="auto">
            <a:xfrm>
              <a:off x="2776" y="1167"/>
              <a:ext cx="152" cy="513"/>
              <a:chOff x="2776" y="1167"/>
              <a:chExt cx="152" cy="513"/>
            </a:xfrm>
          </p:grpSpPr>
          <p:sp>
            <p:nvSpPr>
              <p:cNvPr id="7272" name="Line 37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" name="Freeform 38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52" name="Group 39"/>
            <p:cNvGrpSpPr>
              <a:grpSpLocks/>
            </p:cNvGrpSpPr>
            <p:nvPr/>
          </p:nvGrpSpPr>
          <p:grpSpPr bwMode="auto">
            <a:xfrm flipV="1">
              <a:off x="2772" y="1711"/>
              <a:ext cx="152" cy="513"/>
              <a:chOff x="2776" y="1167"/>
              <a:chExt cx="152" cy="513"/>
            </a:xfrm>
          </p:grpSpPr>
          <p:sp>
            <p:nvSpPr>
              <p:cNvPr id="7270" name="Line 40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" name="Freeform 41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53" name="Group 42"/>
            <p:cNvGrpSpPr>
              <a:grpSpLocks/>
            </p:cNvGrpSpPr>
            <p:nvPr/>
          </p:nvGrpSpPr>
          <p:grpSpPr bwMode="auto">
            <a:xfrm flipH="1" flipV="1">
              <a:off x="2952" y="1167"/>
              <a:ext cx="152" cy="513"/>
              <a:chOff x="2776" y="1167"/>
              <a:chExt cx="152" cy="513"/>
            </a:xfrm>
          </p:grpSpPr>
          <p:sp>
            <p:nvSpPr>
              <p:cNvPr id="7268" name="Line 43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9" name="Freeform 44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54" name="Group 45"/>
            <p:cNvGrpSpPr>
              <a:grpSpLocks/>
            </p:cNvGrpSpPr>
            <p:nvPr/>
          </p:nvGrpSpPr>
          <p:grpSpPr bwMode="auto">
            <a:xfrm flipH="1" flipV="1">
              <a:off x="3712" y="1167"/>
              <a:ext cx="152" cy="513"/>
              <a:chOff x="2776" y="1167"/>
              <a:chExt cx="152" cy="513"/>
            </a:xfrm>
          </p:grpSpPr>
          <p:sp>
            <p:nvSpPr>
              <p:cNvPr id="7266" name="Line 46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7" name="Freeform 47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55" name="Group 48"/>
            <p:cNvGrpSpPr>
              <a:grpSpLocks/>
            </p:cNvGrpSpPr>
            <p:nvPr/>
          </p:nvGrpSpPr>
          <p:grpSpPr bwMode="auto">
            <a:xfrm>
              <a:off x="2934" y="1691"/>
              <a:ext cx="777" cy="523"/>
              <a:chOff x="2934" y="1691"/>
              <a:chExt cx="777" cy="523"/>
            </a:xfrm>
          </p:grpSpPr>
          <p:sp>
            <p:nvSpPr>
              <p:cNvPr id="7264" name="Line 49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Freeform 50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56" name="Group 51"/>
            <p:cNvGrpSpPr>
              <a:grpSpLocks/>
            </p:cNvGrpSpPr>
            <p:nvPr/>
          </p:nvGrpSpPr>
          <p:grpSpPr bwMode="auto">
            <a:xfrm>
              <a:off x="3705" y="1685"/>
              <a:ext cx="764" cy="543"/>
              <a:chOff x="3696" y="1680"/>
              <a:chExt cx="764" cy="543"/>
            </a:xfrm>
          </p:grpSpPr>
          <p:sp>
            <p:nvSpPr>
              <p:cNvPr id="7262" name="Line 52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Freeform 53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57" name="Group 54"/>
            <p:cNvGrpSpPr>
              <a:grpSpLocks/>
            </p:cNvGrpSpPr>
            <p:nvPr/>
          </p:nvGrpSpPr>
          <p:grpSpPr bwMode="auto">
            <a:xfrm>
              <a:off x="3726" y="1170"/>
              <a:ext cx="764" cy="543"/>
              <a:chOff x="3726" y="1170"/>
              <a:chExt cx="764" cy="543"/>
            </a:xfrm>
          </p:grpSpPr>
          <p:sp>
            <p:nvSpPr>
              <p:cNvPr id="7260" name="Line 55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1" name="Freeform 56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58" name="Text Box 57"/>
            <p:cNvSpPr txBox="1">
              <a:spLocks noChangeArrowheads="1"/>
            </p:cNvSpPr>
            <p:nvPr/>
          </p:nvSpPr>
          <p:spPr bwMode="auto">
            <a:xfrm>
              <a:off x="3704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7259" name="Text Box 58"/>
            <p:cNvSpPr txBox="1">
              <a:spLocks noChangeArrowheads="1"/>
            </p:cNvSpPr>
            <p:nvPr/>
          </p:nvSpPr>
          <p:spPr bwMode="auto">
            <a:xfrm>
              <a:off x="4504" y="1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grpSp>
        <p:nvGrpSpPr>
          <p:cNvPr id="7173" name="Group 59"/>
          <p:cNvGrpSpPr>
            <a:grpSpLocks/>
          </p:cNvGrpSpPr>
          <p:nvPr/>
        </p:nvGrpSpPr>
        <p:grpSpPr bwMode="auto">
          <a:xfrm>
            <a:off x="4953000" y="990600"/>
            <a:ext cx="2552700" cy="2613025"/>
            <a:chOff x="3360" y="624"/>
            <a:chExt cx="1608" cy="1646"/>
          </a:xfrm>
        </p:grpSpPr>
        <p:sp>
          <p:nvSpPr>
            <p:cNvPr id="7176" name="Oval 60"/>
            <p:cNvSpPr>
              <a:spLocks noChangeAspect="1" noChangeArrowheads="1"/>
            </p:cNvSpPr>
            <p:nvPr/>
          </p:nvSpPr>
          <p:spPr bwMode="auto">
            <a:xfrm>
              <a:off x="3601" y="12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Rectangle 61"/>
            <p:cNvSpPr>
              <a:spLocks noChangeAspect="1" noChangeArrowheads="1"/>
            </p:cNvSpPr>
            <p:nvPr/>
          </p:nvSpPr>
          <p:spPr bwMode="auto">
            <a:xfrm>
              <a:off x="3560" y="841"/>
              <a:ext cx="1405" cy="1407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Oval 62"/>
            <p:cNvSpPr>
              <a:spLocks noChangeAspect="1" noChangeArrowheads="1"/>
            </p:cNvSpPr>
            <p:nvPr/>
          </p:nvSpPr>
          <p:spPr bwMode="auto">
            <a:xfrm>
              <a:off x="3601" y="19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Oval 63"/>
            <p:cNvSpPr>
              <a:spLocks noChangeAspect="1" noChangeArrowheads="1"/>
            </p:cNvSpPr>
            <p:nvPr/>
          </p:nvSpPr>
          <p:spPr bwMode="auto">
            <a:xfrm>
              <a:off x="3807" y="19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Oval 64"/>
            <p:cNvSpPr>
              <a:spLocks noChangeAspect="1" noChangeArrowheads="1"/>
            </p:cNvSpPr>
            <p:nvPr/>
          </p:nvSpPr>
          <p:spPr bwMode="auto">
            <a:xfrm>
              <a:off x="4013" y="19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Oval 65"/>
            <p:cNvSpPr>
              <a:spLocks noChangeAspect="1" noChangeArrowheads="1"/>
            </p:cNvSpPr>
            <p:nvPr/>
          </p:nvSpPr>
          <p:spPr bwMode="auto">
            <a:xfrm>
              <a:off x="4220" y="19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Oval 66"/>
            <p:cNvSpPr>
              <a:spLocks noChangeAspect="1" noChangeArrowheads="1"/>
            </p:cNvSpPr>
            <p:nvPr/>
          </p:nvSpPr>
          <p:spPr bwMode="auto">
            <a:xfrm>
              <a:off x="4426" y="19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Oval 67"/>
            <p:cNvSpPr>
              <a:spLocks noChangeAspect="1" noChangeArrowheads="1"/>
            </p:cNvSpPr>
            <p:nvPr/>
          </p:nvSpPr>
          <p:spPr bwMode="auto">
            <a:xfrm>
              <a:off x="4632" y="1913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68"/>
            <p:cNvSpPr>
              <a:spLocks noChangeAspect="1" noChangeArrowheads="1"/>
            </p:cNvSpPr>
            <p:nvPr/>
          </p:nvSpPr>
          <p:spPr bwMode="auto">
            <a:xfrm>
              <a:off x="4839" y="19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69"/>
            <p:cNvSpPr>
              <a:spLocks noChangeAspect="1" noChangeArrowheads="1"/>
            </p:cNvSpPr>
            <p:nvPr/>
          </p:nvSpPr>
          <p:spPr bwMode="auto">
            <a:xfrm>
              <a:off x="3601" y="882"/>
              <a:ext cx="8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70"/>
            <p:cNvSpPr>
              <a:spLocks noChangeAspect="1" noChangeArrowheads="1"/>
            </p:cNvSpPr>
            <p:nvPr/>
          </p:nvSpPr>
          <p:spPr bwMode="auto">
            <a:xfrm>
              <a:off x="3807" y="8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71"/>
            <p:cNvSpPr>
              <a:spLocks noChangeAspect="1" noChangeArrowheads="1"/>
            </p:cNvSpPr>
            <p:nvPr/>
          </p:nvSpPr>
          <p:spPr bwMode="auto">
            <a:xfrm>
              <a:off x="4013" y="8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Oval 72"/>
            <p:cNvSpPr>
              <a:spLocks noChangeAspect="1" noChangeArrowheads="1"/>
            </p:cNvSpPr>
            <p:nvPr/>
          </p:nvSpPr>
          <p:spPr bwMode="auto">
            <a:xfrm>
              <a:off x="4220" y="8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Oval 73"/>
            <p:cNvSpPr>
              <a:spLocks noChangeAspect="1" noChangeArrowheads="1"/>
            </p:cNvSpPr>
            <p:nvPr/>
          </p:nvSpPr>
          <p:spPr bwMode="auto">
            <a:xfrm>
              <a:off x="4426" y="8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Oval 74"/>
            <p:cNvSpPr>
              <a:spLocks noChangeAspect="1" noChangeArrowheads="1"/>
            </p:cNvSpPr>
            <p:nvPr/>
          </p:nvSpPr>
          <p:spPr bwMode="auto">
            <a:xfrm>
              <a:off x="4632" y="8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Oval 75"/>
            <p:cNvSpPr>
              <a:spLocks noChangeAspect="1" noChangeArrowheads="1"/>
            </p:cNvSpPr>
            <p:nvPr/>
          </p:nvSpPr>
          <p:spPr bwMode="auto">
            <a:xfrm>
              <a:off x="4839" y="8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76"/>
            <p:cNvSpPr>
              <a:spLocks noChangeAspect="1" noChangeArrowheads="1"/>
            </p:cNvSpPr>
            <p:nvPr/>
          </p:nvSpPr>
          <p:spPr bwMode="auto">
            <a:xfrm>
              <a:off x="3601" y="10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Oval 77"/>
            <p:cNvSpPr>
              <a:spLocks noChangeAspect="1" noChangeArrowheads="1"/>
            </p:cNvSpPr>
            <p:nvPr/>
          </p:nvSpPr>
          <p:spPr bwMode="auto">
            <a:xfrm>
              <a:off x="3807" y="1088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Oval 78"/>
            <p:cNvSpPr>
              <a:spLocks noChangeAspect="1" noChangeArrowheads="1"/>
            </p:cNvSpPr>
            <p:nvPr/>
          </p:nvSpPr>
          <p:spPr bwMode="auto">
            <a:xfrm>
              <a:off x="4013" y="10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Oval 79"/>
            <p:cNvSpPr>
              <a:spLocks noChangeAspect="1" noChangeArrowheads="1"/>
            </p:cNvSpPr>
            <p:nvPr/>
          </p:nvSpPr>
          <p:spPr bwMode="auto">
            <a:xfrm>
              <a:off x="4220" y="10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Oval 80"/>
            <p:cNvSpPr>
              <a:spLocks noChangeAspect="1" noChangeArrowheads="1"/>
            </p:cNvSpPr>
            <p:nvPr/>
          </p:nvSpPr>
          <p:spPr bwMode="auto">
            <a:xfrm>
              <a:off x="4426" y="10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Oval 81"/>
            <p:cNvSpPr>
              <a:spLocks noChangeAspect="1" noChangeArrowheads="1"/>
            </p:cNvSpPr>
            <p:nvPr/>
          </p:nvSpPr>
          <p:spPr bwMode="auto">
            <a:xfrm>
              <a:off x="4632" y="10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Oval 82"/>
            <p:cNvSpPr>
              <a:spLocks noChangeAspect="1" noChangeArrowheads="1"/>
            </p:cNvSpPr>
            <p:nvPr/>
          </p:nvSpPr>
          <p:spPr bwMode="auto">
            <a:xfrm>
              <a:off x="4839" y="10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Oval 83"/>
            <p:cNvSpPr>
              <a:spLocks noChangeAspect="1" noChangeArrowheads="1"/>
            </p:cNvSpPr>
            <p:nvPr/>
          </p:nvSpPr>
          <p:spPr bwMode="auto">
            <a:xfrm>
              <a:off x="3807" y="12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Oval 84"/>
            <p:cNvSpPr>
              <a:spLocks noChangeAspect="1" noChangeArrowheads="1"/>
            </p:cNvSpPr>
            <p:nvPr/>
          </p:nvSpPr>
          <p:spPr bwMode="auto">
            <a:xfrm>
              <a:off x="4013" y="1294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Oval 85"/>
            <p:cNvSpPr>
              <a:spLocks noChangeAspect="1" noChangeArrowheads="1"/>
            </p:cNvSpPr>
            <p:nvPr/>
          </p:nvSpPr>
          <p:spPr bwMode="auto">
            <a:xfrm>
              <a:off x="4220" y="12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Oval 86"/>
            <p:cNvSpPr>
              <a:spLocks noChangeAspect="1" noChangeArrowheads="1"/>
            </p:cNvSpPr>
            <p:nvPr/>
          </p:nvSpPr>
          <p:spPr bwMode="auto">
            <a:xfrm>
              <a:off x="4426" y="12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Oval 87"/>
            <p:cNvSpPr>
              <a:spLocks noChangeAspect="1" noChangeArrowheads="1"/>
            </p:cNvSpPr>
            <p:nvPr/>
          </p:nvSpPr>
          <p:spPr bwMode="auto">
            <a:xfrm>
              <a:off x="4632" y="12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Oval 88"/>
            <p:cNvSpPr>
              <a:spLocks noChangeAspect="1" noChangeArrowheads="1"/>
            </p:cNvSpPr>
            <p:nvPr/>
          </p:nvSpPr>
          <p:spPr bwMode="auto">
            <a:xfrm>
              <a:off x="4839" y="12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Oval 89"/>
            <p:cNvSpPr>
              <a:spLocks noChangeAspect="1" noChangeArrowheads="1"/>
            </p:cNvSpPr>
            <p:nvPr/>
          </p:nvSpPr>
          <p:spPr bwMode="auto">
            <a:xfrm>
              <a:off x="3601" y="150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Oval 90"/>
            <p:cNvSpPr>
              <a:spLocks noChangeAspect="1" noChangeArrowheads="1"/>
            </p:cNvSpPr>
            <p:nvPr/>
          </p:nvSpPr>
          <p:spPr bwMode="auto">
            <a:xfrm>
              <a:off x="3807" y="150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Oval 91"/>
            <p:cNvSpPr>
              <a:spLocks noChangeAspect="1" noChangeArrowheads="1"/>
            </p:cNvSpPr>
            <p:nvPr/>
          </p:nvSpPr>
          <p:spPr bwMode="auto">
            <a:xfrm>
              <a:off x="4013" y="150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Oval 92"/>
            <p:cNvSpPr>
              <a:spLocks noChangeAspect="1" noChangeArrowheads="1"/>
            </p:cNvSpPr>
            <p:nvPr/>
          </p:nvSpPr>
          <p:spPr bwMode="auto">
            <a:xfrm>
              <a:off x="4220" y="1501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93"/>
            <p:cNvSpPr>
              <a:spLocks noChangeAspect="1" noChangeArrowheads="1"/>
            </p:cNvSpPr>
            <p:nvPr/>
          </p:nvSpPr>
          <p:spPr bwMode="auto">
            <a:xfrm>
              <a:off x="4426" y="150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94"/>
            <p:cNvSpPr>
              <a:spLocks noChangeAspect="1" noChangeArrowheads="1"/>
            </p:cNvSpPr>
            <p:nvPr/>
          </p:nvSpPr>
          <p:spPr bwMode="auto">
            <a:xfrm>
              <a:off x="4632" y="150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Oval 95"/>
            <p:cNvSpPr>
              <a:spLocks noChangeAspect="1" noChangeArrowheads="1"/>
            </p:cNvSpPr>
            <p:nvPr/>
          </p:nvSpPr>
          <p:spPr bwMode="auto">
            <a:xfrm>
              <a:off x="4839" y="150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Oval 96"/>
            <p:cNvSpPr>
              <a:spLocks noChangeAspect="1" noChangeArrowheads="1"/>
            </p:cNvSpPr>
            <p:nvPr/>
          </p:nvSpPr>
          <p:spPr bwMode="auto">
            <a:xfrm>
              <a:off x="3601" y="17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Oval 97"/>
            <p:cNvSpPr>
              <a:spLocks noChangeAspect="1" noChangeArrowheads="1"/>
            </p:cNvSpPr>
            <p:nvPr/>
          </p:nvSpPr>
          <p:spPr bwMode="auto">
            <a:xfrm>
              <a:off x="3807" y="17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Oval 98"/>
            <p:cNvSpPr>
              <a:spLocks noChangeAspect="1" noChangeArrowheads="1"/>
            </p:cNvSpPr>
            <p:nvPr/>
          </p:nvSpPr>
          <p:spPr bwMode="auto">
            <a:xfrm>
              <a:off x="4013" y="17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Oval 99"/>
            <p:cNvSpPr>
              <a:spLocks noChangeAspect="1" noChangeArrowheads="1"/>
            </p:cNvSpPr>
            <p:nvPr/>
          </p:nvSpPr>
          <p:spPr bwMode="auto">
            <a:xfrm>
              <a:off x="4220" y="17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Oval 100"/>
            <p:cNvSpPr>
              <a:spLocks noChangeAspect="1" noChangeArrowheads="1"/>
            </p:cNvSpPr>
            <p:nvPr/>
          </p:nvSpPr>
          <p:spPr bwMode="auto">
            <a:xfrm>
              <a:off x="4426" y="1707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Oval 101"/>
            <p:cNvSpPr>
              <a:spLocks noChangeAspect="1" noChangeArrowheads="1"/>
            </p:cNvSpPr>
            <p:nvPr/>
          </p:nvSpPr>
          <p:spPr bwMode="auto">
            <a:xfrm>
              <a:off x="4632" y="17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Oval 102"/>
            <p:cNvSpPr>
              <a:spLocks noChangeAspect="1" noChangeArrowheads="1"/>
            </p:cNvSpPr>
            <p:nvPr/>
          </p:nvSpPr>
          <p:spPr bwMode="auto">
            <a:xfrm>
              <a:off x="4839" y="17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Oval 103"/>
            <p:cNvSpPr>
              <a:spLocks noChangeAspect="1" noChangeArrowheads="1"/>
            </p:cNvSpPr>
            <p:nvPr/>
          </p:nvSpPr>
          <p:spPr bwMode="auto">
            <a:xfrm>
              <a:off x="3601" y="212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Oval 104"/>
            <p:cNvSpPr>
              <a:spLocks noChangeAspect="1" noChangeArrowheads="1"/>
            </p:cNvSpPr>
            <p:nvPr/>
          </p:nvSpPr>
          <p:spPr bwMode="auto">
            <a:xfrm>
              <a:off x="3807" y="212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Oval 105"/>
            <p:cNvSpPr>
              <a:spLocks noChangeAspect="1" noChangeArrowheads="1"/>
            </p:cNvSpPr>
            <p:nvPr/>
          </p:nvSpPr>
          <p:spPr bwMode="auto">
            <a:xfrm>
              <a:off x="4013" y="212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106"/>
            <p:cNvSpPr>
              <a:spLocks noChangeAspect="1" noChangeArrowheads="1"/>
            </p:cNvSpPr>
            <p:nvPr/>
          </p:nvSpPr>
          <p:spPr bwMode="auto">
            <a:xfrm>
              <a:off x="4220" y="212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107"/>
            <p:cNvSpPr>
              <a:spLocks noChangeAspect="1" noChangeArrowheads="1"/>
            </p:cNvSpPr>
            <p:nvPr/>
          </p:nvSpPr>
          <p:spPr bwMode="auto">
            <a:xfrm>
              <a:off x="4426" y="212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Oval 108"/>
            <p:cNvSpPr>
              <a:spLocks noChangeAspect="1" noChangeArrowheads="1"/>
            </p:cNvSpPr>
            <p:nvPr/>
          </p:nvSpPr>
          <p:spPr bwMode="auto">
            <a:xfrm>
              <a:off x="4632" y="212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Oval 109"/>
            <p:cNvSpPr>
              <a:spLocks noChangeAspect="1" noChangeArrowheads="1"/>
            </p:cNvSpPr>
            <p:nvPr/>
          </p:nvSpPr>
          <p:spPr bwMode="auto">
            <a:xfrm>
              <a:off x="4839" y="2120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Text Box 110"/>
            <p:cNvSpPr txBox="1">
              <a:spLocks noChangeArrowheads="1"/>
            </p:cNvSpPr>
            <p:nvPr/>
          </p:nvSpPr>
          <p:spPr bwMode="auto">
            <a:xfrm>
              <a:off x="3536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227" name="Text Box 111"/>
            <p:cNvSpPr txBox="1">
              <a:spLocks noChangeArrowheads="1"/>
            </p:cNvSpPr>
            <p:nvPr/>
          </p:nvSpPr>
          <p:spPr bwMode="auto">
            <a:xfrm>
              <a:off x="4366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228" name="Text Box 112"/>
            <p:cNvSpPr txBox="1">
              <a:spLocks noChangeArrowheads="1"/>
            </p:cNvSpPr>
            <p:nvPr/>
          </p:nvSpPr>
          <p:spPr bwMode="auto">
            <a:xfrm>
              <a:off x="3743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229" name="Text Box 113"/>
            <p:cNvSpPr txBox="1">
              <a:spLocks noChangeArrowheads="1"/>
            </p:cNvSpPr>
            <p:nvPr/>
          </p:nvSpPr>
          <p:spPr bwMode="auto">
            <a:xfrm>
              <a:off x="3951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230" name="Text Box 114"/>
            <p:cNvSpPr txBox="1">
              <a:spLocks noChangeArrowheads="1"/>
            </p:cNvSpPr>
            <p:nvPr/>
          </p:nvSpPr>
          <p:spPr bwMode="auto">
            <a:xfrm>
              <a:off x="4158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7231" name="Text Box 115"/>
            <p:cNvSpPr txBox="1">
              <a:spLocks noChangeArrowheads="1"/>
            </p:cNvSpPr>
            <p:nvPr/>
          </p:nvSpPr>
          <p:spPr bwMode="auto">
            <a:xfrm>
              <a:off x="4573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7232" name="Text Box 116"/>
            <p:cNvSpPr txBox="1">
              <a:spLocks noChangeArrowheads="1"/>
            </p:cNvSpPr>
            <p:nvPr/>
          </p:nvSpPr>
          <p:spPr bwMode="auto">
            <a:xfrm>
              <a:off x="4781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7233" name="Text Box 117"/>
            <p:cNvSpPr txBox="1">
              <a:spLocks noChangeArrowheads="1"/>
            </p:cNvSpPr>
            <p:nvPr/>
          </p:nvSpPr>
          <p:spPr bwMode="auto">
            <a:xfrm>
              <a:off x="3360" y="82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234" name="Text Box 118"/>
            <p:cNvSpPr txBox="1">
              <a:spLocks noChangeArrowheads="1"/>
            </p:cNvSpPr>
            <p:nvPr/>
          </p:nvSpPr>
          <p:spPr bwMode="auto">
            <a:xfrm>
              <a:off x="3360" y="164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235" name="Text Box 119"/>
            <p:cNvSpPr txBox="1">
              <a:spLocks noChangeArrowheads="1"/>
            </p:cNvSpPr>
            <p:nvPr/>
          </p:nvSpPr>
          <p:spPr bwMode="auto">
            <a:xfrm>
              <a:off x="3360" y="102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236" name="Text Box 120"/>
            <p:cNvSpPr txBox="1">
              <a:spLocks noChangeArrowheads="1"/>
            </p:cNvSpPr>
            <p:nvPr/>
          </p:nvSpPr>
          <p:spPr bwMode="auto">
            <a:xfrm>
              <a:off x="3360" y="123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237" name="Text Box 121"/>
            <p:cNvSpPr txBox="1">
              <a:spLocks noChangeArrowheads="1"/>
            </p:cNvSpPr>
            <p:nvPr/>
          </p:nvSpPr>
          <p:spPr bwMode="auto">
            <a:xfrm>
              <a:off x="3360" y="14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7238" name="Text Box 122"/>
            <p:cNvSpPr txBox="1">
              <a:spLocks noChangeArrowheads="1"/>
            </p:cNvSpPr>
            <p:nvPr/>
          </p:nvSpPr>
          <p:spPr bwMode="auto">
            <a:xfrm>
              <a:off x="3360" y="185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7239" name="Text Box 123"/>
            <p:cNvSpPr txBox="1">
              <a:spLocks noChangeArrowheads="1"/>
            </p:cNvSpPr>
            <p:nvPr/>
          </p:nvSpPr>
          <p:spPr bwMode="auto">
            <a:xfrm>
              <a:off x="3360" y="205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</p:grpSp>
      <p:sp>
        <p:nvSpPr>
          <p:cNvPr id="7174" name="Text Box 124"/>
          <p:cNvSpPr txBox="1">
            <a:spLocks noChangeArrowheads="1"/>
          </p:cNvSpPr>
          <p:nvPr/>
        </p:nvSpPr>
        <p:spPr bwMode="auto">
          <a:xfrm>
            <a:off x="238125" y="1903413"/>
            <a:ext cx="1044575" cy="4699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FF3300"/>
                </a:solidFill>
                <a:latin typeface="Arial" charset="0"/>
              </a:rPr>
              <a:t>Graph</a:t>
            </a:r>
          </a:p>
        </p:txBody>
      </p:sp>
      <p:sp>
        <p:nvSpPr>
          <p:cNvPr id="7175" name="Text Box 125"/>
          <p:cNvSpPr txBox="1">
            <a:spLocks noChangeArrowheads="1"/>
          </p:cNvSpPr>
          <p:nvPr/>
        </p:nvSpPr>
        <p:spPr bwMode="auto">
          <a:xfrm>
            <a:off x="7696200" y="1600200"/>
            <a:ext cx="1027113" cy="4699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FF3300"/>
                </a:solidFill>
                <a:latin typeface="Arial" charset="0"/>
              </a:rPr>
              <a:t>Matrix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244475"/>
            <a:ext cx="8913812" cy="576263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Analyzing the Web with graphs and matrices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733800"/>
            <a:ext cx="8991600" cy="3124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Graph nodes are web pages </a:t>
            </a:r>
          </a:p>
          <a:p>
            <a:pPr>
              <a:lnSpc>
                <a:spcPct val="13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Arrows between nodes are links between web pages</a:t>
            </a: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Matrix entries are links from </a:t>
            </a:r>
            <a:r>
              <a:rPr lang="ja-JP" altLang="en-US" dirty="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column</a:t>
            </a:r>
            <a:r>
              <a:rPr lang="ja-JP" altLang="en-US" dirty="0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pages to </a:t>
            </a:r>
            <a:r>
              <a:rPr lang="ja-JP" altLang="en-US" dirty="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row</a:t>
            </a:r>
            <a:r>
              <a:rPr lang="ja-JP" altLang="en-US" dirty="0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pages</a:t>
            </a:r>
            <a:endParaRPr lang="en-US" u="sng" dirty="0">
              <a:solidFill>
                <a:srgbClr val="FF3300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endParaRPr lang="en-US" sz="900" u="sng" dirty="0">
              <a:solidFill>
                <a:srgbClr val="FF3300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The Page Rank comes from algebra on the matrix</a:t>
            </a:r>
          </a:p>
          <a:p>
            <a:pPr>
              <a:lnSpc>
                <a:spcPct val="110000"/>
              </a:lnSpc>
            </a:pPr>
            <a:endParaRPr lang="en-US" sz="900" b="1" dirty="0">
              <a:solidFill>
                <a:srgbClr val="021FAE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The matrix has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over </a:t>
            </a:r>
            <a:r>
              <a:rPr lang="en-US" dirty="0" smtClean="0">
                <a:solidFill>
                  <a:srgbClr val="FF3300"/>
                </a:solidFill>
                <a:latin typeface="Arial" charset="0"/>
              </a:rPr>
              <a:t>30,000,000,000,000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rows &amp; columns</a:t>
            </a:r>
            <a:endParaRPr lang="en-US" sz="2000" b="1" dirty="0">
              <a:solidFill>
                <a:srgbClr val="021FAE"/>
              </a:solidFill>
              <a:latin typeface="Arial" charset="0"/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441450" y="1104900"/>
            <a:ext cx="3130550" cy="2324100"/>
            <a:chOff x="2719" y="960"/>
            <a:chExt cx="1972" cy="1464"/>
          </a:xfrm>
        </p:grpSpPr>
        <p:sp>
          <p:nvSpPr>
            <p:cNvPr id="8264" name="Text Box 5"/>
            <p:cNvSpPr txBox="1">
              <a:spLocks noChangeArrowheads="1"/>
            </p:cNvSpPr>
            <p:nvPr/>
          </p:nvSpPr>
          <p:spPr bwMode="auto">
            <a:xfrm>
              <a:off x="2756" y="9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65" name="Text Box 6"/>
            <p:cNvSpPr txBox="1">
              <a:spLocks noChangeArrowheads="1"/>
            </p:cNvSpPr>
            <p:nvPr/>
          </p:nvSpPr>
          <p:spPr bwMode="auto">
            <a:xfrm>
              <a:off x="3712" y="96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66" name="Text Box 7"/>
            <p:cNvSpPr txBox="1">
              <a:spLocks noChangeArrowheads="1"/>
            </p:cNvSpPr>
            <p:nvPr/>
          </p:nvSpPr>
          <p:spPr bwMode="auto">
            <a:xfrm>
              <a:off x="2768" y="22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267" name="Text Box 8"/>
            <p:cNvSpPr txBox="1">
              <a:spLocks noChangeArrowheads="1"/>
            </p:cNvSpPr>
            <p:nvPr/>
          </p:nvSpPr>
          <p:spPr bwMode="auto">
            <a:xfrm>
              <a:off x="2719" y="15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68" name="Text Box 9"/>
            <p:cNvSpPr txBox="1">
              <a:spLocks noChangeArrowheads="1"/>
            </p:cNvSpPr>
            <p:nvPr/>
          </p:nvSpPr>
          <p:spPr bwMode="auto">
            <a:xfrm>
              <a:off x="3724" y="1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8269" name="Group 10"/>
            <p:cNvGrpSpPr>
              <a:grpSpLocks/>
            </p:cNvGrpSpPr>
            <p:nvPr/>
          </p:nvGrpSpPr>
          <p:grpSpPr bwMode="auto">
            <a:xfrm>
              <a:off x="2880" y="1104"/>
              <a:ext cx="1656" cy="1176"/>
              <a:chOff x="2880" y="1104"/>
              <a:chExt cx="1656" cy="1176"/>
            </a:xfrm>
          </p:grpSpPr>
          <p:grpSp>
            <p:nvGrpSpPr>
              <p:cNvPr id="8308" name="Group 11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8316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7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09" name="Group 14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8314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5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10" name="Group 17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8312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3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11" name="Oval 20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70" name="Group 21"/>
            <p:cNvGrpSpPr>
              <a:grpSpLocks/>
            </p:cNvGrpSpPr>
            <p:nvPr/>
          </p:nvGrpSpPr>
          <p:grpSpPr bwMode="auto">
            <a:xfrm>
              <a:off x="2928" y="1028"/>
              <a:ext cx="777" cy="133"/>
              <a:chOff x="2928" y="1028"/>
              <a:chExt cx="777" cy="133"/>
            </a:xfrm>
          </p:grpSpPr>
          <p:sp>
            <p:nvSpPr>
              <p:cNvPr id="8306" name="Line 2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Freeform 2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1" name="Group 24"/>
            <p:cNvGrpSpPr>
              <a:grpSpLocks/>
            </p:cNvGrpSpPr>
            <p:nvPr/>
          </p:nvGrpSpPr>
          <p:grpSpPr bwMode="auto">
            <a:xfrm>
              <a:off x="3720" y="1564"/>
              <a:ext cx="777" cy="133"/>
              <a:chOff x="2928" y="1028"/>
              <a:chExt cx="777" cy="133"/>
            </a:xfrm>
          </p:grpSpPr>
          <p:sp>
            <p:nvSpPr>
              <p:cNvPr id="8304" name="Line 2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5" name="Freeform 2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2" name="Group 27"/>
            <p:cNvGrpSpPr>
              <a:grpSpLocks/>
            </p:cNvGrpSpPr>
            <p:nvPr/>
          </p:nvGrpSpPr>
          <p:grpSpPr bwMode="auto">
            <a:xfrm>
              <a:off x="2936" y="2096"/>
              <a:ext cx="777" cy="133"/>
              <a:chOff x="2928" y="1028"/>
              <a:chExt cx="777" cy="133"/>
            </a:xfrm>
          </p:grpSpPr>
          <p:sp>
            <p:nvSpPr>
              <p:cNvPr id="8302" name="Line 28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3" name="Freeform 29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3" name="Group 30"/>
            <p:cNvGrpSpPr>
              <a:grpSpLocks/>
            </p:cNvGrpSpPr>
            <p:nvPr/>
          </p:nvGrpSpPr>
          <p:grpSpPr bwMode="auto">
            <a:xfrm flipH="1" flipV="1">
              <a:off x="2924" y="2228"/>
              <a:ext cx="777" cy="133"/>
              <a:chOff x="2928" y="1028"/>
              <a:chExt cx="777" cy="133"/>
            </a:xfrm>
          </p:grpSpPr>
          <p:sp>
            <p:nvSpPr>
              <p:cNvPr id="8300" name="Line 31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Freeform 32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4" name="Group 33"/>
            <p:cNvGrpSpPr>
              <a:grpSpLocks/>
            </p:cNvGrpSpPr>
            <p:nvPr/>
          </p:nvGrpSpPr>
          <p:grpSpPr bwMode="auto">
            <a:xfrm flipH="1" flipV="1">
              <a:off x="2940" y="1692"/>
              <a:ext cx="777" cy="133"/>
              <a:chOff x="2928" y="1028"/>
              <a:chExt cx="777" cy="133"/>
            </a:xfrm>
          </p:grpSpPr>
          <p:sp>
            <p:nvSpPr>
              <p:cNvPr id="8298" name="Line 34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" name="Freeform 35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5" name="Group 36"/>
            <p:cNvGrpSpPr>
              <a:grpSpLocks/>
            </p:cNvGrpSpPr>
            <p:nvPr/>
          </p:nvGrpSpPr>
          <p:grpSpPr bwMode="auto">
            <a:xfrm>
              <a:off x="2776" y="1167"/>
              <a:ext cx="152" cy="513"/>
              <a:chOff x="2776" y="1167"/>
              <a:chExt cx="152" cy="513"/>
            </a:xfrm>
          </p:grpSpPr>
          <p:sp>
            <p:nvSpPr>
              <p:cNvPr id="8296" name="Line 37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" name="Freeform 38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6" name="Group 39"/>
            <p:cNvGrpSpPr>
              <a:grpSpLocks/>
            </p:cNvGrpSpPr>
            <p:nvPr/>
          </p:nvGrpSpPr>
          <p:grpSpPr bwMode="auto">
            <a:xfrm flipV="1">
              <a:off x="2772" y="1711"/>
              <a:ext cx="152" cy="513"/>
              <a:chOff x="2776" y="1167"/>
              <a:chExt cx="152" cy="513"/>
            </a:xfrm>
          </p:grpSpPr>
          <p:sp>
            <p:nvSpPr>
              <p:cNvPr id="8294" name="Line 40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5" name="Freeform 41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7" name="Group 42"/>
            <p:cNvGrpSpPr>
              <a:grpSpLocks/>
            </p:cNvGrpSpPr>
            <p:nvPr/>
          </p:nvGrpSpPr>
          <p:grpSpPr bwMode="auto">
            <a:xfrm flipH="1" flipV="1">
              <a:off x="2952" y="1167"/>
              <a:ext cx="152" cy="513"/>
              <a:chOff x="2776" y="1167"/>
              <a:chExt cx="152" cy="513"/>
            </a:xfrm>
          </p:grpSpPr>
          <p:sp>
            <p:nvSpPr>
              <p:cNvPr id="8292" name="Line 43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3" name="Freeform 44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8" name="Group 45"/>
            <p:cNvGrpSpPr>
              <a:grpSpLocks/>
            </p:cNvGrpSpPr>
            <p:nvPr/>
          </p:nvGrpSpPr>
          <p:grpSpPr bwMode="auto">
            <a:xfrm flipH="1" flipV="1">
              <a:off x="3712" y="1167"/>
              <a:ext cx="152" cy="513"/>
              <a:chOff x="2776" y="1167"/>
              <a:chExt cx="152" cy="513"/>
            </a:xfrm>
          </p:grpSpPr>
          <p:sp>
            <p:nvSpPr>
              <p:cNvPr id="8290" name="Line 46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1" name="Freeform 47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9" name="Group 48"/>
            <p:cNvGrpSpPr>
              <a:grpSpLocks/>
            </p:cNvGrpSpPr>
            <p:nvPr/>
          </p:nvGrpSpPr>
          <p:grpSpPr bwMode="auto">
            <a:xfrm>
              <a:off x="2934" y="1691"/>
              <a:ext cx="777" cy="523"/>
              <a:chOff x="2934" y="1691"/>
              <a:chExt cx="777" cy="523"/>
            </a:xfrm>
          </p:grpSpPr>
          <p:sp>
            <p:nvSpPr>
              <p:cNvPr id="8288" name="Line 49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9" name="Freeform 50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80" name="Group 51"/>
            <p:cNvGrpSpPr>
              <a:grpSpLocks/>
            </p:cNvGrpSpPr>
            <p:nvPr/>
          </p:nvGrpSpPr>
          <p:grpSpPr bwMode="auto">
            <a:xfrm>
              <a:off x="3705" y="1685"/>
              <a:ext cx="764" cy="543"/>
              <a:chOff x="3696" y="1680"/>
              <a:chExt cx="764" cy="543"/>
            </a:xfrm>
          </p:grpSpPr>
          <p:sp>
            <p:nvSpPr>
              <p:cNvPr id="8286" name="Line 52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Freeform 53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81" name="Group 54"/>
            <p:cNvGrpSpPr>
              <a:grpSpLocks/>
            </p:cNvGrpSpPr>
            <p:nvPr/>
          </p:nvGrpSpPr>
          <p:grpSpPr bwMode="auto">
            <a:xfrm>
              <a:off x="3726" y="1170"/>
              <a:ext cx="764" cy="543"/>
              <a:chOff x="3726" y="1170"/>
              <a:chExt cx="764" cy="543"/>
            </a:xfrm>
          </p:grpSpPr>
          <p:sp>
            <p:nvSpPr>
              <p:cNvPr id="8284" name="Line 55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Freeform 56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82" name="Text Box 57"/>
            <p:cNvSpPr txBox="1">
              <a:spLocks noChangeArrowheads="1"/>
            </p:cNvSpPr>
            <p:nvPr/>
          </p:nvSpPr>
          <p:spPr bwMode="auto">
            <a:xfrm>
              <a:off x="3704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283" name="Text Box 58"/>
            <p:cNvSpPr txBox="1">
              <a:spLocks noChangeArrowheads="1"/>
            </p:cNvSpPr>
            <p:nvPr/>
          </p:nvSpPr>
          <p:spPr bwMode="auto">
            <a:xfrm>
              <a:off x="4504" y="1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grpSp>
        <p:nvGrpSpPr>
          <p:cNvPr id="8197" name="Group 59"/>
          <p:cNvGrpSpPr>
            <a:grpSpLocks/>
          </p:cNvGrpSpPr>
          <p:nvPr/>
        </p:nvGrpSpPr>
        <p:grpSpPr bwMode="auto">
          <a:xfrm>
            <a:off x="4953000" y="990600"/>
            <a:ext cx="2552700" cy="2613025"/>
            <a:chOff x="3360" y="624"/>
            <a:chExt cx="1608" cy="1646"/>
          </a:xfrm>
        </p:grpSpPr>
        <p:sp>
          <p:nvSpPr>
            <p:cNvPr id="8200" name="Oval 60"/>
            <p:cNvSpPr>
              <a:spLocks noChangeAspect="1" noChangeArrowheads="1"/>
            </p:cNvSpPr>
            <p:nvPr/>
          </p:nvSpPr>
          <p:spPr bwMode="auto">
            <a:xfrm>
              <a:off x="3601" y="12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61"/>
            <p:cNvSpPr>
              <a:spLocks noChangeAspect="1" noChangeArrowheads="1"/>
            </p:cNvSpPr>
            <p:nvPr/>
          </p:nvSpPr>
          <p:spPr bwMode="auto">
            <a:xfrm>
              <a:off x="3560" y="841"/>
              <a:ext cx="1405" cy="1407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Oval 62"/>
            <p:cNvSpPr>
              <a:spLocks noChangeAspect="1" noChangeArrowheads="1"/>
            </p:cNvSpPr>
            <p:nvPr/>
          </p:nvSpPr>
          <p:spPr bwMode="auto">
            <a:xfrm>
              <a:off x="3601" y="19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Oval 63"/>
            <p:cNvSpPr>
              <a:spLocks noChangeAspect="1" noChangeArrowheads="1"/>
            </p:cNvSpPr>
            <p:nvPr/>
          </p:nvSpPr>
          <p:spPr bwMode="auto">
            <a:xfrm>
              <a:off x="3807" y="19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Oval 64"/>
            <p:cNvSpPr>
              <a:spLocks noChangeAspect="1" noChangeArrowheads="1"/>
            </p:cNvSpPr>
            <p:nvPr/>
          </p:nvSpPr>
          <p:spPr bwMode="auto">
            <a:xfrm>
              <a:off x="4013" y="19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Oval 65"/>
            <p:cNvSpPr>
              <a:spLocks noChangeAspect="1" noChangeArrowheads="1"/>
            </p:cNvSpPr>
            <p:nvPr/>
          </p:nvSpPr>
          <p:spPr bwMode="auto">
            <a:xfrm>
              <a:off x="4220" y="19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66"/>
            <p:cNvSpPr>
              <a:spLocks noChangeAspect="1" noChangeArrowheads="1"/>
            </p:cNvSpPr>
            <p:nvPr/>
          </p:nvSpPr>
          <p:spPr bwMode="auto">
            <a:xfrm>
              <a:off x="4426" y="19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Oval 67"/>
            <p:cNvSpPr>
              <a:spLocks noChangeAspect="1" noChangeArrowheads="1"/>
            </p:cNvSpPr>
            <p:nvPr/>
          </p:nvSpPr>
          <p:spPr bwMode="auto">
            <a:xfrm>
              <a:off x="4632" y="1913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68"/>
            <p:cNvSpPr>
              <a:spLocks noChangeAspect="1" noChangeArrowheads="1"/>
            </p:cNvSpPr>
            <p:nvPr/>
          </p:nvSpPr>
          <p:spPr bwMode="auto">
            <a:xfrm>
              <a:off x="4839" y="19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69"/>
            <p:cNvSpPr>
              <a:spLocks noChangeAspect="1" noChangeArrowheads="1"/>
            </p:cNvSpPr>
            <p:nvPr/>
          </p:nvSpPr>
          <p:spPr bwMode="auto">
            <a:xfrm>
              <a:off x="3601" y="882"/>
              <a:ext cx="8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70"/>
            <p:cNvSpPr>
              <a:spLocks noChangeAspect="1" noChangeArrowheads="1"/>
            </p:cNvSpPr>
            <p:nvPr/>
          </p:nvSpPr>
          <p:spPr bwMode="auto">
            <a:xfrm>
              <a:off x="3807" y="8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Oval 71"/>
            <p:cNvSpPr>
              <a:spLocks noChangeAspect="1" noChangeArrowheads="1"/>
            </p:cNvSpPr>
            <p:nvPr/>
          </p:nvSpPr>
          <p:spPr bwMode="auto">
            <a:xfrm>
              <a:off x="4013" y="8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Oval 72"/>
            <p:cNvSpPr>
              <a:spLocks noChangeAspect="1" noChangeArrowheads="1"/>
            </p:cNvSpPr>
            <p:nvPr/>
          </p:nvSpPr>
          <p:spPr bwMode="auto">
            <a:xfrm>
              <a:off x="4220" y="8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Oval 73"/>
            <p:cNvSpPr>
              <a:spLocks noChangeAspect="1" noChangeArrowheads="1"/>
            </p:cNvSpPr>
            <p:nvPr/>
          </p:nvSpPr>
          <p:spPr bwMode="auto">
            <a:xfrm>
              <a:off x="4426" y="8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Oval 74"/>
            <p:cNvSpPr>
              <a:spLocks noChangeAspect="1" noChangeArrowheads="1"/>
            </p:cNvSpPr>
            <p:nvPr/>
          </p:nvSpPr>
          <p:spPr bwMode="auto">
            <a:xfrm>
              <a:off x="4632" y="8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Oval 75"/>
            <p:cNvSpPr>
              <a:spLocks noChangeAspect="1" noChangeArrowheads="1"/>
            </p:cNvSpPr>
            <p:nvPr/>
          </p:nvSpPr>
          <p:spPr bwMode="auto">
            <a:xfrm>
              <a:off x="4839" y="88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Oval 76"/>
            <p:cNvSpPr>
              <a:spLocks noChangeAspect="1" noChangeArrowheads="1"/>
            </p:cNvSpPr>
            <p:nvPr/>
          </p:nvSpPr>
          <p:spPr bwMode="auto">
            <a:xfrm>
              <a:off x="3601" y="10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Oval 77"/>
            <p:cNvSpPr>
              <a:spLocks noChangeAspect="1" noChangeArrowheads="1"/>
            </p:cNvSpPr>
            <p:nvPr/>
          </p:nvSpPr>
          <p:spPr bwMode="auto">
            <a:xfrm>
              <a:off x="3807" y="1088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Oval 78"/>
            <p:cNvSpPr>
              <a:spLocks noChangeAspect="1" noChangeArrowheads="1"/>
            </p:cNvSpPr>
            <p:nvPr/>
          </p:nvSpPr>
          <p:spPr bwMode="auto">
            <a:xfrm>
              <a:off x="4013" y="10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Oval 79"/>
            <p:cNvSpPr>
              <a:spLocks noChangeAspect="1" noChangeArrowheads="1"/>
            </p:cNvSpPr>
            <p:nvPr/>
          </p:nvSpPr>
          <p:spPr bwMode="auto">
            <a:xfrm>
              <a:off x="4220" y="10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Oval 80"/>
            <p:cNvSpPr>
              <a:spLocks noChangeAspect="1" noChangeArrowheads="1"/>
            </p:cNvSpPr>
            <p:nvPr/>
          </p:nvSpPr>
          <p:spPr bwMode="auto">
            <a:xfrm>
              <a:off x="4426" y="10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Oval 81"/>
            <p:cNvSpPr>
              <a:spLocks noChangeAspect="1" noChangeArrowheads="1"/>
            </p:cNvSpPr>
            <p:nvPr/>
          </p:nvSpPr>
          <p:spPr bwMode="auto">
            <a:xfrm>
              <a:off x="4632" y="10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Oval 82"/>
            <p:cNvSpPr>
              <a:spLocks noChangeAspect="1" noChangeArrowheads="1"/>
            </p:cNvSpPr>
            <p:nvPr/>
          </p:nvSpPr>
          <p:spPr bwMode="auto">
            <a:xfrm>
              <a:off x="4839" y="10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Oval 83"/>
            <p:cNvSpPr>
              <a:spLocks noChangeAspect="1" noChangeArrowheads="1"/>
            </p:cNvSpPr>
            <p:nvPr/>
          </p:nvSpPr>
          <p:spPr bwMode="auto">
            <a:xfrm>
              <a:off x="3807" y="12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Oval 84"/>
            <p:cNvSpPr>
              <a:spLocks noChangeAspect="1" noChangeArrowheads="1"/>
            </p:cNvSpPr>
            <p:nvPr/>
          </p:nvSpPr>
          <p:spPr bwMode="auto">
            <a:xfrm>
              <a:off x="4013" y="1294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Oval 85"/>
            <p:cNvSpPr>
              <a:spLocks noChangeAspect="1" noChangeArrowheads="1"/>
            </p:cNvSpPr>
            <p:nvPr/>
          </p:nvSpPr>
          <p:spPr bwMode="auto">
            <a:xfrm>
              <a:off x="4220" y="12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Oval 86"/>
            <p:cNvSpPr>
              <a:spLocks noChangeAspect="1" noChangeArrowheads="1"/>
            </p:cNvSpPr>
            <p:nvPr/>
          </p:nvSpPr>
          <p:spPr bwMode="auto">
            <a:xfrm>
              <a:off x="4426" y="12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Oval 87"/>
            <p:cNvSpPr>
              <a:spLocks noChangeAspect="1" noChangeArrowheads="1"/>
            </p:cNvSpPr>
            <p:nvPr/>
          </p:nvSpPr>
          <p:spPr bwMode="auto">
            <a:xfrm>
              <a:off x="4632" y="12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Oval 88"/>
            <p:cNvSpPr>
              <a:spLocks noChangeAspect="1" noChangeArrowheads="1"/>
            </p:cNvSpPr>
            <p:nvPr/>
          </p:nvSpPr>
          <p:spPr bwMode="auto">
            <a:xfrm>
              <a:off x="4839" y="12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Oval 89"/>
            <p:cNvSpPr>
              <a:spLocks noChangeAspect="1" noChangeArrowheads="1"/>
            </p:cNvSpPr>
            <p:nvPr/>
          </p:nvSpPr>
          <p:spPr bwMode="auto">
            <a:xfrm>
              <a:off x="3601" y="150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Oval 90"/>
            <p:cNvSpPr>
              <a:spLocks noChangeAspect="1" noChangeArrowheads="1"/>
            </p:cNvSpPr>
            <p:nvPr/>
          </p:nvSpPr>
          <p:spPr bwMode="auto">
            <a:xfrm>
              <a:off x="3807" y="150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Oval 91"/>
            <p:cNvSpPr>
              <a:spLocks noChangeAspect="1" noChangeArrowheads="1"/>
            </p:cNvSpPr>
            <p:nvPr/>
          </p:nvSpPr>
          <p:spPr bwMode="auto">
            <a:xfrm>
              <a:off x="4013" y="150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Oval 92"/>
            <p:cNvSpPr>
              <a:spLocks noChangeAspect="1" noChangeArrowheads="1"/>
            </p:cNvSpPr>
            <p:nvPr/>
          </p:nvSpPr>
          <p:spPr bwMode="auto">
            <a:xfrm>
              <a:off x="4220" y="1501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Oval 93"/>
            <p:cNvSpPr>
              <a:spLocks noChangeAspect="1" noChangeArrowheads="1"/>
            </p:cNvSpPr>
            <p:nvPr/>
          </p:nvSpPr>
          <p:spPr bwMode="auto">
            <a:xfrm>
              <a:off x="4426" y="150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Oval 94"/>
            <p:cNvSpPr>
              <a:spLocks noChangeAspect="1" noChangeArrowheads="1"/>
            </p:cNvSpPr>
            <p:nvPr/>
          </p:nvSpPr>
          <p:spPr bwMode="auto">
            <a:xfrm>
              <a:off x="4632" y="150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Oval 95"/>
            <p:cNvSpPr>
              <a:spLocks noChangeAspect="1" noChangeArrowheads="1"/>
            </p:cNvSpPr>
            <p:nvPr/>
          </p:nvSpPr>
          <p:spPr bwMode="auto">
            <a:xfrm>
              <a:off x="4839" y="150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Oval 96"/>
            <p:cNvSpPr>
              <a:spLocks noChangeAspect="1" noChangeArrowheads="1"/>
            </p:cNvSpPr>
            <p:nvPr/>
          </p:nvSpPr>
          <p:spPr bwMode="auto">
            <a:xfrm>
              <a:off x="3601" y="17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Oval 97"/>
            <p:cNvSpPr>
              <a:spLocks noChangeAspect="1" noChangeArrowheads="1"/>
            </p:cNvSpPr>
            <p:nvPr/>
          </p:nvSpPr>
          <p:spPr bwMode="auto">
            <a:xfrm>
              <a:off x="3807" y="17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Oval 98"/>
            <p:cNvSpPr>
              <a:spLocks noChangeAspect="1" noChangeArrowheads="1"/>
            </p:cNvSpPr>
            <p:nvPr/>
          </p:nvSpPr>
          <p:spPr bwMode="auto">
            <a:xfrm>
              <a:off x="4013" y="17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Oval 99"/>
            <p:cNvSpPr>
              <a:spLocks noChangeAspect="1" noChangeArrowheads="1"/>
            </p:cNvSpPr>
            <p:nvPr/>
          </p:nvSpPr>
          <p:spPr bwMode="auto">
            <a:xfrm>
              <a:off x="4220" y="17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0" name="Oval 100"/>
            <p:cNvSpPr>
              <a:spLocks noChangeAspect="1" noChangeArrowheads="1"/>
            </p:cNvSpPr>
            <p:nvPr/>
          </p:nvSpPr>
          <p:spPr bwMode="auto">
            <a:xfrm>
              <a:off x="4426" y="1707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Oval 101"/>
            <p:cNvSpPr>
              <a:spLocks noChangeAspect="1" noChangeArrowheads="1"/>
            </p:cNvSpPr>
            <p:nvPr/>
          </p:nvSpPr>
          <p:spPr bwMode="auto">
            <a:xfrm>
              <a:off x="4632" y="17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Oval 102"/>
            <p:cNvSpPr>
              <a:spLocks noChangeAspect="1" noChangeArrowheads="1"/>
            </p:cNvSpPr>
            <p:nvPr/>
          </p:nvSpPr>
          <p:spPr bwMode="auto">
            <a:xfrm>
              <a:off x="4839" y="17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Oval 103"/>
            <p:cNvSpPr>
              <a:spLocks noChangeAspect="1" noChangeArrowheads="1"/>
            </p:cNvSpPr>
            <p:nvPr/>
          </p:nvSpPr>
          <p:spPr bwMode="auto">
            <a:xfrm>
              <a:off x="3601" y="212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Oval 104"/>
            <p:cNvSpPr>
              <a:spLocks noChangeAspect="1" noChangeArrowheads="1"/>
            </p:cNvSpPr>
            <p:nvPr/>
          </p:nvSpPr>
          <p:spPr bwMode="auto">
            <a:xfrm>
              <a:off x="3807" y="212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Oval 105"/>
            <p:cNvSpPr>
              <a:spLocks noChangeAspect="1" noChangeArrowheads="1"/>
            </p:cNvSpPr>
            <p:nvPr/>
          </p:nvSpPr>
          <p:spPr bwMode="auto">
            <a:xfrm>
              <a:off x="4013" y="212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Oval 106"/>
            <p:cNvSpPr>
              <a:spLocks noChangeAspect="1" noChangeArrowheads="1"/>
            </p:cNvSpPr>
            <p:nvPr/>
          </p:nvSpPr>
          <p:spPr bwMode="auto">
            <a:xfrm>
              <a:off x="4220" y="212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Oval 107"/>
            <p:cNvSpPr>
              <a:spLocks noChangeAspect="1" noChangeArrowheads="1"/>
            </p:cNvSpPr>
            <p:nvPr/>
          </p:nvSpPr>
          <p:spPr bwMode="auto">
            <a:xfrm>
              <a:off x="4426" y="212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Oval 108"/>
            <p:cNvSpPr>
              <a:spLocks noChangeAspect="1" noChangeArrowheads="1"/>
            </p:cNvSpPr>
            <p:nvPr/>
          </p:nvSpPr>
          <p:spPr bwMode="auto">
            <a:xfrm>
              <a:off x="4632" y="212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Oval 109"/>
            <p:cNvSpPr>
              <a:spLocks noChangeAspect="1" noChangeArrowheads="1"/>
            </p:cNvSpPr>
            <p:nvPr/>
          </p:nvSpPr>
          <p:spPr bwMode="auto">
            <a:xfrm>
              <a:off x="4839" y="2120"/>
              <a:ext cx="86" cy="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0" name="Text Box 110"/>
            <p:cNvSpPr txBox="1">
              <a:spLocks noChangeArrowheads="1"/>
            </p:cNvSpPr>
            <p:nvPr/>
          </p:nvSpPr>
          <p:spPr bwMode="auto">
            <a:xfrm>
              <a:off x="3536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51" name="Text Box 111"/>
            <p:cNvSpPr txBox="1">
              <a:spLocks noChangeArrowheads="1"/>
            </p:cNvSpPr>
            <p:nvPr/>
          </p:nvSpPr>
          <p:spPr bwMode="auto">
            <a:xfrm>
              <a:off x="4366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252" name="Text Box 112"/>
            <p:cNvSpPr txBox="1">
              <a:spLocks noChangeArrowheads="1"/>
            </p:cNvSpPr>
            <p:nvPr/>
          </p:nvSpPr>
          <p:spPr bwMode="auto">
            <a:xfrm>
              <a:off x="3743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53" name="Text Box 113"/>
            <p:cNvSpPr txBox="1">
              <a:spLocks noChangeArrowheads="1"/>
            </p:cNvSpPr>
            <p:nvPr/>
          </p:nvSpPr>
          <p:spPr bwMode="auto">
            <a:xfrm>
              <a:off x="3951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254" name="Text Box 114"/>
            <p:cNvSpPr txBox="1">
              <a:spLocks noChangeArrowheads="1"/>
            </p:cNvSpPr>
            <p:nvPr/>
          </p:nvSpPr>
          <p:spPr bwMode="auto">
            <a:xfrm>
              <a:off x="4158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55" name="Text Box 115"/>
            <p:cNvSpPr txBox="1">
              <a:spLocks noChangeArrowheads="1"/>
            </p:cNvSpPr>
            <p:nvPr/>
          </p:nvSpPr>
          <p:spPr bwMode="auto">
            <a:xfrm>
              <a:off x="4573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256" name="Text Box 116"/>
            <p:cNvSpPr txBox="1">
              <a:spLocks noChangeArrowheads="1"/>
            </p:cNvSpPr>
            <p:nvPr/>
          </p:nvSpPr>
          <p:spPr bwMode="auto">
            <a:xfrm>
              <a:off x="4781" y="6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57" name="Text Box 117"/>
            <p:cNvSpPr txBox="1">
              <a:spLocks noChangeArrowheads="1"/>
            </p:cNvSpPr>
            <p:nvPr/>
          </p:nvSpPr>
          <p:spPr bwMode="auto">
            <a:xfrm>
              <a:off x="3360" y="82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58" name="Text Box 118"/>
            <p:cNvSpPr txBox="1">
              <a:spLocks noChangeArrowheads="1"/>
            </p:cNvSpPr>
            <p:nvPr/>
          </p:nvSpPr>
          <p:spPr bwMode="auto">
            <a:xfrm>
              <a:off x="3360" y="164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259" name="Text Box 119"/>
            <p:cNvSpPr txBox="1">
              <a:spLocks noChangeArrowheads="1"/>
            </p:cNvSpPr>
            <p:nvPr/>
          </p:nvSpPr>
          <p:spPr bwMode="auto">
            <a:xfrm>
              <a:off x="3360" y="102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60" name="Text Box 120"/>
            <p:cNvSpPr txBox="1">
              <a:spLocks noChangeArrowheads="1"/>
            </p:cNvSpPr>
            <p:nvPr/>
          </p:nvSpPr>
          <p:spPr bwMode="auto">
            <a:xfrm>
              <a:off x="3360" y="123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261" name="Text Box 121"/>
            <p:cNvSpPr txBox="1">
              <a:spLocks noChangeArrowheads="1"/>
            </p:cNvSpPr>
            <p:nvPr/>
          </p:nvSpPr>
          <p:spPr bwMode="auto">
            <a:xfrm>
              <a:off x="3360" y="14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62" name="Text Box 122"/>
            <p:cNvSpPr txBox="1">
              <a:spLocks noChangeArrowheads="1"/>
            </p:cNvSpPr>
            <p:nvPr/>
          </p:nvSpPr>
          <p:spPr bwMode="auto">
            <a:xfrm>
              <a:off x="3360" y="185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263" name="Text Box 123"/>
            <p:cNvSpPr txBox="1">
              <a:spLocks noChangeArrowheads="1"/>
            </p:cNvSpPr>
            <p:nvPr/>
          </p:nvSpPr>
          <p:spPr bwMode="auto">
            <a:xfrm>
              <a:off x="3360" y="205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</p:grpSp>
      <p:sp>
        <p:nvSpPr>
          <p:cNvPr id="8198" name="Text Box 124"/>
          <p:cNvSpPr txBox="1">
            <a:spLocks noChangeArrowheads="1"/>
          </p:cNvSpPr>
          <p:nvPr/>
        </p:nvSpPr>
        <p:spPr bwMode="auto">
          <a:xfrm>
            <a:off x="238125" y="1903413"/>
            <a:ext cx="1044575" cy="4699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FF3300"/>
                </a:solidFill>
                <a:latin typeface="Arial" charset="0"/>
              </a:rPr>
              <a:t>Graph</a:t>
            </a:r>
          </a:p>
        </p:txBody>
      </p:sp>
      <p:sp>
        <p:nvSpPr>
          <p:cNvPr id="8199" name="Text Box 125"/>
          <p:cNvSpPr txBox="1">
            <a:spLocks noChangeArrowheads="1"/>
          </p:cNvSpPr>
          <p:nvPr/>
        </p:nvSpPr>
        <p:spPr bwMode="auto">
          <a:xfrm>
            <a:off x="7696200" y="1600200"/>
            <a:ext cx="1027113" cy="4699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FF3300"/>
                </a:solidFill>
                <a:latin typeface="Arial" charset="0"/>
              </a:rPr>
              <a:t>Matrix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228600"/>
            <a:ext cx="8913812" cy="609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Random Surfer Rule</a:t>
            </a:r>
            <a:endParaRPr lang="en-US" sz="1800" i="0" dirty="0" smtClean="0">
              <a:solidFill>
                <a:srgbClr val="075DCF"/>
              </a:solidFill>
              <a:effectLst/>
              <a:ea typeface="+mj-ea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2819400"/>
            <a:ext cx="8305800" cy="3657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If there are no links out of this page, choose a page at random.</a:t>
            </a:r>
          </a:p>
          <a:p>
            <a:pPr lvl="4">
              <a:lnSpc>
                <a:spcPct val="11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Otherwise, with probability p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(= .85)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follow a random link out of this page.</a:t>
            </a:r>
          </a:p>
          <a:p>
            <a:pPr lvl="4">
              <a:lnSpc>
                <a:spcPct val="11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Or, with probability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m = 1 - p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(= .15)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choose a page at random.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0" y="1371600"/>
            <a:ext cx="4419600" cy="1066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An important page is one that many important pages point to.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1066800" y="1371600"/>
            <a:ext cx="3052763" cy="1189038"/>
            <a:chOff x="672" y="864"/>
            <a:chExt cx="1923" cy="749"/>
          </a:xfrm>
        </p:grpSpPr>
        <p:sp>
          <p:nvSpPr>
            <p:cNvPr id="9222" name="Line 6"/>
            <p:cNvSpPr>
              <a:spLocks noChangeAspect="1" noChangeShapeType="1"/>
            </p:cNvSpPr>
            <p:nvPr/>
          </p:nvSpPr>
          <p:spPr bwMode="auto">
            <a:xfrm>
              <a:off x="732" y="924"/>
              <a:ext cx="1011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7"/>
            <p:cNvSpPr>
              <a:spLocks noChangeAspect="1" noChangeShapeType="1"/>
            </p:cNvSpPr>
            <p:nvPr/>
          </p:nvSpPr>
          <p:spPr bwMode="auto">
            <a:xfrm flipV="1">
              <a:off x="792" y="1272"/>
              <a:ext cx="936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8"/>
            <p:cNvSpPr>
              <a:spLocks noChangeAspect="1" noChangeShapeType="1"/>
            </p:cNvSpPr>
            <p:nvPr/>
          </p:nvSpPr>
          <p:spPr bwMode="auto">
            <a:xfrm flipH="1">
              <a:off x="1082" y="1268"/>
              <a:ext cx="658" cy="2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Aspect="1" noChangeShapeType="1"/>
            </p:cNvSpPr>
            <p:nvPr/>
          </p:nvSpPr>
          <p:spPr bwMode="auto">
            <a:xfrm flipH="1">
              <a:off x="1738" y="944"/>
              <a:ext cx="790" cy="3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Oval 10"/>
            <p:cNvSpPr>
              <a:spLocks noChangeAspect="1" noChangeArrowheads="1"/>
            </p:cNvSpPr>
            <p:nvPr/>
          </p:nvSpPr>
          <p:spPr bwMode="auto">
            <a:xfrm>
              <a:off x="2465" y="874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Oval 11"/>
            <p:cNvSpPr>
              <a:spLocks noChangeAspect="1" noChangeArrowheads="1"/>
            </p:cNvSpPr>
            <p:nvPr/>
          </p:nvSpPr>
          <p:spPr bwMode="auto">
            <a:xfrm>
              <a:off x="672" y="864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Oval 12"/>
            <p:cNvSpPr>
              <a:spLocks noChangeAspect="1" noChangeArrowheads="1"/>
            </p:cNvSpPr>
            <p:nvPr/>
          </p:nvSpPr>
          <p:spPr bwMode="auto">
            <a:xfrm>
              <a:off x="732" y="1283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Oval 13"/>
            <p:cNvSpPr>
              <a:spLocks noChangeAspect="1" noChangeArrowheads="1"/>
            </p:cNvSpPr>
            <p:nvPr/>
          </p:nvSpPr>
          <p:spPr bwMode="auto">
            <a:xfrm>
              <a:off x="1022" y="1483"/>
              <a:ext cx="130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14"/>
            <p:cNvSpPr>
              <a:spLocks noChangeAspect="1" noChangeShapeType="1"/>
            </p:cNvSpPr>
            <p:nvPr/>
          </p:nvSpPr>
          <p:spPr bwMode="auto">
            <a:xfrm flipH="1">
              <a:off x="1230" y="1386"/>
              <a:ext cx="21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5"/>
            <p:cNvSpPr>
              <a:spLocks noChangeAspect="1" noChangeShapeType="1"/>
            </p:cNvSpPr>
            <p:nvPr/>
          </p:nvSpPr>
          <p:spPr bwMode="auto">
            <a:xfrm flipH="1">
              <a:off x="957" y="1306"/>
              <a:ext cx="359" cy="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6"/>
            <p:cNvSpPr>
              <a:spLocks noChangeAspect="1" noChangeShapeType="1"/>
            </p:cNvSpPr>
            <p:nvPr/>
          </p:nvSpPr>
          <p:spPr bwMode="auto">
            <a:xfrm flipH="1" flipV="1">
              <a:off x="934" y="991"/>
              <a:ext cx="422" cy="1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Aspect="1" noChangeShapeType="1"/>
            </p:cNvSpPr>
            <p:nvPr/>
          </p:nvSpPr>
          <p:spPr bwMode="auto">
            <a:xfrm flipV="1">
              <a:off x="2052" y="1049"/>
              <a:ext cx="223" cy="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Oval 18"/>
            <p:cNvSpPr>
              <a:spLocks noChangeAspect="1" noChangeArrowheads="1"/>
            </p:cNvSpPr>
            <p:nvPr/>
          </p:nvSpPr>
          <p:spPr bwMode="auto">
            <a:xfrm>
              <a:off x="2106" y="1353"/>
              <a:ext cx="129" cy="1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19"/>
            <p:cNvSpPr>
              <a:spLocks noChangeAspect="1" noChangeShapeType="1"/>
            </p:cNvSpPr>
            <p:nvPr/>
          </p:nvSpPr>
          <p:spPr bwMode="auto">
            <a:xfrm>
              <a:off x="1861" y="1313"/>
              <a:ext cx="25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0"/>
            <p:cNvSpPr>
              <a:spLocks noChangeAspect="1" noChangeShapeType="1"/>
            </p:cNvSpPr>
            <p:nvPr/>
          </p:nvSpPr>
          <p:spPr bwMode="auto">
            <a:xfrm>
              <a:off x="1738" y="1267"/>
              <a:ext cx="425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Oval 21"/>
            <p:cNvSpPr>
              <a:spLocks noChangeAspect="1" noChangeArrowheads="1"/>
            </p:cNvSpPr>
            <p:nvPr/>
          </p:nvSpPr>
          <p:spPr bwMode="auto">
            <a:xfrm>
              <a:off x="1676" y="1204"/>
              <a:ext cx="130" cy="12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914400"/>
          </a:xfrm>
        </p:spPr>
        <p:txBody>
          <a:bodyPr/>
          <a:lstStyle/>
          <a:p>
            <a:pPr marL="25400">
              <a:tabLst>
                <a:tab pos="1270000" algn="l"/>
              </a:tabLst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Page Rank Matrix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5125" y="1120775"/>
            <a:ext cx="4264025" cy="4983163"/>
          </a:xfrm>
          <a:noFill/>
        </p:spPr>
        <p:txBody>
          <a:bodyPr/>
          <a:lstStyle/>
          <a:p>
            <a:pPr marL="25400" indent="0">
              <a:tabLst>
                <a:tab pos="876300" algn="l"/>
              </a:tabLst>
            </a:pPr>
            <a:r>
              <a:rPr lang="en-US" dirty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Importance ranking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of web pages</a:t>
            </a:r>
          </a:p>
          <a:p>
            <a:pPr marL="25400" indent="0">
              <a:tabLst>
                <a:tab pos="876300" algn="l"/>
              </a:tabLst>
            </a:pPr>
            <a:endParaRPr lang="en-US" sz="2000" dirty="0">
              <a:latin typeface="Arial" charset="0"/>
            </a:endParaRPr>
          </a:p>
          <a:p>
            <a:pPr marL="25400" indent="0">
              <a:tabLst>
                <a:tab pos="876300" algn="l"/>
              </a:tabLst>
            </a:pPr>
            <a:r>
              <a:rPr lang="en-US" sz="2000" dirty="0" smtClean="0">
                <a:latin typeface="Arial" charset="0"/>
              </a:rPr>
              <a:t> Stationary </a:t>
            </a:r>
            <a:r>
              <a:rPr lang="en-US" sz="2000" dirty="0">
                <a:latin typeface="Arial" charset="0"/>
              </a:rPr>
              <a:t>distribution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of a Markov chain</a:t>
            </a:r>
          </a:p>
          <a:p>
            <a:pPr marL="25400" indent="0">
              <a:tabLst>
                <a:tab pos="876300" algn="l"/>
              </a:tabLst>
            </a:pPr>
            <a:endParaRPr lang="en-US" sz="2000" dirty="0">
              <a:latin typeface="Arial" charset="0"/>
            </a:endParaRPr>
          </a:p>
          <a:p>
            <a:pPr marL="25400" indent="0">
              <a:tabLst>
                <a:tab pos="876300" algn="l"/>
              </a:tabLst>
            </a:pPr>
            <a:r>
              <a:rPr lang="en-US" sz="2000" dirty="0" smtClean="0">
                <a:latin typeface="Arial" charset="0"/>
              </a:rPr>
              <a:t> Power </a:t>
            </a:r>
            <a:r>
              <a:rPr lang="en-US" sz="2000" dirty="0">
                <a:latin typeface="Arial" charset="0"/>
              </a:rPr>
              <a:t>method: </a:t>
            </a:r>
            <a:r>
              <a:rPr lang="en-US" sz="2000" dirty="0" err="1">
                <a:latin typeface="Arial" charset="0"/>
              </a:rPr>
              <a:t>matvec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and vector arithmetic</a:t>
            </a:r>
          </a:p>
          <a:p>
            <a:pPr marL="25400" indent="0">
              <a:buFontTx/>
              <a:buNone/>
              <a:tabLst>
                <a:tab pos="876300" algn="l"/>
              </a:tabLst>
            </a:pPr>
            <a:endParaRPr lang="en-US" sz="2000" dirty="0">
              <a:latin typeface="Arial" charset="0"/>
            </a:endParaRPr>
          </a:p>
          <a:p>
            <a:pPr marL="25400" indent="0">
              <a:tabLst>
                <a:tab pos="876300" algn="l"/>
              </a:tabLst>
            </a:pPr>
            <a:r>
              <a:rPr lang="en-US" sz="2000" dirty="0" smtClean="0">
                <a:latin typeface="Arial" charset="0"/>
              </a:rPr>
              <a:t> Page rank matrix from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a web crawl of </a:t>
            </a:r>
            <a:r>
              <a:rPr lang="en-US" sz="2000" dirty="0" err="1">
                <a:latin typeface="Arial" charset="0"/>
              </a:rPr>
              <a:t>mit.edu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(170,000 pages)</a:t>
            </a:r>
          </a:p>
        </p:txBody>
      </p:sp>
      <p:pic>
        <p:nvPicPr>
          <p:cNvPr id="10244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1577975"/>
            <a:ext cx="4227512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9825</TotalTime>
  <Words>335</Words>
  <Application>Microsoft Macintosh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Google and the Random Surfer</vt:lpstr>
      <vt:lpstr>Google and the Random Surfer</vt:lpstr>
      <vt:lpstr>Google and the Random Surfer</vt:lpstr>
      <vt:lpstr>Analyzing the Web with graphs and matrices</vt:lpstr>
      <vt:lpstr>Analyzing the Web with graphs and matrices</vt:lpstr>
      <vt:lpstr>Random Surfer Rule</vt:lpstr>
      <vt:lpstr>A Page Rank Matrix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353</cp:revision>
  <cp:lastPrinted>1999-10-20T00:13:40Z</cp:lastPrinted>
  <dcterms:created xsi:type="dcterms:W3CDTF">1998-10-05T22:15:03Z</dcterms:created>
  <dcterms:modified xsi:type="dcterms:W3CDTF">2016-02-03T17:44:39Z</dcterms:modified>
</cp:coreProperties>
</file>