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73" r:id="rId2"/>
    <p:sldId id="378" r:id="rId3"/>
    <p:sldId id="377" r:id="rId4"/>
    <p:sldId id="374" r:id="rId5"/>
    <p:sldId id="376" r:id="rId6"/>
    <p:sldId id="347" r:id="rId7"/>
    <p:sldId id="348" r:id="rId8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5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4" Type="http://schemas.openxmlformats.org/officeDocument/2006/relationships/slide" Target="slides/slide6.xml"/><Relationship Id="rId1" Type="http://schemas.openxmlformats.org/officeDocument/2006/relationships/slide" Target="slides/slide1.xml"/><Relationship Id="rId2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37" tIns="44719" rIns="89437" bIns="44719" numCol="1" anchor="t" anchorCtr="0" compatLnSpc="1">
            <a:prstTxWarp prst="textNoShape">
              <a:avLst/>
            </a:prstTxWarp>
          </a:bodyPr>
          <a:lstStyle>
            <a:lvl1pPr defTabSz="893763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738" y="0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37" tIns="44719" rIns="89437" bIns="44719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6638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37" tIns="44719" rIns="89437" bIns="44719" numCol="1" anchor="b" anchorCtr="0" compatLnSpc="1">
            <a:prstTxWarp prst="textNoShape">
              <a:avLst/>
            </a:prstTxWarp>
          </a:bodyPr>
          <a:lstStyle>
            <a:lvl1pPr defTabSz="893763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738" y="8656638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37" tIns="44719" rIns="89437" bIns="44719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8FCE78A9-FDD1-2C40-8957-F73F82CD9A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28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70" tIns="45635" rIns="91270" bIns="45635" numCol="1" anchor="t" anchorCtr="0" compatLnSpc="1">
            <a:prstTxWarp prst="textNoShape">
              <a:avLst/>
            </a:prstTxWarp>
          </a:bodyPr>
          <a:lstStyle>
            <a:lvl1pPr defTabSz="912813">
              <a:defRPr sz="13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70" tIns="45635" rIns="91270" bIns="45635" numCol="1" anchor="t" anchorCtr="0" compatLnSpc="1">
            <a:prstTxWarp prst="textNoShape">
              <a:avLst/>
            </a:prstTxWarp>
          </a:bodyPr>
          <a:lstStyle>
            <a:lvl1pPr algn="r" defTabSz="912813">
              <a:defRPr sz="13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70" tIns="45635" rIns="91270" bIns="456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70" tIns="45635" rIns="91270" bIns="45635" numCol="1" anchor="b" anchorCtr="0" compatLnSpc="1">
            <a:prstTxWarp prst="textNoShape">
              <a:avLst/>
            </a:prstTxWarp>
          </a:bodyPr>
          <a:lstStyle>
            <a:lvl1pPr defTabSz="912813">
              <a:defRPr sz="13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70" tIns="45635" rIns="91270" bIns="45635" numCol="1" anchor="b" anchorCtr="0" compatLnSpc="1">
            <a:prstTxWarp prst="textNoShape">
              <a:avLst/>
            </a:prstTxWarp>
          </a:bodyPr>
          <a:lstStyle>
            <a:lvl1pPr algn="r" defTabSz="912813">
              <a:defRPr sz="1300">
                <a:latin typeface="Times New Roman" charset="0"/>
              </a:defRPr>
            </a:lvl1pPr>
          </a:lstStyle>
          <a:p>
            <a:fld id="{5CA76894-3814-9E46-A573-53872F338E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2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7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3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7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2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088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5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4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41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6232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123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990600"/>
            <a:ext cx="2584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907" name="Rectangle 3"/>
          <p:cNvSpPr>
            <a:spLocks noGrp="1" noChangeArrowheads="1"/>
          </p:cNvSpPr>
          <p:nvPr>
            <p:ph type="title"/>
          </p:nvPr>
        </p:nvSpPr>
        <p:spPr>
          <a:xfrm>
            <a:off x="230188" y="244475"/>
            <a:ext cx="8913812" cy="576263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Google and the Random Surfer</a:t>
            </a:r>
            <a:endParaRPr lang="en-US" sz="1800" i="0" smtClean="0">
              <a:solidFill>
                <a:srgbClr val="075DCF"/>
              </a:solidFill>
              <a:ea typeface="+mj-ea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3886200"/>
            <a:ext cx="9144000" cy="2433638"/>
          </a:xfrm>
        </p:spPr>
        <p:txBody>
          <a:bodyPr/>
          <a:lstStyle/>
          <a:p>
            <a:pPr>
              <a:lnSpc>
                <a:spcPct val="110000"/>
              </a:lnSpc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An important page is one that lots of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pages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point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to?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No …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7200" y="1295400"/>
            <a:ext cx="4953000" cy="10668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algn="ctr">
              <a:lnSpc>
                <a:spcPct val="11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How does Google figure out which web pages are most important?</a:t>
            </a:r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2057400" y="2819400"/>
            <a:ext cx="3052763" cy="1189038"/>
            <a:chOff x="672" y="864"/>
            <a:chExt cx="1923" cy="749"/>
          </a:xfrm>
        </p:grpSpPr>
        <p:sp>
          <p:nvSpPr>
            <p:cNvPr id="6151" name="Line 7"/>
            <p:cNvSpPr>
              <a:spLocks noChangeAspect="1" noChangeShapeType="1"/>
            </p:cNvSpPr>
            <p:nvPr/>
          </p:nvSpPr>
          <p:spPr bwMode="auto">
            <a:xfrm>
              <a:off x="732" y="924"/>
              <a:ext cx="1011" cy="3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Line 8"/>
            <p:cNvSpPr>
              <a:spLocks noChangeAspect="1" noChangeShapeType="1"/>
            </p:cNvSpPr>
            <p:nvPr/>
          </p:nvSpPr>
          <p:spPr bwMode="auto">
            <a:xfrm flipV="1">
              <a:off x="792" y="1272"/>
              <a:ext cx="936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Aspect="1" noChangeShapeType="1"/>
            </p:cNvSpPr>
            <p:nvPr/>
          </p:nvSpPr>
          <p:spPr bwMode="auto">
            <a:xfrm flipH="1">
              <a:off x="1082" y="1268"/>
              <a:ext cx="658" cy="2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Aspect="1" noChangeShapeType="1"/>
            </p:cNvSpPr>
            <p:nvPr/>
          </p:nvSpPr>
          <p:spPr bwMode="auto">
            <a:xfrm flipH="1">
              <a:off x="1738" y="944"/>
              <a:ext cx="790" cy="3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Oval 11"/>
            <p:cNvSpPr>
              <a:spLocks noChangeAspect="1" noChangeArrowheads="1"/>
            </p:cNvSpPr>
            <p:nvPr/>
          </p:nvSpPr>
          <p:spPr bwMode="auto">
            <a:xfrm>
              <a:off x="2465" y="874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Oval 12"/>
            <p:cNvSpPr>
              <a:spLocks noChangeAspect="1" noChangeArrowheads="1"/>
            </p:cNvSpPr>
            <p:nvPr/>
          </p:nvSpPr>
          <p:spPr bwMode="auto">
            <a:xfrm>
              <a:off x="672" y="864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Oval 13"/>
            <p:cNvSpPr>
              <a:spLocks noChangeAspect="1" noChangeArrowheads="1"/>
            </p:cNvSpPr>
            <p:nvPr/>
          </p:nvSpPr>
          <p:spPr bwMode="auto">
            <a:xfrm>
              <a:off x="732" y="1283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Oval 14"/>
            <p:cNvSpPr>
              <a:spLocks noChangeAspect="1" noChangeArrowheads="1"/>
            </p:cNvSpPr>
            <p:nvPr/>
          </p:nvSpPr>
          <p:spPr bwMode="auto">
            <a:xfrm>
              <a:off x="1022" y="1483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Aspect="1" noChangeShapeType="1"/>
            </p:cNvSpPr>
            <p:nvPr/>
          </p:nvSpPr>
          <p:spPr bwMode="auto">
            <a:xfrm flipH="1">
              <a:off x="1230" y="1386"/>
              <a:ext cx="21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Aspect="1" noChangeShapeType="1"/>
            </p:cNvSpPr>
            <p:nvPr/>
          </p:nvSpPr>
          <p:spPr bwMode="auto">
            <a:xfrm flipH="1">
              <a:off x="957" y="1306"/>
              <a:ext cx="359" cy="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Aspect="1" noChangeShapeType="1"/>
            </p:cNvSpPr>
            <p:nvPr/>
          </p:nvSpPr>
          <p:spPr bwMode="auto">
            <a:xfrm flipH="1" flipV="1">
              <a:off x="934" y="991"/>
              <a:ext cx="422" cy="1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Aspect="1" noChangeShapeType="1"/>
            </p:cNvSpPr>
            <p:nvPr/>
          </p:nvSpPr>
          <p:spPr bwMode="auto">
            <a:xfrm flipV="1">
              <a:off x="2052" y="1049"/>
              <a:ext cx="223" cy="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Oval 19"/>
            <p:cNvSpPr>
              <a:spLocks noChangeAspect="1" noChangeArrowheads="1"/>
            </p:cNvSpPr>
            <p:nvPr/>
          </p:nvSpPr>
          <p:spPr bwMode="auto">
            <a:xfrm>
              <a:off x="2106" y="1353"/>
              <a:ext cx="129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Aspect="1" noChangeShapeType="1"/>
            </p:cNvSpPr>
            <p:nvPr/>
          </p:nvSpPr>
          <p:spPr bwMode="auto">
            <a:xfrm>
              <a:off x="1861" y="1313"/>
              <a:ext cx="25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Aspect="1" noChangeShapeType="1"/>
            </p:cNvSpPr>
            <p:nvPr/>
          </p:nvSpPr>
          <p:spPr bwMode="auto">
            <a:xfrm>
              <a:off x="1738" y="1267"/>
              <a:ext cx="425" cy="1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Oval 22"/>
            <p:cNvSpPr>
              <a:spLocks noChangeAspect="1" noChangeArrowheads="1"/>
            </p:cNvSpPr>
            <p:nvPr/>
          </p:nvSpPr>
          <p:spPr bwMode="auto">
            <a:xfrm>
              <a:off x="1676" y="1204"/>
              <a:ext cx="130" cy="129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990600"/>
            <a:ext cx="2584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907" name="Rectangle 3"/>
          <p:cNvSpPr>
            <a:spLocks noGrp="1" noChangeArrowheads="1"/>
          </p:cNvSpPr>
          <p:nvPr>
            <p:ph type="title"/>
          </p:nvPr>
        </p:nvSpPr>
        <p:spPr>
          <a:xfrm>
            <a:off x="230188" y="244475"/>
            <a:ext cx="8913812" cy="576263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Google and the Random Surfer</a:t>
            </a:r>
            <a:endParaRPr lang="en-US" sz="1800" i="0" smtClean="0">
              <a:solidFill>
                <a:srgbClr val="075DCF"/>
              </a:solidFill>
              <a:ea typeface="+mj-ea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3886200"/>
            <a:ext cx="9144000" cy="2433638"/>
          </a:xfrm>
        </p:spPr>
        <p:txBody>
          <a:bodyPr/>
          <a:lstStyle/>
          <a:p>
            <a:pPr>
              <a:lnSpc>
                <a:spcPct val="110000"/>
              </a:lnSpc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An important page is one that lots of </a:t>
            </a:r>
            <a:r>
              <a:rPr lang="en-US" i="1" dirty="0">
                <a:solidFill>
                  <a:srgbClr val="FF0000"/>
                </a:solidFill>
                <a:latin typeface="Arial" charset="0"/>
              </a:rPr>
              <a:t>important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pages point to.</a:t>
            </a:r>
          </a:p>
          <a:p>
            <a:pPr>
              <a:lnSpc>
                <a:spcPct val="110000"/>
              </a:lnSpc>
            </a:pPr>
            <a:endParaRPr lang="en-US" sz="1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7200" y="1295400"/>
            <a:ext cx="4953000" cy="10668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algn="ctr">
              <a:lnSpc>
                <a:spcPct val="11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How does Google figure out which web pages are most important?</a:t>
            </a:r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2057400" y="2819400"/>
            <a:ext cx="3052763" cy="1189038"/>
            <a:chOff x="672" y="864"/>
            <a:chExt cx="1923" cy="749"/>
          </a:xfrm>
        </p:grpSpPr>
        <p:sp>
          <p:nvSpPr>
            <p:cNvPr id="6151" name="Line 7"/>
            <p:cNvSpPr>
              <a:spLocks noChangeAspect="1" noChangeShapeType="1"/>
            </p:cNvSpPr>
            <p:nvPr/>
          </p:nvSpPr>
          <p:spPr bwMode="auto">
            <a:xfrm>
              <a:off x="732" y="924"/>
              <a:ext cx="1011" cy="3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Line 8"/>
            <p:cNvSpPr>
              <a:spLocks noChangeAspect="1" noChangeShapeType="1"/>
            </p:cNvSpPr>
            <p:nvPr/>
          </p:nvSpPr>
          <p:spPr bwMode="auto">
            <a:xfrm flipV="1">
              <a:off x="792" y="1272"/>
              <a:ext cx="936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Aspect="1" noChangeShapeType="1"/>
            </p:cNvSpPr>
            <p:nvPr/>
          </p:nvSpPr>
          <p:spPr bwMode="auto">
            <a:xfrm flipH="1">
              <a:off x="1082" y="1268"/>
              <a:ext cx="658" cy="2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Aspect="1" noChangeShapeType="1"/>
            </p:cNvSpPr>
            <p:nvPr/>
          </p:nvSpPr>
          <p:spPr bwMode="auto">
            <a:xfrm flipH="1">
              <a:off x="1738" y="944"/>
              <a:ext cx="790" cy="3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Oval 11"/>
            <p:cNvSpPr>
              <a:spLocks noChangeAspect="1" noChangeArrowheads="1"/>
            </p:cNvSpPr>
            <p:nvPr/>
          </p:nvSpPr>
          <p:spPr bwMode="auto">
            <a:xfrm>
              <a:off x="2465" y="874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Oval 12"/>
            <p:cNvSpPr>
              <a:spLocks noChangeAspect="1" noChangeArrowheads="1"/>
            </p:cNvSpPr>
            <p:nvPr/>
          </p:nvSpPr>
          <p:spPr bwMode="auto">
            <a:xfrm>
              <a:off x="672" y="864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Oval 13"/>
            <p:cNvSpPr>
              <a:spLocks noChangeAspect="1" noChangeArrowheads="1"/>
            </p:cNvSpPr>
            <p:nvPr/>
          </p:nvSpPr>
          <p:spPr bwMode="auto">
            <a:xfrm>
              <a:off x="732" y="1283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Oval 14"/>
            <p:cNvSpPr>
              <a:spLocks noChangeAspect="1" noChangeArrowheads="1"/>
            </p:cNvSpPr>
            <p:nvPr/>
          </p:nvSpPr>
          <p:spPr bwMode="auto">
            <a:xfrm>
              <a:off x="1022" y="1483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Aspect="1" noChangeShapeType="1"/>
            </p:cNvSpPr>
            <p:nvPr/>
          </p:nvSpPr>
          <p:spPr bwMode="auto">
            <a:xfrm flipH="1">
              <a:off x="1230" y="1386"/>
              <a:ext cx="21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Aspect="1" noChangeShapeType="1"/>
            </p:cNvSpPr>
            <p:nvPr/>
          </p:nvSpPr>
          <p:spPr bwMode="auto">
            <a:xfrm flipH="1">
              <a:off x="957" y="1306"/>
              <a:ext cx="359" cy="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Aspect="1" noChangeShapeType="1"/>
            </p:cNvSpPr>
            <p:nvPr/>
          </p:nvSpPr>
          <p:spPr bwMode="auto">
            <a:xfrm flipH="1" flipV="1">
              <a:off x="934" y="991"/>
              <a:ext cx="422" cy="1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Aspect="1" noChangeShapeType="1"/>
            </p:cNvSpPr>
            <p:nvPr/>
          </p:nvSpPr>
          <p:spPr bwMode="auto">
            <a:xfrm flipV="1">
              <a:off x="2052" y="1049"/>
              <a:ext cx="223" cy="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Oval 19"/>
            <p:cNvSpPr>
              <a:spLocks noChangeAspect="1" noChangeArrowheads="1"/>
            </p:cNvSpPr>
            <p:nvPr/>
          </p:nvSpPr>
          <p:spPr bwMode="auto">
            <a:xfrm>
              <a:off x="2106" y="1353"/>
              <a:ext cx="129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Aspect="1" noChangeShapeType="1"/>
            </p:cNvSpPr>
            <p:nvPr/>
          </p:nvSpPr>
          <p:spPr bwMode="auto">
            <a:xfrm>
              <a:off x="1861" y="1313"/>
              <a:ext cx="25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Aspect="1" noChangeShapeType="1"/>
            </p:cNvSpPr>
            <p:nvPr/>
          </p:nvSpPr>
          <p:spPr bwMode="auto">
            <a:xfrm>
              <a:off x="1738" y="1267"/>
              <a:ext cx="425" cy="1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Oval 22"/>
            <p:cNvSpPr>
              <a:spLocks noChangeAspect="1" noChangeArrowheads="1"/>
            </p:cNvSpPr>
            <p:nvPr/>
          </p:nvSpPr>
          <p:spPr bwMode="auto">
            <a:xfrm>
              <a:off x="1676" y="1204"/>
              <a:ext cx="130" cy="129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1891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990600"/>
            <a:ext cx="2584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907" name="Rectangle 3"/>
          <p:cNvSpPr>
            <a:spLocks noGrp="1" noChangeArrowheads="1"/>
          </p:cNvSpPr>
          <p:nvPr>
            <p:ph type="title"/>
          </p:nvPr>
        </p:nvSpPr>
        <p:spPr>
          <a:xfrm>
            <a:off x="230188" y="244475"/>
            <a:ext cx="8913812" cy="576263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Google and the Random Surfer</a:t>
            </a:r>
            <a:endParaRPr lang="en-US" sz="1800" i="0" smtClean="0">
              <a:solidFill>
                <a:srgbClr val="075DCF"/>
              </a:solidFill>
              <a:ea typeface="+mj-ea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3886200"/>
            <a:ext cx="9144000" cy="2433638"/>
          </a:xfrm>
        </p:spPr>
        <p:txBody>
          <a:bodyPr/>
          <a:lstStyle/>
          <a:p>
            <a:pPr>
              <a:lnSpc>
                <a:spcPct val="110000"/>
              </a:lnSpc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An important page is one that lots of important pages point to.</a:t>
            </a:r>
          </a:p>
          <a:p>
            <a:pPr>
              <a:lnSpc>
                <a:spcPct val="110000"/>
              </a:lnSpc>
            </a:pPr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Start at any web page and follow links at random.   Forever.</a:t>
            </a:r>
          </a:p>
          <a:p>
            <a:pPr lvl="4">
              <a:lnSpc>
                <a:spcPct val="110000"/>
              </a:lnSpc>
            </a:pPr>
            <a:endParaRPr lang="en-US" sz="80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You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ll see 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important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pages more often than unimportant ones.</a:t>
            </a:r>
          </a:p>
          <a:p>
            <a:pPr lvl="4">
              <a:lnSpc>
                <a:spcPct val="110000"/>
              </a:lnSpc>
            </a:pP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7200" y="1295400"/>
            <a:ext cx="4953000" cy="10668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algn="ctr">
              <a:lnSpc>
                <a:spcPct val="11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How does Google figure out which web pages are most important?</a:t>
            </a:r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2057400" y="2819400"/>
            <a:ext cx="3052763" cy="1189038"/>
            <a:chOff x="672" y="864"/>
            <a:chExt cx="1923" cy="749"/>
          </a:xfrm>
        </p:grpSpPr>
        <p:sp>
          <p:nvSpPr>
            <p:cNvPr id="6151" name="Line 7"/>
            <p:cNvSpPr>
              <a:spLocks noChangeAspect="1" noChangeShapeType="1"/>
            </p:cNvSpPr>
            <p:nvPr/>
          </p:nvSpPr>
          <p:spPr bwMode="auto">
            <a:xfrm>
              <a:off x="732" y="924"/>
              <a:ext cx="1011" cy="3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Line 8"/>
            <p:cNvSpPr>
              <a:spLocks noChangeAspect="1" noChangeShapeType="1"/>
            </p:cNvSpPr>
            <p:nvPr/>
          </p:nvSpPr>
          <p:spPr bwMode="auto">
            <a:xfrm flipV="1">
              <a:off x="792" y="1272"/>
              <a:ext cx="936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Aspect="1" noChangeShapeType="1"/>
            </p:cNvSpPr>
            <p:nvPr/>
          </p:nvSpPr>
          <p:spPr bwMode="auto">
            <a:xfrm flipH="1">
              <a:off x="1082" y="1268"/>
              <a:ext cx="658" cy="2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Aspect="1" noChangeShapeType="1"/>
            </p:cNvSpPr>
            <p:nvPr/>
          </p:nvSpPr>
          <p:spPr bwMode="auto">
            <a:xfrm flipH="1">
              <a:off x="1738" y="944"/>
              <a:ext cx="790" cy="3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Oval 11"/>
            <p:cNvSpPr>
              <a:spLocks noChangeAspect="1" noChangeArrowheads="1"/>
            </p:cNvSpPr>
            <p:nvPr/>
          </p:nvSpPr>
          <p:spPr bwMode="auto">
            <a:xfrm>
              <a:off x="2465" y="874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Oval 12"/>
            <p:cNvSpPr>
              <a:spLocks noChangeAspect="1" noChangeArrowheads="1"/>
            </p:cNvSpPr>
            <p:nvPr/>
          </p:nvSpPr>
          <p:spPr bwMode="auto">
            <a:xfrm>
              <a:off x="672" y="864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Oval 13"/>
            <p:cNvSpPr>
              <a:spLocks noChangeAspect="1" noChangeArrowheads="1"/>
            </p:cNvSpPr>
            <p:nvPr/>
          </p:nvSpPr>
          <p:spPr bwMode="auto">
            <a:xfrm>
              <a:off x="732" y="1283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Oval 14"/>
            <p:cNvSpPr>
              <a:spLocks noChangeAspect="1" noChangeArrowheads="1"/>
            </p:cNvSpPr>
            <p:nvPr/>
          </p:nvSpPr>
          <p:spPr bwMode="auto">
            <a:xfrm>
              <a:off x="1022" y="1483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Aspect="1" noChangeShapeType="1"/>
            </p:cNvSpPr>
            <p:nvPr/>
          </p:nvSpPr>
          <p:spPr bwMode="auto">
            <a:xfrm flipH="1">
              <a:off x="1230" y="1386"/>
              <a:ext cx="21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Aspect="1" noChangeShapeType="1"/>
            </p:cNvSpPr>
            <p:nvPr/>
          </p:nvSpPr>
          <p:spPr bwMode="auto">
            <a:xfrm flipH="1">
              <a:off x="957" y="1306"/>
              <a:ext cx="359" cy="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Aspect="1" noChangeShapeType="1"/>
            </p:cNvSpPr>
            <p:nvPr/>
          </p:nvSpPr>
          <p:spPr bwMode="auto">
            <a:xfrm flipH="1" flipV="1">
              <a:off x="934" y="991"/>
              <a:ext cx="422" cy="1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Aspect="1" noChangeShapeType="1"/>
            </p:cNvSpPr>
            <p:nvPr/>
          </p:nvSpPr>
          <p:spPr bwMode="auto">
            <a:xfrm flipV="1">
              <a:off x="2052" y="1049"/>
              <a:ext cx="223" cy="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Oval 19"/>
            <p:cNvSpPr>
              <a:spLocks noChangeAspect="1" noChangeArrowheads="1"/>
            </p:cNvSpPr>
            <p:nvPr/>
          </p:nvSpPr>
          <p:spPr bwMode="auto">
            <a:xfrm>
              <a:off x="2106" y="1353"/>
              <a:ext cx="129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Aspect="1" noChangeShapeType="1"/>
            </p:cNvSpPr>
            <p:nvPr/>
          </p:nvSpPr>
          <p:spPr bwMode="auto">
            <a:xfrm>
              <a:off x="1861" y="1313"/>
              <a:ext cx="25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Aspect="1" noChangeShapeType="1"/>
            </p:cNvSpPr>
            <p:nvPr/>
          </p:nvSpPr>
          <p:spPr bwMode="auto">
            <a:xfrm>
              <a:off x="1738" y="1267"/>
              <a:ext cx="425" cy="1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Oval 22"/>
            <p:cNvSpPr>
              <a:spLocks noChangeAspect="1" noChangeArrowheads="1"/>
            </p:cNvSpPr>
            <p:nvPr/>
          </p:nvSpPr>
          <p:spPr bwMode="auto">
            <a:xfrm>
              <a:off x="1676" y="1204"/>
              <a:ext cx="130" cy="129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8505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244475"/>
            <a:ext cx="8913812" cy="576263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Analyzing the Web with graphs and matrices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733800"/>
            <a:ext cx="8991600" cy="3124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Graph nodes are web pages </a:t>
            </a:r>
          </a:p>
          <a:p>
            <a:pPr>
              <a:lnSpc>
                <a:spcPct val="13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Arrows between nodes are links between web pages</a:t>
            </a:r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Matrix entries are links from 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column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pages to 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row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pages</a:t>
            </a:r>
            <a:endParaRPr lang="en-US" u="sng">
              <a:solidFill>
                <a:srgbClr val="FF3300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endParaRPr lang="en-US" sz="900" u="sng">
              <a:solidFill>
                <a:srgbClr val="FF3300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The Page Rank comes from algebra on the matrix</a:t>
            </a:r>
          </a:p>
          <a:p>
            <a:pPr>
              <a:lnSpc>
                <a:spcPct val="110000"/>
              </a:lnSpc>
            </a:pPr>
            <a:endParaRPr lang="en-US" sz="900" b="1">
              <a:solidFill>
                <a:srgbClr val="021FAE"/>
              </a:solidFill>
              <a:latin typeface="Arial" charset="0"/>
            </a:endParaRP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441450" y="1104900"/>
            <a:ext cx="3130550" cy="2324100"/>
            <a:chOff x="2719" y="960"/>
            <a:chExt cx="1972" cy="1464"/>
          </a:xfrm>
        </p:grpSpPr>
        <p:sp>
          <p:nvSpPr>
            <p:cNvPr id="7240" name="Text Box 5"/>
            <p:cNvSpPr txBox="1">
              <a:spLocks noChangeArrowheads="1"/>
            </p:cNvSpPr>
            <p:nvPr/>
          </p:nvSpPr>
          <p:spPr bwMode="auto">
            <a:xfrm>
              <a:off x="2756" y="96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7241" name="Text Box 6"/>
            <p:cNvSpPr txBox="1">
              <a:spLocks noChangeArrowheads="1"/>
            </p:cNvSpPr>
            <p:nvPr/>
          </p:nvSpPr>
          <p:spPr bwMode="auto">
            <a:xfrm>
              <a:off x="3712" y="96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7242" name="Text Box 7"/>
            <p:cNvSpPr txBox="1">
              <a:spLocks noChangeArrowheads="1"/>
            </p:cNvSpPr>
            <p:nvPr/>
          </p:nvSpPr>
          <p:spPr bwMode="auto">
            <a:xfrm>
              <a:off x="2768" y="221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7243" name="Text Box 8"/>
            <p:cNvSpPr txBox="1">
              <a:spLocks noChangeArrowheads="1"/>
            </p:cNvSpPr>
            <p:nvPr/>
          </p:nvSpPr>
          <p:spPr bwMode="auto">
            <a:xfrm>
              <a:off x="2719" y="158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7244" name="Text Box 9"/>
            <p:cNvSpPr txBox="1">
              <a:spLocks noChangeArrowheads="1"/>
            </p:cNvSpPr>
            <p:nvPr/>
          </p:nvSpPr>
          <p:spPr bwMode="auto">
            <a:xfrm>
              <a:off x="3724" y="1636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grpSp>
          <p:nvGrpSpPr>
            <p:cNvPr id="7245" name="Group 10"/>
            <p:cNvGrpSpPr>
              <a:grpSpLocks/>
            </p:cNvGrpSpPr>
            <p:nvPr/>
          </p:nvGrpSpPr>
          <p:grpSpPr bwMode="auto">
            <a:xfrm>
              <a:off x="2880" y="1104"/>
              <a:ext cx="1656" cy="1176"/>
              <a:chOff x="2880" y="1104"/>
              <a:chExt cx="1656" cy="1176"/>
            </a:xfrm>
          </p:grpSpPr>
          <p:grpSp>
            <p:nvGrpSpPr>
              <p:cNvPr id="7284" name="Group 11"/>
              <p:cNvGrpSpPr>
                <a:grpSpLocks/>
              </p:cNvGrpSpPr>
              <p:nvPr/>
            </p:nvGrpSpPr>
            <p:grpSpPr bwMode="auto">
              <a:xfrm>
                <a:off x="2880" y="2160"/>
                <a:ext cx="888" cy="120"/>
                <a:chOff x="2880" y="2160"/>
                <a:chExt cx="888" cy="120"/>
              </a:xfrm>
            </p:grpSpPr>
            <p:sp>
              <p:nvSpPr>
                <p:cNvPr id="7292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3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85" name="Group 14"/>
              <p:cNvGrpSpPr>
                <a:grpSpLocks/>
              </p:cNvGrpSpPr>
              <p:nvPr/>
            </p:nvGrpSpPr>
            <p:grpSpPr bwMode="auto">
              <a:xfrm>
                <a:off x="2880" y="1104"/>
                <a:ext cx="888" cy="120"/>
                <a:chOff x="2880" y="2160"/>
                <a:chExt cx="888" cy="120"/>
              </a:xfrm>
            </p:grpSpPr>
            <p:sp>
              <p:nvSpPr>
                <p:cNvPr id="7290" name="Oval 15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1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86" name="Group 17"/>
              <p:cNvGrpSpPr>
                <a:grpSpLocks/>
              </p:cNvGrpSpPr>
              <p:nvPr/>
            </p:nvGrpSpPr>
            <p:grpSpPr bwMode="auto">
              <a:xfrm>
                <a:off x="2880" y="1632"/>
                <a:ext cx="888" cy="120"/>
                <a:chOff x="2880" y="2160"/>
                <a:chExt cx="888" cy="120"/>
              </a:xfrm>
            </p:grpSpPr>
            <p:sp>
              <p:nvSpPr>
                <p:cNvPr id="7288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9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87" name="Oval 20"/>
              <p:cNvSpPr>
                <a:spLocks noChangeAspect="1" noChangeArrowheads="1"/>
              </p:cNvSpPr>
              <p:nvPr/>
            </p:nvSpPr>
            <p:spPr bwMode="auto">
              <a:xfrm>
                <a:off x="4416" y="1632"/>
                <a:ext cx="120" cy="12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6" name="Group 21"/>
            <p:cNvGrpSpPr>
              <a:grpSpLocks/>
            </p:cNvGrpSpPr>
            <p:nvPr/>
          </p:nvGrpSpPr>
          <p:grpSpPr bwMode="auto">
            <a:xfrm>
              <a:off x="2928" y="1028"/>
              <a:ext cx="777" cy="133"/>
              <a:chOff x="2928" y="1028"/>
              <a:chExt cx="777" cy="133"/>
            </a:xfrm>
          </p:grpSpPr>
          <p:sp>
            <p:nvSpPr>
              <p:cNvPr id="7282" name="Line 22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" name="Freeform 23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47" name="Group 24"/>
            <p:cNvGrpSpPr>
              <a:grpSpLocks/>
            </p:cNvGrpSpPr>
            <p:nvPr/>
          </p:nvGrpSpPr>
          <p:grpSpPr bwMode="auto">
            <a:xfrm>
              <a:off x="3720" y="1564"/>
              <a:ext cx="777" cy="133"/>
              <a:chOff x="2928" y="1028"/>
              <a:chExt cx="777" cy="133"/>
            </a:xfrm>
          </p:grpSpPr>
          <p:sp>
            <p:nvSpPr>
              <p:cNvPr id="7280" name="Line 25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" name="Freeform 26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48" name="Group 27"/>
            <p:cNvGrpSpPr>
              <a:grpSpLocks/>
            </p:cNvGrpSpPr>
            <p:nvPr/>
          </p:nvGrpSpPr>
          <p:grpSpPr bwMode="auto">
            <a:xfrm>
              <a:off x="2936" y="2096"/>
              <a:ext cx="777" cy="133"/>
              <a:chOff x="2928" y="1028"/>
              <a:chExt cx="777" cy="133"/>
            </a:xfrm>
          </p:grpSpPr>
          <p:sp>
            <p:nvSpPr>
              <p:cNvPr id="7278" name="Line 28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" name="Freeform 29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49" name="Group 30"/>
            <p:cNvGrpSpPr>
              <a:grpSpLocks/>
            </p:cNvGrpSpPr>
            <p:nvPr/>
          </p:nvGrpSpPr>
          <p:grpSpPr bwMode="auto">
            <a:xfrm flipH="1" flipV="1">
              <a:off x="2924" y="2228"/>
              <a:ext cx="777" cy="133"/>
              <a:chOff x="2928" y="1028"/>
              <a:chExt cx="777" cy="133"/>
            </a:xfrm>
          </p:grpSpPr>
          <p:sp>
            <p:nvSpPr>
              <p:cNvPr id="7276" name="Line 31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" name="Freeform 32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0" name="Group 33"/>
            <p:cNvGrpSpPr>
              <a:grpSpLocks/>
            </p:cNvGrpSpPr>
            <p:nvPr/>
          </p:nvGrpSpPr>
          <p:grpSpPr bwMode="auto">
            <a:xfrm flipH="1" flipV="1">
              <a:off x="2940" y="1692"/>
              <a:ext cx="777" cy="133"/>
              <a:chOff x="2928" y="1028"/>
              <a:chExt cx="777" cy="133"/>
            </a:xfrm>
          </p:grpSpPr>
          <p:sp>
            <p:nvSpPr>
              <p:cNvPr id="7274" name="Line 34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" name="Freeform 35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1" name="Group 36"/>
            <p:cNvGrpSpPr>
              <a:grpSpLocks/>
            </p:cNvGrpSpPr>
            <p:nvPr/>
          </p:nvGrpSpPr>
          <p:grpSpPr bwMode="auto">
            <a:xfrm>
              <a:off x="2776" y="1167"/>
              <a:ext cx="152" cy="513"/>
              <a:chOff x="2776" y="1167"/>
              <a:chExt cx="152" cy="513"/>
            </a:xfrm>
          </p:grpSpPr>
          <p:sp>
            <p:nvSpPr>
              <p:cNvPr id="7272" name="Line 37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" name="Freeform 38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2" name="Group 39"/>
            <p:cNvGrpSpPr>
              <a:grpSpLocks/>
            </p:cNvGrpSpPr>
            <p:nvPr/>
          </p:nvGrpSpPr>
          <p:grpSpPr bwMode="auto">
            <a:xfrm flipV="1">
              <a:off x="2772" y="1711"/>
              <a:ext cx="152" cy="513"/>
              <a:chOff x="2776" y="1167"/>
              <a:chExt cx="152" cy="513"/>
            </a:xfrm>
          </p:grpSpPr>
          <p:sp>
            <p:nvSpPr>
              <p:cNvPr id="7270" name="Line 40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" name="Freeform 41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3" name="Group 42"/>
            <p:cNvGrpSpPr>
              <a:grpSpLocks/>
            </p:cNvGrpSpPr>
            <p:nvPr/>
          </p:nvGrpSpPr>
          <p:grpSpPr bwMode="auto">
            <a:xfrm flipH="1" flipV="1">
              <a:off x="2952" y="1167"/>
              <a:ext cx="152" cy="513"/>
              <a:chOff x="2776" y="1167"/>
              <a:chExt cx="152" cy="513"/>
            </a:xfrm>
          </p:grpSpPr>
          <p:sp>
            <p:nvSpPr>
              <p:cNvPr id="7268" name="Line 43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9" name="Freeform 44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4" name="Group 45"/>
            <p:cNvGrpSpPr>
              <a:grpSpLocks/>
            </p:cNvGrpSpPr>
            <p:nvPr/>
          </p:nvGrpSpPr>
          <p:grpSpPr bwMode="auto">
            <a:xfrm flipH="1" flipV="1">
              <a:off x="3712" y="1167"/>
              <a:ext cx="152" cy="513"/>
              <a:chOff x="2776" y="1167"/>
              <a:chExt cx="152" cy="513"/>
            </a:xfrm>
          </p:grpSpPr>
          <p:sp>
            <p:nvSpPr>
              <p:cNvPr id="7266" name="Line 46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7" name="Freeform 47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5" name="Group 48"/>
            <p:cNvGrpSpPr>
              <a:grpSpLocks/>
            </p:cNvGrpSpPr>
            <p:nvPr/>
          </p:nvGrpSpPr>
          <p:grpSpPr bwMode="auto">
            <a:xfrm>
              <a:off x="2934" y="1691"/>
              <a:ext cx="777" cy="523"/>
              <a:chOff x="2934" y="1691"/>
              <a:chExt cx="777" cy="523"/>
            </a:xfrm>
          </p:grpSpPr>
          <p:sp>
            <p:nvSpPr>
              <p:cNvPr id="7264" name="Line 49"/>
              <p:cNvSpPr>
                <a:spLocks noChangeAspect="1" noChangeShapeType="1"/>
              </p:cNvSpPr>
              <p:nvPr/>
            </p:nvSpPr>
            <p:spPr bwMode="auto">
              <a:xfrm rot="3635357">
                <a:off x="3104" y="1995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5" name="Freeform 50"/>
              <p:cNvSpPr>
                <a:spLocks/>
              </p:cNvSpPr>
              <p:nvPr/>
            </p:nvSpPr>
            <p:spPr bwMode="auto">
              <a:xfrm>
                <a:off x="2934" y="1691"/>
                <a:ext cx="777" cy="523"/>
              </a:xfrm>
              <a:custGeom>
                <a:avLst/>
                <a:gdLst>
                  <a:gd name="T0" fmla="*/ 0 w 777"/>
                  <a:gd name="T1" fmla="*/ 514 h 523"/>
                  <a:gd name="T2" fmla="*/ 6 w 777"/>
                  <a:gd name="T3" fmla="*/ 523 h 523"/>
                  <a:gd name="T4" fmla="*/ 176 w 777"/>
                  <a:gd name="T5" fmla="*/ 343 h 523"/>
                  <a:gd name="T6" fmla="*/ 615 w 777"/>
                  <a:gd name="T7" fmla="*/ 247 h 523"/>
                  <a:gd name="T8" fmla="*/ 777 w 777"/>
                  <a:gd name="T9" fmla="*/ 0 h 5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77"/>
                  <a:gd name="T16" fmla="*/ 0 h 523"/>
                  <a:gd name="T17" fmla="*/ 777 w 777"/>
                  <a:gd name="T18" fmla="*/ 523 h 5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77" h="523">
                    <a:moveTo>
                      <a:pt x="0" y="514"/>
                    </a:moveTo>
                    <a:lnTo>
                      <a:pt x="6" y="523"/>
                    </a:lnTo>
                    <a:cubicBezTo>
                      <a:pt x="35" y="495"/>
                      <a:pt x="74" y="389"/>
                      <a:pt x="176" y="343"/>
                    </a:cubicBezTo>
                    <a:cubicBezTo>
                      <a:pt x="278" y="297"/>
                      <a:pt x="515" y="304"/>
                      <a:pt x="615" y="247"/>
                    </a:cubicBezTo>
                    <a:cubicBezTo>
                      <a:pt x="715" y="190"/>
                      <a:pt x="746" y="95"/>
                      <a:pt x="777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6" name="Group 51"/>
            <p:cNvGrpSpPr>
              <a:grpSpLocks/>
            </p:cNvGrpSpPr>
            <p:nvPr/>
          </p:nvGrpSpPr>
          <p:grpSpPr bwMode="auto">
            <a:xfrm>
              <a:off x="3705" y="1685"/>
              <a:ext cx="764" cy="543"/>
              <a:chOff x="3696" y="1680"/>
              <a:chExt cx="764" cy="543"/>
            </a:xfrm>
          </p:grpSpPr>
          <p:sp>
            <p:nvSpPr>
              <p:cNvPr id="7262" name="Line 52"/>
              <p:cNvSpPr>
                <a:spLocks noChangeAspect="1" noChangeShapeType="1"/>
              </p:cNvSpPr>
              <p:nvPr/>
            </p:nvSpPr>
            <p:spPr bwMode="auto">
              <a:xfrm rot="4334049">
                <a:off x="3989" y="2107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3" name="Freeform 53"/>
              <p:cNvSpPr>
                <a:spLocks/>
              </p:cNvSpPr>
              <p:nvPr/>
            </p:nvSpPr>
            <p:spPr bwMode="auto">
              <a:xfrm>
                <a:off x="3696" y="1680"/>
                <a:ext cx="764" cy="543"/>
              </a:xfrm>
              <a:custGeom>
                <a:avLst/>
                <a:gdLst>
                  <a:gd name="T0" fmla="*/ 753 w 764"/>
                  <a:gd name="T1" fmla="*/ 0 h 543"/>
                  <a:gd name="T2" fmla="*/ 764 w 764"/>
                  <a:gd name="T3" fmla="*/ 14 h 543"/>
                  <a:gd name="T4" fmla="*/ 485 w 764"/>
                  <a:gd name="T5" fmla="*/ 380 h 543"/>
                  <a:gd name="T6" fmla="*/ 0 w 764"/>
                  <a:gd name="T7" fmla="*/ 543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4"/>
                  <a:gd name="T13" fmla="*/ 0 h 543"/>
                  <a:gd name="T14" fmla="*/ 764 w 764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4" h="543">
                    <a:moveTo>
                      <a:pt x="753" y="0"/>
                    </a:moveTo>
                    <a:lnTo>
                      <a:pt x="764" y="14"/>
                    </a:lnTo>
                    <a:cubicBezTo>
                      <a:pt x="719" y="77"/>
                      <a:pt x="612" y="292"/>
                      <a:pt x="485" y="380"/>
                    </a:cubicBezTo>
                    <a:cubicBezTo>
                      <a:pt x="358" y="468"/>
                      <a:pt x="179" y="505"/>
                      <a:pt x="0" y="54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7" name="Group 54"/>
            <p:cNvGrpSpPr>
              <a:grpSpLocks/>
            </p:cNvGrpSpPr>
            <p:nvPr/>
          </p:nvGrpSpPr>
          <p:grpSpPr bwMode="auto">
            <a:xfrm>
              <a:off x="3726" y="1170"/>
              <a:ext cx="764" cy="543"/>
              <a:chOff x="3726" y="1170"/>
              <a:chExt cx="764" cy="543"/>
            </a:xfrm>
          </p:grpSpPr>
          <p:sp>
            <p:nvSpPr>
              <p:cNvPr id="7260" name="Line 55"/>
              <p:cNvSpPr>
                <a:spLocks noChangeAspect="1" noChangeShapeType="1"/>
              </p:cNvSpPr>
              <p:nvPr/>
            </p:nvSpPr>
            <p:spPr bwMode="auto">
              <a:xfrm rot="19202490" flipH="1">
                <a:off x="4304" y="1379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1" name="Freeform 56"/>
              <p:cNvSpPr>
                <a:spLocks/>
              </p:cNvSpPr>
              <p:nvPr/>
            </p:nvSpPr>
            <p:spPr bwMode="auto">
              <a:xfrm rot="10800000" flipH="1">
                <a:off x="3726" y="1170"/>
                <a:ext cx="764" cy="543"/>
              </a:xfrm>
              <a:custGeom>
                <a:avLst/>
                <a:gdLst>
                  <a:gd name="T0" fmla="*/ 753 w 764"/>
                  <a:gd name="T1" fmla="*/ 0 h 543"/>
                  <a:gd name="T2" fmla="*/ 764 w 764"/>
                  <a:gd name="T3" fmla="*/ 14 h 543"/>
                  <a:gd name="T4" fmla="*/ 485 w 764"/>
                  <a:gd name="T5" fmla="*/ 380 h 543"/>
                  <a:gd name="T6" fmla="*/ 0 w 764"/>
                  <a:gd name="T7" fmla="*/ 543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4"/>
                  <a:gd name="T13" fmla="*/ 0 h 543"/>
                  <a:gd name="T14" fmla="*/ 764 w 764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4" h="543">
                    <a:moveTo>
                      <a:pt x="753" y="0"/>
                    </a:moveTo>
                    <a:lnTo>
                      <a:pt x="764" y="14"/>
                    </a:lnTo>
                    <a:cubicBezTo>
                      <a:pt x="719" y="77"/>
                      <a:pt x="612" y="292"/>
                      <a:pt x="485" y="380"/>
                    </a:cubicBezTo>
                    <a:cubicBezTo>
                      <a:pt x="358" y="468"/>
                      <a:pt x="179" y="505"/>
                      <a:pt x="0" y="54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58" name="Text Box 57"/>
            <p:cNvSpPr txBox="1">
              <a:spLocks noChangeArrowheads="1"/>
            </p:cNvSpPr>
            <p:nvPr/>
          </p:nvSpPr>
          <p:spPr bwMode="auto">
            <a:xfrm>
              <a:off x="3704" y="220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7259" name="Text Box 58"/>
            <p:cNvSpPr txBox="1">
              <a:spLocks noChangeArrowheads="1"/>
            </p:cNvSpPr>
            <p:nvPr/>
          </p:nvSpPr>
          <p:spPr bwMode="auto">
            <a:xfrm>
              <a:off x="4504" y="158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</p:grpSp>
      <p:grpSp>
        <p:nvGrpSpPr>
          <p:cNvPr id="7173" name="Group 59"/>
          <p:cNvGrpSpPr>
            <a:grpSpLocks/>
          </p:cNvGrpSpPr>
          <p:nvPr/>
        </p:nvGrpSpPr>
        <p:grpSpPr bwMode="auto">
          <a:xfrm>
            <a:off x="4953000" y="990600"/>
            <a:ext cx="2552700" cy="2613025"/>
            <a:chOff x="3360" y="624"/>
            <a:chExt cx="1608" cy="1646"/>
          </a:xfrm>
        </p:grpSpPr>
        <p:sp>
          <p:nvSpPr>
            <p:cNvPr id="7176" name="Oval 60"/>
            <p:cNvSpPr>
              <a:spLocks noChangeAspect="1" noChangeArrowheads="1"/>
            </p:cNvSpPr>
            <p:nvPr/>
          </p:nvSpPr>
          <p:spPr bwMode="auto">
            <a:xfrm>
              <a:off x="3601" y="12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Rectangle 61"/>
            <p:cNvSpPr>
              <a:spLocks noChangeAspect="1" noChangeArrowheads="1"/>
            </p:cNvSpPr>
            <p:nvPr/>
          </p:nvSpPr>
          <p:spPr bwMode="auto">
            <a:xfrm>
              <a:off x="3560" y="841"/>
              <a:ext cx="1405" cy="1407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Oval 62"/>
            <p:cNvSpPr>
              <a:spLocks noChangeAspect="1" noChangeArrowheads="1"/>
            </p:cNvSpPr>
            <p:nvPr/>
          </p:nvSpPr>
          <p:spPr bwMode="auto">
            <a:xfrm>
              <a:off x="3601" y="19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Oval 63"/>
            <p:cNvSpPr>
              <a:spLocks noChangeAspect="1" noChangeArrowheads="1"/>
            </p:cNvSpPr>
            <p:nvPr/>
          </p:nvSpPr>
          <p:spPr bwMode="auto">
            <a:xfrm>
              <a:off x="3807" y="19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Oval 64"/>
            <p:cNvSpPr>
              <a:spLocks noChangeAspect="1" noChangeArrowheads="1"/>
            </p:cNvSpPr>
            <p:nvPr/>
          </p:nvSpPr>
          <p:spPr bwMode="auto">
            <a:xfrm>
              <a:off x="4013" y="1913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Oval 65"/>
            <p:cNvSpPr>
              <a:spLocks noChangeAspect="1" noChangeArrowheads="1"/>
            </p:cNvSpPr>
            <p:nvPr/>
          </p:nvSpPr>
          <p:spPr bwMode="auto">
            <a:xfrm>
              <a:off x="4220" y="19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Oval 66"/>
            <p:cNvSpPr>
              <a:spLocks noChangeAspect="1" noChangeArrowheads="1"/>
            </p:cNvSpPr>
            <p:nvPr/>
          </p:nvSpPr>
          <p:spPr bwMode="auto">
            <a:xfrm>
              <a:off x="4426" y="1913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Oval 67"/>
            <p:cNvSpPr>
              <a:spLocks noChangeAspect="1" noChangeArrowheads="1"/>
            </p:cNvSpPr>
            <p:nvPr/>
          </p:nvSpPr>
          <p:spPr bwMode="auto">
            <a:xfrm>
              <a:off x="4632" y="1913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Oval 68"/>
            <p:cNvSpPr>
              <a:spLocks noChangeAspect="1" noChangeArrowheads="1"/>
            </p:cNvSpPr>
            <p:nvPr/>
          </p:nvSpPr>
          <p:spPr bwMode="auto">
            <a:xfrm>
              <a:off x="4839" y="19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Oval 69"/>
            <p:cNvSpPr>
              <a:spLocks noChangeAspect="1" noChangeArrowheads="1"/>
            </p:cNvSpPr>
            <p:nvPr/>
          </p:nvSpPr>
          <p:spPr bwMode="auto">
            <a:xfrm>
              <a:off x="3601" y="882"/>
              <a:ext cx="86" cy="8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Oval 70"/>
            <p:cNvSpPr>
              <a:spLocks noChangeAspect="1" noChangeArrowheads="1"/>
            </p:cNvSpPr>
            <p:nvPr/>
          </p:nvSpPr>
          <p:spPr bwMode="auto">
            <a:xfrm>
              <a:off x="3807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Oval 71"/>
            <p:cNvSpPr>
              <a:spLocks noChangeAspect="1" noChangeArrowheads="1"/>
            </p:cNvSpPr>
            <p:nvPr/>
          </p:nvSpPr>
          <p:spPr bwMode="auto">
            <a:xfrm>
              <a:off x="4013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Oval 72"/>
            <p:cNvSpPr>
              <a:spLocks noChangeAspect="1" noChangeArrowheads="1"/>
            </p:cNvSpPr>
            <p:nvPr/>
          </p:nvSpPr>
          <p:spPr bwMode="auto">
            <a:xfrm>
              <a:off x="4220" y="8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Oval 73"/>
            <p:cNvSpPr>
              <a:spLocks noChangeAspect="1" noChangeArrowheads="1"/>
            </p:cNvSpPr>
            <p:nvPr/>
          </p:nvSpPr>
          <p:spPr bwMode="auto">
            <a:xfrm>
              <a:off x="4426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Oval 74"/>
            <p:cNvSpPr>
              <a:spLocks noChangeAspect="1" noChangeArrowheads="1"/>
            </p:cNvSpPr>
            <p:nvPr/>
          </p:nvSpPr>
          <p:spPr bwMode="auto">
            <a:xfrm>
              <a:off x="4632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Oval 75"/>
            <p:cNvSpPr>
              <a:spLocks noChangeAspect="1" noChangeArrowheads="1"/>
            </p:cNvSpPr>
            <p:nvPr/>
          </p:nvSpPr>
          <p:spPr bwMode="auto">
            <a:xfrm>
              <a:off x="4839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Oval 76"/>
            <p:cNvSpPr>
              <a:spLocks noChangeAspect="1" noChangeArrowheads="1"/>
            </p:cNvSpPr>
            <p:nvPr/>
          </p:nvSpPr>
          <p:spPr bwMode="auto">
            <a:xfrm>
              <a:off x="3601" y="108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Oval 77"/>
            <p:cNvSpPr>
              <a:spLocks noChangeAspect="1" noChangeArrowheads="1"/>
            </p:cNvSpPr>
            <p:nvPr/>
          </p:nvSpPr>
          <p:spPr bwMode="auto">
            <a:xfrm>
              <a:off x="3807" y="1088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Oval 78"/>
            <p:cNvSpPr>
              <a:spLocks noChangeAspect="1" noChangeArrowheads="1"/>
            </p:cNvSpPr>
            <p:nvPr/>
          </p:nvSpPr>
          <p:spPr bwMode="auto">
            <a:xfrm>
              <a:off x="4013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5" name="Oval 79"/>
            <p:cNvSpPr>
              <a:spLocks noChangeAspect="1" noChangeArrowheads="1"/>
            </p:cNvSpPr>
            <p:nvPr/>
          </p:nvSpPr>
          <p:spPr bwMode="auto">
            <a:xfrm>
              <a:off x="4220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Oval 80"/>
            <p:cNvSpPr>
              <a:spLocks noChangeAspect="1" noChangeArrowheads="1"/>
            </p:cNvSpPr>
            <p:nvPr/>
          </p:nvSpPr>
          <p:spPr bwMode="auto">
            <a:xfrm>
              <a:off x="4426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Oval 81"/>
            <p:cNvSpPr>
              <a:spLocks noChangeAspect="1" noChangeArrowheads="1"/>
            </p:cNvSpPr>
            <p:nvPr/>
          </p:nvSpPr>
          <p:spPr bwMode="auto">
            <a:xfrm>
              <a:off x="4632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Oval 82"/>
            <p:cNvSpPr>
              <a:spLocks noChangeAspect="1" noChangeArrowheads="1"/>
            </p:cNvSpPr>
            <p:nvPr/>
          </p:nvSpPr>
          <p:spPr bwMode="auto">
            <a:xfrm>
              <a:off x="4839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Oval 83"/>
            <p:cNvSpPr>
              <a:spLocks noChangeAspect="1" noChangeArrowheads="1"/>
            </p:cNvSpPr>
            <p:nvPr/>
          </p:nvSpPr>
          <p:spPr bwMode="auto">
            <a:xfrm>
              <a:off x="3807" y="12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Oval 84"/>
            <p:cNvSpPr>
              <a:spLocks noChangeAspect="1" noChangeArrowheads="1"/>
            </p:cNvSpPr>
            <p:nvPr/>
          </p:nvSpPr>
          <p:spPr bwMode="auto">
            <a:xfrm>
              <a:off x="4013" y="1294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Oval 85"/>
            <p:cNvSpPr>
              <a:spLocks noChangeAspect="1" noChangeArrowheads="1"/>
            </p:cNvSpPr>
            <p:nvPr/>
          </p:nvSpPr>
          <p:spPr bwMode="auto">
            <a:xfrm>
              <a:off x="4220" y="12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Oval 86"/>
            <p:cNvSpPr>
              <a:spLocks noChangeAspect="1" noChangeArrowheads="1"/>
            </p:cNvSpPr>
            <p:nvPr/>
          </p:nvSpPr>
          <p:spPr bwMode="auto">
            <a:xfrm>
              <a:off x="4426" y="12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Oval 87"/>
            <p:cNvSpPr>
              <a:spLocks noChangeAspect="1" noChangeArrowheads="1"/>
            </p:cNvSpPr>
            <p:nvPr/>
          </p:nvSpPr>
          <p:spPr bwMode="auto">
            <a:xfrm>
              <a:off x="4632" y="12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Oval 88"/>
            <p:cNvSpPr>
              <a:spLocks noChangeAspect="1" noChangeArrowheads="1"/>
            </p:cNvSpPr>
            <p:nvPr/>
          </p:nvSpPr>
          <p:spPr bwMode="auto">
            <a:xfrm>
              <a:off x="4839" y="12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Oval 89"/>
            <p:cNvSpPr>
              <a:spLocks noChangeAspect="1" noChangeArrowheads="1"/>
            </p:cNvSpPr>
            <p:nvPr/>
          </p:nvSpPr>
          <p:spPr bwMode="auto">
            <a:xfrm>
              <a:off x="3601" y="1501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Oval 90"/>
            <p:cNvSpPr>
              <a:spLocks noChangeAspect="1" noChangeArrowheads="1"/>
            </p:cNvSpPr>
            <p:nvPr/>
          </p:nvSpPr>
          <p:spPr bwMode="auto">
            <a:xfrm>
              <a:off x="3807" y="1501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Oval 91"/>
            <p:cNvSpPr>
              <a:spLocks noChangeAspect="1" noChangeArrowheads="1"/>
            </p:cNvSpPr>
            <p:nvPr/>
          </p:nvSpPr>
          <p:spPr bwMode="auto">
            <a:xfrm>
              <a:off x="4013" y="1501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Oval 92"/>
            <p:cNvSpPr>
              <a:spLocks noChangeAspect="1" noChangeArrowheads="1"/>
            </p:cNvSpPr>
            <p:nvPr/>
          </p:nvSpPr>
          <p:spPr bwMode="auto">
            <a:xfrm>
              <a:off x="4220" y="1501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Oval 93"/>
            <p:cNvSpPr>
              <a:spLocks noChangeAspect="1" noChangeArrowheads="1"/>
            </p:cNvSpPr>
            <p:nvPr/>
          </p:nvSpPr>
          <p:spPr bwMode="auto">
            <a:xfrm>
              <a:off x="4426" y="1501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Oval 94"/>
            <p:cNvSpPr>
              <a:spLocks noChangeAspect="1" noChangeArrowheads="1"/>
            </p:cNvSpPr>
            <p:nvPr/>
          </p:nvSpPr>
          <p:spPr bwMode="auto">
            <a:xfrm>
              <a:off x="4632" y="1501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Oval 95"/>
            <p:cNvSpPr>
              <a:spLocks noChangeAspect="1" noChangeArrowheads="1"/>
            </p:cNvSpPr>
            <p:nvPr/>
          </p:nvSpPr>
          <p:spPr bwMode="auto">
            <a:xfrm>
              <a:off x="4839" y="1501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Oval 96"/>
            <p:cNvSpPr>
              <a:spLocks noChangeAspect="1" noChangeArrowheads="1"/>
            </p:cNvSpPr>
            <p:nvPr/>
          </p:nvSpPr>
          <p:spPr bwMode="auto">
            <a:xfrm>
              <a:off x="3601" y="17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Oval 97"/>
            <p:cNvSpPr>
              <a:spLocks noChangeAspect="1" noChangeArrowheads="1"/>
            </p:cNvSpPr>
            <p:nvPr/>
          </p:nvSpPr>
          <p:spPr bwMode="auto">
            <a:xfrm>
              <a:off x="3807" y="17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Oval 98"/>
            <p:cNvSpPr>
              <a:spLocks noChangeAspect="1" noChangeArrowheads="1"/>
            </p:cNvSpPr>
            <p:nvPr/>
          </p:nvSpPr>
          <p:spPr bwMode="auto">
            <a:xfrm>
              <a:off x="4013" y="17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Oval 99"/>
            <p:cNvSpPr>
              <a:spLocks noChangeAspect="1" noChangeArrowheads="1"/>
            </p:cNvSpPr>
            <p:nvPr/>
          </p:nvSpPr>
          <p:spPr bwMode="auto">
            <a:xfrm>
              <a:off x="4220" y="17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Oval 100"/>
            <p:cNvSpPr>
              <a:spLocks noChangeAspect="1" noChangeArrowheads="1"/>
            </p:cNvSpPr>
            <p:nvPr/>
          </p:nvSpPr>
          <p:spPr bwMode="auto">
            <a:xfrm>
              <a:off x="4426" y="1707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Oval 101"/>
            <p:cNvSpPr>
              <a:spLocks noChangeAspect="1" noChangeArrowheads="1"/>
            </p:cNvSpPr>
            <p:nvPr/>
          </p:nvSpPr>
          <p:spPr bwMode="auto">
            <a:xfrm>
              <a:off x="4632" y="17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Oval 102"/>
            <p:cNvSpPr>
              <a:spLocks noChangeAspect="1" noChangeArrowheads="1"/>
            </p:cNvSpPr>
            <p:nvPr/>
          </p:nvSpPr>
          <p:spPr bwMode="auto">
            <a:xfrm>
              <a:off x="4839" y="17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Oval 103"/>
            <p:cNvSpPr>
              <a:spLocks noChangeAspect="1" noChangeArrowheads="1"/>
            </p:cNvSpPr>
            <p:nvPr/>
          </p:nvSpPr>
          <p:spPr bwMode="auto">
            <a:xfrm>
              <a:off x="3601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Oval 104"/>
            <p:cNvSpPr>
              <a:spLocks noChangeAspect="1" noChangeArrowheads="1"/>
            </p:cNvSpPr>
            <p:nvPr/>
          </p:nvSpPr>
          <p:spPr bwMode="auto">
            <a:xfrm>
              <a:off x="3807" y="212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Oval 105"/>
            <p:cNvSpPr>
              <a:spLocks noChangeAspect="1" noChangeArrowheads="1"/>
            </p:cNvSpPr>
            <p:nvPr/>
          </p:nvSpPr>
          <p:spPr bwMode="auto">
            <a:xfrm>
              <a:off x="4013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106"/>
            <p:cNvSpPr>
              <a:spLocks noChangeAspect="1" noChangeArrowheads="1"/>
            </p:cNvSpPr>
            <p:nvPr/>
          </p:nvSpPr>
          <p:spPr bwMode="auto">
            <a:xfrm>
              <a:off x="4220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107"/>
            <p:cNvSpPr>
              <a:spLocks noChangeAspect="1" noChangeArrowheads="1"/>
            </p:cNvSpPr>
            <p:nvPr/>
          </p:nvSpPr>
          <p:spPr bwMode="auto">
            <a:xfrm>
              <a:off x="4426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108"/>
            <p:cNvSpPr>
              <a:spLocks noChangeAspect="1" noChangeArrowheads="1"/>
            </p:cNvSpPr>
            <p:nvPr/>
          </p:nvSpPr>
          <p:spPr bwMode="auto">
            <a:xfrm>
              <a:off x="4632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5" name="Oval 109"/>
            <p:cNvSpPr>
              <a:spLocks noChangeAspect="1" noChangeArrowheads="1"/>
            </p:cNvSpPr>
            <p:nvPr/>
          </p:nvSpPr>
          <p:spPr bwMode="auto">
            <a:xfrm>
              <a:off x="4839" y="2120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Text Box 110"/>
            <p:cNvSpPr txBox="1">
              <a:spLocks noChangeArrowheads="1"/>
            </p:cNvSpPr>
            <p:nvPr/>
          </p:nvSpPr>
          <p:spPr bwMode="auto">
            <a:xfrm>
              <a:off x="3536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7227" name="Text Box 111"/>
            <p:cNvSpPr txBox="1">
              <a:spLocks noChangeArrowheads="1"/>
            </p:cNvSpPr>
            <p:nvPr/>
          </p:nvSpPr>
          <p:spPr bwMode="auto">
            <a:xfrm>
              <a:off x="4366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7228" name="Text Box 112"/>
            <p:cNvSpPr txBox="1">
              <a:spLocks noChangeArrowheads="1"/>
            </p:cNvSpPr>
            <p:nvPr/>
          </p:nvSpPr>
          <p:spPr bwMode="auto">
            <a:xfrm>
              <a:off x="3743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7229" name="Text Box 113"/>
            <p:cNvSpPr txBox="1">
              <a:spLocks noChangeArrowheads="1"/>
            </p:cNvSpPr>
            <p:nvPr/>
          </p:nvSpPr>
          <p:spPr bwMode="auto">
            <a:xfrm>
              <a:off x="3951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7230" name="Text Box 114"/>
            <p:cNvSpPr txBox="1">
              <a:spLocks noChangeArrowheads="1"/>
            </p:cNvSpPr>
            <p:nvPr/>
          </p:nvSpPr>
          <p:spPr bwMode="auto">
            <a:xfrm>
              <a:off x="4158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7231" name="Text Box 115"/>
            <p:cNvSpPr txBox="1">
              <a:spLocks noChangeArrowheads="1"/>
            </p:cNvSpPr>
            <p:nvPr/>
          </p:nvSpPr>
          <p:spPr bwMode="auto">
            <a:xfrm>
              <a:off x="4573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7232" name="Text Box 116"/>
            <p:cNvSpPr txBox="1">
              <a:spLocks noChangeArrowheads="1"/>
            </p:cNvSpPr>
            <p:nvPr/>
          </p:nvSpPr>
          <p:spPr bwMode="auto">
            <a:xfrm>
              <a:off x="4781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7233" name="Text Box 117"/>
            <p:cNvSpPr txBox="1">
              <a:spLocks noChangeArrowheads="1"/>
            </p:cNvSpPr>
            <p:nvPr/>
          </p:nvSpPr>
          <p:spPr bwMode="auto">
            <a:xfrm>
              <a:off x="3360" y="82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7234" name="Text Box 118"/>
            <p:cNvSpPr txBox="1">
              <a:spLocks noChangeArrowheads="1"/>
            </p:cNvSpPr>
            <p:nvPr/>
          </p:nvSpPr>
          <p:spPr bwMode="auto">
            <a:xfrm>
              <a:off x="3360" y="1646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7235" name="Text Box 119"/>
            <p:cNvSpPr txBox="1">
              <a:spLocks noChangeArrowheads="1"/>
            </p:cNvSpPr>
            <p:nvPr/>
          </p:nvSpPr>
          <p:spPr bwMode="auto">
            <a:xfrm>
              <a:off x="3360" y="102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7236" name="Text Box 120"/>
            <p:cNvSpPr txBox="1">
              <a:spLocks noChangeArrowheads="1"/>
            </p:cNvSpPr>
            <p:nvPr/>
          </p:nvSpPr>
          <p:spPr bwMode="auto">
            <a:xfrm>
              <a:off x="3360" y="123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7237" name="Text Box 121"/>
            <p:cNvSpPr txBox="1">
              <a:spLocks noChangeArrowheads="1"/>
            </p:cNvSpPr>
            <p:nvPr/>
          </p:nvSpPr>
          <p:spPr bwMode="auto">
            <a:xfrm>
              <a:off x="3360" y="144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7238" name="Text Box 122"/>
            <p:cNvSpPr txBox="1">
              <a:spLocks noChangeArrowheads="1"/>
            </p:cNvSpPr>
            <p:nvPr/>
          </p:nvSpPr>
          <p:spPr bwMode="auto">
            <a:xfrm>
              <a:off x="3360" y="185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7239" name="Text Box 123"/>
            <p:cNvSpPr txBox="1">
              <a:spLocks noChangeArrowheads="1"/>
            </p:cNvSpPr>
            <p:nvPr/>
          </p:nvSpPr>
          <p:spPr bwMode="auto">
            <a:xfrm>
              <a:off x="3360" y="205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7</a:t>
              </a:r>
            </a:p>
          </p:txBody>
        </p:sp>
      </p:grpSp>
      <p:sp>
        <p:nvSpPr>
          <p:cNvPr id="7174" name="Text Box 124"/>
          <p:cNvSpPr txBox="1">
            <a:spLocks noChangeArrowheads="1"/>
          </p:cNvSpPr>
          <p:nvPr/>
        </p:nvSpPr>
        <p:spPr bwMode="auto">
          <a:xfrm>
            <a:off x="238125" y="1903413"/>
            <a:ext cx="1044575" cy="469900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FF3300"/>
                </a:solidFill>
                <a:latin typeface="Arial" charset="0"/>
              </a:rPr>
              <a:t>Graph</a:t>
            </a:r>
          </a:p>
        </p:txBody>
      </p:sp>
      <p:sp>
        <p:nvSpPr>
          <p:cNvPr id="7175" name="Text Box 125"/>
          <p:cNvSpPr txBox="1">
            <a:spLocks noChangeArrowheads="1"/>
          </p:cNvSpPr>
          <p:nvPr/>
        </p:nvSpPr>
        <p:spPr bwMode="auto">
          <a:xfrm>
            <a:off x="7696200" y="1600200"/>
            <a:ext cx="1027113" cy="469900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FF3300"/>
                </a:solidFill>
                <a:latin typeface="Arial" charset="0"/>
              </a:rPr>
              <a:t>Matrix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244475"/>
            <a:ext cx="8913812" cy="576263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Analyzing the Web with graphs and matrices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733800"/>
            <a:ext cx="8991600" cy="3124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Graph nodes are web pages </a:t>
            </a:r>
          </a:p>
          <a:p>
            <a:pPr>
              <a:lnSpc>
                <a:spcPct val="13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Arrows between nodes are links between web pages</a:t>
            </a:r>
            <a:endParaRPr lang="en-US" sz="10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Matrix entries are links from </a:t>
            </a:r>
            <a:r>
              <a:rPr lang="ja-JP" altLang="en-US" dirty="0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column</a:t>
            </a:r>
            <a:r>
              <a:rPr lang="ja-JP" altLang="en-US" dirty="0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pages to </a:t>
            </a:r>
            <a:r>
              <a:rPr lang="ja-JP" altLang="en-US" dirty="0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row</a:t>
            </a:r>
            <a:r>
              <a:rPr lang="ja-JP" altLang="en-US" dirty="0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pages</a:t>
            </a:r>
            <a:endParaRPr lang="en-US" u="sng" dirty="0">
              <a:solidFill>
                <a:srgbClr val="FF3300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endParaRPr lang="en-US" sz="900" u="sng" dirty="0">
              <a:solidFill>
                <a:srgbClr val="FF3300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The Page Rank comes from algebra on the matrix</a:t>
            </a:r>
          </a:p>
          <a:p>
            <a:pPr>
              <a:lnSpc>
                <a:spcPct val="110000"/>
              </a:lnSpc>
            </a:pPr>
            <a:endParaRPr lang="en-US" sz="900" b="1" dirty="0">
              <a:solidFill>
                <a:srgbClr val="021FAE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The matrix has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over </a:t>
            </a:r>
            <a:r>
              <a:rPr lang="en-US" dirty="0" smtClean="0">
                <a:solidFill>
                  <a:srgbClr val="FF3300"/>
                </a:solidFill>
                <a:latin typeface="Arial" charset="0"/>
              </a:rPr>
              <a:t>30,000,000,000,000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rows &amp; columns</a:t>
            </a:r>
            <a:endParaRPr lang="en-US" sz="2000" b="1" dirty="0">
              <a:solidFill>
                <a:srgbClr val="021FAE"/>
              </a:solidFill>
              <a:latin typeface="Arial" charset="0"/>
            </a:endParaRP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1441450" y="1104900"/>
            <a:ext cx="3130550" cy="2324100"/>
            <a:chOff x="2719" y="960"/>
            <a:chExt cx="1972" cy="1464"/>
          </a:xfrm>
        </p:grpSpPr>
        <p:sp>
          <p:nvSpPr>
            <p:cNvPr id="8264" name="Text Box 5"/>
            <p:cNvSpPr txBox="1">
              <a:spLocks noChangeArrowheads="1"/>
            </p:cNvSpPr>
            <p:nvPr/>
          </p:nvSpPr>
          <p:spPr bwMode="auto">
            <a:xfrm>
              <a:off x="2756" y="96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265" name="Text Box 6"/>
            <p:cNvSpPr txBox="1">
              <a:spLocks noChangeArrowheads="1"/>
            </p:cNvSpPr>
            <p:nvPr/>
          </p:nvSpPr>
          <p:spPr bwMode="auto">
            <a:xfrm>
              <a:off x="3712" y="96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266" name="Text Box 7"/>
            <p:cNvSpPr txBox="1">
              <a:spLocks noChangeArrowheads="1"/>
            </p:cNvSpPr>
            <p:nvPr/>
          </p:nvSpPr>
          <p:spPr bwMode="auto">
            <a:xfrm>
              <a:off x="2768" y="221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8267" name="Text Box 8"/>
            <p:cNvSpPr txBox="1">
              <a:spLocks noChangeArrowheads="1"/>
            </p:cNvSpPr>
            <p:nvPr/>
          </p:nvSpPr>
          <p:spPr bwMode="auto">
            <a:xfrm>
              <a:off x="2719" y="158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8268" name="Text Box 9"/>
            <p:cNvSpPr txBox="1">
              <a:spLocks noChangeArrowheads="1"/>
            </p:cNvSpPr>
            <p:nvPr/>
          </p:nvSpPr>
          <p:spPr bwMode="auto">
            <a:xfrm>
              <a:off x="3724" y="1636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grpSp>
          <p:nvGrpSpPr>
            <p:cNvPr id="8269" name="Group 10"/>
            <p:cNvGrpSpPr>
              <a:grpSpLocks/>
            </p:cNvGrpSpPr>
            <p:nvPr/>
          </p:nvGrpSpPr>
          <p:grpSpPr bwMode="auto">
            <a:xfrm>
              <a:off x="2880" y="1104"/>
              <a:ext cx="1656" cy="1176"/>
              <a:chOff x="2880" y="1104"/>
              <a:chExt cx="1656" cy="1176"/>
            </a:xfrm>
          </p:grpSpPr>
          <p:grpSp>
            <p:nvGrpSpPr>
              <p:cNvPr id="8308" name="Group 11"/>
              <p:cNvGrpSpPr>
                <a:grpSpLocks/>
              </p:cNvGrpSpPr>
              <p:nvPr/>
            </p:nvGrpSpPr>
            <p:grpSpPr bwMode="auto">
              <a:xfrm>
                <a:off x="2880" y="2160"/>
                <a:ext cx="888" cy="120"/>
                <a:chOff x="2880" y="2160"/>
                <a:chExt cx="888" cy="120"/>
              </a:xfrm>
            </p:grpSpPr>
            <p:sp>
              <p:nvSpPr>
                <p:cNvPr id="8316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7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09" name="Group 14"/>
              <p:cNvGrpSpPr>
                <a:grpSpLocks/>
              </p:cNvGrpSpPr>
              <p:nvPr/>
            </p:nvGrpSpPr>
            <p:grpSpPr bwMode="auto">
              <a:xfrm>
                <a:off x="2880" y="1104"/>
                <a:ext cx="888" cy="120"/>
                <a:chOff x="2880" y="2160"/>
                <a:chExt cx="888" cy="120"/>
              </a:xfrm>
            </p:grpSpPr>
            <p:sp>
              <p:nvSpPr>
                <p:cNvPr id="8314" name="Oval 15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5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10" name="Group 17"/>
              <p:cNvGrpSpPr>
                <a:grpSpLocks/>
              </p:cNvGrpSpPr>
              <p:nvPr/>
            </p:nvGrpSpPr>
            <p:grpSpPr bwMode="auto">
              <a:xfrm>
                <a:off x="2880" y="1632"/>
                <a:ext cx="888" cy="120"/>
                <a:chOff x="2880" y="2160"/>
                <a:chExt cx="888" cy="120"/>
              </a:xfrm>
            </p:grpSpPr>
            <p:sp>
              <p:nvSpPr>
                <p:cNvPr id="8312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3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11" name="Oval 20"/>
              <p:cNvSpPr>
                <a:spLocks noChangeAspect="1" noChangeArrowheads="1"/>
              </p:cNvSpPr>
              <p:nvPr/>
            </p:nvSpPr>
            <p:spPr bwMode="auto">
              <a:xfrm>
                <a:off x="4416" y="1632"/>
                <a:ext cx="120" cy="12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70" name="Group 21"/>
            <p:cNvGrpSpPr>
              <a:grpSpLocks/>
            </p:cNvGrpSpPr>
            <p:nvPr/>
          </p:nvGrpSpPr>
          <p:grpSpPr bwMode="auto">
            <a:xfrm>
              <a:off x="2928" y="1028"/>
              <a:ext cx="777" cy="133"/>
              <a:chOff x="2928" y="1028"/>
              <a:chExt cx="777" cy="133"/>
            </a:xfrm>
          </p:grpSpPr>
          <p:sp>
            <p:nvSpPr>
              <p:cNvPr id="8306" name="Line 22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7" name="Freeform 23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1" name="Group 24"/>
            <p:cNvGrpSpPr>
              <a:grpSpLocks/>
            </p:cNvGrpSpPr>
            <p:nvPr/>
          </p:nvGrpSpPr>
          <p:grpSpPr bwMode="auto">
            <a:xfrm>
              <a:off x="3720" y="1564"/>
              <a:ext cx="777" cy="133"/>
              <a:chOff x="2928" y="1028"/>
              <a:chExt cx="777" cy="133"/>
            </a:xfrm>
          </p:grpSpPr>
          <p:sp>
            <p:nvSpPr>
              <p:cNvPr id="8304" name="Line 25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5" name="Freeform 26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2" name="Group 27"/>
            <p:cNvGrpSpPr>
              <a:grpSpLocks/>
            </p:cNvGrpSpPr>
            <p:nvPr/>
          </p:nvGrpSpPr>
          <p:grpSpPr bwMode="auto">
            <a:xfrm>
              <a:off x="2936" y="2096"/>
              <a:ext cx="777" cy="133"/>
              <a:chOff x="2928" y="1028"/>
              <a:chExt cx="777" cy="133"/>
            </a:xfrm>
          </p:grpSpPr>
          <p:sp>
            <p:nvSpPr>
              <p:cNvPr id="8302" name="Line 28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3" name="Freeform 29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3" name="Group 30"/>
            <p:cNvGrpSpPr>
              <a:grpSpLocks/>
            </p:cNvGrpSpPr>
            <p:nvPr/>
          </p:nvGrpSpPr>
          <p:grpSpPr bwMode="auto">
            <a:xfrm flipH="1" flipV="1">
              <a:off x="2924" y="2228"/>
              <a:ext cx="777" cy="133"/>
              <a:chOff x="2928" y="1028"/>
              <a:chExt cx="777" cy="133"/>
            </a:xfrm>
          </p:grpSpPr>
          <p:sp>
            <p:nvSpPr>
              <p:cNvPr id="8300" name="Line 31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Freeform 32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4" name="Group 33"/>
            <p:cNvGrpSpPr>
              <a:grpSpLocks/>
            </p:cNvGrpSpPr>
            <p:nvPr/>
          </p:nvGrpSpPr>
          <p:grpSpPr bwMode="auto">
            <a:xfrm flipH="1" flipV="1">
              <a:off x="2940" y="1692"/>
              <a:ext cx="777" cy="133"/>
              <a:chOff x="2928" y="1028"/>
              <a:chExt cx="777" cy="133"/>
            </a:xfrm>
          </p:grpSpPr>
          <p:sp>
            <p:nvSpPr>
              <p:cNvPr id="8298" name="Line 34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" name="Freeform 35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5" name="Group 36"/>
            <p:cNvGrpSpPr>
              <a:grpSpLocks/>
            </p:cNvGrpSpPr>
            <p:nvPr/>
          </p:nvGrpSpPr>
          <p:grpSpPr bwMode="auto">
            <a:xfrm>
              <a:off x="2776" y="1167"/>
              <a:ext cx="152" cy="513"/>
              <a:chOff x="2776" y="1167"/>
              <a:chExt cx="152" cy="513"/>
            </a:xfrm>
          </p:grpSpPr>
          <p:sp>
            <p:nvSpPr>
              <p:cNvPr id="8296" name="Line 37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" name="Freeform 38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6" name="Group 39"/>
            <p:cNvGrpSpPr>
              <a:grpSpLocks/>
            </p:cNvGrpSpPr>
            <p:nvPr/>
          </p:nvGrpSpPr>
          <p:grpSpPr bwMode="auto">
            <a:xfrm flipV="1">
              <a:off x="2772" y="1711"/>
              <a:ext cx="152" cy="513"/>
              <a:chOff x="2776" y="1167"/>
              <a:chExt cx="152" cy="513"/>
            </a:xfrm>
          </p:grpSpPr>
          <p:sp>
            <p:nvSpPr>
              <p:cNvPr id="8294" name="Line 40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5" name="Freeform 41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7" name="Group 42"/>
            <p:cNvGrpSpPr>
              <a:grpSpLocks/>
            </p:cNvGrpSpPr>
            <p:nvPr/>
          </p:nvGrpSpPr>
          <p:grpSpPr bwMode="auto">
            <a:xfrm flipH="1" flipV="1">
              <a:off x="2952" y="1167"/>
              <a:ext cx="152" cy="513"/>
              <a:chOff x="2776" y="1167"/>
              <a:chExt cx="152" cy="513"/>
            </a:xfrm>
          </p:grpSpPr>
          <p:sp>
            <p:nvSpPr>
              <p:cNvPr id="8292" name="Line 43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3" name="Freeform 44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8" name="Group 45"/>
            <p:cNvGrpSpPr>
              <a:grpSpLocks/>
            </p:cNvGrpSpPr>
            <p:nvPr/>
          </p:nvGrpSpPr>
          <p:grpSpPr bwMode="auto">
            <a:xfrm flipH="1" flipV="1">
              <a:off x="3712" y="1167"/>
              <a:ext cx="152" cy="513"/>
              <a:chOff x="2776" y="1167"/>
              <a:chExt cx="152" cy="513"/>
            </a:xfrm>
          </p:grpSpPr>
          <p:sp>
            <p:nvSpPr>
              <p:cNvPr id="8290" name="Line 46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1" name="Freeform 47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9" name="Group 48"/>
            <p:cNvGrpSpPr>
              <a:grpSpLocks/>
            </p:cNvGrpSpPr>
            <p:nvPr/>
          </p:nvGrpSpPr>
          <p:grpSpPr bwMode="auto">
            <a:xfrm>
              <a:off x="2934" y="1691"/>
              <a:ext cx="777" cy="523"/>
              <a:chOff x="2934" y="1691"/>
              <a:chExt cx="777" cy="523"/>
            </a:xfrm>
          </p:grpSpPr>
          <p:sp>
            <p:nvSpPr>
              <p:cNvPr id="8288" name="Line 49"/>
              <p:cNvSpPr>
                <a:spLocks noChangeAspect="1" noChangeShapeType="1"/>
              </p:cNvSpPr>
              <p:nvPr/>
            </p:nvSpPr>
            <p:spPr bwMode="auto">
              <a:xfrm rot="3635357">
                <a:off x="3104" y="1995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9" name="Freeform 50"/>
              <p:cNvSpPr>
                <a:spLocks/>
              </p:cNvSpPr>
              <p:nvPr/>
            </p:nvSpPr>
            <p:spPr bwMode="auto">
              <a:xfrm>
                <a:off x="2934" y="1691"/>
                <a:ext cx="777" cy="523"/>
              </a:xfrm>
              <a:custGeom>
                <a:avLst/>
                <a:gdLst>
                  <a:gd name="T0" fmla="*/ 0 w 777"/>
                  <a:gd name="T1" fmla="*/ 514 h 523"/>
                  <a:gd name="T2" fmla="*/ 6 w 777"/>
                  <a:gd name="T3" fmla="*/ 523 h 523"/>
                  <a:gd name="T4" fmla="*/ 176 w 777"/>
                  <a:gd name="T5" fmla="*/ 343 h 523"/>
                  <a:gd name="T6" fmla="*/ 615 w 777"/>
                  <a:gd name="T7" fmla="*/ 247 h 523"/>
                  <a:gd name="T8" fmla="*/ 777 w 777"/>
                  <a:gd name="T9" fmla="*/ 0 h 5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77"/>
                  <a:gd name="T16" fmla="*/ 0 h 523"/>
                  <a:gd name="T17" fmla="*/ 777 w 777"/>
                  <a:gd name="T18" fmla="*/ 523 h 5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77" h="523">
                    <a:moveTo>
                      <a:pt x="0" y="514"/>
                    </a:moveTo>
                    <a:lnTo>
                      <a:pt x="6" y="523"/>
                    </a:lnTo>
                    <a:cubicBezTo>
                      <a:pt x="35" y="495"/>
                      <a:pt x="74" y="389"/>
                      <a:pt x="176" y="343"/>
                    </a:cubicBezTo>
                    <a:cubicBezTo>
                      <a:pt x="278" y="297"/>
                      <a:pt x="515" y="304"/>
                      <a:pt x="615" y="247"/>
                    </a:cubicBezTo>
                    <a:cubicBezTo>
                      <a:pt x="715" y="190"/>
                      <a:pt x="746" y="95"/>
                      <a:pt x="777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80" name="Group 51"/>
            <p:cNvGrpSpPr>
              <a:grpSpLocks/>
            </p:cNvGrpSpPr>
            <p:nvPr/>
          </p:nvGrpSpPr>
          <p:grpSpPr bwMode="auto">
            <a:xfrm>
              <a:off x="3705" y="1685"/>
              <a:ext cx="764" cy="543"/>
              <a:chOff x="3696" y="1680"/>
              <a:chExt cx="764" cy="543"/>
            </a:xfrm>
          </p:grpSpPr>
          <p:sp>
            <p:nvSpPr>
              <p:cNvPr id="8286" name="Line 52"/>
              <p:cNvSpPr>
                <a:spLocks noChangeAspect="1" noChangeShapeType="1"/>
              </p:cNvSpPr>
              <p:nvPr/>
            </p:nvSpPr>
            <p:spPr bwMode="auto">
              <a:xfrm rot="4334049">
                <a:off x="3989" y="2107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Freeform 53"/>
              <p:cNvSpPr>
                <a:spLocks/>
              </p:cNvSpPr>
              <p:nvPr/>
            </p:nvSpPr>
            <p:spPr bwMode="auto">
              <a:xfrm>
                <a:off x="3696" y="1680"/>
                <a:ext cx="764" cy="543"/>
              </a:xfrm>
              <a:custGeom>
                <a:avLst/>
                <a:gdLst>
                  <a:gd name="T0" fmla="*/ 753 w 764"/>
                  <a:gd name="T1" fmla="*/ 0 h 543"/>
                  <a:gd name="T2" fmla="*/ 764 w 764"/>
                  <a:gd name="T3" fmla="*/ 14 h 543"/>
                  <a:gd name="T4" fmla="*/ 485 w 764"/>
                  <a:gd name="T5" fmla="*/ 380 h 543"/>
                  <a:gd name="T6" fmla="*/ 0 w 764"/>
                  <a:gd name="T7" fmla="*/ 543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4"/>
                  <a:gd name="T13" fmla="*/ 0 h 543"/>
                  <a:gd name="T14" fmla="*/ 764 w 764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4" h="543">
                    <a:moveTo>
                      <a:pt x="753" y="0"/>
                    </a:moveTo>
                    <a:lnTo>
                      <a:pt x="764" y="14"/>
                    </a:lnTo>
                    <a:cubicBezTo>
                      <a:pt x="719" y="77"/>
                      <a:pt x="612" y="292"/>
                      <a:pt x="485" y="380"/>
                    </a:cubicBezTo>
                    <a:cubicBezTo>
                      <a:pt x="358" y="468"/>
                      <a:pt x="179" y="505"/>
                      <a:pt x="0" y="54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81" name="Group 54"/>
            <p:cNvGrpSpPr>
              <a:grpSpLocks/>
            </p:cNvGrpSpPr>
            <p:nvPr/>
          </p:nvGrpSpPr>
          <p:grpSpPr bwMode="auto">
            <a:xfrm>
              <a:off x="3726" y="1170"/>
              <a:ext cx="764" cy="543"/>
              <a:chOff x="3726" y="1170"/>
              <a:chExt cx="764" cy="543"/>
            </a:xfrm>
          </p:grpSpPr>
          <p:sp>
            <p:nvSpPr>
              <p:cNvPr id="8284" name="Line 55"/>
              <p:cNvSpPr>
                <a:spLocks noChangeAspect="1" noChangeShapeType="1"/>
              </p:cNvSpPr>
              <p:nvPr/>
            </p:nvSpPr>
            <p:spPr bwMode="auto">
              <a:xfrm rot="19202490" flipH="1">
                <a:off x="4304" y="1379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Freeform 56"/>
              <p:cNvSpPr>
                <a:spLocks/>
              </p:cNvSpPr>
              <p:nvPr/>
            </p:nvSpPr>
            <p:spPr bwMode="auto">
              <a:xfrm rot="10800000" flipH="1">
                <a:off x="3726" y="1170"/>
                <a:ext cx="764" cy="543"/>
              </a:xfrm>
              <a:custGeom>
                <a:avLst/>
                <a:gdLst>
                  <a:gd name="T0" fmla="*/ 753 w 764"/>
                  <a:gd name="T1" fmla="*/ 0 h 543"/>
                  <a:gd name="T2" fmla="*/ 764 w 764"/>
                  <a:gd name="T3" fmla="*/ 14 h 543"/>
                  <a:gd name="T4" fmla="*/ 485 w 764"/>
                  <a:gd name="T5" fmla="*/ 380 h 543"/>
                  <a:gd name="T6" fmla="*/ 0 w 764"/>
                  <a:gd name="T7" fmla="*/ 543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4"/>
                  <a:gd name="T13" fmla="*/ 0 h 543"/>
                  <a:gd name="T14" fmla="*/ 764 w 764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4" h="543">
                    <a:moveTo>
                      <a:pt x="753" y="0"/>
                    </a:moveTo>
                    <a:lnTo>
                      <a:pt x="764" y="14"/>
                    </a:lnTo>
                    <a:cubicBezTo>
                      <a:pt x="719" y="77"/>
                      <a:pt x="612" y="292"/>
                      <a:pt x="485" y="380"/>
                    </a:cubicBezTo>
                    <a:cubicBezTo>
                      <a:pt x="358" y="468"/>
                      <a:pt x="179" y="505"/>
                      <a:pt x="0" y="543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82" name="Text Box 57"/>
            <p:cNvSpPr txBox="1">
              <a:spLocks noChangeArrowheads="1"/>
            </p:cNvSpPr>
            <p:nvPr/>
          </p:nvSpPr>
          <p:spPr bwMode="auto">
            <a:xfrm>
              <a:off x="3704" y="220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8283" name="Text Box 58"/>
            <p:cNvSpPr txBox="1">
              <a:spLocks noChangeArrowheads="1"/>
            </p:cNvSpPr>
            <p:nvPr/>
          </p:nvSpPr>
          <p:spPr bwMode="auto">
            <a:xfrm>
              <a:off x="4504" y="158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</p:grpSp>
      <p:grpSp>
        <p:nvGrpSpPr>
          <p:cNvPr id="8197" name="Group 59"/>
          <p:cNvGrpSpPr>
            <a:grpSpLocks/>
          </p:cNvGrpSpPr>
          <p:nvPr/>
        </p:nvGrpSpPr>
        <p:grpSpPr bwMode="auto">
          <a:xfrm>
            <a:off x="4953000" y="990600"/>
            <a:ext cx="2552700" cy="2613025"/>
            <a:chOff x="3360" y="624"/>
            <a:chExt cx="1608" cy="1646"/>
          </a:xfrm>
        </p:grpSpPr>
        <p:sp>
          <p:nvSpPr>
            <p:cNvPr id="8200" name="Oval 60"/>
            <p:cNvSpPr>
              <a:spLocks noChangeAspect="1" noChangeArrowheads="1"/>
            </p:cNvSpPr>
            <p:nvPr/>
          </p:nvSpPr>
          <p:spPr bwMode="auto">
            <a:xfrm>
              <a:off x="3601" y="12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Rectangle 61"/>
            <p:cNvSpPr>
              <a:spLocks noChangeAspect="1" noChangeArrowheads="1"/>
            </p:cNvSpPr>
            <p:nvPr/>
          </p:nvSpPr>
          <p:spPr bwMode="auto">
            <a:xfrm>
              <a:off x="3560" y="841"/>
              <a:ext cx="1405" cy="1407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Oval 62"/>
            <p:cNvSpPr>
              <a:spLocks noChangeAspect="1" noChangeArrowheads="1"/>
            </p:cNvSpPr>
            <p:nvPr/>
          </p:nvSpPr>
          <p:spPr bwMode="auto">
            <a:xfrm>
              <a:off x="3601" y="19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Oval 63"/>
            <p:cNvSpPr>
              <a:spLocks noChangeAspect="1" noChangeArrowheads="1"/>
            </p:cNvSpPr>
            <p:nvPr/>
          </p:nvSpPr>
          <p:spPr bwMode="auto">
            <a:xfrm>
              <a:off x="3807" y="19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Oval 64"/>
            <p:cNvSpPr>
              <a:spLocks noChangeAspect="1" noChangeArrowheads="1"/>
            </p:cNvSpPr>
            <p:nvPr/>
          </p:nvSpPr>
          <p:spPr bwMode="auto">
            <a:xfrm>
              <a:off x="4013" y="1913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Oval 65"/>
            <p:cNvSpPr>
              <a:spLocks noChangeAspect="1" noChangeArrowheads="1"/>
            </p:cNvSpPr>
            <p:nvPr/>
          </p:nvSpPr>
          <p:spPr bwMode="auto">
            <a:xfrm>
              <a:off x="4220" y="19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Oval 66"/>
            <p:cNvSpPr>
              <a:spLocks noChangeAspect="1" noChangeArrowheads="1"/>
            </p:cNvSpPr>
            <p:nvPr/>
          </p:nvSpPr>
          <p:spPr bwMode="auto">
            <a:xfrm>
              <a:off x="4426" y="1913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Oval 67"/>
            <p:cNvSpPr>
              <a:spLocks noChangeAspect="1" noChangeArrowheads="1"/>
            </p:cNvSpPr>
            <p:nvPr/>
          </p:nvSpPr>
          <p:spPr bwMode="auto">
            <a:xfrm>
              <a:off x="4632" y="1913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Oval 68"/>
            <p:cNvSpPr>
              <a:spLocks noChangeAspect="1" noChangeArrowheads="1"/>
            </p:cNvSpPr>
            <p:nvPr/>
          </p:nvSpPr>
          <p:spPr bwMode="auto">
            <a:xfrm>
              <a:off x="4839" y="19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Oval 69"/>
            <p:cNvSpPr>
              <a:spLocks noChangeAspect="1" noChangeArrowheads="1"/>
            </p:cNvSpPr>
            <p:nvPr/>
          </p:nvSpPr>
          <p:spPr bwMode="auto">
            <a:xfrm>
              <a:off x="3601" y="882"/>
              <a:ext cx="86" cy="8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Oval 70"/>
            <p:cNvSpPr>
              <a:spLocks noChangeAspect="1" noChangeArrowheads="1"/>
            </p:cNvSpPr>
            <p:nvPr/>
          </p:nvSpPr>
          <p:spPr bwMode="auto">
            <a:xfrm>
              <a:off x="3807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Oval 71"/>
            <p:cNvSpPr>
              <a:spLocks noChangeAspect="1" noChangeArrowheads="1"/>
            </p:cNvSpPr>
            <p:nvPr/>
          </p:nvSpPr>
          <p:spPr bwMode="auto">
            <a:xfrm>
              <a:off x="4013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Oval 72"/>
            <p:cNvSpPr>
              <a:spLocks noChangeAspect="1" noChangeArrowheads="1"/>
            </p:cNvSpPr>
            <p:nvPr/>
          </p:nvSpPr>
          <p:spPr bwMode="auto">
            <a:xfrm>
              <a:off x="4220" y="8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Oval 73"/>
            <p:cNvSpPr>
              <a:spLocks noChangeAspect="1" noChangeArrowheads="1"/>
            </p:cNvSpPr>
            <p:nvPr/>
          </p:nvSpPr>
          <p:spPr bwMode="auto">
            <a:xfrm>
              <a:off x="4426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Oval 74"/>
            <p:cNvSpPr>
              <a:spLocks noChangeAspect="1" noChangeArrowheads="1"/>
            </p:cNvSpPr>
            <p:nvPr/>
          </p:nvSpPr>
          <p:spPr bwMode="auto">
            <a:xfrm>
              <a:off x="4632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Oval 75"/>
            <p:cNvSpPr>
              <a:spLocks noChangeAspect="1" noChangeArrowheads="1"/>
            </p:cNvSpPr>
            <p:nvPr/>
          </p:nvSpPr>
          <p:spPr bwMode="auto">
            <a:xfrm>
              <a:off x="4839" y="882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Oval 76"/>
            <p:cNvSpPr>
              <a:spLocks noChangeAspect="1" noChangeArrowheads="1"/>
            </p:cNvSpPr>
            <p:nvPr/>
          </p:nvSpPr>
          <p:spPr bwMode="auto">
            <a:xfrm>
              <a:off x="3601" y="108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Oval 77"/>
            <p:cNvSpPr>
              <a:spLocks noChangeAspect="1" noChangeArrowheads="1"/>
            </p:cNvSpPr>
            <p:nvPr/>
          </p:nvSpPr>
          <p:spPr bwMode="auto">
            <a:xfrm>
              <a:off x="3807" y="1088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Oval 78"/>
            <p:cNvSpPr>
              <a:spLocks noChangeAspect="1" noChangeArrowheads="1"/>
            </p:cNvSpPr>
            <p:nvPr/>
          </p:nvSpPr>
          <p:spPr bwMode="auto">
            <a:xfrm>
              <a:off x="4013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Oval 79"/>
            <p:cNvSpPr>
              <a:spLocks noChangeAspect="1" noChangeArrowheads="1"/>
            </p:cNvSpPr>
            <p:nvPr/>
          </p:nvSpPr>
          <p:spPr bwMode="auto">
            <a:xfrm>
              <a:off x="4220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Oval 80"/>
            <p:cNvSpPr>
              <a:spLocks noChangeAspect="1" noChangeArrowheads="1"/>
            </p:cNvSpPr>
            <p:nvPr/>
          </p:nvSpPr>
          <p:spPr bwMode="auto">
            <a:xfrm>
              <a:off x="4426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Oval 81"/>
            <p:cNvSpPr>
              <a:spLocks noChangeAspect="1" noChangeArrowheads="1"/>
            </p:cNvSpPr>
            <p:nvPr/>
          </p:nvSpPr>
          <p:spPr bwMode="auto">
            <a:xfrm>
              <a:off x="4632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Oval 82"/>
            <p:cNvSpPr>
              <a:spLocks noChangeAspect="1" noChangeArrowheads="1"/>
            </p:cNvSpPr>
            <p:nvPr/>
          </p:nvSpPr>
          <p:spPr bwMode="auto">
            <a:xfrm>
              <a:off x="4839" y="10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Oval 83"/>
            <p:cNvSpPr>
              <a:spLocks noChangeAspect="1" noChangeArrowheads="1"/>
            </p:cNvSpPr>
            <p:nvPr/>
          </p:nvSpPr>
          <p:spPr bwMode="auto">
            <a:xfrm>
              <a:off x="3807" y="12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Oval 84"/>
            <p:cNvSpPr>
              <a:spLocks noChangeAspect="1" noChangeArrowheads="1"/>
            </p:cNvSpPr>
            <p:nvPr/>
          </p:nvSpPr>
          <p:spPr bwMode="auto">
            <a:xfrm>
              <a:off x="4013" y="1294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Oval 85"/>
            <p:cNvSpPr>
              <a:spLocks noChangeAspect="1" noChangeArrowheads="1"/>
            </p:cNvSpPr>
            <p:nvPr/>
          </p:nvSpPr>
          <p:spPr bwMode="auto">
            <a:xfrm>
              <a:off x="4220" y="12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Oval 86"/>
            <p:cNvSpPr>
              <a:spLocks noChangeAspect="1" noChangeArrowheads="1"/>
            </p:cNvSpPr>
            <p:nvPr/>
          </p:nvSpPr>
          <p:spPr bwMode="auto">
            <a:xfrm>
              <a:off x="4426" y="12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Oval 87"/>
            <p:cNvSpPr>
              <a:spLocks noChangeAspect="1" noChangeArrowheads="1"/>
            </p:cNvSpPr>
            <p:nvPr/>
          </p:nvSpPr>
          <p:spPr bwMode="auto">
            <a:xfrm>
              <a:off x="4632" y="12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Oval 88"/>
            <p:cNvSpPr>
              <a:spLocks noChangeAspect="1" noChangeArrowheads="1"/>
            </p:cNvSpPr>
            <p:nvPr/>
          </p:nvSpPr>
          <p:spPr bwMode="auto">
            <a:xfrm>
              <a:off x="4839" y="12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Oval 89"/>
            <p:cNvSpPr>
              <a:spLocks noChangeAspect="1" noChangeArrowheads="1"/>
            </p:cNvSpPr>
            <p:nvPr/>
          </p:nvSpPr>
          <p:spPr bwMode="auto">
            <a:xfrm>
              <a:off x="3601" y="1501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Oval 90"/>
            <p:cNvSpPr>
              <a:spLocks noChangeAspect="1" noChangeArrowheads="1"/>
            </p:cNvSpPr>
            <p:nvPr/>
          </p:nvSpPr>
          <p:spPr bwMode="auto">
            <a:xfrm>
              <a:off x="3807" y="1501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Oval 91"/>
            <p:cNvSpPr>
              <a:spLocks noChangeAspect="1" noChangeArrowheads="1"/>
            </p:cNvSpPr>
            <p:nvPr/>
          </p:nvSpPr>
          <p:spPr bwMode="auto">
            <a:xfrm>
              <a:off x="4013" y="1501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Oval 92"/>
            <p:cNvSpPr>
              <a:spLocks noChangeAspect="1" noChangeArrowheads="1"/>
            </p:cNvSpPr>
            <p:nvPr/>
          </p:nvSpPr>
          <p:spPr bwMode="auto">
            <a:xfrm>
              <a:off x="4220" y="1501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3" name="Oval 93"/>
            <p:cNvSpPr>
              <a:spLocks noChangeAspect="1" noChangeArrowheads="1"/>
            </p:cNvSpPr>
            <p:nvPr/>
          </p:nvSpPr>
          <p:spPr bwMode="auto">
            <a:xfrm>
              <a:off x="4426" y="1501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4" name="Oval 94"/>
            <p:cNvSpPr>
              <a:spLocks noChangeAspect="1" noChangeArrowheads="1"/>
            </p:cNvSpPr>
            <p:nvPr/>
          </p:nvSpPr>
          <p:spPr bwMode="auto">
            <a:xfrm>
              <a:off x="4632" y="1501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Oval 95"/>
            <p:cNvSpPr>
              <a:spLocks noChangeAspect="1" noChangeArrowheads="1"/>
            </p:cNvSpPr>
            <p:nvPr/>
          </p:nvSpPr>
          <p:spPr bwMode="auto">
            <a:xfrm>
              <a:off x="4839" y="1501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Oval 96"/>
            <p:cNvSpPr>
              <a:spLocks noChangeAspect="1" noChangeArrowheads="1"/>
            </p:cNvSpPr>
            <p:nvPr/>
          </p:nvSpPr>
          <p:spPr bwMode="auto">
            <a:xfrm>
              <a:off x="3601" y="17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Oval 97"/>
            <p:cNvSpPr>
              <a:spLocks noChangeAspect="1" noChangeArrowheads="1"/>
            </p:cNvSpPr>
            <p:nvPr/>
          </p:nvSpPr>
          <p:spPr bwMode="auto">
            <a:xfrm>
              <a:off x="3807" y="17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Oval 98"/>
            <p:cNvSpPr>
              <a:spLocks noChangeAspect="1" noChangeArrowheads="1"/>
            </p:cNvSpPr>
            <p:nvPr/>
          </p:nvSpPr>
          <p:spPr bwMode="auto">
            <a:xfrm>
              <a:off x="4013" y="17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Oval 99"/>
            <p:cNvSpPr>
              <a:spLocks noChangeAspect="1" noChangeArrowheads="1"/>
            </p:cNvSpPr>
            <p:nvPr/>
          </p:nvSpPr>
          <p:spPr bwMode="auto">
            <a:xfrm>
              <a:off x="4220" y="17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0" name="Oval 100"/>
            <p:cNvSpPr>
              <a:spLocks noChangeAspect="1" noChangeArrowheads="1"/>
            </p:cNvSpPr>
            <p:nvPr/>
          </p:nvSpPr>
          <p:spPr bwMode="auto">
            <a:xfrm>
              <a:off x="4426" y="1707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Oval 101"/>
            <p:cNvSpPr>
              <a:spLocks noChangeAspect="1" noChangeArrowheads="1"/>
            </p:cNvSpPr>
            <p:nvPr/>
          </p:nvSpPr>
          <p:spPr bwMode="auto">
            <a:xfrm>
              <a:off x="4632" y="17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Oval 102"/>
            <p:cNvSpPr>
              <a:spLocks noChangeAspect="1" noChangeArrowheads="1"/>
            </p:cNvSpPr>
            <p:nvPr/>
          </p:nvSpPr>
          <p:spPr bwMode="auto">
            <a:xfrm>
              <a:off x="4839" y="17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Oval 103"/>
            <p:cNvSpPr>
              <a:spLocks noChangeAspect="1" noChangeArrowheads="1"/>
            </p:cNvSpPr>
            <p:nvPr/>
          </p:nvSpPr>
          <p:spPr bwMode="auto">
            <a:xfrm>
              <a:off x="3601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Oval 104"/>
            <p:cNvSpPr>
              <a:spLocks noChangeAspect="1" noChangeArrowheads="1"/>
            </p:cNvSpPr>
            <p:nvPr/>
          </p:nvSpPr>
          <p:spPr bwMode="auto">
            <a:xfrm>
              <a:off x="3807" y="212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Oval 105"/>
            <p:cNvSpPr>
              <a:spLocks noChangeAspect="1" noChangeArrowheads="1"/>
            </p:cNvSpPr>
            <p:nvPr/>
          </p:nvSpPr>
          <p:spPr bwMode="auto">
            <a:xfrm>
              <a:off x="4013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Oval 106"/>
            <p:cNvSpPr>
              <a:spLocks noChangeAspect="1" noChangeArrowheads="1"/>
            </p:cNvSpPr>
            <p:nvPr/>
          </p:nvSpPr>
          <p:spPr bwMode="auto">
            <a:xfrm>
              <a:off x="4220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Oval 107"/>
            <p:cNvSpPr>
              <a:spLocks noChangeAspect="1" noChangeArrowheads="1"/>
            </p:cNvSpPr>
            <p:nvPr/>
          </p:nvSpPr>
          <p:spPr bwMode="auto">
            <a:xfrm>
              <a:off x="4426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8" name="Oval 108"/>
            <p:cNvSpPr>
              <a:spLocks noChangeAspect="1" noChangeArrowheads="1"/>
            </p:cNvSpPr>
            <p:nvPr/>
          </p:nvSpPr>
          <p:spPr bwMode="auto">
            <a:xfrm>
              <a:off x="4632" y="212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9" name="Oval 109"/>
            <p:cNvSpPr>
              <a:spLocks noChangeAspect="1" noChangeArrowheads="1"/>
            </p:cNvSpPr>
            <p:nvPr/>
          </p:nvSpPr>
          <p:spPr bwMode="auto">
            <a:xfrm>
              <a:off x="4839" y="2120"/>
              <a:ext cx="86" cy="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0" name="Text Box 110"/>
            <p:cNvSpPr txBox="1">
              <a:spLocks noChangeArrowheads="1"/>
            </p:cNvSpPr>
            <p:nvPr/>
          </p:nvSpPr>
          <p:spPr bwMode="auto">
            <a:xfrm>
              <a:off x="3536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251" name="Text Box 111"/>
            <p:cNvSpPr txBox="1">
              <a:spLocks noChangeArrowheads="1"/>
            </p:cNvSpPr>
            <p:nvPr/>
          </p:nvSpPr>
          <p:spPr bwMode="auto">
            <a:xfrm>
              <a:off x="4366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8252" name="Text Box 112"/>
            <p:cNvSpPr txBox="1">
              <a:spLocks noChangeArrowheads="1"/>
            </p:cNvSpPr>
            <p:nvPr/>
          </p:nvSpPr>
          <p:spPr bwMode="auto">
            <a:xfrm>
              <a:off x="3743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253" name="Text Box 113"/>
            <p:cNvSpPr txBox="1">
              <a:spLocks noChangeArrowheads="1"/>
            </p:cNvSpPr>
            <p:nvPr/>
          </p:nvSpPr>
          <p:spPr bwMode="auto">
            <a:xfrm>
              <a:off x="3951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8254" name="Text Box 114"/>
            <p:cNvSpPr txBox="1">
              <a:spLocks noChangeArrowheads="1"/>
            </p:cNvSpPr>
            <p:nvPr/>
          </p:nvSpPr>
          <p:spPr bwMode="auto">
            <a:xfrm>
              <a:off x="4158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8255" name="Text Box 115"/>
            <p:cNvSpPr txBox="1">
              <a:spLocks noChangeArrowheads="1"/>
            </p:cNvSpPr>
            <p:nvPr/>
          </p:nvSpPr>
          <p:spPr bwMode="auto">
            <a:xfrm>
              <a:off x="4573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8256" name="Text Box 116"/>
            <p:cNvSpPr txBox="1">
              <a:spLocks noChangeArrowheads="1"/>
            </p:cNvSpPr>
            <p:nvPr/>
          </p:nvSpPr>
          <p:spPr bwMode="auto">
            <a:xfrm>
              <a:off x="4781" y="62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8257" name="Text Box 117"/>
            <p:cNvSpPr txBox="1">
              <a:spLocks noChangeArrowheads="1"/>
            </p:cNvSpPr>
            <p:nvPr/>
          </p:nvSpPr>
          <p:spPr bwMode="auto">
            <a:xfrm>
              <a:off x="3360" y="82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258" name="Text Box 118"/>
            <p:cNvSpPr txBox="1">
              <a:spLocks noChangeArrowheads="1"/>
            </p:cNvSpPr>
            <p:nvPr/>
          </p:nvSpPr>
          <p:spPr bwMode="auto">
            <a:xfrm>
              <a:off x="3360" y="1646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8259" name="Text Box 119"/>
            <p:cNvSpPr txBox="1">
              <a:spLocks noChangeArrowheads="1"/>
            </p:cNvSpPr>
            <p:nvPr/>
          </p:nvSpPr>
          <p:spPr bwMode="auto">
            <a:xfrm>
              <a:off x="3360" y="102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260" name="Text Box 120"/>
            <p:cNvSpPr txBox="1">
              <a:spLocks noChangeArrowheads="1"/>
            </p:cNvSpPr>
            <p:nvPr/>
          </p:nvSpPr>
          <p:spPr bwMode="auto">
            <a:xfrm>
              <a:off x="3360" y="123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8261" name="Text Box 121"/>
            <p:cNvSpPr txBox="1">
              <a:spLocks noChangeArrowheads="1"/>
            </p:cNvSpPr>
            <p:nvPr/>
          </p:nvSpPr>
          <p:spPr bwMode="auto">
            <a:xfrm>
              <a:off x="3360" y="144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8262" name="Text Box 122"/>
            <p:cNvSpPr txBox="1">
              <a:spLocks noChangeArrowheads="1"/>
            </p:cNvSpPr>
            <p:nvPr/>
          </p:nvSpPr>
          <p:spPr bwMode="auto">
            <a:xfrm>
              <a:off x="3360" y="185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8263" name="Text Box 123"/>
            <p:cNvSpPr txBox="1">
              <a:spLocks noChangeArrowheads="1"/>
            </p:cNvSpPr>
            <p:nvPr/>
          </p:nvSpPr>
          <p:spPr bwMode="auto">
            <a:xfrm>
              <a:off x="3360" y="205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7</a:t>
              </a:r>
            </a:p>
          </p:txBody>
        </p:sp>
      </p:grpSp>
      <p:sp>
        <p:nvSpPr>
          <p:cNvPr id="8198" name="Text Box 124"/>
          <p:cNvSpPr txBox="1">
            <a:spLocks noChangeArrowheads="1"/>
          </p:cNvSpPr>
          <p:nvPr/>
        </p:nvSpPr>
        <p:spPr bwMode="auto">
          <a:xfrm>
            <a:off x="238125" y="1903413"/>
            <a:ext cx="1044575" cy="469900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FF3300"/>
                </a:solidFill>
                <a:latin typeface="Arial" charset="0"/>
              </a:rPr>
              <a:t>Graph</a:t>
            </a:r>
          </a:p>
        </p:txBody>
      </p:sp>
      <p:sp>
        <p:nvSpPr>
          <p:cNvPr id="8199" name="Text Box 125"/>
          <p:cNvSpPr txBox="1">
            <a:spLocks noChangeArrowheads="1"/>
          </p:cNvSpPr>
          <p:nvPr/>
        </p:nvSpPr>
        <p:spPr bwMode="auto">
          <a:xfrm>
            <a:off x="7696200" y="1600200"/>
            <a:ext cx="1027113" cy="469900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FF3300"/>
                </a:solidFill>
                <a:latin typeface="Arial" charset="0"/>
              </a:rPr>
              <a:t>Matrix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228600"/>
            <a:ext cx="8913812" cy="609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Random Surfer Rule</a:t>
            </a:r>
            <a:endParaRPr lang="en-US" sz="1800" i="0" dirty="0" smtClean="0">
              <a:solidFill>
                <a:srgbClr val="075DCF"/>
              </a:solidFill>
              <a:effectLst/>
              <a:ea typeface="+mj-ea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2819400"/>
            <a:ext cx="8305800" cy="3657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If there are no links out of this page, choose a page at random.</a:t>
            </a:r>
          </a:p>
          <a:p>
            <a:pPr lvl="4">
              <a:lnSpc>
                <a:spcPct val="110000"/>
              </a:lnSpc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Otherwise, with probability p 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(= .85)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, follow a random link out of this page.</a:t>
            </a:r>
          </a:p>
          <a:p>
            <a:pPr lvl="4">
              <a:lnSpc>
                <a:spcPct val="110000"/>
              </a:lnSpc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Or, with probability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m = 1 - p 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(= .15)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, choose a page at random.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0" y="1371600"/>
            <a:ext cx="4419600" cy="10668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An important page is one that many important pages point to.</a:t>
            </a:r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1066800" y="1371600"/>
            <a:ext cx="3052763" cy="1189038"/>
            <a:chOff x="672" y="864"/>
            <a:chExt cx="1923" cy="749"/>
          </a:xfrm>
        </p:grpSpPr>
        <p:sp>
          <p:nvSpPr>
            <p:cNvPr id="9222" name="Line 6"/>
            <p:cNvSpPr>
              <a:spLocks noChangeAspect="1" noChangeShapeType="1"/>
            </p:cNvSpPr>
            <p:nvPr/>
          </p:nvSpPr>
          <p:spPr bwMode="auto">
            <a:xfrm>
              <a:off x="732" y="924"/>
              <a:ext cx="1011" cy="3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Line 7"/>
            <p:cNvSpPr>
              <a:spLocks noChangeAspect="1" noChangeShapeType="1"/>
            </p:cNvSpPr>
            <p:nvPr/>
          </p:nvSpPr>
          <p:spPr bwMode="auto">
            <a:xfrm flipV="1">
              <a:off x="792" y="1272"/>
              <a:ext cx="936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Line 8"/>
            <p:cNvSpPr>
              <a:spLocks noChangeAspect="1" noChangeShapeType="1"/>
            </p:cNvSpPr>
            <p:nvPr/>
          </p:nvSpPr>
          <p:spPr bwMode="auto">
            <a:xfrm flipH="1">
              <a:off x="1082" y="1268"/>
              <a:ext cx="658" cy="2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9"/>
            <p:cNvSpPr>
              <a:spLocks noChangeAspect="1" noChangeShapeType="1"/>
            </p:cNvSpPr>
            <p:nvPr/>
          </p:nvSpPr>
          <p:spPr bwMode="auto">
            <a:xfrm flipH="1">
              <a:off x="1738" y="944"/>
              <a:ext cx="790" cy="3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Oval 10"/>
            <p:cNvSpPr>
              <a:spLocks noChangeAspect="1" noChangeArrowheads="1"/>
            </p:cNvSpPr>
            <p:nvPr/>
          </p:nvSpPr>
          <p:spPr bwMode="auto">
            <a:xfrm>
              <a:off x="2465" y="874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Oval 11"/>
            <p:cNvSpPr>
              <a:spLocks noChangeAspect="1" noChangeArrowheads="1"/>
            </p:cNvSpPr>
            <p:nvPr/>
          </p:nvSpPr>
          <p:spPr bwMode="auto">
            <a:xfrm>
              <a:off x="672" y="864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Oval 12"/>
            <p:cNvSpPr>
              <a:spLocks noChangeAspect="1" noChangeArrowheads="1"/>
            </p:cNvSpPr>
            <p:nvPr/>
          </p:nvSpPr>
          <p:spPr bwMode="auto">
            <a:xfrm>
              <a:off x="732" y="1283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Oval 13"/>
            <p:cNvSpPr>
              <a:spLocks noChangeAspect="1" noChangeArrowheads="1"/>
            </p:cNvSpPr>
            <p:nvPr/>
          </p:nvSpPr>
          <p:spPr bwMode="auto">
            <a:xfrm>
              <a:off x="1022" y="1483"/>
              <a:ext cx="130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" name="Line 14"/>
            <p:cNvSpPr>
              <a:spLocks noChangeAspect="1" noChangeShapeType="1"/>
            </p:cNvSpPr>
            <p:nvPr/>
          </p:nvSpPr>
          <p:spPr bwMode="auto">
            <a:xfrm flipH="1">
              <a:off x="1230" y="1386"/>
              <a:ext cx="21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5"/>
            <p:cNvSpPr>
              <a:spLocks noChangeAspect="1" noChangeShapeType="1"/>
            </p:cNvSpPr>
            <p:nvPr/>
          </p:nvSpPr>
          <p:spPr bwMode="auto">
            <a:xfrm flipH="1">
              <a:off x="957" y="1306"/>
              <a:ext cx="359" cy="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16"/>
            <p:cNvSpPr>
              <a:spLocks noChangeAspect="1" noChangeShapeType="1"/>
            </p:cNvSpPr>
            <p:nvPr/>
          </p:nvSpPr>
          <p:spPr bwMode="auto">
            <a:xfrm flipH="1" flipV="1">
              <a:off x="934" y="991"/>
              <a:ext cx="422" cy="1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17"/>
            <p:cNvSpPr>
              <a:spLocks noChangeAspect="1" noChangeShapeType="1"/>
            </p:cNvSpPr>
            <p:nvPr/>
          </p:nvSpPr>
          <p:spPr bwMode="auto">
            <a:xfrm flipV="1">
              <a:off x="2052" y="1049"/>
              <a:ext cx="223" cy="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Oval 18"/>
            <p:cNvSpPr>
              <a:spLocks noChangeAspect="1" noChangeArrowheads="1"/>
            </p:cNvSpPr>
            <p:nvPr/>
          </p:nvSpPr>
          <p:spPr bwMode="auto">
            <a:xfrm>
              <a:off x="2106" y="1353"/>
              <a:ext cx="129" cy="1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Line 19"/>
            <p:cNvSpPr>
              <a:spLocks noChangeAspect="1" noChangeShapeType="1"/>
            </p:cNvSpPr>
            <p:nvPr/>
          </p:nvSpPr>
          <p:spPr bwMode="auto">
            <a:xfrm>
              <a:off x="1861" y="1313"/>
              <a:ext cx="25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20"/>
            <p:cNvSpPr>
              <a:spLocks noChangeAspect="1" noChangeShapeType="1"/>
            </p:cNvSpPr>
            <p:nvPr/>
          </p:nvSpPr>
          <p:spPr bwMode="auto">
            <a:xfrm>
              <a:off x="1738" y="1267"/>
              <a:ext cx="425" cy="1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Oval 21"/>
            <p:cNvSpPr>
              <a:spLocks noChangeAspect="1" noChangeArrowheads="1"/>
            </p:cNvSpPr>
            <p:nvPr/>
          </p:nvSpPr>
          <p:spPr bwMode="auto">
            <a:xfrm>
              <a:off x="1676" y="1204"/>
              <a:ext cx="130" cy="12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914400"/>
          </a:xfrm>
        </p:spPr>
        <p:txBody>
          <a:bodyPr/>
          <a:lstStyle/>
          <a:p>
            <a:pPr marL="25400">
              <a:tabLst>
                <a:tab pos="1270000" algn="l"/>
              </a:tabLst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Page Rank Matrix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5125" y="1120775"/>
            <a:ext cx="4264025" cy="4983163"/>
          </a:xfrm>
          <a:noFill/>
        </p:spPr>
        <p:txBody>
          <a:bodyPr/>
          <a:lstStyle/>
          <a:p>
            <a:pPr marL="25400" indent="0">
              <a:tabLst>
                <a:tab pos="876300" algn="l"/>
              </a:tabLst>
            </a:pPr>
            <a:r>
              <a:rPr lang="en-US" dirty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Importance ranking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of web pages</a:t>
            </a:r>
          </a:p>
          <a:p>
            <a:pPr marL="25400" indent="0">
              <a:tabLst>
                <a:tab pos="876300" algn="l"/>
              </a:tabLst>
            </a:pPr>
            <a:endParaRPr lang="en-US" sz="2000" dirty="0">
              <a:latin typeface="Arial" charset="0"/>
            </a:endParaRPr>
          </a:p>
          <a:p>
            <a:pPr marL="25400" indent="0">
              <a:tabLst>
                <a:tab pos="876300" algn="l"/>
              </a:tabLst>
            </a:pPr>
            <a:r>
              <a:rPr lang="en-US" sz="2000" dirty="0" smtClean="0">
                <a:latin typeface="Arial" charset="0"/>
              </a:rPr>
              <a:t> Stationary </a:t>
            </a:r>
            <a:r>
              <a:rPr lang="en-US" sz="2000" dirty="0">
                <a:latin typeface="Arial" charset="0"/>
              </a:rPr>
              <a:t>distribution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of a Markov chain</a:t>
            </a:r>
          </a:p>
          <a:p>
            <a:pPr marL="25400" indent="0">
              <a:tabLst>
                <a:tab pos="876300" algn="l"/>
              </a:tabLst>
            </a:pPr>
            <a:endParaRPr lang="en-US" sz="2000" dirty="0">
              <a:latin typeface="Arial" charset="0"/>
            </a:endParaRPr>
          </a:p>
          <a:p>
            <a:pPr marL="25400" indent="0">
              <a:tabLst>
                <a:tab pos="876300" algn="l"/>
              </a:tabLst>
            </a:pPr>
            <a:r>
              <a:rPr lang="en-US" sz="2000" dirty="0" smtClean="0">
                <a:latin typeface="Arial" charset="0"/>
              </a:rPr>
              <a:t> Power </a:t>
            </a:r>
            <a:r>
              <a:rPr lang="en-US" sz="2000" dirty="0">
                <a:latin typeface="Arial" charset="0"/>
              </a:rPr>
              <a:t>method: </a:t>
            </a:r>
            <a:r>
              <a:rPr lang="en-US" sz="2000" dirty="0" err="1">
                <a:latin typeface="Arial" charset="0"/>
              </a:rPr>
              <a:t>matvec</a:t>
            </a:r>
            <a:r>
              <a:rPr lang="en-US" sz="2000" dirty="0">
                <a:latin typeface="Arial" charset="0"/>
              </a:rPr>
              <a:t/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and vector arithmetic</a:t>
            </a:r>
          </a:p>
          <a:p>
            <a:pPr marL="25400" indent="0">
              <a:buFontTx/>
              <a:buNone/>
              <a:tabLst>
                <a:tab pos="876300" algn="l"/>
              </a:tabLst>
            </a:pPr>
            <a:endParaRPr lang="en-US" sz="2000" dirty="0">
              <a:latin typeface="Arial" charset="0"/>
            </a:endParaRPr>
          </a:p>
          <a:p>
            <a:pPr marL="25400" indent="0">
              <a:tabLst>
                <a:tab pos="876300" algn="l"/>
              </a:tabLst>
            </a:pPr>
            <a:r>
              <a:rPr lang="en-US" sz="2000" dirty="0" smtClean="0">
                <a:latin typeface="Arial" charset="0"/>
              </a:rPr>
              <a:t> Page rank matrix from</a:t>
            </a:r>
            <a:r>
              <a:rPr lang="en-US" sz="2000" dirty="0">
                <a:latin typeface="Arial" charset="0"/>
              </a:rPr>
              <a:t/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a web crawl of </a:t>
            </a:r>
            <a:r>
              <a:rPr lang="en-US" sz="2000" dirty="0" err="1">
                <a:latin typeface="Arial" charset="0"/>
              </a:rPr>
              <a:t>mit.edu</a:t>
            </a:r>
            <a:r>
              <a:rPr lang="en-US" sz="2000" dirty="0">
                <a:latin typeface="Arial" charset="0"/>
              </a:rPr>
              <a:t/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(170,000 pages)</a:t>
            </a:r>
          </a:p>
        </p:txBody>
      </p:sp>
      <p:pic>
        <p:nvPicPr>
          <p:cNvPr id="10244" name="Picture 10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8" y="1577975"/>
            <a:ext cx="4227512" cy="422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9825</TotalTime>
  <Words>335</Words>
  <Application>Microsoft Macintosh PowerPoint</Application>
  <PresentationFormat>On-screen Show (4:3)</PresentationFormat>
  <Paragraphs>92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Google and the Random Surfer</vt:lpstr>
      <vt:lpstr>Google and the Random Surfer</vt:lpstr>
      <vt:lpstr>Google and the Random Surfer</vt:lpstr>
      <vt:lpstr>Analyzing the Web with graphs and matrices</vt:lpstr>
      <vt:lpstr>Analyzing the Web with graphs and matrices</vt:lpstr>
      <vt:lpstr>Random Surfer Rule</vt:lpstr>
      <vt:lpstr>A Page Rank Matrix</vt:lpstr>
    </vt:vector>
  </TitlesOfParts>
  <Company>Xerox 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Sparse LU Factorization</dc:title>
  <dc:creator>John Gilbert</dc:creator>
  <cp:lastModifiedBy>John Gilbert</cp:lastModifiedBy>
  <cp:revision>353</cp:revision>
  <cp:lastPrinted>1999-10-20T00:13:40Z</cp:lastPrinted>
  <dcterms:created xsi:type="dcterms:W3CDTF">1998-10-05T22:15:03Z</dcterms:created>
  <dcterms:modified xsi:type="dcterms:W3CDTF">2016-02-03T17:44:39Z</dcterms:modified>
</cp:coreProperties>
</file>