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sldIdLst>
    <p:sldId id="258" r:id="rId2"/>
    <p:sldId id="257" r:id="rId3"/>
    <p:sldId id="260" r:id="rId4"/>
    <p:sldId id="259" r:id="rId5"/>
    <p:sldId id="262" r:id="rId6"/>
    <p:sldId id="263" r:id="rId7"/>
    <p:sldId id="261" r:id="rId8"/>
    <p:sldId id="265" r:id="rId9"/>
    <p:sldId id="266" r:id="rId10"/>
    <p:sldId id="270" r:id="rId11"/>
    <p:sldId id="268" r:id="rId12"/>
    <p:sldId id="272" r:id="rId13"/>
    <p:sldId id="274" r:id="rId14"/>
    <p:sldId id="271" r:id="rId15"/>
    <p:sldId id="273" r:id="rId16"/>
    <p:sldId id="275" r:id="rId17"/>
    <p:sldId id="276" r:id="rId18"/>
    <p:sldId id="277" r:id="rId19"/>
    <p:sldId id="278" r:id="rId20"/>
    <p:sldId id="279" r:id="rId21"/>
    <p:sldId id="281" r:id="rId22"/>
    <p:sldId id="284" r:id="rId23"/>
    <p:sldId id="285" r:id="rId24"/>
    <p:sldId id="286" r:id="rId25"/>
    <p:sldId id="287" r:id="rId26"/>
    <p:sldId id="282" r:id="rId27"/>
    <p:sldId id="283" r:id="rId28"/>
    <p:sldId id="288" r:id="rId29"/>
    <p:sldId id="289" r:id="rId30"/>
    <p:sldId id="290" r:id="rId31"/>
    <p:sldId id="291" r:id="rId32"/>
    <p:sldId id="292" r:id="rId33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606"/>
    <a:srgbClr val="009900"/>
    <a:srgbClr val="5856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8455" autoAdjust="0"/>
  </p:normalViewPr>
  <p:slideViewPr>
    <p:cSldViewPr>
      <p:cViewPr varScale="1">
        <p:scale>
          <a:sx n="42" d="100"/>
          <a:sy n="42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602D0BFE-5C50-49EC-8BE0-2D423747B68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288167-E299-499A-95FD-3678938FAF0C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8195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8196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E6AA082-4C08-439E-AFBA-7162DFFCA5DC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81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270D9F-5858-4E46-984B-8A24210F8AAB}" type="slidenum">
              <a:rPr lang="en-US"/>
              <a:pPr/>
              <a:t>15</a:t>
            </a:fld>
            <a:endParaRPr lang="en-US"/>
          </a:p>
        </p:txBody>
      </p:sp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9F01C596-6F53-46E3-97A4-0B8A1632D53F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484706-D071-45E4-BF2D-14B2F499E5D9}" type="slidenum">
              <a:rPr lang="en-US"/>
              <a:pPr/>
              <a:t>16</a:t>
            </a:fld>
            <a:endParaRPr lang="en-US"/>
          </a:p>
        </p:txBody>
      </p:sp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A194303A-E812-49B3-AC7C-353B7A449DEB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31F9BA-D902-4B92-AF94-DDB7E1E7A2D2}" type="slidenum">
              <a:rPr lang="en-US"/>
              <a:pPr/>
              <a:t>17</a:t>
            </a:fld>
            <a:endParaRPr lang="en-US"/>
          </a:p>
        </p:txBody>
      </p:sp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AE9BEF24-AB24-46E5-902A-3F1212C34FC0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079A9E-A83D-45E6-83E5-F9AAC5AB5108}" type="slidenum">
              <a:rPr lang="en-US"/>
              <a:pPr/>
              <a:t>18</a:t>
            </a:fld>
            <a:endParaRPr lang="en-US"/>
          </a:p>
        </p:txBody>
      </p:sp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440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A09E7312-38AD-48F5-B226-D069660030B4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C83ED6-6C00-4442-8854-035AF45747E5}" type="slidenum">
              <a:rPr lang="en-US"/>
              <a:pPr/>
              <a:t>19</a:t>
            </a:fld>
            <a:endParaRPr lang="en-US"/>
          </a:p>
        </p:txBody>
      </p:sp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4608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DF5DB7B-FEF1-4F3E-BA0F-3128F02F85C8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A83205-90D5-4637-B842-9C82E508DB29}" type="slidenum">
              <a:rPr lang="en-US"/>
              <a:pPr/>
              <a:t>20</a:t>
            </a:fld>
            <a:endParaRPr lang="en-US"/>
          </a:p>
        </p:txBody>
      </p:sp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E484068-7C3A-4286-B1A0-852CE9E7CA8D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2625"/>
            <a:ext cx="4572000" cy="34290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7975"/>
          </a:xfrm>
        </p:spPr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6A7C57-D6ED-4471-BC85-790683865C2E}" type="slidenum">
              <a:rPr lang="en-US"/>
              <a:pPr/>
              <a:t>21</a:t>
            </a:fld>
            <a:endParaRPr lang="en-US"/>
          </a:p>
        </p:txBody>
      </p:sp>
      <p:sp>
        <p:nvSpPr>
          <p:cNvPr id="51202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51203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51204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E1F2137-5AA4-4DA6-AAB2-18BE56F7D874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512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18F00-EC3F-4EED-A3FF-41863C958037}" type="slidenum">
              <a:rPr lang="en-US"/>
              <a:pPr/>
              <a:t>24</a:t>
            </a:fld>
            <a:endParaRPr lang="en-US"/>
          </a:p>
        </p:txBody>
      </p:sp>
      <p:sp>
        <p:nvSpPr>
          <p:cNvPr id="57346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57347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57348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A99CBDA-8E3C-47F9-B1E5-D737AB15D7ED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573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4A94DD-11D9-46DD-99E2-7BB431A85F52}" type="slidenum">
              <a:rPr lang="en-US"/>
              <a:pPr/>
              <a:t>25</a:t>
            </a:fld>
            <a:endParaRPr lang="en-US"/>
          </a:p>
        </p:txBody>
      </p:sp>
      <p:sp>
        <p:nvSpPr>
          <p:cNvPr id="59394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59395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59396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CB60C4B-D5CB-466C-9AF5-93680A3252B1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593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CD3A3D-2B9D-4865-B100-2A55314CDE96}" type="slidenum">
              <a:rPr lang="en-US"/>
              <a:pPr/>
              <a:t>3</a:t>
            </a:fld>
            <a:endParaRPr lang="en-U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39E092-EBA5-421C-A0C9-67324A0B7F17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69CDE0-83F0-4492-8A6B-AC7735234225}" type="slidenum">
              <a:rPr lang="en-US"/>
              <a:pPr/>
              <a:t>8</a:t>
            </a:fld>
            <a:endParaRPr lang="en-US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defTabSz="949325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790918-75F8-4F7E-BEC2-11C9B419B76D}" type="slidenum">
              <a:rPr lang="en-US"/>
              <a:pPr/>
              <a:t>9</a:t>
            </a:fld>
            <a:endParaRPr lang="en-US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defTabSz="949325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4930AC-6FF4-452B-8827-42437A05F017}" type="slidenum">
              <a:rPr lang="en-US"/>
              <a:pPr/>
              <a:t>10</a:t>
            </a:fld>
            <a:endParaRPr lang="en-US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defTabSz="949325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0BBDB7-3C58-4891-BC6C-6BBC06DDF783}" type="slidenum">
              <a:rPr lang="en-US"/>
              <a:pPr/>
              <a:t>11</a:t>
            </a:fld>
            <a:endParaRPr lang="en-US"/>
          </a:p>
        </p:txBody>
      </p:sp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0A6C158-843B-4B95-BA08-52F35D5618BC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1F43DC-4518-4E73-B62E-60755523B17D}" type="slidenum">
              <a:rPr lang="en-US"/>
              <a:pPr/>
              <a:t>12</a:t>
            </a:fld>
            <a:endParaRPr lang="en-US"/>
          </a:p>
        </p:txBody>
      </p:sp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16E58D2-AD29-4354-BEE1-7D9455F1A249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2625"/>
            <a:ext cx="4572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7975"/>
          </a:xfrm>
        </p:spPr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F8A4F4-F8BD-401F-8354-F693B7010DE6}" type="slidenum">
              <a:rPr lang="en-US"/>
              <a:pPr/>
              <a:t>13</a:t>
            </a:fld>
            <a:endParaRPr lang="en-US"/>
          </a:p>
        </p:txBody>
      </p:sp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1EA793B-D4FB-449A-AB7A-951E2A227EA1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63500"/>
            <a:ext cx="2209800" cy="6261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3500"/>
            <a:ext cx="6477000" cy="6261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08100"/>
            <a:ext cx="3806825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08100"/>
            <a:ext cx="3808413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3500"/>
            <a:ext cx="8839200" cy="912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08100"/>
            <a:ext cx="7767638" cy="501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outline text format</a:t>
            </a:r>
          </a:p>
          <a:p>
            <a:pPr lvl="1"/>
            <a:r>
              <a:rPr lang="en-US" smtClean="0"/>
              <a:t>Second Outline Level</a:t>
            </a:r>
          </a:p>
          <a:p>
            <a:pPr lvl="2"/>
            <a:r>
              <a:rPr lang="en-US" smtClean="0"/>
              <a:t>Third Outline Level</a:t>
            </a:r>
          </a:p>
          <a:p>
            <a:pPr lvl="3"/>
            <a:r>
              <a:rPr lang="en-US" smtClean="0"/>
              <a:t>Fourth Outline Level</a:t>
            </a:r>
          </a:p>
          <a:p>
            <a:pPr lvl="4"/>
            <a:r>
              <a:rPr lang="en-US" smtClean="0"/>
              <a:t>Fifth Outline Level</a:t>
            </a:r>
          </a:p>
          <a:p>
            <a:pPr lvl="4"/>
            <a:r>
              <a:rPr lang="en-US" smtClean="0"/>
              <a:t>Sixth Outline Level</a:t>
            </a:r>
          </a:p>
          <a:p>
            <a:pPr lvl="4"/>
            <a:r>
              <a:rPr lang="en-US" smtClean="0"/>
              <a:t>Seventh Outline Level</a:t>
            </a:r>
          </a:p>
          <a:p>
            <a:pPr lvl="4"/>
            <a:r>
              <a:rPr lang="en-US" smtClean="0"/>
              <a:t>Eighth Outline Level</a:t>
            </a:r>
          </a:p>
          <a:p>
            <a:pPr lvl="4"/>
            <a:r>
              <a:rPr lang="en-US" smtClean="0"/>
              <a:t>Ninth Outline Level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6557963"/>
            <a:ext cx="914400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4456113" algn="ctr"/>
                <a:tab pos="8686800" algn="l"/>
                <a:tab pos="9144000" algn="l"/>
              </a:tabLst>
              <a:defRPr/>
            </a:pPr>
            <a:r>
              <a:rPr lang="en-US" sz="1200" i="1" dirty="0">
                <a:solidFill>
                  <a:srgbClr val="0093D0"/>
                </a:solidFill>
                <a:ea typeface="Arial Unicode MS" pitchFamily="34" charset="-128"/>
                <a:cs typeface="+mn-cs"/>
              </a:rPr>
              <a:t>		</a:t>
            </a:r>
            <a:fld id="{F939177C-2FDF-4695-B7C3-0A8116DF402B}" type="slidenum">
              <a:rPr lang="en-US" sz="1200" i="1">
                <a:solidFill>
                  <a:srgbClr val="0093D0"/>
                </a:solidFill>
                <a:ea typeface="Arial Unicode MS" pitchFamily="34" charset="-128"/>
                <a:cs typeface="+mn-cs"/>
              </a:rPr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3333CC"/>
                </a:buClr>
                <a:buFont typeface="Lucida Sans Unicode" pitchFamily="34" charset="0"/>
                <a:buNone/>
                <a:tabLst>
                  <a:tab pos="4456113" algn="ctr"/>
                  <a:tab pos="8686800" algn="l"/>
                  <a:tab pos="9144000" algn="l"/>
                </a:tabLst>
                <a:defRPr/>
              </a:pPr>
              <a:t>‹#›</a:t>
            </a:fld>
            <a:endParaRPr lang="en-US" sz="1200" i="1" dirty="0">
              <a:solidFill>
                <a:srgbClr val="0093D0"/>
              </a:solidFill>
              <a:ea typeface="Arial Unicode MS" pitchFamily="34" charset="-128"/>
              <a:cs typeface="+mn-cs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rgbClr val="827F7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600200" y="4953000"/>
            <a:ext cx="3810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defTabSz="457200" eaLnBrk="0" hangingPunct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2400">
              <a:solidFill>
                <a:srgbClr val="000000"/>
              </a:solidFill>
              <a:ea typeface="Arial Unicode MS" pitchFamily="34" charset="-128"/>
              <a:cs typeface="+mn-cs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443038" y="5565775"/>
            <a:ext cx="5181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defTabSz="457200" eaLnBrk="0" hangingPunct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3200">
              <a:solidFill>
                <a:srgbClr val="000000"/>
              </a:solidFill>
              <a:ea typeface="Arial Unicode MS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iming>
    <p:tnLst>
      <p:par>
        <p:cTn id="1" dur="indefinite" restart="never" nodeType="tmRoot"/>
      </p:par>
    </p:tnLst>
  </p:timing>
  <p:txStyles>
    <p:titleStyle>
      <a:lvl1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2pPr>
      <a:lvl3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3pPr>
      <a:lvl4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4pPr>
      <a:lvl5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5pPr>
      <a:lvl6pPr marL="4572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6pPr>
      <a:lvl7pPr marL="9144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7pPr>
      <a:lvl8pPr marL="13716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8pPr>
      <a:lvl9pPr marL="18288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9pPr>
    </p:titleStyle>
    <p:bodyStyle>
      <a:lvl1pPr marL="338138" indent="-338138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∙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38188" indent="-280988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75000"/>
        <a:buFont typeface="Lucida Sans Unicode" pitchFamily="34" charset="0"/>
        <a:buChar char="♦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447800"/>
            <a:ext cx="7924800" cy="1470025"/>
          </a:xfrm>
        </p:spPr>
        <p:txBody>
          <a:bodyPr/>
          <a:lstStyle/>
          <a:p>
            <a:pPr defTabSz="914400"/>
            <a:r>
              <a:rPr lang="en-US" sz="40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CS 140 :  Jan </a:t>
            </a:r>
            <a:r>
              <a:rPr lang="en-US" sz="4000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27 </a:t>
            </a:r>
            <a:r>
              <a:rPr lang="en-US" sz="40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Feb 3, </a:t>
            </a:r>
            <a:r>
              <a:rPr lang="en-US" sz="4000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2010</a:t>
            </a:r>
            <a:r>
              <a:rPr lang="en-US" sz="40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000" b="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Multicore</a:t>
            </a:r>
            <a:r>
              <a:rPr lang="en-US" sz="40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(and Shared Memory) Programming with </a:t>
            </a:r>
            <a:r>
              <a:rPr lang="en-US" sz="4000" b="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Cilk</a:t>
            </a:r>
            <a:r>
              <a:rPr lang="en-US" sz="40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++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276600"/>
            <a:ext cx="7772400" cy="2438400"/>
          </a:xfrm>
        </p:spPr>
        <p:txBody>
          <a:bodyPr/>
          <a:lstStyle/>
          <a:p>
            <a:pPr defTabSz="914400"/>
            <a:endParaRPr lang="en-US">
              <a:solidFill>
                <a:srgbClr val="585650"/>
              </a:solidFill>
            </a:endParaRP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>
                <a:solidFill>
                  <a:srgbClr val="585650"/>
                </a:solidFill>
              </a:rPr>
              <a:t>  Multicore and NUMA architectures</a:t>
            </a: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>
                <a:solidFill>
                  <a:srgbClr val="585650"/>
                </a:solidFill>
              </a:rPr>
              <a:t>  Multithreaded Programming</a:t>
            </a: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>
                <a:solidFill>
                  <a:srgbClr val="585650"/>
                </a:solidFill>
              </a:rPr>
              <a:t>  Cilk++ as a concurrency platform</a:t>
            </a: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>
                <a:solidFill>
                  <a:srgbClr val="585650"/>
                </a:solidFill>
              </a:rPr>
              <a:t>  Divide and conquer paradigm for Cilk++</a:t>
            </a:r>
            <a:r>
              <a:rPr lang="en-US" sz="2400">
                <a:solidFill>
                  <a:srgbClr val="585650"/>
                </a:solidFill>
              </a:rPr>
              <a:t> </a:t>
            </a:r>
          </a:p>
          <a:p>
            <a:pPr defTabSz="914400"/>
            <a:endParaRPr lang="en-US" sz="2400">
              <a:solidFill>
                <a:srgbClr val="5856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6096000"/>
            <a:ext cx="6326188" cy="3667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chemeClr val="bg2"/>
                </a:solidFill>
              </a:rPr>
              <a:t>Thanks to </a:t>
            </a:r>
            <a:r>
              <a:rPr lang="en-US" sz="1800" b="1">
                <a:solidFill>
                  <a:schemeClr val="tx1"/>
                </a:solidFill>
              </a:rPr>
              <a:t>Charles E. Leiserson for some of these slides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defTabSz="914400"/>
            <a:r>
              <a:rPr lang="en-US" sz="4400"/>
              <a:t>Great, how do we program it?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Cilk++ is a faithful extension of C++</a:t>
            </a:r>
          </a:p>
          <a:p>
            <a:r>
              <a:rPr lang="en-US"/>
              <a:t>Programmer implement algorithms mostly in the </a:t>
            </a:r>
            <a:r>
              <a:rPr lang="en-US" b="1"/>
              <a:t>divide-and-conquer</a:t>
            </a:r>
            <a:r>
              <a:rPr lang="en-US"/>
              <a:t> (DAC) paradigm. Two hints to the compiler:</a:t>
            </a:r>
          </a:p>
          <a:p>
            <a:pPr lvl="1"/>
            <a:r>
              <a:rPr lang="en-US">
                <a:solidFill>
                  <a:srgbClr val="990033"/>
                </a:solidFill>
              </a:rPr>
              <a:t>cilk_spawn: </a:t>
            </a:r>
            <a:r>
              <a:rPr lang="en-US" i="1">
                <a:solidFill>
                  <a:srgbClr val="585650"/>
                </a:solidFill>
              </a:rPr>
              <a:t>the following function can run in parallel with the caller.</a:t>
            </a:r>
          </a:p>
          <a:p>
            <a:pPr lvl="1"/>
            <a:r>
              <a:rPr lang="en-US">
                <a:solidFill>
                  <a:srgbClr val="990033"/>
                </a:solidFill>
              </a:rPr>
              <a:t>cilk_sync: </a:t>
            </a:r>
            <a:r>
              <a:rPr lang="en-US" i="1">
                <a:solidFill>
                  <a:srgbClr val="585650"/>
                </a:solidFill>
              </a:rPr>
              <a:t>all spawned children must return before program execution can continue</a:t>
            </a:r>
            <a:r>
              <a:rPr lang="en-US"/>
              <a:t> </a:t>
            </a:r>
          </a:p>
          <a:p>
            <a:r>
              <a:rPr lang="en-US"/>
              <a:t>Third keyword for programmer convenience only (compiler converts it to spawns/syncs under the covers) </a:t>
            </a:r>
          </a:p>
          <a:p>
            <a:pPr lvl="1"/>
            <a:r>
              <a:rPr lang="en-US">
                <a:solidFill>
                  <a:srgbClr val="990033"/>
                </a:solidFill>
              </a:rPr>
              <a:t>cilk_for</a:t>
            </a:r>
            <a:endParaRPr lang="en-US"/>
          </a:p>
          <a:p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133599"/>
            <a:ext cx="8305800" cy="3733800"/>
            <a:chOff x="264" y="912"/>
            <a:chExt cx="5232" cy="23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AutoShape 4" descr="Parchment"/>
            <p:cNvSpPr>
              <a:spLocks noChangeArrowheads="1"/>
            </p:cNvSpPr>
            <p:nvPr/>
          </p:nvSpPr>
          <p:spPr bwMode="auto">
            <a:xfrm>
              <a:off x="264" y="923"/>
              <a:ext cx="5232" cy="2341"/>
            </a:xfrm>
            <a:prstGeom prst="foldedCorner">
              <a:avLst>
                <a:gd name="adj" fmla="val 12500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9pPr>
            </a:lstStyle>
            <a:p>
              <a:pPr marL="336550" indent="-336550" algn="l" defTabSz="457200" eaLnBrk="0" hangingPunct="0">
                <a:lnSpc>
                  <a:spcPct val="120000"/>
                </a:lnSpc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endParaRPr lang="en-US" sz="1400" b="1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Lucida Sans Unicode" pitchFamily="34" charset="0"/>
              </a:endParaRPr>
            </a:p>
          </p:txBody>
        </p:sp>
        <p:sp>
          <p:nvSpPr>
            <p:cNvPr id="26634" name="Rectangle 10" descr="Parchment"/>
            <p:cNvSpPr>
              <a:spLocks noChangeArrowheads="1"/>
            </p:cNvSpPr>
            <p:nvPr/>
          </p:nvSpPr>
          <p:spPr bwMode="auto">
            <a:xfrm>
              <a:off x="264" y="912"/>
              <a:ext cx="5232" cy="23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bIns="0"/>
            <a:lstStyle/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template &lt;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typename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T&gt;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void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(T begin, T end) {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if (begin != end) {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T middle = partition(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   begin,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   end,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   bind2nd( less&lt;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typename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iterator_traits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&lt;T&gt;::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value_type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&gt;(),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            *begin )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);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rgbClr val="000000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</a:t>
              </a:r>
              <a:r>
                <a:rPr lang="en-US" sz="1400" dirty="0" err="1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cilk_spawn</a:t>
              </a:r>
              <a:r>
                <a:rPr lang="en-US" sz="1400" dirty="0">
                  <a:solidFill>
                    <a:srgbClr val="000000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(begin, middle);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(max(begin + 1, middle), end);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rgbClr val="000000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</a:t>
              </a:r>
              <a:r>
                <a:rPr lang="en-US" sz="1400" dirty="0" err="1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cilk_sync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;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}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}</a:t>
              </a:r>
            </a:p>
          </p:txBody>
        </p:sp>
      </p:grp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4191000" y="1752600"/>
            <a:ext cx="4238625" cy="1725613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648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9pPr>
          </a:lstStyle>
          <a:p>
            <a:pPr algn="l"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The named </a:t>
            </a:r>
            <a:r>
              <a:rPr lang="en-GB" b="1" i="1" dirty="0">
                <a:solidFill>
                  <a:srgbClr val="FFCC00"/>
                </a:solidFill>
                <a:ea typeface="Arial Unicode MS" pitchFamily="34" charset="-128"/>
                <a:cs typeface="Arial Unicode MS" pitchFamily="34" charset="-128"/>
              </a:rPr>
              <a:t>child</a:t>
            </a:r>
            <a:r>
              <a:rPr lang="en-GB" b="1" spc="6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smtClean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function may execute </a:t>
            </a: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in parallel with the </a:t>
            </a:r>
            <a:r>
              <a:rPr lang="en-GB" b="1" i="1" dirty="0">
                <a:solidFill>
                  <a:srgbClr val="FFCC00"/>
                </a:solidFill>
                <a:ea typeface="Arial Unicode MS" pitchFamily="34" charset="-128"/>
                <a:cs typeface="Arial Unicode MS" pitchFamily="34" charset="-128"/>
              </a:rPr>
              <a:t>parent</a:t>
            </a:r>
            <a:r>
              <a:rPr lang="en-GB" spc="6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caller.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2916238" y="5214938"/>
            <a:ext cx="4627562" cy="1338262"/>
          </a:xfrm>
          <a:prstGeom prst="roundRect">
            <a:avLst>
              <a:gd name="adj" fmla="val 17741"/>
            </a:avLst>
          </a:prstGeom>
          <a:solidFill>
            <a:schemeClr val="accent2"/>
          </a:solidFill>
          <a:ln w="648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Arial" charset="0"/>
              </a:defRPr>
            </a:lvl9pPr>
          </a:lstStyle>
          <a:p>
            <a:pPr algn="l"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Control cannot pass this point until all spawned children have returned.</a:t>
            </a:r>
          </a:p>
        </p:txBody>
      </p:sp>
      <p:sp>
        <p:nvSpPr>
          <p:cNvPr id="8" name="AutoShape 10"/>
          <p:cNvSpPr>
            <a:spLocks/>
          </p:cNvSpPr>
          <p:nvPr/>
        </p:nvSpPr>
        <p:spPr bwMode="auto">
          <a:xfrm rot="10800000" flipV="1">
            <a:off x="1362075" y="2590800"/>
            <a:ext cx="3438525" cy="1873250"/>
          </a:xfrm>
          <a:custGeom>
            <a:avLst/>
            <a:gdLst>
              <a:gd name="T0" fmla="*/ 638027 w 12922"/>
              <a:gd name="T1" fmla="*/ 224 h 8376"/>
              <a:gd name="T2" fmla="*/ 3438107 w 12922"/>
              <a:gd name="T3" fmla="*/ 1874012 h 8376"/>
              <a:gd name="T4" fmla="*/ 0 60000 65536"/>
              <a:gd name="T5" fmla="*/ 0 60000 65536"/>
              <a:gd name="T6" fmla="*/ 0 w 12922"/>
              <a:gd name="T7" fmla="*/ 0 h 8376"/>
              <a:gd name="T8" fmla="*/ 12922 w 12922"/>
              <a:gd name="T9" fmla="*/ 8376 h 83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922" h="8376" stroke="0">
                <a:moveTo>
                  <a:pt x="0" y="270"/>
                </a:moveTo>
                <a:cubicBezTo>
                  <a:pt x="786" y="91"/>
                  <a:pt x="1591" y="0"/>
                  <a:pt x="2398" y="1"/>
                </a:cubicBezTo>
                <a:cubicBezTo>
                  <a:pt x="7428" y="1"/>
                  <a:pt x="11793" y="3474"/>
                  <a:pt x="12922" y="8376"/>
                </a:cubicBezTo>
              </a:path>
              <a:path w="12922" h="8376" fill="none">
                <a:moveTo>
                  <a:pt x="2398" y="1"/>
                </a:moveTo>
                <a:cubicBezTo>
                  <a:pt x="7428" y="1"/>
                  <a:pt x="11793" y="3474"/>
                  <a:pt x="12922" y="8376"/>
                </a:cubicBezTo>
              </a:path>
            </a:pathLst>
          </a:custGeom>
          <a:noFill/>
          <a:ln w="57240">
            <a:solidFill>
              <a:schemeClr val="tx2"/>
            </a:solidFill>
            <a:miter lim="800000"/>
            <a:headEnd type="triangle" w="med" len="med"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utoShape 11"/>
          <p:cNvSpPr>
            <a:spLocks/>
          </p:cNvSpPr>
          <p:nvPr/>
        </p:nvSpPr>
        <p:spPr bwMode="auto">
          <a:xfrm rot="10800000" flipH="1" flipV="1">
            <a:off x="1352550" y="4572000"/>
            <a:ext cx="2838450" cy="12954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742 h 21600"/>
              <a:gd name="T20" fmla="*/ 10799 w 21600"/>
              <a:gd name="T21" fmla="*/ 1640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1487" y="21578"/>
                </a:moveTo>
                <a:cubicBezTo>
                  <a:pt x="11258" y="21592"/>
                  <a:pt x="11029" y="21599"/>
                  <a:pt x="10800" y="21600"/>
                </a:cubicBezTo>
                <a:cubicBezTo>
                  <a:pt x="5316" y="21600"/>
                  <a:pt x="703" y="17490"/>
                  <a:pt x="71" y="12043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1487" y="21578"/>
                </a:moveTo>
                <a:cubicBezTo>
                  <a:pt x="11258" y="21592"/>
                  <a:pt x="11029" y="21599"/>
                  <a:pt x="10800" y="21600"/>
                </a:cubicBezTo>
                <a:cubicBezTo>
                  <a:pt x="5316" y="21600"/>
                  <a:pt x="703" y="17490"/>
                  <a:pt x="71" y="12043"/>
                </a:cubicBezTo>
              </a:path>
            </a:pathLst>
          </a:custGeom>
          <a:noFill/>
          <a:ln w="57240">
            <a:solidFill>
              <a:schemeClr val="tx2"/>
            </a:solidFill>
            <a:miter lim="800000"/>
            <a:headEnd type="triangle" w="med" len="med"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1595438"/>
            <a:ext cx="47244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b="1" dirty="0">
                <a:solidFill>
                  <a:schemeClr val="accent2"/>
                </a:solidFill>
                <a:latin typeface="+mn-lt"/>
                <a:cs typeface="+mn-cs"/>
              </a:rPr>
              <a:t>Example:</a:t>
            </a:r>
            <a:r>
              <a:rPr lang="en-US" sz="2400" b="1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chemeClr val="tx2"/>
                </a:solidFill>
                <a:latin typeface="+mn-lt"/>
                <a:cs typeface="+mn-cs"/>
              </a:rPr>
              <a:t>Quicksort</a:t>
            </a:r>
            <a:endParaRPr lang="en-US" sz="24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25608" name="Title 1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Nested Parallelism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>
                <a:solidFill>
                  <a:schemeClr val="accent2"/>
                </a:solidFill>
              </a:rPr>
              <a:t>Cilk++</a:t>
            </a:r>
            <a:r>
              <a:rPr lang="en-US" sz="4400"/>
              <a:t> Loops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3581400"/>
            <a:ext cx="7924800" cy="3038475"/>
          </a:xfrm>
        </p:spPr>
        <p:txBody>
          <a:bodyPr>
            <a:spAutoFit/>
          </a:bodyPr>
          <a:lstStyle/>
          <a:p>
            <a:pPr marL="280988" indent="-280988"/>
            <a:r>
              <a:rPr lang="en-US"/>
              <a:t>A </a:t>
            </a:r>
            <a:r>
              <a:rPr lang="en-US">
                <a:solidFill>
                  <a:schemeClr val="accent2"/>
                </a:solidFill>
                <a:latin typeface="Lucida Sans Typewriter" pitchFamily="49" charset="0"/>
              </a:rPr>
              <a:t>cilk_for</a:t>
            </a:r>
            <a:r>
              <a:rPr lang="en-US"/>
              <a:t> loop’s iterations execute in parallel.</a:t>
            </a:r>
          </a:p>
          <a:p>
            <a:pPr marL="280988" indent="-280988"/>
            <a:r>
              <a:rPr lang="en-US"/>
              <a:t>The index must be declared in the loop initializer.</a:t>
            </a:r>
          </a:p>
          <a:p>
            <a:pPr marL="280988" indent="-280988"/>
            <a:r>
              <a:rPr lang="en-US"/>
              <a:t>The end condition is evaluated exactly once at the beginning of the loop.</a:t>
            </a:r>
          </a:p>
          <a:p>
            <a:pPr marL="280988" indent="-280988"/>
            <a:r>
              <a:rPr lang="en-US"/>
              <a:t>Loop increments should be a </a:t>
            </a:r>
            <a:r>
              <a:rPr lang="en-US" b="1"/>
              <a:t>const</a:t>
            </a:r>
            <a:r>
              <a:rPr lang="en-US"/>
              <a:t> value</a:t>
            </a:r>
          </a:p>
        </p:txBody>
      </p:sp>
      <p:grpSp>
        <p:nvGrpSpPr>
          <p:cNvPr id="32772" name="Group 3"/>
          <p:cNvGrpSpPr>
            <a:grpSpLocks/>
          </p:cNvGrpSpPr>
          <p:nvPr/>
        </p:nvGrpSpPr>
        <p:grpSpPr bwMode="auto">
          <a:xfrm>
            <a:off x="1828800" y="1752600"/>
            <a:ext cx="5435600" cy="2060575"/>
            <a:chOff x="698" y="1792"/>
            <a:chExt cx="4679" cy="2220"/>
          </a:xfrm>
        </p:grpSpPr>
        <p:sp>
          <p:nvSpPr>
            <p:cNvPr id="11" name="AutoShape 4" descr="Parchment"/>
            <p:cNvSpPr>
              <a:spLocks noChangeArrowheads="1"/>
            </p:cNvSpPr>
            <p:nvPr/>
          </p:nvSpPr>
          <p:spPr bwMode="auto">
            <a:xfrm>
              <a:off x="698" y="1792"/>
              <a:ext cx="4679" cy="1808"/>
            </a:xfrm>
            <a:prstGeom prst="foldedCorner">
              <a:avLst>
                <a:gd name="adj" fmla="val 12500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bIns="0"/>
            <a:lstStyle/>
            <a:p>
              <a:pPr marL="336550" indent="-336550"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endParaRPr lang="en-US" sz="24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+mn-cs"/>
              </a:endParaRPr>
            </a:p>
          </p:txBody>
        </p:sp>
        <p:sp>
          <p:nvSpPr>
            <p:cNvPr id="32774" name="Rectangle 5" descr="Parchment"/>
            <p:cNvSpPr>
              <a:spLocks noChangeArrowheads="1"/>
            </p:cNvSpPr>
            <p:nvPr/>
          </p:nvSpPr>
          <p:spPr bwMode="auto">
            <a:xfrm>
              <a:off x="787" y="1871"/>
              <a:ext cx="4536" cy="214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bIns="0"/>
            <a:lstStyle/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1800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cilk_for</a:t>
              </a:r>
              <a:r>
                <a:rPr lang="en-US" sz="18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(int i=1; i&lt;n; ++i) {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18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</a:t>
              </a:r>
              <a:r>
                <a:rPr lang="en-US" sz="1800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cilk_for</a:t>
              </a:r>
              <a:r>
                <a:rPr lang="en-US" sz="18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(int j=0; j&lt;i; ++j) {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18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B[i][j] = A[j][i];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18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}</a:t>
              </a:r>
            </a:p>
            <a:p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18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}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09600" y="1295400"/>
            <a:ext cx="4724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b="1" dirty="0">
                <a:solidFill>
                  <a:schemeClr val="accent2"/>
                </a:solidFill>
                <a:latin typeface="+mn-lt"/>
                <a:cs typeface="+mn-cs"/>
              </a:rPr>
              <a:t>Example:</a:t>
            </a:r>
            <a:r>
              <a:rPr lang="en-US" sz="2400" b="1" dirty="0">
                <a:solidFill>
                  <a:schemeClr val="tx2"/>
                </a:solidFill>
                <a:latin typeface="+mn-lt"/>
                <a:cs typeface="+mn-cs"/>
              </a:rPr>
              <a:t> Matrix transpose</a:t>
            </a:r>
            <a:endParaRPr lang="en-US" sz="24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Serial Correctness</a:t>
            </a: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858963" y="1143000"/>
            <a:ext cx="2919412" cy="1670050"/>
          </a:xfrm>
          <a:prstGeom prst="foldedCorner">
            <a:avLst>
              <a:gd name="adj" fmla="val 12500"/>
            </a:avLst>
          </a:prstGeom>
          <a:blipFill>
            <a:blip r:embed="rId3"/>
            <a:tile tx="0" ty="0" sx="100000" sy="100000" flip="none" algn="tl"/>
          </a:blipFill>
          <a:ln w="6477">
            <a:solidFill>
              <a:srgbClr val="B2B2B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46800" rIns="90000" bIns="46800" anchor="ctr" anchorCtr="1"/>
          <a:lstStyle/>
          <a:p>
            <a:pPr defTabSz="457200" eaLnBrk="0" hangingPunct="0">
              <a:spcBef>
                <a:spcPct val="0"/>
              </a:spcBef>
              <a:buClr>
                <a:srgbClr val="FF33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200" dirty="0">
              <a:solidFill>
                <a:srgbClr val="000000"/>
              </a:solidFill>
              <a:latin typeface="Lucida Sans Typewriter" pitchFamily="49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2598738" y="2463800"/>
            <a:ext cx="1557337" cy="342900"/>
          </a:xfrm>
          <a:prstGeom prst="rect">
            <a:avLst/>
          </a:prstGeom>
          <a:solidFill>
            <a:schemeClr val="accent1"/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lIns="90000" tIns="91440" rIns="90000" bIns="46800">
            <a:spAutoFit/>
          </a:bodyPr>
          <a:lstStyle/>
          <a:p>
            <a:pPr defTabSz="457200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chemeClr val="accent2"/>
                </a:solidFill>
                <a:latin typeface="HandelGotDBol"/>
                <a:ea typeface="Arial Unicode MS" pitchFamily="34" charset="-128"/>
                <a:cs typeface="Arial Unicode MS" pitchFamily="34" charset="-128"/>
              </a:rPr>
              <a:t>Cilk++</a:t>
            </a: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source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2403475" y="4960938"/>
            <a:ext cx="1828800" cy="628650"/>
          </a:xfrm>
          <a:prstGeom prst="flowChartAlternateProcess">
            <a:avLst/>
          </a:prstGeom>
          <a:solidFill>
            <a:srgbClr val="FFFFFF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Conventional </a:t>
            </a:r>
          </a:p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Regression Tests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2312988" y="5961063"/>
            <a:ext cx="2011362" cy="668337"/>
          </a:xfrm>
          <a:prstGeom prst="octagon">
            <a:avLst>
              <a:gd name="adj" fmla="val 23148"/>
            </a:avLst>
          </a:prstGeom>
          <a:solidFill>
            <a:srgbClr val="0093D0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Reliable Single-Threaded Code</a:t>
            </a:r>
          </a:p>
        </p:txBody>
      </p:sp>
      <p:grpSp>
        <p:nvGrpSpPr>
          <p:cNvPr id="36871" name="Group 9"/>
          <p:cNvGrpSpPr>
            <a:grpSpLocks/>
          </p:cNvGrpSpPr>
          <p:nvPr/>
        </p:nvGrpSpPr>
        <p:grpSpPr bwMode="auto">
          <a:xfrm>
            <a:off x="5486400" y="1358900"/>
            <a:ext cx="1600200" cy="1238250"/>
            <a:chOff x="2542" y="317"/>
            <a:chExt cx="1008" cy="851"/>
          </a:xfrm>
        </p:grpSpPr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>
              <a:off x="2542" y="317"/>
              <a:ext cx="1008" cy="851"/>
            </a:xfrm>
            <a:prstGeom prst="flowChartAlternateProcess">
              <a:avLst/>
            </a:prstGeom>
            <a:solidFill>
              <a:srgbClr val="2DACAD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90000" tIns="46800" rIns="90000" bIns="46800" anchorCtr="1"/>
            <a:lstStyle/>
            <a:p>
              <a:pPr algn="ctr" defTabSz="457200">
                <a:lnSpc>
                  <a:spcPct val="90000"/>
                </a:lnSpc>
                <a:spcBef>
                  <a:spcPct val="0"/>
                </a:spcBef>
                <a:buClr>
                  <a:srgbClr val="000000"/>
                </a:buClr>
                <a:buFont typeface="Arial Unicode MS" pitchFamily="34" charset="-128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1800">
                  <a:solidFill>
                    <a:schemeClr val="bg1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  <a:t>Cilk++</a:t>
              </a:r>
              <a:r>
                <a:rPr lang="en-GB" sz="1800">
                  <a:solidFill>
                    <a:srgbClr val="000000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  <a:t/>
              </a:r>
              <a:br>
                <a:rPr lang="en-GB" sz="1800">
                  <a:solidFill>
                    <a:srgbClr val="000000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</a:br>
              <a:r>
                <a:rPr lang="en-GB" sz="1600">
                  <a:solidFill>
                    <a:schemeClr val="bg1"/>
                  </a:solidFill>
                  <a:ea typeface="Arial Unicode MS" pitchFamily="34" charset="-128"/>
                  <a:cs typeface="Arial Unicode MS" pitchFamily="34" charset="-128"/>
                </a:rPr>
                <a:t>Compiler</a:t>
              </a:r>
            </a:p>
          </p:txBody>
        </p:sp>
        <p:sp>
          <p:nvSpPr>
            <p:cNvPr id="36873" name="AutoShape 11"/>
            <p:cNvSpPr>
              <a:spLocks noChangeArrowheads="1"/>
            </p:cNvSpPr>
            <p:nvPr/>
          </p:nvSpPr>
          <p:spPr bwMode="auto">
            <a:xfrm>
              <a:off x="2595" y="736"/>
              <a:ext cx="902" cy="340"/>
            </a:xfrm>
            <a:prstGeom prst="flowChartAlternateProcess">
              <a:avLst/>
            </a:prstGeom>
            <a:solidFill>
              <a:srgbClr val="FFFFFF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0" anchor="ctr"/>
            <a:lstStyle/>
            <a:p>
              <a:pPr algn="ctr" defTabSz="457200">
                <a:lnSpc>
                  <a:spcPct val="90000"/>
                </a:lnSpc>
                <a:spcBef>
                  <a:spcPct val="0"/>
                </a:spcBef>
                <a:buClr>
                  <a:srgbClr val="000000"/>
                </a:buClr>
                <a:buFont typeface="Arial Unicode MS" pitchFamily="34" charset="-128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Conventional </a:t>
              </a:r>
            </a:p>
            <a:p>
              <a:pPr algn="ctr" defTabSz="457200">
                <a:lnSpc>
                  <a:spcPct val="90000"/>
                </a:lnSpc>
                <a:spcBef>
                  <a:spcPct val="0"/>
                </a:spcBef>
                <a:buClr>
                  <a:srgbClr val="000000"/>
                </a:buClr>
                <a:buFont typeface="Arial Unicode MS" pitchFamily="34" charset="-128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GB" sz="140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Compiler</a:t>
              </a:r>
            </a:p>
          </p:txBody>
        </p:sp>
      </p:grpSp>
      <p:cxnSp>
        <p:nvCxnSpPr>
          <p:cNvPr id="36874" name="AutoShape 13"/>
          <p:cNvCxnSpPr>
            <a:cxnSpLocks noChangeShapeType="1"/>
            <a:stCxn id="6" idx="2"/>
          </p:cNvCxnSpPr>
          <p:nvPr/>
        </p:nvCxnSpPr>
        <p:spPr bwMode="auto">
          <a:xfrm rot="5400000">
            <a:off x="3135313" y="5762625"/>
            <a:ext cx="355600" cy="9525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6875" name="AutoShape 14"/>
          <p:cNvCxnSpPr>
            <a:cxnSpLocks noChangeShapeType="1"/>
            <a:stCxn id="27" idx="0"/>
            <a:endCxn id="4" idx="2"/>
          </p:cNvCxnSpPr>
          <p:nvPr/>
        </p:nvCxnSpPr>
        <p:spPr bwMode="auto">
          <a:xfrm rot="5400000" flipH="1" flipV="1">
            <a:off x="3109119" y="3021806"/>
            <a:ext cx="419100" cy="1588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 type="triangle" w="med" len="med"/>
            <a:tailEnd/>
          </a:ln>
        </p:spPr>
      </p:cxnSp>
      <p:cxnSp>
        <p:nvCxnSpPr>
          <p:cNvPr id="36876" name="AutoShape 15"/>
          <p:cNvCxnSpPr>
            <a:cxnSpLocks noChangeShapeType="1"/>
            <a:endCxn id="20" idx="0"/>
          </p:cNvCxnSpPr>
          <p:nvPr/>
        </p:nvCxnSpPr>
        <p:spPr bwMode="auto">
          <a:xfrm rot="5400000">
            <a:off x="6110288" y="2773362"/>
            <a:ext cx="355600" cy="3175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6877" name="AutoShape 17"/>
          <p:cNvCxnSpPr>
            <a:cxnSpLocks noChangeShapeType="1"/>
            <a:stCxn id="4" idx="3"/>
            <a:endCxn id="9" idx="1"/>
          </p:cNvCxnSpPr>
          <p:nvPr/>
        </p:nvCxnSpPr>
        <p:spPr bwMode="auto">
          <a:xfrm>
            <a:off x="4778375" y="1978025"/>
            <a:ext cx="708025" cy="0"/>
          </a:xfrm>
          <a:prstGeom prst="straightConnector1">
            <a:avLst/>
          </a:prstGeom>
          <a:noFill/>
          <a:ln w="6336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8" name="AutoShape 26"/>
          <p:cNvSpPr>
            <a:spLocks noChangeArrowheads="1"/>
          </p:cNvSpPr>
          <p:nvPr/>
        </p:nvSpPr>
        <p:spPr bwMode="auto">
          <a:xfrm>
            <a:off x="5543550" y="3805238"/>
            <a:ext cx="1485900" cy="549275"/>
          </a:xfrm>
          <a:prstGeom prst="foldedCorner">
            <a:avLst>
              <a:gd name="adj" fmla="val 12500"/>
            </a:avLst>
          </a:prstGeom>
          <a:blipFill>
            <a:blip r:embed="rId3"/>
            <a:tile tx="0" ty="0" sx="100000" sy="100000" flip="none" algn="tl"/>
          </a:blipFill>
          <a:ln w="6477">
            <a:solidFill>
              <a:srgbClr val="B2B2B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137160" rIns="90000" bIns="46800" anchor="ctr" anchorCtr="1"/>
          <a:lstStyle/>
          <a:p>
            <a:pPr algn="ctr"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+mn-cs"/>
              </a:rPr>
              <a:t>Binary</a:t>
            </a:r>
          </a:p>
        </p:txBody>
      </p:sp>
      <p:sp>
        <p:nvSpPr>
          <p:cNvPr id="20" name="AutoShape 33"/>
          <p:cNvSpPr>
            <a:spLocks noChangeArrowheads="1"/>
          </p:cNvSpPr>
          <p:nvPr/>
        </p:nvSpPr>
        <p:spPr bwMode="auto">
          <a:xfrm>
            <a:off x="5524500" y="2952750"/>
            <a:ext cx="1524000" cy="488950"/>
          </a:xfrm>
          <a:prstGeom prst="flowChartAlternateProcess">
            <a:avLst/>
          </a:prstGeom>
          <a:solidFill>
            <a:srgbClr val="FFFFFF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13716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Linker</a:t>
            </a:r>
          </a:p>
        </p:txBody>
      </p:sp>
      <p:cxnSp>
        <p:nvCxnSpPr>
          <p:cNvPr id="36880" name="AutoShape 37"/>
          <p:cNvCxnSpPr>
            <a:cxnSpLocks noChangeShapeType="1"/>
            <a:stCxn id="20" idx="2"/>
            <a:endCxn id="18" idx="0"/>
          </p:cNvCxnSpPr>
          <p:nvPr/>
        </p:nvCxnSpPr>
        <p:spPr bwMode="auto">
          <a:xfrm>
            <a:off x="6286500" y="3441700"/>
            <a:ext cx="0" cy="363538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6881" name="AutoShape 38"/>
          <p:cNvCxnSpPr>
            <a:cxnSpLocks noChangeShapeType="1"/>
            <a:stCxn id="18" idx="2"/>
            <a:endCxn id="32" idx="0"/>
          </p:cNvCxnSpPr>
          <p:nvPr/>
        </p:nvCxnSpPr>
        <p:spPr bwMode="auto">
          <a:xfrm rot="5400000">
            <a:off x="6061075" y="4579938"/>
            <a:ext cx="452437" cy="1588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27" name="AutoShape 2"/>
          <p:cNvSpPr>
            <a:spLocks noChangeArrowheads="1"/>
          </p:cNvSpPr>
          <p:nvPr/>
        </p:nvSpPr>
        <p:spPr bwMode="auto">
          <a:xfrm>
            <a:off x="2060575" y="3232150"/>
            <a:ext cx="2514600" cy="1395413"/>
          </a:xfrm>
          <a:prstGeom prst="foldedCorner">
            <a:avLst>
              <a:gd name="adj" fmla="val 12500"/>
            </a:avLst>
          </a:prstGeom>
          <a:blipFill>
            <a:blip r:embed="rId3"/>
            <a:tile tx="0" ty="0" sx="100000" sy="100000" flip="none" algn="tl"/>
          </a:blipFill>
          <a:ln w="6477">
            <a:solidFill>
              <a:srgbClr val="B2B2B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46800" rIns="90000" bIns="46800" anchorCtr="1"/>
          <a:lstStyle/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int fib (int n) {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if (n&lt;2) return (n);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else {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int x,y;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x = fib(n-1);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y = fib(n-2);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return (x+y);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}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}</a:t>
            </a:r>
          </a:p>
        </p:txBody>
      </p:sp>
      <p:sp>
        <p:nvSpPr>
          <p:cNvPr id="36883" name="Text Box 3"/>
          <p:cNvSpPr txBox="1">
            <a:spLocks noChangeArrowheads="1"/>
          </p:cNvSpPr>
          <p:nvPr/>
        </p:nvSpPr>
        <p:spPr bwMode="auto">
          <a:xfrm>
            <a:off x="2878138" y="4319588"/>
            <a:ext cx="1398587" cy="320675"/>
          </a:xfrm>
          <a:prstGeom prst="rect">
            <a:avLst/>
          </a:prstGeom>
          <a:solidFill>
            <a:schemeClr val="accent1"/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lIns="90000" tIns="91440" rIns="90000" bIns="46800" anchor="ctr" anchorCtr="1">
            <a:spAutoFit/>
          </a:bodyPr>
          <a:lstStyle/>
          <a:p>
            <a:pPr defTabSz="457200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6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Serialization</a:t>
            </a:r>
          </a:p>
        </p:txBody>
      </p:sp>
      <p:sp>
        <p:nvSpPr>
          <p:cNvPr id="36884" name="Rectangle 57"/>
          <p:cNvSpPr>
            <a:spLocks noChangeArrowheads="1"/>
          </p:cNvSpPr>
          <p:nvPr/>
        </p:nvSpPr>
        <p:spPr bwMode="auto">
          <a:xfrm>
            <a:off x="1939925" y="1219200"/>
            <a:ext cx="19145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FF33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int fib (int n) {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if (n&lt;2) return (n);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else {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int x,y;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x =</a:t>
            </a:r>
            <a:r>
              <a:rPr lang="en-GB" sz="1200">
                <a:solidFill>
                  <a:schemeClr val="tx2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cilk_spawn</a:t>
            </a: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fib(n-1);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y = fib(n-2);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1200">
                <a:solidFill>
                  <a:schemeClr val="tx2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cilk_sync;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return (x+y);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}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}</a:t>
            </a:r>
          </a:p>
        </p:txBody>
      </p:sp>
      <p:cxnSp>
        <p:nvCxnSpPr>
          <p:cNvPr id="36885" name="AutoShape 36"/>
          <p:cNvCxnSpPr>
            <a:cxnSpLocks noChangeShapeType="1"/>
            <a:endCxn id="6" idx="3"/>
          </p:cNvCxnSpPr>
          <p:nvPr/>
        </p:nvCxnSpPr>
        <p:spPr bwMode="auto">
          <a:xfrm rot="10800000">
            <a:off x="4232275" y="5275263"/>
            <a:ext cx="1406525" cy="1587"/>
          </a:xfrm>
          <a:prstGeom prst="bentConnector3">
            <a:avLst>
              <a:gd name="adj1" fmla="val 50000"/>
            </a:avLst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6886" name="AutoShape 12"/>
          <p:cNvCxnSpPr>
            <a:cxnSpLocks noChangeShapeType="1"/>
            <a:stCxn id="27" idx="2"/>
            <a:endCxn id="6" idx="0"/>
          </p:cNvCxnSpPr>
          <p:nvPr/>
        </p:nvCxnSpPr>
        <p:spPr bwMode="auto">
          <a:xfrm rot="5400000">
            <a:off x="3151981" y="4793457"/>
            <a:ext cx="333375" cy="1588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32" name="AutoShape 21"/>
          <p:cNvSpPr>
            <a:spLocks noChangeArrowheads="1"/>
          </p:cNvSpPr>
          <p:nvPr/>
        </p:nvSpPr>
        <p:spPr bwMode="auto">
          <a:xfrm>
            <a:off x="5410200" y="4806950"/>
            <a:ext cx="1752600" cy="908050"/>
          </a:xfrm>
          <a:prstGeom prst="flowChartAlternateProcess">
            <a:avLst/>
          </a:prstGeom>
          <a:solidFill>
            <a:srgbClr val="2DACAD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dirty="0">
                <a:solidFill>
                  <a:schemeClr val="bg1"/>
                </a:solidFill>
                <a:latin typeface="HandelGotDBol" pitchFamily="34" charset="0"/>
                <a:ea typeface="Arial Unicode MS" pitchFamily="34" charset="-128"/>
                <a:cs typeface="Arial Unicode MS" pitchFamily="34" charset="-128"/>
              </a:rPr>
              <a:t>Cilk++</a:t>
            </a:r>
            <a:r>
              <a:rPr lang="en-GB" sz="18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Runtime </a:t>
            </a:r>
          </a:p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Library</a:t>
            </a:r>
            <a:endParaRPr lang="en-GB" sz="1600" dirty="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6888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9363" y="5349875"/>
            <a:ext cx="354012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6889" name="Picture 2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72163" y="5349875"/>
            <a:ext cx="32385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5" name="AutoShape 2"/>
          <p:cNvSpPr>
            <a:spLocks noChangeArrowheads="1"/>
          </p:cNvSpPr>
          <p:nvPr/>
        </p:nvSpPr>
        <p:spPr bwMode="auto">
          <a:xfrm>
            <a:off x="4343400" y="763588"/>
            <a:ext cx="4648200" cy="1711325"/>
          </a:xfrm>
          <a:prstGeom prst="wedgeRoundRectCallout">
            <a:avLst>
              <a:gd name="adj1" fmla="val -52903"/>
              <a:gd name="adj2" fmla="val 97773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en-GB" b="1" i="1" dirty="0">
                <a:solidFill>
                  <a:srgbClr val="0093D0"/>
                </a:solidFill>
                <a:ea typeface="Arial Unicode MS" pitchFamily="34" charset="-128"/>
                <a:cs typeface="Arial Unicode MS" pitchFamily="34" charset="-128"/>
              </a:rPr>
              <a:t>serialization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is the code with the </a:t>
            </a:r>
            <a:r>
              <a:rPr lang="en-GB" sz="3100" dirty="0">
                <a:solidFill>
                  <a:srgbClr val="0093D0"/>
                </a:solidFill>
                <a:latin typeface="HandelGotDBol" pitchFamily="34" charset="0"/>
                <a:ea typeface="Arial Unicode MS" pitchFamily="34" charset="-128"/>
                <a:cs typeface="Arial Unicode MS" pitchFamily="34" charset="-128"/>
              </a:rPr>
              <a:t>Cilk++</a:t>
            </a:r>
            <a:r>
              <a:rPr lang="en-GB" dirty="0">
                <a:solidFill>
                  <a:srgbClr val="0093D0"/>
                </a:solidFill>
                <a:latin typeface="HandelGotDBol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keywords replaced by null or </a:t>
            </a:r>
            <a:r>
              <a:rPr lang="en-GB" b="1" dirty="0">
                <a:solidFill>
                  <a:schemeClr val="bg1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C++</a:t>
            </a:r>
            <a:r>
              <a:rPr lang="en-GB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 keywords.</a:t>
            </a:r>
            <a:endParaRPr lang="en-GB" dirty="0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" name="AutoShape 3"/>
          <p:cNvSpPr>
            <a:spLocks noChangeArrowheads="1"/>
          </p:cNvSpPr>
          <p:nvPr/>
        </p:nvSpPr>
        <p:spPr bwMode="auto">
          <a:xfrm>
            <a:off x="228600" y="4572000"/>
            <a:ext cx="4648200" cy="2062163"/>
          </a:xfrm>
          <a:prstGeom prst="wedgeRoundRectCallout">
            <a:avLst>
              <a:gd name="adj1" fmla="val 63796"/>
              <a:gd name="adj2" fmla="val -13125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rgbClr val="0093D0"/>
                </a:solidFill>
                <a:ea typeface="Arial Unicode MS" pitchFamily="34" charset="-128"/>
                <a:cs typeface="Arial Unicode MS" pitchFamily="34" charset="-128"/>
              </a:rPr>
              <a:t>Serial correctness</a:t>
            </a:r>
            <a:r>
              <a:rPr lang="en-GB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can be debugged and verified </a:t>
            </a:r>
            <a:r>
              <a:rPr lang="en-GB">
                <a:solidFill>
                  <a:schemeClr val="bg1"/>
                </a:solidFill>
              </a:rPr>
              <a:t>by running the multithreaded code on a single processor.</a:t>
            </a:r>
            <a:endParaRPr lang="en-GB">
              <a:solidFill>
                <a:schemeClr val="bg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Serialization</a:t>
            </a: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990600" y="2514600"/>
            <a:ext cx="4457700" cy="24765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defTabSz="455613">
              <a:buFontTx/>
              <a:buNone/>
            </a:pP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#ifdef</a:t>
            </a:r>
            <a:r>
              <a:rPr lang="en-US" sz="2000" b="1">
                <a:latin typeface="Courier New" pitchFamily="49" charset="0"/>
              </a:rPr>
              <a:t> CILKPAR</a:t>
            </a:r>
          </a:p>
          <a:p>
            <a:pPr defTabSz="455613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#include</a:t>
            </a:r>
            <a:r>
              <a:rPr lang="en-US" sz="2000" b="1">
                <a:latin typeface="Courier New" pitchFamily="49" charset="0"/>
              </a:rPr>
              <a:t> &lt;cilk.h&gt;</a:t>
            </a:r>
          </a:p>
          <a:p>
            <a:pPr defTabSz="455613">
              <a:buFontTx/>
              <a:buNone/>
            </a:pP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#else</a:t>
            </a:r>
          </a:p>
          <a:p>
            <a:pPr defTabSz="455613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#define</a:t>
            </a:r>
            <a:r>
              <a:rPr lang="en-US" sz="2000" b="1">
                <a:latin typeface="Courier New" pitchFamily="49" charset="0"/>
              </a:rPr>
              <a:t> cilk_for for</a:t>
            </a:r>
          </a:p>
          <a:p>
            <a:pPr defTabSz="455613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#define</a:t>
            </a:r>
            <a:r>
              <a:rPr lang="en-US" sz="2000" b="1">
                <a:latin typeface="Courier New" pitchFamily="49" charset="0"/>
              </a:rPr>
              <a:t> cilk_main main</a:t>
            </a:r>
          </a:p>
          <a:p>
            <a:pPr defTabSz="455613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#define</a:t>
            </a:r>
            <a:r>
              <a:rPr lang="en-US" sz="2000" b="1">
                <a:latin typeface="Courier New" pitchFamily="49" charset="0"/>
              </a:rPr>
              <a:t> cilk_spawn</a:t>
            </a:r>
          </a:p>
          <a:p>
            <a:pPr defTabSz="455613">
              <a:buFontTx/>
              <a:buNone/>
            </a:pPr>
            <a:r>
              <a:rPr lang="en-US" sz="2000" b="1">
                <a:latin typeface="Courier New" pitchFamily="49" charset="0"/>
              </a:rPr>
              <a:t>	</a:t>
            </a: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#define</a:t>
            </a:r>
            <a:r>
              <a:rPr lang="en-US" sz="2000" b="1">
                <a:latin typeface="Courier New" pitchFamily="49" charset="0"/>
              </a:rPr>
              <a:t> cilk_sync</a:t>
            </a:r>
          </a:p>
          <a:p>
            <a:pPr defTabSz="455613">
              <a:buFontTx/>
              <a:buNone/>
            </a:pPr>
            <a:r>
              <a:rPr lang="en-US" sz="2000" b="1">
                <a:solidFill>
                  <a:srgbClr val="009900"/>
                </a:solidFill>
                <a:latin typeface="Courier New" pitchFamily="49" charset="0"/>
              </a:rPr>
              <a:t>#endif</a:t>
            </a:r>
          </a:p>
        </p:txBody>
      </p:sp>
      <p:sp>
        <p:nvSpPr>
          <p:cNvPr id="3072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5562600"/>
            <a:ext cx="7767638" cy="762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60606"/>
                </a:solidFill>
              </a:rPr>
              <a:t>cilk++ -DCILKPAR –O2 –o parallel.exe main.cpp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60606"/>
                </a:solidFill>
              </a:rPr>
              <a:t>g++ –O2 –o serial.exe main.cpp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609600" y="1524000"/>
            <a:ext cx="7848600" cy="774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/>
              <a:t>How to seamlessly switch between serial c++ and parallel cilk++ programs?</a:t>
            </a:r>
          </a:p>
        </p:txBody>
      </p:sp>
      <p:sp>
        <p:nvSpPr>
          <p:cNvPr id="226309" name="AutoShape 5"/>
          <p:cNvSpPr>
            <a:spLocks noChangeArrowheads="1"/>
          </p:cNvSpPr>
          <p:nvPr/>
        </p:nvSpPr>
        <p:spPr bwMode="auto">
          <a:xfrm>
            <a:off x="6324600" y="2362200"/>
            <a:ext cx="2438400" cy="1108075"/>
          </a:xfrm>
          <a:prstGeom prst="wedgeRoundRectCallout">
            <a:avLst>
              <a:gd name="adj1" fmla="val -89259"/>
              <a:gd name="adj2" fmla="val 21491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Add to the beginning of your program  </a:t>
            </a:r>
          </a:p>
        </p:txBody>
      </p:sp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6705600" y="4114800"/>
            <a:ext cx="2057400" cy="434975"/>
          </a:xfrm>
          <a:prstGeom prst="wedgeRoundRectCallout">
            <a:avLst>
              <a:gd name="adj1" fmla="val -89583"/>
              <a:gd name="adj2" fmla="val 251093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Compile !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79388" y="1143000"/>
            <a:ext cx="2919412" cy="1670050"/>
          </a:xfrm>
          <a:prstGeom prst="foldedCorner">
            <a:avLst>
              <a:gd name="adj" fmla="val 12500"/>
            </a:avLst>
          </a:prstGeom>
          <a:blipFill>
            <a:blip r:embed="rId3"/>
            <a:tile tx="0" ty="0" sx="100000" sy="100000" flip="none" algn="tl"/>
          </a:blipFill>
          <a:ln w="6477">
            <a:solidFill>
              <a:srgbClr val="B2B2B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46800" rIns="90000" bIns="46800" anchor="ctr" anchorCtr="1"/>
          <a:lstStyle/>
          <a:p>
            <a:pPr defTabSz="457200" eaLnBrk="0" hangingPunct="0">
              <a:spcBef>
                <a:spcPct val="0"/>
              </a:spcBef>
              <a:buClr>
                <a:srgbClr val="FF33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200" dirty="0">
              <a:solidFill>
                <a:srgbClr val="000000"/>
              </a:solidFill>
              <a:latin typeface="Lucida Sans Typewriter" pitchFamily="49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819" name="Rectangle 57"/>
          <p:cNvSpPr>
            <a:spLocks noChangeArrowheads="1"/>
          </p:cNvSpPr>
          <p:nvPr/>
        </p:nvSpPr>
        <p:spPr bwMode="auto">
          <a:xfrm>
            <a:off x="260350" y="1219200"/>
            <a:ext cx="278765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57200" eaLnBrk="0" hangingPunct="0">
              <a:spcBef>
                <a:spcPct val="0"/>
              </a:spcBef>
              <a:buClr>
                <a:srgbClr val="FF33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int fib (int n) {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if (n&lt;2) return (n);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else {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int x,y;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x =</a:t>
            </a:r>
            <a:r>
              <a:rPr lang="en-GB" sz="1200">
                <a:solidFill>
                  <a:schemeClr val="tx2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cilk_spawn</a:t>
            </a: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fib(n-1);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y = fib(n-2);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GB" sz="1200">
                <a:solidFill>
                  <a:schemeClr val="tx2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cilk_sync;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  return (x+y);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  }</a:t>
            </a:r>
          </a:p>
          <a:p>
            <a:pPr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2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Arial Unicode MS" pitchFamily="34" charset="-128"/>
              </a:rPr>
              <a:t>}</a:t>
            </a:r>
          </a:p>
        </p:txBody>
      </p:sp>
      <p:sp>
        <p:nvSpPr>
          <p:cNvPr id="3482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 Correctness</a:t>
            </a:r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919163" y="2463800"/>
            <a:ext cx="1549400" cy="342900"/>
          </a:xfrm>
          <a:prstGeom prst="rect">
            <a:avLst/>
          </a:prstGeom>
          <a:solidFill>
            <a:schemeClr val="accent1"/>
          </a:solidFill>
          <a:ln w="9398">
            <a:solidFill>
              <a:srgbClr val="000000"/>
            </a:solidFill>
            <a:round/>
            <a:headEnd/>
            <a:tailEnd/>
          </a:ln>
        </p:spPr>
        <p:txBody>
          <a:bodyPr wrap="none" lIns="90000" tIns="91440" rIns="90000" bIns="46800">
            <a:spAutoFit/>
          </a:bodyPr>
          <a:lstStyle/>
          <a:p>
            <a:pPr defTabSz="457200">
              <a:lnSpc>
                <a:spcPct val="71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1800">
                <a:solidFill>
                  <a:schemeClr val="accent2"/>
                </a:solidFill>
                <a:latin typeface="HandelGotDBol"/>
                <a:ea typeface="Arial Unicode MS" pitchFamily="34" charset="-128"/>
                <a:cs typeface="Arial Unicode MS" pitchFamily="34" charset="-128"/>
              </a:rPr>
              <a:t>Cilk++</a:t>
            </a: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6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source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035425" y="1358900"/>
            <a:ext cx="1600200" cy="1238250"/>
            <a:chOff x="2542" y="317"/>
            <a:chExt cx="1008" cy="85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AutoShape 10"/>
            <p:cNvSpPr>
              <a:spLocks noChangeArrowheads="1"/>
            </p:cNvSpPr>
            <p:nvPr/>
          </p:nvSpPr>
          <p:spPr bwMode="auto">
            <a:xfrm>
              <a:off x="2542" y="317"/>
              <a:ext cx="1008" cy="851"/>
            </a:xfrm>
            <a:prstGeom prst="flowChartAlternateProcess">
              <a:avLst/>
            </a:prstGeom>
            <a:solidFill>
              <a:srgbClr val="2DACAD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Ctr="1"/>
            <a:lstStyle/>
            <a:p>
              <a:pPr algn="ctr" defTabSz="457200">
                <a:lnSpc>
                  <a:spcPct val="90000"/>
                </a:lnSpc>
                <a:spcBef>
                  <a:spcPct val="0"/>
                </a:spcBef>
                <a:buClr>
                  <a:srgbClr val="000000"/>
                </a:buClr>
                <a:buFont typeface="Arial Unicode MS" pitchFamily="34" charset="-128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1800">
                  <a:solidFill>
                    <a:schemeClr val="bg1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  <a:t>Cilk++</a:t>
              </a:r>
              <a:r>
                <a:rPr lang="en-GB" sz="1800">
                  <a:solidFill>
                    <a:srgbClr val="000000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  <a:t/>
              </a:r>
              <a:br>
                <a:rPr lang="en-GB" sz="1800">
                  <a:solidFill>
                    <a:srgbClr val="000000"/>
                  </a:solidFill>
                  <a:latin typeface="HandelGotDBol" pitchFamily="34" charset="0"/>
                  <a:ea typeface="Arial Unicode MS" pitchFamily="34" charset="-128"/>
                  <a:cs typeface="Arial Unicode MS" pitchFamily="34" charset="-128"/>
                </a:rPr>
              </a:br>
              <a:r>
                <a:rPr lang="en-GB" sz="1600">
                  <a:solidFill>
                    <a:schemeClr val="bg1"/>
                  </a:solidFill>
                  <a:ea typeface="Arial Unicode MS" pitchFamily="34" charset="-128"/>
                  <a:cs typeface="Arial Unicode MS" pitchFamily="34" charset="-128"/>
                </a:rPr>
                <a:t>Compiler</a:t>
              </a:r>
            </a:p>
          </p:txBody>
        </p:sp>
        <p:sp>
          <p:nvSpPr>
            <p:cNvPr id="10" name="AutoShape 11"/>
            <p:cNvSpPr>
              <a:spLocks noChangeArrowheads="1"/>
            </p:cNvSpPr>
            <p:nvPr/>
          </p:nvSpPr>
          <p:spPr bwMode="auto">
            <a:xfrm>
              <a:off x="2595" y="736"/>
              <a:ext cx="902" cy="340"/>
            </a:xfrm>
            <a:prstGeom prst="flowChartAlternateProcess">
              <a:avLst/>
            </a:prstGeom>
            <a:solidFill>
              <a:srgbClr val="FFFFFF"/>
            </a:solidFill>
            <a:ln w="9398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90000" tIns="46800" rIns="90000" bIns="0" anchor="ctr"/>
            <a:lstStyle/>
            <a:p>
              <a:pPr algn="ctr" defTabSz="457200">
                <a:lnSpc>
                  <a:spcPct val="90000"/>
                </a:lnSpc>
                <a:spcBef>
                  <a:spcPct val="0"/>
                </a:spcBef>
                <a:buClr>
                  <a:srgbClr val="000000"/>
                </a:buClr>
                <a:buFont typeface="Arial Unicode MS" pitchFamily="34" charset="-128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1400" dirty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Conventional </a:t>
              </a:r>
            </a:p>
            <a:p>
              <a:pPr algn="ctr" defTabSz="457200">
                <a:lnSpc>
                  <a:spcPct val="90000"/>
                </a:lnSpc>
                <a:spcBef>
                  <a:spcPct val="0"/>
                </a:spcBef>
                <a:buClr>
                  <a:srgbClr val="000000"/>
                </a:buClr>
                <a:buFont typeface="Arial Unicode MS" pitchFamily="34" charset="-128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/>
              </a:pPr>
              <a:r>
                <a:rPr lang="en-GB" sz="1400" dirty="0">
                  <a:solidFill>
                    <a:srgbClr val="000000"/>
                  </a:solidFill>
                  <a:ea typeface="Arial Unicode MS" pitchFamily="34" charset="-128"/>
                  <a:cs typeface="Arial Unicode MS" pitchFamily="34" charset="-128"/>
                </a:rPr>
                <a:t>Compiler</a:t>
              </a:r>
            </a:p>
          </p:txBody>
        </p:sp>
      </p:grpSp>
      <p:cxnSp>
        <p:nvCxnSpPr>
          <p:cNvPr id="34823" name="AutoShape 15"/>
          <p:cNvCxnSpPr>
            <a:cxnSpLocks noChangeShapeType="1"/>
            <a:endCxn id="26" idx="0"/>
          </p:cNvCxnSpPr>
          <p:nvPr/>
        </p:nvCxnSpPr>
        <p:spPr bwMode="auto">
          <a:xfrm rot="5400000">
            <a:off x="4657726" y="2774950"/>
            <a:ext cx="355600" cy="3175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4824" name="AutoShape 16"/>
          <p:cNvCxnSpPr>
            <a:cxnSpLocks noChangeShapeType="1"/>
            <a:stCxn id="19" idx="3"/>
            <a:endCxn id="22" idx="1"/>
          </p:cNvCxnSpPr>
          <p:nvPr/>
        </p:nvCxnSpPr>
        <p:spPr bwMode="auto">
          <a:xfrm>
            <a:off x="5578475" y="4079875"/>
            <a:ext cx="1285875" cy="0"/>
          </a:xfrm>
          <a:prstGeom prst="straightConnector1">
            <a:avLst/>
          </a:prstGeom>
          <a:noFill/>
          <a:ln w="6336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4825" name="AutoShape 17"/>
          <p:cNvCxnSpPr>
            <a:cxnSpLocks noChangeShapeType="1"/>
            <a:stCxn id="4" idx="3"/>
          </p:cNvCxnSpPr>
          <p:nvPr/>
        </p:nvCxnSpPr>
        <p:spPr bwMode="auto">
          <a:xfrm>
            <a:off x="3098800" y="1978025"/>
            <a:ext cx="936625" cy="1588"/>
          </a:xfrm>
          <a:prstGeom prst="bentConnector3">
            <a:avLst>
              <a:gd name="adj1" fmla="val 50000"/>
            </a:avLst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19" name="AutoShape 26"/>
          <p:cNvSpPr>
            <a:spLocks noChangeArrowheads="1"/>
          </p:cNvSpPr>
          <p:nvPr/>
        </p:nvSpPr>
        <p:spPr bwMode="auto">
          <a:xfrm>
            <a:off x="4092575" y="3805238"/>
            <a:ext cx="1485900" cy="549275"/>
          </a:xfrm>
          <a:prstGeom prst="foldedCorner">
            <a:avLst>
              <a:gd name="adj" fmla="val 12500"/>
            </a:avLst>
          </a:prstGeom>
          <a:blipFill>
            <a:blip r:embed="rId3"/>
            <a:tile tx="0" ty="0" sx="100000" sy="100000" flip="none" algn="tl"/>
          </a:blipFill>
          <a:ln w="6477">
            <a:solidFill>
              <a:srgbClr val="B2B2B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137160" rIns="90000" bIns="46800" anchor="ctr" anchorCtr="1"/>
          <a:lstStyle/>
          <a:p>
            <a:pPr algn="ctr" defTabSz="457200" eaLnBrk="0" hangingPunct="0">
              <a:spcBef>
                <a:spcPct val="0"/>
              </a:spcBef>
              <a:buClr>
                <a:srgbClr val="0000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+mn-cs"/>
              </a:rPr>
              <a:t>Binary</a:t>
            </a:r>
          </a:p>
        </p:txBody>
      </p:sp>
      <p:sp>
        <p:nvSpPr>
          <p:cNvPr id="21" name="AutoShape 28"/>
          <p:cNvSpPr>
            <a:spLocks noChangeArrowheads="1"/>
          </p:cNvSpPr>
          <p:nvPr/>
        </p:nvSpPr>
        <p:spPr bwMode="auto">
          <a:xfrm>
            <a:off x="6772275" y="5961063"/>
            <a:ext cx="2011363" cy="668337"/>
          </a:xfrm>
          <a:prstGeom prst="octagon">
            <a:avLst>
              <a:gd name="adj" fmla="val 23148"/>
            </a:avLst>
          </a:prstGeom>
          <a:solidFill>
            <a:srgbClr val="0093D0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Reliable Multi-Threaded Code</a:t>
            </a:r>
          </a:p>
        </p:txBody>
      </p:sp>
      <p:sp>
        <p:nvSpPr>
          <p:cNvPr id="22" name="AutoShape 29"/>
          <p:cNvSpPr>
            <a:spLocks noChangeArrowheads="1"/>
          </p:cNvSpPr>
          <p:nvPr/>
        </p:nvSpPr>
        <p:spPr bwMode="auto">
          <a:xfrm>
            <a:off x="6864350" y="3765550"/>
            <a:ext cx="1828800" cy="628650"/>
          </a:xfrm>
          <a:prstGeom prst="flowChartAlternateProcess">
            <a:avLst/>
          </a:prstGeom>
          <a:solidFill>
            <a:srgbClr val="2DACAD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90000" tIns="4680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dirty="0" err="1">
                <a:solidFill>
                  <a:schemeClr val="bg1"/>
                </a:solidFill>
                <a:latin typeface="HandelGotDBol" pitchFamily="34" charset="0"/>
                <a:ea typeface="Arial Unicode MS" pitchFamily="34" charset="-128"/>
                <a:cs typeface="+mn-cs"/>
              </a:rPr>
              <a:t>Cilk</a:t>
            </a:r>
            <a:r>
              <a:rPr lang="en-GB" sz="1800" dirty="0" err="1">
                <a:solidFill>
                  <a:schemeClr val="bg1">
                    <a:lumMod val="85000"/>
                  </a:schemeClr>
                </a:solidFill>
                <a:latin typeface="HandelGotDBol" pitchFamily="34" charset="0"/>
                <a:ea typeface="Arial Unicode MS" pitchFamily="34" charset="-128"/>
                <a:cs typeface="+mn-cs"/>
              </a:rPr>
              <a:t>screen</a:t>
            </a:r>
            <a:r>
              <a:rPr lang="en-GB" sz="1800" dirty="0">
                <a:solidFill>
                  <a:schemeClr val="bg1"/>
                </a:solidFill>
                <a:latin typeface="HandelGotDBol" pitchFamily="34" charset="0"/>
                <a:ea typeface="Arial Unicode MS" pitchFamily="34" charset="-128"/>
                <a:cs typeface="+mn-cs"/>
              </a:rPr>
              <a:t/>
            </a:r>
            <a:br>
              <a:rPr lang="en-GB" sz="1800" dirty="0">
                <a:solidFill>
                  <a:schemeClr val="bg1"/>
                </a:solidFill>
                <a:latin typeface="HandelGotDBol" pitchFamily="34" charset="0"/>
                <a:ea typeface="Arial Unicode MS" pitchFamily="34" charset="-128"/>
                <a:cs typeface="+mn-cs"/>
              </a:rPr>
            </a:br>
            <a:r>
              <a:rPr lang="en-GB" sz="1600" dirty="0">
                <a:solidFill>
                  <a:schemeClr val="bg1"/>
                </a:solidFill>
                <a:ea typeface="Arial Unicode MS" pitchFamily="34" charset="-128"/>
                <a:cs typeface="+mn-cs"/>
              </a:rPr>
              <a:t>Race Detector</a:t>
            </a:r>
          </a:p>
        </p:txBody>
      </p:sp>
      <p:sp>
        <p:nvSpPr>
          <p:cNvPr id="23" name="AutoShape 30"/>
          <p:cNvSpPr>
            <a:spLocks noChangeArrowheads="1"/>
          </p:cNvSpPr>
          <p:nvPr/>
        </p:nvSpPr>
        <p:spPr bwMode="auto">
          <a:xfrm>
            <a:off x="6870700" y="4959350"/>
            <a:ext cx="1828800" cy="628650"/>
          </a:xfrm>
          <a:prstGeom prst="flowChartAlternateProcess">
            <a:avLst/>
          </a:prstGeom>
          <a:solidFill>
            <a:srgbClr val="FFFFFF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Parallel </a:t>
            </a:r>
          </a:p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Regression Tests</a:t>
            </a:r>
          </a:p>
        </p:txBody>
      </p:sp>
      <p:cxnSp>
        <p:nvCxnSpPr>
          <p:cNvPr id="34830" name="AutoShape 31"/>
          <p:cNvCxnSpPr>
            <a:cxnSpLocks noChangeShapeType="1"/>
            <a:stCxn id="23" idx="2"/>
            <a:endCxn id="21" idx="2"/>
          </p:cNvCxnSpPr>
          <p:nvPr/>
        </p:nvCxnSpPr>
        <p:spPr bwMode="auto">
          <a:xfrm flipH="1">
            <a:off x="7778750" y="5588000"/>
            <a:ext cx="6350" cy="373063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26" name="AutoShape 33"/>
          <p:cNvSpPr>
            <a:spLocks noChangeArrowheads="1"/>
          </p:cNvSpPr>
          <p:nvPr/>
        </p:nvSpPr>
        <p:spPr bwMode="auto">
          <a:xfrm>
            <a:off x="4073525" y="2952750"/>
            <a:ext cx="1524000" cy="488950"/>
          </a:xfrm>
          <a:prstGeom prst="flowChartAlternateProcess">
            <a:avLst/>
          </a:prstGeom>
          <a:solidFill>
            <a:srgbClr val="FFFFFF"/>
          </a:solidFill>
          <a:ln w="9398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137160" rIns="90000" bIns="46800" anchor="ctr" anchorCtr="1"/>
          <a:lstStyle/>
          <a:p>
            <a:pPr algn="ctr" defTabSz="457200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Font typeface="Arial Unicode MS" pitchFamily="34" charset="-128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Linker</a:t>
            </a:r>
          </a:p>
        </p:txBody>
      </p:sp>
      <p:cxnSp>
        <p:nvCxnSpPr>
          <p:cNvPr id="34832" name="AutoShape 34"/>
          <p:cNvCxnSpPr>
            <a:cxnSpLocks noChangeShapeType="1"/>
            <a:stCxn id="22" idx="2"/>
            <a:endCxn id="23" idx="0"/>
          </p:cNvCxnSpPr>
          <p:nvPr/>
        </p:nvCxnSpPr>
        <p:spPr bwMode="auto">
          <a:xfrm rot="16200000" flipH="1">
            <a:off x="7499350" y="4673600"/>
            <a:ext cx="565150" cy="6350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cxnSp>
        <p:nvCxnSpPr>
          <p:cNvPr id="34833" name="AutoShape 37"/>
          <p:cNvCxnSpPr>
            <a:cxnSpLocks noChangeShapeType="1"/>
            <a:stCxn id="26" idx="2"/>
            <a:endCxn id="19" idx="0"/>
          </p:cNvCxnSpPr>
          <p:nvPr/>
        </p:nvCxnSpPr>
        <p:spPr bwMode="auto">
          <a:xfrm>
            <a:off x="4835525" y="3441700"/>
            <a:ext cx="0" cy="363538"/>
          </a:xfrm>
          <a:prstGeom prst="straightConnector1">
            <a:avLst/>
          </a:prstGeom>
          <a:noFill/>
          <a:ln w="63360">
            <a:solidFill>
              <a:srgbClr val="000000"/>
            </a:solidFill>
            <a:miter lim="800000"/>
            <a:headEnd/>
            <a:tailEnd type="triangle" w="med" len="med"/>
          </a:ln>
        </p:spPr>
      </p:cxnSp>
      <p:sp>
        <p:nvSpPr>
          <p:cNvPr id="92" name="AutoShape 2"/>
          <p:cNvSpPr>
            <a:spLocks noChangeArrowheads="1"/>
          </p:cNvSpPr>
          <p:nvPr/>
        </p:nvSpPr>
        <p:spPr bwMode="auto">
          <a:xfrm>
            <a:off x="228600" y="4572000"/>
            <a:ext cx="6096000" cy="1884363"/>
          </a:xfrm>
          <a:prstGeom prst="wedgeRoundRectCallout">
            <a:avLst>
              <a:gd name="adj1" fmla="val 61199"/>
              <a:gd name="adj2" fmla="val -58617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400" b="1" dirty="0">
                <a:solidFill>
                  <a:srgbClr val="0093D0"/>
                </a:solidFill>
                <a:ea typeface="Arial Unicode MS" pitchFamily="34" charset="-128"/>
                <a:cs typeface="Arial Unicode MS" pitchFamily="34" charset="-128"/>
              </a:rPr>
              <a:t>Parallel correctness</a:t>
            </a:r>
            <a:r>
              <a:rPr lang="en-GB" sz="2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can be debugged and verified with the </a:t>
            </a:r>
            <a:r>
              <a:rPr lang="en-GB" sz="2700" dirty="0" err="1">
                <a:solidFill>
                  <a:srgbClr val="0093D0"/>
                </a:solidFill>
                <a:latin typeface="HandelGotDBol" pitchFamily="34" charset="0"/>
                <a:ea typeface="Arial Unicode MS" pitchFamily="34" charset="-128"/>
                <a:cs typeface="Arial Unicode MS" pitchFamily="34" charset="-128"/>
              </a:rPr>
              <a:t>Cilk</a:t>
            </a:r>
            <a:r>
              <a:rPr lang="en-GB" sz="2700" dirty="0" err="1">
                <a:solidFill>
                  <a:schemeClr val="accent4"/>
                </a:solidFill>
                <a:latin typeface="HandelGotDBol" pitchFamily="34" charset="0"/>
                <a:ea typeface="Arial Unicode MS" pitchFamily="34" charset="-128"/>
                <a:cs typeface="Arial Unicode MS" pitchFamily="34" charset="-128"/>
              </a:rPr>
              <a:t>screen</a:t>
            </a:r>
            <a:r>
              <a:rPr lang="en-GB" sz="2700" dirty="0">
                <a:solidFill>
                  <a:schemeClr val="accent4"/>
                </a:solidFill>
                <a:latin typeface="HandelGotDBol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4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race </a:t>
            </a:r>
            <a:r>
              <a:rPr lang="en-GB" sz="2400" dirty="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detector, which guarantees to find inconsistencies with the serial code quickly.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utoShape 5"/>
          <p:cNvSpPr>
            <a:spLocks noChangeArrowheads="1"/>
          </p:cNvSpPr>
          <p:nvPr/>
        </p:nvSpPr>
        <p:spPr bwMode="auto">
          <a:xfrm>
            <a:off x="609600" y="3783013"/>
            <a:ext cx="4343400" cy="1600200"/>
          </a:xfrm>
          <a:prstGeom prst="foldedCorner">
            <a:avLst>
              <a:gd name="adj" fmla="val 12500"/>
            </a:avLst>
          </a:prstGeom>
          <a:blipFill>
            <a:blip r:embed="rId3"/>
            <a:tile tx="0" ty="0" sx="100000" sy="100000" flip="none" algn="tl"/>
          </a:blipFill>
          <a:ln w="6477">
            <a:solidFill>
              <a:srgbClr val="B2B2B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46800" rIns="90000" bIns="46800" anchor="ctr" anchorCtr="1"/>
          <a:lstStyle/>
          <a:p>
            <a:pPr defTabSz="457200" eaLnBrk="0" hangingPunct="0">
              <a:spcBef>
                <a:spcPct val="0"/>
              </a:spcBef>
              <a:buClr>
                <a:srgbClr val="FF3300"/>
              </a:buClr>
              <a:buFont typeface="Lucida Sans Typewriter" pitchFamily="49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200" dirty="0">
              <a:solidFill>
                <a:srgbClr val="000000"/>
              </a:solidFill>
              <a:latin typeface="Lucida Sans Typewriter" pitchFamily="49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91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Race Bugs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1219200"/>
            <a:ext cx="7924800" cy="168433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 eaLnBrk="0" hangingPunct="0">
              <a:lnSpc>
                <a:spcPct val="90000"/>
              </a:lnSpc>
              <a:buFontTx/>
              <a:buNone/>
              <a:defRPr/>
            </a:pPr>
            <a:r>
              <a:rPr lang="en-US" sz="3100" kern="0" dirty="0">
                <a:solidFill>
                  <a:schemeClr val="accent2"/>
                </a:solidFill>
                <a:latin typeface="+mj-lt"/>
                <a:cs typeface="+mn-cs"/>
              </a:rPr>
              <a:t>Definition.</a:t>
            </a:r>
            <a:r>
              <a:rPr lang="en-US" kern="0" dirty="0">
                <a:solidFill>
                  <a:schemeClr val="accent2"/>
                </a:solidFill>
                <a:cs typeface="+mn-cs"/>
              </a:rPr>
              <a:t> </a:t>
            </a:r>
            <a:r>
              <a:rPr lang="en-US" kern="0" dirty="0">
                <a:solidFill>
                  <a:srgbClr val="827F77"/>
                </a:solidFill>
                <a:latin typeface="Lucida Sans Unicode"/>
                <a:cs typeface="+mn-cs"/>
              </a:rPr>
              <a:t> </a:t>
            </a:r>
            <a:r>
              <a:rPr lang="en-US" kern="0" dirty="0">
                <a:solidFill>
                  <a:srgbClr val="827F77"/>
                </a:solidFill>
              </a:rPr>
              <a:t>A </a:t>
            </a:r>
            <a:r>
              <a:rPr lang="en-US" i="1" kern="0" dirty="0">
                <a:solidFill>
                  <a:srgbClr val="990033"/>
                </a:solidFill>
              </a:rPr>
              <a:t>determinacy race </a:t>
            </a:r>
            <a:r>
              <a:rPr lang="en-US" kern="0" dirty="0">
                <a:solidFill>
                  <a:schemeClr val="accent4"/>
                </a:solidFill>
              </a:rPr>
              <a:t>occurs when two logically parallel instructions access the same memory location and at least one of the instructions performs a write.</a:t>
            </a:r>
            <a:endParaRPr lang="en-US" kern="0" dirty="0">
              <a:solidFill>
                <a:srgbClr val="827F77"/>
              </a:solidFill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85800" y="3783013"/>
            <a:ext cx="43434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latin typeface="Lucida Sans Typewriter" pitchFamily="49" charset="0"/>
              </a:rPr>
              <a:t>int x = 0;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accent2"/>
                </a:solidFill>
                <a:latin typeface="Lucida Sans Typewriter" pitchFamily="49" charset="0"/>
              </a:rPr>
              <a:t>cilk_for</a:t>
            </a:r>
            <a:r>
              <a:rPr lang="en-US" sz="1800">
                <a:solidFill>
                  <a:schemeClr val="tx1"/>
                </a:solidFill>
                <a:latin typeface="Lucida Sans Typewriter" pitchFamily="49" charset="0"/>
              </a:rPr>
              <a:t>(int i=0, i&lt;2, ++i) {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latin typeface="Lucida Sans Typewriter" pitchFamily="49" charset="0"/>
              </a:rPr>
              <a:t>    x++;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latin typeface="Lucida Sans Typewriter" pitchFamily="49" charset="0"/>
              </a:rPr>
              <a:t>}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chemeClr val="tx1"/>
                </a:solidFill>
                <a:latin typeface="Lucida Sans Typewriter" pitchFamily="49" charset="0"/>
              </a:rPr>
              <a:t>assert(x == 2);</a:t>
            </a:r>
          </a:p>
        </p:txBody>
      </p:sp>
      <p:sp>
        <p:nvSpPr>
          <p:cNvPr id="33" name="Oval 32"/>
          <p:cNvSpPr/>
          <p:nvPr/>
        </p:nvSpPr>
        <p:spPr>
          <a:xfrm>
            <a:off x="381000" y="3783311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A</a:t>
            </a:r>
            <a:endParaRPr lang="en-US" sz="1200" b="1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228600" y="4442422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B</a:t>
            </a:r>
            <a:endParaRPr lang="en-US" sz="1200" b="1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533400" y="4442422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C</a:t>
            </a:r>
            <a:endParaRPr lang="en-US" sz="1200" b="1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381000" y="4926311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D</a:t>
            </a:r>
            <a:endParaRPr lang="en-US" sz="1200" b="1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832475" y="4237038"/>
            <a:ext cx="835025" cy="69215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rgbClr val="8064A2"/>
                </a:solidFill>
                <a:latin typeface="Lucida Sans Typewriter" pitchFamily="49" charset="0"/>
                <a:cs typeface="+mn-cs"/>
              </a:rPr>
              <a:t>x++;</a:t>
            </a:r>
            <a:endParaRPr lang="en-US" sz="1800" dirty="0">
              <a:solidFill>
                <a:srgbClr val="8064A2"/>
              </a:solidFill>
              <a:latin typeface="Lucida Sans Typewriter" pitchFamily="49" charset="0"/>
              <a:cs typeface="+mn-cs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115050" y="3570288"/>
            <a:ext cx="1809750" cy="369887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1">
            <a:spAutoFit/>
          </a:bodyPr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dirty="0" err="1">
                <a:solidFill>
                  <a:srgbClr val="8064A2"/>
                </a:solidFill>
                <a:latin typeface="Lucida Sans Typewriter" pitchFamily="49" charset="0"/>
                <a:cs typeface="+mn-cs"/>
              </a:rPr>
              <a:t>int</a:t>
            </a:r>
            <a:r>
              <a:rPr lang="en-US" sz="1800" dirty="0">
                <a:solidFill>
                  <a:srgbClr val="8064A2"/>
                </a:solidFill>
                <a:latin typeface="Lucida Sans Typewriter" pitchFamily="49" charset="0"/>
                <a:cs typeface="+mn-cs"/>
              </a:rPr>
              <a:t> x = 0;</a:t>
            </a:r>
            <a:endParaRPr lang="en-US" sz="1800" dirty="0">
              <a:solidFill>
                <a:srgbClr val="8064A2"/>
              </a:solidFill>
              <a:latin typeface="Lucida Sans Typewriter" pitchFamily="49" charset="0"/>
              <a:cs typeface="+mn-cs"/>
            </a:endParaRPr>
          </a:p>
        </p:txBody>
      </p:sp>
      <p:cxnSp>
        <p:nvCxnSpPr>
          <p:cNvPr id="74" name="Elbow Connector 73"/>
          <p:cNvCxnSpPr>
            <a:cxnSpLocks noChangeShapeType="1"/>
            <a:stCxn id="73" idx="2"/>
            <a:endCxn id="72" idx="0"/>
          </p:cNvCxnSpPr>
          <p:nvPr/>
        </p:nvCxnSpPr>
        <p:spPr bwMode="auto">
          <a:xfrm rot="5400000">
            <a:off x="6486525" y="3703638"/>
            <a:ext cx="296863" cy="769937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rgbClr val="000000"/>
            </a:solidFill>
            <a:miter lim="800000"/>
            <a:headEnd/>
            <a:tailEnd type="stealth" w="med" len="med"/>
          </a:ln>
        </p:spPr>
      </p:cxnSp>
      <p:cxnSp>
        <p:nvCxnSpPr>
          <p:cNvPr id="75" name="Elbow Connector 74"/>
          <p:cNvCxnSpPr>
            <a:cxnSpLocks noChangeShapeType="1"/>
            <a:stCxn id="73" idx="2"/>
            <a:endCxn id="79" idx="0"/>
          </p:cNvCxnSpPr>
          <p:nvPr/>
        </p:nvCxnSpPr>
        <p:spPr bwMode="auto">
          <a:xfrm rot="16200000" flipH="1">
            <a:off x="7265987" y="3694113"/>
            <a:ext cx="296863" cy="788988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rgbClr val="000000"/>
            </a:solidFill>
            <a:miter lim="800000"/>
            <a:headEnd/>
            <a:tailEnd type="stealth" w="med" len="med"/>
          </a:ln>
        </p:spPr>
      </p:cxnSp>
      <p:sp>
        <p:nvSpPr>
          <p:cNvPr id="76" name="Rectangle 75"/>
          <p:cNvSpPr/>
          <p:nvPr/>
        </p:nvSpPr>
        <p:spPr>
          <a:xfrm>
            <a:off x="5810250" y="5345113"/>
            <a:ext cx="2419350" cy="369887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rgbClr val="8064A2"/>
                </a:solidFill>
                <a:latin typeface="Lucida Sans Typewriter" pitchFamily="49" charset="0"/>
                <a:cs typeface="+mn-cs"/>
              </a:rPr>
              <a:t>assert(x == 2);</a:t>
            </a:r>
            <a:endParaRPr lang="en-US" sz="1800" dirty="0">
              <a:solidFill>
                <a:srgbClr val="8064A2"/>
              </a:solidFill>
              <a:latin typeface="Lucida Sans Typewriter" pitchFamily="49" charset="0"/>
              <a:cs typeface="+mn-cs"/>
            </a:endParaRPr>
          </a:p>
        </p:txBody>
      </p:sp>
      <p:cxnSp>
        <p:nvCxnSpPr>
          <p:cNvPr id="77" name="Elbow Connector 76"/>
          <p:cNvCxnSpPr>
            <a:cxnSpLocks noChangeShapeType="1"/>
            <a:stCxn id="72" idx="2"/>
            <a:endCxn id="76" idx="0"/>
          </p:cNvCxnSpPr>
          <p:nvPr/>
        </p:nvCxnSpPr>
        <p:spPr bwMode="auto">
          <a:xfrm rot="16200000" flipH="1">
            <a:off x="6426994" y="4752182"/>
            <a:ext cx="415925" cy="769937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rgbClr val="000000"/>
            </a:solidFill>
            <a:miter lim="800000"/>
            <a:headEnd/>
            <a:tailEnd type="stealth" w="med" len="med"/>
          </a:ln>
        </p:spPr>
      </p:cxnSp>
      <p:cxnSp>
        <p:nvCxnSpPr>
          <p:cNvPr id="78" name="Elbow Connector 77"/>
          <p:cNvCxnSpPr>
            <a:cxnSpLocks noChangeShapeType="1"/>
            <a:stCxn id="79" idx="2"/>
            <a:endCxn id="76" idx="0"/>
          </p:cNvCxnSpPr>
          <p:nvPr/>
        </p:nvCxnSpPr>
        <p:spPr bwMode="auto">
          <a:xfrm rot="5400000">
            <a:off x="7206456" y="4742657"/>
            <a:ext cx="415925" cy="788988"/>
          </a:xfrm>
          <a:prstGeom prst="bentConnector3">
            <a:avLst>
              <a:gd name="adj1" fmla="val 50000"/>
            </a:avLst>
          </a:prstGeom>
          <a:noFill/>
          <a:ln w="38100" algn="ctr">
            <a:solidFill>
              <a:srgbClr val="000000"/>
            </a:solidFill>
            <a:miter lim="800000"/>
            <a:headEnd/>
            <a:tailEnd type="stealth" w="med" len="med"/>
          </a:ln>
        </p:spPr>
      </p:cxnSp>
      <p:sp>
        <p:nvSpPr>
          <p:cNvPr id="79" name="Rectangle 78"/>
          <p:cNvSpPr/>
          <p:nvPr/>
        </p:nvSpPr>
        <p:spPr>
          <a:xfrm>
            <a:off x="7391400" y="4237038"/>
            <a:ext cx="835025" cy="692150"/>
          </a:xfrm>
          <a:prstGeom prst="rect">
            <a:avLst/>
          </a:prstGeom>
          <a:solidFill>
            <a:srgbClr val="FFFFCC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rgbClr val="8064A2"/>
                </a:solidFill>
                <a:latin typeface="Lucida Sans Typewriter" pitchFamily="49" charset="0"/>
                <a:cs typeface="+mn-cs"/>
              </a:rPr>
              <a:t>x++;</a:t>
            </a:r>
            <a:endParaRPr lang="en-US" sz="1800" dirty="0">
              <a:solidFill>
                <a:srgbClr val="8064A2"/>
              </a:solidFill>
              <a:latin typeface="Lucida Sans Typewriter" pitchFamily="49" charset="0"/>
              <a:cs typeface="+mn-cs"/>
            </a:endParaRPr>
          </a:p>
        </p:txBody>
      </p:sp>
      <p:sp>
        <p:nvSpPr>
          <p:cNvPr id="80" name="Oval 79"/>
          <p:cNvSpPr/>
          <p:nvPr/>
        </p:nvSpPr>
        <p:spPr>
          <a:xfrm>
            <a:off x="6891888" y="3276600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A</a:t>
            </a:r>
            <a:endParaRPr lang="en-US" sz="1200" b="1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5486400" y="4455767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B</a:t>
            </a:r>
            <a:endParaRPr lang="en-US" sz="1200" b="1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8305800" y="4455767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C</a:t>
            </a:r>
            <a:endParaRPr lang="en-US" sz="1200" b="1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6891888" y="5791200"/>
            <a:ext cx="255289" cy="255289"/>
          </a:xfrm>
          <a:prstGeom prst="ellipse">
            <a:avLst/>
          </a:prstGeom>
          <a:solidFill>
            <a:srgbClr val="9BBB59"/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dirty="0">
                <a:solidFill>
                  <a:prstClr val="white"/>
                </a:solidFill>
                <a:latin typeface="Calibri"/>
                <a:cs typeface="+mn-cs"/>
              </a:rPr>
              <a:t>D</a:t>
            </a:r>
            <a:endParaRPr lang="en-US" sz="1200" b="1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609600" y="3144838"/>
            <a:ext cx="1743075" cy="568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100" kern="0" dirty="0">
                <a:solidFill>
                  <a:srgbClr val="0093D0"/>
                </a:solidFill>
                <a:latin typeface="HandelGotDBol"/>
                <a:cs typeface="+mn-cs"/>
              </a:rPr>
              <a:t>Example</a:t>
            </a: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521325" y="6172200"/>
            <a:ext cx="30178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Dependency Graph</a:t>
            </a:r>
            <a:endParaRPr lang="en-US" sz="2400" i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/>
      <p:bldP spid="72" grpId="0" animBg="1"/>
      <p:bldP spid="73" grpId="0" animBg="1"/>
      <p:bldP spid="76" grpId="0" animBg="1"/>
      <p:bldP spid="79" grpId="0" animBg="1"/>
      <p:bldP spid="84" grpId="0"/>
      <p:bldP spid="8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Race Bugs</a:t>
            </a:r>
          </a:p>
        </p:txBody>
      </p:sp>
      <p:sp>
        <p:nvSpPr>
          <p:cNvPr id="4" name="Rectangle 3"/>
          <p:cNvSpPr/>
          <p:nvPr/>
        </p:nvSpPr>
        <p:spPr>
          <a:xfrm>
            <a:off x="4962525" y="3827463"/>
            <a:ext cx="1160463" cy="369887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r1 = x;</a:t>
            </a:r>
            <a:endParaRPr lang="en-US" sz="1800" dirty="0">
              <a:solidFill>
                <a:schemeClr val="accent4"/>
              </a:solidFill>
              <a:latin typeface="Lucida Sans Typewriter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00638" y="4648200"/>
            <a:ext cx="882650" cy="369888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r1++;</a:t>
            </a:r>
            <a:endParaRPr lang="en-US" sz="1800" dirty="0">
              <a:solidFill>
                <a:schemeClr val="accent4"/>
              </a:solidFill>
              <a:latin typeface="Lucida Sans Typewriter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62525" y="5424488"/>
            <a:ext cx="1160463" cy="369887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x = r1;</a:t>
            </a:r>
            <a:endParaRPr lang="en-US" sz="1800" dirty="0">
              <a:solidFill>
                <a:schemeClr val="accent4"/>
              </a:solidFill>
              <a:latin typeface="Lucida Sans Typewriter" pitchFamily="49" charset="0"/>
            </a:endParaRPr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/>
        </p:nvCxnSpPr>
        <p:spPr>
          <a:xfrm rot="5400000">
            <a:off x="5317332" y="4421981"/>
            <a:ext cx="450850" cy="1587"/>
          </a:xfrm>
          <a:prstGeom prst="straightConnector1">
            <a:avLst/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" idx="2"/>
            <a:endCxn id="6" idx="0"/>
          </p:cNvCxnSpPr>
          <p:nvPr/>
        </p:nvCxnSpPr>
        <p:spPr>
          <a:xfrm rot="5400000">
            <a:off x="5338763" y="5221288"/>
            <a:ext cx="407987" cy="1587"/>
          </a:xfrm>
          <a:prstGeom prst="straightConnector1">
            <a:avLst/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265988" y="3827463"/>
            <a:ext cx="1160462" cy="369887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r2 = x;</a:t>
            </a:r>
            <a:endParaRPr lang="en-US" sz="1800" dirty="0">
              <a:solidFill>
                <a:schemeClr val="accent4"/>
              </a:solidFill>
              <a:latin typeface="Lucida Sans Typewriter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05688" y="4648200"/>
            <a:ext cx="881062" cy="369888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r2++;</a:t>
            </a:r>
            <a:endParaRPr lang="en-US" sz="1800" dirty="0">
              <a:solidFill>
                <a:schemeClr val="accent4"/>
              </a:solidFill>
              <a:latin typeface="Lucida Sans Typewriter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265988" y="5424488"/>
            <a:ext cx="1160462" cy="369887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x = r2;</a:t>
            </a:r>
            <a:endParaRPr lang="en-US" sz="1800" dirty="0">
              <a:solidFill>
                <a:schemeClr val="accent4"/>
              </a:solidFill>
              <a:latin typeface="Lucida Sans Typewriter" pitchFamily="49" charset="0"/>
            </a:endParaRPr>
          </a:p>
        </p:txBody>
      </p:sp>
      <p:cxnSp>
        <p:nvCxnSpPr>
          <p:cNvPr id="16" name="Straight Arrow Connector 15"/>
          <p:cNvCxnSpPr>
            <a:stCxn id="13" idx="2"/>
            <a:endCxn id="14" idx="0"/>
          </p:cNvCxnSpPr>
          <p:nvPr/>
        </p:nvCxnSpPr>
        <p:spPr>
          <a:xfrm rot="5400000">
            <a:off x="7620794" y="4421981"/>
            <a:ext cx="450850" cy="1588"/>
          </a:xfrm>
          <a:prstGeom prst="straightConnector1">
            <a:avLst/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2"/>
            <a:endCxn id="15" idx="0"/>
          </p:cNvCxnSpPr>
          <p:nvPr/>
        </p:nvCxnSpPr>
        <p:spPr>
          <a:xfrm rot="5400000">
            <a:off x="7642225" y="5221288"/>
            <a:ext cx="407987" cy="1588"/>
          </a:xfrm>
          <a:prstGeom prst="straightConnector1">
            <a:avLst/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199188" y="3048000"/>
            <a:ext cx="1020762" cy="369888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x = 0;</a:t>
            </a:r>
            <a:endParaRPr lang="en-US" sz="1800" dirty="0">
              <a:solidFill>
                <a:schemeClr val="accent4"/>
              </a:solidFill>
              <a:latin typeface="Lucida Sans Typewriter" pitchFamily="49" charset="0"/>
            </a:endParaRPr>
          </a:p>
        </p:txBody>
      </p:sp>
      <p:cxnSp>
        <p:nvCxnSpPr>
          <p:cNvPr id="23" name="Elbow Connector 22"/>
          <p:cNvCxnSpPr>
            <a:stCxn id="18" idx="2"/>
            <a:endCxn id="4" idx="0"/>
          </p:cNvCxnSpPr>
          <p:nvPr/>
        </p:nvCxnSpPr>
        <p:spPr>
          <a:xfrm rot="5400000">
            <a:off x="5921375" y="3038476"/>
            <a:ext cx="409575" cy="1168400"/>
          </a:xfrm>
          <a:prstGeom prst="bentConnector3">
            <a:avLst>
              <a:gd name="adj1" fmla="val 50000"/>
            </a:avLst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8" idx="2"/>
            <a:endCxn id="13" idx="0"/>
          </p:cNvCxnSpPr>
          <p:nvPr/>
        </p:nvCxnSpPr>
        <p:spPr>
          <a:xfrm rot="16200000" flipH="1">
            <a:off x="7073106" y="3055145"/>
            <a:ext cx="409575" cy="1135062"/>
          </a:xfrm>
          <a:prstGeom prst="bentConnector3">
            <a:avLst>
              <a:gd name="adj1" fmla="val 50000"/>
            </a:avLst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556250" y="6248400"/>
            <a:ext cx="2276475" cy="369888"/>
          </a:xfrm>
          <a:prstGeom prst="rect">
            <a:avLst/>
          </a:prstGeom>
          <a:solidFill>
            <a:srgbClr val="FFFFCC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accent4"/>
                </a:solidFill>
                <a:latin typeface="Lucida Sans Typewriter" pitchFamily="49" charset="0"/>
              </a:rPr>
              <a:t>assert(x == 2);</a:t>
            </a:r>
            <a:endParaRPr lang="en-US" sz="1800" dirty="0">
              <a:solidFill>
                <a:schemeClr val="accent4"/>
              </a:solidFill>
              <a:latin typeface="Lucida Sans Typewriter" pitchFamily="49" charset="0"/>
            </a:endParaRPr>
          </a:p>
        </p:txBody>
      </p:sp>
      <p:cxnSp>
        <p:nvCxnSpPr>
          <p:cNvPr id="28" name="Elbow Connector 27"/>
          <p:cNvCxnSpPr>
            <a:stCxn id="6" idx="2"/>
            <a:endCxn id="27" idx="0"/>
          </p:cNvCxnSpPr>
          <p:nvPr/>
        </p:nvCxnSpPr>
        <p:spPr>
          <a:xfrm rot="16200000" flipH="1">
            <a:off x="5891213" y="5445125"/>
            <a:ext cx="454025" cy="1152525"/>
          </a:xfrm>
          <a:prstGeom prst="bentConnector3">
            <a:avLst>
              <a:gd name="adj1" fmla="val 50000"/>
            </a:avLst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15" idx="2"/>
            <a:endCxn id="27" idx="0"/>
          </p:cNvCxnSpPr>
          <p:nvPr/>
        </p:nvCxnSpPr>
        <p:spPr>
          <a:xfrm rot="5400000">
            <a:off x="7042944" y="5445919"/>
            <a:ext cx="454025" cy="1150937"/>
          </a:xfrm>
          <a:prstGeom prst="bentConnector3">
            <a:avLst>
              <a:gd name="adj1" fmla="val 50000"/>
            </a:avLst>
          </a:prstGeom>
          <a:ln w="57150">
            <a:solidFill>
              <a:srgbClr val="00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5436889" y="3042166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1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446289" y="3821757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2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4446289" y="4642366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3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6773983" y="3821757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4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6773983" y="4642366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5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6773983" y="5419040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6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4446289" y="5419040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7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5055889" y="6242566"/>
            <a:ext cx="381000" cy="381000"/>
          </a:xfrm>
          <a:prstGeom prst="ellipse">
            <a:avLst/>
          </a:prstGeom>
          <a:solidFill>
            <a:schemeClr val="accent2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bg1"/>
                </a:solidFill>
              </a:rPr>
              <a:t>8</a:t>
            </a: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09600" y="1219200"/>
            <a:ext cx="7924800" cy="168433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 eaLnBrk="0" hangingPunct="0">
              <a:lnSpc>
                <a:spcPct val="90000"/>
              </a:lnSpc>
              <a:buFontTx/>
              <a:buNone/>
              <a:defRPr/>
            </a:pPr>
            <a:r>
              <a:rPr lang="en-US" sz="3100" kern="0" dirty="0">
                <a:solidFill>
                  <a:schemeClr val="accent2"/>
                </a:solidFill>
                <a:latin typeface="+mj-lt"/>
                <a:cs typeface="+mn-cs"/>
              </a:rPr>
              <a:t>Definition.</a:t>
            </a:r>
            <a:r>
              <a:rPr lang="en-US" kern="0" dirty="0">
                <a:solidFill>
                  <a:schemeClr val="accent2"/>
                </a:solidFill>
                <a:cs typeface="+mn-cs"/>
              </a:rPr>
              <a:t> </a:t>
            </a:r>
            <a:r>
              <a:rPr lang="en-US" kern="0" dirty="0">
                <a:solidFill>
                  <a:srgbClr val="827F77"/>
                </a:solidFill>
                <a:latin typeface="Lucida Sans Unicode"/>
                <a:cs typeface="+mn-cs"/>
              </a:rPr>
              <a:t> </a:t>
            </a:r>
            <a:r>
              <a:rPr lang="en-US" kern="0" dirty="0">
                <a:solidFill>
                  <a:srgbClr val="827F77"/>
                </a:solidFill>
              </a:rPr>
              <a:t>A </a:t>
            </a:r>
            <a:r>
              <a:rPr lang="en-US" i="1" kern="0" dirty="0">
                <a:solidFill>
                  <a:srgbClr val="990033"/>
                </a:solidFill>
              </a:rPr>
              <a:t>determinacy race </a:t>
            </a:r>
            <a:r>
              <a:rPr lang="en-US" kern="0" dirty="0">
                <a:solidFill>
                  <a:schemeClr val="accent4"/>
                </a:solidFill>
              </a:rPr>
              <a:t>occurs when two logically parallel instructions access the same memory location and at least one of the instructions performs a write.</a:t>
            </a:r>
            <a:endParaRPr lang="en-US" kern="0" dirty="0">
              <a:solidFill>
                <a:srgbClr val="827F77"/>
              </a:solidFill>
            </a:endParaRPr>
          </a:p>
        </p:txBody>
      </p:sp>
      <p:grpSp>
        <p:nvGrpSpPr>
          <p:cNvPr id="41004" name="Group 66"/>
          <p:cNvGrpSpPr>
            <a:grpSpLocks/>
          </p:cNvGrpSpPr>
          <p:nvPr/>
        </p:nvGrpSpPr>
        <p:grpSpPr bwMode="auto">
          <a:xfrm>
            <a:off x="685800" y="3402013"/>
            <a:ext cx="3074988" cy="2770187"/>
            <a:chOff x="1295400" y="1447800"/>
            <a:chExt cx="3074689" cy="2769889"/>
          </a:xfrm>
        </p:grpSpPr>
        <p:sp>
          <p:nvSpPr>
            <p:cNvPr id="68" name="Rectangle 67"/>
            <p:cNvSpPr/>
            <p:nvPr/>
          </p:nvSpPr>
          <p:spPr>
            <a:xfrm>
              <a:off x="1641441" y="2408134"/>
              <a:ext cx="834944" cy="693663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800" dirty="0">
                  <a:solidFill>
                    <a:srgbClr val="8064A2"/>
                  </a:solidFill>
                  <a:latin typeface="Lucida Sans Typewriter" pitchFamily="49" charset="0"/>
                  <a:cs typeface="+mn-cs"/>
                </a:rPr>
                <a:t>x++;</a:t>
              </a:r>
              <a:endParaRPr lang="en-US" sz="1800" dirty="0">
                <a:solidFill>
                  <a:srgbClr val="8064A2"/>
                </a:solidFill>
                <a:latin typeface="Lucida Sans Typewriter" pitchFamily="49" charset="0"/>
                <a:cs typeface="+mn-cs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923989" y="1741455"/>
              <a:ext cx="1809574" cy="369848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 anchorCtr="1">
              <a:spAutoFit/>
            </a:bodyPr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800" dirty="0" err="1">
                  <a:solidFill>
                    <a:srgbClr val="8064A2"/>
                  </a:solidFill>
                  <a:latin typeface="Lucida Sans Typewriter" pitchFamily="49" charset="0"/>
                  <a:cs typeface="+mn-cs"/>
                </a:rPr>
                <a:t>int</a:t>
              </a:r>
              <a:r>
                <a:rPr lang="en-US" sz="1800" dirty="0">
                  <a:solidFill>
                    <a:srgbClr val="8064A2"/>
                  </a:solidFill>
                  <a:latin typeface="Lucida Sans Typewriter" pitchFamily="49" charset="0"/>
                  <a:cs typeface="+mn-cs"/>
                </a:rPr>
                <a:t> x = 0;</a:t>
              </a:r>
              <a:endParaRPr lang="en-US" sz="1800" dirty="0">
                <a:solidFill>
                  <a:srgbClr val="8064A2"/>
                </a:solidFill>
                <a:latin typeface="Lucida Sans Typewriter" pitchFamily="49" charset="0"/>
                <a:cs typeface="+mn-cs"/>
              </a:endParaRPr>
            </a:p>
          </p:txBody>
        </p:sp>
        <p:cxnSp>
          <p:nvCxnSpPr>
            <p:cNvPr id="41007" name="Elbow Connector 69"/>
            <p:cNvCxnSpPr>
              <a:cxnSpLocks noChangeShapeType="1"/>
              <a:stCxn id="69" idx="2"/>
              <a:endCxn id="68" idx="0"/>
            </p:cNvCxnSpPr>
            <p:nvPr/>
          </p:nvCxnSpPr>
          <p:spPr bwMode="auto">
            <a:xfrm rot="5400000">
              <a:off x="2294970" y="1874586"/>
              <a:ext cx="297152" cy="769975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 type="stealth" w="med" len="med"/>
            </a:ln>
          </p:spPr>
        </p:cxnSp>
        <p:cxnSp>
          <p:nvCxnSpPr>
            <p:cNvPr id="41008" name="Elbow Connector 70"/>
            <p:cNvCxnSpPr>
              <a:cxnSpLocks noChangeShapeType="1"/>
              <a:stCxn id="69" idx="2"/>
              <a:endCxn id="75" idx="0"/>
            </p:cNvCxnSpPr>
            <p:nvPr/>
          </p:nvCxnSpPr>
          <p:spPr bwMode="auto">
            <a:xfrm rot="16200000" flipH="1">
              <a:off x="3074762" y="1864768"/>
              <a:ext cx="297152" cy="789610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 type="stealth" w="med" len="med"/>
            </a:ln>
          </p:spPr>
        </p:cxnSp>
        <p:sp>
          <p:nvSpPr>
            <p:cNvPr id="72" name="Rectangle 71"/>
            <p:cNvSpPr/>
            <p:nvPr/>
          </p:nvSpPr>
          <p:spPr>
            <a:xfrm>
              <a:off x="1619219" y="3516089"/>
              <a:ext cx="2419115" cy="369848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>
              <a:spAutoFit/>
            </a:bodyPr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800" dirty="0">
                  <a:solidFill>
                    <a:srgbClr val="8064A2"/>
                  </a:solidFill>
                  <a:latin typeface="Lucida Sans Typewriter" pitchFamily="49" charset="0"/>
                  <a:cs typeface="+mn-cs"/>
                </a:rPr>
                <a:t>assert(x == 2);</a:t>
              </a:r>
              <a:endParaRPr lang="en-US" sz="1800" dirty="0">
                <a:solidFill>
                  <a:srgbClr val="8064A2"/>
                </a:solidFill>
                <a:latin typeface="Lucida Sans Typewriter" pitchFamily="49" charset="0"/>
                <a:cs typeface="+mn-cs"/>
              </a:endParaRPr>
            </a:p>
          </p:txBody>
        </p:sp>
        <p:cxnSp>
          <p:nvCxnSpPr>
            <p:cNvPr id="41010" name="Elbow Connector 72"/>
            <p:cNvCxnSpPr>
              <a:cxnSpLocks noChangeShapeType="1"/>
              <a:stCxn id="68" idx="2"/>
              <a:endCxn id="72" idx="0"/>
            </p:cNvCxnSpPr>
            <p:nvPr/>
          </p:nvCxnSpPr>
          <p:spPr bwMode="auto">
            <a:xfrm rot="16200000" flipH="1">
              <a:off x="2235865" y="2923767"/>
              <a:ext cx="415361" cy="769974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 type="stealth" w="med" len="med"/>
            </a:ln>
          </p:spPr>
        </p:cxnSp>
        <p:cxnSp>
          <p:nvCxnSpPr>
            <p:cNvPr id="41011" name="Elbow Connector 73"/>
            <p:cNvCxnSpPr>
              <a:cxnSpLocks noChangeShapeType="1"/>
              <a:stCxn id="75" idx="2"/>
              <a:endCxn id="72" idx="0"/>
            </p:cNvCxnSpPr>
            <p:nvPr/>
          </p:nvCxnSpPr>
          <p:spPr bwMode="auto">
            <a:xfrm rot="5400000">
              <a:off x="3015658" y="2913949"/>
              <a:ext cx="415361" cy="789611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 type="stealth" w="med" len="med"/>
            </a:ln>
          </p:spPr>
        </p:cxnSp>
        <p:sp>
          <p:nvSpPr>
            <p:cNvPr id="75" name="Rectangle 74"/>
            <p:cNvSpPr/>
            <p:nvPr/>
          </p:nvSpPr>
          <p:spPr>
            <a:xfrm>
              <a:off x="3200215" y="2408134"/>
              <a:ext cx="834944" cy="693663"/>
            </a:xfrm>
            <a:prstGeom prst="rect">
              <a:avLst/>
            </a:prstGeom>
            <a:solidFill>
              <a:srgbClr val="FFFFCC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800" dirty="0">
                  <a:solidFill>
                    <a:srgbClr val="8064A2"/>
                  </a:solidFill>
                  <a:latin typeface="Lucida Sans Typewriter" pitchFamily="49" charset="0"/>
                  <a:cs typeface="+mn-cs"/>
                </a:rPr>
                <a:t>x++;</a:t>
              </a:r>
              <a:endParaRPr lang="en-US" sz="1800" dirty="0">
                <a:solidFill>
                  <a:srgbClr val="8064A2"/>
                </a:solidFill>
                <a:latin typeface="Lucida Sans Typewriter" pitchFamily="49" charset="0"/>
                <a:cs typeface="+mn-cs"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2700888" y="1447800"/>
              <a:ext cx="255289" cy="255289"/>
            </a:xfrm>
            <a:prstGeom prst="ellipse">
              <a:avLst/>
            </a:prstGeom>
            <a:solidFill>
              <a:srgbClr val="9BBB59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Calibri"/>
                  <a:cs typeface="+mn-cs"/>
                </a:rPr>
                <a:t>A</a:t>
              </a:r>
              <a:endParaRPr lang="en-US" sz="1200" b="1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1295400" y="2626967"/>
              <a:ext cx="255289" cy="255289"/>
            </a:xfrm>
            <a:prstGeom prst="ellipse">
              <a:avLst/>
            </a:prstGeom>
            <a:solidFill>
              <a:srgbClr val="9BBB59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Calibri"/>
                  <a:cs typeface="+mn-cs"/>
                </a:rPr>
                <a:t>B</a:t>
              </a:r>
              <a:endParaRPr lang="en-US" sz="1200" b="1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4114800" y="2626967"/>
              <a:ext cx="255289" cy="255289"/>
            </a:xfrm>
            <a:prstGeom prst="ellipse">
              <a:avLst/>
            </a:prstGeom>
            <a:solidFill>
              <a:srgbClr val="9BBB59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Calibri"/>
                  <a:cs typeface="+mn-cs"/>
                </a:rPr>
                <a:t>C</a:t>
              </a:r>
              <a:endParaRPr lang="en-US" sz="1200" b="1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2700888" y="3962400"/>
              <a:ext cx="255289" cy="255289"/>
            </a:xfrm>
            <a:prstGeom prst="ellipse">
              <a:avLst/>
            </a:prstGeom>
            <a:solidFill>
              <a:srgbClr val="9BBB59"/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anchor="ctr"/>
            <a:lstStyle/>
            <a:p>
              <a:pPr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Calibri"/>
                  <a:cs typeface="+mn-cs"/>
                </a:rPr>
                <a:t>D</a:t>
              </a:r>
              <a:endParaRPr lang="en-US" sz="1200" b="1" dirty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Types of Races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847850" y="2834640"/>
          <a:ext cx="5448300" cy="23469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19098"/>
                <a:gridCol w="1380744"/>
                <a:gridCol w="2648458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2060"/>
                          </a:solidFill>
                        </a:rPr>
                        <a:t>A</a:t>
                      </a:r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2060"/>
                          </a:solidFill>
                        </a:rPr>
                        <a:t>B</a:t>
                      </a:r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2060"/>
                          </a:solidFill>
                        </a:rPr>
                        <a:t>Race Type</a:t>
                      </a:r>
                      <a:endParaRPr lang="en-US" sz="28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read</a:t>
                      </a:r>
                      <a:endParaRPr lang="en-US" sz="2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read</a:t>
                      </a:r>
                      <a:endParaRPr lang="en-US" sz="2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none</a:t>
                      </a:r>
                      <a:endParaRPr lang="en-US" sz="28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read</a:t>
                      </a:r>
                      <a:endParaRPr lang="en-US" sz="2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write</a:t>
                      </a:r>
                      <a:endParaRPr lang="en-US" sz="2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read race</a:t>
                      </a:r>
                      <a:endParaRPr lang="en-US" sz="28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write</a:t>
                      </a:r>
                      <a:endParaRPr lang="en-US" sz="2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read</a:t>
                      </a:r>
                      <a:endParaRPr lang="en-US" sz="28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read race</a:t>
                      </a:r>
                      <a:endParaRPr lang="en-US" sz="28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write</a:t>
                      </a:r>
                      <a:endParaRPr lang="en-US" sz="2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write</a:t>
                      </a:r>
                      <a:endParaRPr lang="en-US" sz="2800" dirty="0"/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write race</a:t>
                      </a:r>
                      <a:endParaRPr lang="en-US" sz="2800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33400" y="5446713"/>
            <a:ext cx="8077200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Two sections of code are </a:t>
            </a:r>
            <a:r>
              <a:rPr lang="en-US" i="1" dirty="0">
                <a:solidFill>
                  <a:schemeClr val="tx2"/>
                </a:solidFill>
                <a:latin typeface="+mn-lt"/>
                <a:cs typeface="+mn-cs"/>
              </a:rPr>
              <a:t>independent </a:t>
            </a:r>
            <a:r>
              <a:rPr lang="en-US" dirty="0">
                <a:solidFill>
                  <a:schemeClr val="tx1"/>
                </a:solidFill>
                <a:latin typeface="+mn-lt"/>
                <a:cs typeface="+mn-cs"/>
              </a:rPr>
              <a:t>if they have no determinacy races between them.</a:t>
            </a: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9600" y="1323975"/>
            <a:ext cx="7924800" cy="126682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457200" eaLnBrk="0" hangingPunct="0"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827F77"/>
                </a:solidFill>
              </a:rPr>
              <a:t>Suppose that instruction </a:t>
            </a:r>
            <a:r>
              <a:rPr lang="en-US">
                <a:solidFill>
                  <a:srgbClr val="002060"/>
                </a:solidFill>
              </a:rPr>
              <a:t>A</a:t>
            </a:r>
            <a:r>
              <a:rPr lang="en-US">
                <a:solidFill>
                  <a:srgbClr val="827F77"/>
                </a:solidFill>
              </a:rPr>
              <a:t> and instruction </a:t>
            </a:r>
            <a:r>
              <a:rPr lang="en-US">
                <a:solidFill>
                  <a:srgbClr val="002060"/>
                </a:solidFill>
              </a:rPr>
              <a:t>B</a:t>
            </a:r>
            <a:r>
              <a:rPr lang="en-US">
                <a:solidFill>
                  <a:srgbClr val="827F77"/>
                </a:solidFill>
              </a:rPr>
              <a:t> both access a location </a:t>
            </a:r>
            <a:r>
              <a:rPr lang="en-US">
                <a:solidFill>
                  <a:srgbClr val="002060"/>
                </a:solidFill>
              </a:rPr>
              <a:t>x</a:t>
            </a:r>
            <a:r>
              <a:rPr lang="en-US">
                <a:solidFill>
                  <a:srgbClr val="827F77"/>
                </a:solidFill>
              </a:rPr>
              <a:t>, and suppose that </a:t>
            </a:r>
            <a:r>
              <a:rPr lang="en-US">
                <a:solidFill>
                  <a:srgbClr val="002060"/>
                </a:solidFill>
              </a:rPr>
              <a:t>A∥B</a:t>
            </a:r>
            <a:r>
              <a:rPr lang="en-US">
                <a:solidFill>
                  <a:srgbClr val="827F77"/>
                </a:solidFill>
              </a:rPr>
              <a:t> (</a:t>
            </a:r>
            <a:r>
              <a:rPr lang="en-US">
                <a:solidFill>
                  <a:srgbClr val="002060"/>
                </a:solidFill>
              </a:rPr>
              <a:t>A</a:t>
            </a:r>
            <a:r>
              <a:rPr lang="en-US">
                <a:solidFill>
                  <a:srgbClr val="827F77"/>
                </a:solidFill>
              </a:rPr>
              <a:t> is parallel to </a:t>
            </a:r>
            <a:r>
              <a:rPr lang="en-US">
                <a:solidFill>
                  <a:srgbClr val="002060"/>
                </a:solidFill>
              </a:rPr>
              <a:t>B</a:t>
            </a:r>
            <a:r>
              <a:rPr lang="en-US">
                <a:solidFill>
                  <a:srgbClr val="827F77"/>
                </a:solidFill>
              </a:rPr>
              <a:t>).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Avoiding Races</a:t>
            </a: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701800" y="4038600"/>
            <a:ext cx="5740400" cy="1360488"/>
            <a:chOff x="1193047" y="4125983"/>
            <a:chExt cx="5741153" cy="1360417"/>
          </a:xfrm>
        </p:grpSpPr>
        <p:sp>
          <p:nvSpPr>
            <p:cNvPr id="6" name="AutoShape 4" descr="Parchment"/>
            <p:cNvSpPr>
              <a:spLocks noChangeArrowheads="1"/>
            </p:cNvSpPr>
            <p:nvPr/>
          </p:nvSpPr>
          <p:spPr bwMode="auto">
            <a:xfrm>
              <a:off x="1193047" y="4125983"/>
              <a:ext cx="5741153" cy="1360417"/>
            </a:xfrm>
            <a:prstGeom prst="foldedCorner">
              <a:avLst>
                <a:gd name="adj" fmla="val 12500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bIns="0"/>
            <a:lstStyle/>
            <a:p>
              <a:pPr marL="336550" indent="-336550"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endParaRPr lang="en-US" sz="2400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+mn-cs"/>
              </a:endParaRPr>
            </a:p>
          </p:txBody>
        </p:sp>
        <p:sp>
          <p:nvSpPr>
            <p:cNvPr id="45061" name="TextBox 3"/>
            <p:cNvSpPr txBox="1">
              <a:spLocks noChangeArrowheads="1"/>
            </p:cNvSpPr>
            <p:nvPr/>
          </p:nvSpPr>
          <p:spPr bwMode="auto">
            <a:xfrm>
              <a:off x="1295400" y="4209871"/>
              <a:ext cx="55626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cilk_spawn</a:t>
              </a:r>
              <a:r>
                <a:rPr lang="en-US" sz="2000">
                  <a:solidFill>
                    <a:srgbClr val="000000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US" sz="20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qsort(begin, middle);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qsort(max(begin + 1, middle), end);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</a:pPr>
              <a:r>
                <a:rPr lang="en-US" sz="2000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cilk_sync</a:t>
              </a:r>
              <a:r>
                <a:rPr lang="en-US" sz="200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;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95300" y="1284288"/>
            <a:ext cx="8153400" cy="2678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0988" indent="-280988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SzTx/>
              <a:buFont typeface="Symbol" pitchFamily="18" charset="2"/>
              <a:buChar char="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All the iterations of a </a:t>
            </a:r>
            <a:r>
              <a:rPr lang="en-US" sz="2400" dirty="0" err="1">
                <a:solidFill>
                  <a:schemeClr val="tx2"/>
                </a:solidFill>
                <a:latin typeface="Lucida Sans Typewriter" pitchFamily="49" charset="0"/>
                <a:cs typeface="+mn-cs"/>
              </a:rPr>
              <a:t>cilk_for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should be independent.</a:t>
            </a:r>
          </a:p>
          <a:p>
            <a:pPr marL="280988" indent="-280988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SzTx/>
              <a:buFont typeface="Symbol" pitchFamily="18" charset="2"/>
              <a:buChar char="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Between a </a:t>
            </a:r>
            <a:r>
              <a:rPr lang="en-US" sz="2400" dirty="0" err="1">
                <a:solidFill>
                  <a:schemeClr val="tx2"/>
                </a:solidFill>
                <a:latin typeface="Lucida Sans Typewriter" pitchFamily="49" charset="0"/>
                <a:cs typeface="+mn-cs"/>
              </a:rPr>
              <a:t>cilk_spawn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and the corresponding </a:t>
            </a:r>
            <a:r>
              <a:rPr lang="en-US" sz="2400" dirty="0" err="1">
                <a:solidFill>
                  <a:schemeClr val="tx2"/>
                </a:solidFill>
                <a:latin typeface="Lucida Sans Typewriter" pitchFamily="49" charset="0"/>
                <a:cs typeface="+mn-cs"/>
              </a:rPr>
              <a:t>cilk_sync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, the code of the spawned child should be independent</a:t>
            </a:r>
            <a:r>
              <a:rPr lang="en-US" sz="2400" dirty="0">
                <a:solidFill>
                  <a:schemeClr val="tx1"/>
                </a:solidFill>
                <a:cs typeface="+mn-cs"/>
              </a:rPr>
              <a:t> of the code of the parent, including code executed by additional spawned or called children.</a:t>
            </a:r>
            <a:endParaRPr lang="en-US" sz="200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5646738"/>
            <a:ext cx="76200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SzTx/>
              <a:buFontTx/>
              <a:buNone/>
              <a:defRPr/>
            </a:pP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Note: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 The arguments to a spawned function are evaluated in the parent before the spawn occurs.</a:t>
            </a:r>
            <a:endParaRPr lang="en-US" sz="200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4038600"/>
            <a:ext cx="744538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schemeClr val="accent2"/>
                </a:solidFill>
                <a:latin typeface="+mj-lt"/>
                <a:cs typeface="+mn-cs"/>
              </a:rPr>
              <a:t>Ex.</a:t>
            </a:r>
            <a:endParaRPr lang="en-US" sz="3200" dirty="0">
              <a:solidFill>
                <a:schemeClr val="accent2"/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1828800" y="76200"/>
            <a:ext cx="7124700" cy="990600"/>
          </a:xfrm>
        </p:spPr>
        <p:txBody>
          <a:bodyPr/>
          <a:lstStyle/>
          <a:p>
            <a:r>
              <a:rPr lang="en-US" sz="4400"/>
              <a:t>Multicore Architecture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057400" y="2895600"/>
            <a:ext cx="5181600" cy="2971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FFCC"/>
              </a:gs>
            </a:gsLst>
            <a:path path="rect">
              <a:fillToRect l="50000" t="50000" r="50000" b="50000"/>
            </a:path>
            <a:tileRect/>
          </a:gra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97680" name="Line 16"/>
          <p:cNvSpPr>
            <a:spLocks noChangeShapeType="1"/>
          </p:cNvSpPr>
          <p:nvPr/>
        </p:nvSpPr>
        <p:spPr bwMode="auto">
          <a:xfrm flipV="1">
            <a:off x="3556000" y="2671763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1" name="Line 17"/>
          <p:cNvSpPr>
            <a:spLocks noChangeShapeType="1"/>
          </p:cNvSpPr>
          <p:nvPr/>
        </p:nvSpPr>
        <p:spPr bwMode="auto">
          <a:xfrm flipV="1">
            <a:off x="3962400" y="2671763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2" name="Line 18"/>
          <p:cNvSpPr>
            <a:spLocks noChangeShapeType="1"/>
          </p:cNvSpPr>
          <p:nvPr/>
        </p:nvSpPr>
        <p:spPr bwMode="auto">
          <a:xfrm flipV="1">
            <a:off x="2743200" y="2671763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3" name="Line 19"/>
          <p:cNvSpPr>
            <a:spLocks noChangeShapeType="1"/>
          </p:cNvSpPr>
          <p:nvPr/>
        </p:nvSpPr>
        <p:spPr bwMode="auto">
          <a:xfrm flipV="1">
            <a:off x="3149600" y="2671763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6" name="Line 22"/>
          <p:cNvSpPr>
            <a:spLocks noChangeShapeType="1"/>
          </p:cNvSpPr>
          <p:nvPr/>
        </p:nvSpPr>
        <p:spPr bwMode="auto">
          <a:xfrm flipV="1">
            <a:off x="6110288" y="2667000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7" name="Line 23"/>
          <p:cNvSpPr>
            <a:spLocks noChangeShapeType="1"/>
          </p:cNvSpPr>
          <p:nvPr/>
        </p:nvSpPr>
        <p:spPr bwMode="auto">
          <a:xfrm flipV="1">
            <a:off x="6516688" y="2667000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8" name="Line 24"/>
          <p:cNvSpPr>
            <a:spLocks noChangeShapeType="1"/>
          </p:cNvSpPr>
          <p:nvPr/>
        </p:nvSpPr>
        <p:spPr bwMode="auto">
          <a:xfrm flipV="1">
            <a:off x="5297488" y="2667000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9" name="Line 25"/>
          <p:cNvSpPr>
            <a:spLocks noChangeShapeType="1"/>
          </p:cNvSpPr>
          <p:nvPr/>
        </p:nvSpPr>
        <p:spPr bwMode="auto">
          <a:xfrm flipV="1">
            <a:off x="5703888" y="2667000"/>
            <a:ext cx="0" cy="7651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68" name="Line 4"/>
          <p:cNvSpPr>
            <a:spLocks noChangeShapeType="1"/>
          </p:cNvSpPr>
          <p:nvPr/>
        </p:nvSpPr>
        <p:spPr bwMode="auto">
          <a:xfrm flipV="1">
            <a:off x="2857500" y="3957638"/>
            <a:ext cx="6350" cy="4651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71" name="Line 7"/>
          <p:cNvSpPr>
            <a:spLocks noChangeShapeType="1"/>
          </p:cNvSpPr>
          <p:nvPr/>
        </p:nvSpPr>
        <p:spPr bwMode="auto">
          <a:xfrm flipH="1" flipV="1">
            <a:off x="4152900" y="3927475"/>
            <a:ext cx="0" cy="4953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74" name="Line 10"/>
          <p:cNvSpPr>
            <a:spLocks noChangeShapeType="1"/>
          </p:cNvSpPr>
          <p:nvPr/>
        </p:nvSpPr>
        <p:spPr bwMode="auto">
          <a:xfrm flipV="1">
            <a:off x="6515100" y="3883025"/>
            <a:ext cx="6350" cy="5397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76" name="AutoShape 12"/>
          <p:cNvSpPr>
            <a:spLocks noChangeArrowheads="1"/>
          </p:cNvSpPr>
          <p:nvPr/>
        </p:nvSpPr>
        <p:spPr bwMode="auto">
          <a:xfrm>
            <a:off x="1142998" y="3048000"/>
            <a:ext cx="7010402" cy="1258419"/>
          </a:xfrm>
          <a:prstGeom prst="leftRightArrow">
            <a:avLst>
              <a:gd name="adj1" fmla="val 56509"/>
              <a:gd name="adj2" fmla="val 32890"/>
            </a:avLst>
          </a:prstGeom>
          <a:solidFill>
            <a:schemeClr val="hlink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>
                <a:solidFill>
                  <a:schemeClr val="tx2"/>
                </a:solidFill>
                <a:latin typeface="+mn-lt"/>
                <a:cs typeface="+mn-cs"/>
              </a:rPr>
              <a:t>Network</a:t>
            </a:r>
          </a:p>
        </p:txBody>
      </p:sp>
      <p:sp>
        <p:nvSpPr>
          <p:cNvPr id="497677" name="Text Box 13"/>
          <p:cNvSpPr txBox="1">
            <a:spLocks noChangeArrowheads="1"/>
          </p:cNvSpPr>
          <p:nvPr/>
        </p:nvSpPr>
        <p:spPr bwMode="auto">
          <a:xfrm>
            <a:off x="4572000" y="4140200"/>
            <a:ext cx="1524000" cy="10414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6000" dirty="0">
                <a:solidFill>
                  <a:schemeClr val="tx1"/>
                </a:solidFill>
                <a:latin typeface="+mn-lt"/>
                <a:cs typeface="+mn-cs"/>
              </a:rPr>
              <a:t>…</a:t>
            </a: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84" name="AutoShape 20"/>
          <p:cNvSpPr>
            <a:spLocks noChangeArrowheads="1"/>
          </p:cNvSpPr>
          <p:nvPr/>
        </p:nvSpPr>
        <p:spPr bwMode="auto">
          <a:xfrm>
            <a:off x="2362200" y="1600200"/>
            <a:ext cx="1981200" cy="1103991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Memory</a:t>
            </a:r>
          </a:p>
        </p:txBody>
      </p:sp>
      <p:sp>
        <p:nvSpPr>
          <p:cNvPr id="497690" name="AutoShape 26"/>
          <p:cNvSpPr>
            <a:spLocks noChangeArrowheads="1"/>
          </p:cNvSpPr>
          <p:nvPr/>
        </p:nvSpPr>
        <p:spPr bwMode="auto">
          <a:xfrm>
            <a:off x="4915694" y="1600200"/>
            <a:ext cx="1981200" cy="1103991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dirty="0">
                <a:solidFill>
                  <a:srgbClr val="000000"/>
                </a:solidFill>
                <a:latin typeface="+mn-lt"/>
                <a:cs typeface="+mn-cs"/>
              </a:rPr>
              <a:t>I/O</a:t>
            </a:r>
          </a:p>
        </p:txBody>
      </p:sp>
      <p:sp>
        <p:nvSpPr>
          <p:cNvPr id="497666" name="AutoShape 2"/>
          <p:cNvSpPr>
            <a:spLocks noChangeArrowheads="1"/>
          </p:cNvSpPr>
          <p:nvPr/>
        </p:nvSpPr>
        <p:spPr bwMode="auto">
          <a:xfrm>
            <a:off x="2287585" y="4384924"/>
            <a:ext cx="1141414" cy="1101476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bIns="0" anchor="b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dirty="0">
              <a:solidFill>
                <a:schemeClr val="folHlink"/>
              </a:solidFill>
              <a:latin typeface="+mn-lt"/>
              <a:cs typeface="+mn-cs"/>
            </a:endParaRPr>
          </a:p>
        </p:txBody>
      </p:sp>
      <p:sp>
        <p:nvSpPr>
          <p:cNvPr id="497669" name="AutoShape 5"/>
          <p:cNvSpPr>
            <a:spLocks noChangeArrowheads="1"/>
          </p:cNvSpPr>
          <p:nvPr/>
        </p:nvSpPr>
        <p:spPr bwMode="auto">
          <a:xfrm>
            <a:off x="3582985" y="4384924"/>
            <a:ext cx="1141414" cy="1101476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bIns="0" anchor="b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72" name="AutoShape 8"/>
          <p:cNvSpPr>
            <a:spLocks noChangeArrowheads="1"/>
          </p:cNvSpPr>
          <p:nvPr/>
        </p:nvSpPr>
        <p:spPr bwMode="auto">
          <a:xfrm>
            <a:off x="5945185" y="4384924"/>
            <a:ext cx="1141414" cy="1101476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bIns="0" anchor="b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497692" name="AutoShape 28"/>
          <p:cNvSpPr>
            <a:spLocks noChangeArrowheads="1"/>
          </p:cNvSpPr>
          <p:nvPr/>
        </p:nvSpPr>
        <p:spPr bwMode="auto">
          <a:xfrm>
            <a:off x="2515392" y="4501952"/>
            <a:ext cx="685800" cy="473139"/>
          </a:xfrm>
          <a:prstGeom prst="flowChartAlternateProcess">
            <a:avLst/>
          </a:prstGeom>
          <a:solidFill>
            <a:srgbClr val="99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 bIns="0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dirty="0">
                <a:solidFill>
                  <a:srgbClr val="008000"/>
                </a:solidFill>
                <a:latin typeface="+mn-lt"/>
                <a:cs typeface="+mn-cs"/>
              </a:rPr>
              <a:t>$</a:t>
            </a:r>
          </a:p>
        </p:txBody>
      </p:sp>
      <p:sp>
        <p:nvSpPr>
          <p:cNvPr id="497693" name="AutoShape 29"/>
          <p:cNvSpPr>
            <a:spLocks noChangeArrowheads="1"/>
          </p:cNvSpPr>
          <p:nvPr/>
        </p:nvSpPr>
        <p:spPr bwMode="auto">
          <a:xfrm>
            <a:off x="3810792" y="4501952"/>
            <a:ext cx="685800" cy="473139"/>
          </a:xfrm>
          <a:prstGeom prst="flowChartAlternateProcess">
            <a:avLst/>
          </a:prstGeom>
          <a:solidFill>
            <a:srgbClr val="99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 bIns="0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dirty="0">
                <a:solidFill>
                  <a:srgbClr val="008000"/>
                </a:solidFill>
                <a:latin typeface="+mn-lt"/>
                <a:cs typeface="+mn-cs"/>
              </a:rPr>
              <a:t>$</a:t>
            </a:r>
          </a:p>
        </p:txBody>
      </p:sp>
      <p:sp>
        <p:nvSpPr>
          <p:cNvPr id="497694" name="AutoShape 30"/>
          <p:cNvSpPr>
            <a:spLocks noChangeArrowheads="1"/>
          </p:cNvSpPr>
          <p:nvPr/>
        </p:nvSpPr>
        <p:spPr bwMode="auto">
          <a:xfrm>
            <a:off x="6172992" y="4501952"/>
            <a:ext cx="685800" cy="473139"/>
          </a:xfrm>
          <a:prstGeom prst="flowChartAlternateProcess">
            <a:avLst/>
          </a:prstGeom>
          <a:solidFill>
            <a:srgbClr val="99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 bIns="0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dirty="0">
                <a:solidFill>
                  <a:srgbClr val="008000"/>
                </a:solidFill>
                <a:latin typeface="+mn-lt"/>
                <a:cs typeface="+mn-cs"/>
              </a:rPr>
              <a:t>$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905000" y="6019800"/>
            <a:ext cx="5448300" cy="584200"/>
          </a:xfrm>
          <a:prstGeom prst="rect">
            <a:avLst/>
          </a:prstGeom>
          <a:noFill/>
        </p:spPr>
        <p:txBody>
          <a:bodyPr wrap="none" anchorCtr="1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  <a:cs typeface="+mn-cs"/>
              </a:rPr>
              <a:t>Chip Multiprocessor (CMP)</a:t>
            </a:r>
            <a:endParaRPr lang="en-US" sz="32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7214" name="Rectangle 27"/>
          <p:cNvSpPr>
            <a:spLocks noChangeArrowheads="1"/>
          </p:cNvSpPr>
          <p:nvPr/>
        </p:nvSpPr>
        <p:spPr bwMode="auto">
          <a:xfrm>
            <a:off x="2438400" y="5029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rgbClr val="000000"/>
                </a:solidFill>
              </a:rPr>
              <a:t>core</a:t>
            </a:r>
          </a:p>
        </p:txBody>
      </p:sp>
      <p:sp>
        <p:nvSpPr>
          <p:cNvPr id="7215" name="Rectangle 27"/>
          <p:cNvSpPr>
            <a:spLocks noChangeArrowheads="1"/>
          </p:cNvSpPr>
          <p:nvPr/>
        </p:nvSpPr>
        <p:spPr bwMode="auto">
          <a:xfrm>
            <a:off x="6172200" y="5029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rgbClr val="000000"/>
                </a:solidFill>
              </a:rPr>
              <a:t>core</a:t>
            </a:r>
          </a:p>
        </p:txBody>
      </p:sp>
      <p:sp>
        <p:nvSpPr>
          <p:cNvPr id="7216" name="Rectangle 27"/>
          <p:cNvSpPr>
            <a:spLocks noChangeArrowheads="1"/>
          </p:cNvSpPr>
          <p:nvPr/>
        </p:nvSpPr>
        <p:spPr bwMode="auto">
          <a:xfrm>
            <a:off x="3810000" y="5029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rgbClr val="000000"/>
                </a:solidFill>
              </a:rPr>
              <a:t>core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63500"/>
            <a:ext cx="8763000" cy="912813"/>
          </a:xfrm>
        </p:spPr>
        <p:txBody>
          <a:bodyPr/>
          <a:lstStyle/>
          <a:p>
            <a:r>
              <a:rPr lang="en-US" sz="4400">
                <a:solidFill>
                  <a:schemeClr val="accent2"/>
                </a:solidFill>
              </a:rPr>
              <a:t>Cilk</a:t>
            </a:r>
            <a:r>
              <a:rPr lang="en-US" sz="4400">
                <a:solidFill>
                  <a:schemeClr val="bg2"/>
                </a:solidFill>
              </a:rPr>
              <a:t>screen</a:t>
            </a:r>
            <a:endParaRPr lang="en-US" sz="44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308100"/>
            <a:ext cx="8686800" cy="5000625"/>
          </a:xfrm>
        </p:spPr>
        <p:txBody>
          <a:bodyPr>
            <a:spAutoFit/>
          </a:bodyPr>
          <a:lstStyle/>
          <a:p>
            <a:r>
              <a:rPr lang="en-US" sz="3200">
                <a:solidFill>
                  <a:srgbClr val="0093D0"/>
                </a:solidFill>
                <a:latin typeface="HandelGotDBol"/>
              </a:rPr>
              <a:t>Cilk</a:t>
            </a:r>
            <a:r>
              <a:rPr lang="en-US">
                <a:solidFill>
                  <a:srgbClr val="6E6C65"/>
                </a:solidFill>
              </a:rPr>
              <a:t>screen </a:t>
            </a:r>
            <a:r>
              <a:rPr lang="en-US"/>
              <a:t>runs off the binary executable:</a:t>
            </a:r>
          </a:p>
          <a:p>
            <a:pPr lvl="1"/>
            <a:r>
              <a:rPr lang="en-US"/>
              <a:t>Compile your program with the </a:t>
            </a:r>
            <a:r>
              <a:rPr lang="en-US">
                <a:solidFill>
                  <a:schemeClr val="accent2"/>
                </a:solidFill>
                <a:latin typeface="Lucida Sans Typewriter" pitchFamily="49" charset="0"/>
              </a:rPr>
              <a:t>–fcilkscreen </a:t>
            </a:r>
            <a:r>
              <a:rPr lang="en-US"/>
              <a:t>option to include debugging information.</a:t>
            </a:r>
          </a:p>
          <a:p>
            <a:pPr lvl="1"/>
            <a:r>
              <a:rPr lang="en-US"/>
              <a:t>Go to the directory with your executable and execute </a:t>
            </a:r>
            <a:r>
              <a:rPr lang="en-US">
                <a:solidFill>
                  <a:schemeClr val="accent2"/>
                </a:solidFill>
                <a:latin typeface="Lucida Sans Typewriter" pitchFamily="49" charset="0"/>
              </a:rPr>
              <a:t>cilkscreen </a:t>
            </a:r>
            <a:r>
              <a:rPr lang="en-US" i="1">
                <a:solidFill>
                  <a:schemeClr val="accent2"/>
                </a:solidFill>
                <a:latin typeface="Lucida Sans Typewriter" pitchFamily="49" charset="0"/>
              </a:rPr>
              <a:t>your_program</a:t>
            </a:r>
            <a:r>
              <a:rPr lang="en-US">
                <a:solidFill>
                  <a:schemeClr val="accent2"/>
                </a:solidFill>
                <a:latin typeface="Lucida Sans Typewriter" pitchFamily="49" charset="0"/>
              </a:rPr>
              <a:t> [</a:t>
            </a:r>
            <a:r>
              <a:rPr lang="en-US" i="1">
                <a:solidFill>
                  <a:schemeClr val="accent2"/>
                </a:solidFill>
                <a:latin typeface="Lucida Sans Typewriter" pitchFamily="49" charset="0"/>
              </a:rPr>
              <a:t>options</a:t>
            </a:r>
            <a:r>
              <a:rPr lang="en-US">
                <a:solidFill>
                  <a:schemeClr val="accent2"/>
                </a:solidFill>
                <a:latin typeface="Lucida Sans Typewriter" pitchFamily="49" charset="0"/>
              </a:rPr>
              <a:t>]</a:t>
            </a:r>
          </a:p>
          <a:p>
            <a:pPr lvl="1"/>
            <a:r>
              <a:rPr lang="en-US" sz="2800">
                <a:solidFill>
                  <a:schemeClr val="accent2"/>
                </a:solidFill>
                <a:latin typeface="HandelGotDBol"/>
              </a:rPr>
              <a:t>Cilk</a:t>
            </a:r>
            <a:r>
              <a:rPr lang="en-US">
                <a:solidFill>
                  <a:srgbClr val="6E6C65"/>
                </a:solidFill>
              </a:rPr>
              <a:t>screen </a:t>
            </a:r>
            <a:r>
              <a:rPr lang="en-US"/>
              <a:t>prints information about any races it detects.</a:t>
            </a:r>
            <a:endParaRPr lang="en-US">
              <a:solidFill>
                <a:schemeClr val="accent2"/>
              </a:solidFill>
              <a:latin typeface="Lucida Sans Typewriter" pitchFamily="49" charset="0"/>
            </a:endParaRPr>
          </a:p>
          <a:p>
            <a:r>
              <a:rPr lang="en-US"/>
              <a:t>For a given input, </a:t>
            </a:r>
            <a:r>
              <a:rPr lang="en-US" sz="3200">
                <a:solidFill>
                  <a:srgbClr val="0093D0"/>
                </a:solidFill>
                <a:latin typeface="HandelGotDBol"/>
              </a:rPr>
              <a:t>Cilk</a:t>
            </a:r>
            <a:r>
              <a:rPr lang="en-US">
                <a:solidFill>
                  <a:srgbClr val="6E6C65"/>
                </a:solidFill>
              </a:rPr>
              <a:t>screen </a:t>
            </a:r>
            <a:r>
              <a:rPr lang="en-US"/>
              <a:t>mathematically </a:t>
            </a:r>
            <a:r>
              <a:rPr lang="en-US">
                <a:solidFill>
                  <a:schemeClr val="accent2"/>
                </a:solidFill>
              </a:rPr>
              <a:t>guarantees</a:t>
            </a:r>
            <a:r>
              <a:rPr lang="en-US"/>
              <a:t> to localize a race if there exists a parallel execution that could produce results different from the serial execution.</a:t>
            </a:r>
          </a:p>
          <a:p>
            <a:r>
              <a:rPr lang="en-US"/>
              <a:t>It runs about </a:t>
            </a:r>
            <a:r>
              <a:rPr lang="en-US">
                <a:solidFill>
                  <a:srgbClr val="002060"/>
                </a:solidFill>
              </a:rPr>
              <a:t>20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times slower than real-time.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178" name="AutoShape 35"/>
          <p:cNvCxnSpPr>
            <a:cxnSpLocks noChangeShapeType="1"/>
          </p:cNvCxnSpPr>
          <p:nvPr/>
        </p:nvCxnSpPr>
        <p:spPr bwMode="auto">
          <a:xfrm>
            <a:off x="2095500" y="21336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179" name="AutoShape 36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1143000" y="26320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180" name="AutoShape 37"/>
          <p:cNvCxnSpPr>
            <a:cxnSpLocks noChangeShapeType="1"/>
          </p:cNvCxnSpPr>
          <p:nvPr/>
        </p:nvCxnSpPr>
        <p:spPr bwMode="auto">
          <a:xfrm>
            <a:off x="1250950" y="31750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181" name="AutoShape 38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11430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182" name="AutoShape 39"/>
          <p:cNvCxnSpPr>
            <a:cxnSpLocks noChangeShapeType="1"/>
          </p:cNvCxnSpPr>
          <p:nvPr/>
        </p:nvCxnSpPr>
        <p:spPr bwMode="auto">
          <a:xfrm>
            <a:off x="11430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183" name="AutoShape 40"/>
          <p:cNvCxnSpPr>
            <a:cxnSpLocks noChangeShapeType="1"/>
          </p:cNvCxnSpPr>
          <p:nvPr/>
        </p:nvCxnSpPr>
        <p:spPr bwMode="auto">
          <a:xfrm>
            <a:off x="1143000" y="48482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184" name="AutoShape 41"/>
          <p:cNvCxnSpPr>
            <a:cxnSpLocks noChangeShapeType="1"/>
          </p:cNvCxnSpPr>
          <p:nvPr/>
        </p:nvCxnSpPr>
        <p:spPr bwMode="auto">
          <a:xfrm>
            <a:off x="1143000" y="53911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185" name="AutoShape 42"/>
          <p:cNvCxnSpPr>
            <a:cxnSpLocks noChangeShapeType="1"/>
          </p:cNvCxnSpPr>
          <p:nvPr/>
        </p:nvCxnSpPr>
        <p:spPr bwMode="auto">
          <a:xfrm>
            <a:off x="1250950" y="58896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50186" name="Text Box 3"/>
          <p:cNvSpPr txBox="1">
            <a:spLocks noChangeArrowheads="1"/>
          </p:cNvSpPr>
          <p:nvPr/>
        </p:nvSpPr>
        <p:spPr bwMode="auto">
          <a:xfrm>
            <a:off x="1219200" y="1219200"/>
            <a:ext cx="7442200" cy="584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P</a:t>
            </a:r>
            <a:r>
              <a:rPr lang="en-US" sz="3200">
                <a:solidFill>
                  <a:srgbClr val="002060"/>
                </a:solidFill>
              </a:rPr>
              <a:t> = </a:t>
            </a:r>
            <a:r>
              <a:rPr lang="en-US" sz="3200">
                <a:solidFill>
                  <a:schemeClr val="tx1"/>
                </a:solidFill>
              </a:rPr>
              <a:t>execution time on </a:t>
            </a:r>
            <a:r>
              <a:rPr lang="en-US" sz="3200">
                <a:solidFill>
                  <a:srgbClr val="002060"/>
                </a:solidFill>
              </a:rPr>
              <a:t>P</a:t>
            </a:r>
            <a:r>
              <a:rPr lang="en-US" sz="3200">
                <a:solidFill>
                  <a:schemeClr val="tx1"/>
                </a:solidFill>
              </a:rPr>
              <a:t> processors</a:t>
            </a:r>
          </a:p>
        </p:txBody>
      </p:sp>
      <p:sp>
        <p:nvSpPr>
          <p:cNvPr id="285700" name="Oval 4"/>
          <p:cNvSpPr>
            <a:spLocks noChangeArrowheads="1"/>
          </p:cNvSpPr>
          <p:nvPr/>
        </p:nvSpPr>
        <p:spPr bwMode="auto">
          <a:xfrm>
            <a:off x="33337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1" name="Oval 5"/>
          <p:cNvSpPr>
            <a:spLocks noChangeArrowheads="1"/>
          </p:cNvSpPr>
          <p:nvPr/>
        </p:nvSpPr>
        <p:spPr bwMode="auto">
          <a:xfrm>
            <a:off x="28575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2" name="Oval 6"/>
          <p:cNvSpPr>
            <a:spLocks noChangeArrowheads="1"/>
          </p:cNvSpPr>
          <p:nvPr/>
        </p:nvSpPr>
        <p:spPr bwMode="auto">
          <a:xfrm>
            <a:off x="28575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3" name="Oval 7"/>
          <p:cNvSpPr>
            <a:spLocks noChangeArrowheads="1"/>
          </p:cNvSpPr>
          <p:nvPr/>
        </p:nvSpPr>
        <p:spPr bwMode="auto">
          <a:xfrm>
            <a:off x="38100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4" name="Oval 8"/>
          <p:cNvSpPr>
            <a:spLocks noChangeArrowheads="1"/>
          </p:cNvSpPr>
          <p:nvPr/>
        </p:nvSpPr>
        <p:spPr bwMode="auto">
          <a:xfrm>
            <a:off x="381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5" name="Oval 9"/>
          <p:cNvSpPr>
            <a:spLocks noChangeArrowheads="1"/>
          </p:cNvSpPr>
          <p:nvPr/>
        </p:nvSpPr>
        <p:spPr bwMode="auto">
          <a:xfrm>
            <a:off x="1943100" y="18288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6" name="Oval 10"/>
          <p:cNvSpPr>
            <a:spLocks noChangeArrowheads="1"/>
          </p:cNvSpPr>
          <p:nvPr/>
        </p:nvSpPr>
        <p:spPr bwMode="auto">
          <a:xfrm>
            <a:off x="1943100" y="23717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8" name="Oval 12"/>
          <p:cNvSpPr>
            <a:spLocks noChangeArrowheads="1"/>
          </p:cNvSpPr>
          <p:nvPr/>
        </p:nvSpPr>
        <p:spPr bwMode="auto">
          <a:xfrm>
            <a:off x="2895600" y="61722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9" name="Oval 13"/>
          <p:cNvSpPr>
            <a:spLocks noChangeArrowheads="1"/>
          </p:cNvSpPr>
          <p:nvPr/>
        </p:nvSpPr>
        <p:spPr bwMode="auto">
          <a:xfrm>
            <a:off x="990600" y="29146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0" name="Oval 14"/>
          <p:cNvSpPr>
            <a:spLocks noChangeArrowheads="1"/>
          </p:cNvSpPr>
          <p:nvPr/>
        </p:nvSpPr>
        <p:spPr bwMode="auto">
          <a:xfrm>
            <a:off x="9906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1" name="Oval 15"/>
          <p:cNvSpPr>
            <a:spLocks noChangeArrowheads="1"/>
          </p:cNvSpPr>
          <p:nvPr/>
        </p:nvSpPr>
        <p:spPr bwMode="auto">
          <a:xfrm>
            <a:off x="9906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2" name="Oval 16"/>
          <p:cNvSpPr>
            <a:spLocks noChangeArrowheads="1"/>
          </p:cNvSpPr>
          <p:nvPr/>
        </p:nvSpPr>
        <p:spPr bwMode="auto">
          <a:xfrm>
            <a:off x="990600" y="56292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3" name="Oval 17"/>
          <p:cNvSpPr>
            <a:spLocks noChangeArrowheads="1"/>
          </p:cNvSpPr>
          <p:nvPr/>
        </p:nvSpPr>
        <p:spPr bwMode="auto">
          <a:xfrm>
            <a:off x="9906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4" name="Oval 18"/>
          <p:cNvSpPr>
            <a:spLocks noChangeArrowheads="1"/>
          </p:cNvSpPr>
          <p:nvPr/>
        </p:nvSpPr>
        <p:spPr bwMode="auto">
          <a:xfrm>
            <a:off x="1905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5" name="Oval 19"/>
          <p:cNvSpPr>
            <a:spLocks noChangeArrowheads="1"/>
          </p:cNvSpPr>
          <p:nvPr/>
        </p:nvSpPr>
        <p:spPr bwMode="auto">
          <a:xfrm>
            <a:off x="3810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16" name="Oval 20"/>
          <p:cNvSpPr>
            <a:spLocks noChangeArrowheads="1"/>
          </p:cNvSpPr>
          <p:nvPr/>
        </p:nvSpPr>
        <p:spPr bwMode="auto">
          <a:xfrm>
            <a:off x="3810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24" name="Oval 28"/>
          <p:cNvSpPr>
            <a:spLocks noChangeArrowheads="1"/>
          </p:cNvSpPr>
          <p:nvPr/>
        </p:nvSpPr>
        <p:spPr bwMode="auto">
          <a:xfrm>
            <a:off x="1905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285707" name="Oval 11"/>
          <p:cNvSpPr>
            <a:spLocks noChangeArrowheads="1"/>
          </p:cNvSpPr>
          <p:nvPr/>
        </p:nvSpPr>
        <p:spPr bwMode="auto">
          <a:xfrm>
            <a:off x="14668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cs typeface="+mn-cs"/>
            </a:endParaRPr>
          </a:p>
        </p:txBody>
      </p:sp>
      <p:cxnSp>
        <p:nvCxnSpPr>
          <p:cNvPr id="50241" name="AutoShape 21"/>
          <p:cNvCxnSpPr>
            <a:cxnSpLocks noChangeShapeType="1"/>
          </p:cNvCxnSpPr>
          <p:nvPr/>
        </p:nvCxnSpPr>
        <p:spPr bwMode="auto">
          <a:xfrm>
            <a:off x="2203450" y="2632075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242" name="AutoShape 22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33400" y="31750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243" name="AutoShape 23"/>
          <p:cNvCxnSpPr>
            <a:cxnSpLocks noChangeShapeType="1"/>
          </p:cNvCxnSpPr>
          <p:nvPr/>
        </p:nvCxnSpPr>
        <p:spPr bwMode="auto">
          <a:xfrm>
            <a:off x="533400" y="3762375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244" name="AutoShape 24"/>
          <p:cNvCxnSpPr>
            <a:cxnSpLocks noChangeShapeType="1"/>
          </p:cNvCxnSpPr>
          <p:nvPr/>
        </p:nvCxnSpPr>
        <p:spPr bwMode="auto">
          <a:xfrm>
            <a:off x="1727200" y="3717925"/>
            <a:ext cx="3302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245" name="AutoShape 25"/>
          <p:cNvCxnSpPr>
            <a:cxnSpLocks noChangeShapeType="1"/>
          </p:cNvCxnSpPr>
          <p:nvPr/>
        </p:nvCxnSpPr>
        <p:spPr bwMode="auto">
          <a:xfrm>
            <a:off x="641350" y="4803775"/>
            <a:ext cx="3937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246" name="AutoShape 26"/>
          <p:cNvCxnSpPr>
            <a:cxnSpLocks noChangeShapeType="1"/>
          </p:cNvCxnSpPr>
          <p:nvPr/>
        </p:nvCxnSpPr>
        <p:spPr bwMode="auto">
          <a:xfrm>
            <a:off x="35941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247" name="AutoShape 27"/>
          <p:cNvCxnSpPr>
            <a:cxnSpLocks noChangeShapeType="1"/>
            <a:stCxn id="0" idx="3"/>
          </p:cNvCxnSpPr>
          <p:nvPr/>
        </p:nvCxnSpPr>
        <p:spPr bwMode="auto">
          <a:xfrm flipH="1">
            <a:off x="1250950" y="48037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248" name="AutoShape 29"/>
          <p:cNvCxnSpPr>
            <a:cxnSpLocks noChangeShapeType="1"/>
          </p:cNvCxnSpPr>
          <p:nvPr/>
        </p:nvCxnSpPr>
        <p:spPr bwMode="auto">
          <a:xfrm>
            <a:off x="2057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249" name="AutoShape 30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30099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250" name="AutoShape 31"/>
          <p:cNvCxnSpPr>
            <a:cxnSpLocks noChangeShapeType="1"/>
          </p:cNvCxnSpPr>
          <p:nvPr/>
        </p:nvCxnSpPr>
        <p:spPr bwMode="auto">
          <a:xfrm>
            <a:off x="3009900" y="4305300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251" name="AutoShape 32"/>
          <p:cNvCxnSpPr>
            <a:cxnSpLocks noChangeShapeType="1"/>
          </p:cNvCxnSpPr>
          <p:nvPr/>
        </p:nvCxnSpPr>
        <p:spPr bwMode="auto">
          <a:xfrm>
            <a:off x="3962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252" name="AutoShape 33"/>
          <p:cNvCxnSpPr>
            <a:cxnSpLocks noChangeShapeType="1"/>
          </p:cNvCxnSpPr>
          <p:nvPr/>
        </p:nvCxnSpPr>
        <p:spPr bwMode="auto">
          <a:xfrm flipH="1">
            <a:off x="3155950" y="48482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50253" name="AutoShape 34"/>
          <p:cNvCxnSpPr>
            <a:cxnSpLocks noChangeShapeType="1"/>
          </p:cNvCxnSpPr>
          <p:nvPr/>
        </p:nvCxnSpPr>
        <p:spPr bwMode="auto">
          <a:xfrm>
            <a:off x="3009900" y="5391150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50254" name="Rectangle 44"/>
          <p:cNvSpPr>
            <a:spLocks noChangeArrowheads="1"/>
          </p:cNvSpPr>
          <p:nvPr/>
        </p:nvSpPr>
        <p:spPr bwMode="auto">
          <a:xfrm>
            <a:off x="3427413" y="1828800"/>
            <a:ext cx="21796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1</a:t>
            </a:r>
            <a:r>
              <a:rPr lang="en-US" sz="3200">
                <a:solidFill>
                  <a:srgbClr val="827F77"/>
                </a:solidFill>
              </a:rPr>
              <a:t> = </a:t>
            </a:r>
            <a:r>
              <a:rPr lang="en-US" sz="3200" b="1" i="1">
                <a:solidFill>
                  <a:schemeClr val="accent2"/>
                </a:solidFill>
              </a:rPr>
              <a:t>work</a:t>
            </a:r>
          </a:p>
        </p:txBody>
      </p:sp>
      <p:sp>
        <p:nvSpPr>
          <p:cNvPr id="50255" name="Text Box 67"/>
          <p:cNvSpPr txBox="1">
            <a:spLocks noChangeArrowheads="1"/>
          </p:cNvSpPr>
          <p:nvPr/>
        </p:nvSpPr>
        <p:spPr bwMode="auto">
          <a:xfrm>
            <a:off x="6019800" y="1828800"/>
            <a:ext cx="2592388" cy="584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∞</a:t>
            </a:r>
            <a:r>
              <a:rPr lang="en-US" sz="3200">
                <a:solidFill>
                  <a:srgbClr val="002060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= </a:t>
            </a:r>
            <a:r>
              <a:rPr lang="en-US" sz="3200" b="1" i="1">
                <a:solidFill>
                  <a:schemeClr val="accent2"/>
                </a:solidFill>
              </a:rPr>
              <a:t>span</a:t>
            </a:r>
            <a:r>
              <a:rPr lang="en-US" sz="3200" b="1">
                <a:solidFill>
                  <a:schemeClr val="tx2"/>
                </a:solidFill>
              </a:rPr>
              <a:t>*</a:t>
            </a:r>
          </a:p>
        </p:txBody>
      </p:sp>
      <p:sp>
        <p:nvSpPr>
          <p:cNvPr id="50256" name="Text Box 68"/>
          <p:cNvSpPr txBox="1">
            <a:spLocks noChangeArrowheads="1"/>
          </p:cNvSpPr>
          <p:nvPr/>
        </p:nvSpPr>
        <p:spPr bwMode="auto">
          <a:xfrm>
            <a:off x="3962400" y="5768975"/>
            <a:ext cx="5121275" cy="83026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8275" indent="-168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*	</a:t>
            </a:r>
            <a:r>
              <a:rPr lang="en-US" sz="2400">
                <a:solidFill>
                  <a:schemeClr val="tx1"/>
                </a:solidFill>
              </a:rPr>
              <a:t>Also called </a:t>
            </a:r>
            <a:r>
              <a:rPr lang="en-US" sz="2400" b="1" i="1">
                <a:solidFill>
                  <a:schemeClr val="accent2"/>
                </a:solidFill>
              </a:rPr>
              <a:t>critical-path length</a:t>
            </a:r>
            <a:endParaRPr lang="en-US" sz="2400">
              <a:solidFill>
                <a:schemeClr val="accent2"/>
              </a:solidFill>
            </a:endParaRPr>
          </a:p>
          <a:p>
            <a:pPr marL="168275" indent="-168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	or </a:t>
            </a:r>
            <a:r>
              <a:rPr lang="en-US" sz="2400" b="1" i="1">
                <a:solidFill>
                  <a:schemeClr val="accent2"/>
                </a:solidFill>
              </a:rPr>
              <a:t>computational depth</a:t>
            </a:r>
            <a:r>
              <a:rPr lang="en-US" sz="24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5" name="AutoShape 88"/>
          <p:cNvSpPr>
            <a:spLocks noChangeArrowheads="1"/>
          </p:cNvSpPr>
          <p:nvPr/>
        </p:nvSpPr>
        <p:spPr bwMode="auto">
          <a:xfrm>
            <a:off x="5105400" y="2710577"/>
            <a:ext cx="2514600" cy="1259919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600" b="1">
                <a:solidFill>
                  <a:schemeClr val="tx2"/>
                </a:solidFill>
              </a:rPr>
              <a:t>W</a:t>
            </a:r>
            <a:r>
              <a:rPr lang="en-US" b="1">
                <a:solidFill>
                  <a:schemeClr val="tx2"/>
                </a:solidFill>
              </a:rPr>
              <a:t>ORK</a:t>
            </a:r>
            <a:r>
              <a:rPr lang="en-US" sz="3600" b="1">
                <a:solidFill>
                  <a:schemeClr val="tx2"/>
                </a:solidFill>
              </a:rPr>
              <a:t> L</a:t>
            </a:r>
            <a:r>
              <a:rPr lang="en-US" b="1">
                <a:solidFill>
                  <a:schemeClr val="tx2"/>
                </a:solidFill>
              </a:rPr>
              <a:t>AW</a:t>
            </a:r>
            <a:endParaRPr lang="en-US">
              <a:solidFill>
                <a:schemeClr val="tx2"/>
              </a:solidFill>
            </a:endParaRPr>
          </a:p>
          <a:p>
            <a:pPr marL="346075" lvl="1" indent="-231775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SzTx/>
              <a:buFontTx/>
              <a:buChar char="∙"/>
            </a:pPr>
            <a:r>
              <a:rPr lang="en-US" sz="3200">
                <a:solidFill>
                  <a:srgbClr val="373633"/>
                </a:solidFill>
              </a:rPr>
              <a:t>T</a:t>
            </a:r>
            <a:r>
              <a:rPr lang="en-US" sz="3200" baseline="-25000">
                <a:solidFill>
                  <a:srgbClr val="373633"/>
                </a:solidFill>
              </a:rPr>
              <a:t>P</a:t>
            </a:r>
            <a:r>
              <a:rPr lang="en-US" sz="3200">
                <a:solidFill>
                  <a:srgbClr val="373633"/>
                </a:solidFill>
              </a:rPr>
              <a:t> ≥</a:t>
            </a:r>
            <a:r>
              <a:rPr lang="en-US" sz="3200">
                <a:solidFill>
                  <a:srgbClr val="373633"/>
                </a:solidFill>
                <a:sym typeface="Times New Roman" pitchFamily="18" charset="0"/>
              </a:rPr>
              <a:t>T</a:t>
            </a:r>
            <a:r>
              <a:rPr lang="en-US" sz="3200" baseline="-25000">
                <a:solidFill>
                  <a:srgbClr val="373633"/>
                </a:solidFill>
                <a:sym typeface="Times New Roman" pitchFamily="18" charset="0"/>
              </a:rPr>
              <a:t>1</a:t>
            </a:r>
            <a:r>
              <a:rPr lang="en-US" sz="3200">
                <a:solidFill>
                  <a:srgbClr val="373633"/>
                </a:solidFill>
                <a:sym typeface="Times New Roman" pitchFamily="18" charset="0"/>
              </a:rPr>
              <a:t>/P</a:t>
            </a:r>
          </a:p>
        </p:txBody>
      </p:sp>
      <p:sp>
        <p:nvSpPr>
          <p:cNvPr id="48" name="AutoShape 88"/>
          <p:cNvSpPr>
            <a:spLocks noChangeArrowheads="1"/>
          </p:cNvSpPr>
          <p:nvPr/>
        </p:nvSpPr>
        <p:spPr bwMode="auto">
          <a:xfrm>
            <a:off x="5105400" y="4234577"/>
            <a:ext cx="2514600" cy="1328023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>
            <a:spAutoFit/>
          </a:bodyPr>
          <a:lstStyle/>
          <a:p>
            <a:pPr marL="0" lvl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4000" b="1">
                <a:solidFill>
                  <a:srgbClr val="990033"/>
                </a:solidFill>
              </a:rPr>
              <a:t>S</a:t>
            </a:r>
            <a:r>
              <a:rPr lang="en-US" b="1">
                <a:solidFill>
                  <a:srgbClr val="990033"/>
                </a:solidFill>
              </a:rPr>
              <a:t>PAN</a:t>
            </a:r>
            <a:r>
              <a:rPr lang="en-US" sz="4000" b="1">
                <a:solidFill>
                  <a:srgbClr val="990033"/>
                </a:solidFill>
              </a:rPr>
              <a:t> L</a:t>
            </a:r>
            <a:r>
              <a:rPr lang="en-US" b="1">
                <a:solidFill>
                  <a:srgbClr val="990033"/>
                </a:solidFill>
              </a:rPr>
              <a:t>AW</a:t>
            </a:r>
            <a:endParaRPr lang="en-US" sz="3200">
              <a:solidFill>
                <a:srgbClr val="373633"/>
              </a:solidFill>
              <a:sym typeface="Times New Roman" pitchFamily="18" charset="0"/>
            </a:endParaRPr>
          </a:p>
          <a:p>
            <a:pPr marL="0" lvl="1">
              <a:lnSpc>
                <a:spcPct val="100000"/>
              </a:lnSpc>
              <a:spcBef>
                <a:spcPct val="0"/>
              </a:spcBef>
              <a:buSzTx/>
              <a:buFontTx/>
              <a:buChar char="∙"/>
            </a:pPr>
            <a:r>
              <a:rPr lang="en-US" sz="3200">
                <a:solidFill>
                  <a:srgbClr val="373633"/>
                </a:solidFill>
              </a:rPr>
              <a:t>T</a:t>
            </a:r>
            <a:r>
              <a:rPr lang="en-US" sz="3200" baseline="-25000">
                <a:solidFill>
                  <a:srgbClr val="373633"/>
                </a:solidFill>
              </a:rPr>
              <a:t>P</a:t>
            </a:r>
            <a:r>
              <a:rPr lang="en-US" sz="3200">
                <a:solidFill>
                  <a:srgbClr val="373633"/>
                </a:solidFill>
              </a:rPr>
              <a:t> ≥</a:t>
            </a:r>
            <a:r>
              <a:rPr lang="en-US" sz="3200">
                <a:solidFill>
                  <a:srgbClr val="373633"/>
                </a:solidFill>
                <a:sym typeface="Times New Roman" pitchFamily="18" charset="0"/>
              </a:rPr>
              <a:t> T</a:t>
            </a:r>
            <a:r>
              <a:rPr lang="en-US" sz="3200" baseline="-25000">
                <a:solidFill>
                  <a:srgbClr val="373633"/>
                </a:solidFill>
                <a:sym typeface="Times New Roman" pitchFamily="18" charset="0"/>
              </a:rPr>
              <a:t>∞</a:t>
            </a:r>
            <a:endParaRPr lang="en-US" sz="1600">
              <a:solidFill>
                <a:srgbClr val="373633"/>
              </a:solidFill>
            </a:endParaRPr>
          </a:p>
        </p:txBody>
      </p:sp>
      <p:sp>
        <p:nvSpPr>
          <p:cNvPr id="50263" name="Title 4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Complexity Measures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Box 122"/>
          <p:cNvSpPr txBox="1">
            <a:spLocks noChangeArrowheads="1"/>
          </p:cNvSpPr>
          <p:nvPr/>
        </p:nvSpPr>
        <p:spPr bwMode="auto">
          <a:xfrm>
            <a:off x="1828800" y="4419600"/>
            <a:ext cx="5486400" cy="5238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Work:</a:t>
            </a:r>
            <a:r>
              <a:rPr lang="en-US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(A∪B) =</a:t>
            </a:r>
          </a:p>
        </p:txBody>
      </p:sp>
      <p:sp>
        <p:nvSpPr>
          <p:cNvPr id="5427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Series Composition</a:t>
            </a:r>
          </a:p>
        </p:txBody>
      </p:sp>
      <p:grpSp>
        <p:nvGrpSpPr>
          <p:cNvPr id="54276" name="Group 38"/>
          <p:cNvGrpSpPr>
            <a:grpSpLocks/>
          </p:cNvGrpSpPr>
          <p:nvPr/>
        </p:nvGrpSpPr>
        <p:grpSpPr bwMode="auto">
          <a:xfrm>
            <a:off x="1828800" y="1970088"/>
            <a:ext cx="5486400" cy="1470025"/>
            <a:chOff x="228600" y="2019300"/>
            <a:chExt cx="4265994" cy="1143000"/>
          </a:xfrm>
        </p:grpSpPr>
        <p:sp>
          <p:nvSpPr>
            <p:cNvPr id="3" name="Cloud 2"/>
            <p:cNvSpPr/>
            <p:nvPr/>
          </p:nvSpPr>
          <p:spPr>
            <a:xfrm>
              <a:off x="685318" y="2019300"/>
              <a:ext cx="1447920" cy="1143000"/>
            </a:xfrm>
            <a:prstGeom prst="cloud">
              <a:avLst/>
            </a:prstGeom>
            <a:solidFill>
              <a:srgbClr val="FFFFCC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3600" dirty="0">
                  <a:solidFill>
                    <a:srgbClr val="000000"/>
                  </a:solidFill>
                </a:rPr>
                <a:t>A</a:t>
              </a:r>
              <a:endParaRPr lang="en-US" sz="3600" dirty="0">
                <a:solidFill>
                  <a:srgbClr val="000000"/>
                </a:solidFill>
              </a:endParaRPr>
            </a:p>
          </p:txBody>
        </p:sp>
        <p:sp>
          <p:nvSpPr>
            <p:cNvPr id="8" name="Cloud 7"/>
            <p:cNvSpPr/>
            <p:nvPr/>
          </p:nvSpPr>
          <p:spPr>
            <a:xfrm>
              <a:off x="2591190" y="2019300"/>
              <a:ext cx="1447920" cy="1143000"/>
            </a:xfrm>
            <a:prstGeom prst="cloud">
              <a:avLst/>
            </a:prstGeom>
            <a:solidFill>
              <a:srgbClr val="FFFFCC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3600" dirty="0">
                  <a:solidFill>
                    <a:srgbClr val="000000"/>
                  </a:solidFill>
                </a:rPr>
                <a:t>B</a:t>
              </a:r>
              <a:endParaRPr lang="en-US" sz="3600" dirty="0">
                <a:solidFill>
                  <a:srgbClr val="000000"/>
                </a:solidFill>
              </a:endParaRPr>
            </a:p>
          </p:txBody>
        </p:sp>
        <p:cxnSp>
          <p:nvCxnSpPr>
            <p:cNvPr id="12" name="Straight Arrow Connector 11"/>
            <p:cNvCxnSpPr>
              <a:stCxn id="3" idx="0"/>
              <a:endCxn id="8" idx="2"/>
            </p:cNvCxnSpPr>
            <p:nvPr/>
          </p:nvCxnSpPr>
          <p:spPr>
            <a:xfrm>
              <a:off x="2132004" y="2590800"/>
              <a:ext cx="457953" cy="123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endCxn id="3" idx="2"/>
            </p:cNvCxnSpPr>
            <p:nvPr/>
          </p:nvCxnSpPr>
          <p:spPr>
            <a:xfrm>
              <a:off x="228600" y="2590800"/>
              <a:ext cx="456718" cy="123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8" idx="0"/>
            </p:cNvCxnSpPr>
            <p:nvPr/>
          </p:nvCxnSpPr>
          <p:spPr>
            <a:xfrm>
              <a:off x="4037876" y="2590800"/>
              <a:ext cx="456718" cy="123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 Box 121"/>
          <p:cNvSpPr txBox="1">
            <a:spLocks noChangeArrowheads="1"/>
          </p:cNvSpPr>
          <p:nvPr/>
        </p:nvSpPr>
        <p:spPr bwMode="auto">
          <a:xfrm>
            <a:off x="1828800" y="4419600"/>
            <a:ext cx="5486400" cy="5238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Work:</a:t>
            </a:r>
            <a:r>
              <a:rPr lang="en-US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(A∪B) =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(A) +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(B)</a:t>
            </a:r>
          </a:p>
        </p:txBody>
      </p:sp>
      <p:sp>
        <p:nvSpPr>
          <p:cNvPr id="48" name="Text Box 105"/>
          <p:cNvSpPr txBox="1">
            <a:spLocks noChangeArrowheads="1"/>
          </p:cNvSpPr>
          <p:nvPr/>
        </p:nvSpPr>
        <p:spPr bwMode="auto">
          <a:xfrm>
            <a:off x="1828800" y="5038725"/>
            <a:ext cx="5486400" cy="5238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Span:</a:t>
            </a:r>
            <a:r>
              <a:rPr lang="en-US">
                <a:solidFill>
                  <a:srgbClr val="000000"/>
                </a:solidFill>
              </a:rPr>
              <a:t> 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(A∪B) =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(A) +T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(B)</a:t>
            </a:r>
          </a:p>
        </p:txBody>
      </p:sp>
      <p:sp>
        <p:nvSpPr>
          <p:cNvPr id="49" name="Text Box 123"/>
          <p:cNvSpPr txBox="1">
            <a:spLocks noChangeArrowheads="1"/>
          </p:cNvSpPr>
          <p:nvPr/>
        </p:nvSpPr>
        <p:spPr bwMode="auto">
          <a:xfrm>
            <a:off x="1828800" y="5038725"/>
            <a:ext cx="4724400" cy="5238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Span:</a:t>
            </a:r>
            <a:r>
              <a:rPr lang="en-US">
                <a:solidFill>
                  <a:srgbClr val="000000"/>
                </a:solidFill>
              </a:rPr>
              <a:t> 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(A∪B) 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/>
      <p:bldP spid="4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 Composition</a:t>
            </a:r>
          </a:p>
        </p:txBody>
      </p:sp>
      <p:grpSp>
        <p:nvGrpSpPr>
          <p:cNvPr id="55299" name="Group 37"/>
          <p:cNvGrpSpPr>
            <a:grpSpLocks/>
          </p:cNvGrpSpPr>
          <p:nvPr/>
        </p:nvGrpSpPr>
        <p:grpSpPr bwMode="auto">
          <a:xfrm>
            <a:off x="2806700" y="1371600"/>
            <a:ext cx="3530600" cy="3124200"/>
            <a:chOff x="5257799" y="1371600"/>
            <a:chExt cx="2971801" cy="2628900"/>
          </a:xfrm>
        </p:grpSpPr>
        <p:sp>
          <p:nvSpPr>
            <p:cNvPr id="9" name="Cloud 8"/>
            <p:cNvSpPr/>
            <p:nvPr/>
          </p:nvSpPr>
          <p:spPr>
            <a:xfrm>
              <a:off x="6019457" y="1371600"/>
              <a:ext cx="1448486" cy="1143465"/>
            </a:xfrm>
            <a:prstGeom prst="cloud">
              <a:avLst/>
            </a:prstGeom>
            <a:solidFill>
              <a:srgbClr val="FFFFCC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3600" dirty="0">
                  <a:solidFill>
                    <a:srgbClr val="000000"/>
                  </a:solidFill>
                </a:rPr>
                <a:t>A</a:t>
              </a:r>
              <a:endParaRPr lang="en-US" sz="3600" dirty="0">
                <a:solidFill>
                  <a:srgbClr val="000000"/>
                </a:solidFill>
              </a:endParaRPr>
            </a:p>
          </p:txBody>
        </p:sp>
        <p:sp>
          <p:nvSpPr>
            <p:cNvPr id="10" name="Cloud 9"/>
            <p:cNvSpPr/>
            <p:nvPr/>
          </p:nvSpPr>
          <p:spPr>
            <a:xfrm>
              <a:off x="6019457" y="2857035"/>
              <a:ext cx="1448486" cy="1143465"/>
            </a:xfrm>
            <a:prstGeom prst="cloud">
              <a:avLst/>
            </a:prstGeom>
            <a:solidFill>
              <a:srgbClr val="FFFFCC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3600" dirty="0">
                  <a:solidFill>
                    <a:srgbClr val="000000"/>
                  </a:solidFill>
                </a:rPr>
                <a:t>B</a:t>
              </a:r>
              <a:endParaRPr lang="en-US" sz="3600" dirty="0">
                <a:solidFill>
                  <a:srgbClr val="000000"/>
                </a:solidFill>
              </a:endParaRPr>
            </a:p>
          </p:txBody>
        </p:sp>
        <p:cxnSp>
          <p:nvCxnSpPr>
            <p:cNvPr id="18" name="Straight Arrow Connector 17"/>
            <p:cNvCxnSpPr>
              <a:endCxn id="9" idx="2"/>
            </p:cNvCxnSpPr>
            <p:nvPr/>
          </p:nvCxnSpPr>
          <p:spPr>
            <a:xfrm rot="10800000" flipH="1">
              <a:off x="5257799" y="1943332"/>
              <a:ext cx="767003" cy="76141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9" idx="0"/>
            </p:cNvCxnSpPr>
            <p:nvPr/>
          </p:nvCxnSpPr>
          <p:spPr>
            <a:xfrm>
              <a:off x="7466607" y="1943332"/>
              <a:ext cx="762993" cy="76141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endCxn id="10" idx="2"/>
            </p:cNvCxnSpPr>
            <p:nvPr/>
          </p:nvCxnSpPr>
          <p:spPr>
            <a:xfrm rot="10800000" flipH="1" flipV="1">
              <a:off x="5257799" y="2704752"/>
              <a:ext cx="767003" cy="7240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0" idx="0"/>
            </p:cNvCxnSpPr>
            <p:nvPr/>
          </p:nvCxnSpPr>
          <p:spPr>
            <a:xfrm flipV="1">
              <a:off x="7466607" y="2704752"/>
              <a:ext cx="762993" cy="7240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 Box 105"/>
          <p:cNvSpPr txBox="1">
            <a:spLocks noChangeArrowheads="1"/>
          </p:cNvSpPr>
          <p:nvPr/>
        </p:nvSpPr>
        <p:spPr bwMode="auto">
          <a:xfrm>
            <a:off x="1397000" y="5486400"/>
            <a:ext cx="6324600" cy="5238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Span:</a:t>
            </a:r>
            <a:r>
              <a:rPr lang="en-US">
                <a:solidFill>
                  <a:srgbClr val="000000"/>
                </a:solidFill>
              </a:rPr>
              <a:t> 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(A∪B) = max{T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(A),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(B)}</a:t>
            </a:r>
          </a:p>
        </p:txBody>
      </p:sp>
      <p:sp>
        <p:nvSpPr>
          <p:cNvPr id="29" name="Text Box 123"/>
          <p:cNvSpPr txBox="1">
            <a:spLocks noChangeArrowheads="1"/>
          </p:cNvSpPr>
          <p:nvPr/>
        </p:nvSpPr>
        <p:spPr bwMode="auto">
          <a:xfrm>
            <a:off x="1397000" y="5486400"/>
            <a:ext cx="4724400" cy="5238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Span:</a:t>
            </a:r>
            <a:r>
              <a:rPr lang="en-US">
                <a:solidFill>
                  <a:srgbClr val="000000"/>
                </a:solidFill>
              </a:rPr>
              <a:t> 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(A∪B) =</a:t>
            </a:r>
          </a:p>
        </p:txBody>
      </p:sp>
      <p:sp>
        <p:nvSpPr>
          <p:cNvPr id="30" name="Text Box 122"/>
          <p:cNvSpPr txBox="1">
            <a:spLocks noChangeArrowheads="1"/>
          </p:cNvSpPr>
          <p:nvPr/>
        </p:nvSpPr>
        <p:spPr bwMode="auto">
          <a:xfrm>
            <a:off x="1397000" y="4876800"/>
            <a:ext cx="5486400" cy="5238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Work:</a:t>
            </a:r>
            <a:r>
              <a:rPr lang="en-US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(A∪B) =</a:t>
            </a:r>
          </a:p>
        </p:txBody>
      </p:sp>
      <p:sp>
        <p:nvSpPr>
          <p:cNvPr id="31" name="Text Box 121"/>
          <p:cNvSpPr txBox="1">
            <a:spLocks noChangeArrowheads="1"/>
          </p:cNvSpPr>
          <p:nvPr/>
        </p:nvSpPr>
        <p:spPr bwMode="auto">
          <a:xfrm>
            <a:off x="1397000" y="4876800"/>
            <a:ext cx="5486400" cy="5238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Work:</a:t>
            </a:r>
            <a:r>
              <a:rPr lang="en-US">
                <a:solidFill>
                  <a:schemeClr val="tx1"/>
                </a:solidFill>
              </a:rPr>
              <a:t> 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(A∪B) =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(A) +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(B)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936" name="Rectangle 48"/>
          <p:cNvSpPr>
            <a:spLocks noChangeArrowheads="1"/>
          </p:cNvSpPr>
          <p:nvPr/>
        </p:nvSpPr>
        <p:spPr bwMode="auto">
          <a:xfrm>
            <a:off x="547688" y="1473200"/>
            <a:ext cx="8026400" cy="584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bg2"/>
              </a:buClr>
              <a:buSzTx/>
              <a:buFontTx/>
              <a:buNone/>
              <a:defRPr/>
            </a:pPr>
            <a:r>
              <a:rPr lang="en-US" sz="3200" b="1" i="1" dirty="0">
                <a:solidFill>
                  <a:schemeClr val="accent2"/>
                </a:solidFill>
                <a:cs typeface="+mn-cs"/>
                <a:sym typeface="Times New Roman" pitchFamily="18" charset="0"/>
              </a:rPr>
              <a:t>Def.  </a:t>
            </a:r>
            <a:r>
              <a:rPr lang="en-US" sz="3200" dirty="0">
                <a:solidFill>
                  <a:srgbClr val="000000"/>
                </a:solidFill>
                <a:cs typeface="+mn-cs"/>
                <a:sym typeface="Times New Roman" pitchFamily="18" charset="0"/>
              </a:rPr>
              <a:t>T</a:t>
            </a:r>
            <a:r>
              <a:rPr lang="en-US" sz="3200" baseline="-25000" dirty="0">
                <a:solidFill>
                  <a:srgbClr val="000000"/>
                </a:solidFill>
                <a:cs typeface="+mn-cs"/>
                <a:sym typeface="Times New Roman" pitchFamily="18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/T</a:t>
            </a:r>
            <a:r>
              <a:rPr lang="en-US" sz="3200" baseline="-25000" dirty="0">
                <a:solidFill>
                  <a:srgbClr val="000000"/>
                </a:solidFill>
                <a:cs typeface="+mn-cs"/>
              </a:rPr>
              <a:t>P</a:t>
            </a:r>
            <a:r>
              <a:rPr lang="en-US" sz="3200" dirty="0">
                <a:solidFill>
                  <a:srgbClr val="000000"/>
                </a:solidFill>
                <a:cs typeface="+mn-cs"/>
              </a:rPr>
              <a:t> </a:t>
            </a:r>
            <a:r>
              <a:rPr lang="en-US" sz="3200" dirty="0">
                <a:solidFill>
                  <a:srgbClr val="002060"/>
                </a:solidFill>
                <a:cs typeface="+mn-cs"/>
                <a:sym typeface="Times New Roman" pitchFamily="18" charset="0"/>
              </a:rPr>
              <a:t>= </a:t>
            </a:r>
            <a:r>
              <a:rPr lang="en-US" sz="3200" b="1" i="1" dirty="0">
                <a:solidFill>
                  <a:schemeClr val="accent2"/>
                </a:solidFill>
                <a:cs typeface="+mn-cs"/>
                <a:sym typeface="Times New Roman" pitchFamily="18" charset="0"/>
              </a:rPr>
              <a:t>speedup</a:t>
            </a:r>
            <a:r>
              <a:rPr lang="en-US" sz="32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  <a:sym typeface="Times New Roman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cs typeface="+mn-cs"/>
                <a:sym typeface="Times New Roman" pitchFamily="18" charset="0"/>
              </a:rPr>
              <a:t>on </a:t>
            </a:r>
            <a:r>
              <a:rPr lang="en-US" sz="3200" dirty="0">
                <a:solidFill>
                  <a:srgbClr val="000000"/>
                </a:solidFill>
                <a:cs typeface="+mn-cs"/>
                <a:sym typeface="Times New Roman" pitchFamily="18" charset="0"/>
              </a:rPr>
              <a:t>P</a:t>
            </a:r>
            <a:r>
              <a:rPr lang="en-US" sz="3200" dirty="0">
                <a:solidFill>
                  <a:schemeClr val="tx1"/>
                </a:solidFill>
                <a:cs typeface="+mn-cs"/>
                <a:sym typeface="Times New Roman" pitchFamily="18" charset="0"/>
              </a:rPr>
              <a:t> processors.</a:t>
            </a:r>
            <a:endParaRPr lang="en-US" sz="3200" b="1" i="1" dirty="0">
              <a:solidFill>
                <a:schemeClr val="accent2"/>
              </a:solidFill>
              <a:cs typeface="+mn-cs"/>
              <a:sym typeface="Times New Roman" pitchFamily="18" charset="0"/>
            </a:endParaRPr>
          </a:p>
        </p:txBody>
      </p:sp>
      <p:sp>
        <p:nvSpPr>
          <p:cNvPr id="293939" name="Rectangle 51"/>
          <p:cNvSpPr>
            <a:spLocks noChangeArrowheads="1"/>
          </p:cNvSpPr>
          <p:nvPr/>
        </p:nvSpPr>
        <p:spPr bwMode="auto">
          <a:xfrm>
            <a:off x="576263" y="2647950"/>
            <a:ext cx="7958137" cy="22479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>
                <a:schemeClr val="bg2"/>
              </a:buClr>
              <a:buSzTx/>
              <a:buFontTx/>
              <a:buNone/>
              <a:tabLst>
                <a:tab pos="1371600" algn="l"/>
              </a:tabLst>
            </a:pP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If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</a:rPr>
              <a:t>/T</a:t>
            </a:r>
            <a:r>
              <a:rPr lang="en-US" baseline="-25000">
                <a:solidFill>
                  <a:srgbClr val="000000"/>
                </a:solidFill>
              </a:rPr>
              <a:t>P</a:t>
            </a:r>
            <a:r>
              <a:rPr lang="en-US">
                <a:solidFill>
                  <a:srgbClr val="000000"/>
                </a:solidFill>
              </a:rPr>
              <a:t>	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= </a:t>
            </a:r>
            <a:r>
              <a:rPr lang="en-US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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(P)</a:t>
            </a:r>
            <a:r>
              <a:rPr lang="en-US">
                <a:solidFill>
                  <a:srgbClr val="9900CC"/>
                </a:solidFill>
                <a:sym typeface="Times New Roman" pitchFamily="18" charset="0"/>
              </a:rPr>
              <a:t>, 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we have </a:t>
            </a:r>
            <a:r>
              <a:rPr lang="en-US" b="1" i="1">
                <a:solidFill>
                  <a:schemeClr val="accent2"/>
                </a:solidFill>
                <a:sym typeface="Times New Roman" pitchFamily="18" charset="0"/>
              </a:rPr>
              <a:t>linear speedup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,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chemeClr val="bg2"/>
              </a:buClr>
              <a:buSzTx/>
              <a:buFontTx/>
              <a:buNone/>
              <a:tabLst>
                <a:tab pos="1371600" algn="l"/>
              </a:tabLst>
            </a:pP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	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= P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, we have </a:t>
            </a:r>
            <a:r>
              <a:rPr lang="en-US" b="1" i="1">
                <a:solidFill>
                  <a:schemeClr val="accent2"/>
                </a:solidFill>
                <a:sym typeface="Times New Roman" pitchFamily="18" charset="0"/>
              </a:rPr>
              <a:t>perfect linear speedup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,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chemeClr val="bg2"/>
              </a:buClr>
              <a:buSzTx/>
              <a:buFontTx/>
              <a:buNone/>
              <a:tabLst>
                <a:tab pos="1371600" algn="l"/>
              </a:tabLst>
            </a:pP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	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&gt; P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, we have </a:t>
            </a:r>
            <a:r>
              <a:rPr lang="en-US" b="1" i="1">
                <a:solidFill>
                  <a:schemeClr val="accent2"/>
                </a:solidFill>
                <a:sym typeface="Times New Roman" pitchFamily="18" charset="0"/>
              </a:rPr>
              <a:t>superlinear speedup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, </a:t>
            </a:r>
          </a:p>
          <a:p>
            <a:pPr>
              <a:lnSpc>
                <a:spcPct val="100000"/>
              </a:lnSpc>
              <a:spcBef>
                <a:spcPct val="0"/>
              </a:spcBef>
              <a:buClr>
                <a:schemeClr val="bg2"/>
              </a:buClr>
              <a:buSzTx/>
              <a:buFontTx/>
              <a:buNone/>
              <a:tabLst>
                <a:tab pos="1371600" algn="l"/>
              </a:tabLst>
            </a:pP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which is not possible in this performance model, because of the </a:t>
            </a:r>
            <a:r>
              <a:rPr lang="en-US">
                <a:solidFill>
                  <a:schemeClr val="tx2"/>
                </a:solidFill>
                <a:sym typeface="Times New Roman" pitchFamily="18" charset="0"/>
              </a:rPr>
              <a:t>Work Law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P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 ≥ 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/P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.</a:t>
            </a:r>
          </a:p>
        </p:txBody>
      </p:sp>
      <p:sp>
        <p:nvSpPr>
          <p:cNvPr id="56324" name="Line 53"/>
          <p:cNvSpPr>
            <a:spLocks noChangeShapeType="1"/>
          </p:cNvSpPr>
          <p:nvPr/>
        </p:nvSpPr>
        <p:spPr bwMode="auto">
          <a:xfrm>
            <a:off x="657225" y="2514600"/>
            <a:ext cx="7772400" cy="0"/>
          </a:xfrm>
          <a:prstGeom prst="line">
            <a:avLst/>
          </a:prstGeom>
          <a:noFill/>
          <a:ln w="57150" cmpd="thickThin">
            <a:solidFill>
              <a:schemeClr val="tx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325" name="Line 55"/>
          <p:cNvSpPr>
            <a:spLocks noChangeShapeType="1"/>
          </p:cNvSpPr>
          <p:nvPr/>
        </p:nvSpPr>
        <p:spPr bwMode="auto">
          <a:xfrm>
            <a:off x="657225" y="5029200"/>
            <a:ext cx="7772400" cy="0"/>
          </a:xfrm>
          <a:prstGeom prst="line">
            <a:avLst/>
          </a:prstGeom>
          <a:noFill/>
          <a:ln w="57150" cmpd="thinThick">
            <a:solidFill>
              <a:schemeClr val="tx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56326" name="Title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Speedup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Parallelism</a:t>
            </a:r>
          </a:p>
        </p:txBody>
      </p:sp>
      <p:sp>
        <p:nvSpPr>
          <p:cNvPr id="58371" name="Text Box 5"/>
          <p:cNvSpPr>
            <a:spLocks noGrp="1" noChangeArrowheads="1"/>
          </p:cNvSpPr>
          <p:nvPr>
            <p:ph type="body" idx="4294967295"/>
          </p:nvPr>
        </p:nvSpPr>
        <p:spPr>
          <a:xfrm>
            <a:off x="288925" y="1446213"/>
            <a:ext cx="5426075" cy="3829050"/>
          </a:xfrm>
          <a:ln/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tabLst>
                <a:tab pos="1195388" algn="l"/>
                <a:tab pos="1603375" algn="l"/>
              </a:tabLst>
            </a:pPr>
            <a:r>
              <a:rPr lang="en-US"/>
              <a:t>Because the </a:t>
            </a:r>
            <a:r>
              <a:rPr lang="en-US">
                <a:solidFill>
                  <a:schemeClr val="tx2"/>
                </a:solidFill>
              </a:rPr>
              <a:t>Span Law </a:t>
            </a:r>
            <a:r>
              <a:rPr lang="en-US"/>
              <a:t>dictates that</a:t>
            </a:r>
            <a:r>
              <a:rPr lang="en-US">
                <a:solidFill>
                  <a:srgbClr val="000000"/>
                </a:solidFill>
              </a:rPr>
              <a:t> T</a:t>
            </a:r>
            <a:r>
              <a:rPr lang="en-US" baseline="-25000">
                <a:solidFill>
                  <a:srgbClr val="000000"/>
                </a:solidFill>
              </a:rPr>
              <a:t>P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  <a:latin typeface="cmsy10"/>
              </a:rPr>
              <a:t>≥</a:t>
            </a:r>
            <a:r>
              <a:rPr lang="en-US">
                <a:solidFill>
                  <a:srgbClr val="000000"/>
                </a:solidFill>
              </a:rPr>
              <a:t>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/>
              <a:t>, the maximum possible speedup given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/>
              <a:t> and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/>
              <a:t> is</a:t>
            </a:r>
            <a:endParaRPr lang="en-US" sz="3200"/>
          </a:p>
          <a:p>
            <a:pPr marL="0" indent="0">
              <a:lnSpc>
                <a:spcPct val="80000"/>
              </a:lnSpc>
              <a:buFontTx/>
              <a:buNone/>
              <a:tabLst>
                <a:tab pos="1195388" algn="l"/>
                <a:tab pos="1603375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</a:rPr>
              <a:t>/T</a:t>
            </a:r>
            <a:r>
              <a:rPr lang="en-US" baseline="-25000">
                <a:solidFill>
                  <a:srgbClr val="000000"/>
                </a:solidFill>
              </a:rPr>
              <a:t>∞ </a:t>
            </a:r>
            <a:r>
              <a:rPr lang="en-US">
                <a:solidFill>
                  <a:srgbClr val="002060"/>
                </a:solidFill>
              </a:rPr>
              <a:t>	</a:t>
            </a:r>
            <a:r>
              <a:rPr lang="en-US">
                <a:solidFill>
                  <a:srgbClr val="002060"/>
                </a:solidFill>
                <a:sym typeface="Times New Roman" pitchFamily="18" charset="0"/>
              </a:rPr>
              <a:t>=	</a:t>
            </a:r>
            <a:r>
              <a:rPr lang="en-US" b="1" i="1">
                <a:solidFill>
                  <a:schemeClr val="accent2"/>
                </a:solidFill>
                <a:sym typeface="Times New Roman" pitchFamily="18" charset="0"/>
              </a:rPr>
              <a:t>parallelism</a:t>
            </a:r>
          </a:p>
          <a:p>
            <a:pPr marL="0" indent="0">
              <a:lnSpc>
                <a:spcPct val="80000"/>
              </a:lnSpc>
              <a:buFontTx/>
              <a:buNone/>
              <a:tabLst>
                <a:tab pos="1195388" algn="l"/>
                <a:tab pos="1603375" algn="l"/>
              </a:tabLst>
            </a:pPr>
            <a:r>
              <a:rPr lang="en-US">
                <a:solidFill>
                  <a:schemeClr val="accent2"/>
                </a:solidFill>
                <a:sym typeface="Times New Roman" pitchFamily="18" charset="0"/>
              </a:rPr>
              <a:t>	</a:t>
            </a:r>
            <a:r>
              <a:rPr lang="en-US">
                <a:solidFill>
                  <a:srgbClr val="002060"/>
                </a:solidFill>
                <a:sym typeface="Times New Roman" pitchFamily="18" charset="0"/>
              </a:rPr>
              <a:t>=</a:t>
            </a:r>
            <a:r>
              <a:rPr lang="en-US">
                <a:solidFill>
                  <a:srgbClr val="9900CC"/>
                </a:solidFill>
                <a:sym typeface="Times New Roman" pitchFamily="18" charset="0"/>
              </a:rPr>
              <a:t>	</a:t>
            </a:r>
            <a:r>
              <a:rPr lang="en-US">
                <a:sym typeface="Times New Roman" pitchFamily="18" charset="0"/>
              </a:rPr>
              <a:t>the average </a:t>
            </a:r>
            <a:br>
              <a:rPr lang="en-US">
                <a:sym typeface="Times New Roman" pitchFamily="18" charset="0"/>
              </a:rPr>
            </a:br>
            <a:r>
              <a:rPr lang="en-US">
                <a:sym typeface="Times New Roman" pitchFamily="18" charset="0"/>
              </a:rPr>
              <a:t>		amount of work </a:t>
            </a:r>
            <a:br>
              <a:rPr lang="en-US">
                <a:sym typeface="Times New Roman" pitchFamily="18" charset="0"/>
              </a:rPr>
            </a:br>
            <a:r>
              <a:rPr lang="en-US">
                <a:sym typeface="Times New Roman" pitchFamily="18" charset="0"/>
              </a:rPr>
              <a:t>		per step along </a:t>
            </a:r>
            <a:br>
              <a:rPr lang="en-US">
                <a:sym typeface="Times New Roman" pitchFamily="18" charset="0"/>
              </a:rPr>
            </a:br>
            <a:r>
              <a:rPr lang="en-US">
                <a:sym typeface="Times New Roman" pitchFamily="18" charset="0"/>
              </a:rPr>
              <a:t>		the span.</a:t>
            </a:r>
            <a:endParaRPr lang="en-US">
              <a:solidFill>
                <a:srgbClr val="9900CC"/>
              </a:solidFill>
              <a:sym typeface="Times New Roman" pitchFamily="18" charset="0"/>
            </a:endParaRPr>
          </a:p>
        </p:txBody>
      </p:sp>
      <p:grpSp>
        <p:nvGrpSpPr>
          <p:cNvPr id="58372" name="Group 117"/>
          <p:cNvGrpSpPr>
            <a:grpSpLocks/>
          </p:cNvGrpSpPr>
          <p:nvPr/>
        </p:nvGrpSpPr>
        <p:grpSpPr bwMode="auto">
          <a:xfrm>
            <a:off x="5105400" y="1524000"/>
            <a:ext cx="3733800" cy="4648200"/>
            <a:chOff x="381000" y="1828800"/>
            <a:chExt cx="3733800" cy="4648200"/>
          </a:xfrm>
        </p:grpSpPr>
        <p:cxnSp>
          <p:nvCxnSpPr>
            <p:cNvPr id="58373" name="AutoShape 35"/>
            <p:cNvCxnSpPr>
              <a:cxnSpLocks noChangeShapeType="1"/>
            </p:cNvCxnSpPr>
            <p:nvPr/>
          </p:nvCxnSpPr>
          <p:spPr bwMode="auto">
            <a:xfrm>
              <a:off x="2095500" y="213360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4" name="AutoShape 36"/>
            <p:cNvCxnSpPr>
              <a:cxnSpLocks noChangeShapeType="1"/>
            </p:cNvCxnSpPr>
            <p:nvPr/>
          </p:nvCxnSpPr>
          <p:spPr bwMode="auto">
            <a:xfrm flipH="1">
              <a:off x="1143000" y="2632075"/>
              <a:ext cx="84455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5" name="AutoShape 37"/>
            <p:cNvCxnSpPr>
              <a:cxnSpLocks noChangeShapeType="1"/>
            </p:cNvCxnSpPr>
            <p:nvPr/>
          </p:nvCxnSpPr>
          <p:spPr bwMode="auto">
            <a:xfrm>
              <a:off x="1250950" y="3175000"/>
              <a:ext cx="36830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6" name="AutoShape 38"/>
            <p:cNvCxnSpPr>
              <a:cxnSpLocks noChangeShapeType="1"/>
            </p:cNvCxnSpPr>
            <p:nvPr/>
          </p:nvCxnSpPr>
          <p:spPr bwMode="auto">
            <a:xfrm flipH="1">
              <a:off x="1143000" y="3717925"/>
              <a:ext cx="368300" cy="28257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7" name="AutoShape 39"/>
            <p:cNvCxnSpPr>
              <a:cxnSpLocks noChangeShapeType="1"/>
            </p:cNvCxnSpPr>
            <p:nvPr/>
          </p:nvCxnSpPr>
          <p:spPr bwMode="auto">
            <a:xfrm>
              <a:off x="1143000" y="430530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8" name="AutoShape 40"/>
            <p:cNvCxnSpPr>
              <a:cxnSpLocks noChangeShapeType="1"/>
            </p:cNvCxnSpPr>
            <p:nvPr/>
          </p:nvCxnSpPr>
          <p:spPr bwMode="auto">
            <a:xfrm>
              <a:off x="1143000" y="4848225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79" name="AutoShape 41"/>
            <p:cNvCxnSpPr>
              <a:cxnSpLocks noChangeShapeType="1"/>
            </p:cNvCxnSpPr>
            <p:nvPr/>
          </p:nvCxnSpPr>
          <p:spPr bwMode="auto">
            <a:xfrm>
              <a:off x="1143000" y="5391150"/>
              <a:ext cx="0" cy="2381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cxnSp>
          <p:nvCxnSpPr>
            <p:cNvPr id="58380" name="AutoShape 42"/>
            <p:cNvCxnSpPr>
              <a:cxnSpLocks noChangeShapeType="1"/>
            </p:cNvCxnSpPr>
            <p:nvPr/>
          </p:nvCxnSpPr>
          <p:spPr bwMode="auto">
            <a:xfrm>
              <a:off x="1250950" y="5889625"/>
              <a:ext cx="1689100" cy="327025"/>
            </a:xfrm>
            <a:prstGeom prst="straightConnector1">
              <a:avLst/>
            </a:prstGeom>
            <a:noFill/>
            <a:ln w="76200">
              <a:solidFill>
                <a:srgbClr val="FFC000"/>
              </a:solidFill>
              <a:round/>
              <a:headEnd/>
              <a:tailEnd/>
            </a:ln>
          </p:spPr>
        </p:cxnSp>
        <p:sp>
          <p:nvSpPr>
            <p:cNvPr id="70" name="Oval 9"/>
            <p:cNvSpPr>
              <a:spLocks noChangeArrowheads="1"/>
            </p:cNvSpPr>
            <p:nvPr/>
          </p:nvSpPr>
          <p:spPr bwMode="auto">
            <a:xfrm>
              <a:off x="1943100" y="18288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58384" name="AutoShape 35"/>
            <p:cNvCxnSpPr>
              <a:cxnSpLocks noChangeShapeType="1"/>
            </p:cNvCxnSpPr>
            <p:nvPr/>
          </p:nvCxnSpPr>
          <p:spPr bwMode="auto">
            <a:xfrm>
              <a:off x="2095500" y="21336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5" name="AutoShape 36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1143000" y="2632075"/>
              <a:ext cx="84455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6" name="AutoShape 37"/>
            <p:cNvCxnSpPr>
              <a:cxnSpLocks noChangeShapeType="1"/>
            </p:cNvCxnSpPr>
            <p:nvPr/>
          </p:nvCxnSpPr>
          <p:spPr bwMode="auto">
            <a:xfrm>
              <a:off x="1250950" y="3175000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7" name="AutoShape 38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11430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8" name="AutoShape 39"/>
            <p:cNvCxnSpPr>
              <a:cxnSpLocks noChangeShapeType="1"/>
            </p:cNvCxnSpPr>
            <p:nvPr/>
          </p:nvCxnSpPr>
          <p:spPr bwMode="auto">
            <a:xfrm>
              <a:off x="11430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89" name="AutoShape 40"/>
            <p:cNvCxnSpPr>
              <a:cxnSpLocks noChangeShapeType="1"/>
            </p:cNvCxnSpPr>
            <p:nvPr/>
          </p:nvCxnSpPr>
          <p:spPr bwMode="auto">
            <a:xfrm>
              <a:off x="1143000" y="4848225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90" name="AutoShape 41"/>
            <p:cNvCxnSpPr>
              <a:cxnSpLocks noChangeShapeType="1"/>
            </p:cNvCxnSpPr>
            <p:nvPr/>
          </p:nvCxnSpPr>
          <p:spPr bwMode="auto">
            <a:xfrm>
              <a:off x="1143000" y="539115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391" name="AutoShape 42"/>
            <p:cNvCxnSpPr>
              <a:cxnSpLocks noChangeShapeType="1"/>
            </p:cNvCxnSpPr>
            <p:nvPr/>
          </p:nvCxnSpPr>
          <p:spPr bwMode="auto">
            <a:xfrm>
              <a:off x="1250950" y="5889625"/>
              <a:ext cx="16891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79" name="Oval 4"/>
            <p:cNvSpPr>
              <a:spLocks noChangeArrowheads="1"/>
            </p:cNvSpPr>
            <p:nvPr/>
          </p:nvSpPr>
          <p:spPr bwMode="auto">
            <a:xfrm>
              <a:off x="333375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0" name="Oval 5"/>
            <p:cNvSpPr>
              <a:spLocks noChangeArrowheads="1"/>
            </p:cNvSpPr>
            <p:nvPr/>
          </p:nvSpPr>
          <p:spPr bwMode="auto">
            <a:xfrm>
              <a:off x="28575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1" name="Oval 6"/>
            <p:cNvSpPr>
              <a:spLocks noChangeArrowheads="1"/>
            </p:cNvSpPr>
            <p:nvPr/>
          </p:nvSpPr>
          <p:spPr bwMode="auto">
            <a:xfrm>
              <a:off x="2857500" y="50863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2" name="Oval 7"/>
            <p:cNvSpPr>
              <a:spLocks noChangeArrowheads="1"/>
            </p:cNvSpPr>
            <p:nvPr/>
          </p:nvSpPr>
          <p:spPr bwMode="auto">
            <a:xfrm>
              <a:off x="38100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3" name="Oval 8"/>
            <p:cNvSpPr>
              <a:spLocks noChangeArrowheads="1"/>
            </p:cNvSpPr>
            <p:nvPr/>
          </p:nvSpPr>
          <p:spPr bwMode="auto">
            <a:xfrm>
              <a:off x="381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4" name="Oval 10"/>
            <p:cNvSpPr>
              <a:spLocks noChangeArrowheads="1"/>
            </p:cNvSpPr>
            <p:nvPr/>
          </p:nvSpPr>
          <p:spPr bwMode="auto">
            <a:xfrm>
              <a:off x="1943100" y="23717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5" name="Oval 12"/>
            <p:cNvSpPr>
              <a:spLocks noChangeArrowheads="1"/>
            </p:cNvSpPr>
            <p:nvPr/>
          </p:nvSpPr>
          <p:spPr bwMode="auto">
            <a:xfrm>
              <a:off x="2895600" y="61722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6" name="Oval 13"/>
            <p:cNvSpPr>
              <a:spLocks noChangeArrowheads="1"/>
            </p:cNvSpPr>
            <p:nvPr/>
          </p:nvSpPr>
          <p:spPr bwMode="auto">
            <a:xfrm>
              <a:off x="990600" y="29146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7" name="Oval 14"/>
            <p:cNvSpPr>
              <a:spLocks noChangeArrowheads="1"/>
            </p:cNvSpPr>
            <p:nvPr/>
          </p:nvSpPr>
          <p:spPr bwMode="auto">
            <a:xfrm>
              <a:off x="9906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8" name="Oval 15"/>
            <p:cNvSpPr>
              <a:spLocks noChangeArrowheads="1"/>
            </p:cNvSpPr>
            <p:nvPr/>
          </p:nvSpPr>
          <p:spPr bwMode="auto">
            <a:xfrm>
              <a:off x="990600" y="50863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89" name="Oval 16"/>
            <p:cNvSpPr>
              <a:spLocks noChangeArrowheads="1"/>
            </p:cNvSpPr>
            <p:nvPr/>
          </p:nvSpPr>
          <p:spPr bwMode="auto">
            <a:xfrm>
              <a:off x="990600" y="56292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0" name="Oval 17"/>
            <p:cNvSpPr>
              <a:spLocks noChangeArrowheads="1"/>
            </p:cNvSpPr>
            <p:nvPr/>
          </p:nvSpPr>
          <p:spPr bwMode="auto">
            <a:xfrm>
              <a:off x="9906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1" name="Oval 18"/>
            <p:cNvSpPr>
              <a:spLocks noChangeArrowheads="1"/>
            </p:cNvSpPr>
            <p:nvPr/>
          </p:nvSpPr>
          <p:spPr bwMode="auto">
            <a:xfrm>
              <a:off x="19050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2" name="Oval 19"/>
            <p:cNvSpPr>
              <a:spLocks noChangeArrowheads="1"/>
            </p:cNvSpPr>
            <p:nvPr/>
          </p:nvSpPr>
          <p:spPr bwMode="auto">
            <a:xfrm>
              <a:off x="3810000" y="40005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3" name="Oval 20"/>
            <p:cNvSpPr>
              <a:spLocks noChangeArrowheads="1"/>
            </p:cNvSpPr>
            <p:nvPr/>
          </p:nvSpPr>
          <p:spPr bwMode="auto">
            <a:xfrm>
              <a:off x="3810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4" name="Oval 28"/>
            <p:cNvSpPr>
              <a:spLocks noChangeArrowheads="1"/>
            </p:cNvSpPr>
            <p:nvPr/>
          </p:nvSpPr>
          <p:spPr bwMode="auto">
            <a:xfrm>
              <a:off x="1905000" y="45434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95" name="Oval 11"/>
            <p:cNvSpPr>
              <a:spLocks noChangeArrowheads="1"/>
            </p:cNvSpPr>
            <p:nvPr/>
          </p:nvSpPr>
          <p:spPr bwMode="auto">
            <a:xfrm>
              <a:off x="1466850" y="34575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cxnSp>
          <p:nvCxnSpPr>
            <p:cNvPr id="58443" name="AutoShape 21"/>
            <p:cNvCxnSpPr>
              <a:cxnSpLocks noChangeShapeType="1"/>
            </p:cNvCxnSpPr>
            <p:nvPr/>
          </p:nvCxnSpPr>
          <p:spPr bwMode="auto">
            <a:xfrm>
              <a:off x="2203450" y="2632075"/>
              <a:ext cx="1282700" cy="8255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4" name="AutoShape 22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533400" y="3175000"/>
              <a:ext cx="50165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5" name="AutoShape 23"/>
            <p:cNvCxnSpPr>
              <a:cxnSpLocks noChangeShapeType="1"/>
            </p:cNvCxnSpPr>
            <p:nvPr/>
          </p:nvCxnSpPr>
          <p:spPr bwMode="auto">
            <a:xfrm>
              <a:off x="533400" y="3762375"/>
              <a:ext cx="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6" name="AutoShape 24"/>
            <p:cNvCxnSpPr>
              <a:cxnSpLocks noChangeShapeType="1"/>
            </p:cNvCxnSpPr>
            <p:nvPr/>
          </p:nvCxnSpPr>
          <p:spPr bwMode="auto">
            <a:xfrm>
              <a:off x="1727200" y="3717925"/>
              <a:ext cx="3302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7" name="AutoShape 25"/>
            <p:cNvCxnSpPr>
              <a:cxnSpLocks noChangeShapeType="1"/>
            </p:cNvCxnSpPr>
            <p:nvPr/>
          </p:nvCxnSpPr>
          <p:spPr bwMode="auto">
            <a:xfrm>
              <a:off x="641350" y="4803775"/>
              <a:ext cx="3937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8" name="AutoShape 26"/>
            <p:cNvCxnSpPr>
              <a:cxnSpLocks noChangeShapeType="1"/>
            </p:cNvCxnSpPr>
            <p:nvPr/>
          </p:nvCxnSpPr>
          <p:spPr bwMode="auto">
            <a:xfrm>
              <a:off x="35941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49" name="AutoShape 27"/>
            <p:cNvCxnSpPr>
              <a:cxnSpLocks noChangeShapeType="1"/>
              <a:stCxn id="0" idx="3"/>
            </p:cNvCxnSpPr>
            <p:nvPr/>
          </p:nvCxnSpPr>
          <p:spPr bwMode="auto">
            <a:xfrm flipH="1">
              <a:off x="1250950" y="4803775"/>
              <a:ext cx="6985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0" name="AutoShape 29"/>
            <p:cNvCxnSpPr>
              <a:cxnSpLocks noChangeShapeType="1"/>
            </p:cNvCxnSpPr>
            <p:nvPr/>
          </p:nvCxnSpPr>
          <p:spPr bwMode="auto">
            <a:xfrm>
              <a:off x="20574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1" name="AutoShape 30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3009900" y="37179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2" name="AutoShape 31"/>
            <p:cNvCxnSpPr>
              <a:cxnSpLocks noChangeShapeType="1"/>
            </p:cNvCxnSpPr>
            <p:nvPr/>
          </p:nvCxnSpPr>
          <p:spPr bwMode="auto">
            <a:xfrm>
              <a:off x="3009900" y="4305300"/>
              <a:ext cx="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3" name="AutoShape 32"/>
            <p:cNvCxnSpPr>
              <a:cxnSpLocks noChangeShapeType="1"/>
            </p:cNvCxnSpPr>
            <p:nvPr/>
          </p:nvCxnSpPr>
          <p:spPr bwMode="auto">
            <a:xfrm>
              <a:off x="3962400" y="43053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4" name="AutoShape 33"/>
            <p:cNvCxnSpPr>
              <a:cxnSpLocks noChangeShapeType="1"/>
            </p:cNvCxnSpPr>
            <p:nvPr/>
          </p:nvCxnSpPr>
          <p:spPr bwMode="auto">
            <a:xfrm flipH="1">
              <a:off x="3155950" y="4848225"/>
              <a:ext cx="806450" cy="13684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58455" name="AutoShape 34"/>
            <p:cNvCxnSpPr>
              <a:cxnSpLocks noChangeShapeType="1"/>
            </p:cNvCxnSpPr>
            <p:nvPr/>
          </p:nvCxnSpPr>
          <p:spPr bwMode="auto">
            <a:xfrm>
              <a:off x="3009900" y="5391150"/>
              <a:ext cx="3810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09" name="Oval 9"/>
            <p:cNvSpPr>
              <a:spLocks noChangeArrowheads="1"/>
            </p:cNvSpPr>
            <p:nvPr/>
          </p:nvSpPr>
          <p:spPr bwMode="auto">
            <a:xfrm>
              <a:off x="1943100" y="18288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0" name="Oval 10"/>
            <p:cNvSpPr>
              <a:spLocks noChangeArrowheads="1"/>
            </p:cNvSpPr>
            <p:nvPr/>
          </p:nvSpPr>
          <p:spPr bwMode="auto">
            <a:xfrm>
              <a:off x="1943100" y="23717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1" name="Oval 12"/>
            <p:cNvSpPr>
              <a:spLocks noChangeArrowheads="1"/>
            </p:cNvSpPr>
            <p:nvPr/>
          </p:nvSpPr>
          <p:spPr bwMode="auto">
            <a:xfrm>
              <a:off x="2895600" y="61722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2" name="Oval 13"/>
            <p:cNvSpPr>
              <a:spLocks noChangeArrowheads="1"/>
            </p:cNvSpPr>
            <p:nvPr/>
          </p:nvSpPr>
          <p:spPr bwMode="auto">
            <a:xfrm>
              <a:off x="990600" y="291465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3" name="Oval 14"/>
            <p:cNvSpPr>
              <a:spLocks noChangeArrowheads="1"/>
            </p:cNvSpPr>
            <p:nvPr/>
          </p:nvSpPr>
          <p:spPr bwMode="auto">
            <a:xfrm>
              <a:off x="990600" y="40005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4" name="Oval 15"/>
            <p:cNvSpPr>
              <a:spLocks noChangeArrowheads="1"/>
            </p:cNvSpPr>
            <p:nvPr/>
          </p:nvSpPr>
          <p:spPr bwMode="auto">
            <a:xfrm>
              <a:off x="990600" y="508635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5" name="Oval 16"/>
            <p:cNvSpPr>
              <a:spLocks noChangeArrowheads="1"/>
            </p:cNvSpPr>
            <p:nvPr/>
          </p:nvSpPr>
          <p:spPr bwMode="auto">
            <a:xfrm>
              <a:off x="990600" y="562927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6" name="Oval 17"/>
            <p:cNvSpPr>
              <a:spLocks noChangeArrowheads="1"/>
            </p:cNvSpPr>
            <p:nvPr/>
          </p:nvSpPr>
          <p:spPr bwMode="auto">
            <a:xfrm>
              <a:off x="990600" y="45434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  <p:sp>
          <p:nvSpPr>
            <p:cNvPr id="117" name="Oval 11"/>
            <p:cNvSpPr>
              <a:spLocks noChangeArrowheads="1"/>
            </p:cNvSpPr>
            <p:nvPr/>
          </p:nvSpPr>
          <p:spPr bwMode="auto">
            <a:xfrm>
              <a:off x="1466850" y="345757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Three Tips on Parallelism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700" y="1219200"/>
            <a:ext cx="7848600" cy="3200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+mj-lt"/>
              <a:buAutoNum type="arabicPeriod"/>
              <a:defRPr/>
            </a:pP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Minimize the span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to maximize parallelism.  Try to generate 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+mn-cs"/>
              </a:rPr>
              <a:t>10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times more parallelism than processors for near-perfect linear speedup.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If you have plenty of parallelism, try to trade some if it off for </a:t>
            </a: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reduced work overheads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.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Use </a:t>
            </a: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divide-and-conquer recursion 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or</a:t>
            </a: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 parallel loops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rather than spawning one small thing off after another.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743200" y="5410200"/>
            <a:ext cx="4419600" cy="1219200"/>
          </a:xfrm>
          <a:prstGeom prst="foldedCorner">
            <a:avLst/>
          </a:prstGeom>
          <a:blipFill>
            <a:blip r:embed="rId2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for (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=0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;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&lt;n; 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++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) {</a:t>
            </a: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   </a:t>
            </a:r>
            <a:r>
              <a:rPr lang="en-US" sz="1800" dirty="0" err="1">
                <a:solidFill>
                  <a:schemeClr val="accent2"/>
                </a:solidFill>
                <a:latin typeface="Lucida Sans Typewriter" pitchFamily="49" charset="0"/>
                <a:cs typeface="+mn-cs"/>
              </a:rPr>
              <a:t>cilk_spawn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foo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);</a:t>
            </a:r>
            <a:endParaRPr lang="en-US" sz="1800" dirty="0">
              <a:solidFill>
                <a:schemeClr val="tx1"/>
              </a:solidFill>
              <a:latin typeface="Lucida Sans Typewriter" pitchFamily="49" charset="0"/>
              <a:cs typeface="+mn-cs"/>
            </a:endParaRP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}</a:t>
            </a: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 err="1">
                <a:solidFill>
                  <a:schemeClr val="accent2"/>
                </a:solidFill>
                <a:latin typeface="Lucida Sans Typewriter" pitchFamily="49" charset="0"/>
                <a:cs typeface="+mn-cs"/>
              </a:rPr>
              <a:t>cilk_sync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;</a:t>
            </a:r>
            <a:endParaRPr lang="en-US" sz="1800" dirty="0">
              <a:solidFill>
                <a:schemeClr val="tx1"/>
              </a:solidFill>
              <a:latin typeface="Lucida Sans Typewriter" pitchFamily="49" charset="0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43200" y="4419600"/>
            <a:ext cx="4419600" cy="914400"/>
          </a:xfrm>
          <a:prstGeom prst="foldedCorner">
            <a:avLst/>
          </a:prstGeom>
          <a:blipFill>
            <a:blip r:embed="rId2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 err="1">
                <a:solidFill>
                  <a:schemeClr val="accent2"/>
                </a:solidFill>
                <a:latin typeface="Lucida Sans Typewriter" pitchFamily="49" charset="0"/>
                <a:cs typeface="+mn-cs"/>
              </a:rPr>
              <a:t>cilk_for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(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=0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;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&lt;n; 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++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) {</a:t>
            </a: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foo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(</a:t>
            </a:r>
            <a:r>
              <a:rPr lang="en-US" sz="1800" dirty="0" err="1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);</a:t>
            </a:r>
            <a:endParaRPr lang="en-US" sz="1800" dirty="0">
              <a:solidFill>
                <a:schemeClr val="tx1"/>
              </a:solidFill>
              <a:latin typeface="Lucida Sans Typewriter" pitchFamily="49" charset="0"/>
              <a:cs typeface="+mn-cs"/>
            </a:endParaRPr>
          </a:p>
          <a:p>
            <a:pPr defTabSz="455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800" dirty="0">
                <a:solidFill>
                  <a:schemeClr val="tx1"/>
                </a:solidFill>
                <a:latin typeface="Lucida Sans Typewriter" pitchFamily="49" charset="0"/>
                <a:cs typeface="+mn-cs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4419600"/>
            <a:ext cx="1600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Do this:</a:t>
            </a:r>
            <a:endParaRPr lang="en-US" sz="2400" i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5410200"/>
            <a:ext cx="1600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Not this:</a:t>
            </a:r>
            <a:endParaRPr lang="en-US" sz="2400" i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  <p:bldP spid="5" grpId="0" animBg="1"/>
      <p:bldP spid="6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Three Tips on Overheads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700" y="1371600"/>
            <a:ext cx="7848600" cy="4908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Make sure that </a:t>
            </a:r>
            <a:r>
              <a:rPr lang="en-US" sz="2400" dirty="0">
                <a:solidFill>
                  <a:srgbClr val="000000"/>
                </a:solidFill>
                <a:latin typeface="+mn-lt"/>
                <a:cs typeface="+mn-cs"/>
              </a:rPr>
              <a:t>work/#spawns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is not too small.</a:t>
            </a:r>
          </a:p>
          <a:p>
            <a:pPr marL="682625" lvl="1" indent="-225425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Coarsen by using function calls and </a:t>
            </a:r>
            <a:r>
              <a:rPr lang="en-US" sz="2400" i="1" dirty="0" err="1">
                <a:solidFill>
                  <a:schemeClr val="tx2"/>
                </a:solidFill>
                <a:latin typeface="+mn-lt"/>
                <a:cs typeface="+mn-cs"/>
              </a:rPr>
              <a:t>inlining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near the leaves of recursion rather than spawning.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Parallelize </a:t>
            </a: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outer loops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if you can, not inner loops.  If you must parallelize an inner loop, coarsen it, but not too much.  </a:t>
            </a:r>
          </a:p>
          <a:p>
            <a:pPr marL="688975" lvl="1" indent="-231775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+mn-lt"/>
                <a:cs typeface="+mn-cs"/>
              </a:rPr>
              <a:t>500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iterations should be plenty coarse for even the most meager loop.</a:t>
            </a:r>
          </a:p>
          <a:p>
            <a:pPr marL="688975" lvl="1" indent="-231775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Fewer iterations should suffice for “fatter” loops.</a:t>
            </a:r>
          </a:p>
          <a:p>
            <a:pPr marL="457200" indent="-45720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>
                <a:schemeClr val="accent2"/>
              </a:buClr>
              <a:buSzTx/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Use </a:t>
            </a:r>
            <a:r>
              <a:rPr lang="en-US" sz="2400" i="1" dirty="0">
                <a:solidFill>
                  <a:schemeClr val="tx2"/>
                </a:solidFill>
                <a:latin typeface="+mn-lt"/>
                <a:cs typeface="+mn-cs"/>
              </a:rPr>
              <a:t>reducers</a:t>
            </a:r>
            <a:r>
              <a:rPr lang="en-US" sz="2400" dirty="0">
                <a:solidFill>
                  <a:schemeClr val="tx1"/>
                </a:solidFill>
                <a:latin typeface="+mn-lt"/>
                <a:cs typeface="+mn-cs"/>
              </a:rPr>
              <a:t> only in sufficiently fat loops.</a:t>
            </a:r>
            <a:endParaRPr lang="en-US" sz="2400" dirty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Sorting</a:t>
            </a:r>
            <a:r>
              <a:rPr lang="en-US"/>
              <a:t>	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Sorting is possibly the most frequently executed operation in computing!</a:t>
            </a:r>
            <a:endParaRPr lang="en-US"/>
          </a:p>
          <a:p>
            <a:r>
              <a:rPr lang="en-US" b="1">
                <a:solidFill>
                  <a:srgbClr val="060606"/>
                </a:solidFill>
              </a:rPr>
              <a:t>Quicksort</a:t>
            </a:r>
            <a:r>
              <a:rPr lang="en-US"/>
              <a:t> is the f</a:t>
            </a:r>
            <a:r>
              <a:rPr lang="tr-TR"/>
              <a:t>astest sorting algorithm </a:t>
            </a:r>
            <a:r>
              <a:rPr lang="en-US"/>
              <a:t>in practice </a:t>
            </a:r>
            <a:r>
              <a:rPr lang="tr-TR"/>
              <a:t>with an average running time of O(N log N), </a:t>
            </a:r>
            <a:r>
              <a:rPr lang="tr-TR">
                <a:solidFill>
                  <a:srgbClr val="FF0000"/>
                </a:solidFill>
              </a:rPr>
              <a:t>(but O(N</a:t>
            </a:r>
            <a:r>
              <a:rPr lang="tr-TR" baseline="30000">
                <a:solidFill>
                  <a:srgbClr val="FF0000"/>
                </a:solidFill>
              </a:rPr>
              <a:t>2</a:t>
            </a:r>
            <a:r>
              <a:rPr lang="tr-TR">
                <a:solidFill>
                  <a:srgbClr val="FF0000"/>
                </a:solidFill>
              </a:rPr>
              <a:t>) worst case performance)</a:t>
            </a:r>
            <a:endParaRPr lang="en-US">
              <a:solidFill>
                <a:srgbClr val="FF0000"/>
              </a:solidFill>
            </a:endParaRPr>
          </a:p>
          <a:p>
            <a:r>
              <a:rPr lang="en-US" b="1">
                <a:solidFill>
                  <a:srgbClr val="060606"/>
                </a:solidFill>
              </a:rPr>
              <a:t>Mergesort </a:t>
            </a:r>
            <a:r>
              <a:rPr lang="en-US"/>
              <a:t>has worst case performance of </a:t>
            </a:r>
            <a:r>
              <a:rPr lang="tr-TR"/>
              <a:t>O(N log N)</a:t>
            </a:r>
            <a:r>
              <a:rPr lang="en-US"/>
              <a:t> for sorting N elements</a:t>
            </a:r>
          </a:p>
          <a:p>
            <a:r>
              <a:rPr lang="en-US"/>
              <a:t>Both based on the recursive </a:t>
            </a:r>
            <a:r>
              <a:rPr lang="en-US" b="1">
                <a:solidFill>
                  <a:srgbClr val="060606"/>
                </a:solidFill>
              </a:rPr>
              <a:t>divide-and-conquer</a:t>
            </a:r>
            <a:r>
              <a:rPr lang="en-US"/>
              <a:t> paradigm </a:t>
            </a:r>
            <a:endParaRPr lang="en-US" b="1">
              <a:solidFill>
                <a:srgbClr val="060606"/>
              </a:solidFill>
            </a:endParaRPr>
          </a:p>
          <a:p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tr-TR" sz="4400"/>
              <a:t>QUICKSORT</a:t>
            </a:r>
            <a:endParaRPr lang="en-US" sz="440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/>
            <a:r>
              <a:rPr lang="tr-TR"/>
              <a:t>Basic Quicksort sorting an array S works as follows:</a:t>
            </a:r>
          </a:p>
          <a:p>
            <a:pPr marL="742950" lvl="1" indent="-285750" defTabSz="914400"/>
            <a:r>
              <a:rPr lang="tr-TR"/>
              <a:t>If the number of elements in </a:t>
            </a:r>
            <a:r>
              <a:rPr lang="tr-TR">
                <a:solidFill>
                  <a:srgbClr val="000099"/>
                </a:solidFill>
              </a:rPr>
              <a:t>S</a:t>
            </a:r>
            <a:r>
              <a:rPr lang="tr-TR"/>
              <a:t> is </a:t>
            </a:r>
            <a:r>
              <a:rPr lang="tr-TR">
                <a:solidFill>
                  <a:srgbClr val="000099"/>
                </a:solidFill>
              </a:rPr>
              <a:t>0</a:t>
            </a:r>
            <a:r>
              <a:rPr lang="tr-TR"/>
              <a:t> or </a:t>
            </a:r>
            <a:r>
              <a:rPr lang="tr-TR">
                <a:solidFill>
                  <a:srgbClr val="000099"/>
                </a:solidFill>
              </a:rPr>
              <a:t>1</a:t>
            </a:r>
            <a:r>
              <a:rPr lang="tr-TR"/>
              <a:t>, then return.</a:t>
            </a:r>
          </a:p>
          <a:p>
            <a:pPr marL="742950" lvl="1" indent="-285750" defTabSz="914400"/>
            <a:r>
              <a:rPr lang="tr-TR"/>
              <a:t>Pick any element </a:t>
            </a:r>
            <a:r>
              <a:rPr lang="tr-TR" i="1">
                <a:solidFill>
                  <a:srgbClr val="000099"/>
                </a:solidFill>
              </a:rPr>
              <a:t>v</a:t>
            </a:r>
            <a:r>
              <a:rPr lang="tr-TR">
                <a:solidFill>
                  <a:srgbClr val="000099"/>
                </a:solidFill>
              </a:rPr>
              <a:t> </a:t>
            </a:r>
            <a:r>
              <a:rPr lang="tr-TR"/>
              <a:t>in </a:t>
            </a:r>
            <a:r>
              <a:rPr lang="tr-TR">
                <a:solidFill>
                  <a:srgbClr val="000099"/>
                </a:solidFill>
              </a:rPr>
              <a:t>S</a:t>
            </a:r>
            <a:r>
              <a:rPr lang="tr-TR"/>
              <a:t>. Call this </a:t>
            </a:r>
            <a:r>
              <a:rPr lang="tr-TR">
                <a:solidFill>
                  <a:srgbClr val="000099"/>
                </a:solidFill>
              </a:rPr>
              <a:t>pivot</a:t>
            </a:r>
            <a:r>
              <a:rPr lang="tr-TR"/>
              <a:t>.</a:t>
            </a:r>
          </a:p>
          <a:p>
            <a:pPr marL="742950" lvl="1" indent="-285750" defTabSz="914400"/>
            <a:r>
              <a:rPr lang="tr-TR"/>
              <a:t>Partition the set </a:t>
            </a:r>
            <a:r>
              <a:rPr lang="tr-TR">
                <a:solidFill>
                  <a:srgbClr val="000099"/>
                </a:solidFill>
              </a:rPr>
              <a:t>S-{v} </a:t>
            </a:r>
            <a:r>
              <a:rPr lang="tr-TR"/>
              <a:t>into two disjoint groups:</a:t>
            </a:r>
          </a:p>
          <a:p>
            <a:pPr lvl="2" defTabSz="914400"/>
            <a:r>
              <a:rPr lang="tr-TR" b="1"/>
              <a:t>S</a:t>
            </a:r>
            <a:r>
              <a:rPr lang="tr-TR" b="1" baseline="-25000"/>
              <a:t>1</a:t>
            </a:r>
            <a:r>
              <a:rPr lang="tr-TR" b="1"/>
              <a:t> = {x </a:t>
            </a:r>
            <a:r>
              <a:rPr lang="tr-TR" b="1">
                <a:sym typeface="Symbol" pitchFamily="18" charset="2"/>
              </a:rPr>
              <a:t> S-{v} | x  v}</a:t>
            </a:r>
          </a:p>
          <a:p>
            <a:pPr lvl="2" defTabSz="914400"/>
            <a:r>
              <a:rPr lang="tr-TR" b="1"/>
              <a:t>S</a:t>
            </a:r>
            <a:r>
              <a:rPr lang="tr-TR" b="1" baseline="-25000"/>
              <a:t>2</a:t>
            </a:r>
            <a:r>
              <a:rPr lang="tr-TR" b="1"/>
              <a:t> = {x </a:t>
            </a:r>
            <a:r>
              <a:rPr lang="tr-TR" b="1">
                <a:sym typeface="Symbol" pitchFamily="18" charset="2"/>
              </a:rPr>
              <a:t> S-{v} | x  v}</a:t>
            </a:r>
          </a:p>
          <a:p>
            <a:pPr marL="742950" lvl="1" indent="-285750" defTabSz="914400"/>
            <a:r>
              <a:rPr lang="tr-TR" b="1"/>
              <a:t>Return </a:t>
            </a:r>
            <a:r>
              <a:rPr lang="tr-TR" b="1">
                <a:solidFill>
                  <a:srgbClr val="000099"/>
                </a:solidFill>
              </a:rPr>
              <a:t>quicksort(S</a:t>
            </a:r>
            <a:r>
              <a:rPr lang="tr-TR" b="1" baseline="-25000">
                <a:solidFill>
                  <a:srgbClr val="000099"/>
                </a:solidFill>
              </a:rPr>
              <a:t>1</a:t>
            </a:r>
            <a:r>
              <a:rPr lang="tr-TR" b="1">
                <a:solidFill>
                  <a:srgbClr val="000099"/>
                </a:solidFill>
              </a:rPr>
              <a:t>)</a:t>
            </a:r>
            <a:r>
              <a:rPr lang="tr-TR" b="1"/>
              <a:t> followed by </a:t>
            </a:r>
            <a:r>
              <a:rPr lang="tr-TR" b="1">
                <a:solidFill>
                  <a:srgbClr val="000099"/>
                </a:solidFill>
              </a:rPr>
              <a:t>v</a:t>
            </a:r>
            <a:r>
              <a:rPr lang="tr-TR" b="1"/>
              <a:t> followed by </a:t>
            </a:r>
            <a:r>
              <a:rPr lang="tr-TR" b="1">
                <a:solidFill>
                  <a:srgbClr val="000099"/>
                </a:solidFill>
              </a:rPr>
              <a:t>quicksort(S</a:t>
            </a:r>
            <a:r>
              <a:rPr lang="tr-TR" b="1" baseline="-25000">
                <a:solidFill>
                  <a:srgbClr val="000099"/>
                </a:solidFill>
              </a:rPr>
              <a:t>2</a:t>
            </a:r>
            <a:r>
              <a:rPr lang="tr-TR" b="1">
                <a:solidFill>
                  <a:srgbClr val="000099"/>
                </a:solidFill>
              </a:rPr>
              <a:t>)</a:t>
            </a:r>
          </a:p>
          <a:p>
            <a:pPr lvl="2" defTabSz="914400"/>
            <a:endParaRPr lang="tr-TR" b="1">
              <a:solidFill>
                <a:srgbClr val="000099"/>
              </a:solidFill>
            </a:endParaRPr>
          </a:p>
          <a:p>
            <a:pPr marL="742950" lvl="1" indent="-285750" defTabSz="914400"/>
            <a:endParaRPr lang="tr-TR"/>
          </a:p>
          <a:p>
            <a:pPr marL="742950" lvl="1" indent="-285750" defTabSz="91440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/>
              <a:t>cc-NUMA Architectures</a:t>
            </a:r>
          </a:p>
        </p:txBody>
      </p:sp>
      <p:pic>
        <p:nvPicPr>
          <p:cNvPr id="12292" name="Picture 4" descr="8p-system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143000" y="2133600"/>
            <a:ext cx="6781800" cy="4216400"/>
          </a:xfrm>
          <a:ln/>
        </p:spPr>
      </p:pic>
      <p:sp>
        <p:nvSpPr>
          <p:cNvPr id="13" name="Rectangle 12"/>
          <p:cNvSpPr/>
          <p:nvPr/>
        </p:nvSpPr>
        <p:spPr>
          <a:xfrm>
            <a:off x="762000" y="1447800"/>
            <a:ext cx="7813675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AMD 8-way Opteron Server (neumann@cs.ucsb.edu)</a:t>
            </a:r>
          </a:p>
        </p:txBody>
      </p:sp>
      <p:sp>
        <p:nvSpPr>
          <p:cNvPr id="226309" name="AutoShape 5"/>
          <p:cNvSpPr>
            <a:spLocks noChangeArrowheads="1"/>
          </p:cNvSpPr>
          <p:nvPr/>
        </p:nvSpPr>
        <p:spPr bwMode="auto">
          <a:xfrm>
            <a:off x="6705600" y="3962400"/>
            <a:ext cx="2286000" cy="1108075"/>
          </a:xfrm>
          <a:prstGeom prst="wedgeRoundRectCallout">
            <a:avLst>
              <a:gd name="adj1" fmla="val -88542"/>
              <a:gd name="adj2" fmla="val -155588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A processor (CMP) with 2/4 cores </a:t>
            </a:r>
          </a:p>
        </p:txBody>
      </p:sp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228600" y="4648200"/>
            <a:ext cx="2286000" cy="1108075"/>
          </a:xfrm>
          <a:prstGeom prst="wedgeRoundRectCallout">
            <a:avLst>
              <a:gd name="adj1" fmla="val 39792"/>
              <a:gd name="adj2" fmla="val -215042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Memory bank local to a processor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 animBg="1"/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tr-TR" sz="4400"/>
              <a:t>QUICKSORT</a:t>
            </a:r>
            <a:endParaRPr lang="en-US" sz="4400"/>
          </a:p>
        </p:txBody>
      </p:sp>
      <p:sp>
        <p:nvSpPr>
          <p:cNvPr id="62467" name="Oval 3"/>
          <p:cNvSpPr>
            <a:spLocks noChangeArrowheads="1"/>
          </p:cNvSpPr>
          <p:nvPr/>
        </p:nvSpPr>
        <p:spPr bwMode="auto">
          <a:xfrm>
            <a:off x="1524000" y="1447800"/>
            <a:ext cx="6248400" cy="14478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2803525" y="1811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3641725" y="2420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4556125" y="19637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6080125" y="1811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2574925" y="22685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5241925" y="2192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3794125" y="1811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6308725" y="2420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5394325" y="17351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3946525" y="3030538"/>
            <a:ext cx="13858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Select Pivot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2478" name="Oval 14"/>
          <p:cNvSpPr>
            <a:spLocks noChangeArrowheads="1"/>
          </p:cNvSpPr>
          <p:nvPr/>
        </p:nvSpPr>
        <p:spPr bwMode="auto">
          <a:xfrm>
            <a:off x="1447800" y="3733800"/>
            <a:ext cx="6248400" cy="14478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2727325" y="4097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3565525" y="4706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4479925" y="42497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6003925" y="4097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2483" name="Text Box 19"/>
          <p:cNvSpPr txBox="1">
            <a:spLocks noChangeArrowheads="1"/>
          </p:cNvSpPr>
          <p:nvPr/>
        </p:nvSpPr>
        <p:spPr bwMode="auto">
          <a:xfrm>
            <a:off x="2498725" y="45545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2484" name="Text Box 20"/>
          <p:cNvSpPr txBox="1">
            <a:spLocks noChangeArrowheads="1"/>
          </p:cNvSpPr>
          <p:nvPr/>
        </p:nvSpPr>
        <p:spPr bwMode="auto">
          <a:xfrm>
            <a:off x="5165725" y="4478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2485" name="Text Box 21"/>
          <p:cNvSpPr txBox="1">
            <a:spLocks noChangeArrowheads="1"/>
          </p:cNvSpPr>
          <p:nvPr/>
        </p:nvSpPr>
        <p:spPr bwMode="auto">
          <a:xfrm>
            <a:off x="3717925" y="4097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2486" name="Text Box 22"/>
          <p:cNvSpPr txBox="1">
            <a:spLocks noChangeArrowheads="1"/>
          </p:cNvSpPr>
          <p:nvPr/>
        </p:nvSpPr>
        <p:spPr bwMode="auto">
          <a:xfrm>
            <a:off x="6232525" y="4706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2487" name="Text Box 23"/>
          <p:cNvSpPr txBox="1">
            <a:spLocks noChangeArrowheads="1"/>
          </p:cNvSpPr>
          <p:nvPr/>
        </p:nvSpPr>
        <p:spPr bwMode="auto">
          <a:xfrm>
            <a:off x="5318125" y="40211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tr-TR" sz="4400"/>
              <a:t>QUICKSORT</a:t>
            </a:r>
            <a:endParaRPr lang="en-US" sz="4400"/>
          </a:p>
        </p:txBody>
      </p:sp>
      <p:sp>
        <p:nvSpPr>
          <p:cNvPr id="63491" name="Oval 3"/>
          <p:cNvSpPr>
            <a:spLocks noChangeArrowheads="1"/>
          </p:cNvSpPr>
          <p:nvPr/>
        </p:nvSpPr>
        <p:spPr bwMode="auto">
          <a:xfrm>
            <a:off x="1447800" y="1295400"/>
            <a:ext cx="6248400" cy="14478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2727325" y="1658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3565525" y="22685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4479925" y="18113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6003925" y="1658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2498725" y="21161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5165725" y="2039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3717925" y="16589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6232525" y="22685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5318125" y="1582738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3489325" y="2878138"/>
            <a:ext cx="2481263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Partition around Pivot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502" name="Oval 14"/>
          <p:cNvSpPr>
            <a:spLocks noChangeArrowheads="1"/>
          </p:cNvSpPr>
          <p:nvPr/>
        </p:nvSpPr>
        <p:spPr bwMode="auto">
          <a:xfrm>
            <a:off x="1143000" y="36576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1828800" y="3962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2057400" y="4343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3352800" y="3962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506" name="Oval 18"/>
          <p:cNvSpPr>
            <a:spLocks noChangeArrowheads="1"/>
          </p:cNvSpPr>
          <p:nvPr/>
        </p:nvSpPr>
        <p:spPr bwMode="auto">
          <a:xfrm>
            <a:off x="5486400" y="37338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2895600" y="4267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2743200" y="3962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6172200" y="4038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7010400" y="3886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6629400" y="4419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4724400" y="41148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tr-TR" sz="4400"/>
              <a:t>QUICKSORT</a:t>
            </a:r>
            <a:endParaRPr lang="en-US" sz="4400"/>
          </a:p>
        </p:txBody>
      </p:sp>
      <p:sp>
        <p:nvSpPr>
          <p:cNvPr id="64515" name="Oval 3"/>
          <p:cNvSpPr>
            <a:spLocks noChangeArrowheads="1"/>
          </p:cNvSpPr>
          <p:nvPr/>
        </p:nvSpPr>
        <p:spPr bwMode="auto">
          <a:xfrm>
            <a:off x="1143000" y="13716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18288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2057400" y="2057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33528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19" name="Oval 7"/>
          <p:cNvSpPr>
            <a:spLocks noChangeArrowheads="1"/>
          </p:cNvSpPr>
          <p:nvPr/>
        </p:nvSpPr>
        <p:spPr bwMode="auto">
          <a:xfrm>
            <a:off x="5486400" y="14478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2895600" y="1981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27432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6172200" y="1752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7010400" y="1600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6629400" y="2133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4724400" y="18288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64526" name="Line 14"/>
          <p:cNvSpPr>
            <a:spLocks noChangeShapeType="1"/>
          </p:cNvSpPr>
          <p:nvPr/>
        </p:nvSpPr>
        <p:spPr bwMode="auto">
          <a:xfrm>
            <a:off x="2743200" y="2667000"/>
            <a:ext cx="0" cy="381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7" name="Line 15"/>
          <p:cNvSpPr>
            <a:spLocks noChangeShapeType="1"/>
          </p:cNvSpPr>
          <p:nvPr/>
        </p:nvSpPr>
        <p:spPr bwMode="auto">
          <a:xfrm>
            <a:off x="7162800" y="2667000"/>
            <a:ext cx="0" cy="381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528" name="Text Box 16"/>
          <p:cNvSpPr txBox="1">
            <a:spLocks noChangeArrowheads="1"/>
          </p:cNvSpPr>
          <p:nvPr/>
        </p:nvSpPr>
        <p:spPr bwMode="auto">
          <a:xfrm>
            <a:off x="3810000" y="2743200"/>
            <a:ext cx="2422525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Quicksort recursively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29" name="Oval 17"/>
          <p:cNvSpPr>
            <a:spLocks noChangeArrowheads="1"/>
          </p:cNvSpPr>
          <p:nvPr/>
        </p:nvSpPr>
        <p:spPr bwMode="auto">
          <a:xfrm>
            <a:off x="1143000" y="3505200"/>
            <a:ext cx="3276600" cy="8382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0" name="Text Box 18"/>
          <p:cNvSpPr txBox="1">
            <a:spLocks noChangeArrowheads="1"/>
          </p:cNvSpPr>
          <p:nvPr/>
        </p:nvSpPr>
        <p:spPr bwMode="auto">
          <a:xfrm>
            <a:off x="15240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31" name="Text Box 19"/>
          <p:cNvSpPr txBox="1">
            <a:spLocks noChangeArrowheads="1"/>
          </p:cNvSpPr>
          <p:nvPr/>
        </p:nvSpPr>
        <p:spPr bwMode="auto">
          <a:xfrm>
            <a:off x="20574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32" name="Text Box 20"/>
          <p:cNvSpPr txBox="1">
            <a:spLocks noChangeArrowheads="1"/>
          </p:cNvSpPr>
          <p:nvPr/>
        </p:nvSpPr>
        <p:spPr bwMode="auto">
          <a:xfrm>
            <a:off x="26797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33" name="Text Box 21"/>
          <p:cNvSpPr txBox="1">
            <a:spLocks noChangeArrowheads="1"/>
          </p:cNvSpPr>
          <p:nvPr/>
        </p:nvSpPr>
        <p:spPr bwMode="auto">
          <a:xfrm>
            <a:off x="37338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34" name="Text Box 22"/>
          <p:cNvSpPr txBox="1">
            <a:spLocks noChangeArrowheads="1"/>
          </p:cNvSpPr>
          <p:nvPr/>
        </p:nvSpPr>
        <p:spPr bwMode="auto">
          <a:xfrm>
            <a:off x="32766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35" name="Text Box 23"/>
          <p:cNvSpPr txBox="1">
            <a:spLocks noChangeArrowheads="1"/>
          </p:cNvSpPr>
          <p:nvPr/>
        </p:nvSpPr>
        <p:spPr bwMode="auto">
          <a:xfrm>
            <a:off x="4876800" y="37338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64536" name="Oval 24"/>
          <p:cNvSpPr>
            <a:spLocks noChangeArrowheads="1"/>
          </p:cNvSpPr>
          <p:nvPr/>
        </p:nvSpPr>
        <p:spPr bwMode="auto">
          <a:xfrm>
            <a:off x="5638800" y="3505200"/>
            <a:ext cx="3276600" cy="9144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537" name="Text Box 25"/>
          <p:cNvSpPr txBox="1">
            <a:spLocks noChangeArrowheads="1"/>
          </p:cNvSpPr>
          <p:nvPr/>
        </p:nvSpPr>
        <p:spPr bwMode="auto">
          <a:xfrm>
            <a:off x="63246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38" name="Text Box 26"/>
          <p:cNvSpPr txBox="1">
            <a:spLocks noChangeArrowheads="1"/>
          </p:cNvSpPr>
          <p:nvPr/>
        </p:nvSpPr>
        <p:spPr bwMode="auto">
          <a:xfrm>
            <a:off x="69342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39" name="Text Box 27"/>
          <p:cNvSpPr txBox="1">
            <a:spLocks noChangeArrowheads="1"/>
          </p:cNvSpPr>
          <p:nvPr/>
        </p:nvSpPr>
        <p:spPr bwMode="auto">
          <a:xfrm>
            <a:off x="76200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64540" name="Text Box 28"/>
          <p:cNvSpPr txBox="1">
            <a:spLocks noChangeArrowheads="1"/>
          </p:cNvSpPr>
          <p:nvPr/>
        </p:nvSpPr>
        <p:spPr bwMode="auto">
          <a:xfrm>
            <a:off x="16764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64541" name="Text Box 29"/>
          <p:cNvSpPr txBox="1">
            <a:spLocks noChangeArrowheads="1"/>
          </p:cNvSpPr>
          <p:nvPr/>
        </p:nvSpPr>
        <p:spPr bwMode="auto">
          <a:xfrm>
            <a:off x="22098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64542" name="Text Box 30"/>
          <p:cNvSpPr txBox="1">
            <a:spLocks noChangeArrowheads="1"/>
          </p:cNvSpPr>
          <p:nvPr/>
        </p:nvSpPr>
        <p:spPr bwMode="auto">
          <a:xfrm>
            <a:off x="28321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64543" name="Text Box 31"/>
          <p:cNvSpPr txBox="1">
            <a:spLocks noChangeArrowheads="1"/>
          </p:cNvSpPr>
          <p:nvPr/>
        </p:nvSpPr>
        <p:spPr bwMode="auto">
          <a:xfrm>
            <a:off x="38862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64544" name="Text Box 32"/>
          <p:cNvSpPr txBox="1">
            <a:spLocks noChangeArrowheads="1"/>
          </p:cNvSpPr>
          <p:nvPr/>
        </p:nvSpPr>
        <p:spPr bwMode="auto">
          <a:xfrm>
            <a:off x="34290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64545" name="Text Box 33"/>
          <p:cNvSpPr txBox="1">
            <a:spLocks noChangeArrowheads="1"/>
          </p:cNvSpPr>
          <p:nvPr/>
        </p:nvSpPr>
        <p:spPr bwMode="auto">
          <a:xfrm>
            <a:off x="5029200" y="48006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64546" name="Text Box 34"/>
          <p:cNvSpPr txBox="1">
            <a:spLocks noChangeArrowheads="1"/>
          </p:cNvSpPr>
          <p:nvPr/>
        </p:nvSpPr>
        <p:spPr bwMode="auto">
          <a:xfrm>
            <a:off x="64770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64547" name="Text Box 35"/>
          <p:cNvSpPr txBox="1">
            <a:spLocks noChangeArrowheads="1"/>
          </p:cNvSpPr>
          <p:nvPr/>
        </p:nvSpPr>
        <p:spPr bwMode="auto">
          <a:xfrm>
            <a:off x="70866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64548" name="Text Box 36"/>
          <p:cNvSpPr txBox="1">
            <a:spLocks noChangeArrowheads="1"/>
          </p:cNvSpPr>
          <p:nvPr/>
        </p:nvSpPr>
        <p:spPr bwMode="auto">
          <a:xfrm>
            <a:off x="77724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64549" name="Oval 37"/>
          <p:cNvSpPr>
            <a:spLocks noChangeArrowheads="1"/>
          </p:cNvSpPr>
          <p:nvPr/>
        </p:nvSpPr>
        <p:spPr bwMode="auto">
          <a:xfrm>
            <a:off x="914400" y="4648200"/>
            <a:ext cx="8077200" cy="6096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/>
              <a:t>cc-NUMA Architectures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67638" cy="4648200"/>
          </a:xfrm>
        </p:spPr>
        <p:txBody>
          <a:bodyPr/>
          <a:lstStyle/>
          <a:p>
            <a:r>
              <a:rPr lang="en-US" dirty="0">
                <a:solidFill>
                  <a:srgbClr val="585650"/>
                </a:solidFill>
              </a:rPr>
              <a:t>No Front Side Bus</a:t>
            </a:r>
          </a:p>
          <a:p>
            <a:r>
              <a:rPr lang="en-US" dirty="0">
                <a:solidFill>
                  <a:srgbClr val="585650"/>
                </a:solidFill>
              </a:rPr>
              <a:t>Integrated memory controller </a:t>
            </a:r>
          </a:p>
          <a:p>
            <a:r>
              <a:rPr lang="en-US" dirty="0">
                <a:solidFill>
                  <a:srgbClr val="585650"/>
                </a:solidFill>
              </a:rPr>
              <a:t>On-die interconnect among CMPs </a:t>
            </a:r>
          </a:p>
          <a:p>
            <a:r>
              <a:rPr lang="en-US" dirty="0">
                <a:solidFill>
                  <a:srgbClr val="585650"/>
                </a:solidFill>
              </a:rPr>
              <a:t>Main memory is </a:t>
            </a:r>
            <a:r>
              <a:rPr lang="en-US" u="sng" dirty="0">
                <a:solidFill>
                  <a:srgbClr val="585650"/>
                </a:solidFill>
              </a:rPr>
              <a:t>physically distributed</a:t>
            </a:r>
            <a:r>
              <a:rPr lang="en-US" dirty="0">
                <a:solidFill>
                  <a:srgbClr val="585650"/>
                </a:solidFill>
              </a:rPr>
              <a:t> among CMPs (i.e. each piece of memory has an affinity to a CMP)</a:t>
            </a:r>
          </a:p>
          <a:p>
            <a:r>
              <a:rPr lang="en-US" dirty="0">
                <a:solidFill>
                  <a:srgbClr val="585650"/>
                </a:solidFill>
              </a:rPr>
              <a:t>NUMA: Non-uniform memory access.</a:t>
            </a:r>
          </a:p>
          <a:p>
            <a:pPr lvl="1"/>
            <a:r>
              <a:rPr lang="en-US" dirty="0">
                <a:solidFill>
                  <a:srgbClr val="585650"/>
                </a:solidFill>
              </a:rPr>
              <a:t>For </a:t>
            </a:r>
            <a:r>
              <a:rPr lang="en-US" u="sng" dirty="0">
                <a:solidFill>
                  <a:srgbClr val="585650"/>
                </a:solidFill>
              </a:rPr>
              <a:t>multi-socket servers only </a:t>
            </a:r>
            <a:endParaRPr lang="en-US" dirty="0">
              <a:solidFill>
                <a:srgbClr val="585650"/>
              </a:solidFill>
            </a:endParaRPr>
          </a:p>
          <a:p>
            <a:pPr lvl="1"/>
            <a:r>
              <a:rPr lang="en-US" dirty="0">
                <a:solidFill>
                  <a:srgbClr val="585650"/>
                </a:solidFill>
              </a:rPr>
              <a:t>Your desktop is safe (well, for now at least)</a:t>
            </a:r>
          </a:p>
          <a:p>
            <a:pPr lvl="1"/>
            <a:r>
              <a:rPr lang="en-US" dirty="0" smtClean="0">
                <a:solidFill>
                  <a:srgbClr val="585650"/>
                </a:solidFill>
              </a:rPr>
              <a:t>Triton nodes </a:t>
            </a:r>
            <a:r>
              <a:rPr lang="en-US" dirty="0">
                <a:solidFill>
                  <a:srgbClr val="585650"/>
                </a:solidFill>
              </a:rPr>
              <a:t>are </a:t>
            </a:r>
            <a:r>
              <a:rPr lang="en-US" dirty="0" smtClean="0">
                <a:solidFill>
                  <a:srgbClr val="585650"/>
                </a:solidFill>
              </a:rPr>
              <a:t>also NUMA !</a:t>
            </a:r>
            <a:endParaRPr lang="en-US" dirty="0">
              <a:solidFill>
                <a:srgbClr val="5856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/>
              <a:t>Desktop Multicores Today</a:t>
            </a:r>
          </a:p>
        </p:txBody>
      </p:sp>
      <p:pic>
        <p:nvPicPr>
          <p:cNvPr id="16389" name="Picture 5" descr="Quad-core Node Drawing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2286000"/>
            <a:ext cx="5486400" cy="4019550"/>
          </a:xfrm>
        </p:spPr>
      </p:pic>
      <p:sp>
        <p:nvSpPr>
          <p:cNvPr id="13" name="Rectangle 12"/>
          <p:cNvSpPr/>
          <p:nvPr/>
        </p:nvSpPr>
        <p:spPr>
          <a:xfrm>
            <a:off x="609600" y="1447800"/>
            <a:ext cx="7965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This is your AMD </a:t>
            </a:r>
            <a:r>
              <a:rPr lang="en-US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Shangai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or 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Intel Core </a:t>
            </a:r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i7 (Nehalem) </a:t>
            </a:r>
            <a:r>
              <a: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!</a:t>
            </a:r>
          </a:p>
        </p:txBody>
      </p:sp>
      <p:sp>
        <p:nvSpPr>
          <p:cNvPr id="226309" name="AutoShape 5"/>
          <p:cNvSpPr>
            <a:spLocks noChangeArrowheads="1"/>
          </p:cNvSpPr>
          <p:nvPr/>
        </p:nvSpPr>
        <p:spPr bwMode="auto">
          <a:xfrm>
            <a:off x="6629400" y="2149475"/>
            <a:ext cx="2286000" cy="771525"/>
          </a:xfrm>
          <a:prstGeom prst="wedgeRoundRectCallout">
            <a:avLst>
              <a:gd name="adj1" fmla="val -150833"/>
              <a:gd name="adj2" fmla="val 228190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On-die interconnect </a:t>
            </a:r>
          </a:p>
        </p:txBody>
      </p:sp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6477000" y="4876800"/>
            <a:ext cx="2286000" cy="1441450"/>
          </a:xfrm>
          <a:prstGeom prst="wedgeRoundRectCallout">
            <a:avLst>
              <a:gd name="adj1" fmla="val -95000"/>
              <a:gd name="adj2" fmla="val -45046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Private cache: Cache coherence is required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/>
              <a:t>Multithreaded Programming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08100"/>
            <a:ext cx="7924800" cy="5016500"/>
          </a:xfrm>
        </p:spPr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A </a:t>
            </a:r>
            <a:r>
              <a:rPr lang="en-US" b="1">
                <a:solidFill>
                  <a:srgbClr val="585650"/>
                </a:solidFill>
              </a:rPr>
              <a:t>thread of execution</a:t>
            </a:r>
            <a:r>
              <a:rPr lang="en-US">
                <a:solidFill>
                  <a:srgbClr val="585650"/>
                </a:solidFill>
              </a:rPr>
              <a:t> is a fork of a computer program into two or more concurrently running tasks. </a:t>
            </a:r>
          </a:p>
          <a:p>
            <a:r>
              <a:rPr lang="en-US">
                <a:solidFill>
                  <a:srgbClr val="585650"/>
                </a:solidFill>
              </a:rPr>
              <a:t>POSIX Threads (Pthreads) is a set of threading interfaces developed by the IEEE</a:t>
            </a:r>
          </a:p>
          <a:p>
            <a:r>
              <a:rPr lang="en-US">
                <a:solidFill>
                  <a:srgbClr val="585650"/>
                </a:solidFill>
              </a:rPr>
              <a:t>Assembly of shared memory programming</a:t>
            </a:r>
          </a:p>
          <a:p>
            <a:r>
              <a:rPr lang="en-US">
                <a:solidFill>
                  <a:srgbClr val="585650"/>
                </a:solidFill>
              </a:rPr>
              <a:t>Programmer has to manually:</a:t>
            </a:r>
          </a:p>
          <a:p>
            <a:pPr lvl="1"/>
            <a:r>
              <a:rPr lang="en-US">
                <a:solidFill>
                  <a:srgbClr val="585650"/>
                </a:solidFill>
              </a:rPr>
              <a:t>Create and terminating threads</a:t>
            </a:r>
          </a:p>
          <a:p>
            <a:pPr lvl="1"/>
            <a:r>
              <a:rPr lang="en-US">
                <a:solidFill>
                  <a:srgbClr val="585650"/>
                </a:solidFill>
              </a:rPr>
              <a:t>Wait for threads to complete </a:t>
            </a:r>
          </a:p>
          <a:p>
            <a:pPr lvl="1"/>
            <a:r>
              <a:rPr lang="en-US">
                <a:solidFill>
                  <a:srgbClr val="585650"/>
                </a:solidFill>
              </a:rPr>
              <a:t>Manage the interaction between threads using mutexes, condition variables, 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US" sz="4400"/>
              <a:t>Concurrency Platforms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447800"/>
            <a:ext cx="8153400" cy="436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1313" indent="-341313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SzTx/>
              <a:buFont typeface="Arial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Programming directly on PThreads is </a:t>
            </a:r>
            <a:r>
              <a:rPr lang="en-US" u="sng">
                <a:solidFill>
                  <a:schemeClr val="tx1"/>
                </a:solidFill>
              </a:rPr>
              <a:t>painful</a:t>
            </a:r>
            <a:r>
              <a:rPr lang="en-US">
                <a:solidFill>
                  <a:schemeClr val="tx1"/>
                </a:solidFill>
              </a:rPr>
              <a:t> and </a:t>
            </a:r>
            <a:r>
              <a:rPr lang="en-US" u="sng">
                <a:solidFill>
                  <a:schemeClr val="tx1"/>
                </a:solidFill>
              </a:rPr>
              <a:t>error-prone.</a:t>
            </a:r>
            <a:endParaRPr lang="en-US">
              <a:solidFill>
                <a:schemeClr val="tx1"/>
              </a:solidFill>
            </a:endParaRPr>
          </a:p>
          <a:p>
            <a:pPr marL="341313" indent="-341313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SzTx/>
              <a:buFont typeface="Arial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With PThreads, you either sacrifice memory usage or load-balance among processors </a:t>
            </a:r>
          </a:p>
          <a:p>
            <a:pPr marL="341313" indent="-341313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SzTx/>
              <a:buFont typeface="Arial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A </a:t>
            </a:r>
            <a:r>
              <a:rPr lang="en-US" b="1" i="1">
                <a:solidFill>
                  <a:schemeClr val="accent2"/>
                </a:solidFill>
              </a:rPr>
              <a:t>concurrency platform </a:t>
            </a:r>
            <a:r>
              <a:rPr lang="en-US">
                <a:solidFill>
                  <a:schemeClr val="tx1"/>
                </a:solidFill>
              </a:rPr>
              <a:t>provides linguistic support and handles load balancing.</a:t>
            </a:r>
          </a:p>
          <a:p>
            <a:pPr marL="341313" indent="-341313">
              <a:lnSpc>
                <a:spcPct val="100000"/>
              </a:lnSpc>
              <a:spcBef>
                <a:spcPct val="0"/>
              </a:spcBef>
              <a:buClr>
                <a:schemeClr val="tx2"/>
              </a:buClr>
              <a:buSzTx/>
              <a:buFont typeface="Arial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Examples:</a:t>
            </a:r>
          </a:p>
          <a:p>
            <a:pPr marL="573088" lvl="1" indent="-11588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SzTx/>
              <a:buFont typeface="Arial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 Threading Building Blocks (TBB)</a:t>
            </a:r>
          </a:p>
          <a:p>
            <a:pPr marL="573088" lvl="1" indent="-11588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SzTx/>
              <a:buFont typeface="Arial" pitchFamily="34" charset="0"/>
              <a:buChar char="•"/>
            </a:pPr>
            <a:r>
              <a:rPr lang="en-US">
                <a:solidFill>
                  <a:schemeClr val="tx1"/>
                </a:solidFill>
              </a:rPr>
              <a:t> OpenMP</a:t>
            </a:r>
          </a:p>
          <a:p>
            <a:pPr marL="573088" lvl="1" indent="-11588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SzTx/>
              <a:buFont typeface="Arial" pitchFamily="34" charset="0"/>
              <a:buChar char="•"/>
            </a:pP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  <a:latin typeface="HandelGotDBol"/>
              </a:rPr>
              <a:t>Cilk++</a:t>
            </a:r>
          </a:p>
        </p:txBody>
      </p:sp>
      <p:sp>
        <p:nvSpPr>
          <p:cNvPr id="226309" name="AutoShape 5"/>
          <p:cNvSpPr>
            <a:spLocks noChangeArrowheads="1"/>
          </p:cNvSpPr>
          <p:nvPr/>
        </p:nvSpPr>
        <p:spPr bwMode="auto">
          <a:xfrm flipH="1">
            <a:off x="3657600" y="914400"/>
            <a:ext cx="990600" cy="434975"/>
          </a:xfrm>
          <a:prstGeom prst="wedgeRoundRectCallout">
            <a:avLst>
              <a:gd name="adj1" fmla="val 192468"/>
              <a:gd name="adj2" fmla="val 194889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Ahh! </a:t>
            </a:r>
          </a:p>
        </p:txBody>
      </p:sp>
      <p:sp>
        <p:nvSpPr>
          <p:cNvPr id="2" name="AutoShape 5"/>
          <p:cNvSpPr>
            <a:spLocks noChangeArrowheads="1"/>
          </p:cNvSpPr>
          <p:nvPr/>
        </p:nvSpPr>
        <p:spPr bwMode="auto">
          <a:xfrm flipH="1">
            <a:off x="6248400" y="914400"/>
            <a:ext cx="1066800" cy="434975"/>
          </a:xfrm>
          <a:prstGeom prst="wedgeRoundRectCallout">
            <a:avLst>
              <a:gd name="adj1" fmla="val 182292"/>
              <a:gd name="adj2" fmla="val 195255"/>
              <a:gd name="adj3" fmla="val 16667"/>
            </a:avLst>
          </a:prstGeom>
          <a:solidFill>
            <a:schemeClr val="folHlink"/>
          </a:solidFill>
          <a:ln w="6477">
            <a:solidFill>
              <a:srgbClr val="000000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400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Sigh!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9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defTabSz="914400"/>
            <a:r>
              <a:rPr lang="en-US" sz="4400"/>
              <a:t>Cilk vs. PThreads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693025" cy="962025"/>
          </a:xfrm>
        </p:spPr>
        <p:txBody>
          <a:bodyPr/>
          <a:lstStyle/>
          <a:p>
            <a:pPr marL="0" indent="0" defTabSz="914400">
              <a:buFont typeface="Lucida Sans Unicode" pitchFamily="34" charset="0"/>
              <a:buNone/>
            </a:pPr>
            <a:r>
              <a:rPr lang="en-US">
                <a:solidFill>
                  <a:srgbClr val="585650"/>
                </a:solidFill>
              </a:rPr>
              <a:t>How will the following code execute in PThreads?  In Cilk?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133600" y="2514600"/>
            <a:ext cx="4762500" cy="1076325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defTabSz="455613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</a:rPr>
              <a:t>for (i=1; i&lt;1000000000; i++) {</a:t>
            </a:r>
          </a:p>
          <a:p>
            <a:pPr defTabSz="455613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b="1">
                <a:solidFill>
                  <a:srgbClr val="FF0000"/>
                </a:solidFill>
                <a:latin typeface="Courier New" pitchFamily="49" charset="0"/>
              </a:rPr>
              <a:t>spawn-or-fork</a:t>
            </a:r>
            <a:r>
              <a:rPr lang="en-US" sz="2000" b="1">
                <a:solidFill>
                  <a:schemeClr val="tx1"/>
                </a:solidFill>
                <a:latin typeface="Courier New" pitchFamily="49" charset="0"/>
              </a:rPr>
              <a:t> foo(i);  </a:t>
            </a:r>
          </a:p>
          <a:p>
            <a:pPr defTabSz="455613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>
              <a:solidFill>
                <a:srgbClr val="FF0000"/>
              </a:solidFill>
              <a:latin typeface="Courier New" pitchFamily="49" charset="0"/>
            </a:endParaRPr>
          </a:p>
          <a:p>
            <a:pPr defTabSz="455613" eaLnBrk="0" hangingPunct="0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b="1">
                <a:solidFill>
                  <a:srgbClr val="FF0000"/>
                </a:solidFill>
                <a:latin typeface="Courier New" pitchFamily="49" charset="0"/>
              </a:rPr>
              <a:t>sync-or-join;</a:t>
            </a:r>
            <a:endParaRPr lang="en-US" sz="2000" b="1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762000" y="4114800"/>
            <a:ext cx="792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>
              <a:lnSpc>
                <a:spcPct val="90000"/>
              </a:lnSpc>
              <a:buFont typeface="Lucida Sans Unicode" pitchFamily="34" charset="0"/>
              <a:buNone/>
            </a:pPr>
            <a:r>
              <a:rPr lang="en-US" sz="2400"/>
              <a:t>What if </a:t>
            </a:r>
            <a:r>
              <a:rPr lang="en-US" sz="2400">
                <a:latin typeface="new courier"/>
              </a:rPr>
              <a:t>foo</a:t>
            </a:r>
            <a:r>
              <a:rPr lang="en-US" sz="2400"/>
              <a:t> contains code that waits (e.g., spins) on a variable being set by another instance of foo?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762000" y="5105400"/>
            <a:ext cx="79248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231775" indent="-231775">
              <a:lnSpc>
                <a:spcPct val="90000"/>
              </a:lnSpc>
              <a:buFont typeface="Lucida Sans Unicode" pitchFamily="34" charset="0"/>
              <a:buNone/>
            </a:pPr>
            <a:r>
              <a:rPr lang="en-US"/>
              <a:t>This different is a liveness property:</a:t>
            </a:r>
          </a:p>
          <a:p>
            <a:pPr marL="231775" indent="-231775">
              <a:lnSpc>
                <a:spcPct val="90000"/>
              </a:lnSpc>
              <a:buFont typeface="Lucida Sans Unicode" pitchFamily="34" charset="0"/>
              <a:buChar char="∙"/>
            </a:pPr>
            <a:r>
              <a:rPr lang="en-US" sz="2400"/>
              <a:t>Cilk threads are spawned lazily, “may” parallelism</a:t>
            </a:r>
          </a:p>
          <a:p>
            <a:pPr marL="231775" indent="-231775">
              <a:lnSpc>
                <a:spcPct val="90000"/>
              </a:lnSpc>
              <a:buFont typeface="Lucida Sans Unicode" pitchFamily="34" charset="0"/>
              <a:buChar char="∙"/>
            </a:pPr>
            <a:r>
              <a:rPr lang="en-US" sz="2400"/>
              <a:t>PThreads are spawned eagerly, “must” parallelism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defTabSz="914400"/>
            <a:r>
              <a:rPr lang="en-US" sz="4400"/>
              <a:t>Cilk vs. OpenMP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Cilk++ guarantees space bounds. On P processors, Cilk++ uses no more than P times the stack space of a serial execution. </a:t>
            </a:r>
          </a:p>
          <a:p>
            <a:r>
              <a:rPr lang="en-US"/>
              <a:t>Cilk++ has serial semantics. </a:t>
            </a:r>
          </a:p>
          <a:p>
            <a:r>
              <a:rPr lang="en-US"/>
              <a:t>Cilk++ has a solution for global variables (a construct called "hyperobjects") </a:t>
            </a:r>
          </a:p>
          <a:p>
            <a:r>
              <a:rPr lang="en-US"/>
              <a:t>Cilk++ has nested parallelism that works and provides guaranteed speed-up. </a:t>
            </a:r>
          </a:p>
          <a:p>
            <a:r>
              <a:rPr lang="en-US"/>
              <a:t>Cilk++ has a race detector for debugging and software release.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2">
      <a:dk1>
        <a:srgbClr val="827F77"/>
      </a:dk1>
      <a:lt1>
        <a:srgbClr val="FFFFFF"/>
      </a:lt1>
      <a:dk2>
        <a:srgbClr val="990033"/>
      </a:dk2>
      <a:lt2>
        <a:srgbClr val="808080"/>
      </a:lt2>
      <a:accent1>
        <a:srgbClr val="E2A6C4"/>
      </a:accent1>
      <a:accent2>
        <a:srgbClr val="0093D0"/>
      </a:accent2>
      <a:accent3>
        <a:srgbClr val="FFFFFF"/>
      </a:accent3>
      <a:accent4>
        <a:srgbClr val="6E6C65"/>
      </a:accent4>
      <a:accent5>
        <a:srgbClr val="EED0DE"/>
      </a:accent5>
      <a:accent6>
        <a:srgbClr val="0085BC"/>
      </a:accent6>
      <a:hlink>
        <a:srgbClr val="CCCCFF"/>
      </a:hlink>
      <a:folHlink>
        <a:srgbClr val="B2B2B2"/>
      </a:folHlink>
    </a:clrScheme>
    <a:fontScheme name="1_Default Design">
      <a:majorFont>
        <a:latin typeface="HandelGotDBol"/>
        <a:ea typeface=""/>
        <a:cs typeface="Lucida Sans Unicode"/>
      </a:majorFont>
      <a:minorFont>
        <a:latin typeface="Lucida Sans Unicode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93D0"/>
          </a:buClr>
          <a:buSzPct val="100000"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585650"/>
            </a:solidFill>
            <a:effectLst/>
            <a:latin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93D0"/>
          </a:buClr>
          <a:buSzPct val="100000"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585650"/>
            </a:solidFill>
            <a:effectLst/>
            <a:latin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0093D0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969696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0093D0"/>
        </a:accent2>
        <a:accent3>
          <a:srgbClr val="FFFFFF"/>
        </a:accent3>
        <a:accent4>
          <a:srgbClr val="7F7F7F"/>
        </a:accent4>
        <a:accent5>
          <a:srgbClr val="E2FFFF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827F77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2FFFF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827F77"/>
        </a:dk1>
        <a:lt1>
          <a:srgbClr val="FFFFFF"/>
        </a:lt1>
        <a:dk2>
          <a:srgbClr val="000000"/>
        </a:dk2>
        <a:lt2>
          <a:srgbClr val="808080"/>
        </a:lt2>
        <a:accent1>
          <a:srgbClr val="E2A6C4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ED0DE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827F77"/>
        </a:dk1>
        <a:lt1>
          <a:srgbClr val="FFFFFF"/>
        </a:lt1>
        <a:dk2>
          <a:srgbClr val="990033"/>
        </a:dk2>
        <a:lt2>
          <a:srgbClr val="808080"/>
        </a:lt2>
        <a:accent1>
          <a:srgbClr val="E2A6C4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ED0DE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1886</TotalTime>
  <Words>2011</Words>
  <Application>Microsoft PowerPoint</Application>
  <PresentationFormat>On-screen Show (4:3)</PresentationFormat>
  <Paragraphs>434</Paragraphs>
  <Slides>32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6" baseType="lpstr">
      <vt:lpstr>Arial</vt:lpstr>
      <vt:lpstr>HandelGotDBol</vt:lpstr>
      <vt:lpstr>Lucida Sans Unicode</vt:lpstr>
      <vt:lpstr>Wingdings</vt:lpstr>
      <vt:lpstr>Arial Unicode MS</vt:lpstr>
      <vt:lpstr>Courier New</vt:lpstr>
      <vt:lpstr>Times New Roman</vt:lpstr>
      <vt:lpstr>new courier</vt:lpstr>
      <vt:lpstr>Lucida Sans Typewriter</vt:lpstr>
      <vt:lpstr>Calibri</vt:lpstr>
      <vt:lpstr>Symbol</vt:lpstr>
      <vt:lpstr>cmsy10</vt:lpstr>
      <vt:lpstr>Lucida Sans</vt:lpstr>
      <vt:lpstr>1_Default Design</vt:lpstr>
      <vt:lpstr>CS 140 :  Jan 27 – Feb 3, 2010 Multicore (and Shared Memory) Programming with Cilk++</vt:lpstr>
      <vt:lpstr>Multicore Architecture</vt:lpstr>
      <vt:lpstr>cc-NUMA Architectures</vt:lpstr>
      <vt:lpstr>cc-NUMA Architectures</vt:lpstr>
      <vt:lpstr>Desktop Multicores Today</vt:lpstr>
      <vt:lpstr>Multithreaded Programming</vt:lpstr>
      <vt:lpstr>Concurrency Platforms</vt:lpstr>
      <vt:lpstr>Cilk vs. PThreads</vt:lpstr>
      <vt:lpstr>Cilk vs. OpenMP</vt:lpstr>
      <vt:lpstr>Great, how do we program it?</vt:lpstr>
      <vt:lpstr>Nested Parallelism</vt:lpstr>
      <vt:lpstr>Cilk++ Loops</vt:lpstr>
      <vt:lpstr>Serial Correctness</vt:lpstr>
      <vt:lpstr>Serialization</vt:lpstr>
      <vt:lpstr>Parallel Correctness</vt:lpstr>
      <vt:lpstr>Race Bugs</vt:lpstr>
      <vt:lpstr>Race Bugs</vt:lpstr>
      <vt:lpstr>Types of Races</vt:lpstr>
      <vt:lpstr>Avoiding Races</vt:lpstr>
      <vt:lpstr>Cilkscreen</vt:lpstr>
      <vt:lpstr>Complexity Measures</vt:lpstr>
      <vt:lpstr>Series Composition</vt:lpstr>
      <vt:lpstr>Parallel Composition</vt:lpstr>
      <vt:lpstr>Speedup</vt:lpstr>
      <vt:lpstr>Parallelism</vt:lpstr>
      <vt:lpstr>Three Tips on Parallelism</vt:lpstr>
      <vt:lpstr>Three Tips on Overheads</vt:lpstr>
      <vt:lpstr>Sorting </vt:lpstr>
      <vt:lpstr>QUICKSORT</vt:lpstr>
      <vt:lpstr>QUICKSORT</vt:lpstr>
      <vt:lpstr>QUICKSORT</vt:lpstr>
      <vt:lpstr>QUICKSORT</vt:lpstr>
    </vt:vector>
  </TitlesOfParts>
  <Company>UC Santa Barbara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140 :  Jan 29 – Feb 3, 2008 Multicore (and Shared Memory) Programming with Cilk++</dc:title>
  <dc:creator>Aydin</dc:creator>
  <cp:lastModifiedBy>aydinbuluc</cp:lastModifiedBy>
  <cp:revision>4</cp:revision>
  <dcterms:created xsi:type="dcterms:W3CDTF">2009-01-20T05:44:33Z</dcterms:created>
  <dcterms:modified xsi:type="dcterms:W3CDTF">2010-01-27T05:08:20Z</dcterms:modified>
</cp:coreProperties>
</file>