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1"/>
  </p:notesMasterIdLst>
  <p:sldIdLst>
    <p:sldId id="258" r:id="rId2"/>
    <p:sldId id="294" r:id="rId3"/>
    <p:sldId id="324" r:id="rId4"/>
    <p:sldId id="325" r:id="rId5"/>
    <p:sldId id="326" r:id="rId6"/>
    <p:sldId id="327" r:id="rId7"/>
    <p:sldId id="328" r:id="rId8"/>
    <p:sldId id="329" r:id="rId9"/>
    <p:sldId id="293" r:id="rId10"/>
    <p:sldId id="288" r:id="rId11"/>
    <p:sldId id="289" r:id="rId12"/>
    <p:sldId id="295" r:id="rId13"/>
    <p:sldId id="296" r:id="rId14"/>
    <p:sldId id="297" r:id="rId15"/>
    <p:sldId id="299" r:id="rId16"/>
    <p:sldId id="298" r:id="rId17"/>
    <p:sldId id="300" r:id="rId18"/>
    <p:sldId id="301" r:id="rId19"/>
    <p:sldId id="302" r:id="rId20"/>
    <p:sldId id="303" r:id="rId21"/>
    <p:sldId id="304" r:id="rId22"/>
    <p:sldId id="305" r:id="rId23"/>
    <p:sldId id="323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320" r:id="rId39"/>
    <p:sldId id="321" r:id="rId40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Lucida Sans Unicode" pitchFamily="34" charset="0"/>
        <a:cs typeface="Lucida Sans Unicode" pitchFamily="34" charset="0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Lucida Sans Unicode" pitchFamily="34" charset="0"/>
        <a:cs typeface="Lucida Sans Unicode" pitchFamily="34" charset="0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Lucida Sans Unicode" pitchFamily="34" charset="0"/>
        <a:cs typeface="Lucida Sans Unicode" pitchFamily="34" charset="0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Lucida Sans Unicode" pitchFamily="34" charset="0"/>
        <a:cs typeface="Lucida Sans Unicode" pitchFamily="34" charset="0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Lucida Sans Unicode" pitchFamily="34" charset="0"/>
        <a:cs typeface="Lucida Sans Unicode" pitchFamily="34" charset="0"/>
      </a:defRPr>
    </a:lvl5pPr>
    <a:lvl6pPr marL="22860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Lucida Sans Unicode" pitchFamily="34" charset="0"/>
        <a:cs typeface="Lucida Sans Unicode" pitchFamily="34" charset="0"/>
      </a:defRPr>
    </a:lvl6pPr>
    <a:lvl7pPr marL="27432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Lucida Sans Unicode" pitchFamily="34" charset="0"/>
        <a:cs typeface="Lucida Sans Unicode" pitchFamily="34" charset="0"/>
      </a:defRPr>
    </a:lvl7pPr>
    <a:lvl8pPr marL="32004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Lucida Sans Unicode" pitchFamily="34" charset="0"/>
        <a:cs typeface="Lucida Sans Unicode" pitchFamily="34" charset="0"/>
      </a:defRPr>
    </a:lvl8pPr>
    <a:lvl9pPr marL="36576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Lucida Sans Unicode" pitchFamily="34" charset="0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606"/>
    <a:srgbClr val="FF0000"/>
    <a:srgbClr val="FF6699"/>
    <a:srgbClr val="FFFF00"/>
    <a:srgbClr val="0066FF"/>
    <a:srgbClr val="009900"/>
    <a:srgbClr val="5856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8455" autoAdjust="0"/>
  </p:normalViewPr>
  <p:slideViewPr>
    <p:cSldViewPr>
      <p:cViewPr varScale="1">
        <p:scale>
          <a:sx n="42" d="100"/>
          <a:sy n="42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11DB333A-B171-4F3B-A3F1-671F5B262E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B1B1C8-FEBA-4F72-BB0C-E10DC8DE11F4}" type="slidenum">
              <a:rPr lang="en-US"/>
              <a:pPr/>
              <a:t>2</a:t>
            </a:fld>
            <a:endParaRPr lang="en-US"/>
          </a:p>
        </p:txBody>
      </p:sp>
      <p:sp>
        <p:nvSpPr>
          <p:cNvPr id="68610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68611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68612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1452E6D-4F52-438F-940C-61E8B523118F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686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686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CE7E7E-3D71-4E36-8BED-E4B1BA857031}" type="slidenum">
              <a:rPr lang="en-US"/>
              <a:pPr/>
              <a:t>18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729F1C-015E-4913-8305-E331B86E8856}" type="slidenum">
              <a:rPr lang="en-US"/>
              <a:pPr/>
              <a:t>19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5882D5-C4F2-4267-B925-CBA8C78446F4}" type="slidenum">
              <a:rPr lang="en-US"/>
              <a:pPr/>
              <a:t>20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A1E850-35B4-4421-AEFD-A3D0B3BF64E2}" type="slidenum">
              <a:rPr lang="en-US"/>
              <a:pPr/>
              <a:t>21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9050DC-6933-410C-9C82-E723DD277873}" type="slidenum">
              <a:rPr lang="en-US"/>
              <a:pPr/>
              <a:t>22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94B5FD-14FF-4F46-A18F-D69D1C54A74C}" type="slidenum">
              <a:rPr lang="en-US"/>
              <a:pPr/>
              <a:t>24</a:t>
            </a:fld>
            <a:endParaRPr lang="en-US"/>
          </a:p>
        </p:txBody>
      </p:sp>
      <p:sp>
        <p:nvSpPr>
          <p:cNvPr id="88066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0BB0B8-778B-4D13-BDAB-74B21FC718AB}" type="slidenum">
              <a:rPr lang="en-US"/>
              <a:pPr/>
              <a:t>25</a:t>
            </a:fld>
            <a:endParaRPr lang="en-US"/>
          </a:p>
        </p:txBody>
      </p:sp>
      <p:sp>
        <p:nvSpPr>
          <p:cNvPr id="90114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87B194-9704-4C48-A950-480DBE1B21B0}" type="slidenum">
              <a:rPr lang="en-US"/>
              <a:pPr/>
              <a:t>26</a:t>
            </a:fld>
            <a:endParaRPr lang="en-US"/>
          </a:p>
        </p:txBody>
      </p:sp>
      <p:sp>
        <p:nvSpPr>
          <p:cNvPr id="92162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2FF4CC-103F-47D7-B9DB-97EE2D442C7D}" type="slidenum">
              <a:rPr lang="en-US"/>
              <a:pPr/>
              <a:t>27</a:t>
            </a:fld>
            <a:endParaRPr lang="en-US"/>
          </a:p>
        </p:txBody>
      </p:sp>
      <p:sp>
        <p:nvSpPr>
          <p:cNvPr id="94210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B9D7FF-5F9B-4A02-9C3F-B3EFBA6502E7}" type="slidenum">
              <a:rPr lang="en-US"/>
              <a:pPr/>
              <a:t>28</a:t>
            </a:fld>
            <a:endParaRPr 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2FFD0B-D056-434D-9ACA-7694F8EEF841}" type="slidenum">
              <a:rPr lang="en-US"/>
              <a:pPr/>
              <a:t>3</a:t>
            </a:fld>
            <a:endParaRPr lang="en-US"/>
          </a:p>
        </p:txBody>
      </p:sp>
      <p:sp>
        <p:nvSpPr>
          <p:cNvPr id="122882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122883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122884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9CBB2D6D-7F33-41F9-B160-5BC071BDE6F8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228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228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B65071-7AF5-4F62-8209-05CAFD44D302}" type="slidenum">
              <a:rPr lang="en-US"/>
              <a:pPr/>
              <a:t>29</a:t>
            </a:fld>
            <a:endParaRPr lang="en-US"/>
          </a:p>
        </p:txBody>
      </p:sp>
      <p:sp>
        <p:nvSpPr>
          <p:cNvPr id="98306" name="Rectangle 2"/>
          <p:cNvSpPr>
            <a:spLocks noGrp="1" noRo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0BAAA6-BCCC-44B2-842F-E825A408AEF0}" type="slidenum">
              <a:rPr lang="en-US"/>
              <a:pPr/>
              <a:t>30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61266F-1BBB-4320-B085-1B322895BE4B}" type="slidenum">
              <a:rPr lang="en-US"/>
              <a:pPr/>
              <a:t>31</a:t>
            </a:fld>
            <a:endParaRPr lang="en-US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r>
              <a:rPr lang="en-US"/>
              <a:t>Try it in matlab: log</a:t>
            </a:r>
            <a:r>
              <a:rPr lang="en-US" baseline="-25000"/>
              <a:t>b</a:t>
            </a:r>
            <a:r>
              <a:rPr lang="en-US"/>
              <a:t>a &lt; 1 as long as a = 1 and b &gt; 1</a:t>
            </a:r>
          </a:p>
          <a:p>
            <a:r>
              <a:rPr lang="en-US"/>
              <a:t>&gt;&gt; x = 0.1:0.1:10</a:t>
            </a:r>
          </a:p>
          <a:p>
            <a:r>
              <a:rPr lang="en-US"/>
              <a:t>&gt;&gt; y = log2(x);</a:t>
            </a:r>
          </a:p>
          <a:p>
            <a:r>
              <a:rPr lang="en-US"/>
              <a:t>&gt;&gt; plot(x,y)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C0B730-C340-4BD2-87A2-B3E89836B9CD}" type="slidenum">
              <a:rPr lang="en-US"/>
              <a:pPr/>
              <a:t>32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88C897-22DC-402B-A27A-A178965D5036}" type="slidenum">
              <a:rPr lang="en-US"/>
              <a:pPr/>
              <a:t>33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92C3B4-3CD3-4A60-A382-D63AD8FDB0AC}" type="slidenum">
              <a:rPr lang="en-US"/>
              <a:pPr/>
              <a:t>34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DA644B-7F8E-415A-910E-AD9399CFA613}" type="slidenum">
              <a:rPr lang="en-US"/>
              <a:pPr/>
              <a:t>35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+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lg((1–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)n)</a:t>
            </a:r>
            <a:r>
              <a:rPr lang="en-US">
                <a:sym typeface="Times New Roman" pitchFamily="18" charset="0"/>
              </a:rPr>
              <a:t>  = c</a:t>
            </a:r>
            <a:r>
              <a:rPr lang="en-US" baseline="-25000">
                <a:sym typeface="Times New Roman" pitchFamily="18" charset="0"/>
              </a:rPr>
              <a:t>2 </a:t>
            </a:r>
            <a:r>
              <a:rPr lang="en-US">
                <a:sym typeface="Times New Roman" pitchFamily="18" charset="0"/>
              </a:rPr>
              <a:t>(lg(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</a:t>
            </a:r>
            <a:r>
              <a:rPr lang="en-US" baseline="30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 = </a:t>
            </a:r>
            <a:r>
              <a:rPr lang="en-US">
                <a:sym typeface="Times New Roman" pitchFamily="18" charset="0"/>
              </a:rPr>
              <a:t>c</a:t>
            </a:r>
            <a:r>
              <a:rPr lang="en-US" baseline="-25000">
                <a:sym typeface="Times New Roman" pitchFamily="18" charset="0"/>
              </a:rPr>
              <a:t>2 </a:t>
            </a:r>
            <a:r>
              <a:rPr lang="en-US">
                <a:sym typeface="Times New Roman" pitchFamily="18" charset="0"/>
              </a:rPr>
              <a:t>(lg(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)) lg(n</a:t>
            </a:r>
            <a:r>
              <a:rPr lang="en-US" baseline="30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)) = c2 ( lg(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)) + 2 lg n )</a:t>
            </a:r>
            <a:r>
              <a:rPr lang="en-US">
                <a:sym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FE953F-CD2D-4C21-8476-081741CFEBDB}" type="slidenum">
              <a:rPr lang="en-US"/>
              <a:pPr/>
              <a:t>36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8742EF-B5D7-4F6A-A877-077B40476CD1}" type="slidenum">
              <a:rPr lang="en-US"/>
              <a:pPr/>
              <a:t>37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CCF65E-4420-465C-816E-256448EE7670}" type="slidenum">
              <a:rPr lang="en-US"/>
              <a:pPr/>
              <a:t>38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248FC3-635D-4F28-9D6C-E14032F51589}" type="slidenum">
              <a:rPr lang="en-US"/>
              <a:pPr/>
              <a:t>4</a:t>
            </a:fld>
            <a:endParaRPr lang="en-US"/>
          </a:p>
        </p:txBody>
      </p:sp>
      <p:sp>
        <p:nvSpPr>
          <p:cNvPr id="124930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124931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124932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DDDB30A-58E6-487E-878F-6276C2D56331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249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249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07F43-2254-40D1-9F2C-9193B9362E10}" type="slidenum">
              <a:rPr lang="en-US"/>
              <a:pPr/>
              <a:t>39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CAB3E5-8B9E-441F-B2E4-8B861F6B5B21}" type="slidenum">
              <a:rPr lang="en-US"/>
              <a:pPr/>
              <a:t>5</a:t>
            </a:fld>
            <a:endParaRPr lang="en-US"/>
          </a:p>
        </p:txBody>
      </p:sp>
      <p:sp>
        <p:nvSpPr>
          <p:cNvPr id="126978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126979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126980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6D52B54C-FBCD-410B-82EE-0E781B9BE9C9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269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269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35194F-AE80-485E-B409-61CDE7A152D4}" type="slidenum">
              <a:rPr lang="en-US"/>
              <a:pPr/>
              <a:t>6</a:t>
            </a:fld>
            <a:endParaRPr lang="en-US"/>
          </a:p>
        </p:txBody>
      </p:sp>
      <p:sp>
        <p:nvSpPr>
          <p:cNvPr id="129026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129027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129028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74CE79D-EE15-4E50-A6F0-0791F4F7CFB7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290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290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FCEB0F-9450-4921-99A0-9D1A19A3A5C7}" type="slidenum">
              <a:rPr lang="en-US"/>
              <a:pPr/>
              <a:t>7</a:t>
            </a:fld>
            <a:endParaRPr lang="en-US"/>
          </a:p>
        </p:txBody>
      </p:sp>
      <p:sp>
        <p:nvSpPr>
          <p:cNvPr id="131074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131075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131076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2CBB54D-CE2F-4275-A118-77A0F12F1543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310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31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73FAC2-125A-4CA8-A6BC-FEBD1499EC5B}" type="slidenum">
              <a:rPr lang="en-US"/>
              <a:pPr/>
              <a:t>8</a:t>
            </a:fld>
            <a:endParaRPr lang="en-US"/>
          </a:p>
        </p:txBody>
      </p:sp>
      <p:sp>
        <p:nvSpPr>
          <p:cNvPr id="133122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133123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133124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B432919-C1D7-44D6-8A2E-6E9E68274DC6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33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33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AC3AF5-0ECD-4808-83B9-075A504D1F4A}" type="slidenum">
              <a:rPr lang="en-US"/>
              <a:pPr/>
              <a:t>9</a:t>
            </a:fld>
            <a:endParaRPr lang="en-US"/>
          </a:p>
        </p:txBody>
      </p:sp>
      <p:sp>
        <p:nvSpPr>
          <p:cNvPr id="66562" name="Rectangle 1026"/>
          <p:cNvSpPr txBox="1">
            <a:spLocks noGrp="1"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Multithreaded Programming in Cilk Lecture 1</a:t>
            </a:r>
          </a:p>
        </p:txBody>
      </p:sp>
      <p:sp>
        <p:nvSpPr>
          <p:cNvPr id="66563" name="Rectangle 1027"/>
          <p:cNvSpPr txBox="1">
            <a:spLocks noGrp="1"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300">
                <a:solidFill>
                  <a:schemeClr val="tx1"/>
                </a:solidFill>
              </a:rPr>
              <a:t>July 13, 2006</a:t>
            </a:r>
          </a:p>
        </p:txBody>
      </p:sp>
      <p:sp>
        <p:nvSpPr>
          <p:cNvPr id="66564" name="Rectangle 1031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29A763F-848A-4EEE-A7B9-1C954C3DC709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665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665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974A8F-1EE6-4B9B-9063-F3414A0A0FBF}" type="slidenum">
              <a:rPr lang="en-US"/>
              <a:pPr/>
              <a:t>12</a:t>
            </a:fld>
            <a:endParaRPr lang="en-US"/>
          </a:p>
        </p:txBody>
      </p:sp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/>
        <p:txBody>
          <a:bodyPr lIns="96416" tIns="48208" rIns="96416" bIns="48208"/>
          <a:lstStyle/>
          <a:p>
            <a:endParaRPr lang="en-US"/>
          </a:p>
        </p:txBody>
      </p:sp>
      <p:sp>
        <p:nvSpPr>
          <p:cNvPr id="7066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416" tIns="48208" rIns="96416" bIns="48208" anchor="b"/>
          <a:lstStyle/>
          <a:p>
            <a:pPr algn="r" defTabSz="9636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9ACDE5A8-DB15-4560-B47D-038582D85890}" type="slidenum">
              <a:rPr lang="en-US" sz="1300">
                <a:solidFill>
                  <a:schemeClr val="tx1"/>
                </a:solidFill>
              </a:rPr>
              <a:pPr algn="r" defTabSz="963613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sz="13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63500"/>
            <a:ext cx="2209800" cy="6261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63500"/>
            <a:ext cx="6477000" cy="6261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08100"/>
            <a:ext cx="3806825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308100"/>
            <a:ext cx="3808413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3500"/>
            <a:ext cx="8839200" cy="912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title text format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08100"/>
            <a:ext cx="7767638" cy="5016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outline text format</a:t>
            </a:r>
          </a:p>
          <a:p>
            <a:pPr lvl="1"/>
            <a:r>
              <a:rPr lang="en-US" smtClean="0"/>
              <a:t>Second Outline Level</a:t>
            </a:r>
          </a:p>
          <a:p>
            <a:pPr lvl="2"/>
            <a:r>
              <a:rPr lang="en-US" smtClean="0"/>
              <a:t>Third Outline Level</a:t>
            </a:r>
          </a:p>
          <a:p>
            <a:pPr lvl="3"/>
            <a:r>
              <a:rPr lang="en-US" smtClean="0"/>
              <a:t>Fourth Outline Level</a:t>
            </a:r>
          </a:p>
          <a:p>
            <a:pPr lvl="4"/>
            <a:r>
              <a:rPr lang="en-US" smtClean="0"/>
              <a:t>Fifth Outline Level</a:t>
            </a:r>
          </a:p>
          <a:p>
            <a:pPr lvl="4"/>
            <a:r>
              <a:rPr lang="en-US" smtClean="0"/>
              <a:t>Sixth Outline Level</a:t>
            </a:r>
          </a:p>
          <a:p>
            <a:pPr lvl="4"/>
            <a:r>
              <a:rPr lang="en-US" smtClean="0"/>
              <a:t>Seventh Outline Level</a:t>
            </a:r>
          </a:p>
          <a:p>
            <a:pPr lvl="4"/>
            <a:r>
              <a:rPr lang="en-US" smtClean="0"/>
              <a:t>Eighth Outline Level</a:t>
            </a:r>
          </a:p>
          <a:p>
            <a:pPr lvl="4"/>
            <a:r>
              <a:rPr lang="en-US" smtClean="0"/>
              <a:t>Ninth Outline Level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6557963"/>
            <a:ext cx="914400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>
            <a:spAutoFit/>
          </a:bodyPr>
          <a:lstStyle/>
          <a:p>
            <a:pPr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4456113" algn="ctr"/>
                <a:tab pos="8686800" algn="l"/>
                <a:tab pos="9144000" algn="l"/>
              </a:tabLst>
              <a:defRPr/>
            </a:pPr>
            <a:r>
              <a:rPr lang="en-US" sz="1200" i="1" dirty="0">
                <a:solidFill>
                  <a:srgbClr val="0093D0"/>
                </a:solidFill>
                <a:ea typeface="Arial Unicode MS" pitchFamily="34" charset="-128"/>
                <a:cs typeface="+mn-cs"/>
              </a:rPr>
              <a:t>		</a:t>
            </a:r>
            <a:fld id="{8AE66878-88F8-4771-B7BC-79D3B7431EB4}" type="slidenum">
              <a:rPr lang="en-US" sz="1200" i="1">
                <a:solidFill>
                  <a:srgbClr val="0093D0"/>
                </a:solidFill>
                <a:ea typeface="Arial Unicode MS" pitchFamily="34" charset="-128"/>
                <a:cs typeface="+mn-cs"/>
              </a:rPr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3333CC"/>
                </a:buClr>
                <a:buFont typeface="Lucida Sans Unicode" pitchFamily="34" charset="0"/>
                <a:buNone/>
                <a:tabLst>
                  <a:tab pos="4456113" algn="ctr"/>
                  <a:tab pos="8686800" algn="l"/>
                  <a:tab pos="9144000" algn="l"/>
                </a:tabLst>
                <a:defRPr/>
              </a:pPr>
              <a:t>‹#›</a:t>
            </a:fld>
            <a:endParaRPr lang="en-US" sz="1200" i="1" dirty="0">
              <a:solidFill>
                <a:srgbClr val="0093D0"/>
              </a:solidFill>
              <a:ea typeface="Arial Unicode MS" pitchFamily="34" charset="-128"/>
              <a:cs typeface="+mn-cs"/>
            </a:endParaRP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9525">
            <a:solidFill>
              <a:srgbClr val="827F77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600200" y="4953000"/>
            <a:ext cx="3810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6550" indent="-336550" defTabSz="457200" eaLnBrk="0" hangingPunct="0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2400">
              <a:solidFill>
                <a:srgbClr val="000000"/>
              </a:solidFill>
              <a:ea typeface="Arial Unicode MS" pitchFamily="34" charset="-128"/>
              <a:cs typeface="+mn-cs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443038" y="5565775"/>
            <a:ext cx="51816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6550" indent="-336550" defTabSz="457200" eaLnBrk="0" hangingPunct="0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3200">
              <a:solidFill>
                <a:srgbClr val="000000"/>
              </a:solidFill>
              <a:ea typeface="Arial Unicode MS" pitchFamily="3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iming>
    <p:tnLst>
      <p:par>
        <p:cTn id="1" dur="indefinite" restart="never" nodeType="tmRoot"/>
      </p:par>
    </p:tnLst>
  </p:timing>
  <p:txStyles>
    <p:titleStyle>
      <a:lvl1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ea typeface="Lucida Sans Unicode" pitchFamily="34" charset="0"/>
          <a:cs typeface="Lucida Sans Unicode" pitchFamily="34" charset="0"/>
        </a:defRPr>
      </a:lvl2pPr>
      <a:lvl3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ea typeface="Lucida Sans Unicode" pitchFamily="34" charset="0"/>
          <a:cs typeface="Lucida Sans Unicode" pitchFamily="34" charset="0"/>
        </a:defRPr>
      </a:lvl3pPr>
      <a:lvl4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ea typeface="Lucida Sans Unicode" pitchFamily="34" charset="0"/>
          <a:cs typeface="Lucida Sans Unicode" pitchFamily="34" charset="0"/>
        </a:defRPr>
      </a:lvl4pPr>
      <a:lvl5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ea typeface="Lucida Sans Unicode" pitchFamily="34" charset="0"/>
          <a:cs typeface="Lucida Sans Unicode" pitchFamily="34" charset="0"/>
        </a:defRPr>
      </a:lvl5pPr>
      <a:lvl6pPr marL="4572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ea typeface="Lucida Sans Unicode" pitchFamily="34" charset="0"/>
          <a:cs typeface="Lucida Sans Unicode" pitchFamily="34" charset="0"/>
        </a:defRPr>
      </a:lvl6pPr>
      <a:lvl7pPr marL="9144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ea typeface="Lucida Sans Unicode" pitchFamily="34" charset="0"/>
          <a:cs typeface="Lucida Sans Unicode" pitchFamily="34" charset="0"/>
        </a:defRPr>
      </a:lvl7pPr>
      <a:lvl8pPr marL="13716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ea typeface="Lucida Sans Unicode" pitchFamily="34" charset="0"/>
          <a:cs typeface="Lucida Sans Unicode" pitchFamily="34" charset="0"/>
        </a:defRPr>
      </a:lvl8pPr>
      <a:lvl9pPr marL="18288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ea typeface="Lucida Sans Unicode" pitchFamily="34" charset="0"/>
          <a:cs typeface="Lucida Sans Unicode" pitchFamily="34" charset="0"/>
        </a:defRPr>
      </a:lvl9pPr>
    </p:titleStyle>
    <p:bodyStyle>
      <a:lvl1pPr marL="338138" indent="-338138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∙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38188" indent="-280988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75000"/>
        <a:buFont typeface="Lucida Sans Unicode" pitchFamily="34" charset="0"/>
        <a:buChar char="♦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software.intel.com/en-us/articles/download-intel-cilk-sdk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math.hws.edu/TMCM/java/xSortLab/index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447800"/>
            <a:ext cx="7924800" cy="1470025"/>
          </a:xfrm>
        </p:spPr>
        <p:txBody>
          <a:bodyPr/>
          <a:lstStyle/>
          <a:p>
            <a:pPr defTabSz="914400"/>
            <a:r>
              <a:rPr lang="en-US" sz="4000" b="0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CS 140 :  Non-numerical Examples with Cilk++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276600"/>
            <a:ext cx="7772400" cy="1905000"/>
          </a:xfrm>
        </p:spPr>
        <p:txBody>
          <a:bodyPr/>
          <a:lstStyle/>
          <a:p>
            <a:pPr defTabSz="914400">
              <a:lnSpc>
                <a:spcPct val="80000"/>
              </a:lnSpc>
            </a:pPr>
            <a:endParaRPr lang="en-US">
              <a:solidFill>
                <a:srgbClr val="585650"/>
              </a:solidFill>
            </a:endParaRPr>
          </a:p>
          <a:p>
            <a:pPr algn="l" defTabSz="914400">
              <a:lnSpc>
                <a:spcPct val="80000"/>
              </a:lnSpc>
              <a:buFontTx/>
              <a:buChar char="•"/>
            </a:pPr>
            <a:r>
              <a:rPr lang="en-US">
                <a:solidFill>
                  <a:srgbClr val="585650"/>
                </a:solidFill>
              </a:rPr>
              <a:t> Divide and conquer paradigm for Cilk++</a:t>
            </a:r>
          </a:p>
          <a:p>
            <a:pPr algn="l" defTabSz="914400">
              <a:lnSpc>
                <a:spcPct val="80000"/>
              </a:lnSpc>
              <a:buFontTx/>
              <a:buChar char="•"/>
            </a:pPr>
            <a:r>
              <a:rPr lang="en-US">
                <a:solidFill>
                  <a:srgbClr val="585650"/>
                </a:solidFill>
              </a:rPr>
              <a:t> Quicksort</a:t>
            </a:r>
          </a:p>
          <a:p>
            <a:pPr algn="l" defTabSz="914400">
              <a:lnSpc>
                <a:spcPct val="80000"/>
              </a:lnSpc>
              <a:buFontTx/>
              <a:buChar char="•"/>
            </a:pPr>
            <a:r>
              <a:rPr lang="en-US">
                <a:solidFill>
                  <a:srgbClr val="585650"/>
                </a:solidFill>
              </a:rPr>
              <a:t> Mergesort</a:t>
            </a:r>
            <a:endParaRPr lang="en-US" sz="2400">
              <a:solidFill>
                <a:srgbClr val="585650"/>
              </a:solidFill>
            </a:endParaRPr>
          </a:p>
          <a:p>
            <a:pPr defTabSz="914400">
              <a:lnSpc>
                <a:spcPct val="80000"/>
              </a:lnSpc>
            </a:pPr>
            <a:endParaRPr lang="en-US" sz="2400">
              <a:solidFill>
                <a:srgbClr val="5856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8200" y="6096000"/>
            <a:ext cx="6326188" cy="3667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>
                <a:solidFill>
                  <a:schemeClr val="bg2"/>
                </a:solidFill>
              </a:rPr>
              <a:t>Thanks to </a:t>
            </a:r>
            <a:r>
              <a:rPr lang="en-US" sz="1800" b="1">
                <a:solidFill>
                  <a:schemeClr val="tx1"/>
                </a:solidFill>
              </a:rPr>
              <a:t>Charles E. Leiserson for some of these slides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Sorting</a:t>
            </a:r>
            <a:r>
              <a:rPr lang="en-US"/>
              <a:t>	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Sorting is possibly the most frequently executed operation in computing!</a:t>
            </a:r>
            <a:endParaRPr lang="en-US"/>
          </a:p>
          <a:p>
            <a:r>
              <a:rPr lang="en-US" b="1">
                <a:solidFill>
                  <a:srgbClr val="060606"/>
                </a:solidFill>
              </a:rPr>
              <a:t>Quicksort</a:t>
            </a:r>
            <a:r>
              <a:rPr lang="en-US"/>
              <a:t> is the f</a:t>
            </a:r>
            <a:r>
              <a:rPr lang="tr-TR"/>
              <a:t>astest sorting algorithm </a:t>
            </a:r>
            <a:r>
              <a:rPr lang="en-US"/>
              <a:t>in practice </a:t>
            </a:r>
            <a:r>
              <a:rPr lang="tr-TR"/>
              <a:t>with an average running time of O(N log N), </a:t>
            </a:r>
            <a:r>
              <a:rPr lang="tr-TR">
                <a:solidFill>
                  <a:srgbClr val="FF0000"/>
                </a:solidFill>
              </a:rPr>
              <a:t>(but O(N</a:t>
            </a:r>
            <a:r>
              <a:rPr lang="tr-TR" baseline="30000">
                <a:solidFill>
                  <a:srgbClr val="FF0000"/>
                </a:solidFill>
              </a:rPr>
              <a:t>2</a:t>
            </a:r>
            <a:r>
              <a:rPr lang="tr-TR">
                <a:solidFill>
                  <a:srgbClr val="FF0000"/>
                </a:solidFill>
              </a:rPr>
              <a:t>) worst case performance)</a:t>
            </a:r>
            <a:endParaRPr lang="en-US">
              <a:solidFill>
                <a:srgbClr val="FF0000"/>
              </a:solidFill>
            </a:endParaRPr>
          </a:p>
          <a:p>
            <a:r>
              <a:rPr lang="en-US" b="1">
                <a:solidFill>
                  <a:srgbClr val="060606"/>
                </a:solidFill>
              </a:rPr>
              <a:t>Mergesort </a:t>
            </a:r>
            <a:r>
              <a:rPr lang="en-US"/>
              <a:t>has worst case performance of </a:t>
            </a:r>
            <a:r>
              <a:rPr lang="tr-TR"/>
              <a:t>O(N log N)</a:t>
            </a:r>
            <a:r>
              <a:rPr lang="en-US"/>
              <a:t> for sorting N elements</a:t>
            </a:r>
          </a:p>
          <a:p>
            <a:r>
              <a:rPr lang="en-US"/>
              <a:t>Both based on the recursive </a:t>
            </a:r>
            <a:r>
              <a:rPr lang="en-US" b="1">
                <a:solidFill>
                  <a:srgbClr val="060606"/>
                </a:solidFill>
              </a:rPr>
              <a:t>divide-and-conquer</a:t>
            </a:r>
            <a:r>
              <a:rPr lang="en-US"/>
              <a:t> paradigm </a:t>
            </a:r>
            <a:endParaRPr lang="en-US" b="1">
              <a:solidFill>
                <a:srgbClr val="060606"/>
              </a:solidFill>
            </a:endParaRPr>
          </a:p>
          <a:p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sz="4400"/>
              <a:t>Parallelizing </a:t>
            </a:r>
            <a:r>
              <a:rPr lang="tr-TR" sz="4400"/>
              <a:t>Q</a:t>
            </a:r>
            <a:r>
              <a:rPr lang="en-US" sz="4400"/>
              <a:t>uicksort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08100"/>
            <a:ext cx="7767638" cy="4254500"/>
          </a:xfrm>
        </p:spPr>
        <p:txBody>
          <a:bodyPr/>
          <a:lstStyle/>
          <a:p>
            <a:pPr marL="342900" indent="-342900" defTabSz="914400"/>
            <a:r>
              <a:rPr lang="en-US"/>
              <a:t>Serial</a:t>
            </a:r>
            <a:r>
              <a:rPr lang="tr-TR"/>
              <a:t> Quicksort sort</a:t>
            </a:r>
            <a:r>
              <a:rPr lang="en-US"/>
              <a:t>s</a:t>
            </a:r>
            <a:r>
              <a:rPr lang="tr-TR"/>
              <a:t> an array S as follows:</a:t>
            </a:r>
          </a:p>
          <a:p>
            <a:pPr marL="742950" lvl="1" indent="-285750" defTabSz="914400"/>
            <a:r>
              <a:rPr lang="tr-TR"/>
              <a:t>If the number of elements in </a:t>
            </a:r>
            <a:r>
              <a:rPr lang="tr-TR">
                <a:solidFill>
                  <a:srgbClr val="000099"/>
                </a:solidFill>
              </a:rPr>
              <a:t>S</a:t>
            </a:r>
            <a:r>
              <a:rPr lang="tr-TR"/>
              <a:t> is </a:t>
            </a:r>
            <a:r>
              <a:rPr lang="tr-TR">
                <a:solidFill>
                  <a:srgbClr val="000099"/>
                </a:solidFill>
              </a:rPr>
              <a:t>0</a:t>
            </a:r>
            <a:r>
              <a:rPr lang="tr-TR"/>
              <a:t> or </a:t>
            </a:r>
            <a:r>
              <a:rPr lang="tr-TR">
                <a:solidFill>
                  <a:srgbClr val="000099"/>
                </a:solidFill>
              </a:rPr>
              <a:t>1</a:t>
            </a:r>
            <a:r>
              <a:rPr lang="tr-TR"/>
              <a:t>, then return.</a:t>
            </a:r>
          </a:p>
          <a:p>
            <a:pPr marL="742950" lvl="1" indent="-285750" defTabSz="914400"/>
            <a:r>
              <a:rPr lang="tr-TR"/>
              <a:t>Pick any element </a:t>
            </a:r>
            <a:r>
              <a:rPr lang="tr-TR" i="1">
                <a:solidFill>
                  <a:srgbClr val="000099"/>
                </a:solidFill>
              </a:rPr>
              <a:t>v</a:t>
            </a:r>
            <a:r>
              <a:rPr lang="tr-TR">
                <a:solidFill>
                  <a:srgbClr val="000099"/>
                </a:solidFill>
              </a:rPr>
              <a:t> </a:t>
            </a:r>
            <a:r>
              <a:rPr lang="tr-TR"/>
              <a:t>in </a:t>
            </a:r>
            <a:r>
              <a:rPr lang="tr-TR">
                <a:solidFill>
                  <a:srgbClr val="000099"/>
                </a:solidFill>
              </a:rPr>
              <a:t>S</a:t>
            </a:r>
            <a:r>
              <a:rPr lang="tr-TR"/>
              <a:t>. Call this </a:t>
            </a:r>
            <a:r>
              <a:rPr lang="tr-TR">
                <a:solidFill>
                  <a:srgbClr val="000099"/>
                </a:solidFill>
              </a:rPr>
              <a:t>pivot</a:t>
            </a:r>
            <a:r>
              <a:rPr lang="tr-TR"/>
              <a:t>.</a:t>
            </a:r>
          </a:p>
          <a:p>
            <a:pPr marL="742950" lvl="1" indent="-285750" defTabSz="914400"/>
            <a:r>
              <a:rPr lang="tr-TR"/>
              <a:t>Partition the set </a:t>
            </a:r>
            <a:r>
              <a:rPr lang="tr-TR">
                <a:solidFill>
                  <a:srgbClr val="000099"/>
                </a:solidFill>
              </a:rPr>
              <a:t>S-{v} </a:t>
            </a:r>
            <a:r>
              <a:rPr lang="tr-TR"/>
              <a:t>into two disjoint groups:</a:t>
            </a:r>
          </a:p>
          <a:p>
            <a:pPr lvl="2" defTabSz="914400"/>
            <a:r>
              <a:rPr lang="tr-TR" b="1"/>
              <a:t>S</a:t>
            </a:r>
            <a:r>
              <a:rPr lang="tr-TR" b="1" baseline="-25000"/>
              <a:t>1</a:t>
            </a:r>
            <a:r>
              <a:rPr lang="tr-TR" b="1"/>
              <a:t> = {x </a:t>
            </a:r>
            <a:r>
              <a:rPr lang="tr-TR" b="1">
                <a:sym typeface="Symbol" pitchFamily="18" charset="2"/>
              </a:rPr>
              <a:t> S-{v} | x  v}</a:t>
            </a:r>
          </a:p>
          <a:p>
            <a:pPr lvl="2" defTabSz="914400"/>
            <a:r>
              <a:rPr lang="tr-TR" b="1"/>
              <a:t>S</a:t>
            </a:r>
            <a:r>
              <a:rPr lang="tr-TR" b="1" baseline="-25000"/>
              <a:t>2</a:t>
            </a:r>
            <a:r>
              <a:rPr lang="tr-TR" b="1"/>
              <a:t> = {x </a:t>
            </a:r>
            <a:r>
              <a:rPr lang="tr-TR" b="1">
                <a:sym typeface="Symbol" pitchFamily="18" charset="2"/>
              </a:rPr>
              <a:t> S-{v} | x  v}</a:t>
            </a:r>
          </a:p>
          <a:p>
            <a:pPr marL="742950" lvl="1" indent="-285750" defTabSz="914400"/>
            <a:r>
              <a:rPr lang="tr-TR" b="1"/>
              <a:t>Return </a:t>
            </a:r>
            <a:r>
              <a:rPr lang="tr-TR" b="1">
                <a:solidFill>
                  <a:srgbClr val="000099"/>
                </a:solidFill>
              </a:rPr>
              <a:t>quicksort(S</a:t>
            </a:r>
            <a:r>
              <a:rPr lang="tr-TR" b="1" baseline="-25000">
                <a:solidFill>
                  <a:srgbClr val="000099"/>
                </a:solidFill>
              </a:rPr>
              <a:t>1</a:t>
            </a:r>
            <a:r>
              <a:rPr lang="tr-TR" b="1">
                <a:solidFill>
                  <a:srgbClr val="000099"/>
                </a:solidFill>
              </a:rPr>
              <a:t>)</a:t>
            </a:r>
            <a:r>
              <a:rPr lang="tr-TR" b="1"/>
              <a:t> </a:t>
            </a:r>
            <a:r>
              <a:rPr lang="tr-TR" b="1" u="sng"/>
              <a:t>followed by</a:t>
            </a:r>
            <a:r>
              <a:rPr lang="tr-TR" b="1"/>
              <a:t> </a:t>
            </a:r>
            <a:r>
              <a:rPr lang="tr-TR" b="1">
                <a:solidFill>
                  <a:srgbClr val="000099"/>
                </a:solidFill>
              </a:rPr>
              <a:t>v</a:t>
            </a:r>
            <a:r>
              <a:rPr lang="tr-TR" b="1"/>
              <a:t> followed by </a:t>
            </a:r>
            <a:r>
              <a:rPr lang="tr-TR" b="1">
                <a:solidFill>
                  <a:srgbClr val="000099"/>
                </a:solidFill>
              </a:rPr>
              <a:t>quicksort(S</a:t>
            </a:r>
            <a:r>
              <a:rPr lang="tr-TR" b="1" baseline="-25000">
                <a:solidFill>
                  <a:srgbClr val="000099"/>
                </a:solidFill>
              </a:rPr>
              <a:t>2</a:t>
            </a:r>
            <a:r>
              <a:rPr lang="tr-TR" b="1">
                <a:solidFill>
                  <a:srgbClr val="000099"/>
                </a:solidFill>
              </a:rPr>
              <a:t>)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3505200" y="5867400"/>
            <a:ext cx="3810000" cy="506413"/>
          </a:xfrm>
          <a:prstGeom prst="roundRect">
            <a:avLst>
              <a:gd name="adj" fmla="val 17741"/>
            </a:avLst>
          </a:prstGeom>
          <a:solidFill>
            <a:schemeClr val="accent2"/>
          </a:solidFill>
          <a:ln w="648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defTabSz="457200" eaLnBrk="0" hangingPunct="0">
              <a:lnSpc>
                <a:spcPct val="85000"/>
              </a:lnSpc>
              <a:spcBef>
                <a:spcPts val="80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>
                <a:solidFill>
                  <a:schemeClr val="bg1"/>
                </a:solidFill>
                <a:ea typeface="Arial Unicode MS" pitchFamily="34" charset="-128"/>
                <a:cs typeface="Arial Unicode MS" pitchFamily="34" charset="-128"/>
              </a:rPr>
              <a:t>Not necessarily so !</a:t>
            </a:r>
          </a:p>
        </p:txBody>
      </p:sp>
      <p:sp>
        <p:nvSpPr>
          <p:cNvPr id="61445" name="Line 5"/>
          <p:cNvSpPr>
            <a:spLocks noChangeShapeType="1"/>
          </p:cNvSpPr>
          <p:nvPr/>
        </p:nvSpPr>
        <p:spPr bwMode="auto">
          <a:xfrm flipV="1">
            <a:off x="5181600" y="5029200"/>
            <a:ext cx="0" cy="838200"/>
          </a:xfrm>
          <a:prstGeom prst="line">
            <a:avLst/>
          </a:prstGeom>
          <a:noFill/>
          <a:ln w="31750">
            <a:solidFill>
              <a:srgbClr val="0066FF"/>
            </a:solidFill>
            <a:round/>
            <a:headEnd/>
            <a:tailEnd type="triangle" w="lg" len="med"/>
          </a:ln>
          <a:effectLst/>
        </p:spPr>
        <p:txBody>
          <a:bodyPr lIns="90000" tIns="46800" rIns="90000" bIns="46800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2876549"/>
            <a:ext cx="8305800" cy="3733800"/>
            <a:chOff x="264" y="912"/>
            <a:chExt cx="5232" cy="235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AutoShape 4" descr="Parchment"/>
            <p:cNvSpPr>
              <a:spLocks noChangeArrowheads="1"/>
            </p:cNvSpPr>
            <p:nvPr/>
          </p:nvSpPr>
          <p:spPr bwMode="auto">
            <a:xfrm>
              <a:off x="264" y="923"/>
              <a:ext cx="5232" cy="2341"/>
            </a:xfrm>
            <a:prstGeom prst="foldedCorner">
              <a:avLst>
                <a:gd name="adj" fmla="val 12500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bIns="0"/>
            <a:lstStyle>
              <a:defPPr>
                <a:defRPr lang="en-US"/>
              </a:defPPr>
              <a:lvl1pPr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1pPr>
              <a:lvl2pPr marL="4572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2pPr>
              <a:lvl3pPr marL="9144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3pPr>
              <a:lvl4pPr marL="13716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4pPr>
              <a:lvl5pPr marL="1828800" algn="ctr" rtl="0" fontAlgn="base">
                <a:spcBef>
                  <a:spcPct val="0"/>
                </a:spcBef>
                <a:spcAft>
                  <a:spcPct val="0"/>
                </a:spcAft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Lucida Sans Unicode" pitchFamily="34" charset="0"/>
                  <a:ea typeface="+mn-ea"/>
                  <a:cs typeface="Arial" charset="0"/>
                </a:defRPr>
              </a:lvl9pPr>
            </a:lstStyle>
            <a:p>
              <a:pPr marL="336550" indent="-336550" algn="l" defTabSz="457200" eaLnBrk="0" hangingPunct="0">
                <a:lnSpc>
                  <a:spcPct val="120000"/>
                </a:lnSpc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endParaRPr lang="en-US" sz="1400" b="1">
                <a:solidFill>
                  <a:srgbClr val="000000"/>
                </a:solidFill>
                <a:latin typeface="Lucida Sans Typewriter" pitchFamily="49" charset="0"/>
                <a:ea typeface="Arial Unicode MS" pitchFamily="34" charset="-128"/>
                <a:cs typeface="Lucida Sans Unicode" pitchFamily="34" charset="0"/>
              </a:endParaRPr>
            </a:p>
          </p:txBody>
        </p:sp>
        <p:sp>
          <p:nvSpPr>
            <p:cNvPr id="26634" name="Rectangle 10" descr="Parchment"/>
            <p:cNvSpPr>
              <a:spLocks noChangeArrowheads="1"/>
            </p:cNvSpPr>
            <p:nvPr/>
          </p:nvSpPr>
          <p:spPr bwMode="auto">
            <a:xfrm>
              <a:off x="264" y="912"/>
              <a:ext cx="5232" cy="235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bIns="0"/>
            <a:lstStyle/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template &lt;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typename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T&gt;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void 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qsort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(T begin, T end) {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if (begin != end) {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T middle = partition(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           begin,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           end,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           bind2nd( less&lt;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typename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iterator_traits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&lt;T&gt;::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value_type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&gt;(),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                    *begin )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           );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rgbClr val="000000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</a:t>
              </a:r>
              <a:r>
                <a:rPr lang="en-US" sz="1400" dirty="0" err="1">
                  <a:solidFill>
                    <a:schemeClr val="accent2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cilk_spawn</a:t>
              </a:r>
              <a:r>
                <a:rPr lang="en-US" sz="1400" dirty="0">
                  <a:solidFill>
                    <a:srgbClr val="000000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qsort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(begin, middle);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</a:t>
              </a:r>
              <a:r>
                <a:rPr lang="en-US" sz="1400" dirty="0" err="1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qsort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(max(begin + 1, middle), end); 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rgbClr val="000000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   </a:t>
              </a:r>
              <a:r>
                <a:rPr lang="en-US" sz="1400" dirty="0" err="1">
                  <a:solidFill>
                    <a:schemeClr val="accent2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cilk_sync</a:t>
              </a: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;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  }</a:t>
              </a:r>
            </a:p>
            <a:p>
              <a:pPr marL="336550" indent="-336550" defTabSz="457200" eaLnBrk="0" hangingPunct="0">
                <a:lnSpc>
                  <a:spcPct val="120000"/>
                </a:lnSpc>
                <a:spcBef>
                  <a:spcPct val="0"/>
                </a:spcBef>
                <a:buClr>
                  <a:srgbClr val="000000"/>
                </a:buClr>
                <a:buFont typeface="Lucida Sans Unicode" pitchFamily="34" charset="0"/>
                <a:buNone/>
                <a:tabLst>
                  <a:tab pos="336550" algn="l"/>
                  <a:tab pos="454025" algn="l"/>
                  <a:tab pos="911225" algn="l"/>
                  <a:tab pos="1368425" algn="l"/>
                  <a:tab pos="1825625" algn="l"/>
                  <a:tab pos="2282825" algn="l"/>
                  <a:tab pos="2740025" algn="l"/>
                  <a:tab pos="3197225" algn="l"/>
                  <a:tab pos="3654425" algn="l"/>
                  <a:tab pos="4111625" algn="l"/>
                  <a:tab pos="4568825" algn="l"/>
                  <a:tab pos="5026025" algn="l"/>
                  <a:tab pos="5483225" algn="l"/>
                  <a:tab pos="5940425" algn="l"/>
                  <a:tab pos="6397625" algn="l"/>
                  <a:tab pos="6854825" algn="l"/>
                  <a:tab pos="7312025" algn="l"/>
                  <a:tab pos="7769225" algn="l"/>
                  <a:tab pos="8226425" algn="l"/>
                  <a:tab pos="8683625" algn="l"/>
                  <a:tab pos="9140825" algn="l"/>
                </a:tabLst>
                <a:defRPr/>
              </a:pPr>
              <a:r>
                <a:rPr lang="en-US" sz="1400" dirty="0">
                  <a:solidFill>
                    <a:schemeClr val="tx1"/>
                  </a:solidFill>
                  <a:latin typeface="Lucida Sans Typewriter" pitchFamily="49" charset="0"/>
                  <a:ea typeface="Arial Unicode MS" pitchFamily="34" charset="-128"/>
                  <a:cs typeface="Arial Unicode MS" pitchFamily="34" charset="-128"/>
                </a:rPr>
                <a:t>}</a:t>
              </a:r>
            </a:p>
          </p:txBody>
        </p:sp>
      </p:grpSp>
      <p:sp>
        <p:nvSpPr>
          <p:cNvPr id="69640" name="Title 1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Parallel Quicksort (Basic)</a:t>
            </a: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457200" y="1250950"/>
            <a:ext cx="7924800" cy="1492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The second recursive call to </a:t>
            </a:r>
            <a:r>
              <a:rPr lang="en-US" sz="2400" i="1"/>
              <a:t>qsort</a:t>
            </a:r>
            <a:r>
              <a:rPr lang="en-US" sz="2400"/>
              <a:t> does not depend on the results of the first recursive call</a:t>
            </a:r>
          </a:p>
          <a:p>
            <a:pPr>
              <a:spcBef>
                <a:spcPct val="50000"/>
              </a:spcBef>
            </a:pPr>
            <a:r>
              <a:rPr lang="en-US" sz="2400"/>
              <a:t>We have an opportunity to speed up the call by making both calls in parallel.</a:t>
            </a:r>
            <a:r>
              <a:rPr lang="en-US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./qsort 500000 -cilk_set_worker_count 1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&gt;&gt; 0.122 seconds</a:t>
            </a:r>
          </a:p>
          <a:p>
            <a:r>
              <a:rPr lang="en-US" sz="2400"/>
              <a:t>./qsort 500000 -cilk_set_worker_count 4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&gt;&gt; 0.034 seconds</a:t>
            </a:r>
          </a:p>
          <a:p>
            <a:r>
              <a:rPr lang="en-US"/>
              <a:t>Speedup = T</a:t>
            </a:r>
            <a:r>
              <a:rPr lang="en-US" baseline="-25000"/>
              <a:t>1</a:t>
            </a:r>
            <a:r>
              <a:rPr lang="en-US"/>
              <a:t>/T</a:t>
            </a:r>
            <a:r>
              <a:rPr lang="en-US" baseline="-25000"/>
              <a:t>4</a:t>
            </a:r>
            <a:r>
              <a:rPr lang="en-US"/>
              <a:t> = 0.122/0.034 = </a:t>
            </a:r>
            <a:r>
              <a:rPr lang="en-US" b="1">
                <a:solidFill>
                  <a:srgbClr val="06060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3.58</a:t>
            </a:r>
          </a:p>
          <a:p>
            <a:endParaRPr lang="en-US"/>
          </a:p>
          <a:p>
            <a:r>
              <a:rPr lang="en-US" sz="2400"/>
              <a:t>./qsort 50000000 -cilk_set_worker_count 1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&gt;&gt; 14.54 seconds</a:t>
            </a:r>
          </a:p>
          <a:p>
            <a:r>
              <a:rPr lang="en-US" sz="2400"/>
              <a:t>./qsort 50000000 -cilk_set_worker_count 4</a:t>
            </a:r>
          </a:p>
          <a:p>
            <a:pPr lvl="1">
              <a:buFont typeface="Wingdings" pitchFamily="2" charset="2"/>
              <a:buNone/>
            </a:pPr>
            <a:r>
              <a:rPr lang="en-US"/>
              <a:t>&gt;&gt; 3.84 seconds</a:t>
            </a:r>
          </a:p>
          <a:p>
            <a:r>
              <a:rPr lang="en-US"/>
              <a:t>Speedup = T</a:t>
            </a:r>
            <a:r>
              <a:rPr lang="en-US" baseline="-25000"/>
              <a:t>1</a:t>
            </a:r>
            <a:r>
              <a:rPr lang="en-US"/>
              <a:t>/T</a:t>
            </a:r>
            <a:r>
              <a:rPr lang="en-US" baseline="-25000"/>
              <a:t>4</a:t>
            </a:r>
            <a:r>
              <a:rPr lang="en-US"/>
              <a:t> = 14.54/3.84 = </a:t>
            </a:r>
            <a:r>
              <a:rPr lang="en-US" b="1">
                <a:solidFill>
                  <a:srgbClr val="060606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3.78</a:t>
            </a:r>
            <a:endParaRPr lang="en-US" sz="2400"/>
          </a:p>
          <a:p>
            <a:endParaRPr lang="en-US"/>
          </a:p>
          <a:p>
            <a:pPr lvl="1">
              <a:buFont typeface="Wingdings" pitchFamily="2" charset="2"/>
              <a:buNone/>
            </a:pPr>
            <a:endParaRPr lang="en-US"/>
          </a:p>
          <a:p>
            <a:pPr lvl="1">
              <a:buFont typeface="Wingdings" pitchFamily="2" charset="2"/>
              <a:buNone/>
            </a:pPr>
            <a:endParaRPr lang="en-US"/>
          </a:p>
          <a:p>
            <a:pPr lvl="1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Measure Work/Span Empirically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err="1" smtClean="0">
                <a:solidFill>
                  <a:srgbClr val="060606"/>
                </a:solidFill>
              </a:rPr>
              <a:t>cilkview</a:t>
            </a:r>
            <a:r>
              <a:rPr lang="en-US" sz="2400" dirty="0" smtClean="0">
                <a:solidFill>
                  <a:srgbClr val="060606"/>
                </a:solidFill>
              </a:rPr>
              <a:t> ./</a:t>
            </a:r>
            <a:r>
              <a:rPr lang="en-US" sz="2400" dirty="0" err="1" smtClean="0">
                <a:solidFill>
                  <a:srgbClr val="060606"/>
                </a:solidFill>
              </a:rPr>
              <a:t>qsort</a:t>
            </a:r>
            <a:endParaRPr lang="en-US" sz="2400" b="1" dirty="0">
              <a:solidFill>
                <a:srgbClr val="060606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None/>
            </a:pPr>
            <a:r>
              <a:rPr lang="en-US" sz="2400" dirty="0" smtClean="0"/>
              <a:t>	Work :					6,008,068,218 instructions</a:t>
            </a:r>
          </a:p>
          <a:p>
            <a:pPr>
              <a:buNone/>
            </a:pPr>
            <a:r>
              <a:rPr lang="en-US" sz="2400" dirty="0" smtClean="0"/>
              <a:t>   	Span :					1,635,913,102 instructions</a:t>
            </a:r>
          </a:p>
          <a:p>
            <a:pPr>
              <a:buNone/>
            </a:pPr>
            <a:r>
              <a:rPr lang="en-US" sz="2400" dirty="0" smtClean="0"/>
              <a:t>   	Burdened span :		1,636,331,960 instructions</a:t>
            </a:r>
          </a:p>
          <a:p>
            <a:pPr>
              <a:buNone/>
            </a:pPr>
            <a:r>
              <a:rPr lang="en-US" sz="2400" dirty="0" smtClean="0"/>
              <a:t>   	Parallelism :		</a:t>
            </a:r>
            <a:r>
              <a:rPr lang="en-US" sz="2400" dirty="0"/>
              <a:t>	</a:t>
            </a:r>
            <a:r>
              <a:rPr lang="en-US" sz="2400" dirty="0" smtClean="0"/>
              <a:t>3.67</a:t>
            </a:r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dirty="0" smtClean="0"/>
              <a:t>…</a:t>
            </a:r>
          </a:p>
          <a:p>
            <a:r>
              <a:rPr lang="en-US" sz="2400" dirty="0" smtClean="0">
                <a:solidFill>
                  <a:srgbClr val="060606"/>
                </a:solidFill>
              </a:rPr>
              <a:t>Only the </a:t>
            </a:r>
            <a:r>
              <a:rPr lang="en-US" sz="2400" dirty="0" err="1" smtClean="0">
                <a:solidFill>
                  <a:srgbClr val="060606"/>
                </a:solidFill>
              </a:rPr>
              <a:t>qsort</a:t>
            </a:r>
            <a:r>
              <a:rPr lang="en-US" sz="2400" dirty="0" smtClean="0">
                <a:solidFill>
                  <a:srgbClr val="060606"/>
                </a:solidFill>
              </a:rPr>
              <a:t> function, exclude data generation</a:t>
            </a:r>
          </a:p>
          <a:p>
            <a:pPr>
              <a:buNone/>
            </a:pPr>
            <a:r>
              <a:rPr lang="en-US" sz="2400" dirty="0" smtClean="0">
                <a:solidFill>
                  <a:srgbClr val="060606"/>
                </a:solidFill>
              </a:rPr>
              <a:t>	(page 112 of the </a:t>
            </a:r>
            <a:r>
              <a:rPr lang="en-US" sz="2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2"/>
              </a:rPr>
              <a:t>cilk</a:t>
            </a:r>
            <a:r>
              <a:rPr lang="en-US" sz="2400" dirty="0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2"/>
              </a:rPr>
              <a:t>++ programmer’s guide</a:t>
            </a:r>
            <a:r>
              <a:rPr lang="en-US" sz="2400" dirty="0" smtClean="0">
                <a:solidFill>
                  <a:srgbClr val="060606"/>
                </a:solidFill>
              </a:rPr>
              <a:t>)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qsort</a:t>
            </a:r>
            <a:r>
              <a:rPr lang="en-US" sz="2400" dirty="0" smtClean="0"/>
              <a:t> only </a:t>
            </a:r>
            <a:r>
              <a:rPr lang="en-US" sz="2400" dirty="0" err="1" smtClean="0"/>
              <a:t>ws</a:t>
            </a:r>
            <a:r>
              <a:rPr lang="en-US" sz="2400" dirty="0" smtClean="0"/>
              <a:t> 1 1.000000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qsort</a:t>
            </a:r>
            <a:r>
              <a:rPr lang="en-US" sz="2400" dirty="0" smtClean="0"/>
              <a:t> only </a:t>
            </a:r>
            <a:r>
              <a:rPr lang="en-US" sz="2400" dirty="0" err="1" smtClean="0"/>
              <a:t>ws</a:t>
            </a:r>
            <a:r>
              <a:rPr lang="en-US" sz="2400" dirty="0" smtClean="0"/>
              <a:t> 2 1.764697</a:t>
            </a:r>
          </a:p>
          <a:p>
            <a:pPr>
              <a:buNone/>
            </a:pPr>
            <a:r>
              <a:rPr lang="en-US" sz="2400" dirty="0" smtClean="0"/>
              <a:t>	…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qsort</a:t>
            </a:r>
            <a:r>
              <a:rPr lang="en-US" sz="2400" dirty="0" smtClean="0"/>
              <a:t> only </a:t>
            </a:r>
            <a:r>
              <a:rPr lang="en-US" sz="2400" dirty="0" err="1" smtClean="0"/>
              <a:t>ws</a:t>
            </a:r>
            <a:r>
              <a:rPr lang="en-US" sz="2400" dirty="0" smtClean="0"/>
              <a:t> 16 5.333179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/>
              <a:t>q</a:t>
            </a:r>
            <a:r>
              <a:rPr lang="en-US" sz="2400" dirty="0" err="1" smtClean="0"/>
              <a:t>sort</a:t>
            </a:r>
            <a:r>
              <a:rPr lang="en-US" sz="2400" dirty="0" smtClean="0"/>
              <a:t> only </a:t>
            </a:r>
            <a:r>
              <a:rPr lang="en-US" sz="2400" dirty="0" err="1" smtClean="0"/>
              <a:t>ws</a:t>
            </a:r>
            <a:r>
              <a:rPr lang="en-US" sz="2400" dirty="0" smtClean="0"/>
              <a:t> infinity 12.749447</a:t>
            </a:r>
          </a:p>
          <a:p>
            <a:pPr>
              <a:buFont typeface="Lucida Sans Unicode" pitchFamily="34" charset="0"/>
              <a:buNone/>
            </a:pP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sz="4400"/>
              <a:t>Analyzing </a:t>
            </a:r>
            <a:r>
              <a:rPr lang="tr-TR" sz="4400"/>
              <a:t>Q</a:t>
            </a:r>
            <a:r>
              <a:rPr lang="en-US" sz="4400"/>
              <a:t>uicksort</a:t>
            </a:r>
          </a:p>
        </p:txBody>
      </p:sp>
      <p:sp>
        <p:nvSpPr>
          <p:cNvPr id="74755" name="Oval 3"/>
          <p:cNvSpPr>
            <a:spLocks noChangeArrowheads="1"/>
          </p:cNvSpPr>
          <p:nvPr/>
        </p:nvSpPr>
        <p:spPr bwMode="auto">
          <a:xfrm>
            <a:off x="1143000" y="1371600"/>
            <a:ext cx="3276600" cy="11430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1828800" y="1676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2057400" y="2057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3352800" y="1676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59" name="Oval 7"/>
          <p:cNvSpPr>
            <a:spLocks noChangeArrowheads="1"/>
          </p:cNvSpPr>
          <p:nvPr/>
        </p:nvSpPr>
        <p:spPr bwMode="auto">
          <a:xfrm>
            <a:off x="5486400" y="1447800"/>
            <a:ext cx="3276600" cy="11430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2895600" y="19812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2743200" y="16764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6172200" y="1752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7010400" y="16002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6629400" y="2133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4724400" y="1828800"/>
            <a:ext cx="5095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FF0000"/>
                </a:solidFill>
                <a:latin typeface="Lucida Sans" pitchFamily="34" charset="0"/>
              </a:rPr>
              <a:t>34 </a:t>
            </a: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74766" name="Line 14"/>
          <p:cNvSpPr>
            <a:spLocks noChangeShapeType="1"/>
          </p:cNvSpPr>
          <p:nvPr/>
        </p:nvSpPr>
        <p:spPr bwMode="auto">
          <a:xfrm>
            <a:off x="2743200" y="2667000"/>
            <a:ext cx="0" cy="381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7" name="Line 15"/>
          <p:cNvSpPr>
            <a:spLocks noChangeShapeType="1"/>
          </p:cNvSpPr>
          <p:nvPr/>
        </p:nvSpPr>
        <p:spPr bwMode="auto">
          <a:xfrm>
            <a:off x="7162800" y="2667000"/>
            <a:ext cx="0" cy="381000"/>
          </a:xfrm>
          <a:prstGeom prst="line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768" name="Text Box 16"/>
          <p:cNvSpPr txBox="1">
            <a:spLocks noChangeArrowheads="1"/>
          </p:cNvSpPr>
          <p:nvPr/>
        </p:nvSpPr>
        <p:spPr bwMode="auto">
          <a:xfrm>
            <a:off x="3810000" y="2743200"/>
            <a:ext cx="2422525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Quicksort recursively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69" name="Oval 17"/>
          <p:cNvSpPr>
            <a:spLocks noChangeArrowheads="1"/>
          </p:cNvSpPr>
          <p:nvPr/>
        </p:nvSpPr>
        <p:spPr bwMode="auto">
          <a:xfrm>
            <a:off x="1143000" y="3505200"/>
            <a:ext cx="3276600" cy="8382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70" name="Text Box 18"/>
          <p:cNvSpPr txBox="1">
            <a:spLocks noChangeArrowheads="1"/>
          </p:cNvSpPr>
          <p:nvPr/>
        </p:nvSpPr>
        <p:spPr bwMode="auto">
          <a:xfrm>
            <a:off x="15240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71" name="Text Box 19"/>
          <p:cNvSpPr txBox="1">
            <a:spLocks noChangeArrowheads="1"/>
          </p:cNvSpPr>
          <p:nvPr/>
        </p:nvSpPr>
        <p:spPr bwMode="auto">
          <a:xfrm>
            <a:off x="20574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72" name="Text Box 20"/>
          <p:cNvSpPr txBox="1">
            <a:spLocks noChangeArrowheads="1"/>
          </p:cNvSpPr>
          <p:nvPr/>
        </p:nvSpPr>
        <p:spPr bwMode="auto">
          <a:xfrm>
            <a:off x="26797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73" name="Text Box 21"/>
          <p:cNvSpPr txBox="1">
            <a:spLocks noChangeArrowheads="1"/>
          </p:cNvSpPr>
          <p:nvPr/>
        </p:nvSpPr>
        <p:spPr bwMode="auto">
          <a:xfrm>
            <a:off x="37338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74" name="Text Box 22"/>
          <p:cNvSpPr txBox="1">
            <a:spLocks noChangeArrowheads="1"/>
          </p:cNvSpPr>
          <p:nvPr/>
        </p:nvSpPr>
        <p:spPr bwMode="auto">
          <a:xfrm>
            <a:off x="32766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75" name="Text Box 23"/>
          <p:cNvSpPr txBox="1">
            <a:spLocks noChangeArrowheads="1"/>
          </p:cNvSpPr>
          <p:nvPr/>
        </p:nvSpPr>
        <p:spPr bwMode="auto">
          <a:xfrm>
            <a:off x="4876800" y="3733800"/>
            <a:ext cx="5095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FF0000"/>
                </a:solidFill>
                <a:latin typeface="Lucida Sans" pitchFamily="34" charset="0"/>
              </a:rPr>
              <a:t>34 </a:t>
            </a:r>
            <a:endParaRPr lang="en-US" sz="1600" b="1">
              <a:solidFill>
                <a:srgbClr val="FF0000"/>
              </a:solidFill>
              <a:latin typeface="Lucida Sans" pitchFamily="34" charset="0"/>
            </a:endParaRPr>
          </a:p>
        </p:txBody>
      </p:sp>
      <p:sp>
        <p:nvSpPr>
          <p:cNvPr id="74776" name="Oval 24"/>
          <p:cNvSpPr>
            <a:spLocks noChangeArrowheads="1"/>
          </p:cNvSpPr>
          <p:nvPr/>
        </p:nvSpPr>
        <p:spPr bwMode="auto">
          <a:xfrm>
            <a:off x="5638800" y="3505200"/>
            <a:ext cx="3276600" cy="9144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77" name="Text Box 25"/>
          <p:cNvSpPr txBox="1">
            <a:spLocks noChangeArrowheads="1"/>
          </p:cNvSpPr>
          <p:nvPr/>
        </p:nvSpPr>
        <p:spPr bwMode="auto">
          <a:xfrm>
            <a:off x="63246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78" name="Text Box 26"/>
          <p:cNvSpPr txBox="1">
            <a:spLocks noChangeArrowheads="1"/>
          </p:cNvSpPr>
          <p:nvPr/>
        </p:nvSpPr>
        <p:spPr bwMode="auto">
          <a:xfrm>
            <a:off x="69342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79" name="Text Box 27"/>
          <p:cNvSpPr txBox="1">
            <a:spLocks noChangeArrowheads="1"/>
          </p:cNvSpPr>
          <p:nvPr/>
        </p:nvSpPr>
        <p:spPr bwMode="auto">
          <a:xfrm>
            <a:off x="7620000" y="37338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66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74780" name="Text Box 28"/>
          <p:cNvSpPr txBox="1">
            <a:spLocks noChangeArrowheads="1"/>
          </p:cNvSpPr>
          <p:nvPr/>
        </p:nvSpPr>
        <p:spPr bwMode="auto">
          <a:xfrm>
            <a:off x="16764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13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1" name="Text Box 29"/>
          <p:cNvSpPr txBox="1">
            <a:spLocks noChangeArrowheads="1"/>
          </p:cNvSpPr>
          <p:nvPr/>
        </p:nvSpPr>
        <p:spPr bwMode="auto">
          <a:xfrm>
            <a:off x="22098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14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2" name="Text Box 30"/>
          <p:cNvSpPr txBox="1">
            <a:spLocks noChangeArrowheads="1"/>
          </p:cNvSpPr>
          <p:nvPr/>
        </p:nvSpPr>
        <p:spPr bwMode="auto">
          <a:xfrm>
            <a:off x="28321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21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3" name="Text Box 31"/>
          <p:cNvSpPr txBox="1">
            <a:spLocks noChangeArrowheads="1"/>
          </p:cNvSpPr>
          <p:nvPr/>
        </p:nvSpPr>
        <p:spPr bwMode="auto">
          <a:xfrm>
            <a:off x="38862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32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4" name="Text Box 32"/>
          <p:cNvSpPr txBox="1">
            <a:spLocks noChangeArrowheads="1"/>
          </p:cNvSpPr>
          <p:nvPr/>
        </p:nvSpPr>
        <p:spPr bwMode="auto">
          <a:xfrm>
            <a:off x="34290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31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5" name="Text Box 33"/>
          <p:cNvSpPr txBox="1">
            <a:spLocks noChangeArrowheads="1"/>
          </p:cNvSpPr>
          <p:nvPr/>
        </p:nvSpPr>
        <p:spPr bwMode="auto">
          <a:xfrm>
            <a:off x="5029200" y="4800600"/>
            <a:ext cx="509588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34 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6" name="Text Box 34"/>
          <p:cNvSpPr txBox="1">
            <a:spLocks noChangeArrowheads="1"/>
          </p:cNvSpPr>
          <p:nvPr/>
        </p:nvSpPr>
        <p:spPr bwMode="auto">
          <a:xfrm>
            <a:off x="64770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45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7" name="Text Box 35"/>
          <p:cNvSpPr txBox="1">
            <a:spLocks noChangeArrowheads="1"/>
          </p:cNvSpPr>
          <p:nvPr/>
        </p:nvSpPr>
        <p:spPr bwMode="auto">
          <a:xfrm>
            <a:off x="70866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56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8" name="Text Box 36"/>
          <p:cNvSpPr txBox="1">
            <a:spLocks noChangeArrowheads="1"/>
          </p:cNvSpPr>
          <p:nvPr/>
        </p:nvSpPr>
        <p:spPr bwMode="auto">
          <a:xfrm>
            <a:off x="7772400" y="4800600"/>
            <a:ext cx="444500" cy="336550"/>
          </a:xfrm>
          <a:prstGeom prst="rect">
            <a:avLst/>
          </a:prstGeom>
          <a:noFill/>
          <a:ln w="444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sz="1600" b="1">
                <a:solidFill>
                  <a:srgbClr val="000099"/>
                </a:solidFill>
                <a:latin typeface="Lucida Sans" pitchFamily="34" charset="0"/>
              </a:rPr>
              <a:t>78</a:t>
            </a:r>
            <a:endParaRPr lang="en-US" sz="1600" b="1">
              <a:solidFill>
                <a:srgbClr val="000099"/>
              </a:solidFill>
              <a:latin typeface="Lucida Sans" pitchFamily="34" charset="0"/>
            </a:endParaRPr>
          </a:p>
        </p:txBody>
      </p:sp>
      <p:sp>
        <p:nvSpPr>
          <p:cNvPr id="74789" name="Oval 37"/>
          <p:cNvSpPr>
            <a:spLocks noChangeArrowheads="1"/>
          </p:cNvSpPr>
          <p:nvPr/>
        </p:nvSpPr>
        <p:spPr bwMode="auto">
          <a:xfrm>
            <a:off x="914400" y="4648200"/>
            <a:ext cx="8077200" cy="609600"/>
          </a:xfrm>
          <a:prstGeom prst="ellipse">
            <a:avLst/>
          </a:prstGeom>
          <a:noFill/>
          <a:ln w="444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790" name="Text Box 38"/>
          <p:cNvSpPr txBox="1">
            <a:spLocks noChangeArrowheads="1"/>
          </p:cNvSpPr>
          <p:nvPr/>
        </p:nvSpPr>
        <p:spPr bwMode="auto">
          <a:xfrm>
            <a:off x="1066800" y="5638800"/>
            <a:ext cx="7162800" cy="774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/>
              <a:t>Assume we have a “great” partitioner that always generates two balanced sets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utoShape 21"/>
          <p:cNvSpPr>
            <a:spLocks noChangeArrowheads="1"/>
          </p:cNvSpPr>
          <p:nvPr/>
        </p:nvSpPr>
        <p:spPr bwMode="auto">
          <a:xfrm>
            <a:off x="6781800" y="3200400"/>
            <a:ext cx="1905000" cy="1216025"/>
          </a:xfrm>
          <a:prstGeom prst="wedgeRoundRectCallout">
            <a:avLst>
              <a:gd name="adj1" fmla="val -33500"/>
              <a:gd name="adj2" fmla="val 88250"/>
              <a:gd name="adj3" fmla="val 16667"/>
            </a:avLst>
          </a:prstGeom>
          <a:solidFill>
            <a:schemeClr val="accent1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4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pic>
        <p:nvPicPr>
          <p:cNvPr id="73748" name="AutoShape 88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5257800"/>
            <a:ext cx="2362200" cy="838200"/>
          </a:xfrm>
          <a:prstGeom prst="rect">
            <a:avLst/>
          </a:prstGeom>
          <a:noFill/>
        </p:spPr>
      </p:pic>
      <p:pic>
        <p:nvPicPr>
          <p:cNvPr id="73746" name="AutoShape 88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733800"/>
            <a:ext cx="3429000" cy="838200"/>
          </a:xfrm>
          <a:prstGeom prst="rect">
            <a:avLst/>
          </a:prstGeom>
          <a:noFill/>
        </p:spPr>
      </p:pic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060606"/>
                </a:solidFill>
              </a:rPr>
              <a:t>Work:</a:t>
            </a:r>
            <a:endParaRPr lang="en-US" baseline="-25000">
              <a:solidFill>
                <a:srgbClr val="060606"/>
              </a:solidFill>
            </a:endParaRPr>
          </a:p>
          <a:p>
            <a:pPr lvl="1">
              <a:buFont typeface="Wingdings" pitchFamily="2" charset="2"/>
              <a:buNone/>
            </a:pPr>
            <a:r>
              <a:rPr lang="en-US">
                <a:solidFill>
                  <a:srgbClr val="060606"/>
                </a:solidFill>
              </a:rPr>
              <a:t>T</a:t>
            </a:r>
            <a:r>
              <a:rPr lang="en-US" baseline="-25000">
                <a:solidFill>
                  <a:srgbClr val="060606"/>
                </a:solidFill>
              </a:rPr>
              <a:t>1</a:t>
            </a:r>
            <a:r>
              <a:rPr lang="en-US">
                <a:solidFill>
                  <a:srgbClr val="060606"/>
                </a:solidFill>
              </a:rPr>
              <a:t>(n) = 2T</a:t>
            </a:r>
            <a:r>
              <a:rPr lang="en-US" baseline="-25000">
                <a:solidFill>
                  <a:srgbClr val="060606"/>
                </a:solidFill>
              </a:rPr>
              <a:t>1</a:t>
            </a:r>
            <a:r>
              <a:rPr lang="en-US">
                <a:solidFill>
                  <a:srgbClr val="060606"/>
                </a:solidFill>
              </a:rPr>
              <a:t>(n/2) +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60606"/>
                </a:solidFill>
              </a:rPr>
              <a:t>(n)</a:t>
            </a:r>
          </a:p>
          <a:p>
            <a:pPr lvl="1">
              <a:buFont typeface="Wingdings" pitchFamily="2" charset="2"/>
              <a:buNone/>
            </a:pPr>
            <a:r>
              <a:rPr lang="en-US">
                <a:solidFill>
                  <a:srgbClr val="060606"/>
                </a:solidFill>
              </a:rPr>
              <a:t>2T</a:t>
            </a:r>
            <a:r>
              <a:rPr lang="en-US" baseline="-25000">
                <a:solidFill>
                  <a:srgbClr val="060606"/>
                </a:solidFill>
              </a:rPr>
              <a:t>1</a:t>
            </a:r>
            <a:r>
              <a:rPr lang="en-US">
                <a:solidFill>
                  <a:srgbClr val="060606"/>
                </a:solidFill>
              </a:rPr>
              <a:t>(n/2) = 4T</a:t>
            </a:r>
            <a:r>
              <a:rPr lang="en-US" baseline="-25000">
                <a:solidFill>
                  <a:srgbClr val="060606"/>
                </a:solidFill>
              </a:rPr>
              <a:t>1</a:t>
            </a:r>
            <a:r>
              <a:rPr lang="en-US">
                <a:solidFill>
                  <a:srgbClr val="060606"/>
                </a:solidFill>
              </a:rPr>
              <a:t>(n/4) + 2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60606"/>
                </a:solidFill>
              </a:rPr>
              <a:t>(n/2)</a:t>
            </a:r>
          </a:p>
          <a:p>
            <a:pPr lvl="1">
              <a:buFont typeface="Wingdings" pitchFamily="2" charset="2"/>
              <a:buNone/>
            </a:pPr>
            <a:r>
              <a:rPr lang="en-US">
                <a:solidFill>
                  <a:srgbClr val="060606"/>
                </a:solidFill>
              </a:rPr>
              <a:t>….</a:t>
            </a:r>
          </a:p>
          <a:p>
            <a:pPr lvl="1">
              <a:buFont typeface="Wingdings" pitchFamily="2" charset="2"/>
              <a:buNone/>
            </a:pPr>
            <a:r>
              <a:rPr lang="en-US">
                <a:solidFill>
                  <a:srgbClr val="060606"/>
                </a:solidFill>
              </a:rPr>
              <a:t>….</a:t>
            </a:r>
          </a:p>
          <a:p>
            <a:pPr lvl="1">
              <a:buFont typeface="Wingdings" pitchFamily="2" charset="2"/>
              <a:buNone/>
            </a:pPr>
            <a:r>
              <a:rPr lang="en-US">
                <a:solidFill>
                  <a:srgbClr val="060606"/>
                </a:solidFill>
              </a:rPr>
              <a:t>n/2 T</a:t>
            </a:r>
            <a:r>
              <a:rPr lang="en-US" baseline="-25000">
                <a:solidFill>
                  <a:srgbClr val="060606"/>
                </a:solidFill>
              </a:rPr>
              <a:t>1</a:t>
            </a:r>
            <a:r>
              <a:rPr lang="en-US">
                <a:solidFill>
                  <a:srgbClr val="060606"/>
                </a:solidFill>
              </a:rPr>
              <a:t>(2) = n T</a:t>
            </a:r>
            <a:r>
              <a:rPr lang="en-US" baseline="-25000">
                <a:solidFill>
                  <a:srgbClr val="060606"/>
                </a:solidFill>
              </a:rPr>
              <a:t>1</a:t>
            </a:r>
            <a:r>
              <a:rPr lang="en-US">
                <a:solidFill>
                  <a:srgbClr val="060606"/>
                </a:solidFill>
              </a:rPr>
              <a:t>(1) + n/2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60606"/>
                </a:solidFill>
              </a:rPr>
              <a:t>(2)</a:t>
            </a:r>
          </a:p>
          <a:p>
            <a:pPr lvl="1">
              <a:spcBef>
                <a:spcPct val="70000"/>
              </a:spcBef>
              <a:buFont typeface="Wingdings" pitchFamily="2" charset="2"/>
              <a:buNone/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(n)	=	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(n lg n)</a:t>
            </a:r>
          </a:p>
          <a:p>
            <a:pPr lvl="1">
              <a:spcBef>
                <a:spcPct val="50000"/>
              </a:spcBef>
              <a:buFont typeface="Wingdings" pitchFamily="2" charset="2"/>
              <a:buNone/>
            </a:pPr>
            <a:endParaRPr lang="en-US">
              <a:solidFill>
                <a:srgbClr val="000000"/>
              </a:solidFill>
              <a:sym typeface="Times New Roman" pitchFamily="18" charset="0"/>
            </a:endParaRPr>
          </a:p>
          <a:p>
            <a:r>
              <a:rPr lang="en-US">
                <a:solidFill>
                  <a:srgbClr val="060606"/>
                </a:solidFill>
              </a:rPr>
              <a:t>Span recurrence: </a:t>
            </a:r>
            <a:r>
              <a:rPr lang="en-US" sz="2400">
                <a:solidFill>
                  <a:srgbClr val="060606"/>
                </a:solidFill>
              </a:rPr>
              <a:t>T</a:t>
            </a:r>
            <a:r>
              <a:rPr lang="en-US" sz="2400" baseline="-25000">
                <a:solidFill>
                  <a:srgbClr val="002060"/>
                </a:solidFill>
              </a:rPr>
              <a:t>∞</a:t>
            </a:r>
            <a:r>
              <a:rPr lang="en-US" sz="2400">
                <a:solidFill>
                  <a:srgbClr val="060606"/>
                </a:solidFill>
              </a:rPr>
              <a:t>(n) = T</a:t>
            </a:r>
            <a:r>
              <a:rPr lang="en-US" sz="2400" baseline="-25000">
                <a:solidFill>
                  <a:srgbClr val="002060"/>
                </a:solidFill>
              </a:rPr>
              <a:t>∞</a:t>
            </a:r>
            <a:r>
              <a:rPr lang="en-US" sz="2400">
                <a:solidFill>
                  <a:srgbClr val="060606"/>
                </a:solidFill>
              </a:rPr>
              <a:t>(n/2) + </a:t>
            </a:r>
            <a:r>
              <a:rPr lang="el-GR" sz="2400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 sz="2400">
                <a:solidFill>
                  <a:srgbClr val="060606"/>
                </a:solidFill>
              </a:rPr>
              <a:t>(n)</a:t>
            </a:r>
          </a:p>
          <a:p>
            <a:pPr>
              <a:spcBef>
                <a:spcPct val="40000"/>
              </a:spcBef>
              <a:buFont typeface="Lucida Sans Unicode" pitchFamily="34" charset="0"/>
              <a:buNone/>
            </a:pPr>
            <a:r>
              <a:rPr lang="en-US">
                <a:solidFill>
                  <a:srgbClr val="060606"/>
                </a:solidFill>
              </a:rPr>
              <a:t>	</a:t>
            </a:r>
            <a:r>
              <a:rPr lang="en-US" sz="2400">
                <a:solidFill>
                  <a:srgbClr val="060606"/>
                </a:solidFill>
              </a:rPr>
              <a:t>Solves to   T</a:t>
            </a:r>
            <a:r>
              <a:rPr lang="en-US" sz="2400" baseline="-25000">
                <a:solidFill>
                  <a:srgbClr val="002060"/>
                </a:solidFill>
              </a:rPr>
              <a:t>∞</a:t>
            </a:r>
            <a:r>
              <a:rPr lang="en-US" sz="2400">
                <a:solidFill>
                  <a:srgbClr val="060606"/>
                </a:solidFill>
              </a:rPr>
              <a:t>(n) = </a:t>
            </a:r>
            <a:r>
              <a:rPr lang="el-GR" sz="2400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 sz="2400">
                <a:solidFill>
                  <a:srgbClr val="060606"/>
                </a:solidFill>
              </a:rPr>
              <a:t>(n)</a:t>
            </a:r>
            <a:r>
              <a:rPr lang="en-US">
                <a:solidFill>
                  <a:srgbClr val="060606"/>
                </a:solidFill>
              </a:rPr>
              <a:t> </a:t>
            </a:r>
          </a:p>
          <a:p>
            <a:endParaRPr lang="en-US" baseline="-25000">
              <a:solidFill>
                <a:srgbClr val="060606"/>
              </a:solidFill>
            </a:endParaRPr>
          </a:p>
          <a:p>
            <a:pPr lvl="1">
              <a:spcBef>
                <a:spcPct val="50000"/>
              </a:spcBef>
              <a:buFont typeface="Wingdings" pitchFamily="2" charset="2"/>
              <a:buNone/>
            </a:pPr>
            <a:endParaRPr lang="en-US" baseline="-25000">
              <a:solidFill>
                <a:srgbClr val="060606"/>
              </a:solidFill>
            </a:endParaRPr>
          </a:p>
          <a:p>
            <a:pPr lvl="1">
              <a:buFont typeface="Wingdings" pitchFamily="2" charset="2"/>
              <a:buNone/>
            </a:pPr>
            <a:endParaRPr lang="en-US">
              <a:solidFill>
                <a:srgbClr val="060606"/>
              </a:solidFill>
            </a:endParaRP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Analyzing </a:t>
            </a:r>
            <a:r>
              <a:rPr lang="tr-TR"/>
              <a:t>Q</a:t>
            </a:r>
            <a:r>
              <a:rPr lang="en-US"/>
              <a:t>uicksort</a:t>
            </a:r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685800" y="3810000"/>
            <a:ext cx="5257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 flipV="1">
            <a:off x="1143000" y="1600200"/>
            <a:ext cx="243840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 flipV="1">
            <a:off x="1219200" y="2133600"/>
            <a:ext cx="243840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73735" name="Line 7"/>
          <p:cNvSpPr>
            <a:spLocks noChangeShapeType="1"/>
          </p:cNvSpPr>
          <p:nvPr/>
        </p:nvSpPr>
        <p:spPr bwMode="auto">
          <a:xfrm flipV="1">
            <a:off x="1295400" y="2743200"/>
            <a:ext cx="243840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609600" y="3429000"/>
            <a:ext cx="533400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</a:p>
        </p:txBody>
      </p:sp>
      <p:sp>
        <p:nvSpPr>
          <p:cNvPr id="73751" name="WordArt 22"/>
          <p:cNvSpPr>
            <a:spLocks noChangeArrowheads="1" noChangeShapeType="1" noTextEdit="1"/>
          </p:cNvSpPr>
          <p:nvPr/>
        </p:nvSpPr>
        <p:spPr bwMode="auto">
          <a:xfrm>
            <a:off x="7086600" y="3429000"/>
            <a:ext cx="1362075" cy="828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800" b="1" kern="10" spc="36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Partitioning </a:t>
            </a:r>
          </a:p>
          <a:p>
            <a:pPr algn="ctr"/>
            <a:r>
              <a:rPr lang="en-US" sz="1800" b="1" kern="10" spc="36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not parallel 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Analyzing Quicksort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14600"/>
            <a:ext cx="7767638" cy="41148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sz="2400"/>
              <a:t>Indeed, partitioning (i.e., constructing the array </a:t>
            </a:r>
            <a:r>
              <a:rPr lang="tr-TR" sz="2400"/>
              <a:t>S</a:t>
            </a:r>
            <a:r>
              <a:rPr lang="tr-TR" sz="2400" baseline="-25000"/>
              <a:t>1</a:t>
            </a:r>
            <a:r>
              <a:rPr lang="tr-TR" sz="2400"/>
              <a:t> = {x </a:t>
            </a:r>
            <a:r>
              <a:rPr lang="tr-TR" sz="2400">
                <a:sym typeface="Symbol" pitchFamily="18" charset="2"/>
              </a:rPr>
              <a:t> S-{v} | x  v}</a:t>
            </a:r>
            <a:r>
              <a:rPr lang="en-US" sz="2400">
                <a:sym typeface="Symbol" pitchFamily="18" charset="2"/>
              </a:rPr>
              <a:t>)</a:t>
            </a:r>
            <a:r>
              <a:rPr lang="en-US" sz="2400" b="1">
                <a:sym typeface="Symbol" pitchFamily="18" charset="2"/>
              </a:rPr>
              <a:t> </a:t>
            </a:r>
            <a:r>
              <a:rPr lang="en-US" sz="2400"/>
              <a:t>can be accomplished in parallel in time </a:t>
            </a:r>
            <a:r>
              <a:rPr lang="el-GR" sz="2400">
                <a:solidFill>
                  <a:srgbClr val="000000"/>
                </a:solidFill>
              </a:rPr>
              <a:t>Θ</a:t>
            </a:r>
            <a:r>
              <a:rPr lang="en-US" sz="2400">
                <a:solidFill>
                  <a:srgbClr val="060606"/>
                </a:solidFill>
              </a:rPr>
              <a:t>(lg n)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sz="2400"/>
              <a:t>Which gives a span </a:t>
            </a:r>
            <a:r>
              <a:rPr lang="en-US" sz="2400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sz="2400" baseline="-25000">
                <a:solidFill>
                  <a:srgbClr val="000000"/>
                </a:solidFill>
                <a:sym typeface="Times New Roman" pitchFamily="18" charset="0"/>
              </a:rPr>
              <a:t>∞</a:t>
            </a:r>
            <a:r>
              <a:rPr lang="en-US" sz="2400">
                <a:solidFill>
                  <a:srgbClr val="000000"/>
                </a:solidFill>
                <a:sym typeface="Times New Roman" pitchFamily="18" charset="0"/>
              </a:rPr>
              <a:t>(n)</a:t>
            </a:r>
            <a:r>
              <a:rPr lang="en-US" sz="2400"/>
              <a:t> = </a:t>
            </a:r>
            <a:r>
              <a:rPr lang="el-GR" sz="2400">
                <a:solidFill>
                  <a:srgbClr val="000000"/>
                </a:solidFill>
              </a:rPr>
              <a:t>Θ</a:t>
            </a:r>
            <a:r>
              <a:rPr lang="en-US" sz="2400">
                <a:solidFill>
                  <a:srgbClr val="000000"/>
                </a:solidFill>
              </a:rPr>
              <a:t>(lg</a:t>
            </a:r>
            <a:r>
              <a:rPr lang="en-US" sz="2400" baseline="30000">
                <a:solidFill>
                  <a:srgbClr val="000000"/>
                </a:solidFill>
              </a:rPr>
              <a:t>2</a:t>
            </a:r>
            <a:r>
              <a:rPr lang="en-US" sz="2400">
                <a:solidFill>
                  <a:srgbClr val="000000"/>
                </a:solidFill>
              </a:rPr>
              <a:t>n )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sz="2400"/>
              <a:t>And parallelism</a:t>
            </a:r>
            <a:r>
              <a:rPr lang="en-US" sz="2400">
                <a:solidFill>
                  <a:srgbClr val="000000"/>
                </a:solidFill>
              </a:rPr>
              <a:t> </a:t>
            </a:r>
            <a:r>
              <a:rPr lang="el-GR" sz="2400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 sz="2400">
                <a:solidFill>
                  <a:srgbClr val="000000"/>
                </a:solidFill>
                <a:sym typeface="Symbol" pitchFamily="18" charset="2"/>
              </a:rPr>
              <a:t>(n/</a:t>
            </a:r>
            <a:r>
              <a:rPr lang="en-US" sz="2400">
                <a:solidFill>
                  <a:srgbClr val="000000"/>
                </a:solidFill>
                <a:sym typeface="Times New Roman" pitchFamily="18" charset="0"/>
              </a:rPr>
              <a:t>lg n)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endParaRPr lang="en-US" sz="2400">
              <a:solidFill>
                <a:srgbClr val="000000"/>
              </a:solidFill>
              <a:sym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sz="2400">
                <a:sym typeface="Times New Roman" pitchFamily="18" charset="0"/>
              </a:rPr>
              <a:t>Basic parallel qsort can be found under</a:t>
            </a:r>
            <a:r>
              <a:rPr lang="en-US" sz="2400">
                <a:solidFill>
                  <a:srgbClr val="000000"/>
                </a:solidFill>
                <a:sym typeface="Times New Roman" pitchFamily="18" charset="0"/>
              </a:rPr>
              <a:t> </a:t>
            </a:r>
            <a:r>
              <a:rPr lang="en-US" sz="2400">
                <a:solidFill>
                  <a:srgbClr val="060606"/>
                </a:solidFill>
                <a:sym typeface="Times New Roman" pitchFamily="18" charset="0"/>
              </a:rPr>
              <a:t>$cilkpath/examples/qsort </a:t>
            </a:r>
          </a:p>
          <a:p>
            <a:pPr>
              <a:lnSpc>
                <a:spcPct val="100000"/>
              </a:lnSpc>
              <a:spcBef>
                <a:spcPct val="30000"/>
              </a:spcBef>
            </a:pPr>
            <a:r>
              <a:rPr lang="en-US" sz="2400">
                <a:sym typeface="Times New Roman" pitchFamily="18" charset="0"/>
              </a:rPr>
              <a:t>Parallel partitioning might be a </a:t>
            </a:r>
            <a:r>
              <a:rPr lang="en-US" sz="2400" u="sng">
                <a:sym typeface="Times New Roman" pitchFamily="18" charset="0"/>
              </a:rPr>
              <a:t>final project</a:t>
            </a:r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762000" y="1295400"/>
            <a:ext cx="5430838" cy="1022350"/>
            <a:chOff x="714" y="2558"/>
            <a:chExt cx="3421" cy="644"/>
          </a:xfrm>
        </p:grpSpPr>
        <p:sp>
          <p:nvSpPr>
            <p:cNvPr id="613385" name="Text Box 9"/>
            <p:cNvSpPr txBox="1">
              <a:spLocks noChangeArrowheads="1"/>
            </p:cNvSpPr>
            <p:nvPr/>
          </p:nvSpPr>
          <p:spPr bwMode="auto">
            <a:xfrm>
              <a:off x="714" y="2717"/>
              <a:ext cx="1359" cy="273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b="1" i="1" dirty="0">
                  <a:solidFill>
                    <a:schemeClr val="accent2"/>
                  </a:solidFill>
                  <a:latin typeface="+mn-lt"/>
                  <a:ea typeface="+mn-ea"/>
                  <a:cs typeface="+mn-cs"/>
                </a:rPr>
                <a:t>Parallelism:</a:t>
              </a:r>
              <a:endPara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75782" name="Group 10"/>
            <p:cNvGrpSpPr>
              <a:grpSpLocks/>
            </p:cNvGrpSpPr>
            <p:nvPr/>
          </p:nvGrpSpPr>
          <p:grpSpPr bwMode="auto">
            <a:xfrm>
              <a:off x="2191" y="2558"/>
              <a:ext cx="1944" cy="644"/>
              <a:chOff x="3358" y="3450"/>
              <a:chExt cx="1944" cy="644"/>
            </a:xfrm>
          </p:grpSpPr>
          <p:grpSp>
            <p:nvGrpSpPr>
              <p:cNvPr id="75783" name="Group 11"/>
              <p:cNvGrpSpPr>
                <a:grpSpLocks/>
              </p:cNvGrpSpPr>
              <p:nvPr/>
            </p:nvGrpSpPr>
            <p:grpSpPr bwMode="auto">
              <a:xfrm>
                <a:off x="3358" y="3450"/>
                <a:ext cx="729" cy="644"/>
                <a:chOff x="3358" y="3450"/>
                <a:chExt cx="729" cy="644"/>
              </a:xfrm>
            </p:grpSpPr>
            <p:sp>
              <p:nvSpPr>
                <p:cNvPr id="613388" name="Rectangle 12"/>
                <p:cNvSpPr>
                  <a:spLocks noChangeArrowheads="1"/>
                </p:cNvSpPr>
                <p:nvPr/>
              </p:nvSpPr>
              <p:spPr bwMode="auto">
                <a:xfrm>
                  <a:off x="3381" y="3450"/>
                  <a:ext cx="639" cy="273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r>
                    <a:rPr lang="en-US" dirty="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Times New Roman" pitchFamily="18" charset="0"/>
                    </a:rPr>
                    <a:t>T</a:t>
                  </a:r>
                  <a:r>
                    <a:rPr lang="en-US" baseline="-25000" dirty="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Times New Roman" pitchFamily="18" charset="0"/>
                    </a:rPr>
                    <a:t>1</a:t>
                  </a:r>
                  <a:r>
                    <a:rPr lang="en-US" dirty="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Times New Roman" pitchFamily="18" charset="0"/>
                    </a:rPr>
                    <a:t>(n</a:t>
                  </a:r>
                  <a:r>
                    <a:rPr lang="en-US" dirty="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Times New Roman" pitchFamily="18" charset="0"/>
                    </a:rPr>
                    <a:t>)</a:t>
                  </a:r>
                </a:p>
              </p:txBody>
            </p:sp>
            <p:sp>
              <p:nvSpPr>
                <p:cNvPr id="613389" name="Rectangle 13"/>
                <p:cNvSpPr>
                  <a:spLocks noChangeArrowheads="1"/>
                </p:cNvSpPr>
                <p:nvPr/>
              </p:nvSpPr>
              <p:spPr bwMode="auto">
                <a:xfrm>
                  <a:off x="3358" y="3821"/>
                  <a:ext cx="686" cy="273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T</a:t>
                  </a:r>
                  <a:r>
                    <a:rPr lang="en-US" baseline="-25000">
                      <a:solidFill>
                        <a:srgbClr val="000000"/>
                      </a:solidFill>
                      <a:sym typeface="Times New Roman" pitchFamily="18" charset="0"/>
                    </a:rPr>
                    <a:t>∞</a:t>
                  </a: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613390" name="Line 14"/>
                <p:cNvSpPr>
                  <a:spLocks noChangeShapeType="1"/>
                </p:cNvSpPr>
                <p:nvPr/>
              </p:nvSpPr>
              <p:spPr bwMode="auto">
                <a:xfrm>
                  <a:off x="3367" y="3728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613391" name="Rectangle 15"/>
              <p:cNvSpPr>
                <a:spLocks noChangeArrowheads="1"/>
              </p:cNvSpPr>
              <p:nvPr/>
            </p:nvSpPr>
            <p:spPr bwMode="auto">
              <a:xfrm>
                <a:off x="4202" y="3609"/>
                <a:ext cx="1100" cy="273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= </a:t>
                </a:r>
                <a:r>
                  <a:rPr lang="el-GR">
                    <a:solidFill>
                      <a:srgbClr val="000000"/>
                    </a:solidFill>
                    <a:sym typeface="Symbol" pitchFamily="18" charset="2"/>
                  </a:rPr>
                  <a:t>Θ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(lg n)</a:t>
                </a:r>
              </a:p>
            </p:txBody>
          </p:sp>
        </p:grpSp>
      </p:grpSp>
      <p:sp>
        <p:nvSpPr>
          <p:cNvPr id="8" name="TextBox 7"/>
          <p:cNvSpPr>
            <a:spLocks noChangeArrowheads="1"/>
          </p:cNvSpPr>
          <p:nvPr/>
        </p:nvSpPr>
        <p:spPr bwMode="auto">
          <a:xfrm>
            <a:off x="6553200" y="1295400"/>
            <a:ext cx="2438400" cy="563563"/>
          </a:xfrm>
          <a:prstGeom prst="wedgeRoundRectCallout">
            <a:avLst>
              <a:gd name="adj1" fmla="val -64713"/>
              <a:gd name="adj2" fmla="val 4436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rgbClr val="FFFF00"/>
                </a:solidFill>
              </a:rPr>
              <a:t>Not much !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2" name="TextBox 7"/>
          <p:cNvSpPr>
            <a:spLocks noChangeArrowheads="1"/>
          </p:cNvSpPr>
          <p:nvPr/>
        </p:nvSpPr>
        <p:spPr bwMode="auto">
          <a:xfrm>
            <a:off x="5257800" y="4495800"/>
            <a:ext cx="2514600" cy="563563"/>
          </a:xfrm>
          <a:prstGeom prst="wedgeRoundRectCallout">
            <a:avLst>
              <a:gd name="adj1" fmla="val -64014"/>
              <a:gd name="adj2" fmla="val -7450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rgbClr val="FFFF00"/>
                </a:solidFill>
              </a:rPr>
              <a:t>Way better !</a:t>
            </a:r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The Master Method (Optional)</a:t>
            </a:r>
          </a:p>
        </p:txBody>
      </p:sp>
      <p:sp>
        <p:nvSpPr>
          <p:cNvPr id="584707" name="Text Box 3"/>
          <p:cNvSpPr txBox="1">
            <a:spLocks noChangeArrowheads="1"/>
          </p:cNvSpPr>
          <p:nvPr/>
        </p:nvSpPr>
        <p:spPr bwMode="auto">
          <a:xfrm>
            <a:off x="457200" y="1295400"/>
            <a:ext cx="83820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5000"/>
              </a:lnSpc>
              <a:spcBef>
                <a:spcPct val="35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The </a:t>
            </a:r>
            <a:r>
              <a:rPr lang="en-US" b="1" i="1">
                <a:solidFill>
                  <a:schemeClr val="accent2"/>
                </a:solidFill>
              </a:rPr>
              <a:t>Master Method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for solving recurrences applies to recurrences of the form</a:t>
            </a:r>
          </a:p>
          <a:p>
            <a:pPr algn="ctr">
              <a:lnSpc>
                <a:spcPct val="95000"/>
              </a:lnSpc>
              <a:spcBef>
                <a:spcPct val="3500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T(n) = a</a:t>
            </a:r>
            <a:r>
              <a:rPr lang="en-US" sz="32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T(n/b) + f(n)</a:t>
            </a:r>
            <a:r>
              <a:rPr lang="en-US">
                <a:solidFill>
                  <a:srgbClr val="009999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, </a:t>
            </a:r>
          </a:p>
          <a:p>
            <a:pPr>
              <a:lnSpc>
                <a:spcPct val="95000"/>
              </a:lnSpc>
              <a:spcBef>
                <a:spcPct val="35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where </a:t>
            </a:r>
            <a:r>
              <a:rPr lang="en-US">
                <a:solidFill>
                  <a:srgbClr val="000000"/>
                </a:solidFill>
              </a:rPr>
              <a:t>a ≥ 1</a:t>
            </a:r>
            <a:r>
              <a:rPr lang="en-US">
                <a:solidFill>
                  <a:schemeClr val="tx1"/>
                </a:solidFill>
              </a:rPr>
              <a:t>, </a:t>
            </a:r>
            <a:r>
              <a:rPr lang="en-US">
                <a:solidFill>
                  <a:srgbClr val="000000"/>
                </a:solidFill>
              </a:rPr>
              <a:t>b &gt; 1</a:t>
            </a:r>
            <a:r>
              <a:rPr lang="en-US">
                <a:solidFill>
                  <a:schemeClr val="tx1"/>
                </a:solidFill>
              </a:rPr>
              <a:t>, and </a:t>
            </a:r>
            <a:r>
              <a:rPr lang="en-US">
                <a:solidFill>
                  <a:srgbClr val="000000"/>
                </a:solidFill>
              </a:rPr>
              <a:t>f</a:t>
            </a:r>
            <a:r>
              <a:rPr lang="en-US" sz="3200">
                <a:solidFill>
                  <a:srgbClr val="000000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is asymptotically positive.</a:t>
            </a:r>
            <a:endParaRPr lang="en-US">
              <a:solidFill>
                <a:schemeClr val="accent2"/>
              </a:solidFill>
            </a:endParaRPr>
          </a:p>
        </p:txBody>
      </p:sp>
      <p:sp>
        <p:nvSpPr>
          <p:cNvPr id="584710" name="AutoShape 6"/>
          <p:cNvSpPr>
            <a:spLocks noChangeArrowheads="1"/>
          </p:cNvSpPr>
          <p:nvPr/>
        </p:nvSpPr>
        <p:spPr bwMode="auto">
          <a:xfrm>
            <a:off x="1295400" y="4243388"/>
            <a:ext cx="6556375" cy="1190625"/>
          </a:xfrm>
          <a:prstGeom prst="roundRect">
            <a:avLst>
              <a:gd name="adj" fmla="val 16667"/>
            </a:avLst>
          </a:prstGeom>
          <a:solidFill>
            <a:srgbClr val="FFCDE1"/>
          </a:solidFill>
          <a:ln w="6350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 b="1" cap="small" dirty="0">
                <a:solidFill>
                  <a:schemeClr val="tx2"/>
                </a:solidFill>
                <a:ea typeface="+mn-ea"/>
                <a:cs typeface="+mn-cs"/>
              </a:rPr>
              <a:t>Idea:</a:t>
            </a:r>
            <a:r>
              <a:rPr lang="en-US" sz="32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en-US" sz="3200" dirty="0">
                <a:solidFill>
                  <a:schemeClr val="tx1"/>
                </a:solidFill>
                <a:ea typeface="+mn-ea"/>
                <a:cs typeface="+mn-cs"/>
              </a:rPr>
              <a:t>Compare </a:t>
            </a:r>
            <a:r>
              <a:rPr lang="en-US" sz="3200" dirty="0" err="1">
                <a:solidFill>
                  <a:srgbClr val="000000"/>
                </a:solidFill>
                <a:ea typeface="+mn-ea"/>
                <a:cs typeface="+mn-cs"/>
              </a:rPr>
              <a:t>n</a:t>
            </a:r>
            <a:r>
              <a:rPr lang="en-US" sz="3200" baseline="30000" dirty="0" err="1">
                <a:solidFill>
                  <a:srgbClr val="000000"/>
                </a:solidFill>
                <a:ea typeface="+mn-ea"/>
                <a:cs typeface="+mn-cs"/>
              </a:rPr>
              <a:t>log</a:t>
            </a:r>
            <a:r>
              <a:rPr lang="en-US" baseline="16000" dirty="0" err="1">
                <a:solidFill>
                  <a:srgbClr val="000000"/>
                </a:solidFill>
                <a:ea typeface="+mn-ea"/>
                <a:cs typeface="+mn-cs"/>
              </a:rPr>
              <a:t>b</a:t>
            </a:r>
            <a:r>
              <a:rPr lang="en-US" sz="3200" baseline="30000" dirty="0" err="1">
                <a:solidFill>
                  <a:srgbClr val="000000"/>
                </a:solidFill>
                <a:ea typeface="+mn-ea"/>
                <a:cs typeface="+mn-cs"/>
              </a:rPr>
              <a:t>a</a:t>
            </a:r>
            <a:r>
              <a:rPr lang="en-US" sz="3200" dirty="0">
                <a:solidFill>
                  <a:schemeClr val="tx1"/>
                </a:solidFill>
                <a:ea typeface="+mn-ea"/>
                <a:cs typeface="+mn-cs"/>
              </a:rPr>
              <a:t> with </a:t>
            </a:r>
            <a:r>
              <a:rPr lang="en-US" sz="3200" dirty="0">
                <a:solidFill>
                  <a:srgbClr val="000000"/>
                </a:solidFill>
                <a:ea typeface="+mn-ea"/>
                <a:cs typeface="+mn-cs"/>
              </a:rPr>
              <a:t>f(n</a:t>
            </a:r>
            <a:r>
              <a:rPr lang="en-US" sz="3200" dirty="0">
                <a:solidFill>
                  <a:srgbClr val="000000"/>
                </a:solidFill>
                <a:ea typeface="+mn-ea"/>
                <a:cs typeface="+mn-cs"/>
              </a:rPr>
              <a:t>)</a:t>
            </a:r>
            <a:r>
              <a:rPr lang="en-US" sz="3200" i="1" baseline="30000" dirty="0">
                <a:solidFill>
                  <a:srgbClr val="9900CC"/>
                </a:solidFill>
                <a:ea typeface="+mn-ea"/>
                <a:cs typeface="+mn-cs"/>
              </a:rPr>
              <a:t> </a:t>
            </a:r>
            <a:r>
              <a:rPr lang="en-US" sz="3200" dirty="0">
                <a:solidFill>
                  <a:schemeClr val="tx1"/>
                </a:solidFill>
                <a:ea typeface="+mn-ea"/>
                <a:cs typeface="+mn-cs"/>
              </a:rPr>
              <a:t>.</a:t>
            </a:r>
          </a:p>
        </p:txBody>
      </p:sp>
      <p:sp>
        <p:nvSpPr>
          <p:cNvPr id="76805" name="Text Box 8"/>
          <p:cNvSpPr txBox="1">
            <a:spLocks noChangeArrowheads="1"/>
          </p:cNvSpPr>
          <p:nvPr/>
        </p:nvSpPr>
        <p:spPr bwMode="auto">
          <a:xfrm>
            <a:off x="533400" y="5943600"/>
            <a:ext cx="8077200" cy="4000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3363" indent="-2333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accent2"/>
                </a:solidFill>
              </a:rPr>
              <a:t>*	</a:t>
            </a:r>
            <a:r>
              <a:rPr lang="en-US" sz="2000">
                <a:solidFill>
                  <a:schemeClr val="tx1"/>
                </a:solidFill>
              </a:rPr>
              <a:t>The unstated base case is </a:t>
            </a:r>
            <a:r>
              <a:rPr lang="en-US" sz="2000">
                <a:solidFill>
                  <a:srgbClr val="000000"/>
                </a:solidFill>
              </a:rPr>
              <a:t>T(n) = </a:t>
            </a:r>
            <a:r>
              <a:rPr lang="en-US" sz="20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</a:t>
            </a:r>
            <a:r>
              <a:rPr lang="en-US" sz="2000">
                <a:solidFill>
                  <a:srgbClr val="000000"/>
                </a:solidFill>
              </a:rPr>
              <a:t>(1)</a:t>
            </a:r>
            <a:r>
              <a:rPr lang="en-US" sz="2000">
                <a:solidFill>
                  <a:srgbClr val="9900CC"/>
                </a:solidFill>
              </a:rPr>
              <a:t> </a:t>
            </a:r>
            <a:r>
              <a:rPr lang="en-US" sz="2000">
                <a:solidFill>
                  <a:schemeClr val="tx1"/>
                </a:solidFill>
              </a:rPr>
              <a:t>for sufficiently small </a:t>
            </a:r>
            <a:r>
              <a:rPr lang="en-US" sz="2000">
                <a:solidFill>
                  <a:srgbClr val="000000"/>
                </a:solidFill>
              </a:rPr>
              <a:t>n</a:t>
            </a:r>
            <a:r>
              <a:rPr lang="en-US" sz="200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6806" name="Rectangle 10"/>
          <p:cNvSpPr>
            <a:spLocks noChangeArrowheads="1"/>
          </p:cNvSpPr>
          <p:nvPr/>
        </p:nvSpPr>
        <p:spPr bwMode="auto">
          <a:xfrm>
            <a:off x="6400800" y="2209800"/>
            <a:ext cx="357188" cy="50641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5000"/>
              </a:lnSpc>
              <a:spcBef>
                <a:spcPct val="35000"/>
              </a:spcBef>
              <a:buClrTx/>
              <a:buSzTx/>
              <a:buFontTx/>
              <a:buNone/>
            </a:pPr>
            <a:r>
              <a:rPr lang="en-US">
                <a:solidFill>
                  <a:schemeClr val="accent2"/>
                </a:solidFill>
              </a:rPr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7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Master Method — C</a:t>
            </a:r>
            <a:r>
              <a:rPr lang="en-US" sz="3600"/>
              <a:t>ASE</a:t>
            </a:r>
            <a:r>
              <a:rPr lang="en-US" sz="4400"/>
              <a:t> 1</a:t>
            </a:r>
          </a:p>
        </p:txBody>
      </p:sp>
      <p:sp>
        <p:nvSpPr>
          <p:cNvPr id="585734" name="AutoShape 6"/>
          <p:cNvSpPr>
            <a:spLocks noChangeArrowheads="1"/>
          </p:cNvSpPr>
          <p:nvPr/>
        </p:nvSpPr>
        <p:spPr bwMode="auto">
          <a:xfrm>
            <a:off x="2971800" y="2743200"/>
            <a:ext cx="3200400" cy="1076325"/>
          </a:xfrm>
          <a:prstGeom prst="roundRect">
            <a:avLst>
              <a:gd name="adj" fmla="val 16667"/>
            </a:avLst>
          </a:prstGeom>
          <a:solidFill>
            <a:srgbClr val="FFCDE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0000"/>
                </a:solidFill>
              </a:rPr>
              <a:t>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8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</a:t>
            </a:r>
            <a:r>
              <a:rPr lang="en-US" sz="4000">
                <a:solidFill>
                  <a:srgbClr val="000000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≫ f(n)</a:t>
            </a:r>
          </a:p>
        </p:txBody>
      </p:sp>
      <p:sp>
        <p:nvSpPr>
          <p:cNvPr id="585737" name="Rectangle 9"/>
          <p:cNvSpPr>
            <a:spLocks noChangeArrowheads="1"/>
          </p:cNvSpPr>
          <p:nvPr/>
        </p:nvSpPr>
        <p:spPr bwMode="auto">
          <a:xfrm>
            <a:off x="2209800" y="1447800"/>
            <a:ext cx="4565650" cy="1085850"/>
          </a:xfrm>
          <a:prstGeom prst="rect">
            <a:avLst/>
          </a:prstGeom>
          <a:solidFill>
            <a:srgbClr val="FF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 dirty="0">
                <a:solidFill>
                  <a:srgbClr val="000000"/>
                </a:solidFill>
                <a:ea typeface="+mn-ea"/>
                <a:cs typeface="+mn-cs"/>
              </a:rPr>
              <a:t>T(n) = </a:t>
            </a:r>
            <a:r>
              <a:rPr lang="en-US" sz="3200" spc="-300" dirty="0">
                <a:solidFill>
                  <a:srgbClr val="000000"/>
                </a:solidFill>
                <a:ea typeface="+mn-ea"/>
                <a:cs typeface="+mn-cs"/>
              </a:rPr>
              <a:t>a T</a:t>
            </a:r>
            <a:r>
              <a:rPr lang="en-US" sz="3200" dirty="0">
                <a:solidFill>
                  <a:srgbClr val="000000"/>
                </a:solidFill>
                <a:ea typeface="+mn-ea"/>
                <a:cs typeface="+mn-cs"/>
              </a:rPr>
              <a:t>(n/b</a:t>
            </a:r>
            <a:r>
              <a:rPr lang="en-US" sz="3200" dirty="0">
                <a:solidFill>
                  <a:srgbClr val="000000"/>
                </a:solidFill>
                <a:ea typeface="+mn-ea"/>
                <a:cs typeface="+mn-cs"/>
              </a:rPr>
              <a:t>) + </a:t>
            </a:r>
            <a:r>
              <a:rPr lang="en-US" sz="3200" dirty="0">
                <a:solidFill>
                  <a:srgbClr val="000000"/>
                </a:solidFill>
                <a:ea typeface="+mn-ea"/>
                <a:cs typeface="+mn-cs"/>
              </a:rPr>
              <a:t>f(n</a:t>
            </a:r>
            <a:r>
              <a:rPr lang="en-US" sz="3200" dirty="0">
                <a:solidFill>
                  <a:srgbClr val="000000"/>
                </a:solidFill>
                <a:ea typeface="+mn-ea"/>
                <a:cs typeface="+mn-cs"/>
              </a:rPr>
              <a:t>)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4800" y="4119563"/>
            <a:ext cx="7664450" cy="150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Specifically, </a:t>
            </a:r>
            <a:r>
              <a:rPr lang="en-US">
                <a:solidFill>
                  <a:srgbClr val="9900CC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f(n) = O(n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8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 – </a:t>
            </a:r>
            <a:r>
              <a:rPr lang="el-GR" sz="3200" baseline="30000">
                <a:solidFill>
                  <a:srgbClr val="000000"/>
                </a:solidFill>
                <a:sym typeface="Symbol" pitchFamily="18" charset="2"/>
              </a:rPr>
              <a:t>ε</a:t>
            </a:r>
            <a:r>
              <a:rPr lang="en-US">
                <a:solidFill>
                  <a:srgbClr val="000000"/>
                </a:solidFill>
              </a:rPr>
              <a:t>)</a:t>
            </a:r>
            <a:r>
              <a:rPr lang="en-US">
                <a:solidFill>
                  <a:schemeClr val="tx1"/>
                </a:solidFill>
              </a:rPr>
              <a:t> for some constant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ε</a:t>
            </a:r>
            <a:r>
              <a:rPr lang="en-US">
                <a:solidFill>
                  <a:srgbClr val="000000"/>
                </a:solidFill>
              </a:rPr>
              <a:t> &gt; 0 </a:t>
            </a:r>
            <a:r>
              <a:rPr lang="en-US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Tx/>
              <a:buFontTx/>
              <a:buNone/>
            </a:pPr>
            <a:r>
              <a:rPr lang="en-US" sz="3200" b="1" i="1">
                <a:solidFill>
                  <a:schemeClr val="tx2"/>
                </a:solidFill>
              </a:rPr>
              <a:t>Solution: </a:t>
            </a:r>
            <a:r>
              <a:rPr lang="en-US" sz="3200" b="1" i="1">
                <a:solidFill>
                  <a:schemeClr val="accent2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T(n) = </a:t>
            </a:r>
            <a:r>
              <a:rPr lang="el-GR" sz="3200">
                <a:solidFill>
                  <a:srgbClr val="000000"/>
                </a:solidFill>
              </a:rPr>
              <a:t>Θ</a:t>
            </a:r>
            <a:r>
              <a:rPr lang="en-US" sz="3200">
                <a:solidFill>
                  <a:srgbClr val="000000"/>
                </a:solidFill>
              </a:rPr>
              <a:t>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8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</a:t>
            </a:r>
            <a:r>
              <a:rPr lang="en-US" sz="3200">
                <a:solidFill>
                  <a:srgbClr val="000000"/>
                </a:solidFill>
              </a:rPr>
              <a:t>)</a:t>
            </a:r>
            <a:r>
              <a:rPr lang="en-US" sz="3200">
                <a:solidFill>
                  <a:schemeClr val="tx1"/>
                </a:solidFill>
              </a:rPr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586" name="AutoShape 35"/>
          <p:cNvCxnSpPr>
            <a:cxnSpLocks noChangeShapeType="1"/>
          </p:cNvCxnSpPr>
          <p:nvPr/>
        </p:nvCxnSpPr>
        <p:spPr bwMode="auto">
          <a:xfrm>
            <a:off x="2095500" y="21336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87" name="AutoShape 36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1143000" y="2632075"/>
            <a:ext cx="8445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88" name="AutoShape 37"/>
          <p:cNvCxnSpPr>
            <a:cxnSpLocks noChangeShapeType="1"/>
          </p:cNvCxnSpPr>
          <p:nvPr/>
        </p:nvCxnSpPr>
        <p:spPr bwMode="auto">
          <a:xfrm>
            <a:off x="1250950" y="3175000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89" name="AutoShape 38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11430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0" name="AutoShape 39"/>
          <p:cNvCxnSpPr>
            <a:cxnSpLocks noChangeShapeType="1"/>
          </p:cNvCxnSpPr>
          <p:nvPr/>
        </p:nvCxnSpPr>
        <p:spPr bwMode="auto">
          <a:xfrm>
            <a:off x="11430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1" name="AutoShape 40"/>
          <p:cNvCxnSpPr>
            <a:cxnSpLocks noChangeShapeType="1"/>
          </p:cNvCxnSpPr>
          <p:nvPr/>
        </p:nvCxnSpPr>
        <p:spPr bwMode="auto">
          <a:xfrm>
            <a:off x="1143000" y="4848225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2" name="AutoShape 41"/>
          <p:cNvCxnSpPr>
            <a:cxnSpLocks noChangeShapeType="1"/>
          </p:cNvCxnSpPr>
          <p:nvPr/>
        </p:nvCxnSpPr>
        <p:spPr bwMode="auto">
          <a:xfrm>
            <a:off x="1143000" y="539115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593" name="AutoShape 42"/>
          <p:cNvCxnSpPr>
            <a:cxnSpLocks noChangeShapeType="1"/>
          </p:cNvCxnSpPr>
          <p:nvPr/>
        </p:nvCxnSpPr>
        <p:spPr bwMode="auto">
          <a:xfrm>
            <a:off x="1250950" y="5889625"/>
            <a:ext cx="16891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67594" name="Text Box 3"/>
          <p:cNvSpPr txBox="1">
            <a:spLocks noChangeArrowheads="1"/>
          </p:cNvSpPr>
          <p:nvPr/>
        </p:nvSpPr>
        <p:spPr bwMode="auto">
          <a:xfrm>
            <a:off x="1219200" y="1219200"/>
            <a:ext cx="7442200" cy="584200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</a:rPr>
              <a:t>T</a:t>
            </a:r>
            <a:r>
              <a:rPr lang="en-US" sz="3200" baseline="-25000">
                <a:solidFill>
                  <a:srgbClr val="002060"/>
                </a:solidFill>
              </a:rPr>
              <a:t>P</a:t>
            </a:r>
            <a:r>
              <a:rPr lang="en-US" sz="3200">
                <a:solidFill>
                  <a:srgbClr val="002060"/>
                </a:solidFill>
              </a:rPr>
              <a:t> = </a:t>
            </a:r>
            <a:r>
              <a:rPr lang="en-US" sz="3200">
                <a:solidFill>
                  <a:schemeClr val="tx1"/>
                </a:solidFill>
              </a:rPr>
              <a:t>execution time on </a:t>
            </a:r>
            <a:r>
              <a:rPr lang="en-US" sz="3200">
                <a:solidFill>
                  <a:srgbClr val="002060"/>
                </a:solidFill>
              </a:rPr>
              <a:t>P</a:t>
            </a:r>
            <a:r>
              <a:rPr lang="en-US" sz="3200">
                <a:solidFill>
                  <a:schemeClr val="tx1"/>
                </a:solidFill>
              </a:rPr>
              <a:t> processors</a:t>
            </a:r>
          </a:p>
        </p:txBody>
      </p:sp>
      <p:sp>
        <p:nvSpPr>
          <p:cNvPr id="285700" name="Oval 4"/>
          <p:cNvSpPr>
            <a:spLocks noChangeArrowheads="1"/>
          </p:cNvSpPr>
          <p:nvPr/>
        </p:nvSpPr>
        <p:spPr bwMode="auto">
          <a:xfrm>
            <a:off x="333375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01" name="Oval 5"/>
          <p:cNvSpPr>
            <a:spLocks noChangeArrowheads="1"/>
          </p:cNvSpPr>
          <p:nvPr/>
        </p:nvSpPr>
        <p:spPr bwMode="auto">
          <a:xfrm>
            <a:off x="28575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02" name="Oval 6"/>
          <p:cNvSpPr>
            <a:spLocks noChangeArrowheads="1"/>
          </p:cNvSpPr>
          <p:nvPr/>
        </p:nvSpPr>
        <p:spPr bwMode="auto">
          <a:xfrm>
            <a:off x="2857500" y="50863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03" name="Oval 7"/>
          <p:cNvSpPr>
            <a:spLocks noChangeArrowheads="1"/>
          </p:cNvSpPr>
          <p:nvPr/>
        </p:nvSpPr>
        <p:spPr bwMode="auto">
          <a:xfrm>
            <a:off x="38100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04" name="Oval 8"/>
          <p:cNvSpPr>
            <a:spLocks noChangeArrowheads="1"/>
          </p:cNvSpPr>
          <p:nvPr/>
        </p:nvSpPr>
        <p:spPr bwMode="auto">
          <a:xfrm>
            <a:off x="381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05" name="Oval 9"/>
          <p:cNvSpPr>
            <a:spLocks noChangeArrowheads="1"/>
          </p:cNvSpPr>
          <p:nvPr/>
        </p:nvSpPr>
        <p:spPr bwMode="auto">
          <a:xfrm>
            <a:off x="1943100" y="18288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06" name="Oval 10"/>
          <p:cNvSpPr>
            <a:spLocks noChangeArrowheads="1"/>
          </p:cNvSpPr>
          <p:nvPr/>
        </p:nvSpPr>
        <p:spPr bwMode="auto">
          <a:xfrm>
            <a:off x="1943100" y="23717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08" name="Oval 12"/>
          <p:cNvSpPr>
            <a:spLocks noChangeArrowheads="1"/>
          </p:cNvSpPr>
          <p:nvPr/>
        </p:nvSpPr>
        <p:spPr bwMode="auto">
          <a:xfrm>
            <a:off x="2895600" y="61722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09" name="Oval 13"/>
          <p:cNvSpPr>
            <a:spLocks noChangeArrowheads="1"/>
          </p:cNvSpPr>
          <p:nvPr/>
        </p:nvSpPr>
        <p:spPr bwMode="auto">
          <a:xfrm>
            <a:off x="990600" y="29146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10" name="Oval 14"/>
          <p:cNvSpPr>
            <a:spLocks noChangeArrowheads="1"/>
          </p:cNvSpPr>
          <p:nvPr/>
        </p:nvSpPr>
        <p:spPr bwMode="auto">
          <a:xfrm>
            <a:off x="9906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11" name="Oval 15"/>
          <p:cNvSpPr>
            <a:spLocks noChangeArrowheads="1"/>
          </p:cNvSpPr>
          <p:nvPr/>
        </p:nvSpPr>
        <p:spPr bwMode="auto">
          <a:xfrm>
            <a:off x="990600" y="50863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12" name="Oval 16"/>
          <p:cNvSpPr>
            <a:spLocks noChangeArrowheads="1"/>
          </p:cNvSpPr>
          <p:nvPr/>
        </p:nvSpPr>
        <p:spPr bwMode="auto">
          <a:xfrm>
            <a:off x="990600" y="56292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13" name="Oval 17"/>
          <p:cNvSpPr>
            <a:spLocks noChangeArrowheads="1"/>
          </p:cNvSpPr>
          <p:nvPr/>
        </p:nvSpPr>
        <p:spPr bwMode="auto">
          <a:xfrm>
            <a:off x="9906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14" name="Oval 18"/>
          <p:cNvSpPr>
            <a:spLocks noChangeArrowheads="1"/>
          </p:cNvSpPr>
          <p:nvPr/>
        </p:nvSpPr>
        <p:spPr bwMode="auto">
          <a:xfrm>
            <a:off x="19050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15" name="Oval 19"/>
          <p:cNvSpPr>
            <a:spLocks noChangeArrowheads="1"/>
          </p:cNvSpPr>
          <p:nvPr/>
        </p:nvSpPr>
        <p:spPr bwMode="auto">
          <a:xfrm>
            <a:off x="3810000" y="40005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16" name="Oval 20"/>
          <p:cNvSpPr>
            <a:spLocks noChangeArrowheads="1"/>
          </p:cNvSpPr>
          <p:nvPr/>
        </p:nvSpPr>
        <p:spPr bwMode="auto">
          <a:xfrm>
            <a:off x="3810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24" name="Oval 28"/>
          <p:cNvSpPr>
            <a:spLocks noChangeArrowheads="1"/>
          </p:cNvSpPr>
          <p:nvPr/>
        </p:nvSpPr>
        <p:spPr bwMode="auto">
          <a:xfrm>
            <a:off x="1905000" y="45434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285707" name="Oval 11"/>
          <p:cNvSpPr>
            <a:spLocks noChangeArrowheads="1"/>
          </p:cNvSpPr>
          <p:nvPr/>
        </p:nvSpPr>
        <p:spPr bwMode="auto">
          <a:xfrm>
            <a:off x="1466850" y="34575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cxnSp>
        <p:nvCxnSpPr>
          <p:cNvPr id="67649" name="AutoShape 21"/>
          <p:cNvCxnSpPr>
            <a:cxnSpLocks noChangeShapeType="1"/>
          </p:cNvCxnSpPr>
          <p:nvPr/>
        </p:nvCxnSpPr>
        <p:spPr bwMode="auto">
          <a:xfrm>
            <a:off x="2203450" y="2632075"/>
            <a:ext cx="1282700" cy="825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0" name="AutoShape 22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533400" y="3175000"/>
            <a:ext cx="5016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1" name="AutoShape 23"/>
          <p:cNvCxnSpPr>
            <a:cxnSpLocks noChangeShapeType="1"/>
          </p:cNvCxnSpPr>
          <p:nvPr/>
        </p:nvCxnSpPr>
        <p:spPr bwMode="auto">
          <a:xfrm>
            <a:off x="533400" y="3762375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2" name="AutoShape 24"/>
          <p:cNvCxnSpPr>
            <a:cxnSpLocks noChangeShapeType="1"/>
          </p:cNvCxnSpPr>
          <p:nvPr/>
        </p:nvCxnSpPr>
        <p:spPr bwMode="auto">
          <a:xfrm>
            <a:off x="1727200" y="3717925"/>
            <a:ext cx="3302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3" name="AutoShape 25"/>
          <p:cNvCxnSpPr>
            <a:cxnSpLocks noChangeShapeType="1"/>
          </p:cNvCxnSpPr>
          <p:nvPr/>
        </p:nvCxnSpPr>
        <p:spPr bwMode="auto">
          <a:xfrm>
            <a:off x="641350" y="4803775"/>
            <a:ext cx="3937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4" name="AutoShape 26"/>
          <p:cNvCxnSpPr>
            <a:cxnSpLocks noChangeShapeType="1"/>
          </p:cNvCxnSpPr>
          <p:nvPr/>
        </p:nvCxnSpPr>
        <p:spPr bwMode="auto">
          <a:xfrm>
            <a:off x="35941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5" name="AutoShape 27"/>
          <p:cNvCxnSpPr>
            <a:cxnSpLocks noChangeShapeType="1"/>
            <a:stCxn id="0" idx="3"/>
          </p:cNvCxnSpPr>
          <p:nvPr/>
        </p:nvCxnSpPr>
        <p:spPr bwMode="auto">
          <a:xfrm flipH="1">
            <a:off x="1250950" y="4803775"/>
            <a:ext cx="6985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6" name="AutoShape 29"/>
          <p:cNvCxnSpPr>
            <a:cxnSpLocks noChangeShapeType="1"/>
          </p:cNvCxnSpPr>
          <p:nvPr/>
        </p:nvCxnSpPr>
        <p:spPr bwMode="auto">
          <a:xfrm>
            <a:off x="20574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7" name="AutoShape 30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3009900" y="37179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8" name="AutoShape 31"/>
          <p:cNvCxnSpPr>
            <a:cxnSpLocks noChangeShapeType="1"/>
          </p:cNvCxnSpPr>
          <p:nvPr/>
        </p:nvCxnSpPr>
        <p:spPr bwMode="auto">
          <a:xfrm>
            <a:off x="3009900" y="4305300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59" name="AutoShape 32"/>
          <p:cNvCxnSpPr>
            <a:cxnSpLocks noChangeShapeType="1"/>
          </p:cNvCxnSpPr>
          <p:nvPr/>
        </p:nvCxnSpPr>
        <p:spPr bwMode="auto">
          <a:xfrm>
            <a:off x="3962400" y="43053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60" name="AutoShape 33"/>
          <p:cNvCxnSpPr>
            <a:cxnSpLocks noChangeShapeType="1"/>
          </p:cNvCxnSpPr>
          <p:nvPr/>
        </p:nvCxnSpPr>
        <p:spPr bwMode="auto">
          <a:xfrm flipH="1">
            <a:off x="3155950" y="4848225"/>
            <a:ext cx="806450" cy="1368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67661" name="AutoShape 34"/>
          <p:cNvCxnSpPr>
            <a:cxnSpLocks noChangeShapeType="1"/>
          </p:cNvCxnSpPr>
          <p:nvPr/>
        </p:nvCxnSpPr>
        <p:spPr bwMode="auto">
          <a:xfrm>
            <a:off x="3009900" y="5391150"/>
            <a:ext cx="3810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67662" name="Rectangle 44"/>
          <p:cNvSpPr>
            <a:spLocks noChangeArrowheads="1"/>
          </p:cNvSpPr>
          <p:nvPr/>
        </p:nvSpPr>
        <p:spPr bwMode="auto">
          <a:xfrm>
            <a:off x="3427413" y="1828800"/>
            <a:ext cx="21796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</a:rPr>
              <a:t>T</a:t>
            </a:r>
            <a:r>
              <a:rPr lang="en-US" sz="3200" baseline="-25000">
                <a:solidFill>
                  <a:srgbClr val="002060"/>
                </a:solidFill>
              </a:rPr>
              <a:t>1</a:t>
            </a:r>
            <a:r>
              <a:rPr lang="en-US" sz="3200">
                <a:solidFill>
                  <a:srgbClr val="827F77"/>
                </a:solidFill>
              </a:rPr>
              <a:t> = </a:t>
            </a:r>
            <a:r>
              <a:rPr lang="en-US" sz="3200" b="1" i="1">
                <a:solidFill>
                  <a:schemeClr val="accent2"/>
                </a:solidFill>
              </a:rPr>
              <a:t>work</a:t>
            </a:r>
          </a:p>
        </p:txBody>
      </p:sp>
      <p:sp>
        <p:nvSpPr>
          <p:cNvPr id="67663" name="Text Box 67"/>
          <p:cNvSpPr txBox="1">
            <a:spLocks noChangeArrowheads="1"/>
          </p:cNvSpPr>
          <p:nvPr/>
        </p:nvSpPr>
        <p:spPr bwMode="auto">
          <a:xfrm>
            <a:off x="6019800" y="1828800"/>
            <a:ext cx="2592388" cy="584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</a:rPr>
              <a:t>T</a:t>
            </a:r>
            <a:r>
              <a:rPr lang="en-US" sz="3200" baseline="-25000">
                <a:solidFill>
                  <a:srgbClr val="002060"/>
                </a:solidFill>
              </a:rPr>
              <a:t>∞</a:t>
            </a:r>
            <a:r>
              <a:rPr lang="en-US" sz="3200">
                <a:solidFill>
                  <a:srgbClr val="002060"/>
                </a:solidFill>
              </a:rPr>
              <a:t> </a:t>
            </a:r>
            <a:r>
              <a:rPr lang="en-US" sz="3200">
                <a:solidFill>
                  <a:schemeClr val="tx1"/>
                </a:solidFill>
              </a:rPr>
              <a:t>= </a:t>
            </a:r>
            <a:r>
              <a:rPr lang="en-US" sz="3200" b="1" i="1">
                <a:solidFill>
                  <a:schemeClr val="accent2"/>
                </a:solidFill>
              </a:rPr>
              <a:t>span</a:t>
            </a:r>
            <a:r>
              <a:rPr lang="en-US" sz="3200" b="1">
                <a:solidFill>
                  <a:schemeClr val="tx2"/>
                </a:solidFill>
              </a:rPr>
              <a:t>*</a:t>
            </a:r>
          </a:p>
        </p:txBody>
      </p:sp>
      <p:sp>
        <p:nvSpPr>
          <p:cNvPr id="67664" name="Text Box 68"/>
          <p:cNvSpPr txBox="1">
            <a:spLocks noChangeArrowheads="1"/>
          </p:cNvSpPr>
          <p:nvPr/>
        </p:nvSpPr>
        <p:spPr bwMode="auto">
          <a:xfrm>
            <a:off x="3962400" y="5768975"/>
            <a:ext cx="5121275" cy="83026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68275" indent="-168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2"/>
                </a:solidFill>
              </a:rPr>
              <a:t>*	</a:t>
            </a:r>
            <a:r>
              <a:rPr lang="en-US" sz="2400">
                <a:solidFill>
                  <a:schemeClr val="tx1"/>
                </a:solidFill>
              </a:rPr>
              <a:t>Also called </a:t>
            </a:r>
            <a:r>
              <a:rPr lang="en-US" sz="2400" b="1" i="1">
                <a:solidFill>
                  <a:schemeClr val="accent2"/>
                </a:solidFill>
              </a:rPr>
              <a:t>critical-path length</a:t>
            </a:r>
            <a:endParaRPr lang="en-US" sz="2400">
              <a:solidFill>
                <a:schemeClr val="accent2"/>
              </a:solidFill>
            </a:endParaRPr>
          </a:p>
          <a:p>
            <a:pPr marL="168275" indent="-168275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	or </a:t>
            </a:r>
            <a:r>
              <a:rPr lang="en-US" sz="2400" b="1" i="1">
                <a:solidFill>
                  <a:schemeClr val="accent2"/>
                </a:solidFill>
              </a:rPr>
              <a:t>computational depth</a:t>
            </a:r>
            <a:r>
              <a:rPr lang="en-US" sz="240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5" name="AutoShape 88"/>
          <p:cNvSpPr>
            <a:spLocks noChangeArrowheads="1"/>
          </p:cNvSpPr>
          <p:nvPr/>
        </p:nvSpPr>
        <p:spPr bwMode="auto">
          <a:xfrm>
            <a:off x="4319368" y="2702629"/>
            <a:ext cx="4538134" cy="1272633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6350" algn="ctr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600" b="1">
                <a:solidFill>
                  <a:schemeClr val="tx2"/>
                </a:solidFill>
              </a:rPr>
              <a:t>Speedup on p processors</a:t>
            </a:r>
            <a:endParaRPr lang="en-US" sz="2600">
              <a:solidFill>
                <a:schemeClr val="tx2"/>
              </a:solidFill>
            </a:endParaRPr>
          </a:p>
          <a:p>
            <a:pPr marL="346075" lvl="1" indent="-231775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SzTx/>
              <a:buFontTx/>
              <a:buChar char="∙"/>
            </a:pPr>
            <a:r>
              <a:rPr lang="en-US" sz="3200">
                <a:solidFill>
                  <a:srgbClr val="373633"/>
                </a:solidFill>
              </a:rPr>
              <a:t>T</a:t>
            </a:r>
            <a:r>
              <a:rPr lang="en-US" sz="3200" baseline="-25000">
                <a:solidFill>
                  <a:srgbClr val="373633"/>
                </a:solidFill>
              </a:rPr>
              <a:t>1</a:t>
            </a:r>
            <a:r>
              <a:rPr lang="en-US" sz="3200">
                <a:solidFill>
                  <a:srgbClr val="373633"/>
                </a:solidFill>
              </a:rPr>
              <a:t>/T</a:t>
            </a:r>
            <a:r>
              <a:rPr lang="en-US" sz="3200" baseline="-25000">
                <a:solidFill>
                  <a:srgbClr val="373633"/>
                </a:solidFill>
              </a:rPr>
              <a:t>p </a:t>
            </a:r>
            <a:endParaRPr lang="en-US" sz="3200" baseline="-25000">
              <a:solidFill>
                <a:srgbClr val="373633"/>
              </a:solidFill>
              <a:sym typeface="Times New Roman" pitchFamily="18" charset="0"/>
            </a:endParaRPr>
          </a:p>
        </p:txBody>
      </p:sp>
      <p:sp>
        <p:nvSpPr>
          <p:cNvPr id="48" name="AutoShape 88"/>
          <p:cNvSpPr>
            <a:spLocks noChangeArrowheads="1"/>
          </p:cNvSpPr>
          <p:nvPr/>
        </p:nvSpPr>
        <p:spPr bwMode="auto">
          <a:xfrm>
            <a:off x="5105400" y="4234577"/>
            <a:ext cx="2514600" cy="1328023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6350" algn="ctr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convex"/>
          </a:sp3d>
        </p:spPr>
        <p:txBody>
          <a:bodyPr anchor="ctr">
            <a:spAutoFit/>
          </a:bodyPr>
          <a:lstStyle/>
          <a:p>
            <a:pPr marL="0" lvl="1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US" sz="3200" b="1">
                <a:solidFill>
                  <a:srgbClr val="990033"/>
                </a:solidFill>
              </a:rPr>
              <a:t>Parallelism</a:t>
            </a:r>
            <a:endParaRPr lang="en-US" sz="3200">
              <a:solidFill>
                <a:srgbClr val="373633"/>
              </a:solidFill>
              <a:sym typeface="Times New Roman" pitchFamily="18" charset="0"/>
            </a:endParaRPr>
          </a:p>
          <a:p>
            <a:pPr marL="0" lvl="1">
              <a:lnSpc>
                <a:spcPct val="100000"/>
              </a:lnSpc>
              <a:spcBef>
                <a:spcPct val="0"/>
              </a:spcBef>
              <a:buSzTx/>
              <a:buFontTx/>
              <a:buChar char="∙"/>
            </a:pPr>
            <a:r>
              <a:rPr lang="en-US" sz="3200">
                <a:solidFill>
                  <a:srgbClr val="373633"/>
                </a:solidFill>
              </a:rPr>
              <a:t>T</a:t>
            </a:r>
            <a:r>
              <a:rPr lang="en-US" sz="3200" baseline="-25000">
                <a:solidFill>
                  <a:srgbClr val="373633"/>
                </a:solidFill>
              </a:rPr>
              <a:t>1</a:t>
            </a:r>
            <a:r>
              <a:rPr lang="en-US" sz="3200">
                <a:solidFill>
                  <a:srgbClr val="373633"/>
                </a:solidFill>
              </a:rPr>
              <a:t>/T</a:t>
            </a:r>
            <a:r>
              <a:rPr lang="en-US" baseline="-25000">
                <a:solidFill>
                  <a:srgbClr val="002060"/>
                </a:solidFill>
              </a:rPr>
              <a:t>∞</a:t>
            </a:r>
          </a:p>
        </p:txBody>
      </p:sp>
      <p:sp>
        <p:nvSpPr>
          <p:cNvPr id="67671" name="Title 48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Work and Span (Recap)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Master Method — C</a:t>
            </a:r>
            <a:r>
              <a:rPr lang="en-US" sz="3600"/>
              <a:t>ASE</a:t>
            </a:r>
            <a:r>
              <a:rPr lang="en-US" sz="4400"/>
              <a:t> 2</a:t>
            </a:r>
          </a:p>
        </p:txBody>
      </p:sp>
      <p:sp>
        <p:nvSpPr>
          <p:cNvPr id="585734" name="AutoShape 6"/>
          <p:cNvSpPr>
            <a:spLocks noChangeArrowheads="1"/>
          </p:cNvSpPr>
          <p:nvPr/>
        </p:nvSpPr>
        <p:spPr bwMode="auto">
          <a:xfrm>
            <a:off x="2971800" y="2743200"/>
            <a:ext cx="3200400" cy="1076325"/>
          </a:xfrm>
          <a:prstGeom prst="roundRect">
            <a:avLst>
              <a:gd name="adj" fmla="val 16667"/>
            </a:avLst>
          </a:prstGeom>
          <a:solidFill>
            <a:srgbClr val="FFCDE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0000"/>
                </a:solidFill>
              </a:rPr>
              <a:t>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8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</a:t>
            </a:r>
            <a:r>
              <a:rPr lang="en-US" sz="4000">
                <a:solidFill>
                  <a:srgbClr val="000000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≈ f(n)</a:t>
            </a:r>
          </a:p>
        </p:txBody>
      </p:sp>
      <p:sp>
        <p:nvSpPr>
          <p:cNvPr id="585735" name="Text Box 7"/>
          <p:cNvSpPr txBox="1">
            <a:spLocks noChangeArrowheads="1"/>
          </p:cNvSpPr>
          <p:nvPr/>
        </p:nvSpPr>
        <p:spPr bwMode="auto">
          <a:xfrm>
            <a:off x="304800" y="4119563"/>
            <a:ext cx="84582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Specifically, </a:t>
            </a:r>
            <a:r>
              <a:rPr lang="en-US">
                <a:solidFill>
                  <a:srgbClr val="000000"/>
                </a:solidFill>
              </a:rPr>
              <a:t>f(n) 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8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</a:t>
            </a:r>
            <a:r>
              <a:rPr lang="en-US">
                <a:solidFill>
                  <a:srgbClr val="000000"/>
                </a:solidFill>
              </a:rPr>
              <a:t>lg</a:t>
            </a:r>
            <a:r>
              <a:rPr lang="en-US" sz="3200" baseline="30000">
                <a:solidFill>
                  <a:srgbClr val="000000"/>
                </a:solidFill>
              </a:rPr>
              <a:t>k</a:t>
            </a:r>
            <a:r>
              <a:rPr lang="en-US">
                <a:solidFill>
                  <a:srgbClr val="000000"/>
                </a:solidFill>
              </a:rPr>
              <a:t>n)</a:t>
            </a:r>
            <a:r>
              <a:rPr lang="en-US" sz="3200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for some constant </a:t>
            </a:r>
            <a:r>
              <a:rPr lang="en-US">
                <a:solidFill>
                  <a:srgbClr val="000000"/>
                </a:solidFill>
              </a:rPr>
              <a:t>k ≥ 0</a:t>
            </a:r>
            <a:r>
              <a:rPr lang="en-US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Tx/>
              <a:buFontTx/>
              <a:buNone/>
            </a:pPr>
            <a:r>
              <a:rPr lang="en-US" sz="3200" b="1" i="1">
                <a:solidFill>
                  <a:schemeClr val="tx2"/>
                </a:solidFill>
              </a:rPr>
              <a:t>Solution:</a:t>
            </a:r>
            <a:r>
              <a:rPr lang="en-US" sz="3200" b="1" i="1">
                <a:solidFill>
                  <a:schemeClr val="accent2"/>
                </a:solidFill>
              </a:rPr>
              <a:t>  </a:t>
            </a:r>
            <a:r>
              <a:rPr lang="en-US" sz="3200">
                <a:solidFill>
                  <a:srgbClr val="000000"/>
                </a:solidFill>
              </a:rPr>
              <a:t>T(n) = </a:t>
            </a:r>
            <a:r>
              <a:rPr lang="el-GR" sz="3200">
                <a:solidFill>
                  <a:srgbClr val="000000"/>
                </a:solidFill>
              </a:rPr>
              <a:t>Θ</a:t>
            </a:r>
            <a:r>
              <a:rPr lang="en-US" sz="3200">
                <a:solidFill>
                  <a:srgbClr val="000000"/>
                </a:solidFill>
              </a:rPr>
              <a:t>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8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</a:t>
            </a:r>
            <a:r>
              <a:rPr lang="en-US" sz="3200">
                <a:solidFill>
                  <a:srgbClr val="000000"/>
                </a:solidFill>
              </a:rPr>
              <a:t>lg</a:t>
            </a:r>
            <a:r>
              <a:rPr lang="en-US" sz="3200" baseline="30000">
                <a:solidFill>
                  <a:srgbClr val="000000"/>
                </a:solidFill>
              </a:rPr>
              <a:t>k+1</a:t>
            </a:r>
            <a:r>
              <a:rPr lang="en-US" sz="3200">
                <a:solidFill>
                  <a:srgbClr val="000000"/>
                </a:solidFill>
              </a:rPr>
              <a:t>n))</a:t>
            </a:r>
            <a:r>
              <a:rPr lang="en-US" sz="3200">
                <a:solidFill>
                  <a:schemeClr val="tx1"/>
                </a:solidFill>
              </a:rPr>
              <a:t> .</a:t>
            </a:r>
          </a:p>
        </p:txBody>
      </p:sp>
      <p:sp>
        <p:nvSpPr>
          <p:cNvPr id="585737" name="Rectangle 9"/>
          <p:cNvSpPr>
            <a:spLocks noChangeArrowheads="1"/>
          </p:cNvSpPr>
          <p:nvPr/>
        </p:nvSpPr>
        <p:spPr bwMode="auto">
          <a:xfrm>
            <a:off x="2209800" y="1447800"/>
            <a:ext cx="4565650" cy="1085850"/>
          </a:xfrm>
          <a:prstGeom prst="rect">
            <a:avLst/>
          </a:prstGeom>
          <a:solidFill>
            <a:srgbClr val="FF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 dirty="0">
                <a:solidFill>
                  <a:srgbClr val="000000"/>
                </a:solidFill>
                <a:ea typeface="+mn-ea"/>
                <a:cs typeface="+mn-cs"/>
              </a:rPr>
              <a:t>T(n) = </a:t>
            </a:r>
            <a:r>
              <a:rPr lang="en-US" sz="3200" spc="-300" dirty="0">
                <a:solidFill>
                  <a:srgbClr val="000000"/>
                </a:solidFill>
                <a:ea typeface="+mn-ea"/>
                <a:cs typeface="+mn-cs"/>
              </a:rPr>
              <a:t>a T</a:t>
            </a:r>
            <a:r>
              <a:rPr lang="en-US" sz="3200" dirty="0">
                <a:solidFill>
                  <a:srgbClr val="000000"/>
                </a:solidFill>
                <a:ea typeface="+mn-ea"/>
                <a:cs typeface="+mn-cs"/>
              </a:rPr>
              <a:t>(n/b</a:t>
            </a:r>
            <a:r>
              <a:rPr lang="en-US" sz="3200" dirty="0">
                <a:solidFill>
                  <a:srgbClr val="000000"/>
                </a:solidFill>
                <a:ea typeface="+mn-ea"/>
                <a:cs typeface="+mn-cs"/>
              </a:rPr>
              <a:t>) + </a:t>
            </a:r>
            <a:r>
              <a:rPr lang="en-US" sz="3200" dirty="0">
                <a:solidFill>
                  <a:srgbClr val="000000"/>
                </a:solidFill>
                <a:ea typeface="+mn-ea"/>
                <a:cs typeface="+mn-cs"/>
              </a:rPr>
              <a:t>f(n</a:t>
            </a:r>
            <a:r>
              <a:rPr lang="en-US" sz="3200" dirty="0">
                <a:solidFill>
                  <a:srgbClr val="000000"/>
                </a:solidFill>
                <a:ea typeface="+mn-ea"/>
                <a:cs typeface="+mn-cs"/>
              </a:rPr>
              <a:t>)</a:t>
            </a: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304800" y="5943600"/>
            <a:ext cx="8001000" cy="4333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schemeClr val="tx2"/>
                </a:solidFill>
              </a:rPr>
              <a:t>Ex(qsort): a =2, b=2, k=0 </a:t>
            </a:r>
            <a:r>
              <a:rPr lang="en-US">
                <a:solidFill>
                  <a:schemeClr val="tx2"/>
                </a:solidFill>
                <a:sym typeface="Wingdings" pitchFamily="2" charset="2"/>
              </a:rPr>
              <a:t> T</a:t>
            </a:r>
            <a:r>
              <a:rPr lang="en-US" baseline="-25000">
                <a:solidFill>
                  <a:schemeClr val="tx2"/>
                </a:solidFill>
                <a:sym typeface="Wingdings" pitchFamily="2" charset="2"/>
              </a:rPr>
              <a:t>1</a:t>
            </a:r>
            <a:r>
              <a:rPr lang="en-US">
                <a:solidFill>
                  <a:schemeClr val="tx2"/>
                </a:solidFill>
                <a:sym typeface="Wingdings" pitchFamily="2" charset="2"/>
              </a:rPr>
              <a:t>(n)=</a:t>
            </a:r>
            <a:r>
              <a:rPr lang="el-GR">
                <a:solidFill>
                  <a:schemeClr val="tx2"/>
                </a:solidFill>
              </a:rPr>
              <a:t>Θ</a:t>
            </a:r>
            <a:r>
              <a:rPr lang="en-US">
                <a:solidFill>
                  <a:schemeClr val="tx2"/>
                </a:solidFill>
              </a:rPr>
              <a:t>(n lg 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73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Master Method — C</a:t>
            </a:r>
            <a:r>
              <a:rPr lang="en-US" sz="3600"/>
              <a:t>ASE</a:t>
            </a:r>
            <a:r>
              <a:rPr lang="en-US" sz="4400"/>
              <a:t> 3</a:t>
            </a:r>
          </a:p>
        </p:txBody>
      </p:sp>
      <p:sp>
        <p:nvSpPr>
          <p:cNvPr id="585734" name="AutoShape 6"/>
          <p:cNvSpPr>
            <a:spLocks noChangeArrowheads="1"/>
          </p:cNvSpPr>
          <p:nvPr/>
        </p:nvSpPr>
        <p:spPr bwMode="auto">
          <a:xfrm>
            <a:off x="2971800" y="2743200"/>
            <a:ext cx="3200400" cy="1076325"/>
          </a:xfrm>
          <a:prstGeom prst="roundRect">
            <a:avLst>
              <a:gd name="adj" fmla="val 16667"/>
            </a:avLst>
          </a:prstGeom>
          <a:solidFill>
            <a:srgbClr val="FFCDE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0000"/>
                </a:solidFill>
              </a:rPr>
              <a:t>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8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</a:t>
            </a:r>
            <a:r>
              <a:rPr lang="en-US" sz="4000">
                <a:solidFill>
                  <a:srgbClr val="000000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≪ f(n)</a:t>
            </a:r>
          </a:p>
        </p:txBody>
      </p:sp>
      <p:sp>
        <p:nvSpPr>
          <p:cNvPr id="585735" name="Text Box 7"/>
          <p:cNvSpPr txBox="1">
            <a:spLocks noChangeArrowheads="1"/>
          </p:cNvSpPr>
          <p:nvPr/>
        </p:nvSpPr>
        <p:spPr bwMode="auto">
          <a:xfrm>
            <a:off x="304800" y="4038600"/>
            <a:ext cx="8458200" cy="254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Specifically,</a:t>
            </a:r>
            <a:r>
              <a:rPr lang="en-US" sz="3200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f(n) = </a:t>
            </a:r>
            <a:r>
              <a:rPr lang="el-GR">
                <a:solidFill>
                  <a:srgbClr val="000000"/>
                </a:solidFill>
              </a:rPr>
              <a:t>Ω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8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 + </a:t>
            </a:r>
            <a:r>
              <a:rPr lang="el-GR" sz="3200" baseline="30000">
                <a:solidFill>
                  <a:srgbClr val="000000"/>
                </a:solidFill>
              </a:rPr>
              <a:t>ε</a:t>
            </a:r>
            <a:r>
              <a:rPr lang="en-US">
                <a:solidFill>
                  <a:srgbClr val="000000"/>
                </a:solidFill>
              </a:rPr>
              <a:t>)</a:t>
            </a:r>
            <a:r>
              <a:rPr lang="en-US" sz="3200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for some constant </a:t>
            </a:r>
            <a:r>
              <a:rPr lang="el-GR">
                <a:solidFill>
                  <a:srgbClr val="000000"/>
                </a:solidFill>
              </a:rPr>
              <a:t>ε</a:t>
            </a:r>
            <a:r>
              <a:rPr lang="en-US">
                <a:solidFill>
                  <a:srgbClr val="000000"/>
                </a:solidFill>
              </a:rPr>
              <a:t> &gt; 0</a:t>
            </a:r>
            <a:r>
              <a:rPr lang="en-US">
                <a:solidFill>
                  <a:schemeClr val="tx1"/>
                </a:solidFill>
              </a:rPr>
              <a:t>,</a:t>
            </a:r>
            <a:r>
              <a:rPr lang="en-US" sz="3200" i="1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and</a:t>
            </a:r>
            <a:r>
              <a:rPr lang="en-US" i="1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f(n) </a:t>
            </a:r>
            <a:r>
              <a:rPr lang="en-US">
                <a:solidFill>
                  <a:schemeClr val="tx1"/>
                </a:solidFill>
              </a:rPr>
              <a:t>satisfies the </a:t>
            </a:r>
            <a:r>
              <a:rPr lang="en-US" b="1" i="1">
                <a:solidFill>
                  <a:schemeClr val="accent2"/>
                </a:solidFill>
              </a:rPr>
              <a:t>regularity condition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that </a:t>
            </a:r>
            <a:r>
              <a:rPr lang="en-US">
                <a:solidFill>
                  <a:srgbClr val="000000"/>
                </a:solidFill>
              </a:rPr>
              <a:t>a f(n/b) ≤ c f(n)</a:t>
            </a:r>
            <a:r>
              <a:rPr lang="en-US">
                <a:solidFill>
                  <a:srgbClr val="009999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for some constant </a:t>
            </a:r>
            <a:r>
              <a:rPr lang="en-US">
                <a:solidFill>
                  <a:srgbClr val="000000"/>
                </a:solidFill>
              </a:rPr>
              <a:t>c &lt; 1</a:t>
            </a:r>
            <a:r>
              <a:rPr lang="en-US" sz="320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chemeClr val="accent2"/>
              </a:buClr>
              <a:buSzTx/>
              <a:buFontTx/>
              <a:buNone/>
            </a:pPr>
            <a:r>
              <a:rPr lang="en-US" sz="3200" b="1" i="1">
                <a:solidFill>
                  <a:schemeClr val="tx2"/>
                </a:solidFill>
              </a:rPr>
              <a:t>Solution:</a:t>
            </a:r>
            <a:r>
              <a:rPr lang="en-US" sz="3200" b="1" i="1">
                <a:solidFill>
                  <a:schemeClr val="accent2"/>
                </a:solidFill>
              </a:rPr>
              <a:t>  </a:t>
            </a:r>
            <a:r>
              <a:rPr lang="en-US" sz="3200">
                <a:solidFill>
                  <a:srgbClr val="000000"/>
                </a:solidFill>
              </a:rPr>
              <a:t>T(n) = </a:t>
            </a:r>
            <a:r>
              <a:rPr lang="el-GR" sz="3200">
                <a:solidFill>
                  <a:srgbClr val="000000"/>
                </a:solidFill>
              </a:rPr>
              <a:t>Θ</a:t>
            </a:r>
            <a:r>
              <a:rPr lang="en-US" sz="3200">
                <a:solidFill>
                  <a:srgbClr val="000000"/>
                </a:solidFill>
              </a:rPr>
              <a:t>(f(n))</a:t>
            </a:r>
            <a:r>
              <a:rPr lang="en-US" sz="3200">
                <a:solidFill>
                  <a:schemeClr val="tx1"/>
                </a:solidFill>
              </a:rPr>
              <a:t> .</a:t>
            </a:r>
          </a:p>
        </p:txBody>
      </p:sp>
      <p:sp>
        <p:nvSpPr>
          <p:cNvPr id="585737" name="Rectangle 9"/>
          <p:cNvSpPr>
            <a:spLocks noChangeArrowheads="1"/>
          </p:cNvSpPr>
          <p:nvPr/>
        </p:nvSpPr>
        <p:spPr bwMode="auto">
          <a:xfrm>
            <a:off x="2209800" y="1447800"/>
            <a:ext cx="4565650" cy="1085850"/>
          </a:xfrm>
          <a:prstGeom prst="rect">
            <a:avLst/>
          </a:prstGeom>
          <a:solidFill>
            <a:srgbClr val="FF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 dirty="0">
                <a:solidFill>
                  <a:srgbClr val="000000"/>
                </a:solidFill>
                <a:ea typeface="+mn-ea"/>
                <a:cs typeface="+mn-cs"/>
              </a:rPr>
              <a:t>T(n) = </a:t>
            </a:r>
            <a:r>
              <a:rPr lang="en-US" sz="3200" spc="-300" dirty="0">
                <a:solidFill>
                  <a:srgbClr val="000000"/>
                </a:solidFill>
                <a:ea typeface="+mn-ea"/>
                <a:cs typeface="+mn-cs"/>
              </a:rPr>
              <a:t>a T</a:t>
            </a:r>
            <a:r>
              <a:rPr lang="en-US" sz="3200" dirty="0">
                <a:solidFill>
                  <a:srgbClr val="000000"/>
                </a:solidFill>
                <a:ea typeface="+mn-ea"/>
                <a:cs typeface="+mn-cs"/>
              </a:rPr>
              <a:t>(n/b</a:t>
            </a:r>
            <a:r>
              <a:rPr lang="en-US" sz="3200" dirty="0">
                <a:solidFill>
                  <a:srgbClr val="000000"/>
                </a:solidFill>
                <a:ea typeface="+mn-ea"/>
                <a:cs typeface="+mn-cs"/>
              </a:rPr>
              <a:t>) + </a:t>
            </a:r>
            <a:r>
              <a:rPr lang="en-US" sz="3200" dirty="0">
                <a:solidFill>
                  <a:srgbClr val="000000"/>
                </a:solidFill>
                <a:ea typeface="+mn-ea"/>
                <a:cs typeface="+mn-cs"/>
              </a:rPr>
              <a:t>f(n</a:t>
            </a:r>
            <a:r>
              <a:rPr lang="en-US" sz="3200" dirty="0">
                <a:solidFill>
                  <a:srgbClr val="000000"/>
                </a:solidFill>
                <a:ea typeface="+mn-ea"/>
                <a:cs typeface="+mn-cs"/>
              </a:rPr>
              <a:t>)</a:t>
            </a:r>
          </a:p>
        </p:txBody>
      </p:sp>
      <p:sp>
        <p:nvSpPr>
          <p:cNvPr id="8" name="TextBox 7"/>
          <p:cNvSpPr>
            <a:spLocks noChangeArrowheads="1"/>
          </p:cNvSpPr>
          <p:nvPr/>
        </p:nvSpPr>
        <p:spPr bwMode="auto">
          <a:xfrm>
            <a:off x="6096000" y="5562600"/>
            <a:ext cx="2514600" cy="892175"/>
          </a:xfrm>
          <a:prstGeom prst="wedgeRoundRectCallout">
            <a:avLst>
              <a:gd name="adj1" fmla="val -87375"/>
              <a:gd name="adj2" fmla="val 3612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rgbClr val="FFFF00"/>
                </a:solidFill>
              </a:rPr>
              <a:t>Example: Span of qsort</a:t>
            </a:r>
            <a:endParaRPr lang="en-US" sz="24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7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5735" grpId="0" build="p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Master Method Summary</a:t>
            </a:r>
          </a:p>
        </p:txBody>
      </p:sp>
      <p:sp>
        <p:nvSpPr>
          <p:cNvPr id="609284" name="Rectangle 4"/>
          <p:cNvSpPr>
            <a:spLocks noChangeArrowheads="1"/>
          </p:cNvSpPr>
          <p:nvPr/>
        </p:nvSpPr>
        <p:spPr bwMode="auto">
          <a:xfrm>
            <a:off x="273050" y="2794000"/>
            <a:ext cx="8566150" cy="373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 b="1">
                <a:solidFill>
                  <a:schemeClr val="tx2"/>
                </a:solidFill>
              </a:rPr>
              <a:t>CASE 1</a:t>
            </a:r>
            <a:r>
              <a:rPr lang="en-US" sz="3200">
                <a:solidFill>
                  <a:schemeClr val="tx2"/>
                </a:solidFill>
              </a:rPr>
              <a:t>:</a:t>
            </a:r>
            <a:r>
              <a:rPr lang="en-US" sz="3200">
                <a:solidFill>
                  <a:schemeClr val="tx1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f</a:t>
            </a:r>
            <a:r>
              <a:rPr lang="en-US" sz="1600">
                <a:solidFill>
                  <a:srgbClr val="000000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(n) = O(n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16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 – </a:t>
            </a:r>
            <a:r>
              <a:rPr lang="el-GR" sz="3200" baseline="30000">
                <a:solidFill>
                  <a:srgbClr val="000000"/>
                </a:solidFill>
              </a:rPr>
              <a:t>ε</a:t>
            </a:r>
            <a:r>
              <a:rPr lang="en-US" sz="3200">
                <a:solidFill>
                  <a:srgbClr val="000000"/>
                </a:solidFill>
              </a:rPr>
              <a:t>)</a:t>
            </a:r>
            <a:r>
              <a:rPr lang="en-US" sz="3200">
                <a:solidFill>
                  <a:schemeClr val="tx1"/>
                </a:solidFill>
              </a:rPr>
              <a:t>, </a:t>
            </a:r>
            <a:r>
              <a:rPr lang="en-US">
                <a:solidFill>
                  <a:schemeClr val="tx1"/>
                </a:solidFill>
              </a:rPr>
              <a:t>constant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ε</a:t>
            </a:r>
            <a:r>
              <a:rPr lang="en-US">
                <a:solidFill>
                  <a:srgbClr val="000000"/>
                </a:solidFill>
              </a:rPr>
              <a:t> &gt; 0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 </a:t>
            </a:r>
            <a:r>
              <a:rPr lang="en-US" sz="3200">
                <a:solidFill>
                  <a:srgbClr val="000000"/>
                </a:solidFill>
              </a:rPr>
              <a:t>T(n) = </a:t>
            </a:r>
            <a:r>
              <a:rPr lang="el-GR" sz="3200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 sz="3200">
                <a:solidFill>
                  <a:srgbClr val="000000"/>
                </a:solidFill>
              </a:rPr>
              <a:t>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16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</a:t>
            </a:r>
            <a:r>
              <a:rPr lang="en-US" sz="3200">
                <a:solidFill>
                  <a:srgbClr val="000000"/>
                </a:solidFill>
              </a:rPr>
              <a:t>) </a:t>
            </a:r>
            <a:r>
              <a:rPr lang="en-US" sz="320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en-US" sz="3200" b="1">
                <a:solidFill>
                  <a:schemeClr val="tx2"/>
                </a:solidFill>
              </a:rPr>
              <a:t>CASE 2</a:t>
            </a:r>
            <a:r>
              <a:rPr lang="en-US" sz="3200">
                <a:solidFill>
                  <a:schemeClr val="tx2"/>
                </a:solidFill>
              </a:rPr>
              <a:t>:</a:t>
            </a:r>
            <a:r>
              <a:rPr lang="en-US" sz="3200">
                <a:solidFill>
                  <a:schemeClr val="tx1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f</a:t>
            </a: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(n) = </a:t>
            </a:r>
            <a:r>
              <a:rPr lang="el-GR" sz="3200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 sz="3200">
                <a:solidFill>
                  <a:srgbClr val="000000"/>
                </a:solidFill>
              </a:rPr>
              <a:t>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16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 </a:t>
            </a:r>
            <a:r>
              <a:rPr lang="en-US" sz="3200">
                <a:solidFill>
                  <a:srgbClr val="000000"/>
                </a:solidFill>
              </a:rPr>
              <a:t>lg</a:t>
            </a:r>
            <a:r>
              <a:rPr lang="en-US" sz="3200" baseline="30000">
                <a:solidFill>
                  <a:srgbClr val="000000"/>
                </a:solidFill>
              </a:rPr>
              <a:t>k</a:t>
            </a:r>
            <a:r>
              <a:rPr lang="en-US" sz="3200">
                <a:solidFill>
                  <a:srgbClr val="000000"/>
                </a:solidFill>
              </a:rPr>
              <a:t>n)</a:t>
            </a:r>
            <a:r>
              <a:rPr lang="en-US" sz="3200">
                <a:solidFill>
                  <a:schemeClr val="tx1"/>
                </a:solidFill>
              </a:rPr>
              <a:t>, </a:t>
            </a:r>
            <a:r>
              <a:rPr lang="en-US">
                <a:solidFill>
                  <a:schemeClr val="tx1"/>
                </a:solidFill>
              </a:rPr>
              <a:t>constant</a:t>
            </a:r>
            <a:r>
              <a:rPr lang="en-US">
                <a:solidFill>
                  <a:srgbClr val="000000"/>
                </a:solidFill>
              </a:rPr>
              <a:t> k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</a:t>
            </a:r>
            <a:r>
              <a:rPr lang="en-US">
                <a:solidFill>
                  <a:srgbClr val="000000"/>
                </a:solidFill>
              </a:rPr>
              <a:t> 0 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</a:t>
            </a:r>
            <a:r>
              <a:rPr lang="en-US" sz="3200">
                <a:solidFill>
                  <a:srgbClr val="9900CC"/>
                </a:solidFill>
                <a:sym typeface="Symbol" pitchFamily="18" charset="2"/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T(n) = </a:t>
            </a:r>
            <a:r>
              <a:rPr lang="el-GR" sz="3200">
                <a:solidFill>
                  <a:srgbClr val="000000"/>
                </a:solidFill>
              </a:rPr>
              <a:t>Θ</a:t>
            </a:r>
            <a:r>
              <a:rPr lang="en-US" sz="3200">
                <a:solidFill>
                  <a:srgbClr val="000000"/>
                </a:solidFill>
              </a:rPr>
              <a:t>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16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</a:t>
            </a:r>
            <a:r>
              <a:rPr lang="en-US" sz="3200">
                <a:solidFill>
                  <a:srgbClr val="000000"/>
                </a:solidFill>
              </a:rPr>
              <a:t> lg</a:t>
            </a:r>
            <a:r>
              <a:rPr lang="en-US" sz="3200" baseline="30000">
                <a:solidFill>
                  <a:srgbClr val="000000"/>
                </a:solidFill>
              </a:rPr>
              <a:t>k+1</a:t>
            </a:r>
            <a:r>
              <a:rPr lang="en-US" sz="3200">
                <a:solidFill>
                  <a:srgbClr val="000000"/>
                </a:solidFill>
              </a:rPr>
              <a:t>n) </a:t>
            </a:r>
            <a:r>
              <a:rPr lang="en-US" sz="320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en-US" sz="3200" b="1">
                <a:solidFill>
                  <a:schemeClr val="tx2"/>
                </a:solidFill>
              </a:rPr>
              <a:t>CASE 3</a:t>
            </a:r>
            <a:r>
              <a:rPr lang="en-US" sz="3200">
                <a:solidFill>
                  <a:schemeClr val="tx2"/>
                </a:solidFill>
              </a:rPr>
              <a:t>:</a:t>
            </a:r>
            <a:r>
              <a:rPr lang="en-US" sz="3200">
                <a:solidFill>
                  <a:schemeClr val="tx1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f</a:t>
            </a:r>
            <a:r>
              <a:rPr lang="en-US" sz="1800">
                <a:solidFill>
                  <a:srgbClr val="000000"/>
                </a:solidFill>
              </a:rPr>
              <a:t> </a:t>
            </a:r>
            <a:r>
              <a:rPr lang="en-US" sz="3200">
                <a:solidFill>
                  <a:srgbClr val="000000"/>
                </a:solidFill>
              </a:rPr>
              <a:t>(n) = </a:t>
            </a:r>
            <a:r>
              <a:rPr lang="el-GR" sz="3200">
                <a:solidFill>
                  <a:srgbClr val="000000"/>
                </a:solidFill>
              </a:rPr>
              <a:t>Ω</a:t>
            </a:r>
            <a:r>
              <a:rPr lang="en-US" sz="3200">
                <a:solidFill>
                  <a:srgbClr val="000000"/>
                </a:solidFill>
              </a:rPr>
              <a:t>(n</a:t>
            </a:r>
            <a:r>
              <a:rPr lang="en-US" sz="3200" baseline="30000">
                <a:solidFill>
                  <a:srgbClr val="000000"/>
                </a:solidFill>
              </a:rPr>
              <a:t>log</a:t>
            </a:r>
            <a:r>
              <a:rPr lang="en-US" baseline="16000">
                <a:solidFill>
                  <a:srgbClr val="000000"/>
                </a:solidFill>
              </a:rPr>
              <a:t>b</a:t>
            </a:r>
            <a:r>
              <a:rPr lang="en-US" sz="3200" baseline="30000">
                <a:solidFill>
                  <a:srgbClr val="000000"/>
                </a:solidFill>
              </a:rPr>
              <a:t>a + </a:t>
            </a:r>
            <a:r>
              <a:rPr lang="el-GR" sz="3200" baseline="30000">
                <a:solidFill>
                  <a:srgbClr val="000000"/>
                </a:solidFill>
              </a:rPr>
              <a:t>ε</a:t>
            </a:r>
            <a:r>
              <a:rPr lang="en-US" sz="3200">
                <a:solidFill>
                  <a:srgbClr val="000000"/>
                </a:solidFill>
              </a:rPr>
              <a:t>)</a:t>
            </a:r>
            <a:r>
              <a:rPr lang="en-US" sz="3200">
                <a:solidFill>
                  <a:schemeClr val="tx1"/>
                </a:solidFill>
              </a:rPr>
              <a:t>, </a:t>
            </a:r>
            <a:r>
              <a:rPr lang="en-US">
                <a:solidFill>
                  <a:schemeClr val="tx1"/>
                </a:solidFill>
              </a:rPr>
              <a:t>constant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ε</a:t>
            </a:r>
            <a:r>
              <a:rPr lang="en-US">
                <a:solidFill>
                  <a:srgbClr val="000000"/>
                </a:solidFill>
              </a:rPr>
              <a:t> &gt; 0</a:t>
            </a:r>
            <a:r>
              <a:rPr lang="en-US">
                <a:solidFill>
                  <a:schemeClr val="tx1"/>
                </a:solidFill>
              </a:rPr>
              <a:t>, and regularity condition</a:t>
            </a:r>
            <a:endParaRPr lang="en-US">
              <a:solidFill>
                <a:srgbClr val="009999"/>
              </a:solidFill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 </a:t>
            </a:r>
            <a:r>
              <a:rPr lang="en-US" sz="3200">
                <a:solidFill>
                  <a:srgbClr val="000000"/>
                </a:solidFill>
              </a:rPr>
              <a:t>T(n) = </a:t>
            </a:r>
            <a:r>
              <a:rPr lang="el-GR" sz="3200">
                <a:solidFill>
                  <a:srgbClr val="000000"/>
                </a:solidFill>
              </a:rPr>
              <a:t>Θ</a:t>
            </a:r>
            <a:r>
              <a:rPr lang="en-US" sz="3200">
                <a:solidFill>
                  <a:srgbClr val="000000"/>
                </a:solidFill>
              </a:rPr>
              <a:t>(f(n)) .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209800" y="1447800"/>
            <a:ext cx="4565650" cy="1085850"/>
          </a:xfrm>
          <a:prstGeom prst="rect">
            <a:avLst/>
          </a:prstGeom>
          <a:solidFill>
            <a:srgbClr val="FFFF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 anchorCtr="1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 dirty="0">
                <a:solidFill>
                  <a:srgbClr val="000000"/>
                </a:solidFill>
                <a:ea typeface="+mn-ea"/>
                <a:cs typeface="+mn-cs"/>
              </a:rPr>
              <a:t>T(n) = </a:t>
            </a:r>
            <a:r>
              <a:rPr lang="en-US" sz="3200" spc="-300" dirty="0">
                <a:solidFill>
                  <a:srgbClr val="000000"/>
                </a:solidFill>
                <a:ea typeface="+mn-ea"/>
                <a:cs typeface="+mn-cs"/>
              </a:rPr>
              <a:t>a T</a:t>
            </a:r>
            <a:r>
              <a:rPr lang="en-US" sz="3200" dirty="0">
                <a:solidFill>
                  <a:srgbClr val="000000"/>
                </a:solidFill>
                <a:ea typeface="+mn-ea"/>
                <a:cs typeface="+mn-cs"/>
              </a:rPr>
              <a:t>(n/b</a:t>
            </a:r>
            <a:r>
              <a:rPr lang="en-US" sz="3200" dirty="0">
                <a:solidFill>
                  <a:srgbClr val="000000"/>
                </a:solidFill>
                <a:ea typeface="+mn-ea"/>
                <a:cs typeface="+mn-cs"/>
              </a:rPr>
              <a:t>) + </a:t>
            </a:r>
            <a:r>
              <a:rPr lang="en-US" sz="3200" dirty="0">
                <a:solidFill>
                  <a:srgbClr val="000000"/>
                </a:solidFill>
                <a:ea typeface="+mn-ea"/>
                <a:cs typeface="+mn-cs"/>
              </a:rPr>
              <a:t>f(n</a:t>
            </a:r>
            <a:r>
              <a:rPr lang="en-US" sz="3200" dirty="0">
                <a:solidFill>
                  <a:srgbClr val="000000"/>
                </a:solidFill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tr-TR"/>
              <a:t>MERGESORT</a:t>
            </a:r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 defTabSz="914400"/>
            <a:r>
              <a:rPr lang="tr-TR" dirty="0"/>
              <a:t>Mergesort is an example of a </a:t>
            </a:r>
            <a:r>
              <a:rPr lang="tr-TR" u="sng" dirty="0"/>
              <a:t>recursive</a:t>
            </a:r>
            <a:r>
              <a:rPr lang="tr-TR" dirty="0"/>
              <a:t> sorting algorithm.</a:t>
            </a:r>
          </a:p>
          <a:p>
            <a:pPr marL="342900" indent="-342900" defTabSz="914400"/>
            <a:r>
              <a:rPr lang="tr-TR" dirty="0"/>
              <a:t>It is based on the </a:t>
            </a:r>
            <a:r>
              <a:rPr lang="tr-TR" dirty="0">
                <a:solidFill>
                  <a:srgbClr val="FF0000"/>
                </a:solidFill>
              </a:rPr>
              <a:t>divide-and-conquer paradigm</a:t>
            </a:r>
          </a:p>
          <a:p>
            <a:pPr marL="342900" indent="-342900" defTabSz="914400"/>
            <a:r>
              <a:rPr lang="tr-TR" dirty="0"/>
              <a:t>It uses the </a:t>
            </a:r>
            <a:r>
              <a:rPr lang="tr-TR" dirty="0">
                <a:solidFill>
                  <a:srgbClr val="FF0000"/>
                </a:solidFill>
              </a:rPr>
              <a:t>merge operation</a:t>
            </a:r>
            <a:r>
              <a:rPr lang="tr-TR" dirty="0"/>
              <a:t> as its fundamental component</a:t>
            </a:r>
            <a:r>
              <a:rPr lang="en-US" dirty="0"/>
              <a:t> (which </a:t>
            </a:r>
            <a:r>
              <a:rPr lang="tr-TR" dirty="0"/>
              <a:t>takes in two sorted sequences</a:t>
            </a:r>
            <a:r>
              <a:rPr lang="en-US" dirty="0"/>
              <a:t> </a:t>
            </a:r>
            <a:r>
              <a:rPr lang="tr-TR" dirty="0"/>
              <a:t>and</a:t>
            </a:r>
            <a:r>
              <a:rPr lang="en-US" dirty="0"/>
              <a:t> </a:t>
            </a:r>
            <a:r>
              <a:rPr lang="tr-TR" dirty="0"/>
              <a:t>produces a single sorted sequence</a:t>
            </a:r>
            <a:r>
              <a:rPr lang="en-US" dirty="0"/>
              <a:t>) </a:t>
            </a:r>
          </a:p>
          <a:p>
            <a:pPr marL="342900" indent="-342900" defTabSz="914400"/>
            <a:r>
              <a:rPr lang="en-US" dirty="0">
                <a:hlinkClick r:id="rId2"/>
              </a:rPr>
              <a:t>Simulation of </a:t>
            </a:r>
            <a:r>
              <a:rPr lang="en-US" dirty="0" err="1">
                <a:hlinkClick r:id="rId2"/>
              </a:rPr>
              <a:t>Mergesort</a:t>
            </a:r>
            <a:endParaRPr lang="en-US" dirty="0"/>
          </a:p>
          <a:p>
            <a:pPr marL="342900" indent="-342900" defTabSz="914400"/>
            <a:r>
              <a:rPr lang="en-US" dirty="0">
                <a:solidFill>
                  <a:srgbClr val="FF0000"/>
                </a:solidFill>
              </a:rPr>
              <a:t>Drawback of </a:t>
            </a:r>
            <a:r>
              <a:rPr lang="en-US" dirty="0" err="1">
                <a:solidFill>
                  <a:srgbClr val="FF0000"/>
                </a:solidFill>
              </a:rPr>
              <a:t>mergesort</a:t>
            </a:r>
            <a:r>
              <a:rPr lang="en-US" dirty="0">
                <a:solidFill>
                  <a:srgbClr val="FF0000"/>
                </a:solidFill>
              </a:rPr>
              <a:t>:</a:t>
            </a:r>
            <a:r>
              <a:rPr lang="en-US" dirty="0"/>
              <a:t> Not in-place (uses an extra temporary array)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59" name="Rectangle 23"/>
          <p:cNvSpPr>
            <a:spLocks noChangeArrowheads="1"/>
          </p:cNvSpPr>
          <p:nvPr/>
        </p:nvSpPr>
        <p:spPr bwMode="auto">
          <a:xfrm>
            <a:off x="609600" y="1219200"/>
            <a:ext cx="7262813" cy="4002088"/>
          </a:xfrm>
          <a:prstGeom prst="foldedCorner">
            <a:avLst>
              <a:gd name="adj" fmla="val 7908"/>
            </a:avLst>
          </a:prstGeom>
          <a:blipFill>
            <a:blip r:embed="rId3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template &lt;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typename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T&gt;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void Merge(T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*C,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T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*A,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T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*B,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nb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 while (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&gt;0 &amp;&amp;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nb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&gt;0)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   if (*A &lt;= *B)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     *C++ = *A++;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--;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   } else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     *C++ = *B++;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nb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--;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   }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 }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 while (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&gt;0)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   *C++ = *A++;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--;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 }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 while (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nb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&gt;0)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   *C++ = *B++;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nb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--;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 }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}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6264275" y="5013325"/>
            <a:ext cx="2438400" cy="609600"/>
            <a:chOff x="3946" y="3158"/>
            <a:chExt cx="1536" cy="3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56770" name="Rectangle 34"/>
            <p:cNvSpPr>
              <a:spLocks noChangeArrowheads="1"/>
            </p:cNvSpPr>
            <p:nvPr/>
          </p:nvSpPr>
          <p:spPr bwMode="auto">
            <a:xfrm>
              <a:off x="3946" y="3158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756771" name="Rectangle 35"/>
            <p:cNvSpPr>
              <a:spLocks noChangeArrowheads="1"/>
            </p:cNvSpPr>
            <p:nvPr/>
          </p:nvSpPr>
          <p:spPr bwMode="auto">
            <a:xfrm>
              <a:off x="4330" y="3158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756772" name="Rectangle 36"/>
            <p:cNvSpPr>
              <a:spLocks noChangeArrowheads="1"/>
            </p:cNvSpPr>
            <p:nvPr/>
          </p:nvSpPr>
          <p:spPr bwMode="auto">
            <a:xfrm>
              <a:off x="4714" y="3158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756773" name="Rectangle 37"/>
            <p:cNvSpPr>
              <a:spLocks noChangeArrowheads="1"/>
            </p:cNvSpPr>
            <p:nvPr/>
          </p:nvSpPr>
          <p:spPr bwMode="auto">
            <a:xfrm>
              <a:off x="5098" y="3158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6264275" y="5851525"/>
            <a:ext cx="2438400" cy="609600"/>
            <a:chOff x="3946" y="3158"/>
            <a:chExt cx="1536" cy="3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56777" name="Rectangle 41"/>
            <p:cNvSpPr>
              <a:spLocks noChangeArrowheads="1"/>
            </p:cNvSpPr>
            <p:nvPr/>
          </p:nvSpPr>
          <p:spPr bwMode="auto">
            <a:xfrm>
              <a:off x="3946" y="3158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756778" name="Rectangle 42"/>
            <p:cNvSpPr>
              <a:spLocks noChangeArrowheads="1"/>
            </p:cNvSpPr>
            <p:nvPr/>
          </p:nvSpPr>
          <p:spPr bwMode="auto">
            <a:xfrm>
              <a:off x="4330" y="3158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756779" name="Rectangle 43"/>
            <p:cNvSpPr>
              <a:spLocks noChangeArrowheads="1"/>
            </p:cNvSpPr>
            <p:nvPr/>
          </p:nvSpPr>
          <p:spPr bwMode="auto">
            <a:xfrm>
              <a:off x="4714" y="3158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756780" name="Rectangle 44"/>
            <p:cNvSpPr>
              <a:spLocks noChangeArrowheads="1"/>
            </p:cNvSpPr>
            <p:nvPr/>
          </p:nvSpPr>
          <p:spPr bwMode="auto">
            <a:xfrm>
              <a:off x="5098" y="3158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425450" y="5424488"/>
            <a:ext cx="4876800" cy="609600"/>
            <a:chOff x="268" y="3417"/>
            <a:chExt cx="3072" cy="384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56762" name="Rectangle 26"/>
            <p:cNvSpPr>
              <a:spLocks noChangeArrowheads="1"/>
            </p:cNvSpPr>
            <p:nvPr/>
          </p:nvSpPr>
          <p:spPr bwMode="auto">
            <a:xfrm>
              <a:off x="268" y="3417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756763" name="Rectangle 27"/>
            <p:cNvSpPr>
              <a:spLocks noChangeArrowheads="1"/>
            </p:cNvSpPr>
            <p:nvPr/>
          </p:nvSpPr>
          <p:spPr bwMode="auto">
            <a:xfrm>
              <a:off x="652" y="3417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756764" name="Rectangle 28"/>
            <p:cNvSpPr>
              <a:spLocks noChangeArrowheads="1"/>
            </p:cNvSpPr>
            <p:nvPr/>
          </p:nvSpPr>
          <p:spPr bwMode="auto">
            <a:xfrm>
              <a:off x="1036" y="3417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756765" name="Rectangle 29"/>
            <p:cNvSpPr>
              <a:spLocks noChangeArrowheads="1"/>
            </p:cNvSpPr>
            <p:nvPr/>
          </p:nvSpPr>
          <p:spPr bwMode="auto">
            <a:xfrm>
              <a:off x="1420" y="3417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756766" name="Rectangle 30"/>
            <p:cNvSpPr>
              <a:spLocks noChangeArrowheads="1"/>
            </p:cNvSpPr>
            <p:nvPr/>
          </p:nvSpPr>
          <p:spPr bwMode="auto">
            <a:xfrm>
              <a:off x="1804" y="3417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756767" name="Rectangle 31"/>
            <p:cNvSpPr>
              <a:spLocks noChangeArrowheads="1"/>
            </p:cNvSpPr>
            <p:nvPr/>
          </p:nvSpPr>
          <p:spPr bwMode="auto">
            <a:xfrm>
              <a:off x="2188" y="3417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756768" name="Rectangle 32"/>
            <p:cNvSpPr>
              <a:spLocks noChangeArrowheads="1"/>
            </p:cNvSpPr>
            <p:nvPr/>
          </p:nvSpPr>
          <p:spPr bwMode="auto">
            <a:xfrm>
              <a:off x="2572" y="3417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756769" name="Rectangle 33"/>
            <p:cNvSpPr>
              <a:spLocks noChangeArrowheads="1"/>
            </p:cNvSpPr>
            <p:nvPr/>
          </p:nvSpPr>
          <p:spPr bwMode="auto">
            <a:xfrm>
              <a:off x="2956" y="3417"/>
              <a:ext cx="384" cy="384"/>
            </a:xfrm>
            <a:prstGeom prst="rect">
              <a:avLst/>
            </a:prstGeom>
            <a:solidFill>
              <a:schemeClr val="fol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6343650" y="5105400"/>
            <a:ext cx="2286000" cy="1265238"/>
            <a:chOff x="3996" y="2880"/>
            <a:chExt cx="1440" cy="797"/>
          </a:xfrm>
        </p:grpSpPr>
        <p:sp>
          <p:nvSpPr>
            <p:cNvPr id="87047" name="Rectangle 6"/>
            <p:cNvSpPr>
              <a:spLocks noChangeAspect="1" noChangeArrowheads="1"/>
            </p:cNvSpPr>
            <p:nvPr/>
          </p:nvSpPr>
          <p:spPr bwMode="auto">
            <a:xfrm>
              <a:off x="3996" y="2880"/>
              <a:ext cx="288" cy="288"/>
            </a:xfrm>
            <a:prstGeom prst="rect">
              <a:avLst/>
            </a:prstGeom>
            <a:solidFill>
              <a:srgbClr val="EAEAEA"/>
            </a:solidFill>
            <a:ln w="6350" algn="ctr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chemeClr val="bg2"/>
                  </a:solidFill>
                </a:rPr>
                <a:t>3</a:t>
              </a:r>
            </a:p>
          </p:txBody>
        </p:sp>
        <p:sp>
          <p:nvSpPr>
            <p:cNvPr id="87048" name="Rectangle 7"/>
            <p:cNvSpPr>
              <a:spLocks noChangeAspect="1" noChangeArrowheads="1"/>
            </p:cNvSpPr>
            <p:nvPr/>
          </p:nvSpPr>
          <p:spPr bwMode="auto">
            <a:xfrm>
              <a:off x="4380" y="2880"/>
              <a:ext cx="288" cy="288"/>
            </a:xfrm>
            <a:prstGeom prst="rect">
              <a:avLst/>
            </a:prstGeom>
            <a:solidFill>
              <a:srgbClr val="EAEAEA"/>
            </a:solidFill>
            <a:ln w="6350" algn="ctr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chemeClr val="bg2"/>
                  </a:solidFill>
                </a:rPr>
                <a:t>12</a:t>
              </a:r>
            </a:p>
          </p:txBody>
        </p:sp>
        <p:sp>
          <p:nvSpPr>
            <p:cNvPr id="87049" name="Rectangle 8"/>
            <p:cNvSpPr>
              <a:spLocks noChangeAspect="1" noChangeArrowheads="1"/>
            </p:cNvSpPr>
            <p:nvPr/>
          </p:nvSpPr>
          <p:spPr bwMode="auto">
            <a:xfrm>
              <a:off x="4764" y="2880"/>
              <a:ext cx="288" cy="288"/>
            </a:xfrm>
            <a:prstGeom prst="rect">
              <a:avLst/>
            </a:prstGeom>
            <a:solidFill>
              <a:srgbClr val="EAEAEA"/>
            </a:solidFill>
            <a:ln w="6350" algn="ctr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chemeClr val="bg2"/>
                  </a:solidFill>
                </a:rPr>
                <a:t>19</a:t>
              </a:r>
            </a:p>
          </p:txBody>
        </p:sp>
        <p:sp>
          <p:nvSpPr>
            <p:cNvPr id="87050" name="Rectangle 9"/>
            <p:cNvSpPr>
              <a:spLocks noChangeAspect="1" noChangeArrowheads="1"/>
            </p:cNvSpPr>
            <p:nvPr/>
          </p:nvSpPr>
          <p:spPr bwMode="auto">
            <a:xfrm>
              <a:off x="5148" y="2880"/>
              <a:ext cx="288" cy="288"/>
            </a:xfrm>
            <a:prstGeom prst="rect">
              <a:avLst/>
            </a:prstGeom>
            <a:solidFill>
              <a:srgbClr val="EAEAEA"/>
            </a:solidFill>
            <a:ln w="6350" algn="ctr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chemeClr val="bg2"/>
                  </a:solidFill>
                </a:rPr>
                <a:t>46</a:t>
              </a:r>
            </a:p>
          </p:txBody>
        </p:sp>
        <p:sp>
          <p:nvSpPr>
            <p:cNvPr id="87051" name="Rectangle 10"/>
            <p:cNvSpPr>
              <a:spLocks noChangeAspect="1" noChangeArrowheads="1"/>
            </p:cNvSpPr>
            <p:nvPr/>
          </p:nvSpPr>
          <p:spPr bwMode="auto">
            <a:xfrm>
              <a:off x="3996" y="3389"/>
              <a:ext cx="288" cy="288"/>
            </a:xfrm>
            <a:prstGeom prst="rect">
              <a:avLst/>
            </a:prstGeom>
            <a:solidFill>
              <a:srgbClr val="EAEAEA"/>
            </a:solidFill>
            <a:ln w="6350" algn="ctr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chemeClr val="bg2"/>
                  </a:solidFill>
                </a:rPr>
                <a:t>4</a:t>
              </a:r>
            </a:p>
          </p:txBody>
        </p:sp>
        <p:sp>
          <p:nvSpPr>
            <p:cNvPr id="87052" name="Rectangle 11"/>
            <p:cNvSpPr>
              <a:spLocks noChangeAspect="1" noChangeArrowheads="1"/>
            </p:cNvSpPr>
            <p:nvPr/>
          </p:nvSpPr>
          <p:spPr bwMode="auto">
            <a:xfrm>
              <a:off x="4380" y="3389"/>
              <a:ext cx="288" cy="288"/>
            </a:xfrm>
            <a:prstGeom prst="rect">
              <a:avLst/>
            </a:prstGeom>
            <a:solidFill>
              <a:srgbClr val="EAEAEA"/>
            </a:solidFill>
            <a:ln w="6350" algn="ctr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chemeClr val="bg2"/>
                  </a:solidFill>
                </a:rPr>
                <a:t>14</a:t>
              </a:r>
            </a:p>
          </p:txBody>
        </p:sp>
        <p:sp>
          <p:nvSpPr>
            <p:cNvPr id="87053" name="Rectangle 12"/>
            <p:cNvSpPr>
              <a:spLocks noChangeAspect="1" noChangeArrowheads="1"/>
            </p:cNvSpPr>
            <p:nvPr/>
          </p:nvSpPr>
          <p:spPr bwMode="auto">
            <a:xfrm>
              <a:off x="4764" y="3389"/>
              <a:ext cx="288" cy="288"/>
            </a:xfrm>
            <a:prstGeom prst="rect">
              <a:avLst/>
            </a:prstGeom>
            <a:solidFill>
              <a:srgbClr val="EAEAEA"/>
            </a:solidFill>
            <a:ln w="6350" algn="ctr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chemeClr val="bg2"/>
                  </a:solidFill>
                </a:rPr>
                <a:t>21</a:t>
              </a:r>
            </a:p>
          </p:txBody>
        </p:sp>
        <p:sp>
          <p:nvSpPr>
            <p:cNvPr id="87054" name="Rectangle 13"/>
            <p:cNvSpPr>
              <a:spLocks noChangeAspect="1" noChangeArrowheads="1"/>
            </p:cNvSpPr>
            <p:nvPr/>
          </p:nvSpPr>
          <p:spPr bwMode="auto">
            <a:xfrm>
              <a:off x="5148" y="3389"/>
              <a:ext cx="288" cy="288"/>
            </a:xfrm>
            <a:prstGeom prst="rect">
              <a:avLst/>
            </a:prstGeom>
            <a:solidFill>
              <a:srgbClr val="EAEAEA"/>
            </a:solidFill>
            <a:ln w="6350" algn="ctr">
              <a:solidFill>
                <a:schemeClr val="bg2"/>
              </a:solidFill>
              <a:miter lim="800000"/>
              <a:headEnd/>
              <a:tailEnd/>
            </a:ln>
          </p:spPr>
          <p:txBody>
            <a:bodyPr wrap="none" lIns="0" tIns="0" rIns="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2400">
                  <a:solidFill>
                    <a:schemeClr val="bg2"/>
                  </a:solidFill>
                </a:rPr>
                <a:t>23</a:t>
              </a:r>
            </a:p>
          </p:txBody>
        </p:sp>
      </p:grpSp>
      <p:sp>
        <p:nvSpPr>
          <p:cNvPr id="756750" name="Rectangle 14"/>
          <p:cNvSpPr>
            <a:spLocks noChangeAspect="1" noChangeArrowheads="1"/>
          </p:cNvSpPr>
          <p:nvPr/>
        </p:nvSpPr>
        <p:spPr bwMode="auto">
          <a:xfrm>
            <a:off x="7562850" y="5105400"/>
            <a:ext cx="457200" cy="4572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756751" name="Rectangle 15"/>
          <p:cNvSpPr>
            <a:spLocks noChangeAspect="1" noChangeArrowheads="1"/>
          </p:cNvSpPr>
          <p:nvPr/>
        </p:nvSpPr>
        <p:spPr bwMode="auto">
          <a:xfrm>
            <a:off x="6343650" y="5105400"/>
            <a:ext cx="457200" cy="4572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756752" name="Rectangle 16"/>
          <p:cNvSpPr>
            <a:spLocks noChangeAspect="1" noChangeArrowheads="1"/>
          </p:cNvSpPr>
          <p:nvPr/>
        </p:nvSpPr>
        <p:spPr bwMode="auto">
          <a:xfrm>
            <a:off x="6343650" y="5913438"/>
            <a:ext cx="457200" cy="4572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756753" name="Rectangle 17"/>
          <p:cNvSpPr>
            <a:spLocks noChangeAspect="1" noChangeArrowheads="1"/>
          </p:cNvSpPr>
          <p:nvPr/>
        </p:nvSpPr>
        <p:spPr bwMode="auto">
          <a:xfrm>
            <a:off x="6953250" y="5105400"/>
            <a:ext cx="457200" cy="4572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756754" name="Rectangle 18"/>
          <p:cNvSpPr>
            <a:spLocks noChangeAspect="1" noChangeArrowheads="1"/>
          </p:cNvSpPr>
          <p:nvPr/>
        </p:nvSpPr>
        <p:spPr bwMode="auto">
          <a:xfrm>
            <a:off x="6953250" y="5913438"/>
            <a:ext cx="457200" cy="4572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756755" name="Rectangle 19"/>
          <p:cNvSpPr>
            <a:spLocks noChangeAspect="1" noChangeArrowheads="1"/>
          </p:cNvSpPr>
          <p:nvPr/>
        </p:nvSpPr>
        <p:spPr bwMode="auto">
          <a:xfrm>
            <a:off x="7562850" y="5913438"/>
            <a:ext cx="457200" cy="4572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756756" name="Rectangle 20"/>
          <p:cNvSpPr>
            <a:spLocks noChangeAspect="1" noChangeArrowheads="1"/>
          </p:cNvSpPr>
          <p:nvPr/>
        </p:nvSpPr>
        <p:spPr bwMode="auto">
          <a:xfrm>
            <a:off x="8172450" y="5913438"/>
            <a:ext cx="457200" cy="4572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756757" name="Rectangle 21"/>
          <p:cNvSpPr>
            <a:spLocks noChangeAspect="1" noChangeArrowheads="1"/>
          </p:cNvSpPr>
          <p:nvPr/>
        </p:nvSpPr>
        <p:spPr bwMode="auto">
          <a:xfrm>
            <a:off x="8172450" y="5105400"/>
            <a:ext cx="457200" cy="4572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>
                <a:solidFill>
                  <a:schemeClr val="tx1"/>
                </a:solidFill>
              </a:rPr>
              <a:t>46</a:t>
            </a:r>
          </a:p>
        </p:txBody>
      </p:sp>
      <p:sp>
        <p:nvSpPr>
          <p:cNvPr id="87063" name="Rectangle 2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Merging Two Sorted Arrays</a:t>
            </a:r>
          </a:p>
        </p:txBody>
      </p:sp>
      <p:sp>
        <p:nvSpPr>
          <p:cNvPr id="756760" name="AutoShape 24"/>
          <p:cNvSpPr>
            <a:spLocks noChangeArrowheads="1"/>
          </p:cNvSpPr>
          <p:nvPr/>
        </p:nvSpPr>
        <p:spPr bwMode="auto">
          <a:xfrm>
            <a:off x="4776788" y="2830513"/>
            <a:ext cx="3575050" cy="1055687"/>
          </a:xfrm>
          <a:prstGeom prst="roundRect">
            <a:avLst>
              <a:gd name="adj" fmla="val 16667"/>
            </a:avLst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Time to merge 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n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elements 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=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56761" name="Rectangle 25"/>
          <p:cNvSpPr>
            <a:spLocks noChangeArrowheads="1"/>
          </p:cNvSpPr>
          <p:nvPr/>
        </p:nvSpPr>
        <p:spPr bwMode="auto">
          <a:xfrm>
            <a:off x="6884988" y="3363913"/>
            <a:ext cx="963612" cy="430212"/>
          </a:xfrm>
          <a:prstGeom prst="rect">
            <a:avLst/>
          </a:prstGeom>
          <a:solidFill>
            <a:schemeClr val="accent5"/>
          </a:solidFill>
          <a:ln w="6350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(n)</a:t>
            </a:r>
            <a:r>
              <a:rPr lang="en-US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200" fill="hold"/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3" dur="200" fill="hold"/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" fill="hold"/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375 0.05895 L 0.00417 0.00346 " pathEditMode="relative" rAng="0" ptsTypes="AA">
                                      <p:cBhvr>
                                        <p:cTn id="42" dur="1000" spd="-100000" fill="hold"/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" y="-28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7567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200" fill="hold"/>
                                        <p:tgtEl>
                                          <p:spTgt spid="7567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50" dur="200" fill="hold"/>
                                        <p:tgtEl>
                                          <p:spTgt spid="7567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200" fill="hold"/>
                                        <p:tgtEl>
                                          <p:spTgt spid="7567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083 -0.05873 L 0.00208 0.00439 " pathEditMode="relative" rAng="0" ptsTypes="AA">
                                      <p:cBhvr>
                                        <p:cTn id="55" dur="1000" spd="-100000" fill="hold"/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" y="31"/>
                                    </p:animMotion>
                                  </p:child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7567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" fill="hold"/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3" dur="200" fill="hold"/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" fill="hold"/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084 0.05896 L -0.00416 0.00347 " pathEditMode="relative" rAng="0" ptsTypes="AA">
                                      <p:cBhvr>
                                        <p:cTn id="68" dur="1000" spd="-100000" fill="hold"/>
                                        <p:tgtEl>
                                          <p:spTgt spid="7567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" y="-28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7567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7567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7567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200" fill="hold"/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6" dur="200" fill="hold"/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200" fill="hold"/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417 -0.05873 L 0.00208 0.00439 " pathEditMode="relative" ptsTypes="AA">
                                      <p:cBhvr>
                                        <p:cTn id="81" dur="1000" spd="-100000" fill="hold"/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500" fill="hold"/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200" fill="hold"/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89" dur="200" fill="hold"/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200" fill="hold"/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417 0.05896 L -0.00417 0.00347 " pathEditMode="relative" ptsTypes="AA">
                                      <p:cBhvr>
                                        <p:cTn id="94" dur="1000" spd="-100000" fill="hold"/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500" fill="hold"/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200" fill="hold"/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2" dur="200" fill="hold"/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200" fill="hold"/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75 -0.05873 L 0.00209 0.00439 " pathEditMode="relative" ptsTypes="AA">
                                      <p:cBhvr>
                                        <p:cTn id="107" dur="1000" spd="-100000" fill="hold"/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9" dur="500" fill="hold"/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200" fill="hold"/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5" dur="200" fill="hold"/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200" fill="hold"/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75 -0.05873 L -0.00208 0.00439 " pathEditMode="relative" rAng="0" ptsTypes="AA">
                                      <p:cBhvr>
                                        <p:cTn id="120" dur="1000" spd="-100000" fill="hold"/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" y="31"/>
                                    </p:animMotion>
                                  </p:childTnLst>
                                </p:cTn>
                              </p:par>
                              <p:par>
                                <p:cTn id="1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083 0.05896 L 0.00417 0.00347 " pathEditMode="relative" ptsTypes="AA">
                                      <p:cBhvr>
                                        <p:cTn id="128" dur="1000" spd="-100000" fill="hold"/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500" fill="hold"/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7567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756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756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756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50" grpId="0" animBg="1"/>
      <p:bldP spid="756750" grpId="1" animBg="1"/>
      <p:bldP spid="756751" grpId="0" animBg="1"/>
      <p:bldP spid="756751" grpId="1" animBg="1"/>
      <p:bldP spid="756752" grpId="0" animBg="1"/>
      <p:bldP spid="756752" grpId="1" animBg="1"/>
      <p:bldP spid="756753" grpId="0" animBg="1"/>
      <p:bldP spid="756753" grpId="1" animBg="1"/>
      <p:bldP spid="756754" grpId="0" animBg="1"/>
      <p:bldP spid="756754" grpId="1" animBg="1"/>
      <p:bldP spid="756755" grpId="0" animBg="1"/>
      <p:bldP spid="756755" grpId="1" animBg="1"/>
      <p:bldP spid="756756" grpId="0" animBg="1"/>
      <p:bldP spid="756756" grpId="1" animBg="1"/>
      <p:bldP spid="756757" grpId="0" animBg="1"/>
      <p:bldP spid="756757" grpId="1" animBg="1"/>
      <p:bldP spid="756760" grpId="0" animBg="1"/>
      <p:bldP spid="75676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68" name="Rectangle 52"/>
          <p:cNvSpPr>
            <a:spLocks noChangeArrowheads="1"/>
          </p:cNvSpPr>
          <p:nvPr/>
        </p:nvSpPr>
        <p:spPr bwMode="auto">
          <a:xfrm>
            <a:off x="1104900" y="977900"/>
            <a:ext cx="7262813" cy="3365500"/>
          </a:xfrm>
          <a:prstGeom prst="foldedCorner">
            <a:avLst>
              <a:gd name="adj" fmla="val 13475"/>
            </a:avLst>
          </a:prstGeom>
          <a:blipFill>
            <a:blip r:embed="rId3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template &lt;typename T&gt;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void MergeSort(T *B, T *A, int n)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if (n==1)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  B[0] = A[0];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} else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  T* C = new T[n];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  </a:t>
            </a:r>
            <a:r>
              <a:rPr lang="en-US" sz="20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cilk_spawn</a:t>
            </a: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MergeSort(C, A, n/2);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  </a:t>
            </a:r>
            <a:r>
              <a:rPr lang="en-US" sz="2000">
                <a:solidFill>
                  <a:srgbClr val="FF0000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        </a:t>
            </a: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MergeSort(C+n/2, A+n/2, n-n/2);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  </a:t>
            </a:r>
            <a:r>
              <a:rPr lang="en-US" sz="20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cilk_sync</a:t>
            </a: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  Merge(B, C, C+n/2, n/2, n-n/2);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  delete[] C;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} 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}</a:t>
            </a:r>
          </a:p>
        </p:txBody>
      </p:sp>
      <p:grpSp>
        <p:nvGrpSpPr>
          <p:cNvPr id="2" name="Group 96"/>
          <p:cNvGrpSpPr>
            <a:grpSpLocks/>
          </p:cNvGrpSpPr>
          <p:nvPr/>
        </p:nvGrpSpPr>
        <p:grpSpPr bwMode="auto">
          <a:xfrm>
            <a:off x="2247900" y="6084888"/>
            <a:ext cx="5372100" cy="527050"/>
            <a:chOff x="1176" y="3652"/>
            <a:chExt cx="3384" cy="332"/>
          </a:xfrm>
        </p:grpSpPr>
        <p:sp>
          <p:nvSpPr>
            <p:cNvPr id="674893" name="Rectangle 77"/>
            <p:cNvSpPr>
              <a:spLocks noChangeArrowheads="1"/>
            </p:cNvSpPr>
            <p:nvPr/>
          </p:nvSpPr>
          <p:spPr bwMode="auto">
            <a:xfrm>
              <a:off x="1176" y="3652"/>
              <a:ext cx="332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674894" name="Rectangle 78"/>
            <p:cNvSpPr>
              <a:spLocks noChangeArrowheads="1"/>
            </p:cNvSpPr>
            <p:nvPr/>
          </p:nvSpPr>
          <p:spPr bwMode="auto">
            <a:xfrm>
              <a:off x="1612" y="3652"/>
              <a:ext cx="332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674895" name="Rectangle 79"/>
            <p:cNvSpPr>
              <a:spLocks noChangeArrowheads="1"/>
            </p:cNvSpPr>
            <p:nvPr/>
          </p:nvSpPr>
          <p:spPr bwMode="auto">
            <a:xfrm>
              <a:off x="2048" y="3652"/>
              <a:ext cx="332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674896" name="Rectangle 80"/>
            <p:cNvSpPr>
              <a:spLocks noChangeArrowheads="1"/>
            </p:cNvSpPr>
            <p:nvPr/>
          </p:nvSpPr>
          <p:spPr bwMode="auto">
            <a:xfrm>
              <a:off x="2484" y="3652"/>
              <a:ext cx="332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674897" name="Rectangle 81"/>
            <p:cNvSpPr>
              <a:spLocks noChangeArrowheads="1"/>
            </p:cNvSpPr>
            <p:nvPr/>
          </p:nvSpPr>
          <p:spPr bwMode="auto">
            <a:xfrm>
              <a:off x="2920" y="3652"/>
              <a:ext cx="332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674898" name="Rectangle 82"/>
            <p:cNvSpPr>
              <a:spLocks noChangeArrowheads="1"/>
            </p:cNvSpPr>
            <p:nvPr/>
          </p:nvSpPr>
          <p:spPr bwMode="auto">
            <a:xfrm>
              <a:off x="3356" y="3652"/>
              <a:ext cx="332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674899" name="Rectangle 83"/>
            <p:cNvSpPr>
              <a:spLocks noChangeArrowheads="1"/>
            </p:cNvSpPr>
            <p:nvPr/>
          </p:nvSpPr>
          <p:spPr bwMode="auto">
            <a:xfrm>
              <a:off x="3792" y="3652"/>
              <a:ext cx="332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674900" name="Rectangle 84"/>
            <p:cNvSpPr>
              <a:spLocks noChangeArrowheads="1"/>
            </p:cNvSpPr>
            <p:nvPr/>
          </p:nvSpPr>
          <p:spPr bwMode="auto">
            <a:xfrm>
              <a:off x="4228" y="3652"/>
              <a:ext cx="332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sp>
        <p:nvSpPr>
          <p:cNvPr id="89100" name="Rectangle 8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Parallel Merge Sort</a:t>
            </a:r>
          </a:p>
        </p:txBody>
      </p:sp>
      <p:grpSp>
        <p:nvGrpSpPr>
          <p:cNvPr id="3" name="Group 97"/>
          <p:cNvGrpSpPr>
            <a:grpSpLocks/>
          </p:cNvGrpSpPr>
          <p:nvPr/>
        </p:nvGrpSpPr>
        <p:grpSpPr bwMode="auto">
          <a:xfrm>
            <a:off x="2247900" y="6084896"/>
            <a:ext cx="5372100" cy="527051"/>
            <a:chOff x="1176" y="2832"/>
            <a:chExt cx="3384" cy="33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74818" name="Rectangle 2"/>
            <p:cNvSpPr>
              <a:spLocks noChangeArrowheads="1"/>
            </p:cNvSpPr>
            <p:nvPr/>
          </p:nvSpPr>
          <p:spPr bwMode="auto">
            <a:xfrm>
              <a:off x="2920" y="2832"/>
              <a:ext cx="768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674834" name="Rectangle 18"/>
            <p:cNvSpPr>
              <a:spLocks noChangeArrowheads="1"/>
            </p:cNvSpPr>
            <p:nvPr/>
          </p:nvSpPr>
          <p:spPr bwMode="auto">
            <a:xfrm>
              <a:off x="1176" y="2832"/>
              <a:ext cx="768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674835" name="Rectangle 19"/>
            <p:cNvSpPr>
              <a:spLocks noChangeArrowheads="1"/>
            </p:cNvSpPr>
            <p:nvPr/>
          </p:nvSpPr>
          <p:spPr bwMode="auto">
            <a:xfrm>
              <a:off x="2048" y="2832"/>
              <a:ext cx="768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674836" name="Rectangle 20"/>
            <p:cNvSpPr>
              <a:spLocks noChangeArrowheads="1"/>
            </p:cNvSpPr>
            <p:nvPr/>
          </p:nvSpPr>
          <p:spPr bwMode="auto">
            <a:xfrm>
              <a:off x="3792" y="2832"/>
              <a:ext cx="768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4" name="Group 98"/>
          <p:cNvGrpSpPr>
            <a:grpSpLocks/>
          </p:cNvGrpSpPr>
          <p:nvPr/>
        </p:nvGrpSpPr>
        <p:grpSpPr bwMode="auto">
          <a:xfrm>
            <a:off x="2247900" y="6084888"/>
            <a:ext cx="5372100" cy="527050"/>
            <a:chOff x="1176" y="2400"/>
            <a:chExt cx="3384" cy="332"/>
          </a:xfrm>
        </p:grpSpPr>
        <p:sp>
          <p:nvSpPr>
            <p:cNvPr id="674858" name="Rectangle 42"/>
            <p:cNvSpPr>
              <a:spLocks noChangeArrowheads="1"/>
            </p:cNvSpPr>
            <p:nvPr/>
          </p:nvSpPr>
          <p:spPr bwMode="auto">
            <a:xfrm>
              <a:off x="1176" y="2400"/>
              <a:ext cx="1640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674859" name="Rectangle 43"/>
            <p:cNvSpPr>
              <a:spLocks noChangeArrowheads="1"/>
            </p:cNvSpPr>
            <p:nvPr/>
          </p:nvSpPr>
          <p:spPr bwMode="auto">
            <a:xfrm>
              <a:off x="2920" y="2400"/>
              <a:ext cx="1640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sp>
        <p:nvSpPr>
          <p:cNvPr id="674869" name="Rectangle 53"/>
          <p:cNvSpPr>
            <a:spLocks noChangeArrowheads="1"/>
          </p:cNvSpPr>
          <p:nvPr/>
        </p:nvSpPr>
        <p:spPr bwMode="auto">
          <a:xfrm>
            <a:off x="2247900" y="6084888"/>
            <a:ext cx="5372100" cy="5207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89106" name="Rectangle 56"/>
          <p:cNvSpPr>
            <a:spLocks noChangeArrowheads="1"/>
          </p:cNvSpPr>
          <p:nvPr/>
        </p:nvSpPr>
        <p:spPr bwMode="auto">
          <a:xfrm>
            <a:off x="7048500" y="6084888"/>
            <a:ext cx="527050" cy="5270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9107" name="Rectangle 57"/>
          <p:cNvSpPr>
            <a:spLocks noChangeArrowheads="1"/>
          </p:cNvSpPr>
          <p:nvPr/>
        </p:nvSpPr>
        <p:spPr bwMode="auto">
          <a:xfrm>
            <a:off x="4279900" y="6084888"/>
            <a:ext cx="527050" cy="5270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9108" name="Rectangle 58"/>
          <p:cNvSpPr>
            <a:spLocks noChangeArrowheads="1"/>
          </p:cNvSpPr>
          <p:nvPr/>
        </p:nvSpPr>
        <p:spPr bwMode="auto">
          <a:xfrm>
            <a:off x="2247900" y="6084888"/>
            <a:ext cx="527050" cy="5270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9109" name="Rectangle 59"/>
          <p:cNvSpPr>
            <a:spLocks noChangeArrowheads="1"/>
          </p:cNvSpPr>
          <p:nvPr/>
        </p:nvSpPr>
        <p:spPr bwMode="auto">
          <a:xfrm>
            <a:off x="2895600" y="6084888"/>
            <a:ext cx="527050" cy="5270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9110" name="Rectangle 60"/>
          <p:cNvSpPr>
            <a:spLocks noChangeArrowheads="1"/>
          </p:cNvSpPr>
          <p:nvPr/>
        </p:nvSpPr>
        <p:spPr bwMode="auto">
          <a:xfrm>
            <a:off x="3587750" y="6084888"/>
            <a:ext cx="527050" cy="5270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9111" name="Rectangle 61"/>
          <p:cNvSpPr>
            <a:spLocks noChangeArrowheads="1"/>
          </p:cNvSpPr>
          <p:nvPr/>
        </p:nvSpPr>
        <p:spPr bwMode="auto">
          <a:xfrm>
            <a:off x="4972050" y="6084888"/>
            <a:ext cx="527050" cy="5270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9112" name="Rectangle 62"/>
          <p:cNvSpPr>
            <a:spLocks noChangeArrowheads="1"/>
          </p:cNvSpPr>
          <p:nvPr/>
        </p:nvSpPr>
        <p:spPr bwMode="auto">
          <a:xfrm>
            <a:off x="5664200" y="6084888"/>
            <a:ext cx="527050" cy="5270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89113" name="Rectangle 63"/>
          <p:cNvSpPr>
            <a:spLocks noChangeArrowheads="1"/>
          </p:cNvSpPr>
          <p:nvPr/>
        </p:nvSpPr>
        <p:spPr bwMode="auto">
          <a:xfrm>
            <a:off x="6356350" y="6084888"/>
            <a:ext cx="527050" cy="52705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5" name="Group 99"/>
          <p:cNvGrpSpPr>
            <a:grpSpLocks/>
          </p:cNvGrpSpPr>
          <p:nvPr/>
        </p:nvGrpSpPr>
        <p:grpSpPr bwMode="auto">
          <a:xfrm>
            <a:off x="2247900" y="5343525"/>
            <a:ext cx="5372100" cy="527050"/>
            <a:chOff x="1176" y="3314"/>
            <a:chExt cx="3384" cy="332"/>
          </a:xfrm>
        </p:grpSpPr>
        <p:sp>
          <p:nvSpPr>
            <p:cNvPr id="674916" name="Rectangle 100"/>
            <p:cNvSpPr>
              <a:spLocks noChangeArrowheads="1"/>
            </p:cNvSpPr>
            <p:nvPr/>
          </p:nvSpPr>
          <p:spPr bwMode="auto">
            <a:xfrm>
              <a:off x="2920" y="3314"/>
              <a:ext cx="768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tIns="91440" bIns="0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674917" name="Rectangle 101"/>
            <p:cNvSpPr>
              <a:spLocks noChangeArrowheads="1"/>
            </p:cNvSpPr>
            <p:nvPr/>
          </p:nvSpPr>
          <p:spPr bwMode="auto">
            <a:xfrm>
              <a:off x="1176" y="3314"/>
              <a:ext cx="768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tIns="91440" bIns="0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674918" name="Rectangle 102"/>
            <p:cNvSpPr>
              <a:spLocks noChangeArrowheads="1"/>
            </p:cNvSpPr>
            <p:nvPr/>
          </p:nvSpPr>
          <p:spPr bwMode="auto">
            <a:xfrm>
              <a:off x="2048" y="3314"/>
              <a:ext cx="768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tIns="91440" bIns="0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674919" name="Rectangle 103"/>
            <p:cNvSpPr>
              <a:spLocks noChangeArrowheads="1"/>
            </p:cNvSpPr>
            <p:nvPr/>
          </p:nvSpPr>
          <p:spPr bwMode="auto">
            <a:xfrm>
              <a:off x="3792" y="3314"/>
              <a:ext cx="768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tIns="91440" bIns="0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89119" name="Rectangle 104"/>
            <p:cNvSpPr>
              <a:spLocks noChangeArrowheads="1"/>
            </p:cNvSpPr>
            <p:nvPr/>
          </p:nvSpPr>
          <p:spPr bwMode="auto">
            <a:xfrm>
              <a:off x="2920" y="3314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9120" name="Rectangle 105"/>
            <p:cNvSpPr>
              <a:spLocks noChangeArrowheads="1"/>
            </p:cNvSpPr>
            <p:nvPr/>
          </p:nvSpPr>
          <p:spPr bwMode="auto">
            <a:xfrm>
              <a:off x="3356" y="3314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33</a:t>
              </a:r>
            </a:p>
          </p:txBody>
        </p:sp>
        <p:sp>
          <p:nvSpPr>
            <p:cNvPr id="89121" name="Rectangle 106"/>
            <p:cNvSpPr>
              <a:spLocks noChangeArrowheads="1"/>
            </p:cNvSpPr>
            <p:nvPr/>
          </p:nvSpPr>
          <p:spPr bwMode="auto">
            <a:xfrm>
              <a:off x="1612" y="3314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19</a:t>
              </a:r>
            </a:p>
          </p:txBody>
        </p:sp>
        <p:sp>
          <p:nvSpPr>
            <p:cNvPr id="89122" name="Rectangle 107"/>
            <p:cNvSpPr>
              <a:spLocks noChangeArrowheads="1"/>
            </p:cNvSpPr>
            <p:nvPr/>
          </p:nvSpPr>
          <p:spPr bwMode="auto">
            <a:xfrm>
              <a:off x="2484" y="3314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46</a:t>
              </a:r>
            </a:p>
          </p:txBody>
        </p:sp>
        <p:sp>
          <p:nvSpPr>
            <p:cNvPr id="89123" name="Rectangle 108"/>
            <p:cNvSpPr>
              <a:spLocks noChangeArrowheads="1"/>
            </p:cNvSpPr>
            <p:nvPr/>
          </p:nvSpPr>
          <p:spPr bwMode="auto">
            <a:xfrm>
              <a:off x="3792" y="3314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89124" name="Rectangle 109"/>
            <p:cNvSpPr>
              <a:spLocks noChangeArrowheads="1"/>
            </p:cNvSpPr>
            <p:nvPr/>
          </p:nvSpPr>
          <p:spPr bwMode="auto">
            <a:xfrm>
              <a:off x="1176" y="3314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9125" name="Rectangle 110"/>
            <p:cNvSpPr>
              <a:spLocks noChangeArrowheads="1"/>
            </p:cNvSpPr>
            <p:nvPr/>
          </p:nvSpPr>
          <p:spPr bwMode="auto">
            <a:xfrm>
              <a:off x="2048" y="3314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89126" name="Rectangle 111"/>
            <p:cNvSpPr>
              <a:spLocks noChangeArrowheads="1"/>
            </p:cNvSpPr>
            <p:nvPr/>
          </p:nvSpPr>
          <p:spPr bwMode="auto">
            <a:xfrm>
              <a:off x="4228" y="3314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21</a:t>
              </a:r>
            </a:p>
          </p:txBody>
        </p:sp>
      </p:grpSp>
      <p:grpSp>
        <p:nvGrpSpPr>
          <p:cNvPr id="6" name="Group 112"/>
          <p:cNvGrpSpPr>
            <a:grpSpLocks/>
          </p:cNvGrpSpPr>
          <p:nvPr/>
        </p:nvGrpSpPr>
        <p:grpSpPr bwMode="auto">
          <a:xfrm>
            <a:off x="2247900" y="4602163"/>
            <a:ext cx="5372100" cy="527050"/>
            <a:chOff x="1176" y="2833"/>
            <a:chExt cx="3384" cy="332"/>
          </a:xfrm>
        </p:grpSpPr>
        <p:sp>
          <p:nvSpPr>
            <p:cNvPr id="674929" name="Rectangle 113"/>
            <p:cNvSpPr>
              <a:spLocks noChangeArrowheads="1"/>
            </p:cNvSpPr>
            <p:nvPr/>
          </p:nvSpPr>
          <p:spPr bwMode="auto">
            <a:xfrm>
              <a:off x="1176" y="2833"/>
              <a:ext cx="1640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tIns="91440" bIns="0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674930" name="Rectangle 114"/>
            <p:cNvSpPr>
              <a:spLocks noChangeArrowheads="1"/>
            </p:cNvSpPr>
            <p:nvPr/>
          </p:nvSpPr>
          <p:spPr bwMode="auto">
            <a:xfrm>
              <a:off x="2920" y="2833"/>
              <a:ext cx="1640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tIns="91440" bIns="0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89130" name="Rectangle 115"/>
            <p:cNvSpPr>
              <a:spLocks noChangeArrowheads="1"/>
            </p:cNvSpPr>
            <p:nvPr/>
          </p:nvSpPr>
          <p:spPr bwMode="auto">
            <a:xfrm>
              <a:off x="2484" y="2833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46</a:t>
              </a:r>
            </a:p>
          </p:txBody>
        </p:sp>
        <p:sp>
          <p:nvSpPr>
            <p:cNvPr id="89131" name="Rectangle 116"/>
            <p:cNvSpPr>
              <a:spLocks noChangeArrowheads="1"/>
            </p:cNvSpPr>
            <p:nvPr/>
          </p:nvSpPr>
          <p:spPr bwMode="auto">
            <a:xfrm>
              <a:off x="4228" y="2833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33</a:t>
              </a:r>
            </a:p>
          </p:txBody>
        </p:sp>
        <p:sp>
          <p:nvSpPr>
            <p:cNvPr id="89132" name="Rectangle 117"/>
            <p:cNvSpPr>
              <a:spLocks noChangeArrowheads="1"/>
            </p:cNvSpPr>
            <p:nvPr/>
          </p:nvSpPr>
          <p:spPr bwMode="auto">
            <a:xfrm>
              <a:off x="1176" y="2833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9133" name="Rectangle 118"/>
            <p:cNvSpPr>
              <a:spLocks noChangeArrowheads="1"/>
            </p:cNvSpPr>
            <p:nvPr/>
          </p:nvSpPr>
          <p:spPr bwMode="auto">
            <a:xfrm>
              <a:off x="1612" y="2833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89134" name="Rectangle 119"/>
            <p:cNvSpPr>
              <a:spLocks noChangeArrowheads="1"/>
            </p:cNvSpPr>
            <p:nvPr/>
          </p:nvSpPr>
          <p:spPr bwMode="auto">
            <a:xfrm>
              <a:off x="2048" y="2833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19</a:t>
              </a:r>
            </a:p>
          </p:txBody>
        </p:sp>
        <p:sp>
          <p:nvSpPr>
            <p:cNvPr id="89135" name="Rectangle 120"/>
            <p:cNvSpPr>
              <a:spLocks noChangeArrowheads="1"/>
            </p:cNvSpPr>
            <p:nvPr/>
          </p:nvSpPr>
          <p:spPr bwMode="auto">
            <a:xfrm>
              <a:off x="2920" y="2833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9136" name="Rectangle 121"/>
            <p:cNvSpPr>
              <a:spLocks noChangeArrowheads="1"/>
            </p:cNvSpPr>
            <p:nvPr/>
          </p:nvSpPr>
          <p:spPr bwMode="auto">
            <a:xfrm>
              <a:off x="3356" y="2833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89137" name="Rectangle 122"/>
            <p:cNvSpPr>
              <a:spLocks noChangeArrowheads="1"/>
            </p:cNvSpPr>
            <p:nvPr/>
          </p:nvSpPr>
          <p:spPr bwMode="auto">
            <a:xfrm>
              <a:off x="3792" y="2833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21</a:t>
              </a:r>
            </a:p>
          </p:txBody>
        </p:sp>
      </p:grpSp>
      <p:grpSp>
        <p:nvGrpSpPr>
          <p:cNvPr id="7" name="Group 123"/>
          <p:cNvGrpSpPr>
            <a:grpSpLocks/>
          </p:cNvGrpSpPr>
          <p:nvPr/>
        </p:nvGrpSpPr>
        <p:grpSpPr bwMode="auto">
          <a:xfrm>
            <a:off x="2247900" y="3862388"/>
            <a:ext cx="5372100" cy="527050"/>
            <a:chOff x="1176" y="2352"/>
            <a:chExt cx="3384" cy="332"/>
          </a:xfrm>
        </p:grpSpPr>
        <p:sp>
          <p:nvSpPr>
            <p:cNvPr id="674940" name="Rectangle 124"/>
            <p:cNvSpPr>
              <a:spLocks noChangeArrowheads="1"/>
            </p:cNvSpPr>
            <p:nvPr/>
          </p:nvSpPr>
          <p:spPr bwMode="auto">
            <a:xfrm>
              <a:off x="1176" y="2352"/>
              <a:ext cx="3384" cy="332"/>
            </a:xfrm>
            <a:prstGeom prst="rect">
              <a:avLst/>
            </a:prstGeom>
            <a:solidFill>
              <a:schemeClr val="hlink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tIns="91440" bIns="0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89140" name="Rectangle 125"/>
            <p:cNvSpPr>
              <a:spLocks noChangeArrowheads="1"/>
            </p:cNvSpPr>
            <p:nvPr/>
          </p:nvSpPr>
          <p:spPr bwMode="auto">
            <a:xfrm>
              <a:off x="4228" y="2352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46</a:t>
              </a:r>
            </a:p>
          </p:txBody>
        </p:sp>
        <p:sp>
          <p:nvSpPr>
            <p:cNvPr id="89141" name="Rectangle 126"/>
            <p:cNvSpPr>
              <a:spLocks noChangeArrowheads="1"/>
            </p:cNvSpPr>
            <p:nvPr/>
          </p:nvSpPr>
          <p:spPr bwMode="auto">
            <a:xfrm>
              <a:off x="2484" y="2352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89142" name="Rectangle 127"/>
            <p:cNvSpPr>
              <a:spLocks noChangeArrowheads="1"/>
            </p:cNvSpPr>
            <p:nvPr/>
          </p:nvSpPr>
          <p:spPr bwMode="auto">
            <a:xfrm>
              <a:off x="1176" y="2352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9143" name="Rectangle 128"/>
            <p:cNvSpPr>
              <a:spLocks noChangeArrowheads="1"/>
            </p:cNvSpPr>
            <p:nvPr/>
          </p:nvSpPr>
          <p:spPr bwMode="auto">
            <a:xfrm>
              <a:off x="1612" y="2352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9144" name="Rectangle 129"/>
            <p:cNvSpPr>
              <a:spLocks noChangeArrowheads="1"/>
            </p:cNvSpPr>
            <p:nvPr/>
          </p:nvSpPr>
          <p:spPr bwMode="auto">
            <a:xfrm>
              <a:off x="2048" y="2352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89145" name="Rectangle 130"/>
            <p:cNvSpPr>
              <a:spLocks noChangeArrowheads="1"/>
            </p:cNvSpPr>
            <p:nvPr/>
          </p:nvSpPr>
          <p:spPr bwMode="auto">
            <a:xfrm>
              <a:off x="2920" y="2352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19</a:t>
              </a:r>
            </a:p>
          </p:txBody>
        </p:sp>
        <p:sp>
          <p:nvSpPr>
            <p:cNvPr id="89146" name="Rectangle 131"/>
            <p:cNvSpPr>
              <a:spLocks noChangeArrowheads="1"/>
            </p:cNvSpPr>
            <p:nvPr/>
          </p:nvSpPr>
          <p:spPr bwMode="auto">
            <a:xfrm>
              <a:off x="3356" y="2352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21</a:t>
              </a:r>
            </a:p>
          </p:txBody>
        </p:sp>
        <p:sp>
          <p:nvSpPr>
            <p:cNvPr id="89147" name="Rectangle 132"/>
            <p:cNvSpPr>
              <a:spLocks noChangeArrowheads="1"/>
            </p:cNvSpPr>
            <p:nvPr/>
          </p:nvSpPr>
          <p:spPr bwMode="auto">
            <a:xfrm>
              <a:off x="3792" y="2352"/>
              <a:ext cx="332" cy="332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33</a:t>
              </a:r>
            </a:p>
          </p:txBody>
        </p:sp>
      </p:grpSp>
      <p:sp>
        <p:nvSpPr>
          <p:cNvPr id="674950" name="AutoShape 134"/>
          <p:cNvSpPr>
            <a:spLocks noChangeArrowheads="1"/>
          </p:cNvSpPr>
          <p:nvPr/>
        </p:nvSpPr>
        <p:spPr bwMode="auto">
          <a:xfrm flipV="1">
            <a:off x="1638300" y="5340350"/>
            <a:ext cx="609600" cy="1112838"/>
          </a:xfrm>
          <a:prstGeom prst="curvedRightArrow">
            <a:avLst>
              <a:gd name="adj1" fmla="val 36510"/>
              <a:gd name="adj2" fmla="val 73021"/>
              <a:gd name="adj3" fmla="val 33333"/>
            </a:avLst>
          </a:prstGeom>
          <a:solidFill>
            <a:srgbClr val="FF99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rot="10800000" tIns="91440" bIns="0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74951" name="Text Box 135"/>
          <p:cNvSpPr txBox="1">
            <a:spLocks noChangeArrowheads="1"/>
          </p:cNvSpPr>
          <p:nvPr/>
        </p:nvSpPr>
        <p:spPr bwMode="auto">
          <a:xfrm>
            <a:off x="288925" y="5665788"/>
            <a:ext cx="1123950" cy="4572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i="1">
                <a:solidFill>
                  <a:schemeClr val="accent2"/>
                </a:solidFill>
              </a:rPr>
              <a:t>merge</a:t>
            </a:r>
          </a:p>
        </p:txBody>
      </p:sp>
      <p:sp>
        <p:nvSpPr>
          <p:cNvPr id="674952" name="AutoShape 136"/>
          <p:cNvSpPr>
            <a:spLocks noChangeArrowheads="1"/>
          </p:cNvSpPr>
          <p:nvPr/>
        </p:nvSpPr>
        <p:spPr bwMode="auto">
          <a:xfrm flipV="1">
            <a:off x="1638300" y="4602163"/>
            <a:ext cx="609600" cy="1112837"/>
          </a:xfrm>
          <a:prstGeom prst="curvedRightArrow">
            <a:avLst>
              <a:gd name="adj1" fmla="val 36510"/>
              <a:gd name="adj2" fmla="val 73021"/>
              <a:gd name="adj3" fmla="val 33333"/>
            </a:avLst>
          </a:prstGeom>
          <a:solidFill>
            <a:srgbClr val="FF99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rot="10800000" tIns="91440" bIns="0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74953" name="Text Box 137"/>
          <p:cNvSpPr txBox="1">
            <a:spLocks noChangeArrowheads="1"/>
          </p:cNvSpPr>
          <p:nvPr/>
        </p:nvSpPr>
        <p:spPr bwMode="auto">
          <a:xfrm>
            <a:off x="288925" y="4927600"/>
            <a:ext cx="1123950" cy="4572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i="1">
                <a:solidFill>
                  <a:schemeClr val="accent2"/>
                </a:solidFill>
              </a:rPr>
              <a:t>merge</a:t>
            </a:r>
          </a:p>
        </p:txBody>
      </p:sp>
      <p:sp>
        <p:nvSpPr>
          <p:cNvPr id="674954" name="AutoShape 138"/>
          <p:cNvSpPr>
            <a:spLocks noChangeArrowheads="1"/>
          </p:cNvSpPr>
          <p:nvPr/>
        </p:nvSpPr>
        <p:spPr bwMode="auto">
          <a:xfrm flipV="1">
            <a:off x="1638300" y="3862388"/>
            <a:ext cx="609600" cy="1112837"/>
          </a:xfrm>
          <a:prstGeom prst="curvedRightArrow">
            <a:avLst>
              <a:gd name="adj1" fmla="val 36510"/>
              <a:gd name="adj2" fmla="val 73021"/>
              <a:gd name="adj3" fmla="val 33333"/>
            </a:avLst>
          </a:prstGeom>
          <a:solidFill>
            <a:srgbClr val="FF9900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rot="10800000" tIns="91440" bIns="0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74955" name="Text Box 139"/>
          <p:cNvSpPr txBox="1">
            <a:spLocks noChangeArrowheads="1"/>
          </p:cNvSpPr>
          <p:nvPr/>
        </p:nvSpPr>
        <p:spPr bwMode="auto">
          <a:xfrm>
            <a:off x="288925" y="4187825"/>
            <a:ext cx="1123950" cy="4572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 i="1">
                <a:solidFill>
                  <a:schemeClr val="accent2"/>
                </a:solidFill>
              </a:rPr>
              <a:t>merge</a:t>
            </a:r>
          </a:p>
        </p:txBody>
      </p:sp>
      <p:grpSp>
        <p:nvGrpSpPr>
          <p:cNvPr id="89154" name="Group 78"/>
          <p:cNvGrpSpPr>
            <a:grpSpLocks/>
          </p:cNvGrpSpPr>
          <p:nvPr/>
        </p:nvGrpSpPr>
        <p:grpSpPr bwMode="auto">
          <a:xfrm>
            <a:off x="2286000" y="6072188"/>
            <a:ext cx="5327650" cy="527050"/>
            <a:chOff x="2286000" y="5943600"/>
            <a:chExt cx="5327650" cy="527050"/>
          </a:xfrm>
        </p:grpSpPr>
        <p:sp>
          <p:nvSpPr>
            <p:cNvPr id="89155" name="Rectangle 56"/>
            <p:cNvSpPr>
              <a:spLocks noChangeArrowheads="1"/>
            </p:cNvSpPr>
            <p:nvPr/>
          </p:nvSpPr>
          <p:spPr bwMode="auto">
            <a:xfrm>
              <a:off x="7086600" y="5943600"/>
              <a:ext cx="527050" cy="527050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89156" name="Rectangle 57"/>
            <p:cNvSpPr>
              <a:spLocks noChangeArrowheads="1"/>
            </p:cNvSpPr>
            <p:nvPr/>
          </p:nvSpPr>
          <p:spPr bwMode="auto">
            <a:xfrm>
              <a:off x="4318000" y="5943600"/>
              <a:ext cx="527050" cy="527050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46</a:t>
              </a:r>
            </a:p>
          </p:txBody>
        </p:sp>
        <p:sp>
          <p:nvSpPr>
            <p:cNvPr id="89157" name="Rectangle 58"/>
            <p:cNvSpPr>
              <a:spLocks noChangeArrowheads="1"/>
            </p:cNvSpPr>
            <p:nvPr/>
          </p:nvSpPr>
          <p:spPr bwMode="auto">
            <a:xfrm>
              <a:off x="2286000" y="5943600"/>
              <a:ext cx="527050" cy="527050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 anchorCtr="1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19</a:t>
              </a:r>
            </a:p>
          </p:txBody>
        </p:sp>
        <p:sp>
          <p:nvSpPr>
            <p:cNvPr id="89158" name="Rectangle 59"/>
            <p:cNvSpPr>
              <a:spLocks noChangeArrowheads="1"/>
            </p:cNvSpPr>
            <p:nvPr/>
          </p:nvSpPr>
          <p:spPr bwMode="auto">
            <a:xfrm>
              <a:off x="2933700" y="5943600"/>
              <a:ext cx="527050" cy="527050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9159" name="Rectangle 60"/>
            <p:cNvSpPr>
              <a:spLocks noChangeArrowheads="1"/>
            </p:cNvSpPr>
            <p:nvPr/>
          </p:nvSpPr>
          <p:spPr bwMode="auto">
            <a:xfrm>
              <a:off x="3625850" y="5943600"/>
              <a:ext cx="527050" cy="527050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12</a:t>
              </a:r>
            </a:p>
          </p:txBody>
        </p:sp>
        <p:sp>
          <p:nvSpPr>
            <p:cNvPr id="89160" name="Rectangle 61"/>
            <p:cNvSpPr>
              <a:spLocks noChangeArrowheads="1"/>
            </p:cNvSpPr>
            <p:nvPr/>
          </p:nvSpPr>
          <p:spPr bwMode="auto">
            <a:xfrm>
              <a:off x="5010150" y="5943600"/>
              <a:ext cx="527050" cy="527050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33</a:t>
              </a:r>
            </a:p>
          </p:txBody>
        </p:sp>
        <p:sp>
          <p:nvSpPr>
            <p:cNvPr id="89161" name="Rectangle 62"/>
            <p:cNvSpPr>
              <a:spLocks noChangeArrowheads="1"/>
            </p:cNvSpPr>
            <p:nvPr/>
          </p:nvSpPr>
          <p:spPr bwMode="auto">
            <a:xfrm>
              <a:off x="5702300" y="5943600"/>
              <a:ext cx="527050" cy="527050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9162" name="Rectangle 63"/>
            <p:cNvSpPr>
              <a:spLocks noChangeArrowheads="1"/>
            </p:cNvSpPr>
            <p:nvPr/>
          </p:nvSpPr>
          <p:spPr bwMode="auto">
            <a:xfrm>
              <a:off x="6394450" y="5943600"/>
              <a:ext cx="527050" cy="527050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 tIns="91440" bIns="0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21</a:t>
              </a:r>
            </a:p>
          </p:txBody>
        </p:sp>
      </p:grpSp>
      <p:sp>
        <p:nvSpPr>
          <p:cNvPr id="8" name="TextBox 7"/>
          <p:cNvSpPr>
            <a:spLocks noChangeArrowheads="1"/>
          </p:cNvSpPr>
          <p:nvPr/>
        </p:nvSpPr>
        <p:spPr bwMode="auto">
          <a:xfrm>
            <a:off x="5638800" y="762000"/>
            <a:ext cx="3276600" cy="1285875"/>
          </a:xfrm>
          <a:prstGeom prst="wedgeRoundRectCallout">
            <a:avLst>
              <a:gd name="adj1" fmla="val -77227"/>
              <a:gd name="adj2" fmla="val 3246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rgbClr val="FFFF00"/>
                </a:solidFill>
              </a:rPr>
              <a:t>A: input (unsorted)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rgbClr val="FFFF00"/>
                </a:solidFill>
              </a:rPr>
              <a:t>B: output (sorted)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rgbClr val="FFFF00"/>
                </a:solidFill>
              </a:rPr>
              <a:t>C: temporary</a:t>
            </a:r>
            <a:endParaRPr lang="en-US" sz="240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748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74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74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74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74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74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4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74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68" name="Rectangle 52"/>
          <p:cNvSpPr>
            <a:spLocks noChangeArrowheads="1"/>
          </p:cNvSpPr>
          <p:nvPr/>
        </p:nvSpPr>
        <p:spPr bwMode="auto">
          <a:xfrm>
            <a:off x="1104900" y="977900"/>
            <a:ext cx="7262813" cy="3365500"/>
          </a:xfrm>
          <a:prstGeom prst="foldedCorner">
            <a:avLst>
              <a:gd name="adj" fmla="val 13475"/>
            </a:avLst>
          </a:prstGeom>
          <a:blipFill>
            <a:blip r:embed="rId3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template &lt;typename T&gt;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void MergeSort(T *B, T *A, int n)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if (n==1)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  B[0] = A[0];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} else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  T* C = new T[n];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  </a:t>
            </a:r>
            <a:r>
              <a:rPr lang="en-US" sz="20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cilk_spawn</a:t>
            </a: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MergeSort(C, A, n/2);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  </a:t>
            </a:r>
            <a:r>
              <a:rPr lang="en-US" sz="2000">
                <a:solidFill>
                  <a:srgbClr val="FF0000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        </a:t>
            </a: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MergeSort(C+n/2, A+n/2, n-n/2);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  </a:t>
            </a:r>
            <a:r>
              <a:rPr lang="en-US" sz="20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cilk_sync</a:t>
            </a: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  Merge(B, C, C+n/2, n/2, n-n/2);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  delete[] C;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} 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}</a:t>
            </a:r>
          </a:p>
        </p:txBody>
      </p:sp>
      <p:sp>
        <p:nvSpPr>
          <p:cNvPr id="91139" name="Rectangle 8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Work of Merge Sort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62000" y="4419600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401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(n/2)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62000" y="4953000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112963" algn="l"/>
              </a:tabLst>
            </a:pPr>
            <a:r>
              <a:rPr lang="en-US">
                <a:solidFill>
                  <a:srgbClr val="000000"/>
                </a:solidFill>
              </a:rPr>
              <a:t>	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 lg 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62000" y="4419600"/>
            <a:ext cx="2667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i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Work:</a:t>
            </a:r>
            <a:r>
              <a:rPr lang="en-US" b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T</a:t>
            </a:r>
            <a:r>
              <a:rPr lang="en-US" baseline="-25000" dirty="0">
                <a:solidFill>
                  <a:srgbClr val="000000"/>
                </a:solidFill>
                <a:latin typeface="Lucida Sans Unicode"/>
                <a:ea typeface="+mn-ea"/>
                <a:cs typeface="+mn-cs"/>
              </a:rPr>
              <a:t>1</a:t>
            </a:r>
            <a:r>
              <a:rPr lang="en-US" dirty="0">
                <a:solidFill>
                  <a:srgbClr val="000000"/>
                </a:solidFill>
                <a:latin typeface="Lucida Sans Unicode"/>
                <a:ea typeface="+mn-ea"/>
                <a:cs typeface="+mn-cs"/>
              </a:rPr>
              <a:t>(n)	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=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4" name="TextBox 83"/>
          <p:cNvSpPr>
            <a:spLocks noChangeArrowheads="1"/>
          </p:cNvSpPr>
          <p:nvPr/>
        </p:nvSpPr>
        <p:spPr bwMode="auto">
          <a:xfrm>
            <a:off x="5334000" y="2133600"/>
            <a:ext cx="3657600" cy="1484313"/>
          </a:xfrm>
          <a:prstGeom prst="wedgeRoundRectCallout">
            <a:avLst>
              <a:gd name="adj1" fmla="val -74741"/>
              <a:gd name="adj2" fmla="val 105616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chemeClr val="tx2"/>
                </a:solidFill>
              </a:rPr>
              <a:t>CASE 2: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</a:t>
            </a:r>
            <a:r>
              <a:rPr lang="en-US">
                <a:solidFill>
                  <a:srgbClr val="000000"/>
                </a:solidFill>
              </a:rPr>
              <a:t> = 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2</a:t>
            </a:r>
            <a:r>
              <a:rPr lang="en-US" baseline="30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 = n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f(n) 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</a:t>
            </a:r>
            <a:r>
              <a:rPr lang="en-US">
                <a:solidFill>
                  <a:srgbClr val="000000"/>
                </a:solidFill>
              </a:rPr>
              <a:t>lg</a:t>
            </a:r>
            <a:r>
              <a:rPr lang="en-US" baseline="30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1" grpId="0"/>
      <p:bldP spid="83" grpId="0"/>
      <p:bldP spid="8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68" name="Rectangle 52"/>
          <p:cNvSpPr>
            <a:spLocks noChangeArrowheads="1"/>
          </p:cNvSpPr>
          <p:nvPr/>
        </p:nvSpPr>
        <p:spPr bwMode="auto">
          <a:xfrm>
            <a:off x="1104900" y="977900"/>
            <a:ext cx="7262813" cy="3365500"/>
          </a:xfrm>
          <a:prstGeom prst="foldedCorner">
            <a:avLst>
              <a:gd name="adj" fmla="val 13475"/>
            </a:avLst>
          </a:prstGeom>
          <a:blipFill>
            <a:blip r:embed="rId3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/>
          <a:lstStyle/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template &lt;typename T&gt;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void MergeSort(T *B, T *A, int n)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if (n==1)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  B[0] = A[0];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} else {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  T* C = new T[n];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  </a:t>
            </a:r>
            <a:r>
              <a:rPr lang="en-US" sz="20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cilk_spawn</a:t>
            </a: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MergeSort(C, A, n/2);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  </a:t>
            </a:r>
            <a:r>
              <a:rPr lang="en-US" sz="2000">
                <a:solidFill>
                  <a:srgbClr val="FF0000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        </a:t>
            </a: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MergeSort(C+n/2, A+n/2, n-n/2);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  </a:t>
            </a:r>
            <a:r>
              <a:rPr lang="en-US" sz="20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cilk_sync</a:t>
            </a: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  Merge(B, C, C+n/2, n/2, n-n/2);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  delete[] C;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} </a:t>
            </a:r>
          </a:p>
          <a:p>
            <a:pPr defTabSz="912813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}</a:t>
            </a:r>
          </a:p>
        </p:txBody>
      </p:sp>
      <p:sp>
        <p:nvSpPr>
          <p:cNvPr id="93187" name="Rectangle 8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Span of Merge Sort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62000" y="4419600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401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(n/2)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62000" y="4953000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112963" algn="l"/>
              </a:tabLst>
            </a:pPr>
            <a:r>
              <a:rPr lang="en-US">
                <a:solidFill>
                  <a:srgbClr val="000000"/>
                </a:solidFill>
              </a:rPr>
              <a:t>	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762000" y="4419600"/>
            <a:ext cx="2667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rgbClr val="0085BC"/>
                </a:solidFill>
              </a:rPr>
              <a:t>Span:</a:t>
            </a:r>
            <a:r>
              <a:rPr lang="en-US" b="1">
                <a:solidFill>
                  <a:srgbClr val="0085BC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(n)	=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410200" y="1295400"/>
            <a:ext cx="3505200" cy="1531938"/>
          </a:xfrm>
          <a:prstGeom prst="wedgeRoundRectCallout">
            <a:avLst>
              <a:gd name="adj1" fmla="val -59991"/>
              <a:gd name="adj2" fmla="val 152245"/>
              <a:gd name="adj3" fmla="val 16667"/>
            </a:avLst>
          </a:prstGeom>
          <a:solidFill>
            <a:schemeClr val="accent5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chemeClr val="tx2"/>
                </a:solidFill>
              </a:rPr>
              <a:t>CASE 3: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</a:t>
            </a:r>
            <a:r>
              <a:rPr lang="en-US">
                <a:solidFill>
                  <a:srgbClr val="000000"/>
                </a:solidFill>
              </a:rPr>
              <a:t> = 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2</a:t>
            </a:r>
            <a:r>
              <a:rPr lang="en-US" baseline="30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 = 1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f(n) 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1" grpId="0"/>
      <p:bldP spid="83" grpId="0"/>
      <p:bldP spid="8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36538"/>
            <a:ext cx="9144000" cy="676275"/>
          </a:xfrm>
        </p:spPr>
        <p:txBody>
          <a:bodyPr anchor="t" anchorCtr="1">
            <a:spAutoFit/>
          </a:bodyPr>
          <a:lstStyle/>
          <a:p>
            <a:r>
              <a:rPr lang="en-US" sz="4400"/>
              <a:t>Parallelism of Merge Sort</a:t>
            </a:r>
          </a:p>
        </p:txBody>
      </p:sp>
      <p:grpSp>
        <p:nvGrpSpPr>
          <p:cNvPr id="95235" name="Group 18"/>
          <p:cNvGrpSpPr>
            <a:grpSpLocks/>
          </p:cNvGrpSpPr>
          <p:nvPr/>
        </p:nvGrpSpPr>
        <p:grpSpPr bwMode="auto">
          <a:xfrm>
            <a:off x="2154238" y="1666875"/>
            <a:ext cx="4856162" cy="1133475"/>
            <a:chOff x="1178" y="857"/>
            <a:chExt cx="3059" cy="714"/>
          </a:xfrm>
        </p:grpSpPr>
        <p:sp>
          <p:nvSpPr>
            <p:cNvPr id="613379" name="Rectangle 3"/>
            <p:cNvSpPr>
              <a:spLocks noChangeArrowheads="1"/>
            </p:cNvSpPr>
            <p:nvPr/>
          </p:nvSpPr>
          <p:spPr bwMode="auto">
            <a:xfrm>
              <a:off x="1979" y="857"/>
              <a:ext cx="2258" cy="275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400"/>
                </a:spcBef>
                <a:buClrTx/>
                <a:buSzTx/>
                <a:buFontTx/>
                <a:buNone/>
                <a:tabLst>
                  <a:tab pos="1252538" algn="r"/>
                  <a:tab pos="1487488" algn="ctr"/>
                  <a:tab pos="1709738" algn="l"/>
                </a:tabLst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	T</a:t>
              </a:r>
              <a:r>
                <a:rPr lang="en-US" baseline="-25000">
                  <a:solidFill>
                    <a:srgbClr val="000000"/>
                  </a:solidFill>
                  <a:sym typeface="Times New Roman" pitchFamily="18" charset="0"/>
                </a:rPr>
                <a:t>1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	=	 </a:t>
              </a:r>
              <a:r>
                <a:rPr lang="el-GR">
                  <a:solidFill>
                    <a:srgbClr val="000000"/>
                  </a:solidFill>
                  <a:sym typeface="Symbol" pitchFamily="18" charset="2"/>
                </a:rPr>
                <a:t>Θ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 lg n)</a:t>
              </a:r>
            </a:p>
          </p:txBody>
        </p:sp>
        <p:sp>
          <p:nvSpPr>
            <p:cNvPr id="613380" name="Rectangle 4"/>
            <p:cNvSpPr>
              <a:spLocks noChangeArrowheads="1"/>
            </p:cNvSpPr>
            <p:nvPr/>
          </p:nvSpPr>
          <p:spPr bwMode="auto">
            <a:xfrm>
              <a:off x="1178" y="857"/>
              <a:ext cx="746" cy="27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b="1" i="1" dirty="0">
                  <a:solidFill>
                    <a:schemeClr val="accent2"/>
                  </a:solidFill>
                  <a:latin typeface="+mn-lt"/>
                  <a:ea typeface="+mn-ea"/>
                  <a:cs typeface="+mn-cs"/>
                </a:rPr>
                <a:t>Work:</a:t>
              </a:r>
            </a:p>
          </p:txBody>
        </p:sp>
        <p:sp>
          <p:nvSpPr>
            <p:cNvPr id="613381" name="Rectangle 5"/>
            <p:cNvSpPr>
              <a:spLocks noChangeArrowheads="1"/>
            </p:cNvSpPr>
            <p:nvPr/>
          </p:nvSpPr>
          <p:spPr bwMode="auto">
            <a:xfrm>
              <a:off x="1979" y="1296"/>
              <a:ext cx="2245" cy="275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400"/>
                </a:spcBef>
                <a:buClrTx/>
                <a:buSzTx/>
                <a:buFontTx/>
                <a:buNone/>
                <a:tabLst>
                  <a:tab pos="1252538" algn="r"/>
                  <a:tab pos="1487488" algn="ctr"/>
                  <a:tab pos="1709738" algn="l"/>
                </a:tabLst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	T</a:t>
              </a:r>
              <a:r>
                <a:rPr lang="en-US" baseline="-25000">
                  <a:solidFill>
                    <a:srgbClr val="000000"/>
                  </a:solidFill>
                  <a:sym typeface="Times New Roman" pitchFamily="18" charset="0"/>
                </a:rPr>
                <a:t>∞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	=	 </a:t>
              </a:r>
              <a:r>
                <a:rPr lang="el-GR">
                  <a:solidFill>
                    <a:srgbClr val="000000"/>
                  </a:solidFill>
                  <a:sym typeface="Symbol" pitchFamily="18" charset="2"/>
                </a:rPr>
                <a:t>Θ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</a:t>
              </a:r>
            </a:p>
          </p:txBody>
        </p:sp>
        <p:sp>
          <p:nvSpPr>
            <p:cNvPr id="613382" name="Rectangle 6"/>
            <p:cNvSpPr>
              <a:spLocks noChangeArrowheads="1"/>
            </p:cNvSpPr>
            <p:nvPr/>
          </p:nvSpPr>
          <p:spPr bwMode="auto">
            <a:xfrm>
              <a:off x="1206" y="1296"/>
              <a:ext cx="718" cy="27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b="1" i="1" dirty="0">
                  <a:solidFill>
                    <a:schemeClr val="accent2"/>
                  </a:solidFill>
                  <a:latin typeface="+mn-lt"/>
                  <a:ea typeface="+mn-ea"/>
                  <a:cs typeface="+mn-cs"/>
                </a:rPr>
                <a:t>Span: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000250" y="3810000"/>
            <a:ext cx="5430838" cy="1022350"/>
            <a:chOff x="714" y="2558"/>
            <a:chExt cx="3421" cy="644"/>
          </a:xfrm>
        </p:grpSpPr>
        <p:sp>
          <p:nvSpPr>
            <p:cNvPr id="613385" name="Text Box 9"/>
            <p:cNvSpPr txBox="1">
              <a:spLocks noChangeArrowheads="1"/>
            </p:cNvSpPr>
            <p:nvPr/>
          </p:nvSpPr>
          <p:spPr bwMode="auto">
            <a:xfrm>
              <a:off x="714" y="2717"/>
              <a:ext cx="1359" cy="273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b="1" i="1" dirty="0">
                  <a:solidFill>
                    <a:schemeClr val="accent2"/>
                  </a:solidFill>
                  <a:latin typeface="+mn-lt"/>
                  <a:ea typeface="+mn-ea"/>
                  <a:cs typeface="+mn-cs"/>
                </a:rPr>
                <a:t>Parallelism:</a:t>
              </a:r>
              <a:endParaRPr lang="en-US" i="1" dirty="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95242" name="Group 10"/>
            <p:cNvGrpSpPr>
              <a:grpSpLocks/>
            </p:cNvGrpSpPr>
            <p:nvPr/>
          </p:nvGrpSpPr>
          <p:grpSpPr bwMode="auto">
            <a:xfrm>
              <a:off x="2191" y="2558"/>
              <a:ext cx="1944" cy="644"/>
              <a:chOff x="3358" y="3450"/>
              <a:chExt cx="1944" cy="644"/>
            </a:xfrm>
          </p:grpSpPr>
          <p:grpSp>
            <p:nvGrpSpPr>
              <p:cNvPr id="95243" name="Group 11"/>
              <p:cNvGrpSpPr>
                <a:grpSpLocks/>
              </p:cNvGrpSpPr>
              <p:nvPr/>
            </p:nvGrpSpPr>
            <p:grpSpPr bwMode="auto">
              <a:xfrm>
                <a:off x="3358" y="3450"/>
                <a:ext cx="729" cy="644"/>
                <a:chOff x="3358" y="3450"/>
                <a:chExt cx="729" cy="644"/>
              </a:xfrm>
            </p:grpSpPr>
            <p:sp>
              <p:nvSpPr>
                <p:cNvPr id="613388" name="Rectangle 12"/>
                <p:cNvSpPr>
                  <a:spLocks noChangeArrowheads="1"/>
                </p:cNvSpPr>
                <p:nvPr/>
              </p:nvSpPr>
              <p:spPr bwMode="auto">
                <a:xfrm>
                  <a:off x="3381" y="3450"/>
                  <a:ext cx="639" cy="273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r>
                    <a:rPr lang="en-US" dirty="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Times New Roman" pitchFamily="18" charset="0"/>
                    </a:rPr>
                    <a:t>T</a:t>
                  </a:r>
                  <a:r>
                    <a:rPr lang="en-US" baseline="-25000" dirty="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Times New Roman" pitchFamily="18" charset="0"/>
                    </a:rPr>
                    <a:t>1</a:t>
                  </a:r>
                  <a:r>
                    <a:rPr lang="en-US" dirty="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Times New Roman" pitchFamily="18" charset="0"/>
                    </a:rPr>
                    <a:t>(n</a:t>
                  </a:r>
                  <a:r>
                    <a:rPr lang="en-US" dirty="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  <a:sym typeface="Times New Roman" pitchFamily="18" charset="0"/>
                    </a:rPr>
                    <a:t>)</a:t>
                  </a:r>
                </a:p>
              </p:txBody>
            </p:sp>
            <p:sp>
              <p:nvSpPr>
                <p:cNvPr id="613389" name="Rectangle 13"/>
                <p:cNvSpPr>
                  <a:spLocks noChangeArrowheads="1"/>
                </p:cNvSpPr>
                <p:nvPr/>
              </p:nvSpPr>
              <p:spPr bwMode="auto">
                <a:xfrm>
                  <a:off x="3358" y="3821"/>
                  <a:ext cx="686" cy="273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T</a:t>
                  </a:r>
                  <a:r>
                    <a:rPr lang="en-US" baseline="-25000">
                      <a:solidFill>
                        <a:srgbClr val="000000"/>
                      </a:solidFill>
                      <a:sym typeface="Times New Roman" pitchFamily="18" charset="0"/>
                    </a:rPr>
                    <a:t>∞</a:t>
                  </a: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613390" name="Line 14"/>
                <p:cNvSpPr>
                  <a:spLocks noChangeShapeType="1"/>
                </p:cNvSpPr>
                <p:nvPr/>
              </p:nvSpPr>
              <p:spPr bwMode="auto">
                <a:xfrm>
                  <a:off x="3367" y="3728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anchor="ctr">
                  <a:spAutoFit/>
                </a:bodyPr>
                <a:lstStyle/>
                <a:p>
                  <a:pPr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defRPr/>
                  </a:pPr>
                  <a:endParaRPr lang="en-US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613391" name="Rectangle 15"/>
              <p:cNvSpPr>
                <a:spLocks noChangeArrowheads="1"/>
              </p:cNvSpPr>
              <p:nvPr/>
            </p:nvSpPr>
            <p:spPr bwMode="auto">
              <a:xfrm>
                <a:off x="4202" y="3609"/>
                <a:ext cx="1100" cy="273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= </a:t>
                </a:r>
                <a:r>
                  <a:rPr lang="el-GR">
                    <a:solidFill>
                      <a:srgbClr val="000000"/>
                    </a:solidFill>
                    <a:sym typeface="Symbol" pitchFamily="18" charset="2"/>
                  </a:rPr>
                  <a:t>Θ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(lg n)</a:t>
                </a:r>
              </a:p>
            </p:txBody>
          </p:sp>
        </p:grpSp>
      </p:grpSp>
      <p:sp>
        <p:nvSpPr>
          <p:cNvPr id="95248" name="Line 17"/>
          <p:cNvSpPr>
            <a:spLocks noChangeShapeType="1"/>
          </p:cNvSpPr>
          <p:nvPr/>
        </p:nvSpPr>
        <p:spPr bwMode="auto">
          <a:xfrm>
            <a:off x="387350" y="3360738"/>
            <a:ext cx="8369300" cy="0"/>
          </a:xfrm>
          <a:prstGeom prst="line">
            <a:avLst/>
          </a:prstGeom>
          <a:noFill/>
          <a:ln w="76200" cmpd="tri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" name="Rectangle 23"/>
          <p:cNvSpPr>
            <a:spLocks noChangeArrowheads="1"/>
          </p:cNvSpPr>
          <p:nvPr/>
        </p:nvSpPr>
        <p:spPr bwMode="auto">
          <a:xfrm>
            <a:off x="1577975" y="5410200"/>
            <a:ext cx="6042025" cy="43656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i="1" dirty="0">
                <a:solidFill>
                  <a:schemeClr val="tx2"/>
                </a:solidFill>
                <a:latin typeface="+mn-lt"/>
                <a:ea typeface="+mn-ea"/>
                <a:cs typeface="+mn-cs"/>
                <a:sym typeface="Times New Roman" pitchFamily="18" charset="0"/>
              </a:rPr>
              <a:t>We need to parallelize the merge!</a:t>
            </a:r>
            <a:endParaRPr lang="en-US" b="1" i="1" dirty="0">
              <a:solidFill>
                <a:schemeClr val="tx2"/>
              </a:solidFill>
              <a:latin typeface="+mn-lt"/>
              <a:ea typeface="+mn-ea"/>
              <a:cs typeface="+mn-cs"/>
              <a:sym typeface="Times New Roman" pitchFamily="18" charset="0"/>
            </a:endParaRPr>
          </a:p>
        </p:txBody>
      </p:sp>
      <p:grpSp>
        <p:nvGrpSpPr>
          <p:cNvPr id="19" name="Group 24"/>
          <p:cNvGrpSpPr>
            <a:grpSpLocks/>
          </p:cNvGrpSpPr>
          <p:nvPr/>
        </p:nvGrpSpPr>
        <p:grpSpPr bwMode="auto">
          <a:xfrm>
            <a:off x="6324600" y="2438400"/>
            <a:ext cx="1831975" cy="1063625"/>
            <a:chOff x="4375" y="962"/>
            <a:chExt cx="1154" cy="670"/>
          </a:xfrm>
        </p:grpSpPr>
        <p:sp>
          <p:nvSpPr>
            <p:cNvPr id="20" name="AutoShape 21"/>
            <p:cNvSpPr>
              <a:spLocks noChangeArrowheads="1"/>
            </p:cNvSpPr>
            <p:nvPr/>
          </p:nvSpPr>
          <p:spPr bwMode="auto">
            <a:xfrm>
              <a:off x="4375" y="962"/>
              <a:ext cx="1154" cy="670"/>
            </a:xfrm>
            <a:prstGeom prst="wedgeRoundRectCallout">
              <a:avLst>
                <a:gd name="adj1" fmla="val -32856"/>
                <a:gd name="adj2" fmla="val 93793"/>
                <a:gd name="adj3" fmla="val 16667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4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95252" name="WordArt 22"/>
            <p:cNvSpPr>
              <a:spLocks noChangeArrowheads="1" noChangeShapeType="1" noTextEdit="1"/>
            </p:cNvSpPr>
            <p:nvPr/>
          </p:nvSpPr>
          <p:spPr bwMode="auto">
            <a:xfrm>
              <a:off x="4611" y="1133"/>
              <a:ext cx="706" cy="30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800" kern="10" spc="360">
                  <a:ln w="9525">
                    <a:noFill/>
                    <a:round/>
                    <a:headEnd/>
                    <a:tailEnd/>
                  </a:ln>
                  <a:solidFill>
                    <a:srgbClr val="FFFF00"/>
                  </a:solidFill>
                  <a:latin typeface="Arial Black"/>
                </a:rPr>
                <a:t>PUNY!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901" name="Rectangle 37"/>
          <p:cNvSpPr>
            <a:spLocks noChangeArrowheads="1"/>
          </p:cNvSpPr>
          <p:nvPr/>
        </p:nvSpPr>
        <p:spPr bwMode="auto">
          <a:xfrm>
            <a:off x="1616075" y="1695450"/>
            <a:ext cx="6553200" cy="533400"/>
          </a:xfrm>
          <a:prstGeom prst="rect">
            <a:avLst/>
          </a:prstGeom>
          <a:solidFill>
            <a:schemeClr val="hlink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60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76902" name="Rectangle 38"/>
          <p:cNvSpPr>
            <a:spLocks noChangeArrowheads="1"/>
          </p:cNvSpPr>
          <p:nvPr/>
        </p:nvSpPr>
        <p:spPr bwMode="auto">
          <a:xfrm>
            <a:off x="1597025" y="3646488"/>
            <a:ext cx="4953000" cy="541337"/>
          </a:xfrm>
          <a:prstGeom prst="rect">
            <a:avLst/>
          </a:prstGeom>
          <a:solidFill>
            <a:srgbClr val="FF99CC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60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76870" name="Text Box 6"/>
          <p:cNvSpPr txBox="1">
            <a:spLocks noChangeArrowheads="1"/>
          </p:cNvSpPr>
          <p:nvPr/>
        </p:nvSpPr>
        <p:spPr bwMode="auto">
          <a:xfrm>
            <a:off x="1006475" y="3656013"/>
            <a:ext cx="549275" cy="5318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B</a:t>
            </a:r>
          </a:p>
        </p:txBody>
      </p:sp>
      <p:sp>
        <p:nvSpPr>
          <p:cNvPr id="676871" name="Text Box 7"/>
          <p:cNvSpPr txBox="1">
            <a:spLocks noChangeArrowheads="1"/>
          </p:cNvSpPr>
          <p:nvPr/>
        </p:nvSpPr>
        <p:spPr bwMode="auto">
          <a:xfrm>
            <a:off x="1006475" y="1681163"/>
            <a:ext cx="549275" cy="531812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3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A</a:t>
            </a:r>
          </a:p>
        </p:txBody>
      </p:sp>
      <p:sp>
        <p:nvSpPr>
          <p:cNvPr id="676872" name="Text Box 8"/>
          <p:cNvSpPr txBox="1">
            <a:spLocks noChangeArrowheads="1"/>
          </p:cNvSpPr>
          <p:nvPr/>
        </p:nvSpPr>
        <p:spPr bwMode="auto">
          <a:xfrm>
            <a:off x="1616075" y="1354138"/>
            <a:ext cx="288925" cy="3841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0</a:t>
            </a:r>
            <a:endParaRPr lang="en-US" sz="16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76873" name="Text Box 9"/>
          <p:cNvSpPr txBox="1">
            <a:spLocks noChangeArrowheads="1"/>
          </p:cNvSpPr>
          <p:nvPr/>
        </p:nvSpPr>
        <p:spPr bwMode="auto">
          <a:xfrm>
            <a:off x="8121650" y="1354138"/>
            <a:ext cx="488950" cy="3841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 algn="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200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na</a:t>
            </a:r>
            <a:endParaRPr lang="en-US" sz="160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76874" name="Text Box 10"/>
          <p:cNvSpPr txBox="1">
            <a:spLocks noChangeArrowheads="1"/>
          </p:cNvSpPr>
          <p:nvPr/>
        </p:nvSpPr>
        <p:spPr bwMode="auto">
          <a:xfrm>
            <a:off x="1616075" y="4267200"/>
            <a:ext cx="288925" cy="3841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0</a:t>
            </a:r>
            <a:endParaRPr lang="en-US" sz="16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76875" name="Text Box 11"/>
          <p:cNvSpPr txBox="1">
            <a:spLocks noChangeArrowheads="1"/>
          </p:cNvSpPr>
          <p:nvPr/>
        </p:nvSpPr>
        <p:spPr bwMode="auto">
          <a:xfrm>
            <a:off x="6492875" y="4267200"/>
            <a:ext cx="517525" cy="3841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sz="20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nb</a:t>
            </a:r>
            <a:endParaRPr lang="en-US" sz="160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76876" name="Text Box 12"/>
          <p:cNvSpPr txBox="1">
            <a:spLocks noChangeArrowheads="1"/>
          </p:cNvSpPr>
          <p:nvPr/>
        </p:nvSpPr>
        <p:spPr bwMode="auto">
          <a:xfrm>
            <a:off x="7010400" y="3651250"/>
            <a:ext cx="1676400" cy="531813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na ≥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 nb</a:t>
            </a:r>
          </a:p>
        </p:txBody>
      </p:sp>
      <p:sp>
        <p:nvSpPr>
          <p:cNvPr id="97291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28600"/>
            <a:ext cx="8839200" cy="912813"/>
          </a:xfrm>
        </p:spPr>
        <p:txBody>
          <a:bodyPr/>
          <a:lstStyle/>
          <a:p>
            <a:r>
              <a:rPr lang="en-US" sz="4400"/>
              <a:t>Parallel Merge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660525" y="3714750"/>
            <a:ext cx="4313238" cy="482600"/>
            <a:chOff x="844" y="2147"/>
            <a:chExt cx="2717" cy="304"/>
          </a:xfrm>
        </p:grpSpPr>
        <p:sp>
          <p:nvSpPr>
            <p:cNvPr id="676884" name="Text Box 20"/>
            <p:cNvSpPr txBox="1">
              <a:spLocks noChangeArrowheads="1"/>
            </p:cNvSpPr>
            <p:nvPr/>
          </p:nvSpPr>
          <p:spPr bwMode="auto">
            <a:xfrm>
              <a:off x="844" y="2147"/>
              <a:ext cx="1157" cy="304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≤ A[ma]</a:t>
              </a: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676885" name="Text Box 21"/>
            <p:cNvSpPr txBox="1">
              <a:spLocks noChangeArrowheads="1"/>
            </p:cNvSpPr>
            <p:nvPr/>
          </p:nvSpPr>
          <p:spPr bwMode="auto">
            <a:xfrm>
              <a:off x="2404" y="2147"/>
              <a:ext cx="1157" cy="304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 tIns="91440" bIns="0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≥ A[ma]</a:t>
              </a: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676886" name="Rectangle 22"/>
          <p:cNvSpPr>
            <a:spLocks noChangeArrowheads="1"/>
          </p:cNvSpPr>
          <p:nvPr/>
        </p:nvSpPr>
        <p:spPr bwMode="auto">
          <a:xfrm>
            <a:off x="2890838" y="4257675"/>
            <a:ext cx="184150" cy="3841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/>
          <a:lstStyle/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00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2590800" y="2212975"/>
            <a:ext cx="2460625" cy="2435225"/>
            <a:chOff x="1430" y="1201"/>
            <a:chExt cx="1550" cy="1534"/>
          </a:xfrm>
        </p:grpSpPr>
        <p:sp>
          <p:nvSpPr>
            <p:cNvPr id="676888" name="Line 24"/>
            <p:cNvSpPr>
              <a:spLocks noChangeShapeType="1"/>
            </p:cNvSpPr>
            <p:nvPr/>
          </p:nvSpPr>
          <p:spPr bwMode="auto">
            <a:xfrm>
              <a:off x="1968" y="2112"/>
              <a:ext cx="0" cy="33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>
                <a:solidFill>
                  <a:srgbClr val="000000"/>
                </a:solidFill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97298" name="AutoShape 25"/>
            <p:cNvCxnSpPr>
              <a:cxnSpLocks noChangeShapeType="1"/>
            </p:cNvCxnSpPr>
            <p:nvPr/>
          </p:nvCxnSpPr>
          <p:spPr bwMode="auto">
            <a:xfrm rot="5400000">
              <a:off x="1968" y="1201"/>
              <a:ext cx="911" cy="912"/>
            </a:xfrm>
            <a:prstGeom prst="curvedConnector3">
              <a:avLst>
                <a:gd name="adj1" fmla="val 49944"/>
              </a:avLst>
            </a:prstGeom>
            <a:noFill/>
            <a:ln w="28575">
              <a:solidFill>
                <a:schemeClr val="tx2"/>
              </a:solidFill>
              <a:round/>
              <a:headEnd/>
              <a:tailEnd type="stealth" w="lg" len="lg"/>
            </a:ln>
          </p:spPr>
        </p:cxnSp>
        <p:sp>
          <p:nvSpPr>
            <p:cNvPr id="676890" name="Text Box 26"/>
            <p:cNvSpPr txBox="1">
              <a:spLocks noChangeArrowheads="1"/>
            </p:cNvSpPr>
            <p:nvPr/>
          </p:nvSpPr>
          <p:spPr bwMode="auto">
            <a:xfrm>
              <a:off x="1728" y="1535"/>
              <a:ext cx="1252" cy="189"/>
            </a:xfrm>
            <a:prstGeom prst="rect">
              <a:avLst/>
            </a:prstGeom>
            <a:solidFill>
              <a:srgbClr val="CCECFF"/>
            </a:solidFill>
            <a:ln w="50800">
              <a:noFill/>
              <a:miter lim="800000"/>
              <a:headEnd/>
              <a:tailEnd/>
            </a:ln>
            <a:effectLst/>
          </p:spPr>
          <p:txBody>
            <a:bodyPr tIns="91440" bIns="0" anchor="ctr" anchorCtr="1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2000" b="1" i="1" dirty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Binary </a:t>
              </a:r>
              <a:r>
                <a:rPr lang="en-US" sz="2000" b="1" i="1" dirty="0">
                  <a:solidFill>
                    <a:schemeClr val="tx2"/>
                  </a:solidFill>
                  <a:latin typeface="+mn-lt"/>
                  <a:ea typeface="+mn-ea"/>
                  <a:cs typeface="+mn-cs"/>
                </a:rPr>
                <a:t>Search</a:t>
              </a:r>
              <a:endParaRPr lang="en-US" sz="2000" b="1" i="1" dirty="0">
                <a:solidFill>
                  <a:schemeClr val="tx2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76891" name="Text Box 27"/>
            <p:cNvSpPr txBox="1">
              <a:spLocks noChangeArrowheads="1"/>
            </p:cNvSpPr>
            <p:nvPr/>
          </p:nvSpPr>
          <p:spPr bwMode="auto">
            <a:xfrm>
              <a:off x="1430" y="2495"/>
              <a:ext cx="217" cy="240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20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rPr>
                <a:t>mb-1</a:t>
              </a:r>
              <a:endParaRPr lang="en-US" sz="2000" dirty="0">
                <a:solidFill>
                  <a:srgbClr val="000000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76892" name="Text Box 28"/>
            <p:cNvSpPr txBox="1">
              <a:spLocks noChangeArrowheads="1"/>
            </p:cNvSpPr>
            <p:nvPr/>
          </p:nvSpPr>
          <p:spPr bwMode="auto">
            <a:xfrm>
              <a:off x="1991" y="2493"/>
              <a:ext cx="373" cy="242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2000" dirty="0" err="1">
                  <a:solidFill>
                    <a:srgbClr val="000000"/>
                  </a:solidFill>
                  <a:latin typeface="+mn-lt"/>
                  <a:ea typeface="+mn-ea"/>
                  <a:cs typeface="+mn-cs"/>
                </a:rPr>
                <a:t>mb</a:t>
              </a:r>
              <a:endParaRPr lang="en-US" sz="2000" dirty="0">
                <a:solidFill>
                  <a:srgbClr val="000000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958850" y="2247900"/>
            <a:ext cx="6648450" cy="1395413"/>
            <a:chOff x="604" y="1180"/>
            <a:chExt cx="4188" cy="879"/>
          </a:xfrm>
        </p:grpSpPr>
        <p:sp>
          <p:nvSpPr>
            <p:cNvPr id="676894" name="AutoShape 30"/>
            <p:cNvSpPr>
              <a:spLocks noChangeArrowheads="1"/>
            </p:cNvSpPr>
            <p:nvPr/>
          </p:nvSpPr>
          <p:spPr bwMode="auto">
            <a:xfrm rot="1500000">
              <a:off x="1476" y="1180"/>
              <a:ext cx="302" cy="879"/>
            </a:xfrm>
            <a:prstGeom prst="upDownArrow">
              <a:avLst>
                <a:gd name="adj1" fmla="val 50000"/>
                <a:gd name="adj2" fmla="val 58212"/>
              </a:avLst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76895" name="Text Box 31"/>
            <p:cNvSpPr txBox="1">
              <a:spLocks noChangeArrowheads="1"/>
            </p:cNvSpPr>
            <p:nvPr/>
          </p:nvSpPr>
          <p:spPr bwMode="auto">
            <a:xfrm>
              <a:off x="604" y="1468"/>
              <a:ext cx="894" cy="42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2000" b="1" i="1" dirty="0">
                  <a:solidFill>
                    <a:schemeClr val="accent2"/>
                  </a:solidFill>
                  <a:latin typeface="+mn-lt"/>
                  <a:ea typeface="+mn-ea"/>
                  <a:cs typeface="+mn-cs"/>
                </a:rPr>
                <a:t>Recursive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2000" b="1" i="1" dirty="0" err="1">
                  <a:solidFill>
                    <a:schemeClr val="accent2"/>
                  </a:solidFill>
                  <a:latin typeface="+mn-lt"/>
                  <a:ea typeface="+mn-ea"/>
                  <a:cs typeface="+mn-cs"/>
                </a:rPr>
                <a:t>P_Merge</a:t>
              </a:r>
              <a:endParaRPr lang="en-US" sz="1600" b="1" dirty="0">
                <a:solidFill>
                  <a:schemeClr val="accent2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76896" name="AutoShape 32"/>
            <p:cNvSpPr>
              <a:spLocks noChangeArrowheads="1"/>
            </p:cNvSpPr>
            <p:nvPr/>
          </p:nvSpPr>
          <p:spPr bwMode="auto">
            <a:xfrm rot="1500000">
              <a:off x="3480" y="1180"/>
              <a:ext cx="332" cy="878"/>
            </a:xfrm>
            <a:prstGeom prst="upDownArrow">
              <a:avLst>
                <a:gd name="adj1" fmla="val 50000"/>
                <a:gd name="adj2" fmla="val 52892"/>
              </a:avLst>
            </a:prstGeom>
            <a:solidFill>
              <a:srgbClr val="FFCC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76897" name="Text Box 33"/>
            <p:cNvSpPr txBox="1">
              <a:spLocks noChangeArrowheads="1"/>
            </p:cNvSpPr>
            <p:nvPr/>
          </p:nvSpPr>
          <p:spPr bwMode="auto">
            <a:xfrm>
              <a:off x="3898" y="1468"/>
              <a:ext cx="894" cy="426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2000" b="1" i="1" dirty="0">
                  <a:solidFill>
                    <a:schemeClr val="accent2"/>
                  </a:solidFill>
                  <a:latin typeface="+mn-lt"/>
                  <a:ea typeface="+mn-ea"/>
                  <a:cs typeface="+mn-cs"/>
                </a:rPr>
                <a:t>Recursive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2000" b="1" i="1" dirty="0" err="1">
                  <a:solidFill>
                    <a:schemeClr val="accent2"/>
                  </a:solidFill>
                  <a:latin typeface="+mn-lt"/>
                  <a:ea typeface="+mn-ea"/>
                  <a:cs typeface="+mn-cs"/>
                </a:rPr>
                <a:t>P_Merge</a:t>
              </a:r>
              <a:endParaRPr lang="en-US" sz="1600" b="1" dirty="0">
                <a:solidFill>
                  <a:schemeClr val="accent2"/>
                </a:solidFill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2308225" y="1352550"/>
            <a:ext cx="5265738" cy="922338"/>
            <a:chOff x="2308225" y="1352551"/>
            <a:chExt cx="5265738" cy="922338"/>
          </a:xfrm>
        </p:grpSpPr>
        <p:grpSp>
          <p:nvGrpSpPr>
            <p:cNvPr id="97308" name="Group 40"/>
            <p:cNvGrpSpPr>
              <a:grpSpLocks/>
            </p:cNvGrpSpPr>
            <p:nvPr/>
          </p:nvGrpSpPr>
          <p:grpSpPr bwMode="auto">
            <a:xfrm>
              <a:off x="2308225" y="1352551"/>
              <a:ext cx="5265738" cy="922338"/>
              <a:chOff x="1252" y="623"/>
              <a:chExt cx="3317" cy="581"/>
            </a:xfrm>
          </p:grpSpPr>
          <p:sp>
            <p:nvSpPr>
              <p:cNvPr id="676880" name="Text Box 16"/>
              <p:cNvSpPr txBox="1">
                <a:spLocks noChangeArrowheads="1"/>
              </p:cNvSpPr>
              <p:nvPr/>
            </p:nvSpPr>
            <p:spPr bwMode="auto">
              <a:xfrm>
                <a:off x="2218" y="623"/>
                <a:ext cx="1324" cy="242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pPr algn="ctr">
                  <a:spcBef>
                    <a:spcPct val="50000"/>
                  </a:spcBef>
                  <a:buClrTx/>
                  <a:buSzTx/>
                  <a:buFontTx/>
                  <a:buNone/>
                  <a:defRPr/>
                </a:pPr>
                <a:r>
                  <a:rPr lang="en-US" sz="2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ma = </a:t>
                </a:r>
                <a:r>
                  <a:rPr lang="en-US" sz="2000" dirty="0" err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na</a:t>
                </a:r>
                <a:r>
                  <a:rPr lang="en-US" sz="2000" dirty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rPr>
                  <a:t>/2</a:t>
                </a:r>
                <a:endParaRPr lang="en-US" sz="1600" dirty="0">
                  <a:solidFill>
                    <a:srgbClr val="000000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76881" name="Text Box 17"/>
              <p:cNvSpPr txBox="1">
                <a:spLocks noChangeArrowheads="1"/>
              </p:cNvSpPr>
              <p:nvPr/>
            </p:nvSpPr>
            <p:spPr bwMode="auto">
              <a:xfrm>
                <a:off x="1252" y="900"/>
                <a:ext cx="1157" cy="30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 anchor="ctr" anchorCtr="1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≤ A[ma]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676882" name="Text Box 18"/>
              <p:cNvSpPr txBox="1">
                <a:spLocks noChangeArrowheads="1"/>
              </p:cNvSpPr>
              <p:nvPr/>
            </p:nvSpPr>
            <p:spPr bwMode="auto">
              <a:xfrm>
                <a:off x="3412" y="900"/>
                <a:ext cx="1157" cy="304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 anchor="ctr" anchorCtr="1"/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≥ A[ma]</a:t>
                </a: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676903" name="Rectangle 39"/>
            <p:cNvSpPr>
              <a:spLocks noChangeArrowheads="1"/>
            </p:cNvSpPr>
            <p:nvPr/>
          </p:nvSpPr>
          <p:spPr bwMode="auto">
            <a:xfrm>
              <a:off x="4664075" y="1698626"/>
              <a:ext cx="415925" cy="530225"/>
            </a:xfrm>
            <a:prstGeom prst="rect">
              <a:avLst/>
            </a:prstGeom>
            <a:solidFill>
              <a:srgbClr val="FFFFCC"/>
            </a:solidFill>
            <a:ln w="6350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600">
                <a:solidFill>
                  <a:srgbClr val="000000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676906" name="Text Box 42"/>
          <p:cNvSpPr txBox="1">
            <a:spLocks noChangeArrowheads="1"/>
          </p:cNvSpPr>
          <p:nvPr/>
        </p:nvSpPr>
        <p:spPr bwMode="auto">
          <a:xfrm>
            <a:off x="409575" y="4854575"/>
            <a:ext cx="8277225" cy="18161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cap="small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Key Idea:</a:t>
            </a:r>
            <a:r>
              <a:rPr lang="en-US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the total number of elements to be merged in the two arrays is 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n =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na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+ </a:t>
            </a:r>
            <a:r>
              <a:rPr lang="en-US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nb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total number of elements in the larger of the two recursive merges is at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most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76911" name="Text Box 47"/>
          <p:cNvSpPr txBox="1">
            <a:spLocks noChangeArrowheads="1"/>
          </p:cNvSpPr>
          <p:nvPr/>
        </p:nvSpPr>
        <p:spPr bwMode="auto">
          <a:xfrm>
            <a:off x="6183313" y="6138863"/>
            <a:ext cx="1436687" cy="522287"/>
          </a:xfrm>
          <a:prstGeom prst="rect">
            <a:avLst/>
          </a:prstGeom>
          <a:solidFill>
            <a:srgbClr val="CCECFF"/>
          </a:solidFill>
          <a:ln w="6350" algn="ctr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(3/4)</a:t>
            </a:r>
            <a:r>
              <a:rPr lang="en-US" sz="16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n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8" name="TextBox 7"/>
          <p:cNvSpPr>
            <a:spLocks noChangeArrowheads="1"/>
          </p:cNvSpPr>
          <p:nvPr/>
        </p:nvSpPr>
        <p:spPr bwMode="auto">
          <a:xfrm>
            <a:off x="6019800" y="228600"/>
            <a:ext cx="2895600" cy="892175"/>
          </a:xfrm>
          <a:prstGeom prst="wedgeRoundRectCallout">
            <a:avLst>
              <a:gd name="adj1" fmla="val -57347"/>
              <a:gd name="adj2" fmla="val 11548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rgbClr val="FFFF00"/>
                </a:solidFill>
              </a:rPr>
              <a:t>Throw away at least na/2 ≥ n/4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76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906" grpId="0"/>
      <p:bldP spid="676911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Scheduling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4495800" cy="5257800"/>
          </a:xfrm>
        </p:spPr>
        <p:txBody>
          <a:bodyPr/>
          <a:lstStyle/>
          <a:p>
            <a:pPr marL="228600" indent="-228600">
              <a:lnSpc>
                <a:spcPct val="85000"/>
              </a:lnSpc>
              <a:buClr>
                <a:schemeClr val="accent2"/>
              </a:buClr>
            </a:pPr>
            <a:r>
              <a:rPr lang="en-US" sz="3100">
                <a:solidFill>
                  <a:schemeClr val="accent2"/>
                </a:solidFill>
                <a:latin typeface="HandelGotDBol"/>
              </a:rPr>
              <a:t>Cilk++</a:t>
            </a:r>
            <a:r>
              <a:rPr lang="en-US"/>
              <a:t> allows the programmer to express </a:t>
            </a:r>
            <a:r>
              <a:rPr lang="en-US" i="1">
                <a:solidFill>
                  <a:schemeClr val="accent2"/>
                </a:solidFill>
              </a:rPr>
              <a:t>potential</a:t>
            </a:r>
            <a:r>
              <a:rPr lang="en-US"/>
              <a:t> parallelism in an application.</a:t>
            </a:r>
          </a:p>
          <a:p>
            <a:pPr marL="228600" indent="-228600">
              <a:lnSpc>
                <a:spcPct val="85000"/>
              </a:lnSpc>
              <a:buClr>
                <a:schemeClr val="accent2"/>
              </a:buClr>
            </a:pPr>
            <a:r>
              <a:rPr lang="en-US"/>
              <a:t>The </a:t>
            </a:r>
            <a:r>
              <a:rPr lang="en-US" sz="3100">
                <a:solidFill>
                  <a:srgbClr val="0093D0"/>
                </a:solidFill>
                <a:latin typeface="HandelGotDBol"/>
              </a:rPr>
              <a:t>Cilk++</a:t>
            </a:r>
            <a:r>
              <a:rPr lang="en-US"/>
              <a:t> </a:t>
            </a:r>
            <a:r>
              <a:rPr lang="en-US" b="1" i="1">
                <a:solidFill>
                  <a:schemeClr val="tx2"/>
                </a:solidFill>
              </a:rPr>
              <a:t>scheduler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/>
              <a:t>maps strands onto processors dynamically at runtime.</a:t>
            </a:r>
          </a:p>
          <a:p>
            <a:pPr marL="228600" indent="-228600">
              <a:lnSpc>
                <a:spcPct val="85000"/>
              </a:lnSpc>
              <a:buClr>
                <a:schemeClr val="accent2"/>
              </a:buClr>
            </a:pPr>
            <a:r>
              <a:rPr lang="en-US"/>
              <a:t>Since </a:t>
            </a:r>
            <a:r>
              <a:rPr lang="en-US" b="1" i="1">
                <a:solidFill>
                  <a:schemeClr val="tx2"/>
                </a:solidFill>
              </a:rPr>
              <a:t>on-line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/>
              <a:t>schedulers are complicated, we’ll explore the ideas with an </a:t>
            </a:r>
            <a:r>
              <a:rPr lang="en-US" b="1" i="1">
                <a:solidFill>
                  <a:schemeClr val="tx2"/>
                </a:solidFill>
              </a:rPr>
              <a:t>off-line</a:t>
            </a:r>
            <a:r>
              <a:rPr lang="en-US">
                <a:solidFill>
                  <a:schemeClr val="tx2"/>
                </a:solidFill>
              </a:rPr>
              <a:t>  </a:t>
            </a:r>
            <a:r>
              <a:rPr lang="en-US"/>
              <a:t>scheduler.</a:t>
            </a:r>
          </a:p>
        </p:txBody>
      </p:sp>
      <p:sp>
        <p:nvSpPr>
          <p:cNvPr id="499795" name="AutoShape 83"/>
          <p:cNvSpPr>
            <a:spLocks noChangeArrowheads="1"/>
          </p:cNvSpPr>
          <p:nvPr/>
        </p:nvSpPr>
        <p:spPr bwMode="auto">
          <a:xfrm>
            <a:off x="6127750" y="3429000"/>
            <a:ext cx="1187450" cy="487363"/>
          </a:xfrm>
          <a:prstGeom prst="downArrow">
            <a:avLst>
              <a:gd name="adj1" fmla="val 42463"/>
              <a:gd name="adj2" fmla="val 57958"/>
            </a:avLst>
          </a:prstGeom>
          <a:solidFill>
            <a:schemeClr val="tx2"/>
          </a:soli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grpSp>
        <p:nvGrpSpPr>
          <p:cNvPr id="121861" name="Group 69"/>
          <p:cNvGrpSpPr>
            <a:grpSpLocks/>
          </p:cNvGrpSpPr>
          <p:nvPr/>
        </p:nvGrpSpPr>
        <p:grpSpPr bwMode="auto">
          <a:xfrm>
            <a:off x="5181600" y="1371600"/>
            <a:ext cx="3429000" cy="2051050"/>
            <a:chOff x="1344" y="1584"/>
            <a:chExt cx="4176" cy="2496"/>
          </a:xfrm>
        </p:grpSpPr>
        <p:sp>
          <p:nvSpPr>
            <p:cNvPr id="86" name="AutoShape 70"/>
            <p:cNvSpPr>
              <a:spLocks noChangeArrowheads="1"/>
            </p:cNvSpPr>
            <p:nvPr/>
          </p:nvSpPr>
          <p:spPr bwMode="auto">
            <a:xfrm>
              <a:off x="4800" y="2928"/>
              <a:ext cx="528" cy="491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87" name="AutoShape 71"/>
            <p:cNvSpPr>
              <a:spLocks noChangeArrowheads="1"/>
            </p:cNvSpPr>
            <p:nvPr/>
          </p:nvSpPr>
          <p:spPr bwMode="auto">
            <a:xfrm>
              <a:off x="3984" y="2928"/>
              <a:ext cx="528" cy="491"/>
            </a:xfrm>
            <a:prstGeom prst="roundRect">
              <a:avLst>
                <a:gd name="adj" fmla="val 16667"/>
              </a:avLst>
            </a:prstGeom>
            <a:solidFill>
              <a:srgbClr val="9999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88" name="AutoShape 72"/>
            <p:cNvSpPr>
              <a:spLocks noChangeArrowheads="1"/>
            </p:cNvSpPr>
            <p:nvPr/>
          </p:nvSpPr>
          <p:spPr bwMode="auto">
            <a:xfrm>
              <a:off x="3120" y="2928"/>
              <a:ext cx="528" cy="491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89" name="AutoShape 73"/>
            <p:cNvSpPr>
              <a:spLocks noChangeArrowheads="1"/>
            </p:cNvSpPr>
            <p:nvPr/>
          </p:nvSpPr>
          <p:spPr bwMode="auto">
            <a:xfrm>
              <a:off x="2154" y="3600"/>
              <a:ext cx="576" cy="480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90" name="AutoShape 74"/>
            <p:cNvSpPr>
              <a:spLocks noChangeArrowheads="1"/>
            </p:cNvSpPr>
            <p:nvPr/>
          </p:nvSpPr>
          <p:spPr bwMode="auto">
            <a:xfrm>
              <a:off x="1344" y="3600"/>
              <a:ext cx="576" cy="480"/>
            </a:xfrm>
            <a:prstGeom prst="roundRect">
              <a:avLst>
                <a:gd name="adj" fmla="val 16667"/>
              </a:avLst>
            </a:prstGeom>
            <a:solidFill>
              <a:srgbClr val="9999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91" name="AutoShape 75"/>
            <p:cNvSpPr>
              <a:spLocks noChangeArrowheads="1"/>
            </p:cNvSpPr>
            <p:nvPr/>
          </p:nvSpPr>
          <p:spPr bwMode="auto">
            <a:xfrm>
              <a:off x="1440" y="2928"/>
              <a:ext cx="1440" cy="491"/>
            </a:xfrm>
            <a:prstGeom prst="roundRect">
              <a:avLst>
                <a:gd name="adj" fmla="val 16667"/>
              </a:avLst>
            </a:prstGeom>
            <a:solidFill>
              <a:srgbClr val="9999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92" name="Oval 76"/>
            <p:cNvSpPr>
              <a:spLocks noChangeArrowheads="1"/>
            </p:cNvSpPr>
            <p:nvPr/>
          </p:nvSpPr>
          <p:spPr bwMode="auto">
            <a:xfrm>
              <a:off x="1584" y="3029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93" name="Oval 77"/>
            <p:cNvSpPr>
              <a:spLocks noChangeArrowheads="1"/>
            </p:cNvSpPr>
            <p:nvPr/>
          </p:nvSpPr>
          <p:spPr bwMode="auto">
            <a:xfrm>
              <a:off x="1482" y="3672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94" name="Oval 78"/>
            <p:cNvSpPr>
              <a:spLocks noChangeArrowheads="1"/>
            </p:cNvSpPr>
            <p:nvPr/>
          </p:nvSpPr>
          <p:spPr bwMode="auto">
            <a:xfrm>
              <a:off x="2016" y="3029"/>
              <a:ext cx="288" cy="288"/>
            </a:xfrm>
            <a:prstGeom prst="ellipse">
              <a:avLst/>
            </a:prstGeom>
            <a:solidFill>
              <a:srgbClr val="2DACAD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cxnSp>
          <p:nvCxnSpPr>
            <p:cNvPr id="121889" name="AutoShape 79"/>
            <p:cNvCxnSpPr>
              <a:cxnSpLocks noChangeShapeType="1"/>
            </p:cNvCxnSpPr>
            <p:nvPr/>
          </p:nvCxnSpPr>
          <p:spPr bwMode="auto">
            <a:xfrm>
              <a:off x="1872" y="3173"/>
              <a:ext cx="14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121890" name="AutoShape 80"/>
            <p:cNvCxnSpPr>
              <a:cxnSpLocks noChangeShapeType="1"/>
            </p:cNvCxnSpPr>
            <p:nvPr/>
          </p:nvCxnSpPr>
          <p:spPr bwMode="auto">
            <a:xfrm flipH="1">
              <a:off x="1626" y="3317"/>
              <a:ext cx="102" cy="35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97" name="Oval 81"/>
            <p:cNvSpPr>
              <a:spLocks noChangeArrowheads="1"/>
            </p:cNvSpPr>
            <p:nvPr/>
          </p:nvSpPr>
          <p:spPr bwMode="auto">
            <a:xfrm>
              <a:off x="2298" y="3672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cxnSp>
          <p:nvCxnSpPr>
            <p:cNvPr id="121894" name="AutoShape 82"/>
            <p:cNvCxnSpPr>
              <a:cxnSpLocks noChangeShapeType="1"/>
            </p:cNvCxnSpPr>
            <p:nvPr/>
          </p:nvCxnSpPr>
          <p:spPr bwMode="auto">
            <a:xfrm>
              <a:off x="2160" y="3317"/>
              <a:ext cx="180" cy="39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99" name="Oval 83"/>
            <p:cNvSpPr>
              <a:spLocks noChangeArrowheads="1"/>
            </p:cNvSpPr>
            <p:nvPr/>
          </p:nvSpPr>
          <p:spPr bwMode="auto">
            <a:xfrm>
              <a:off x="2448" y="3029"/>
              <a:ext cx="288" cy="288"/>
            </a:xfrm>
            <a:prstGeom prst="ellipse">
              <a:avLst/>
            </a:pr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cxnSp>
          <p:nvCxnSpPr>
            <p:cNvPr id="121898" name="AutoShape 84"/>
            <p:cNvCxnSpPr>
              <a:cxnSpLocks noChangeShapeType="1"/>
            </p:cNvCxnSpPr>
            <p:nvPr/>
          </p:nvCxnSpPr>
          <p:spPr bwMode="auto">
            <a:xfrm>
              <a:off x="2304" y="3173"/>
              <a:ext cx="14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121899" name="AutoShape 85"/>
            <p:cNvCxnSpPr>
              <a:cxnSpLocks noChangeShapeType="1"/>
            </p:cNvCxnSpPr>
            <p:nvPr/>
          </p:nvCxnSpPr>
          <p:spPr bwMode="auto">
            <a:xfrm flipV="1">
              <a:off x="1728" y="3275"/>
              <a:ext cx="762" cy="43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121900" name="AutoShape 86"/>
            <p:cNvCxnSpPr>
              <a:cxnSpLocks noChangeShapeType="1"/>
              <a:stCxn id="0" idx="0"/>
            </p:cNvCxnSpPr>
            <p:nvPr/>
          </p:nvCxnSpPr>
          <p:spPr bwMode="auto">
            <a:xfrm flipV="1">
              <a:off x="2442" y="3317"/>
              <a:ext cx="150" cy="35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03" name="AutoShape 87"/>
            <p:cNvSpPr>
              <a:spLocks noChangeArrowheads="1"/>
            </p:cNvSpPr>
            <p:nvPr/>
          </p:nvSpPr>
          <p:spPr bwMode="auto">
            <a:xfrm>
              <a:off x="3600" y="1584"/>
              <a:ext cx="1440" cy="491"/>
            </a:xfrm>
            <a:prstGeom prst="roundRect">
              <a:avLst>
                <a:gd name="adj" fmla="val 16667"/>
              </a:avLst>
            </a:prstGeom>
            <a:solidFill>
              <a:srgbClr val="9999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104" name="Oval 88"/>
            <p:cNvSpPr>
              <a:spLocks noChangeArrowheads="1"/>
            </p:cNvSpPr>
            <p:nvPr/>
          </p:nvSpPr>
          <p:spPr bwMode="auto">
            <a:xfrm>
              <a:off x="3744" y="1685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105" name="Oval 89"/>
            <p:cNvSpPr>
              <a:spLocks noChangeArrowheads="1"/>
            </p:cNvSpPr>
            <p:nvPr/>
          </p:nvSpPr>
          <p:spPr bwMode="auto">
            <a:xfrm>
              <a:off x="4176" y="1685"/>
              <a:ext cx="288" cy="288"/>
            </a:xfrm>
            <a:prstGeom prst="ellipse">
              <a:avLst/>
            </a:prstGeom>
            <a:solidFill>
              <a:srgbClr val="2DACAD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cxnSp>
          <p:nvCxnSpPr>
            <p:cNvPr id="121910" name="AutoShape 90"/>
            <p:cNvCxnSpPr>
              <a:cxnSpLocks noChangeShapeType="1"/>
            </p:cNvCxnSpPr>
            <p:nvPr/>
          </p:nvCxnSpPr>
          <p:spPr bwMode="auto">
            <a:xfrm>
              <a:off x="4032" y="1829"/>
              <a:ext cx="14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07" name="AutoShape 91"/>
            <p:cNvSpPr>
              <a:spLocks noChangeArrowheads="1"/>
            </p:cNvSpPr>
            <p:nvPr/>
          </p:nvSpPr>
          <p:spPr bwMode="auto">
            <a:xfrm>
              <a:off x="2352" y="2256"/>
              <a:ext cx="1440" cy="491"/>
            </a:xfrm>
            <a:prstGeom prst="roundRect">
              <a:avLst>
                <a:gd name="adj" fmla="val 16667"/>
              </a:avLst>
            </a:prstGeom>
            <a:solidFill>
              <a:srgbClr val="9999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108" name="Oval 92"/>
            <p:cNvSpPr>
              <a:spLocks noChangeArrowheads="1"/>
            </p:cNvSpPr>
            <p:nvPr/>
          </p:nvSpPr>
          <p:spPr bwMode="auto">
            <a:xfrm>
              <a:off x="2496" y="2358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cxnSp>
          <p:nvCxnSpPr>
            <p:cNvPr id="121917" name="AutoShape 93"/>
            <p:cNvCxnSpPr>
              <a:cxnSpLocks noChangeShapeType="1"/>
              <a:stCxn id="0" idx="3"/>
            </p:cNvCxnSpPr>
            <p:nvPr/>
          </p:nvCxnSpPr>
          <p:spPr bwMode="auto">
            <a:xfrm flipH="1">
              <a:off x="2742" y="1931"/>
              <a:ext cx="1044" cy="46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10" name="Oval 94"/>
            <p:cNvSpPr>
              <a:spLocks noChangeArrowheads="1"/>
            </p:cNvSpPr>
            <p:nvPr/>
          </p:nvSpPr>
          <p:spPr bwMode="auto">
            <a:xfrm>
              <a:off x="2928" y="2358"/>
              <a:ext cx="288" cy="288"/>
            </a:xfrm>
            <a:prstGeom prst="ellipse">
              <a:avLst/>
            </a:prstGeom>
            <a:solidFill>
              <a:srgbClr val="2DACAD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cxnSp>
          <p:nvCxnSpPr>
            <p:cNvPr id="121921" name="AutoShape 95"/>
            <p:cNvCxnSpPr>
              <a:cxnSpLocks noChangeShapeType="1"/>
            </p:cNvCxnSpPr>
            <p:nvPr/>
          </p:nvCxnSpPr>
          <p:spPr bwMode="auto">
            <a:xfrm>
              <a:off x="2784" y="2502"/>
              <a:ext cx="14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12" name="AutoShape 96"/>
            <p:cNvSpPr>
              <a:spLocks noChangeArrowheads="1"/>
            </p:cNvSpPr>
            <p:nvPr/>
          </p:nvSpPr>
          <p:spPr bwMode="auto">
            <a:xfrm>
              <a:off x="4080" y="2267"/>
              <a:ext cx="1440" cy="491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113" name="Oval 97"/>
            <p:cNvSpPr>
              <a:spLocks noChangeArrowheads="1"/>
            </p:cNvSpPr>
            <p:nvPr/>
          </p:nvSpPr>
          <p:spPr bwMode="auto">
            <a:xfrm>
              <a:off x="4224" y="2368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cxnSp>
          <p:nvCxnSpPr>
            <p:cNvPr id="121928" name="AutoShape 98"/>
            <p:cNvCxnSpPr>
              <a:cxnSpLocks noChangeShapeType="1"/>
            </p:cNvCxnSpPr>
            <p:nvPr/>
          </p:nvCxnSpPr>
          <p:spPr bwMode="auto">
            <a:xfrm>
              <a:off x="4320" y="1973"/>
              <a:ext cx="48" cy="39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121929" name="AutoShape 99"/>
            <p:cNvCxnSpPr>
              <a:cxnSpLocks noChangeShapeType="1"/>
              <a:stCxn id="0" idx="3"/>
            </p:cNvCxnSpPr>
            <p:nvPr/>
          </p:nvCxnSpPr>
          <p:spPr bwMode="auto">
            <a:xfrm flipH="1">
              <a:off x="1830" y="2604"/>
              <a:ext cx="708" cy="46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16" name="Oval 100"/>
            <p:cNvSpPr>
              <a:spLocks noChangeArrowheads="1"/>
            </p:cNvSpPr>
            <p:nvPr/>
          </p:nvSpPr>
          <p:spPr bwMode="auto">
            <a:xfrm>
              <a:off x="4656" y="2368"/>
              <a:ext cx="288" cy="288"/>
            </a:xfrm>
            <a:prstGeom prst="ellipse">
              <a:avLst/>
            </a:prstGeom>
            <a:solidFill>
              <a:srgbClr val="2DACAD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cxnSp>
          <p:nvCxnSpPr>
            <p:cNvPr id="121933" name="AutoShape 101"/>
            <p:cNvCxnSpPr>
              <a:cxnSpLocks noChangeShapeType="1"/>
            </p:cNvCxnSpPr>
            <p:nvPr/>
          </p:nvCxnSpPr>
          <p:spPr bwMode="auto">
            <a:xfrm>
              <a:off x="4512" y="2512"/>
              <a:ext cx="14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18" name="Oval 102"/>
            <p:cNvSpPr>
              <a:spLocks noChangeArrowheads="1"/>
            </p:cNvSpPr>
            <p:nvPr/>
          </p:nvSpPr>
          <p:spPr bwMode="auto">
            <a:xfrm>
              <a:off x="3240" y="3029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119" name="Oval 103"/>
            <p:cNvSpPr>
              <a:spLocks noChangeArrowheads="1"/>
            </p:cNvSpPr>
            <p:nvPr/>
          </p:nvSpPr>
          <p:spPr bwMode="auto">
            <a:xfrm>
              <a:off x="4104" y="3030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cxnSp>
          <p:nvCxnSpPr>
            <p:cNvPr id="121940" name="AutoShape 104"/>
            <p:cNvCxnSpPr>
              <a:cxnSpLocks noChangeShapeType="1"/>
            </p:cNvCxnSpPr>
            <p:nvPr/>
          </p:nvCxnSpPr>
          <p:spPr bwMode="auto">
            <a:xfrm>
              <a:off x="3072" y="2646"/>
              <a:ext cx="210" cy="425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121941" name="AutoShape 105"/>
            <p:cNvCxnSpPr>
              <a:cxnSpLocks noChangeShapeType="1"/>
            </p:cNvCxnSpPr>
            <p:nvPr/>
          </p:nvCxnSpPr>
          <p:spPr bwMode="auto">
            <a:xfrm flipH="1">
              <a:off x="4248" y="2656"/>
              <a:ext cx="120" cy="37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22" name="Oval 106"/>
            <p:cNvSpPr>
              <a:spLocks noChangeArrowheads="1"/>
            </p:cNvSpPr>
            <p:nvPr/>
          </p:nvSpPr>
          <p:spPr bwMode="auto">
            <a:xfrm>
              <a:off x="3360" y="2358"/>
              <a:ext cx="288" cy="288"/>
            </a:xfrm>
            <a:prstGeom prst="ellipse">
              <a:avLst/>
            </a:pr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cxnSp>
          <p:nvCxnSpPr>
            <p:cNvPr id="121945" name="AutoShape 107"/>
            <p:cNvCxnSpPr>
              <a:cxnSpLocks noChangeShapeType="1"/>
            </p:cNvCxnSpPr>
            <p:nvPr/>
          </p:nvCxnSpPr>
          <p:spPr bwMode="auto">
            <a:xfrm>
              <a:off x="3216" y="2502"/>
              <a:ext cx="14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24" name="Oval 108"/>
            <p:cNvSpPr>
              <a:spLocks noChangeArrowheads="1"/>
            </p:cNvSpPr>
            <p:nvPr/>
          </p:nvSpPr>
          <p:spPr bwMode="auto">
            <a:xfrm>
              <a:off x="4920" y="3030"/>
              <a:ext cx="288" cy="288"/>
            </a:xfrm>
            <a:prstGeom prst="ellipse">
              <a:avLst/>
            </a:prstGeom>
            <a:solidFill>
              <a:srgbClr val="FF00FF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cxnSp>
          <p:nvCxnSpPr>
            <p:cNvPr id="121949" name="AutoShape 109"/>
            <p:cNvCxnSpPr>
              <a:cxnSpLocks noChangeShapeType="1"/>
            </p:cNvCxnSpPr>
            <p:nvPr/>
          </p:nvCxnSpPr>
          <p:spPr bwMode="auto">
            <a:xfrm flipV="1">
              <a:off x="2694" y="2604"/>
              <a:ext cx="708" cy="46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121950" name="AutoShape 110"/>
            <p:cNvCxnSpPr>
              <a:cxnSpLocks noChangeShapeType="1"/>
              <a:stCxn id="0" idx="0"/>
            </p:cNvCxnSpPr>
            <p:nvPr/>
          </p:nvCxnSpPr>
          <p:spPr bwMode="auto">
            <a:xfrm flipV="1">
              <a:off x="3384" y="2646"/>
              <a:ext cx="120" cy="383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121951" name="AutoShape 111"/>
            <p:cNvCxnSpPr>
              <a:cxnSpLocks noChangeShapeType="1"/>
            </p:cNvCxnSpPr>
            <p:nvPr/>
          </p:nvCxnSpPr>
          <p:spPr bwMode="auto">
            <a:xfrm>
              <a:off x="4800" y="2656"/>
              <a:ext cx="162" cy="41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28" name="Oval 112"/>
            <p:cNvSpPr>
              <a:spLocks noChangeArrowheads="1"/>
            </p:cNvSpPr>
            <p:nvPr/>
          </p:nvSpPr>
          <p:spPr bwMode="auto">
            <a:xfrm>
              <a:off x="5088" y="2368"/>
              <a:ext cx="288" cy="288"/>
            </a:xfrm>
            <a:prstGeom prst="ellipse">
              <a:avLst/>
            </a:pr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cxnSp>
          <p:nvCxnSpPr>
            <p:cNvPr id="121955" name="AutoShape 113"/>
            <p:cNvCxnSpPr>
              <a:cxnSpLocks noChangeShapeType="1"/>
            </p:cNvCxnSpPr>
            <p:nvPr/>
          </p:nvCxnSpPr>
          <p:spPr bwMode="auto">
            <a:xfrm>
              <a:off x="4944" y="2512"/>
              <a:ext cx="14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121956" name="AutoShape 114"/>
            <p:cNvCxnSpPr>
              <a:cxnSpLocks noChangeShapeType="1"/>
            </p:cNvCxnSpPr>
            <p:nvPr/>
          </p:nvCxnSpPr>
          <p:spPr bwMode="auto">
            <a:xfrm flipV="1">
              <a:off x="4350" y="2614"/>
              <a:ext cx="780" cy="45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121957" name="AutoShape 115"/>
            <p:cNvCxnSpPr>
              <a:cxnSpLocks noChangeShapeType="1"/>
              <a:stCxn id="0" idx="0"/>
            </p:cNvCxnSpPr>
            <p:nvPr/>
          </p:nvCxnSpPr>
          <p:spPr bwMode="auto">
            <a:xfrm flipV="1">
              <a:off x="5064" y="2656"/>
              <a:ext cx="168" cy="374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32" name="Oval 116"/>
            <p:cNvSpPr>
              <a:spLocks noChangeArrowheads="1"/>
            </p:cNvSpPr>
            <p:nvPr/>
          </p:nvSpPr>
          <p:spPr bwMode="auto">
            <a:xfrm>
              <a:off x="4608" y="1685"/>
              <a:ext cx="288" cy="288"/>
            </a:xfrm>
            <a:prstGeom prst="ellipse">
              <a:avLst/>
            </a:pr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cxnSp>
          <p:nvCxnSpPr>
            <p:cNvPr id="121961" name="AutoShape 117"/>
            <p:cNvCxnSpPr>
              <a:cxnSpLocks noChangeShapeType="1"/>
            </p:cNvCxnSpPr>
            <p:nvPr/>
          </p:nvCxnSpPr>
          <p:spPr bwMode="auto">
            <a:xfrm>
              <a:off x="4464" y="1829"/>
              <a:ext cx="144" cy="0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121962" name="AutoShape 118"/>
            <p:cNvCxnSpPr>
              <a:cxnSpLocks noChangeShapeType="1"/>
            </p:cNvCxnSpPr>
            <p:nvPr/>
          </p:nvCxnSpPr>
          <p:spPr bwMode="auto">
            <a:xfrm flipV="1">
              <a:off x="3606" y="1931"/>
              <a:ext cx="1044" cy="46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121963" name="AutoShape 119"/>
            <p:cNvCxnSpPr>
              <a:cxnSpLocks noChangeShapeType="1"/>
              <a:stCxn id="0" idx="0"/>
            </p:cNvCxnSpPr>
            <p:nvPr/>
          </p:nvCxnSpPr>
          <p:spPr bwMode="auto">
            <a:xfrm flipH="1" flipV="1">
              <a:off x="4854" y="1931"/>
              <a:ext cx="378" cy="437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stealth" w="med" len="med"/>
            </a:ln>
          </p:spPr>
        </p:cxnSp>
      </p:grpSp>
      <p:grpSp>
        <p:nvGrpSpPr>
          <p:cNvPr id="3" name="Group 185"/>
          <p:cNvGrpSpPr>
            <a:grpSpLocks/>
          </p:cNvGrpSpPr>
          <p:nvPr/>
        </p:nvGrpSpPr>
        <p:grpSpPr bwMode="auto">
          <a:xfrm>
            <a:off x="4648200" y="4038600"/>
            <a:ext cx="4160838" cy="2479675"/>
            <a:chOff x="1066800" y="1600200"/>
            <a:chExt cx="7162802" cy="4267200"/>
          </a:xfrm>
        </p:grpSpPr>
        <p:sp>
          <p:nvSpPr>
            <p:cNvPr id="187" name="Rectangle 186"/>
            <p:cNvSpPr/>
            <p:nvPr/>
          </p:nvSpPr>
          <p:spPr>
            <a:xfrm>
              <a:off x="2056092" y="2895112"/>
              <a:ext cx="5184218" cy="2972288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FFFFCC"/>
                </a:gs>
              </a:gsLst>
              <a:path path="rect">
                <a:fillToRect l="50000" t="50000" r="50000" b="50000"/>
              </a:path>
              <a:tileRect/>
            </a:gradFill>
            <a:ln w="952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/>
            </a:p>
          </p:txBody>
        </p:sp>
        <p:sp>
          <p:nvSpPr>
            <p:cNvPr id="188" name="Line 16"/>
            <p:cNvSpPr>
              <a:spLocks noChangeShapeType="1"/>
            </p:cNvSpPr>
            <p:nvPr/>
          </p:nvSpPr>
          <p:spPr bwMode="auto">
            <a:xfrm flipV="1">
              <a:off x="3518168" y="2671098"/>
              <a:ext cx="0" cy="7649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89" name="Line 17"/>
            <p:cNvSpPr>
              <a:spLocks noChangeShapeType="1"/>
            </p:cNvSpPr>
            <p:nvPr/>
          </p:nvSpPr>
          <p:spPr bwMode="auto">
            <a:xfrm flipV="1">
              <a:off x="3925362" y="2671098"/>
              <a:ext cx="0" cy="7649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90" name="Line 18"/>
            <p:cNvSpPr>
              <a:spLocks noChangeShapeType="1"/>
            </p:cNvSpPr>
            <p:nvPr/>
          </p:nvSpPr>
          <p:spPr bwMode="auto">
            <a:xfrm flipV="1">
              <a:off x="2706510" y="2671098"/>
              <a:ext cx="0" cy="7649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91" name="Line 19"/>
            <p:cNvSpPr>
              <a:spLocks noChangeShapeType="1"/>
            </p:cNvSpPr>
            <p:nvPr/>
          </p:nvSpPr>
          <p:spPr bwMode="auto">
            <a:xfrm flipV="1">
              <a:off x="3110972" y="2671098"/>
              <a:ext cx="0" cy="7649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92" name="Line 22"/>
            <p:cNvSpPr>
              <a:spLocks noChangeShapeType="1"/>
            </p:cNvSpPr>
            <p:nvPr/>
          </p:nvSpPr>
          <p:spPr bwMode="auto">
            <a:xfrm flipV="1">
              <a:off x="6108910" y="2668367"/>
              <a:ext cx="0" cy="7649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93" name="Line 23"/>
            <p:cNvSpPr>
              <a:spLocks noChangeShapeType="1"/>
            </p:cNvSpPr>
            <p:nvPr/>
          </p:nvSpPr>
          <p:spPr bwMode="auto">
            <a:xfrm flipV="1">
              <a:off x="6516104" y="2668367"/>
              <a:ext cx="0" cy="7649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94" name="Line 24"/>
            <p:cNvSpPr>
              <a:spLocks noChangeShapeType="1"/>
            </p:cNvSpPr>
            <p:nvPr/>
          </p:nvSpPr>
          <p:spPr bwMode="auto">
            <a:xfrm flipV="1">
              <a:off x="5297253" y="2668367"/>
              <a:ext cx="0" cy="7649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95" name="Line 25"/>
            <p:cNvSpPr>
              <a:spLocks noChangeShapeType="1"/>
            </p:cNvSpPr>
            <p:nvPr/>
          </p:nvSpPr>
          <p:spPr bwMode="auto">
            <a:xfrm flipV="1">
              <a:off x="5704448" y="2668367"/>
              <a:ext cx="0" cy="76492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96" name="Line 4"/>
            <p:cNvSpPr>
              <a:spLocks noChangeShapeType="1"/>
            </p:cNvSpPr>
            <p:nvPr/>
          </p:nvSpPr>
          <p:spPr bwMode="auto">
            <a:xfrm flipV="1">
              <a:off x="2783030" y="4108068"/>
              <a:ext cx="0" cy="31416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97" name="Line 7"/>
            <p:cNvSpPr>
              <a:spLocks noChangeShapeType="1"/>
            </p:cNvSpPr>
            <p:nvPr/>
          </p:nvSpPr>
          <p:spPr bwMode="auto">
            <a:xfrm flipV="1">
              <a:off x="4078401" y="4108068"/>
              <a:ext cx="0" cy="31416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98" name="Line 10"/>
            <p:cNvSpPr>
              <a:spLocks noChangeShapeType="1"/>
            </p:cNvSpPr>
            <p:nvPr/>
          </p:nvSpPr>
          <p:spPr bwMode="auto">
            <a:xfrm flipV="1">
              <a:off x="6439584" y="4108068"/>
              <a:ext cx="0" cy="31416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050">
                <a:solidFill>
                  <a:schemeClr val="tx1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99" name="AutoShape 12"/>
            <p:cNvSpPr>
              <a:spLocks noChangeArrowheads="1"/>
            </p:cNvSpPr>
            <p:nvPr/>
          </p:nvSpPr>
          <p:spPr bwMode="auto">
            <a:xfrm>
              <a:off x="1066800" y="3164677"/>
              <a:ext cx="7162802" cy="1258419"/>
            </a:xfrm>
            <a:prstGeom prst="leftRightArrow">
              <a:avLst>
                <a:gd name="adj1" fmla="val 56509"/>
                <a:gd name="adj2" fmla="val 32890"/>
              </a:avLst>
            </a:prstGeom>
            <a:solidFill>
              <a:schemeClr val="hlink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>
                  <a:solidFill>
                    <a:schemeClr val="tx2"/>
                  </a:solidFill>
                  <a:latin typeface="Arial" charset="0"/>
                  <a:ea typeface="+mn-ea"/>
                  <a:cs typeface="+mn-cs"/>
                </a:rPr>
                <a:t>Network</a:t>
              </a:r>
            </a:p>
          </p:txBody>
        </p:sp>
        <p:sp>
          <p:nvSpPr>
            <p:cNvPr id="121980" name="Text Box 13"/>
            <p:cNvSpPr txBox="1">
              <a:spLocks noChangeArrowheads="1"/>
            </p:cNvSpPr>
            <p:nvPr/>
          </p:nvSpPr>
          <p:spPr bwMode="auto">
            <a:xfrm>
              <a:off x="4496593" y="4140035"/>
              <a:ext cx="1524001" cy="111258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3600">
                  <a:solidFill>
                    <a:schemeClr val="tx1"/>
                  </a:solidFill>
                  <a:latin typeface="Arial" charset="0"/>
                </a:rPr>
                <a:t>…</a:t>
              </a:r>
              <a:endParaRPr lang="en-US" sz="14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01" name="AutoShape 20"/>
            <p:cNvSpPr>
              <a:spLocks noChangeArrowheads="1"/>
            </p:cNvSpPr>
            <p:nvPr/>
          </p:nvSpPr>
          <p:spPr bwMode="auto">
            <a:xfrm>
              <a:off x="2324894" y="1600200"/>
              <a:ext cx="1981200" cy="1103991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 dirty="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rPr>
                <a:t>Memory</a:t>
              </a:r>
              <a:endParaRPr lang="en-US" sz="1400" dirty="0">
                <a:solidFill>
                  <a:schemeClr val="bg1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02" name="AutoShape 26"/>
            <p:cNvSpPr>
              <a:spLocks noChangeArrowheads="1"/>
            </p:cNvSpPr>
            <p:nvPr/>
          </p:nvSpPr>
          <p:spPr bwMode="auto">
            <a:xfrm>
              <a:off x="4915694" y="1600200"/>
              <a:ext cx="1981200" cy="1103991"/>
            </a:xfrm>
            <a:prstGeom prst="roundRect">
              <a:avLst>
                <a:gd name="adj" fmla="val 16667"/>
              </a:avLst>
            </a:prstGeom>
            <a:solidFill>
              <a:schemeClr val="accent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>
                  <a:solidFill>
                    <a:schemeClr val="bg1"/>
                  </a:solidFill>
                  <a:latin typeface="Arial" charset="0"/>
                  <a:ea typeface="+mn-ea"/>
                  <a:cs typeface="+mn-cs"/>
                </a:rPr>
                <a:t>I/O</a:t>
              </a:r>
            </a:p>
          </p:txBody>
        </p:sp>
        <p:sp>
          <p:nvSpPr>
            <p:cNvPr id="203" name="AutoShape 2"/>
            <p:cNvSpPr>
              <a:spLocks noChangeArrowheads="1"/>
            </p:cNvSpPr>
            <p:nvPr/>
          </p:nvSpPr>
          <p:spPr bwMode="auto">
            <a:xfrm>
              <a:off x="2211387" y="4384924"/>
              <a:ext cx="1141414" cy="1101476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 dirty="0">
                  <a:solidFill>
                    <a:schemeClr val="folHlink"/>
                  </a:solidFill>
                  <a:latin typeface="Arial" charset="0"/>
                  <a:ea typeface="+mn-ea"/>
                  <a:cs typeface="+mn-cs"/>
                </a:rPr>
                <a:t>P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rPr>
                <a:t>P</a:t>
              </a:r>
              <a:endParaRPr lang="en-US" sz="14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04" name="AutoShape 5"/>
            <p:cNvSpPr>
              <a:spLocks noChangeArrowheads="1"/>
            </p:cNvSpPr>
            <p:nvPr/>
          </p:nvSpPr>
          <p:spPr bwMode="auto">
            <a:xfrm>
              <a:off x="3506787" y="4384924"/>
              <a:ext cx="1141414" cy="1101476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400" dirty="0">
                <a:solidFill>
                  <a:schemeClr val="tx1"/>
                </a:solidFill>
                <a:latin typeface="Arial" charset="0"/>
                <a:ea typeface="+mn-ea"/>
                <a:cs typeface="+mn-cs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rPr>
                <a:t>P</a:t>
              </a:r>
              <a:endParaRPr lang="en-US" sz="14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05" name="AutoShape 8"/>
            <p:cNvSpPr>
              <a:spLocks noChangeArrowheads="1"/>
            </p:cNvSpPr>
            <p:nvPr/>
          </p:nvSpPr>
          <p:spPr bwMode="auto">
            <a:xfrm>
              <a:off x="5868987" y="4384924"/>
              <a:ext cx="1141414" cy="1101476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400" dirty="0">
                <a:solidFill>
                  <a:schemeClr val="tx1"/>
                </a:solidFill>
                <a:latin typeface="Arial" charset="0"/>
                <a:ea typeface="+mn-ea"/>
                <a:cs typeface="+mn-cs"/>
              </a:endParaRP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 b="1" dirty="0">
                  <a:solidFill>
                    <a:srgbClr val="000000"/>
                  </a:solidFill>
                  <a:latin typeface="Arial" charset="0"/>
                  <a:ea typeface="+mn-ea"/>
                  <a:cs typeface="+mn-cs"/>
                </a:rPr>
                <a:t>P</a:t>
              </a:r>
              <a:endParaRPr lang="en-US" sz="1400" b="1" dirty="0">
                <a:solidFill>
                  <a:srgbClr val="000000"/>
                </a:solidFill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06" name="AutoShape 28"/>
            <p:cNvSpPr>
              <a:spLocks noChangeArrowheads="1"/>
            </p:cNvSpPr>
            <p:nvPr/>
          </p:nvSpPr>
          <p:spPr bwMode="auto">
            <a:xfrm>
              <a:off x="2439194" y="4501952"/>
              <a:ext cx="685800" cy="473139"/>
            </a:xfrm>
            <a:prstGeom prst="flowChartAlternateProcess">
              <a:avLst/>
            </a:prstGeom>
            <a:solidFill>
              <a:srgbClr val="99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 dirty="0">
                  <a:solidFill>
                    <a:srgbClr val="008000"/>
                  </a:solidFill>
                  <a:latin typeface="Arial" charset="0"/>
                  <a:ea typeface="+mn-ea"/>
                  <a:cs typeface="+mn-cs"/>
                </a:rPr>
                <a:t>$</a:t>
              </a:r>
            </a:p>
          </p:txBody>
        </p:sp>
        <p:sp>
          <p:nvSpPr>
            <p:cNvPr id="207" name="AutoShape 29"/>
            <p:cNvSpPr>
              <a:spLocks noChangeArrowheads="1"/>
            </p:cNvSpPr>
            <p:nvPr/>
          </p:nvSpPr>
          <p:spPr bwMode="auto">
            <a:xfrm>
              <a:off x="3734594" y="4501952"/>
              <a:ext cx="685800" cy="473139"/>
            </a:xfrm>
            <a:prstGeom prst="flowChartAlternateProcess">
              <a:avLst/>
            </a:prstGeom>
            <a:solidFill>
              <a:srgbClr val="99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 dirty="0">
                  <a:solidFill>
                    <a:srgbClr val="008000"/>
                  </a:solidFill>
                  <a:latin typeface="Arial" charset="0"/>
                  <a:ea typeface="+mn-ea"/>
                  <a:cs typeface="+mn-cs"/>
                </a:rPr>
                <a:t>$</a:t>
              </a:r>
            </a:p>
          </p:txBody>
        </p:sp>
        <p:sp>
          <p:nvSpPr>
            <p:cNvPr id="208" name="AutoShape 30"/>
            <p:cNvSpPr>
              <a:spLocks noChangeArrowheads="1"/>
            </p:cNvSpPr>
            <p:nvPr/>
          </p:nvSpPr>
          <p:spPr bwMode="auto">
            <a:xfrm>
              <a:off x="6096794" y="4501952"/>
              <a:ext cx="685800" cy="473139"/>
            </a:xfrm>
            <a:prstGeom prst="flowChartAlternateProcess">
              <a:avLst/>
            </a:prstGeom>
            <a:solidFill>
              <a:srgbClr val="99FF99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400" dirty="0">
                  <a:solidFill>
                    <a:srgbClr val="008000"/>
                  </a:solidFill>
                  <a:latin typeface="Arial" charset="0"/>
                  <a:ea typeface="+mn-ea"/>
                  <a:cs typeface="+mn-cs"/>
                </a:rPr>
                <a:t>$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99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715" grpId="0" build="p"/>
      <p:bldP spid="49979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Parallel Merge</a:t>
            </a:r>
          </a:p>
        </p:txBody>
      </p:sp>
      <p:sp>
        <p:nvSpPr>
          <p:cNvPr id="666627" name="Rectangle 3"/>
          <p:cNvSpPr>
            <a:spLocks noChangeArrowheads="1"/>
          </p:cNvSpPr>
          <p:nvPr/>
        </p:nvSpPr>
        <p:spPr bwMode="auto">
          <a:xfrm>
            <a:off x="304800" y="1371600"/>
            <a:ext cx="8458200" cy="4267200"/>
          </a:xfrm>
          <a:prstGeom prst="foldedCorner">
            <a:avLst>
              <a:gd name="adj" fmla="val 7503"/>
            </a:avLst>
          </a:prstGeom>
          <a:blipFill>
            <a:blip r:embed="rId3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template &lt;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typename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T&gt;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void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P_Merge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(T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*C,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T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*A,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T *B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nb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)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 if (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&lt;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nb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)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P_Merge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(C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, B, A,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nb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 } else if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==0)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accent2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    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return; 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 } else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ma =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na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/2;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mb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=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BinarySearch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(A[ma], B,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nb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   C[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ma+mb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] = A[ma];</a:t>
            </a:r>
            <a:endParaRPr lang="en-US" sz="2000" dirty="0">
              <a:solidFill>
                <a:schemeClr val="tx1"/>
              </a:solidFill>
              <a:latin typeface="Lucida Sans Typewriter" pitchFamily="33" charset="0"/>
              <a:ea typeface="+mn-ea"/>
              <a:cs typeface="Lucida Sans Typewriter" pitchFamily="33" charset="0"/>
            </a:endParaRP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   </a:t>
            </a:r>
            <a:r>
              <a:rPr lang="en-US" sz="2000" dirty="0">
                <a:solidFill>
                  <a:schemeClr val="accent2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cilk_spawn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P_Merge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(C, A, B,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ma,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mb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 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P_Merge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(C+ma+mb+1, A+ma+1,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B+mb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,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na-ma-1,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nb-mb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   </a:t>
            </a:r>
            <a:r>
              <a:rPr lang="en-US" sz="2000" dirty="0">
                <a:solidFill>
                  <a:schemeClr val="accent2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cilk_sync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 }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}</a:t>
            </a:r>
          </a:p>
        </p:txBody>
      </p:sp>
      <p:sp>
        <p:nvSpPr>
          <p:cNvPr id="666628" name="Text Box 4"/>
          <p:cNvSpPr txBox="1">
            <a:spLocks noChangeArrowheads="1"/>
          </p:cNvSpPr>
          <p:nvPr/>
        </p:nvSpPr>
        <p:spPr bwMode="auto">
          <a:xfrm>
            <a:off x="838200" y="5867400"/>
            <a:ext cx="7467600" cy="458788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i="1">
                <a:solidFill>
                  <a:schemeClr val="tx1"/>
                </a:solidFill>
              </a:rPr>
              <a:t>Coarsen base cases for efficiency.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628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Span of Parallel Merge</a:t>
            </a:r>
          </a:p>
        </p:txBody>
      </p:sp>
      <p:sp>
        <p:nvSpPr>
          <p:cNvPr id="666627" name="Rectangle 3"/>
          <p:cNvSpPr>
            <a:spLocks noChangeArrowheads="1"/>
          </p:cNvSpPr>
          <p:nvPr/>
        </p:nvSpPr>
        <p:spPr bwMode="auto">
          <a:xfrm>
            <a:off x="304800" y="1371600"/>
            <a:ext cx="8458200" cy="3200400"/>
          </a:xfrm>
          <a:prstGeom prst="foldedCorner">
            <a:avLst>
              <a:gd name="adj" fmla="val 7503"/>
            </a:avLst>
          </a:prstGeom>
          <a:blipFill>
            <a:blip r:embed="rId3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template &lt;typename T&gt;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void P_Merge(T *C, T *A, T *B, int na, int nb)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if (na &lt; nb)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  </a:t>
            </a:r>
            <a:r>
              <a:rPr lang="en-US" sz="2000">
                <a:solidFill>
                  <a:schemeClr val="tx1"/>
                </a:solidFill>
              </a:rPr>
              <a:t>⋮</a:t>
            </a:r>
            <a:endParaRPr lang="en-US" sz="2000">
              <a:solidFill>
                <a:schemeClr val="tx1"/>
              </a:solidFill>
              <a:latin typeface="Lucida Sans Typewriter" charset="0"/>
              <a:ea typeface="Lucida Sans Typewriter" charset="0"/>
              <a:cs typeface="Lucida Sans Typewriter" charset="0"/>
            </a:endParaRP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  int mb = BinarySearch(A[ma], B, nb);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  C[ma+mb] = A[ma];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  cilk_spawn</a:t>
            </a: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P_Merge(C, A, B, ma, mb);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  P_Merge(C+ma+mb+1, A+ma+1, B+mb, na-ma-1, nb-mb);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  </a:t>
            </a:r>
            <a:r>
              <a:rPr lang="en-US" sz="20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cilk_sync</a:t>
            </a: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}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4962525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401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(3n/4)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(lg 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5495925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112963" algn="l"/>
              </a:tabLst>
            </a:pPr>
            <a:r>
              <a:rPr lang="en-US">
                <a:solidFill>
                  <a:srgbClr val="000000"/>
                </a:solidFill>
              </a:rPr>
              <a:t>	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(lg</a:t>
            </a:r>
            <a:r>
              <a:rPr lang="en-US" baseline="30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n 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4962525"/>
            <a:ext cx="2667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rgbClr val="0085BC"/>
                </a:solidFill>
              </a:rPr>
              <a:t>Span:</a:t>
            </a:r>
            <a:r>
              <a:rPr lang="en-US" b="1">
                <a:solidFill>
                  <a:srgbClr val="0085BC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(n)	=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>
            <a:spLocks noChangeArrowheads="1"/>
          </p:cNvSpPr>
          <p:nvPr/>
        </p:nvSpPr>
        <p:spPr bwMode="auto">
          <a:xfrm>
            <a:off x="5029200" y="2516188"/>
            <a:ext cx="3810000" cy="1484312"/>
          </a:xfrm>
          <a:prstGeom prst="wedgeRoundRectCallout">
            <a:avLst>
              <a:gd name="adj1" fmla="val -51833"/>
              <a:gd name="adj2" fmla="val 114491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chemeClr val="tx2"/>
                </a:solidFill>
              </a:rPr>
              <a:t>CASE 2: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</a:t>
            </a:r>
            <a:r>
              <a:rPr lang="en-US">
                <a:solidFill>
                  <a:srgbClr val="000000"/>
                </a:solidFill>
              </a:rPr>
              <a:t> = 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4/3</a:t>
            </a:r>
            <a:r>
              <a:rPr lang="en-US" baseline="30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 = 1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f(n) 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 </a:t>
            </a:r>
            <a:r>
              <a:rPr lang="en-US">
                <a:solidFill>
                  <a:srgbClr val="000000"/>
                </a:solidFill>
              </a:rPr>
              <a:t>lg</a:t>
            </a:r>
            <a:r>
              <a:rPr lang="en-US" baseline="30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Work of Parallel Merge</a:t>
            </a:r>
          </a:p>
        </p:txBody>
      </p:sp>
      <p:sp>
        <p:nvSpPr>
          <p:cNvPr id="666627" name="Rectangle 3"/>
          <p:cNvSpPr>
            <a:spLocks noChangeArrowheads="1"/>
          </p:cNvSpPr>
          <p:nvPr/>
        </p:nvSpPr>
        <p:spPr bwMode="auto">
          <a:xfrm>
            <a:off x="304800" y="1371600"/>
            <a:ext cx="8458200" cy="3200400"/>
          </a:xfrm>
          <a:prstGeom prst="foldedCorner">
            <a:avLst>
              <a:gd name="adj" fmla="val 7503"/>
            </a:avLst>
          </a:prstGeom>
          <a:blipFill>
            <a:blip r:embed="rId3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template &lt;typename T&gt;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void P_Merge(T *C, T *A, T *B, int na, int nb)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if (na &lt; nb)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  </a:t>
            </a:r>
            <a:r>
              <a:rPr lang="en-US" sz="2000">
                <a:solidFill>
                  <a:schemeClr val="tx1"/>
                </a:solidFill>
              </a:rPr>
              <a:t>⋮</a:t>
            </a:r>
            <a:endParaRPr lang="en-US" sz="2000">
              <a:solidFill>
                <a:schemeClr val="tx1"/>
              </a:solidFill>
              <a:latin typeface="Lucida Sans Typewriter" charset="0"/>
              <a:ea typeface="Lucida Sans Typewriter" charset="0"/>
              <a:cs typeface="Lucida Sans Typewriter" charset="0"/>
            </a:endParaRP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  int mb = BinarySearch(A[ma], B, nb);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  C[ma+mb] = A[ma];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  cilk_spawn</a:t>
            </a: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P_Merge(C, A, B, ma, mb);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  P_Merge(C+ma+mb+1, A+ma+1, B+mb, na-ma-1, nb-mb);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  </a:t>
            </a:r>
            <a:r>
              <a:rPr lang="en-US" sz="2000">
                <a:solidFill>
                  <a:schemeClr val="accent2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cilk_sync</a:t>
            </a: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  }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charset="0"/>
                <a:ea typeface="Lucida Sans Typewriter" charset="0"/>
                <a:cs typeface="Lucida Sans Typewriter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4999038"/>
            <a:ext cx="8001000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3413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n) +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((1-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)n)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(lg n),</a:t>
            </a:r>
          </a:p>
          <a:p>
            <a:pPr marL="2112963" indent="34131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where </a:t>
            </a:r>
            <a:r>
              <a:rPr lang="en-US">
                <a:solidFill>
                  <a:srgbClr val="000000"/>
                </a:solidFill>
              </a:rPr>
              <a:t>1/4 ≤ 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l-GR">
                <a:solidFill>
                  <a:srgbClr val="000000"/>
                </a:solidFill>
              </a:rPr>
              <a:t>≤</a:t>
            </a:r>
            <a:r>
              <a:rPr lang="en-US">
                <a:solidFill>
                  <a:srgbClr val="000000"/>
                </a:solidFill>
              </a:rPr>
              <a:t> 3/4</a:t>
            </a:r>
            <a:r>
              <a:rPr lang="en-US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4999038"/>
            <a:ext cx="2667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i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Work:</a:t>
            </a:r>
            <a:r>
              <a:rPr lang="en-US" b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T</a:t>
            </a:r>
            <a:r>
              <a:rPr lang="en-US" baseline="-25000" dirty="0">
                <a:solidFill>
                  <a:srgbClr val="000000"/>
                </a:solidFill>
                <a:latin typeface="Lucida Sans Unicode"/>
                <a:ea typeface="+mn-ea"/>
                <a:cs typeface="+mn-cs"/>
              </a:rPr>
              <a:t>1</a:t>
            </a:r>
            <a:r>
              <a:rPr lang="en-US" dirty="0">
                <a:solidFill>
                  <a:srgbClr val="000000"/>
                </a:solidFill>
                <a:latin typeface="Lucida Sans Unicode"/>
                <a:ea typeface="+mn-ea"/>
                <a:cs typeface="+mn-cs"/>
              </a:rPr>
              <a:t>(n)	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=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9" name="Group 21"/>
          <p:cNvGrpSpPr>
            <a:grpSpLocks/>
          </p:cNvGrpSpPr>
          <p:nvPr/>
        </p:nvGrpSpPr>
        <p:grpSpPr bwMode="auto">
          <a:xfrm>
            <a:off x="6403975" y="2897188"/>
            <a:ext cx="1831975" cy="1063625"/>
            <a:chOff x="4034" y="1825"/>
            <a:chExt cx="1154" cy="67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AutoShape 14"/>
            <p:cNvSpPr>
              <a:spLocks noChangeArrowheads="1"/>
            </p:cNvSpPr>
            <p:nvPr/>
          </p:nvSpPr>
          <p:spPr bwMode="auto">
            <a:xfrm>
              <a:off x="4034" y="1825"/>
              <a:ext cx="1154" cy="670"/>
            </a:xfrm>
            <a:prstGeom prst="wedgeRoundRectCallout">
              <a:avLst>
                <a:gd name="adj1" fmla="val -74716"/>
                <a:gd name="adj2" fmla="val 150059"/>
                <a:gd name="adj3" fmla="val 16667"/>
              </a:avLst>
            </a:prstGeom>
            <a:solidFill>
              <a:schemeClr val="accent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4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11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4270" y="1996"/>
              <a:ext cx="706" cy="30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r>
                <a:rPr lang="en-US" sz="1800" kern="10" spc="360">
                  <a:ln w="9525">
                    <a:noFill/>
                    <a:round/>
                    <a:headEnd/>
                    <a:tailEnd/>
                  </a:ln>
                  <a:solidFill>
                    <a:srgbClr val="FFFF00"/>
                  </a:solidFill>
                  <a:latin typeface="Arial Black"/>
                  <a:ea typeface="+mn-ea"/>
                  <a:cs typeface="+mn-cs"/>
                </a:rPr>
                <a:t>HAIRY!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762000" y="6029325"/>
            <a:ext cx="61722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tx2"/>
                </a:solidFill>
              </a:rPr>
              <a:t>Claim:</a:t>
            </a:r>
            <a:r>
              <a:rPr lang="en-US" b="1" i="1">
                <a:solidFill>
                  <a:srgbClr val="0085BC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(n)	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(n)</a:t>
            </a:r>
            <a:r>
              <a:rPr lang="en-US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Analysis of Work Recurrence</a:t>
            </a:r>
          </a:p>
        </p:txBody>
      </p:sp>
      <p:sp>
        <p:nvSpPr>
          <p:cNvPr id="684037" name="Text Box 5"/>
          <p:cNvSpPr txBox="1">
            <a:spLocks noChangeArrowheads="1"/>
          </p:cNvSpPr>
          <p:nvPr/>
        </p:nvSpPr>
        <p:spPr bwMode="auto">
          <a:xfrm>
            <a:off x="304800" y="2374900"/>
            <a:ext cx="8382000" cy="1385888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tx2"/>
                </a:solidFill>
              </a:rPr>
              <a:t>Substitution method: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 Inductive hypothesis is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(k) ≤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k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 k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, where</a:t>
            </a:r>
            <a:r>
              <a:rPr lang="en-US">
                <a:solidFill>
                  <a:srgbClr val="9900CC"/>
                </a:solidFill>
                <a:sym typeface="Times New Roman" pitchFamily="18" charset="0"/>
              </a:rPr>
              <a:t>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,c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 &gt; 0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.  Prove that the relation holds, and solve for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 and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.</a:t>
            </a:r>
            <a:endParaRPr lang="en-US" sz="1600">
              <a:solidFill>
                <a:srgbClr val="9900CC"/>
              </a:solidFill>
              <a:sym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1219200"/>
            <a:ext cx="80010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rgbClr val="0085BC"/>
                </a:solidFill>
              </a:rPr>
              <a:t>Work: 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(n)	=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n) +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((1-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)n)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(lg n),</a:t>
            </a:r>
          </a:p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where </a:t>
            </a:r>
            <a:r>
              <a:rPr lang="en-US">
                <a:solidFill>
                  <a:srgbClr val="000000"/>
                </a:solidFill>
              </a:rPr>
              <a:t>1/4 ≤ 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l-GR">
                <a:solidFill>
                  <a:srgbClr val="000000"/>
                </a:solidFill>
              </a:rPr>
              <a:t>≤</a:t>
            </a:r>
            <a:r>
              <a:rPr lang="en-US">
                <a:solidFill>
                  <a:srgbClr val="000000"/>
                </a:solidFill>
              </a:rPr>
              <a:t> 3/4</a:t>
            </a:r>
            <a:r>
              <a:rPr lang="en-US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304800" y="4038600"/>
            <a:ext cx="7437438" cy="13843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14400" algn="r"/>
                <a:tab pos="1147763" algn="ctr"/>
                <a:tab pos="1379538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(n)	=	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+ 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)n) +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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(lg n)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14400" algn="r"/>
                <a:tab pos="1147763" algn="ctr"/>
                <a:tab pos="1379538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	≤	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</a:t>
            </a:r>
            <a:br>
              <a:rPr lang="en-US">
                <a:solidFill>
                  <a:srgbClr val="000000"/>
                </a:solidFill>
                <a:sym typeface="Times New Roman" pitchFamily="18" charset="0"/>
              </a:rPr>
            </a:b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		+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lg((1–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)n) +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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(lg 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4037" grpId="0"/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Analysis of Work Recurrence</a:t>
            </a:r>
          </a:p>
        </p:txBody>
      </p:sp>
      <p:sp>
        <p:nvSpPr>
          <p:cNvPr id="686085" name="Rectangle 5"/>
          <p:cNvSpPr>
            <a:spLocks noChangeArrowheads="1"/>
          </p:cNvSpPr>
          <p:nvPr/>
        </p:nvSpPr>
        <p:spPr bwMode="auto">
          <a:xfrm>
            <a:off x="304800" y="4038600"/>
            <a:ext cx="7437438" cy="13843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14400" algn="r"/>
                <a:tab pos="1147763" algn="ctr"/>
                <a:tab pos="1379538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(n)	=	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+ 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)n) +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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(lg n)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14400" algn="r"/>
                <a:tab pos="1147763" algn="ctr"/>
                <a:tab pos="1379538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	≤	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</a:t>
            </a:r>
            <a:br>
              <a:rPr lang="en-US">
                <a:solidFill>
                  <a:srgbClr val="000000"/>
                </a:solidFill>
                <a:sym typeface="Times New Roman" pitchFamily="18" charset="0"/>
              </a:rPr>
            </a:b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		+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lg((1–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)n) + 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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(lg n)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1219200"/>
            <a:ext cx="80010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rgbClr val="0085BC"/>
                </a:solidFill>
              </a:rPr>
              <a:t>Work: 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(n)	=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n) +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((1-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)n)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(lg n),</a:t>
            </a:r>
          </a:p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where </a:t>
            </a:r>
            <a:r>
              <a:rPr lang="en-US">
                <a:solidFill>
                  <a:srgbClr val="000000"/>
                </a:solidFill>
              </a:rPr>
              <a:t>1/4 ≤ 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l-GR">
                <a:solidFill>
                  <a:srgbClr val="000000"/>
                </a:solidFill>
              </a:rPr>
              <a:t>≤</a:t>
            </a:r>
            <a:r>
              <a:rPr lang="en-US">
                <a:solidFill>
                  <a:srgbClr val="000000"/>
                </a:solidFill>
              </a:rPr>
              <a:t> 3/4</a:t>
            </a:r>
            <a:r>
              <a:rPr lang="en-US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81481E-6 L -5.55556E-7 -0.25856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6860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08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3" name="Rectangle 5"/>
          <p:cNvSpPr>
            <a:spLocks noChangeArrowheads="1"/>
          </p:cNvSpPr>
          <p:nvPr/>
        </p:nvSpPr>
        <p:spPr bwMode="auto">
          <a:xfrm>
            <a:off x="304800" y="2209800"/>
            <a:ext cx="7475538" cy="13843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14400" algn="r"/>
                <a:tab pos="1147763" algn="ctr"/>
                <a:tab pos="1379538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(n)	=	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+ T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)n) +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(lg n)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14400" algn="r"/>
                <a:tab pos="1147763" algn="ctr"/>
                <a:tab pos="1379538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	≤	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</a:t>
            </a:r>
            <a:br>
              <a:rPr lang="en-US">
                <a:solidFill>
                  <a:srgbClr val="000000"/>
                </a:solidFill>
                <a:sym typeface="Times New Roman" pitchFamily="18" charset="0"/>
              </a:rPr>
            </a:b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		+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lg((1–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)n) +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(lg n)</a:t>
            </a:r>
          </a:p>
        </p:txBody>
      </p:sp>
      <p:sp>
        <p:nvSpPr>
          <p:cNvPr id="1095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Analysis of Work Recurrence</a:t>
            </a:r>
          </a:p>
        </p:txBody>
      </p:sp>
      <p:sp>
        <p:nvSpPr>
          <p:cNvPr id="688134" name="Rectangle 6"/>
          <p:cNvSpPr>
            <a:spLocks noChangeArrowheads="1"/>
          </p:cNvSpPr>
          <p:nvPr/>
        </p:nvSpPr>
        <p:spPr bwMode="auto">
          <a:xfrm>
            <a:off x="304800" y="3521075"/>
            <a:ext cx="7967663" cy="5238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14400" algn="r"/>
                <a:tab pos="1147763" algn="ctr"/>
                <a:tab pos="1379538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	 ≤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n)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lg((1–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)n) +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(lg n)</a:t>
            </a:r>
          </a:p>
        </p:txBody>
      </p:sp>
      <p:sp>
        <p:nvSpPr>
          <p:cNvPr id="688137" name="Rectangle 9"/>
          <p:cNvSpPr>
            <a:spLocks noChangeArrowheads="1"/>
          </p:cNvSpPr>
          <p:nvPr/>
        </p:nvSpPr>
        <p:spPr bwMode="auto">
          <a:xfrm>
            <a:off x="304800" y="3975100"/>
            <a:ext cx="8234363" cy="5238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14400" algn="r"/>
                <a:tab pos="1147763" algn="ctr"/>
                <a:tab pos="1379538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	 ≤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 lg(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)) + 2 lg n ) +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(lg n)</a:t>
            </a:r>
          </a:p>
        </p:txBody>
      </p:sp>
      <p:sp>
        <p:nvSpPr>
          <p:cNvPr id="688138" name="Rectangle 10"/>
          <p:cNvSpPr>
            <a:spLocks noChangeArrowheads="1"/>
          </p:cNvSpPr>
          <p:nvPr/>
        </p:nvSpPr>
        <p:spPr bwMode="auto">
          <a:xfrm>
            <a:off x="304800" y="4508500"/>
            <a:ext cx="7042150" cy="87947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14400" algn="r"/>
                <a:tab pos="1147763" algn="ctr"/>
                <a:tab pos="1379538" algn="l"/>
              </a:tabLst>
            </a:pP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	 ≤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 n </a:t>
            </a:r>
            <a:br>
              <a:rPr lang="en-US">
                <a:solidFill>
                  <a:srgbClr val="000000"/>
                </a:solidFill>
                <a:sym typeface="Times New Roman" pitchFamily="18" charset="0"/>
              </a:rPr>
            </a:b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			– (c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(lg n + lg(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(1–</a:t>
            </a:r>
            <a:r>
              <a:rPr lang="en-US">
                <a:solidFill>
                  <a:srgbClr val="000000"/>
                </a:solidFill>
                <a:sym typeface="Symbol" pitchFamily="18" charset="2"/>
              </a:rPr>
              <a:t>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))) –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(lg n))</a:t>
            </a:r>
          </a:p>
        </p:txBody>
      </p:sp>
      <p:sp>
        <p:nvSpPr>
          <p:cNvPr id="688139" name="Rectangle 11"/>
          <p:cNvSpPr>
            <a:spLocks noChangeArrowheads="1"/>
          </p:cNvSpPr>
          <p:nvPr/>
        </p:nvSpPr>
        <p:spPr bwMode="auto">
          <a:xfrm>
            <a:off x="304800" y="5346700"/>
            <a:ext cx="8534400" cy="1385888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914400" algn="r"/>
                <a:tab pos="1147763" algn="ctr"/>
                <a:tab pos="1379538" algn="l"/>
              </a:tabLst>
            </a:pPr>
            <a:r>
              <a:rPr lang="en-US">
                <a:solidFill>
                  <a:srgbClr val="9900CC"/>
                </a:solidFill>
                <a:sym typeface="Times New Roman" pitchFamily="18" charset="0"/>
              </a:rPr>
              <a:t>		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 ≤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n – 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lg n</a:t>
            </a:r>
            <a:r>
              <a:rPr lang="en-US">
                <a:solidFill>
                  <a:srgbClr val="9900CC"/>
                </a:solidFill>
                <a:sym typeface="Times New Roman" pitchFamily="18" charset="0"/>
              </a:rPr>
              <a:t> </a:t>
            </a:r>
            <a:br>
              <a:rPr lang="en-US">
                <a:solidFill>
                  <a:srgbClr val="9900CC"/>
                </a:solidFill>
                <a:sym typeface="Times New Roman" pitchFamily="18" charset="0"/>
              </a:rPr>
            </a:b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by choosing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2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 large enough.  Choose 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c</a:t>
            </a:r>
            <a:r>
              <a:rPr lang="en-US" baseline="-25000">
                <a:solidFill>
                  <a:srgbClr val="000000"/>
                </a:solidFill>
                <a:sym typeface="Times New Roman" pitchFamily="18" charset="0"/>
              </a:rPr>
              <a:t>1</a:t>
            </a:r>
            <a:r>
              <a:rPr lang="en-US">
                <a:solidFill>
                  <a:schemeClr val="tx1"/>
                </a:solidFill>
                <a:sym typeface="Times New Roman" pitchFamily="18" charset="0"/>
              </a:rPr>
              <a:t> large enough to handle the base case.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1219200"/>
            <a:ext cx="80010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rgbClr val="0085BC"/>
                </a:solidFill>
              </a:rPr>
              <a:t>Work: 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(n)	=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n) +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((1-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)n)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(lg n),</a:t>
            </a:r>
          </a:p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chemeClr val="tx1"/>
                </a:solidFill>
              </a:rPr>
              <a:t>where </a:t>
            </a:r>
            <a:r>
              <a:rPr lang="en-US">
                <a:solidFill>
                  <a:srgbClr val="000000"/>
                </a:solidFill>
              </a:rPr>
              <a:t>1/4 ≤ </a:t>
            </a:r>
            <a:r>
              <a:rPr lang="el-GR">
                <a:solidFill>
                  <a:srgbClr val="000000"/>
                </a:solidFill>
              </a:rPr>
              <a:t>α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l-GR">
                <a:solidFill>
                  <a:srgbClr val="000000"/>
                </a:solidFill>
              </a:rPr>
              <a:t>≤</a:t>
            </a:r>
            <a:r>
              <a:rPr lang="en-US">
                <a:solidFill>
                  <a:srgbClr val="000000"/>
                </a:solidFill>
              </a:rPr>
              <a:t> 3/4</a:t>
            </a:r>
            <a:r>
              <a:rPr lang="en-US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8134" grpId="0"/>
      <p:bldP spid="688137" grpId="0"/>
      <p:bldP spid="688138" grpId="0"/>
      <p:bldP spid="68813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36538"/>
            <a:ext cx="9144000" cy="676275"/>
          </a:xfrm>
        </p:spPr>
        <p:txBody>
          <a:bodyPr anchor="t" anchorCtr="1">
            <a:spAutoFit/>
          </a:bodyPr>
          <a:lstStyle/>
          <a:p>
            <a:r>
              <a:rPr lang="en-US" sz="4400"/>
              <a:t>Parallelism of P_Merge</a:t>
            </a:r>
          </a:p>
        </p:txBody>
      </p:sp>
      <p:grpSp>
        <p:nvGrpSpPr>
          <p:cNvPr id="111619" name="Group 18"/>
          <p:cNvGrpSpPr>
            <a:grpSpLocks/>
          </p:cNvGrpSpPr>
          <p:nvPr/>
        </p:nvGrpSpPr>
        <p:grpSpPr bwMode="auto">
          <a:xfrm>
            <a:off x="2154238" y="1666875"/>
            <a:ext cx="4856162" cy="1155700"/>
            <a:chOff x="1178" y="857"/>
            <a:chExt cx="3059" cy="728"/>
          </a:xfrm>
        </p:grpSpPr>
        <p:sp>
          <p:nvSpPr>
            <p:cNvPr id="111620" name="Rectangle 3"/>
            <p:cNvSpPr>
              <a:spLocks noChangeArrowheads="1"/>
            </p:cNvSpPr>
            <p:nvPr/>
          </p:nvSpPr>
          <p:spPr bwMode="auto">
            <a:xfrm>
              <a:off x="1979" y="857"/>
              <a:ext cx="2258" cy="275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ts val="400"/>
                </a:spcBef>
                <a:buClrTx/>
                <a:buSzTx/>
                <a:buFontTx/>
                <a:buNone/>
                <a:tabLst>
                  <a:tab pos="1252538" algn="r"/>
                  <a:tab pos="1487488" algn="ctr"/>
                  <a:tab pos="1709738" algn="l"/>
                </a:tabLst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	T</a:t>
              </a:r>
              <a:r>
                <a:rPr lang="en-US" baseline="-25000">
                  <a:solidFill>
                    <a:srgbClr val="000000"/>
                  </a:solidFill>
                  <a:sym typeface="Times New Roman" pitchFamily="18" charset="0"/>
                </a:rPr>
                <a:t>1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	=	 </a:t>
              </a:r>
              <a:r>
                <a:rPr lang="el-GR">
                  <a:solidFill>
                    <a:srgbClr val="000000"/>
                  </a:solidFill>
                  <a:sym typeface="Symbol" pitchFamily="18" charset="2"/>
                </a:rPr>
                <a:t>Θ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</a:t>
              </a:r>
            </a:p>
          </p:txBody>
        </p:sp>
        <p:sp>
          <p:nvSpPr>
            <p:cNvPr id="111621" name="Rectangle 4"/>
            <p:cNvSpPr>
              <a:spLocks noChangeArrowheads="1"/>
            </p:cNvSpPr>
            <p:nvPr/>
          </p:nvSpPr>
          <p:spPr bwMode="auto">
            <a:xfrm>
              <a:off x="1178" y="857"/>
              <a:ext cx="746" cy="28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i="1">
                  <a:solidFill>
                    <a:schemeClr val="accent2"/>
                  </a:solidFill>
                </a:rPr>
                <a:t>Work:</a:t>
              </a:r>
            </a:p>
          </p:txBody>
        </p:sp>
        <p:sp>
          <p:nvSpPr>
            <p:cNvPr id="111622" name="Rectangle 5"/>
            <p:cNvSpPr>
              <a:spLocks noChangeArrowheads="1"/>
            </p:cNvSpPr>
            <p:nvPr/>
          </p:nvSpPr>
          <p:spPr bwMode="auto">
            <a:xfrm>
              <a:off x="1979" y="1296"/>
              <a:ext cx="2245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ts val="400"/>
                </a:spcBef>
                <a:buClrTx/>
                <a:buSzTx/>
                <a:buFontTx/>
                <a:buNone/>
                <a:tabLst>
                  <a:tab pos="1252538" algn="r"/>
                  <a:tab pos="1487488" algn="ctr"/>
                  <a:tab pos="1709738" algn="l"/>
                </a:tabLst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	T</a:t>
              </a:r>
              <a:r>
                <a:rPr lang="en-US" baseline="-25000">
                  <a:solidFill>
                    <a:srgbClr val="000000"/>
                  </a:solidFill>
                  <a:sym typeface="Times New Roman" pitchFamily="18" charset="0"/>
                </a:rPr>
                <a:t>∞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	=	 </a:t>
              </a:r>
              <a:r>
                <a:rPr lang="el-GR">
                  <a:solidFill>
                    <a:srgbClr val="000000"/>
                  </a:solidFill>
                  <a:sym typeface="Symbol" pitchFamily="18" charset="2"/>
                </a:rPr>
                <a:t>Θ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(lg</a:t>
              </a:r>
              <a:r>
                <a:rPr lang="en-US" baseline="30000">
                  <a:solidFill>
                    <a:srgbClr val="000000"/>
                  </a:solidFill>
                  <a:sym typeface="Times New Roman" pitchFamily="18" charset="0"/>
                </a:rPr>
                <a:t>2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n)</a:t>
              </a:r>
            </a:p>
          </p:txBody>
        </p:sp>
        <p:sp>
          <p:nvSpPr>
            <p:cNvPr id="111623" name="Rectangle 6"/>
            <p:cNvSpPr>
              <a:spLocks noChangeArrowheads="1"/>
            </p:cNvSpPr>
            <p:nvPr/>
          </p:nvSpPr>
          <p:spPr bwMode="auto">
            <a:xfrm>
              <a:off x="1206" y="1296"/>
              <a:ext cx="718" cy="28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i="1">
                  <a:solidFill>
                    <a:schemeClr val="accent2"/>
                  </a:solidFill>
                </a:rPr>
                <a:t>Span: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985963" y="3825875"/>
            <a:ext cx="5888037" cy="1025525"/>
            <a:chOff x="702" y="2558"/>
            <a:chExt cx="3709" cy="646"/>
          </a:xfrm>
        </p:grpSpPr>
        <p:sp>
          <p:nvSpPr>
            <p:cNvPr id="111625" name="Text Box 9"/>
            <p:cNvSpPr txBox="1">
              <a:spLocks noChangeArrowheads="1"/>
            </p:cNvSpPr>
            <p:nvPr/>
          </p:nvSpPr>
          <p:spPr bwMode="auto">
            <a:xfrm>
              <a:off x="702" y="2717"/>
              <a:ext cx="1371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i="1">
                  <a:solidFill>
                    <a:schemeClr val="accent2"/>
                  </a:solidFill>
                </a:rPr>
                <a:t>Parallelism:</a:t>
              </a:r>
              <a:endParaRPr lang="en-US" i="1">
                <a:solidFill>
                  <a:schemeClr val="tx1"/>
                </a:solidFill>
              </a:endParaRPr>
            </a:p>
          </p:txBody>
        </p:sp>
        <p:grpSp>
          <p:nvGrpSpPr>
            <p:cNvPr id="111626" name="Group 10"/>
            <p:cNvGrpSpPr>
              <a:grpSpLocks/>
            </p:cNvGrpSpPr>
            <p:nvPr/>
          </p:nvGrpSpPr>
          <p:grpSpPr bwMode="auto">
            <a:xfrm>
              <a:off x="2190" y="2558"/>
              <a:ext cx="2221" cy="646"/>
              <a:chOff x="3357" y="3450"/>
              <a:chExt cx="2221" cy="646"/>
            </a:xfrm>
          </p:grpSpPr>
          <p:grpSp>
            <p:nvGrpSpPr>
              <p:cNvPr id="111627" name="Group 11"/>
              <p:cNvGrpSpPr>
                <a:grpSpLocks/>
              </p:cNvGrpSpPr>
              <p:nvPr/>
            </p:nvGrpSpPr>
            <p:grpSpPr bwMode="auto">
              <a:xfrm>
                <a:off x="3357" y="3450"/>
                <a:ext cx="730" cy="646"/>
                <a:chOff x="3357" y="3450"/>
                <a:chExt cx="730" cy="646"/>
              </a:xfrm>
            </p:grpSpPr>
            <p:sp>
              <p:nvSpPr>
                <p:cNvPr id="111628" name="Rectangle 12"/>
                <p:cNvSpPr>
                  <a:spLocks noChangeArrowheads="1"/>
                </p:cNvSpPr>
                <p:nvPr/>
              </p:nvSpPr>
              <p:spPr bwMode="auto">
                <a:xfrm>
                  <a:off x="3380" y="3450"/>
                  <a:ext cx="642" cy="275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T</a:t>
                  </a:r>
                  <a:r>
                    <a:rPr lang="en-US" baseline="-25000">
                      <a:solidFill>
                        <a:srgbClr val="000000"/>
                      </a:solidFill>
                      <a:sym typeface="Times New Roman" pitchFamily="18" charset="0"/>
                    </a:rPr>
                    <a:t>1</a:t>
                  </a: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111629" name="Rectangle 13"/>
                <p:cNvSpPr>
                  <a:spLocks noChangeArrowheads="1"/>
                </p:cNvSpPr>
                <p:nvPr/>
              </p:nvSpPr>
              <p:spPr bwMode="auto">
                <a:xfrm>
                  <a:off x="3357" y="3821"/>
                  <a:ext cx="689" cy="275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T</a:t>
                  </a:r>
                  <a:r>
                    <a:rPr lang="en-US" baseline="-25000">
                      <a:solidFill>
                        <a:srgbClr val="000000"/>
                      </a:solidFill>
                      <a:sym typeface="Times New Roman" pitchFamily="18" charset="0"/>
                    </a:rPr>
                    <a:t>∞</a:t>
                  </a: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111630" name="Line 14"/>
                <p:cNvSpPr>
                  <a:spLocks noChangeShapeType="1"/>
                </p:cNvSpPr>
                <p:nvPr/>
              </p:nvSpPr>
              <p:spPr bwMode="auto">
                <a:xfrm>
                  <a:off x="3367" y="3728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613391" name="Rectangle 15"/>
              <p:cNvSpPr>
                <a:spLocks noChangeArrowheads="1"/>
              </p:cNvSpPr>
              <p:nvPr/>
            </p:nvSpPr>
            <p:spPr bwMode="auto">
              <a:xfrm>
                <a:off x="4202" y="3609"/>
                <a:ext cx="1376" cy="275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= </a:t>
                </a:r>
                <a:r>
                  <a:rPr lang="el-GR">
                    <a:solidFill>
                      <a:srgbClr val="000000"/>
                    </a:solidFill>
                    <a:sym typeface="Symbol" pitchFamily="18" charset="2"/>
                  </a:rPr>
                  <a:t>Θ</a:t>
                </a:r>
                <a:r>
                  <a:rPr lang="en-US">
                    <a:solidFill>
                      <a:srgbClr val="000000"/>
                    </a:solidFill>
                    <a:sym typeface="Symbol" pitchFamily="18" charset="2"/>
                  </a:rPr>
                  <a:t>(n/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lg</a:t>
                </a:r>
                <a:r>
                  <a:rPr lang="en-US" baseline="30000">
                    <a:solidFill>
                      <a:srgbClr val="000000"/>
                    </a:solidFill>
                    <a:sym typeface="Times New Roman" pitchFamily="18" charset="0"/>
                  </a:rPr>
                  <a:t>2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n)</a:t>
                </a:r>
              </a:p>
            </p:txBody>
          </p:sp>
        </p:grpSp>
      </p:grpSp>
      <p:sp>
        <p:nvSpPr>
          <p:cNvPr id="111632" name="Line 17"/>
          <p:cNvSpPr>
            <a:spLocks noChangeShapeType="1"/>
          </p:cNvSpPr>
          <p:nvPr/>
        </p:nvSpPr>
        <p:spPr bwMode="auto">
          <a:xfrm>
            <a:off x="387350" y="3360738"/>
            <a:ext cx="8369300" cy="0"/>
          </a:xfrm>
          <a:prstGeom prst="line">
            <a:avLst/>
          </a:prstGeom>
          <a:noFill/>
          <a:ln w="76200" cmpd="tri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ChangeArrowheads="1"/>
          </p:cNvSpPr>
          <p:nvPr/>
        </p:nvSpPr>
        <p:spPr bwMode="auto">
          <a:xfrm>
            <a:off x="1198563" y="1295400"/>
            <a:ext cx="6802437" cy="3441700"/>
          </a:xfrm>
          <a:prstGeom prst="foldedCorner">
            <a:avLst>
              <a:gd name="adj" fmla="val 9154"/>
            </a:avLst>
          </a:prstGeom>
          <a:blipFill>
            <a:blip r:embed="rId3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tIns="91440"/>
          <a:lstStyle/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template &lt;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typename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T&gt;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void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P_MergeSort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(T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*B,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T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*A,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n)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 if (n==1)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   B[0] = A[0];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 } else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  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T C[n];</a:t>
            </a:r>
            <a:endParaRPr lang="en-US" sz="2000" dirty="0">
              <a:solidFill>
                <a:schemeClr val="tx1"/>
              </a:solidFill>
              <a:latin typeface="Lucida Sans Typewriter" pitchFamily="33" charset="0"/>
              <a:ea typeface="+mn-ea"/>
              <a:cs typeface="Lucida Sans Typewriter" pitchFamily="33" charset="0"/>
            </a:endParaRP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  </a:t>
            </a:r>
            <a:r>
              <a:rPr lang="en-US" sz="2000" dirty="0">
                <a:solidFill>
                  <a:schemeClr val="accent2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cilk_spawn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P_MergeSort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(C, A, n/2);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P_MergeSort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C+n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/2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A+n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/2, n-n/2);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   </a:t>
            </a:r>
            <a:r>
              <a:rPr lang="en-US" sz="2000" dirty="0">
                <a:solidFill>
                  <a:schemeClr val="accent2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cilk_sync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	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P_Merge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(B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, C,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C+n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/2, n/2, n-n/2);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 } 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}</a:t>
            </a:r>
          </a:p>
        </p:txBody>
      </p:sp>
      <p:sp>
        <p:nvSpPr>
          <p:cNvPr id="113667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Parallel Merge Sort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5038725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401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2T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(n/2)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5572125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112963" algn="l"/>
              </a:tabLst>
            </a:pPr>
            <a:r>
              <a:rPr lang="en-US">
                <a:solidFill>
                  <a:srgbClr val="000000"/>
                </a:solidFill>
              </a:rPr>
              <a:t>	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 lg 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5038725"/>
            <a:ext cx="2667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i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Work:</a:t>
            </a:r>
            <a:r>
              <a:rPr lang="en-US" b="1" dirty="0">
                <a:solidFill>
                  <a:schemeClr val="accent6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T</a:t>
            </a:r>
            <a:r>
              <a:rPr lang="en-US" baseline="-25000" dirty="0">
                <a:solidFill>
                  <a:srgbClr val="000000"/>
                </a:solidFill>
                <a:latin typeface="Lucida Sans Unicode"/>
                <a:ea typeface="+mn-ea"/>
                <a:cs typeface="+mn-cs"/>
              </a:rPr>
              <a:t>1</a:t>
            </a:r>
            <a:r>
              <a:rPr lang="en-US" dirty="0">
                <a:solidFill>
                  <a:srgbClr val="000000"/>
                </a:solidFill>
                <a:latin typeface="Lucida Sans Unicode"/>
                <a:ea typeface="+mn-ea"/>
                <a:cs typeface="+mn-cs"/>
              </a:rPr>
              <a:t>(n)	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=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>
            <a:spLocks noChangeArrowheads="1"/>
          </p:cNvSpPr>
          <p:nvPr/>
        </p:nvSpPr>
        <p:spPr bwMode="auto">
          <a:xfrm>
            <a:off x="4876800" y="1917700"/>
            <a:ext cx="4038600" cy="1484313"/>
          </a:xfrm>
          <a:prstGeom prst="wedgeRoundRectCallout">
            <a:avLst>
              <a:gd name="adj1" fmla="val -49606"/>
              <a:gd name="adj2" fmla="val 152278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chemeClr val="tx2"/>
                </a:solidFill>
              </a:rPr>
              <a:t>CASE 2: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</a:t>
            </a:r>
            <a:r>
              <a:rPr lang="en-US">
                <a:solidFill>
                  <a:srgbClr val="000000"/>
                </a:solidFill>
              </a:rPr>
              <a:t> = 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2</a:t>
            </a:r>
            <a:r>
              <a:rPr lang="en-US" baseline="30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 = n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f(n) 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 </a:t>
            </a:r>
            <a:r>
              <a:rPr lang="en-US">
                <a:solidFill>
                  <a:srgbClr val="000000"/>
                </a:solidFill>
              </a:rPr>
              <a:t>lg</a:t>
            </a:r>
            <a:r>
              <a:rPr lang="en-US" baseline="30000">
                <a:solidFill>
                  <a:srgbClr val="000000"/>
                </a:solidFill>
              </a:rPr>
              <a:t>0</a:t>
            </a:r>
            <a:r>
              <a:rPr lang="en-US">
                <a:solidFill>
                  <a:srgbClr val="000000"/>
                </a:solidFill>
              </a:rPr>
              <a:t>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ChangeArrowheads="1"/>
          </p:cNvSpPr>
          <p:nvPr/>
        </p:nvSpPr>
        <p:spPr bwMode="auto">
          <a:xfrm>
            <a:off x="1198563" y="1295400"/>
            <a:ext cx="6802437" cy="3441700"/>
          </a:xfrm>
          <a:prstGeom prst="foldedCorner">
            <a:avLst>
              <a:gd name="adj" fmla="val 9154"/>
            </a:avLst>
          </a:prstGeom>
          <a:blipFill>
            <a:blip r:embed="rId3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tIns="91440"/>
          <a:lstStyle/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template &lt;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typename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T&gt;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void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P_MergeSort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(T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*B,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T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*A,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n)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 if (n==1)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   B[0] = A[0];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 } else {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   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T C[n];</a:t>
            </a:r>
            <a:endParaRPr lang="en-US" sz="2000" dirty="0">
              <a:solidFill>
                <a:schemeClr val="tx1"/>
              </a:solidFill>
              <a:latin typeface="Lucida Sans Typewriter" pitchFamily="33" charset="0"/>
              <a:ea typeface="+mn-ea"/>
              <a:cs typeface="Lucida Sans Typewriter" pitchFamily="33" charset="0"/>
            </a:endParaRP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  </a:t>
            </a:r>
            <a:r>
              <a:rPr lang="en-US" sz="2000" dirty="0">
                <a:solidFill>
                  <a:schemeClr val="accent2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</a:t>
            </a:r>
            <a:r>
              <a:rPr lang="en-US" sz="2000" dirty="0">
                <a:solidFill>
                  <a:schemeClr val="accent2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cilk_spawn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P_MergeSort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(C, A, n/2);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P_MergeSort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C+n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/2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A+n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/2, n-n/2);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   </a:t>
            </a:r>
            <a:r>
              <a:rPr lang="en-US" sz="2000" dirty="0">
                <a:solidFill>
                  <a:schemeClr val="accent2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cilk_sync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	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P_Merge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(B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, C, </a:t>
            </a:r>
            <a:r>
              <a:rPr lang="en-US" sz="2000" dirty="0" err="1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C+n</a:t>
            </a: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/2, n/2, n-n/2);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  } </a:t>
            </a:r>
          </a:p>
          <a:p>
            <a:pPr defTabSz="912813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  <a:defRPr/>
            </a:pPr>
            <a:r>
              <a:rPr lang="en-US" sz="2000" dirty="0">
                <a:solidFill>
                  <a:schemeClr val="tx1"/>
                </a:solidFill>
                <a:latin typeface="Lucida Sans Typewriter" pitchFamily="33" charset="0"/>
                <a:ea typeface="+mn-ea"/>
                <a:cs typeface="Lucida Sans Typewriter" pitchFamily="33" charset="0"/>
              </a:rPr>
              <a:t>}</a:t>
            </a:r>
          </a:p>
        </p:txBody>
      </p:sp>
      <p:sp>
        <p:nvSpPr>
          <p:cNvPr id="115715" name="Rectangle 1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Parallel Merge Sort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0" y="5038725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401638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(n/2) +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(lg</a:t>
            </a:r>
            <a:r>
              <a:rPr lang="en-US" baseline="30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5572125"/>
            <a:ext cx="7543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112963" algn="l"/>
              </a:tabLst>
            </a:pPr>
            <a:r>
              <a:rPr lang="en-US">
                <a:solidFill>
                  <a:srgbClr val="000000"/>
                </a:solidFill>
              </a:rPr>
              <a:t>	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(lg</a:t>
            </a:r>
            <a:r>
              <a:rPr lang="en-US" baseline="30000">
                <a:solidFill>
                  <a:srgbClr val="000000"/>
                </a:solidFill>
              </a:rPr>
              <a:t>3</a:t>
            </a:r>
            <a:r>
              <a:rPr lang="en-US">
                <a:solidFill>
                  <a:srgbClr val="000000"/>
                </a:solidFill>
              </a:rPr>
              <a:t>n)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2000" y="5038725"/>
            <a:ext cx="2667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112963" indent="-2112963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rgbClr val="0085BC"/>
                </a:solidFill>
              </a:rPr>
              <a:t>Span:</a:t>
            </a:r>
            <a:r>
              <a:rPr lang="en-US" b="1">
                <a:solidFill>
                  <a:srgbClr val="0085BC"/>
                </a:solidFill>
              </a:rPr>
              <a:t>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(n)	=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>
            <a:spLocks noChangeArrowheads="1"/>
          </p:cNvSpPr>
          <p:nvPr/>
        </p:nvSpPr>
        <p:spPr bwMode="auto">
          <a:xfrm>
            <a:off x="5029200" y="1917700"/>
            <a:ext cx="3886200" cy="1484313"/>
          </a:xfrm>
          <a:prstGeom prst="wedgeRoundRectCallout">
            <a:avLst>
              <a:gd name="adj1" fmla="val -53514"/>
              <a:gd name="adj2" fmla="val 152278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>
                <a:solidFill>
                  <a:schemeClr val="tx2"/>
                </a:solidFill>
              </a:rPr>
              <a:t>CASE 2: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</a:t>
            </a:r>
            <a:r>
              <a:rPr lang="en-US">
                <a:solidFill>
                  <a:srgbClr val="000000"/>
                </a:solidFill>
              </a:rPr>
              <a:t> = 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2</a:t>
            </a:r>
            <a:r>
              <a:rPr lang="en-US" baseline="30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 = 1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>
                <a:solidFill>
                  <a:srgbClr val="000000"/>
                </a:solidFill>
              </a:rPr>
              <a:t>f(n) = </a:t>
            </a:r>
            <a:r>
              <a:rPr lang="el-GR">
                <a:solidFill>
                  <a:srgbClr val="000000"/>
                </a:solidFill>
              </a:rPr>
              <a:t>Θ</a:t>
            </a:r>
            <a:r>
              <a:rPr lang="en-US">
                <a:solidFill>
                  <a:srgbClr val="000000"/>
                </a:solidFill>
              </a:rPr>
              <a:t>(n</a:t>
            </a:r>
            <a:r>
              <a:rPr lang="en-US" baseline="30000">
                <a:solidFill>
                  <a:srgbClr val="000000"/>
                </a:solidFill>
              </a:rPr>
              <a:t>log</a:t>
            </a:r>
            <a:r>
              <a:rPr lang="en-US" sz="2400" baseline="10000">
                <a:solidFill>
                  <a:srgbClr val="000000"/>
                </a:solidFill>
              </a:rPr>
              <a:t>b</a:t>
            </a:r>
            <a:r>
              <a:rPr lang="en-US" baseline="30000">
                <a:solidFill>
                  <a:srgbClr val="000000"/>
                </a:solidFill>
              </a:rPr>
              <a:t>a </a:t>
            </a:r>
            <a:r>
              <a:rPr lang="en-US">
                <a:solidFill>
                  <a:srgbClr val="000000"/>
                </a:solidFill>
              </a:rPr>
              <a:t>lg</a:t>
            </a:r>
            <a:r>
              <a:rPr lang="en-US" baseline="30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n)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36538"/>
            <a:ext cx="9144000" cy="676275"/>
          </a:xfrm>
        </p:spPr>
        <p:txBody>
          <a:bodyPr anchor="t" anchorCtr="1">
            <a:spAutoFit/>
          </a:bodyPr>
          <a:lstStyle/>
          <a:p>
            <a:r>
              <a:rPr lang="en-US" sz="4400"/>
              <a:t>Parallelism of P_MergeSort</a:t>
            </a:r>
          </a:p>
        </p:txBody>
      </p:sp>
      <p:grpSp>
        <p:nvGrpSpPr>
          <p:cNvPr id="117763" name="Group 18"/>
          <p:cNvGrpSpPr>
            <a:grpSpLocks/>
          </p:cNvGrpSpPr>
          <p:nvPr/>
        </p:nvGrpSpPr>
        <p:grpSpPr bwMode="auto">
          <a:xfrm>
            <a:off x="2154238" y="1666875"/>
            <a:ext cx="4856162" cy="1155700"/>
            <a:chOff x="1178" y="857"/>
            <a:chExt cx="3059" cy="728"/>
          </a:xfrm>
        </p:grpSpPr>
        <p:sp>
          <p:nvSpPr>
            <p:cNvPr id="613379" name="Rectangle 3"/>
            <p:cNvSpPr>
              <a:spLocks noChangeArrowheads="1"/>
            </p:cNvSpPr>
            <p:nvPr/>
          </p:nvSpPr>
          <p:spPr bwMode="auto">
            <a:xfrm>
              <a:off x="1979" y="857"/>
              <a:ext cx="2258" cy="275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400"/>
                </a:spcBef>
                <a:buClrTx/>
                <a:buSzTx/>
                <a:buFontTx/>
                <a:buNone/>
                <a:tabLst>
                  <a:tab pos="1252538" algn="r"/>
                  <a:tab pos="1487488" algn="ctr"/>
                  <a:tab pos="1709738" algn="l"/>
                </a:tabLst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	T</a:t>
              </a:r>
              <a:r>
                <a:rPr lang="en-US" baseline="-25000">
                  <a:solidFill>
                    <a:srgbClr val="000000"/>
                  </a:solidFill>
                  <a:sym typeface="Times New Roman" pitchFamily="18" charset="0"/>
                </a:rPr>
                <a:t>1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	=	 </a:t>
              </a:r>
              <a:r>
                <a:rPr lang="el-GR">
                  <a:solidFill>
                    <a:srgbClr val="000000"/>
                  </a:solidFill>
                  <a:sym typeface="Symbol" pitchFamily="18" charset="2"/>
                </a:rPr>
                <a:t>Θ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 lg n)</a:t>
              </a:r>
            </a:p>
          </p:txBody>
        </p:sp>
        <p:sp>
          <p:nvSpPr>
            <p:cNvPr id="117765" name="Rectangle 4"/>
            <p:cNvSpPr>
              <a:spLocks noChangeArrowheads="1"/>
            </p:cNvSpPr>
            <p:nvPr/>
          </p:nvSpPr>
          <p:spPr bwMode="auto">
            <a:xfrm>
              <a:off x="1178" y="857"/>
              <a:ext cx="746" cy="28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i="1">
                  <a:solidFill>
                    <a:schemeClr val="accent2"/>
                  </a:solidFill>
                </a:rPr>
                <a:t>Work:</a:t>
              </a:r>
            </a:p>
          </p:txBody>
        </p:sp>
        <p:sp>
          <p:nvSpPr>
            <p:cNvPr id="117766" name="Rectangle 5"/>
            <p:cNvSpPr>
              <a:spLocks noChangeArrowheads="1"/>
            </p:cNvSpPr>
            <p:nvPr/>
          </p:nvSpPr>
          <p:spPr bwMode="auto">
            <a:xfrm>
              <a:off x="1979" y="1296"/>
              <a:ext cx="2245" cy="275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ts val="400"/>
                </a:spcBef>
                <a:buClrTx/>
                <a:buSzTx/>
                <a:buFontTx/>
                <a:buNone/>
                <a:tabLst>
                  <a:tab pos="1252538" algn="r"/>
                  <a:tab pos="1487488" algn="ctr"/>
                  <a:tab pos="1709738" algn="l"/>
                </a:tabLst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	T</a:t>
              </a:r>
              <a:r>
                <a:rPr lang="en-US" baseline="-25000">
                  <a:solidFill>
                    <a:srgbClr val="000000"/>
                  </a:solidFill>
                  <a:sym typeface="Times New Roman" pitchFamily="18" charset="0"/>
                </a:rPr>
                <a:t>∞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	=	 </a:t>
              </a:r>
              <a:r>
                <a:rPr lang="el-GR">
                  <a:solidFill>
                    <a:srgbClr val="000000"/>
                  </a:solidFill>
                  <a:sym typeface="Symbol" pitchFamily="18" charset="2"/>
                </a:rPr>
                <a:t>Θ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(lg</a:t>
              </a:r>
              <a:r>
                <a:rPr lang="en-US" baseline="30000">
                  <a:solidFill>
                    <a:srgbClr val="000000"/>
                  </a:solidFill>
                  <a:sym typeface="Times New Roman" pitchFamily="18" charset="0"/>
                </a:rPr>
                <a:t>3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n)</a:t>
              </a:r>
            </a:p>
          </p:txBody>
        </p:sp>
        <p:sp>
          <p:nvSpPr>
            <p:cNvPr id="117767" name="Rectangle 6"/>
            <p:cNvSpPr>
              <a:spLocks noChangeArrowheads="1"/>
            </p:cNvSpPr>
            <p:nvPr/>
          </p:nvSpPr>
          <p:spPr bwMode="auto">
            <a:xfrm>
              <a:off x="1206" y="1296"/>
              <a:ext cx="718" cy="289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i="1">
                  <a:solidFill>
                    <a:schemeClr val="accent2"/>
                  </a:solidFill>
                </a:rPr>
                <a:t>Span: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985963" y="3825875"/>
            <a:ext cx="5888037" cy="1025525"/>
            <a:chOff x="702" y="2558"/>
            <a:chExt cx="3709" cy="646"/>
          </a:xfrm>
        </p:grpSpPr>
        <p:sp>
          <p:nvSpPr>
            <p:cNvPr id="117769" name="Text Box 9"/>
            <p:cNvSpPr txBox="1">
              <a:spLocks noChangeArrowheads="1"/>
            </p:cNvSpPr>
            <p:nvPr/>
          </p:nvSpPr>
          <p:spPr bwMode="auto">
            <a:xfrm>
              <a:off x="702" y="2717"/>
              <a:ext cx="1371" cy="289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i="1">
                  <a:solidFill>
                    <a:schemeClr val="accent2"/>
                  </a:solidFill>
                </a:rPr>
                <a:t>Parallelism:</a:t>
              </a:r>
              <a:endParaRPr lang="en-US" i="1">
                <a:solidFill>
                  <a:schemeClr val="tx1"/>
                </a:solidFill>
              </a:endParaRPr>
            </a:p>
          </p:txBody>
        </p:sp>
        <p:grpSp>
          <p:nvGrpSpPr>
            <p:cNvPr id="117770" name="Group 10"/>
            <p:cNvGrpSpPr>
              <a:grpSpLocks/>
            </p:cNvGrpSpPr>
            <p:nvPr/>
          </p:nvGrpSpPr>
          <p:grpSpPr bwMode="auto">
            <a:xfrm>
              <a:off x="2190" y="2558"/>
              <a:ext cx="2221" cy="646"/>
              <a:chOff x="3357" y="3450"/>
              <a:chExt cx="2221" cy="646"/>
            </a:xfrm>
          </p:grpSpPr>
          <p:grpSp>
            <p:nvGrpSpPr>
              <p:cNvPr id="117771" name="Group 11"/>
              <p:cNvGrpSpPr>
                <a:grpSpLocks/>
              </p:cNvGrpSpPr>
              <p:nvPr/>
            </p:nvGrpSpPr>
            <p:grpSpPr bwMode="auto">
              <a:xfrm>
                <a:off x="3357" y="3450"/>
                <a:ext cx="730" cy="646"/>
                <a:chOff x="3357" y="3450"/>
                <a:chExt cx="730" cy="646"/>
              </a:xfrm>
            </p:grpSpPr>
            <p:sp>
              <p:nvSpPr>
                <p:cNvPr id="117772" name="Rectangle 12"/>
                <p:cNvSpPr>
                  <a:spLocks noChangeArrowheads="1"/>
                </p:cNvSpPr>
                <p:nvPr/>
              </p:nvSpPr>
              <p:spPr bwMode="auto">
                <a:xfrm>
                  <a:off x="3380" y="3450"/>
                  <a:ext cx="642" cy="275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T</a:t>
                  </a:r>
                  <a:r>
                    <a:rPr lang="en-US" baseline="-25000">
                      <a:solidFill>
                        <a:srgbClr val="000000"/>
                      </a:solidFill>
                      <a:sym typeface="Times New Roman" pitchFamily="18" charset="0"/>
                    </a:rPr>
                    <a:t>1</a:t>
                  </a: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117773" name="Rectangle 13"/>
                <p:cNvSpPr>
                  <a:spLocks noChangeArrowheads="1"/>
                </p:cNvSpPr>
                <p:nvPr/>
              </p:nvSpPr>
              <p:spPr bwMode="auto">
                <a:xfrm>
                  <a:off x="3357" y="3821"/>
                  <a:ext cx="689" cy="275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T</a:t>
                  </a:r>
                  <a:r>
                    <a:rPr lang="en-US" baseline="-25000">
                      <a:solidFill>
                        <a:srgbClr val="000000"/>
                      </a:solidFill>
                      <a:sym typeface="Times New Roman" pitchFamily="18" charset="0"/>
                    </a:rPr>
                    <a:t>∞</a:t>
                  </a: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117774" name="Line 14"/>
                <p:cNvSpPr>
                  <a:spLocks noChangeShapeType="1"/>
                </p:cNvSpPr>
                <p:nvPr/>
              </p:nvSpPr>
              <p:spPr bwMode="auto">
                <a:xfrm>
                  <a:off x="3367" y="3728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613391" name="Rectangle 15"/>
              <p:cNvSpPr>
                <a:spLocks noChangeArrowheads="1"/>
              </p:cNvSpPr>
              <p:nvPr/>
            </p:nvSpPr>
            <p:spPr bwMode="auto">
              <a:xfrm>
                <a:off x="4202" y="3609"/>
                <a:ext cx="1376" cy="275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= </a:t>
                </a:r>
                <a:r>
                  <a:rPr lang="el-GR">
                    <a:solidFill>
                      <a:srgbClr val="000000"/>
                    </a:solidFill>
                    <a:sym typeface="Symbol" pitchFamily="18" charset="2"/>
                  </a:rPr>
                  <a:t>Θ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(n/lg</a:t>
                </a:r>
                <a:r>
                  <a:rPr lang="en-US" baseline="30000">
                    <a:solidFill>
                      <a:srgbClr val="000000"/>
                    </a:solidFill>
                    <a:sym typeface="Times New Roman" pitchFamily="18" charset="0"/>
                  </a:rPr>
                  <a:t>2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n)</a:t>
                </a:r>
              </a:p>
            </p:txBody>
          </p:sp>
        </p:grpSp>
      </p:grpSp>
      <p:sp>
        <p:nvSpPr>
          <p:cNvPr id="117776" name="Line 17"/>
          <p:cNvSpPr>
            <a:spLocks noChangeShapeType="1"/>
          </p:cNvSpPr>
          <p:nvPr/>
        </p:nvSpPr>
        <p:spPr bwMode="auto">
          <a:xfrm>
            <a:off x="387350" y="3360738"/>
            <a:ext cx="8369300" cy="0"/>
          </a:xfrm>
          <a:prstGeom prst="line">
            <a:avLst/>
          </a:prstGeom>
          <a:noFill/>
          <a:ln w="76200" cmpd="tri">
            <a:solidFill>
              <a:schemeClr val="tx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Greedy Scheduling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19213"/>
            <a:ext cx="9144000" cy="585787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3200" b="1">
                <a:solidFill>
                  <a:schemeClr val="accent2"/>
                </a:solidFill>
              </a:rPr>
              <a:t>I</a:t>
            </a:r>
            <a:r>
              <a:rPr lang="en-US" b="1">
                <a:solidFill>
                  <a:schemeClr val="accent2"/>
                </a:solidFill>
              </a:rPr>
              <a:t>DEA</a:t>
            </a:r>
            <a:r>
              <a:rPr lang="en-US" sz="3200" b="1">
                <a:solidFill>
                  <a:schemeClr val="accent2"/>
                </a:solidFill>
              </a:rPr>
              <a:t>:</a:t>
            </a:r>
            <a:r>
              <a:rPr lang="en-US" sz="3200"/>
              <a:t> Do as much as possible on every step.</a:t>
            </a:r>
          </a:p>
        </p:txBody>
      </p:sp>
      <p:sp>
        <p:nvSpPr>
          <p:cNvPr id="514053" name="Rectangle 5"/>
          <p:cNvSpPr>
            <a:spLocks noChangeArrowheads="1"/>
          </p:cNvSpPr>
          <p:nvPr/>
        </p:nvSpPr>
        <p:spPr bwMode="auto">
          <a:xfrm>
            <a:off x="304800" y="1858963"/>
            <a:ext cx="5334000" cy="1385887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tx2"/>
                </a:solidFill>
              </a:rPr>
              <a:t>Definition:</a:t>
            </a:r>
            <a:r>
              <a:rPr lang="en-US" b="1" i="1">
                <a:solidFill>
                  <a:schemeClr val="accent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A strand is</a:t>
            </a:r>
            <a:r>
              <a:rPr lang="en-US" b="1" i="1">
                <a:solidFill>
                  <a:schemeClr val="accent1"/>
                </a:solidFill>
              </a:rPr>
              <a:t> </a:t>
            </a:r>
            <a:r>
              <a:rPr lang="en-US" b="1" i="1">
                <a:solidFill>
                  <a:schemeClr val="accent2"/>
                </a:solidFill>
              </a:rPr>
              <a:t>ready</a:t>
            </a:r>
            <a:r>
              <a:rPr lang="en-US" b="1" i="1">
                <a:solidFill>
                  <a:schemeClr val="accent1"/>
                </a:solidFill>
              </a:rPr>
              <a:t>  </a:t>
            </a:r>
            <a:r>
              <a:rPr lang="en-US">
                <a:solidFill>
                  <a:schemeClr val="tx1"/>
                </a:solidFill>
              </a:rPr>
              <a:t>if all its predecessors have executed.</a:t>
            </a:r>
          </a:p>
        </p:txBody>
      </p:sp>
      <p:cxnSp>
        <p:nvCxnSpPr>
          <p:cNvPr id="123909" name="AutoShape 35"/>
          <p:cNvCxnSpPr>
            <a:cxnSpLocks noChangeShapeType="1"/>
          </p:cNvCxnSpPr>
          <p:nvPr/>
        </p:nvCxnSpPr>
        <p:spPr bwMode="auto">
          <a:xfrm>
            <a:off x="6902450" y="22098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3910" name="AutoShape 36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5949950" y="2708275"/>
            <a:ext cx="8445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3911" name="AutoShape 37"/>
          <p:cNvCxnSpPr>
            <a:cxnSpLocks noChangeShapeType="1"/>
          </p:cNvCxnSpPr>
          <p:nvPr/>
        </p:nvCxnSpPr>
        <p:spPr bwMode="auto">
          <a:xfrm>
            <a:off x="6057900" y="3251200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3912" name="AutoShape 38"/>
          <p:cNvCxnSpPr>
            <a:cxnSpLocks noChangeShapeType="1"/>
            <a:stCxn id="0" idx="3"/>
            <a:endCxn id="0" idx="0"/>
          </p:cNvCxnSpPr>
          <p:nvPr/>
        </p:nvCxnSpPr>
        <p:spPr bwMode="auto">
          <a:xfrm rot="5400000">
            <a:off x="5992812" y="3751263"/>
            <a:ext cx="282575" cy="368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3913" name="AutoShape 39"/>
          <p:cNvCxnSpPr>
            <a:cxnSpLocks noChangeShapeType="1"/>
          </p:cNvCxnSpPr>
          <p:nvPr/>
        </p:nvCxnSpPr>
        <p:spPr bwMode="auto">
          <a:xfrm rot="5400000">
            <a:off x="58316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3914" name="AutoShape 40"/>
          <p:cNvCxnSpPr>
            <a:cxnSpLocks noChangeShapeType="1"/>
          </p:cNvCxnSpPr>
          <p:nvPr/>
        </p:nvCxnSpPr>
        <p:spPr bwMode="auto">
          <a:xfrm>
            <a:off x="5949950" y="4924425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3915" name="AutoShape 41"/>
          <p:cNvCxnSpPr>
            <a:cxnSpLocks noChangeShapeType="1"/>
          </p:cNvCxnSpPr>
          <p:nvPr/>
        </p:nvCxnSpPr>
        <p:spPr bwMode="auto">
          <a:xfrm>
            <a:off x="5949950" y="546735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3916" name="AutoShape 42"/>
          <p:cNvCxnSpPr>
            <a:cxnSpLocks noChangeShapeType="1"/>
          </p:cNvCxnSpPr>
          <p:nvPr/>
        </p:nvCxnSpPr>
        <p:spPr bwMode="auto">
          <a:xfrm>
            <a:off x="6057900" y="5965825"/>
            <a:ext cx="16891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68" name="Oval 4"/>
          <p:cNvSpPr>
            <a:spLocks noChangeArrowheads="1"/>
          </p:cNvSpPr>
          <p:nvPr/>
        </p:nvSpPr>
        <p:spPr bwMode="auto">
          <a:xfrm>
            <a:off x="814070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69" name="Oval 5"/>
          <p:cNvSpPr>
            <a:spLocks noChangeArrowheads="1"/>
          </p:cNvSpPr>
          <p:nvPr/>
        </p:nvSpPr>
        <p:spPr bwMode="auto">
          <a:xfrm>
            <a:off x="76644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70" name="Oval 6"/>
          <p:cNvSpPr>
            <a:spLocks noChangeArrowheads="1"/>
          </p:cNvSpPr>
          <p:nvPr/>
        </p:nvSpPr>
        <p:spPr bwMode="auto">
          <a:xfrm>
            <a:off x="7664450" y="51625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71" name="Oval 7"/>
          <p:cNvSpPr>
            <a:spLocks noChangeArrowheads="1"/>
          </p:cNvSpPr>
          <p:nvPr/>
        </p:nvSpPr>
        <p:spPr bwMode="auto">
          <a:xfrm>
            <a:off x="518795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72" name="Oval 8"/>
          <p:cNvSpPr>
            <a:spLocks noChangeArrowheads="1"/>
          </p:cNvSpPr>
          <p:nvPr/>
        </p:nvSpPr>
        <p:spPr bwMode="auto">
          <a:xfrm>
            <a:off x="51879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73" name="Oval 9"/>
          <p:cNvSpPr>
            <a:spLocks noChangeArrowheads="1"/>
          </p:cNvSpPr>
          <p:nvPr/>
        </p:nvSpPr>
        <p:spPr bwMode="auto">
          <a:xfrm>
            <a:off x="6750050" y="19050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74" name="Oval 10"/>
          <p:cNvSpPr>
            <a:spLocks noChangeArrowheads="1"/>
          </p:cNvSpPr>
          <p:nvPr/>
        </p:nvSpPr>
        <p:spPr bwMode="auto">
          <a:xfrm>
            <a:off x="6750050" y="24479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75" name="Oval 12"/>
          <p:cNvSpPr>
            <a:spLocks noChangeArrowheads="1"/>
          </p:cNvSpPr>
          <p:nvPr/>
        </p:nvSpPr>
        <p:spPr bwMode="auto">
          <a:xfrm>
            <a:off x="7702550" y="62484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76" name="Oval 13"/>
          <p:cNvSpPr>
            <a:spLocks noChangeArrowheads="1"/>
          </p:cNvSpPr>
          <p:nvPr/>
        </p:nvSpPr>
        <p:spPr bwMode="auto">
          <a:xfrm>
            <a:off x="5797550" y="29908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77" name="Oval 14"/>
          <p:cNvSpPr>
            <a:spLocks noChangeArrowheads="1"/>
          </p:cNvSpPr>
          <p:nvPr/>
        </p:nvSpPr>
        <p:spPr bwMode="auto">
          <a:xfrm>
            <a:off x="57975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78" name="Oval 15"/>
          <p:cNvSpPr>
            <a:spLocks noChangeArrowheads="1"/>
          </p:cNvSpPr>
          <p:nvPr/>
        </p:nvSpPr>
        <p:spPr bwMode="auto">
          <a:xfrm>
            <a:off x="5797550" y="51625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79" name="Oval 16"/>
          <p:cNvSpPr>
            <a:spLocks noChangeArrowheads="1"/>
          </p:cNvSpPr>
          <p:nvPr/>
        </p:nvSpPr>
        <p:spPr bwMode="auto">
          <a:xfrm>
            <a:off x="5797550" y="57054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80" name="Oval 17"/>
          <p:cNvSpPr>
            <a:spLocks noChangeArrowheads="1"/>
          </p:cNvSpPr>
          <p:nvPr/>
        </p:nvSpPr>
        <p:spPr bwMode="auto">
          <a:xfrm>
            <a:off x="57975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81" name="Oval 18"/>
          <p:cNvSpPr>
            <a:spLocks noChangeArrowheads="1"/>
          </p:cNvSpPr>
          <p:nvPr/>
        </p:nvSpPr>
        <p:spPr bwMode="auto">
          <a:xfrm>
            <a:off x="67119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82" name="Oval 19"/>
          <p:cNvSpPr>
            <a:spLocks noChangeArrowheads="1"/>
          </p:cNvSpPr>
          <p:nvPr/>
        </p:nvSpPr>
        <p:spPr bwMode="auto">
          <a:xfrm>
            <a:off x="86169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83" name="Oval 20"/>
          <p:cNvSpPr>
            <a:spLocks noChangeArrowheads="1"/>
          </p:cNvSpPr>
          <p:nvPr/>
        </p:nvSpPr>
        <p:spPr bwMode="auto">
          <a:xfrm>
            <a:off x="86169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84" name="Oval 28"/>
          <p:cNvSpPr>
            <a:spLocks noChangeArrowheads="1"/>
          </p:cNvSpPr>
          <p:nvPr/>
        </p:nvSpPr>
        <p:spPr bwMode="auto">
          <a:xfrm>
            <a:off x="67119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85" name="Oval 11"/>
          <p:cNvSpPr>
            <a:spLocks noChangeArrowheads="1"/>
          </p:cNvSpPr>
          <p:nvPr/>
        </p:nvSpPr>
        <p:spPr bwMode="auto">
          <a:xfrm>
            <a:off x="627380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cxnSp>
        <p:nvCxnSpPr>
          <p:cNvPr id="123971" name="AutoShape 21"/>
          <p:cNvCxnSpPr>
            <a:cxnSpLocks noChangeShapeType="1"/>
          </p:cNvCxnSpPr>
          <p:nvPr/>
        </p:nvCxnSpPr>
        <p:spPr bwMode="auto">
          <a:xfrm>
            <a:off x="7010400" y="2708275"/>
            <a:ext cx="1282700" cy="825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3972" name="AutoShape 22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5340350" y="3251200"/>
            <a:ext cx="5016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3973" name="AutoShape 23"/>
          <p:cNvCxnSpPr>
            <a:cxnSpLocks noChangeShapeType="1"/>
          </p:cNvCxnSpPr>
          <p:nvPr/>
        </p:nvCxnSpPr>
        <p:spPr bwMode="auto">
          <a:xfrm rot="5400000">
            <a:off x="4949826" y="4229100"/>
            <a:ext cx="78105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3974" name="AutoShape 24"/>
          <p:cNvCxnSpPr>
            <a:cxnSpLocks noChangeShapeType="1"/>
          </p:cNvCxnSpPr>
          <p:nvPr/>
        </p:nvCxnSpPr>
        <p:spPr bwMode="auto">
          <a:xfrm rot="16200000" flipH="1">
            <a:off x="6557962" y="3770313"/>
            <a:ext cx="282575" cy="33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3975" name="AutoShape 25"/>
          <p:cNvCxnSpPr>
            <a:cxnSpLocks noChangeShapeType="1"/>
          </p:cNvCxnSpPr>
          <p:nvPr/>
        </p:nvCxnSpPr>
        <p:spPr bwMode="auto">
          <a:xfrm rot="16200000" flipH="1">
            <a:off x="5481637" y="4846638"/>
            <a:ext cx="327025" cy="393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3976" name="AutoShape 26"/>
          <p:cNvCxnSpPr>
            <a:cxnSpLocks noChangeShapeType="1"/>
          </p:cNvCxnSpPr>
          <p:nvPr/>
        </p:nvCxnSpPr>
        <p:spPr bwMode="auto">
          <a:xfrm rot="16200000" flipH="1">
            <a:off x="8443912" y="3751263"/>
            <a:ext cx="282575" cy="368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3977" name="AutoShape 27"/>
          <p:cNvCxnSpPr>
            <a:cxnSpLocks noChangeShapeType="1"/>
            <a:stCxn id="0" idx="3"/>
          </p:cNvCxnSpPr>
          <p:nvPr/>
        </p:nvCxnSpPr>
        <p:spPr bwMode="auto">
          <a:xfrm flipH="1">
            <a:off x="6057900" y="4879975"/>
            <a:ext cx="6985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3978" name="AutoShape 29"/>
          <p:cNvCxnSpPr>
            <a:cxnSpLocks noChangeShapeType="1"/>
          </p:cNvCxnSpPr>
          <p:nvPr/>
        </p:nvCxnSpPr>
        <p:spPr bwMode="auto">
          <a:xfrm rot="5400000">
            <a:off x="67460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3979" name="AutoShape 30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7816850" y="37941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3980" name="AutoShape 31"/>
          <p:cNvCxnSpPr>
            <a:cxnSpLocks noChangeShapeType="1"/>
          </p:cNvCxnSpPr>
          <p:nvPr/>
        </p:nvCxnSpPr>
        <p:spPr bwMode="auto">
          <a:xfrm>
            <a:off x="7816850" y="4381500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3981" name="AutoShape 32"/>
          <p:cNvCxnSpPr>
            <a:cxnSpLocks noChangeShapeType="1"/>
          </p:cNvCxnSpPr>
          <p:nvPr/>
        </p:nvCxnSpPr>
        <p:spPr bwMode="auto">
          <a:xfrm rot="5400000">
            <a:off x="86510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3982" name="AutoShape 33"/>
          <p:cNvCxnSpPr>
            <a:cxnSpLocks noChangeShapeType="1"/>
          </p:cNvCxnSpPr>
          <p:nvPr/>
        </p:nvCxnSpPr>
        <p:spPr bwMode="auto">
          <a:xfrm flipH="1">
            <a:off x="7962900" y="4924425"/>
            <a:ext cx="806450" cy="1368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3983" name="AutoShape 34"/>
          <p:cNvCxnSpPr>
            <a:cxnSpLocks noChangeShapeType="1"/>
          </p:cNvCxnSpPr>
          <p:nvPr/>
        </p:nvCxnSpPr>
        <p:spPr bwMode="auto">
          <a:xfrm>
            <a:off x="7816850" y="5467350"/>
            <a:ext cx="3810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99" name="Oval 4"/>
          <p:cNvSpPr>
            <a:spLocks noChangeArrowheads="1"/>
          </p:cNvSpPr>
          <p:nvPr/>
        </p:nvSpPr>
        <p:spPr bwMode="auto">
          <a:xfrm>
            <a:off x="813435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100" name="Oval 7"/>
          <p:cNvSpPr>
            <a:spLocks noChangeArrowheads="1"/>
          </p:cNvSpPr>
          <p:nvPr/>
        </p:nvSpPr>
        <p:spPr bwMode="auto">
          <a:xfrm>
            <a:off x="518160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101" name="Oval 9"/>
          <p:cNvSpPr>
            <a:spLocks noChangeArrowheads="1"/>
          </p:cNvSpPr>
          <p:nvPr/>
        </p:nvSpPr>
        <p:spPr bwMode="auto">
          <a:xfrm>
            <a:off x="6743700" y="19050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102" name="Oval 10"/>
          <p:cNvSpPr>
            <a:spLocks noChangeArrowheads="1"/>
          </p:cNvSpPr>
          <p:nvPr/>
        </p:nvSpPr>
        <p:spPr bwMode="auto">
          <a:xfrm>
            <a:off x="6743700" y="244792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103" name="Oval 13"/>
          <p:cNvSpPr>
            <a:spLocks noChangeArrowheads="1"/>
          </p:cNvSpPr>
          <p:nvPr/>
        </p:nvSpPr>
        <p:spPr bwMode="auto">
          <a:xfrm>
            <a:off x="5791200" y="299085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104" name="Oval 11"/>
          <p:cNvSpPr>
            <a:spLocks noChangeArrowheads="1"/>
          </p:cNvSpPr>
          <p:nvPr/>
        </p:nvSpPr>
        <p:spPr bwMode="auto">
          <a:xfrm>
            <a:off x="626745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105" name="Oval 18"/>
          <p:cNvSpPr>
            <a:spLocks noChangeArrowheads="1"/>
          </p:cNvSpPr>
          <p:nvPr/>
        </p:nvSpPr>
        <p:spPr bwMode="auto">
          <a:xfrm>
            <a:off x="6711950" y="40767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106" name="Oval 19"/>
          <p:cNvSpPr>
            <a:spLocks noChangeArrowheads="1"/>
          </p:cNvSpPr>
          <p:nvPr/>
        </p:nvSpPr>
        <p:spPr bwMode="auto">
          <a:xfrm>
            <a:off x="8616950" y="40767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grpSp>
        <p:nvGrpSpPr>
          <p:cNvPr id="2" name="Group 111"/>
          <p:cNvGrpSpPr/>
          <p:nvPr/>
        </p:nvGrpSpPr>
        <p:grpSpPr>
          <a:xfrm>
            <a:off x="5187950" y="4076700"/>
            <a:ext cx="3733800" cy="847725"/>
            <a:chOff x="5334000" y="4181475"/>
            <a:chExt cx="3733800" cy="847725"/>
          </a:xfrm>
          <a:solidFill>
            <a:srgbClr val="FFC000"/>
          </a:solidFill>
          <a:effectLst/>
        </p:grpSpPr>
        <p:sp>
          <p:nvSpPr>
            <p:cNvPr id="107" name="Oval 5"/>
            <p:cNvSpPr>
              <a:spLocks noChangeArrowheads="1"/>
            </p:cNvSpPr>
            <p:nvPr/>
          </p:nvSpPr>
          <p:spPr bwMode="auto">
            <a:xfrm>
              <a:off x="7810500" y="418147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108" name="Oval 8"/>
            <p:cNvSpPr>
              <a:spLocks noChangeArrowheads="1"/>
            </p:cNvSpPr>
            <p:nvPr/>
          </p:nvSpPr>
          <p:spPr bwMode="auto">
            <a:xfrm>
              <a:off x="5334000" y="4724400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109" name="Oval 14"/>
            <p:cNvSpPr>
              <a:spLocks noChangeArrowheads="1"/>
            </p:cNvSpPr>
            <p:nvPr/>
          </p:nvSpPr>
          <p:spPr bwMode="auto">
            <a:xfrm>
              <a:off x="5943600" y="418147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110" name="Oval 20"/>
            <p:cNvSpPr>
              <a:spLocks noChangeArrowheads="1"/>
            </p:cNvSpPr>
            <p:nvPr/>
          </p:nvSpPr>
          <p:spPr bwMode="auto">
            <a:xfrm>
              <a:off x="8763000" y="4724400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111" name="Oval 28"/>
            <p:cNvSpPr>
              <a:spLocks noChangeArrowheads="1"/>
            </p:cNvSpPr>
            <p:nvPr/>
          </p:nvSpPr>
          <p:spPr bwMode="auto">
            <a:xfrm>
              <a:off x="6858000" y="4724400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0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Greedy Scheduling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19213"/>
            <a:ext cx="9144000" cy="585787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3200" b="1">
                <a:solidFill>
                  <a:schemeClr val="accent2"/>
                </a:solidFill>
              </a:rPr>
              <a:t>I</a:t>
            </a:r>
            <a:r>
              <a:rPr lang="en-US" b="1">
                <a:solidFill>
                  <a:schemeClr val="accent2"/>
                </a:solidFill>
              </a:rPr>
              <a:t>DEA</a:t>
            </a:r>
            <a:r>
              <a:rPr lang="en-US" sz="3200" b="1">
                <a:solidFill>
                  <a:schemeClr val="accent2"/>
                </a:solidFill>
              </a:rPr>
              <a:t>:</a:t>
            </a:r>
            <a:r>
              <a:rPr lang="en-US" sz="3200"/>
              <a:t> Do as much as possible on every step.</a:t>
            </a:r>
          </a:p>
        </p:txBody>
      </p:sp>
      <p:sp>
        <p:nvSpPr>
          <p:cNvPr id="125956" name="Rectangle 5"/>
          <p:cNvSpPr>
            <a:spLocks noChangeArrowheads="1"/>
          </p:cNvSpPr>
          <p:nvPr/>
        </p:nvSpPr>
        <p:spPr bwMode="auto">
          <a:xfrm>
            <a:off x="304800" y="1858963"/>
            <a:ext cx="5105400" cy="1385887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tx2"/>
                </a:solidFill>
              </a:rPr>
              <a:t>Definition:</a:t>
            </a:r>
            <a:r>
              <a:rPr lang="en-US" b="1" i="1">
                <a:solidFill>
                  <a:schemeClr val="accent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A strand is</a:t>
            </a:r>
            <a:r>
              <a:rPr lang="en-US" b="1" i="1">
                <a:solidFill>
                  <a:schemeClr val="accent1"/>
                </a:solidFill>
              </a:rPr>
              <a:t> </a:t>
            </a:r>
            <a:r>
              <a:rPr lang="en-US" b="1" i="1">
                <a:solidFill>
                  <a:schemeClr val="accent2"/>
                </a:solidFill>
              </a:rPr>
              <a:t>ready</a:t>
            </a:r>
            <a:r>
              <a:rPr lang="en-US" b="1" i="1">
                <a:solidFill>
                  <a:schemeClr val="accent1"/>
                </a:solidFill>
              </a:rPr>
              <a:t>  </a:t>
            </a:r>
            <a:r>
              <a:rPr lang="en-US">
                <a:solidFill>
                  <a:schemeClr val="tx1"/>
                </a:solidFill>
              </a:rPr>
              <a:t>if all its predecessors have executed.</a:t>
            </a:r>
          </a:p>
        </p:txBody>
      </p:sp>
      <p:cxnSp>
        <p:nvCxnSpPr>
          <p:cNvPr id="125957" name="AutoShape 35"/>
          <p:cNvCxnSpPr>
            <a:cxnSpLocks noChangeShapeType="1"/>
          </p:cNvCxnSpPr>
          <p:nvPr/>
        </p:nvCxnSpPr>
        <p:spPr bwMode="auto">
          <a:xfrm>
            <a:off x="6902450" y="22098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5958" name="AutoShape 36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5949950" y="2708275"/>
            <a:ext cx="8445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5959" name="AutoShape 37"/>
          <p:cNvCxnSpPr>
            <a:cxnSpLocks noChangeShapeType="1"/>
          </p:cNvCxnSpPr>
          <p:nvPr/>
        </p:nvCxnSpPr>
        <p:spPr bwMode="auto">
          <a:xfrm>
            <a:off x="6057900" y="3251200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5960" name="AutoShape 38"/>
          <p:cNvCxnSpPr>
            <a:cxnSpLocks noChangeShapeType="1"/>
            <a:stCxn id="0" idx="3"/>
            <a:endCxn id="0" idx="0"/>
          </p:cNvCxnSpPr>
          <p:nvPr/>
        </p:nvCxnSpPr>
        <p:spPr bwMode="auto">
          <a:xfrm rot="5400000">
            <a:off x="5992812" y="3751263"/>
            <a:ext cx="282575" cy="368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5961" name="AutoShape 39"/>
          <p:cNvCxnSpPr>
            <a:cxnSpLocks noChangeShapeType="1"/>
          </p:cNvCxnSpPr>
          <p:nvPr/>
        </p:nvCxnSpPr>
        <p:spPr bwMode="auto">
          <a:xfrm rot="5400000">
            <a:off x="58316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5962" name="AutoShape 40"/>
          <p:cNvCxnSpPr>
            <a:cxnSpLocks noChangeShapeType="1"/>
          </p:cNvCxnSpPr>
          <p:nvPr/>
        </p:nvCxnSpPr>
        <p:spPr bwMode="auto">
          <a:xfrm>
            <a:off x="5949950" y="4924425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5963" name="AutoShape 41"/>
          <p:cNvCxnSpPr>
            <a:cxnSpLocks noChangeShapeType="1"/>
          </p:cNvCxnSpPr>
          <p:nvPr/>
        </p:nvCxnSpPr>
        <p:spPr bwMode="auto">
          <a:xfrm>
            <a:off x="5949950" y="546735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5964" name="AutoShape 42"/>
          <p:cNvCxnSpPr>
            <a:cxnSpLocks noChangeShapeType="1"/>
          </p:cNvCxnSpPr>
          <p:nvPr/>
        </p:nvCxnSpPr>
        <p:spPr bwMode="auto">
          <a:xfrm>
            <a:off x="6057900" y="5965825"/>
            <a:ext cx="16891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68" name="Oval 4"/>
          <p:cNvSpPr>
            <a:spLocks noChangeArrowheads="1"/>
          </p:cNvSpPr>
          <p:nvPr/>
        </p:nvSpPr>
        <p:spPr bwMode="auto">
          <a:xfrm>
            <a:off x="814070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69" name="Oval 5"/>
          <p:cNvSpPr>
            <a:spLocks noChangeArrowheads="1"/>
          </p:cNvSpPr>
          <p:nvPr/>
        </p:nvSpPr>
        <p:spPr bwMode="auto">
          <a:xfrm>
            <a:off x="76644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70" name="Oval 6"/>
          <p:cNvSpPr>
            <a:spLocks noChangeArrowheads="1"/>
          </p:cNvSpPr>
          <p:nvPr/>
        </p:nvSpPr>
        <p:spPr bwMode="auto">
          <a:xfrm>
            <a:off x="7664450" y="51625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71" name="Oval 7"/>
          <p:cNvSpPr>
            <a:spLocks noChangeArrowheads="1"/>
          </p:cNvSpPr>
          <p:nvPr/>
        </p:nvSpPr>
        <p:spPr bwMode="auto">
          <a:xfrm>
            <a:off x="518795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72" name="Oval 8"/>
          <p:cNvSpPr>
            <a:spLocks noChangeArrowheads="1"/>
          </p:cNvSpPr>
          <p:nvPr/>
        </p:nvSpPr>
        <p:spPr bwMode="auto">
          <a:xfrm>
            <a:off x="5187950" y="461962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73" name="Oval 9"/>
          <p:cNvSpPr>
            <a:spLocks noChangeArrowheads="1"/>
          </p:cNvSpPr>
          <p:nvPr/>
        </p:nvSpPr>
        <p:spPr bwMode="auto">
          <a:xfrm>
            <a:off x="6750050" y="19050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74" name="Oval 10"/>
          <p:cNvSpPr>
            <a:spLocks noChangeArrowheads="1"/>
          </p:cNvSpPr>
          <p:nvPr/>
        </p:nvSpPr>
        <p:spPr bwMode="auto">
          <a:xfrm>
            <a:off x="6750050" y="24479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75" name="Oval 12"/>
          <p:cNvSpPr>
            <a:spLocks noChangeArrowheads="1"/>
          </p:cNvSpPr>
          <p:nvPr/>
        </p:nvSpPr>
        <p:spPr bwMode="auto">
          <a:xfrm>
            <a:off x="7702550" y="62484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76" name="Oval 13"/>
          <p:cNvSpPr>
            <a:spLocks noChangeArrowheads="1"/>
          </p:cNvSpPr>
          <p:nvPr/>
        </p:nvSpPr>
        <p:spPr bwMode="auto">
          <a:xfrm>
            <a:off x="5797550" y="29908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77" name="Oval 14"/>
          <p:cNvSpPr>
            <a:spLocks noChangeArrowheads="1"/>
          </p:cNvSpPr>
          <p:nvPr/>
        </p:nvSpPr>
        <p:spPr bwMode="auto">
          <a:xfrm>
            <a:off x="57975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78" name="Oval 15"/>
          <p:cNvSpPr>
            <a:spLocks noChangeArrowheads="1"/>
          </p:cNvSpPr>
          <p:nvPr/>
        </p:nvSpPr>
        <p:spPr bwMode="auto">
          <a:xfrm>
            <a:off x="5797550" y="51625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79" name="Oval 16"/>
          <p:cNvSpPr>
            <a:spLocks noChangeArrowheads="1"/>
          </p:cNvSpPr>
          <p:nvPr/>
        </p:nvSpPr>
        <p:spPr bwMode="auto">
          <a:xfrm>
            <a:off x="5797550" y="57054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80" name="Oval 17"/>
          <p:cNvSpPr>
            <a:spLocks noChangeArrowheads="1"/>
          </p:cNvSpPr>
          <p:nvPr/>
        </p:nvSpPr>
        <p:spPr bwMode="auto">
          <a:xfrm>
            <a:off x="57975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81" name="Oval 18"/>
          <p:cNvSpPr>
            <a:spLocks noChangeArrowheads="1"/>
          </p:cNvSpPr>
          <p:nvPr/>
        </p:nvSpPr>
        <p:spPr bwMode="auto">
          <a:xfrm>
            <a:off x="67119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82" name="Oval 19"/>
          <p:cNvSpPr>
            <a:spLocks noChangeArrowheads="1"/>
          </p:cNvSpPr>
          <p:nvPr/>
        </p:nvSpPr>
        <p:spPr bwMode="auto">
          <a:xfrm>
            <a:off x="86169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83" name="Oval 20"/>
          <p:cNvSpPr>
            <a:spLocks noChangeArrowheads="1"/>
          </p:cNvSpPr>
          <p:nvPr/>
        </p:nvSpPr>
        <p:spPr bwMode="auto">
          <a:xfrm>
            <a:off x="86169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84" name="Oval 28"/>
          <p:cNvSpPr>
            <a:spLocks noChangeArrowheads="1"/>
          </p:cNvSpPr>
          <p:nvPr/>
        </p:nvSpPr>
        <p:spPr bwMode="auto">
          <a:xfrm>
            <a:off x="67119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85" name="Oval 11"/>
          <p:cNvSpPr>
            <a:spLocks noChangeArrowheads="1"/>
          </p:cNvSpPr>
          <p:nvPr/>
        </p:nvSpPr>
        <p:spPr bwMode="auto">
          <a:xfrm>
            <a:off x="627380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cxnSp>
        <p:nvCxnSpPr>
          <p:cNvPr id="126019" name="AutoShape 21"/>
          <p:cNvCxnSpPr>
            <a:cxnSpLocks noChangeShapeType="1"/>
          </p:cNvCxnSpPr>
          <p:nvPr/>
        </p:nvCxnSpPr>
        <p:spPr bwMode="auto">
          <a:xfrm>
            <a:off x="7010400" y="2708275"/>
            <a:ext cx="1282700" cy="825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6020" name="AutoShape 22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5340350" y="3251200"/>
            <a:ext cx="5016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6021" name="AutoShape 23"/>
          <p:cNvCxnSpPr>
            <a:cxnSpLocks noChangeShapeType="1"/>
          </p:cNvCxnSpPr>
          <p:nvPr/>
        </p:nvCxnSpPr>
        <p:spPr bwMode="auto">
          <a:xfrm rot="5400000">
            <a:off x="4949826" y="4229100"/>
            <a:ext cx="78105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6022" name="AutoShape 24"/>
          <p:cNvCxnSpPr>
            <a:cxnSpLocks noChangeShapeType="1"/>
          </p:cNvCxnSpPr>
          <p:nvPr/>
        </p:nvCxnSpPr>
        <p:spPr bwMode="auto">
          <a:xfrm rot="16200000" flipH="1">
            <a:off x="6557962" y="3770313"/>
            <a:ext cx="282575" cy="33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6023" name="AutoShape 25"/>
          <p:cNvCxnSpPr>
            <a:cxnSpLocks noChangeShapeType="1"/>
          </p:cNvCxnSpPr>
          <p:nvPr/>
        </p:nvCxnSpPr>
        <p:spPr bwMode="auto">
          <a:xfrm rot="16200000" flipH="1">
            <a:off x="5481637" y="4846638"/>
            <a:ext cx="327025" cy="393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6024" name="AutoShape 26"/>
          <p:cNvCxnSpPr>
            <a:cxnSpLocks noChangeShapeType="1"/>
          </p:cNvCxnSpPr>
          <p:nvPr/>
        </p:nvCxnSpPr>
        <p:spPr bwMode="auto">
          <a:xfrm rot="16200000" flipH="1">
            <a:off x="8443912" y="3751263"/>
            <a:ext cx="282575" cy="368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6025" name="AutoShape 27"/>
          <p:cNvCxnSpPr>
            <a:cxnSpLocks noChangeShapeType="1"/>
            <a:stCxn id="0" idx="3"/>
          </p:cNvCxnSpPr>
          <p:nvPr/>
        </p:nvCxnSpPr>
        <p:spPr bwMode="auto">
          <a:xfrm flipH="1">
            <a:off x="6057900" y="4879975"/>
            <a:ext cx="6985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6026" name="AutoShape 29"/>
          <p:cNvCxnSpPr>
            <a:cxnSpLocks noChangeShapeType="1"/>
          </p:cNvCxnSpPr>
          <p:nvPr/>
        </p:nvCxnSpPr>
        <p:spPr bwMode="auto">
          <a:xfrm rot="5400000">
            <a:off x="67460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6027" name="AutoShape 30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7816850" y="37941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6028" name="AutoShape 31"/>
          <p:cNvCxnSpPr>
            <a:cxnSpLocks noChangeShapeType="1"/>
          </p:cNvCxnSpPr>
          <p:nvPr/>
        </p:nvCxnSpPr>
        <p:spPr bwMode="auto">
          <a:xfrm>
            <a:off x="7816850" y="4381500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6029" name="AutoShape 32"/>
          <p:cNvCxnSpPr>
            <a:cxnSpLocks noChangeShapeType="1"/>
          </p:cNvCxnSpPr>
          <p:nvPr/>
        </p:nvCxnSpPr>
        <p:spPr bwMode="auto">
          <a:xfrm rot="5400000">
            <a:off x="86510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6030" name="AutoShape 33"/>
          <p:cNvCxnSpPr>
            <a:cxnSpLocks noChangeShapeType="1"/>
          </p:cNvCxnSpPr>
          <p:nvPr/>
        </p:nvCxnSpPr>
        <p:spPr bwMode="auto">
          <a:xfrm flipH="1">
            <a:off x="7962900" y="4924425"/>
            <a:ext cx="806450" cy="1368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6031" name="AutoShape 34"/>
          <p:cNvCxnSpPr>
            <a:cxnSpLocks noChangeShapeType="1"/>
          </p:cNvCxnSpPr>
          <p:nvPr/>
        </p:nvCxnSpPr>
        <p:spPr bwMode="auto">
          <a:xfrm>
            <a:off x="7816850" y="5467350"/>
            <a:ext cx="3810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99" name="Oval 4"/>
          <p:cNvSpPr>
            <a:spLocks noChangeArrowheads="1"/>
          </p:cNvSpPr>
          <p:nvPr/>
        </p:nvSpPr>
        <p:spPr bwMode="auto">
          <a:xfrm>
            <a:off x="813435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100" name="Oval 7"/>
          <p:cNvSpPr>
            <a:spLocks noChangeArrowheads="1"/>
          </p:cNvSpPr>
          <p:nvPr/>
        </p:nvSpPr>
        <p:spPr bwMode="auto">
          <a:xfrm>
            <a:off x="518160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101" name="Oval 9"/>
          <p:cNvSpPr>
            <a:spLocks noChangeArrowheads="1"/>
          </p:cNvSpPr>
          <p:nvPr/>
        </p:nvSpPr>
        <p:spPr bwMode="auto">
          <a:xfrm>
            <a:off x="6743700" y="19050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102" name="Oval 10"/>
          <p:cNvSpPr>
            <a:spLocks noChangeArrowheads="1"/>
          </p:cNvSpPr>
          <p:nvPr/>
        </p:nvSpPr>
        <p:spPr bwMode="auto">
          <a:xfrm>
            <a:off x="6743700" y="244792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103" name="Oval 13"/>
          <p:cNvSpPr>
            <a:spLocks noChangeArrowheads="1"/>
          </p:cNvSpPr>
          <p:nvPr/>
        </p:nvSpPr>
        <p:spPr bwMode="auto">
          <a:xfrm>
            <a:off x="5791200" y="299085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104" name="Oval 11"/>
          <p:cNvSpPr>
            <a:spLocks noChangeArrowheads="1"/>
          </p:cNvSpPr>
          <p:nvPr/>
        </p:nvSpPr>
        <p:spPr bwMode="auto">
          <a:xfrm>
            <a:off x="626745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105" name="Oval 18"/>
          <p:cNvSpPr>
            <a:spLocks noChangeArrowheads="1"/>
          </p:cNvSpPr>
          <p:nvPr/>
        </p:nvSpPr>
        <p:spPr bwMode="auto">
          <a:xfrm>
            <a:off x="6711950" y="40767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106" name="Oval 19"/>
          <p:cNvSpPr>
            <a:spLocks noChangeArrowheads="1"/>
          </p:cNvSpPr>
          <p:nvPr/>
        </p:nvSpPr>
        <p:spPr bwMode="auto">
          <a:xfrm>
            <a:off x="8616950" y="40767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107" name="Oval 5"/>
          <p:cNvSpPr>
            <a:spLocks noChangeArrowheads="1"/>
          </p:cNvSpPr>
          <p:nvPr/>
        </p:nvSpPr>
        <p:spPr bwMode="auto">
          <a:xfrm>
            <a:off x="7664450" y="40767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109" name="Oval 14"/>
          <p:cNvSpPr>
            <a:spLocks noChangeArrowheads="1"/>
          </p:cNvSpPr>
          <p:nvPr/>
        </p:nvSpPr>
        <p:spPr bwMode="auto">
          <a:xfrm>
            <a:off x="5797550" y="40767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grpSp>
        <p:nvGrpSpPr>
          <p:cNvPr id="126062" name="Group 111"/>
          <p:cNvGrpSpPr>
            <a:grpSpLocks/>
          </p:cNvGrpSpPr>
          <p:nvPr/>
        </p:nvGrpSpPr>
        <p:grpSpPr bwMode="auto">
          <a:xfrm>
            <a:off x="5187950" y="4619625"/>
            <a:ext cx="3733800" cy="304800"/>
            <a:chOff x="5187950" y="4619625"/>
            <a:chExt cx="3733800" cy="304800"/>
          </a:xfrm>
        </p:grpSpPr>
        <p:sp>
          <p:nvSpPr>
            <p:cNvPr id="108" name="Oval 8"/>
            <p:cNvSpPr>
              <a:spLocks noChangeArrowheads="1"/>
            </p:cNvSpPr>
            <p:nvPr/>
          </p:nvSpPr>
          <p:spPr bwMode="auto">
            <a:xfrm>
              <a:off x="5187950" y="46196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110" name="Oval 20"/>
            <p:cNvSpPr>
              <a:spLocks noChangeArrowheads="1"/>
            </p:cNvSpPr>
            <p:nvPr/>
          </p:nvSpPr>
          <p:spPr bwMode="auto">
            <a:xfrm>
              <a:off x="8616950" y="46196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111" name="Oval 28"/>
            <p:cNvSpPr>
              <a:spLocks noChangeArrowheads="1"/>
            </p:cNvSpPr>
            <p:nvPr/>
          </p:nvSpPr>
          <p:spPr bwMode="auto">
            <a:xfrm>
              <a:off x="6711950" y="46196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304800" y="3352800"/>
            <a:ext cx="4130675" cy="13843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accent2"/>
                </a:solidFill>
              </a:rPr>
              <a:t>Complete</a:t>
            </a:r>
            <a:r>
              <a:rPr lang="en-US">
                <a:solidFill>
                  <a:schemeClr val="accent2"/>
                </a:solidFill>
              </a:rPr>
              <a:t> </a:t>
            </a:r>
            <a:r>
              <a:rPr lang="en-US" b="1" i="1">
                <a:solidFill>
                  <a:schemeClr val="accent2"/>
                </a:solidFill>
              </a:rPr>
              <a:t>step</a:t>
            </a:r>
            <a:r>
              <a:rPr lang="en-US">
                <a:solidFill>
                  <a:schemeClr val="accent2"/>
                </a:solidFill>
              </a:rPr>
              <a:t> </a:t>
            </a:r>
          </a:p>
          <a:p>
            <a:pPr marL="401638" lvl="1" indent="-287338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Font typeface="Lucida Sans Unicode" pitchFamily="34" charset="0"/>
              <a:buChar char="∙"/>
            </a:pPr>
            <a:r>
              <a:rPr lang="en-US">
                <a:solidFill>
                  <a:srgbClr val="002060"/>
                </a:solidFill>
              </a:rPr>
              <a:t>≥ P </a:t>
            </a:r>
            <a:r>
              <a:rPr lang="en-US">
                <a:solidFill>
                  <a:schemeClr val="tx1"/>
                </a:solidFill>
              </a:rPr>
              <a:t>strands ready.</a:t>
            </a:r>
          </a:p>
          <a:p>
            <a:pPr marL="401638" lvl="1" indent="-287338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Font typeface="Lucida Sans Unicode" pitchFamily="34" charset="0"/>
              <a:buChar char="∙"/>
            </a:pPr>
            <a:r>
              <a:rPr lang="en-US">
                <a:solidFill>
                  <a:schemeClr val="tx1"/>
                </a:solidFill>
              </a:rPr>
              <a:t>Run any </a:t>
            </a:r>
            <a:r>
              <a:rPr lang="en-US">
                <a:solidFill>
                  <a:srgbClr val="002060"/>
                </a:solidFill>
              </a:rPr>
              <a:t>P</a:t>
            </a:r>
            <a:r>
              <a:rPr lang="en-US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26073" name="Rectangle 62"/>
          <p:cNvSpPr>
            <a:spLocks noChangeArrowheads="1"/>
          </p:cNvSpPr>
          <p:nvPr/>
        </p:nvSpPr>
        <p:spPr bwMode="auto">
          <a:xfrm>
            <a:off x="7545388" y="2133600"/>
            <a:ext cx="1258887" cy="5842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  <a:sym typeface="Times New Roman" pitchFamily="18" charset="0"/>
              </a:rPr>
              <a:t>P = 3</a:t>
            </a:r>
          </a:p>
        </p:txBody>
      </p:sp>
      <p:grpSp>
        <p:nvGrpSpPr>
          <p:cNvPr id="3" name="Group 112"/>
          <p:cNvGrpSpPr/>
          <p:nvPr/>
        </p:nvGrpSpPr>
        <p:grpSpPr>
          <a:xfrm>
            <a:off x="5187950" y="4619625"/>
            <a:ext cx="3733800" cy="304800"/>
            <a:chOff x="5187950" y="4619625"/>
            <a:chExt cx="3733800" cy="304800"/>
          </a:xfrm>
          <a:solidFill>
            <a:schemeClr val="tx2"/>
          </a:solidFill>
        </p:grpSpPr>
        <p:sp>
          <p:nvSpPr>
            <p:cNvPr id="114" name="Oval 8"/>
            <p:cNvSpPr>
              <a:spLocks noChangeArrowheads="1"/>
            </p:cNvSpPr>
            <p:nvPr/>
          </p:nvSpPr>
          <p:spPr bwMode="auto">
            <a:xfrm>
              <a:off x="5187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115" name="Oval 20"/>
            <p:cNvSpPr>
              <a:spLocks noChangeArrowheads="1"/>
            </p:cNvSpPr>
            <p:nvPr/>
          </p:nvSpPr>
          <p:spPr bwMode="auto">
            <a:xfrm>
              <a:off x="8616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116" name="Oval 28"/>
            <p:cNvSpPr>
              <a:spLocks noChangeArrowheads="1"/>
            </p:cNvSpPr>
            <p:nvPr/>
          </p:nvSpPr>
          <p:spPr bwMode="auto">
            <a:xfrm>
              <a:off x="6711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Greedy Scheduling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19213"/>
            <a:ext cx="9144000" cy="585787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sz="3200" b="1">
                <a:solidFill>
                  <a:schemeClr val="accent2"/>
                </a:solidFill>
              </a:rPr>
              <a:t>I</a:t>
            </a:r>
            <a:r>
              <a:rPr lang="en-US" b="1">
                <a:solidFill>
                  <a:schemeClr val="accent2"/>
                </a:solidFill>
              </a:rPr>
              <a:t>DEA</a:t>
            </a:r>
            <a:r>
              <a:rPr lang="en-US" sz="3200" b="1">
                <a:solidFill>
                  <a:schemeClr val="accent2"/>
                </a:solidFill>
              </a:rPr>
              <a:t>:</a:t>
            </a:r>
            <a:r>
              <a:rPr lang="en-US" sz="3200"/>
              <a:t> Do as much as possible on every step.</a:t>
            </a:r>
          </a:p>
        </p:txBody>
      </p:sp>
      <p:sp>
        <p:nvSpPr>
          <p:cNvPr id="128004" name="Rectangle 5"/>
          <p:cNvSpPr>
            <a:spLocks noChangeArrowheads="1"/>
          </p:cNvSpPr>
          <p:nvPr/>
        </p:nvSpPr>
        <p:spPr bwMode="auto">
          <a:xfrm>
            <a:off x="304800" y="1858963"/>
            <a:ext cx="5105400" cy="1385887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tx2"/>
                </a:solidFill>
              </a:rPr>
              <a:t>Definition:</a:t>
            </a:r>
            <a:r>
              <a:rPr lang="en-US" b="1" i="1">
                <a:solidFill>
                  <a:schemeClr val="accent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A strand is</a:t>
            </a:r>
            <a:r>
              <a:rPr lang="en-US" b="1" i="1">
                <a:solidFill>
                  <a:schemeClr val="accent1"/>
                </a:solidFill>
              </a:rPr>
              <a:t> </a:t>
            </a:r>
            <a:r>
              <a:rPr lang="en-US" b="1" i="1">
                <a:solidFill>
                  <a:schemeClr val="accent2"/>
                </a:solidFill>
              </a:rPr>
              <a:t>ready</a:t>
            </a:r>
            <a:r>
              <a:rPr lang="en-US" b="1" i="1">
                <a:solidFill>
                  <a:schemeClr val="accent1"/>
                </a:solidFill>
              </a:rPr>
              <a:t>  </a:t>
            </a:r>
            <a:r>
              <a:rPr lang="en-US">
                <a:solidFill>
                  <a:schemeClr val="tx1"/>
                </a:solidFill>
              </a:rPr>
              <a:t>if all its predecessors have executed.</a:t>
            </a:r>
          </a:p>
        </p:txBody>
      </p:sp>
      <p:cxnSp>
        <p:nvCxnSpPr>
          <p:cNvPr id="128005" name="AutoShape 35"/>
          <p:cNvCxnSpPr>
            <a:cxnSpLocks noChangeShapeType="1"/>
          </p:cNvCxnSpPr>
          <p:nvPr/>
        </p:nvCxnSpPr>
        <p:spPr bwMode="auto">
          <a:xfrm>
            <a:off x="6902450" y="220980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8006" name="AutoShape 36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5949950" y="2708275"/>
            <a:ext cx="8445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8007" name="AutoShape 37"/>
          <p:cNvCxnSpPr>
            <a:cxnSpLocks noChangeShapeType="1"/>
          </p:cNvCxnSpPr>
          <p:nvPr/>
        </p:nvCxnSpPr>
        <p:spPr bwMode="auto">
          <a:xfrm>
            <a:off x="6057900" y="3251200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8008" name="AutoShape 38"/>
          <p:cNvCxnSpPr>
            <a:cxnSpLocks noChangeShapeType="1"/>
            <a:stCxn id="0" idx="3"/>
            <a:endCxn id="0" idx="0"/>
          </p:cNvCxnSpPr>
          <p:nvPr/>
        </p:nvCxnSpPr>
        <p:spPr bwMode="auto">
          <a:xfrm rot="5400000">
            <a:off x="5992812" y="3751263"/>
            <a:ext cx="282575" cy="368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8009" name="AutoShape 39"/>
          <p:cNvCxnSpPr>
            <a:cxnSpLocks noChangeShapeType="1"/>
          </p:cNvCxnSpPr>
          <p:nvPr/>
        </p:nvCxnSpPr>
        <p:spPr bwMode="auto">
          <a:xfrm rot="5400000">
            <a:off x="58316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8010" name="AutoShape 40"/>
          <p:cNvCxnSpPr>
            <a:cxnSpLocks noChangeShapeType="1"/>
          </p:cNvCxnSpPr>
          <p:nvPr/>
        </p:nvCxnSpPr>
        <p:spPr bwMode="auto">
          <a:xfrm>
            <a:off x="5949950" y="4924425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8011" name="AutoShape 41"/>
          <p:cNvCxnSpPr>
            <a:cxnSpLocks noChangeShapeType="1"/>
          </p:cNvCxnSpPr>
          <p:nvPr/>
        </p:nvCxnSpPr>
        <p:spPr bwMode="auto">
          <a:xfrm>
            <a:off x="5949950" y="5467350"/>
            <a:ext cx="0" cy="2381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8012" name="AutoShape 42"/>
          <p:cNvCxnSpPr>
            <a:cxnSpLocks noChangeShapeType="1"/>
          </p:cNvCxnSpPr>
          <p:nvPr/>
        </p:nvCxnSpPr>
        <p:spPr bwMode="auto">
          <a:xfrm>
            <a:off x="6057900" y="5965825"/>
            <a:ext cx="16891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68" name="Oval 4"/>
          <p:cNvSpPr>
            <a:spLocks noChangeArrowheads="1"/>
          </p:cNvSpPr>
          <p:nvPr/>
        </p:nvSpPr>
        <p:spPr bwMode="auto">
          <a:xfrm>
            <a:off x="814070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69" name="Oval 5"/>
          <p:cNvSpPr>
            <a:spLocks noChangeArrowheads="1"/>
          </p:cNvSpPr>
          <p:nvPr/>
        </p:nvSpPr>
        <p:spPr bwMode="auto">
          <a:xfrm>
            <a:off x="76644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70" name="Oval 6"/>
          <p:cNvSpPr>
            <a:spLocks noChangeArrowheads="1"/>
          </p:cNvSpPr>
          <p:nvPr/>
        </p:nvSpPr>
        <p:spPr bwMode="auto">
          <a:xfrm>
            <a:off x="7664450" y="51625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71" name="Oval 7"/>
          <p:cNvSpPr>
            <a:spLocks noChangeArrowheads="1"/>
          </p:cNvSpPr>
          <p:nvPr/>
        </p:nvSpPr>
        <p:spPr bwMode="auto">
          <a:xfrm>
            <a:off x="518795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72" name="Oval 8"/>
          <p:cNvSpPr>
            <a:spLocks noChangeArrowheads="1"/>
          </p:cNvSpPr>
          <p:nvPr/>
        </p:nvSpPr>
        <p:spPr bwMode="auto">
          <a:xfrm>
            <a:off x="5187950" y="461962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73" name="Oval 9"/>
          <p:cNvSpPr>
            <a:spLocks noChangeArrowheads="1"/>
          </p:cNvSpPr>
          <p:nvPr/>
        </p:nvSpPr>
        <p:spPr bwMode="auto">
          <a:xfrm>
            <a:off x="6750050" y="19050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74" name="Oval 10"/>
          <p:cNvSpPr>
            <a:spLocks noChangeArrowheads="1"/>
          </p:cNvSpPr>
          <p:nvPr/>
        </p:nvSpPr>
        <p:spPr bwMode="auto">
          <a:xfrm>
            <a:off x="6750050" y="24479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75" name="Oval 12"/>
          <p:cNvSpPr>
            <a:spLocks noChangeArrowheads="1"/>
          </p:cNvSpPr>
          <p:nvPr/>
        </p:nvSpPr>
        <p:spPr bwMode="auto">
          <a:xfrm>
            <a:off x="7702550" y="62484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76" name="Oval 13"/>
          <p:cNvSpPr>
            <a:spLocks noChangeArrowheads="1"/>
          </p:cNvSpPr>
          <p:nvPr/>
        </p:nvSpPr>
        <p:spPr bwMode="auto">
          <a:xfrm>
            <a:off x="5797550" y="29908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77" name="Oval 14"/>
          <p:cNvSpPr>
            <a:spLocks noChangeArrowheads="1"/>
          </p:cNvSpPr>
          <p:nvPr/>
        </p:nvSpPr>
        <p:spPr bwMode="auto">
          <a:xfrm>
            <a:off x="57975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78" name="Oval 15"/>
          <p:cNvSpPr>
            <a:spLocks noChangeArrowheads="1"/>
          </p:cNvSpPr>
          <p:nvPr/>
        </p:nvSpPr>
        <p:spPr bwMode="auto">
          <a:xfrm>
            <a:off x="5797550" y="516255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79" name="Oval 16"/>
          <p:cNvSpPr>
            <a:spLocks noChangeArrowheads="1"/>
          </p:cNvSpPr>
          <p:nvPr/>
        </p:nvSpPr>
        <p:spPr bwMode="auto">
          <a:xfrm>
            <a:off x="5797550" y="57054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80" name="Oval 17"/>
          <p:cNvSpPr>
            <a:spLocks noChangeArrowheads="1"/>
          </p:cNvSpPr>
          <p:nvPr/>
        </p:nvSpPr>
        <p:spPr bwMode="auto">
          <a:xfrm>
            <a:off x="57975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81" name="Oval 18"/>
          <p:cNvSpPr>
            <a:spLocks noChangeArrowheads="1"/>
          </p:cNvSpPr>
          <p:nvPr/>
        </p:nvSpPr>
        <p:spPr bwMode="auto">
          <a:xfrm>
            <a:off x="67119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82" name="Oval 19"/>
          <p:cNvSpPr>
            <a:spLocks noChangeArrowheads="1"/>
          </p:cNvSpPr>
          <p:nvPr/>
        </p:nvSpPr>
        <p:spPr bwMode="auto">
          <a:xfrm>
            <a:off x="8616950" y="4076700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83" name="Oval 20"/>
          <p:cNvSpPr>
            <a:spLocks noChangeArrowheads="1"/>
          </p:cNvSpPr>
          <p:nvPr/>
        </p:nvSpPr>
        <p:spPr bwMode="auto">
          <a:xfrm>
            <a:off x="86169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84" name="Oval 28"/>
          <p:cNvSpPr>
            <a:spLocks noChangeArrowheads="1"/>
          </p:cNvSpPr>
          <p:nvPr/>
        </p:nvSpPr>
        <p:spPr bwMode="auto">
          <a:xfrm>
            <a:off x="6711950" y="461962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85" name="Oval 11"/>
          <p:cNvSpPr>
            <a:spLocks noChangeArrowheads="1"/>
          </p:cNvSpPr>
          <p:nvPr/>
        </p:nvSpPr>
        <p:spPr bwMode="auto">
          <a:xfrm>
            <a:off x="6273800" y="3533775"/>
            <a:ext cx="304800" cy="304800"/>
          </a:xfrm>
          <a:prstGeom prst="ellipse">
            <a:avLst/>
          </a:prstGeom>
          <a:solidFill>
            <a:srgbClr val="C0C0C0"/>
          </a:solidFill>
          <a:ln w="6350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cxnSp>
        <p:nvCxnSpPr>
          <p:cNvPr id="128067" name="AutoShape 21"/>
          <p:cNvCxnSpPr>
            <a:cxnSpLocks noChangeShapeType="1"/>
          </p:cNvCxnSpPr>
          <p:nvPr/>
        </p:nvCxnSpPr>
        <p:spPr bwMode="auto">
          <a:xfrm>
            <a:off x="7010400" y="2708275"/>
            <a:ext cx="1282700" cy="8255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8068" name="AutoShape 22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5340350" y="3251200"/>
            <a:ext cx="50165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8069" name="AutoShape 23"/>
          <p:cNvCxnSpPr>
            <a:cxnSpLocks noChangeShapeType="1"/>
          </p:cNvCxnSpPr>
          <p:nvPr/>
        </p:nvCxnSpPr>
        <p:spPr bwMode="auto">
          <a:xfrm rot="5400000">
            <a:off x="4949826" y="4229100"/>
            <a:ext cx="78105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8070" name="AutoShape 24"/>
          <p:cNvCxnSpPr>
            <a:cxnSpLocks noChangeShapeType="1"/>
          </p:cNvCxnSpPr>
          <p:nvPr/>
        </p:nvCxnSpPr>
        <p:spPr bwMode="auto">
          <a:xfrm rot="16200000" flipH="1">
            <a:off x="6557962" y="3770313"/>
            <a:ext cx="282575" cy="33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8071" name="AutoShape 25"/>
          <p:cNvCxnSpPr>
            <a:cxnSpLocks noChangeShapeType="1"/>
          </p:cNvCxnSpPr>
          <p:nvPr/>
        </p:nvCxnSpPr>
        <p:spPr bwMode="auto">
          <a:xfrm rot="16200000" flipH="1">
            <a:off x="5481637" y="4846638"/>
            <a:ext cx="327025" cy="3937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8072" name="AutoShape 26"/>
          <p:cNvCxnSpPr>
            <a:cxnSpLocks noChangeShapeType="1"/>
          </p:cNvCxnSpPr>
          <p:nvPr/>
        </p:nvCxnSpPr>
        <p:spPr bwMode="auto">
          <a:xfrm rot="16200000" flipH="1">
            <a:off x="8443912" y="3751263"/>
            <a:ext cx="282575" cy="368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8073" name="AutoShape 27"/>
          <p:cNvCxnSpPr>
            <a:cxnSpLocks noChangeShapeType="1"/>
            <a:stCxn id="0" idx="3"/>
          </p:cNvCxnSpPr>
          <p:nvPr/>
        </p:nvCxnSpPr>
        <p:spPr bwMode="auto">
          <a:xfrm flipH="1">
            <a:off x="6057900" y="4879975"/>
            <a:ext cx="698500" cy="327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8074" name="AutoShape 29"/>
          <p:cNvCxnSpPr>
            <a:cxnSpLocks noChangeShapeType="1"/>
          </p:cNvCxnSpPr>
          <p:nvPr/>
        </p:nvCxnSpPr>
        <p:spPr bwMode="auto">
          <a:xfrm rot="5400000">
            <a:off x="67460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8075" name="AutoShape 30"/>
          <p:cNvCxnSpPr>
            <a:cxnSpLocks noChangeShapeType="1"/>
            <a:stCxn id="0" idx="3"/>
            <a:endCxn id="0" idx="0"/>
          </p:cNvCxnSpPr>
          <p:nvPr/>
        </p:nvCxnSpPr>
        <p:spPr bwMode="auto">
          <a:xfrm flipH="1">
            <a:off x="7816850" y="3794125"/>
            <a:ext cx="368300" cy="2825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8076" name="AutoShape 31"/>
          <p:cNvCxnSpPr>
            <a:cxnSpLocks noChangeShapeType="1"/>
          </p:cNvCxnSpPr>
          <p:nvPr/>
        </p:nvCxnSpPr>
        <p:spPr bwMode="auto">
          <a:xfrm>
            <a:off x="7816850" y="4381500"/>
            <a:ext cx="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8077" name="AutoShape 32"/>
          <p:cNvCxnSpPr>
            <a:cxnSpLocks noChangeShapeType="1"/>
          </p:cNvCxnSpPr>
          <p:nvPr/>
        </p:nvCxnSpPr>
        <p:spPr bwMode="auto">
          <a:xfrm rot="5400000">
            <a:off x="8651081" y="4499769"/>
            <a:ext cx="238125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8078" name="AutoShape 33"/>
          <p:cNvCxnSpPr>
            <a:cxnSpLocks noChangeShapeType="1"/>
          </p:cNvCxnSpPr>
          <p:nvPr/>
        </p:nvCxnSpPr>
        <p:spPr bwMode="auto">
          <a:xfrm flipH="1">
            <a:off x="7962900" y="4924425"/>
            <a:ext cx="806450" cy="13684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cxnSp>
        <p:nvCxnSpPr>
          <p:cNvPr id="128079" name="AutoShape 34"/>
          <p:cNvCxnSpPr>
            <a:cxnSpLocks noChangeShapeType="1"/>
          </p:cNvCxnSpPr>
          <p:nvPr/>
        </p:nvCxnSpPr>
        <p:spPr bwMode="auto">
          <a:xfrm>
            <a:off x="7816850" y="5467350"/>
            <a:ext cx="38100" cy="781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stealth" w="med" len="med"/>
          </a:ln>
        </p:spPr>
      </p:cxnSp>
      <p:sp>
        <p:nvSpPr>
          <p:cNvPr id="99" name="Oval 4"/>
          <p:cNvSpPr>
            <a:spLocks noChangeArrowheads="1"/>
          </p:cNvSpPr>
          <p:nvPr/>
        </p:nvSpPr>
        <p:spPr bwMode="auto">
          <a:xfrm>
            <a:off x="813435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100" name="Oval 7"/>
          <p:cNvSpPr>
            <a:spLocks noChangeArrowheads="1"/>
          </p:cNvSpPr>
          <p:nvPr/>
        </p:nvSpPr>
        <p:spPr bwMode="auto">
          <a:xfrm>
            <a:off x="518160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101" name="Oval 9"/>
          <p:cNvSpPr>
            <a:spLocks noChangeArrowheads="1"/>
          </p:cNvSpPr>
          <p:nvPr/>
        </p:nvSpPr>
        <p:spPr bwMode="auto">
          <a:xfrm>
            <a:off x="6743700" y="19050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102" name="Oval 10"/>
          <p:cNvSpPr>
            <a:spLocks noChangeArrowheads="1"/>
          </p:cNvSpPr>
          <p:nvPr/>
        </p:nvSpPr>
        <p:spPr bwMode="auto">
          <a:xfrm>
            <a:off x="6743700" y="244792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103" name="Oval 13"/>
          <p:cNvSpPr>
            <a:spLocks noChangeArrowheads="1"/>
          </p:cNvSpPr>
          <p:nvPr/>
        </p:nvSpPr>
        <p:spPr bwMode="auto">
          <a:xfrm>
            <a:off x="5791200" y="299085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104" name="Oval 11"/>
          <p:cNvSpPr>
            <a:spLocks noChangeArrowheads="1"/>
          </p:cNvSpPr>
          <p:nvPr/>
        </p:nvSpPr>
        <p:spPr bwMode="auto">
          <a:xfrm>
            <a:off x="6267450" y="3533775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105" name="Oval 18"/>
          <p:cNvSpPr>
            <a:spLocks noChangeArrowheads="1"/>
          </p:cNvSpPr>
          <p:nvPr/>
        </p:nvSpPr>
        <p:spPr bwMode="auto">
          <a:xfrm>
            <a:off x="6711950" y="40767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106" name="Oval 19"/>
          <p:cNvSpPr>
            <a:spLocks noChangeArrowheads="1"/>
          </p:cNvSpPr>
          <p:nvPr/>
        </p:nvSpPr>
        <p:spPr bwMode="auto">
          <a:xfrm>
            <a:off x="8616950" y="4076700"/>
            <a:ext cx="304800" cy="304800"/>
          </a:xfrm>
          <a:prstGeom prst="ellipse">
            <a:avLst/>
          </a:prstGeom>
          <a:solidFill>
            <a:schemeClr val="tx2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107" name="Oval 5"/>
          <p:cNvSpPr>
            <a:spLocks noChangeArrowheads="1"/>
          </p:cNvSpPr>
          <p:nvPr/>
        </p:nvSpPr>
        <p:spPr bwMode="auto">
          <a:xfrm>
            <a:off x="7664450" y="40767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109" name="Oval 14"/>
          <p:cNvSpPr>
            <a:spLocks noChangeArrowheads="1"/>
          </p:cNvSpPr>
          <p:nvPr/>
        </p:nvSpPr>
        <p:spPr bwMode="auto">
          <a:xfrm>
            <a:off x="5797550" y="4076700"/>
            <a:ext cx="304800" cy="304800"/>
          </a:xfrm>
          <a:prstGeom prst="ellipse">
            <a:avLst/>
          </a:prstGeom>
          <a:solidFill>
            <a:srgbClr val="FFC000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grpSp>
        <p:nvGrpSpPr>
          <p:cNvPr id="128110" name="Group 111"/>
          <p:cNvGrpSpPr>
            <a:grpSpLocks/>
          </p:cNvGrpSpPr>
          <p:nvPr/>
        </p:nvGrpSpPr>
        <p:grpSpPr bwMode="auto">
          <a:xfrm>
            <a:off x="5187950" y="4619625"/>
            <a:ext cx="3733800" cy="304800"/>
            <a:chOff x="5187950" y="4619625"/>
            <a:chExt cx="3733800" cy="304800"/>
          </a:xfrm>
        </p:grpSpPr>
        <p:sp>
          <p:nvSpPr>
            <p:cNvPr id="108" name="Oval 8"/>
            <p:cNvSpPr>
              <a:spLocks noChangeArrowheads="1"/>
            </p:cNvSpPr>
            <p:nvPr/>
          </p:nvSpPr>
          <p:spPr bwMode="auto">
            <a:xfrm>
              <a:off x="5187950" y="46196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110" name="Oval 20"/>
            <p:cNvSpPr>
              <a:spLocks noChangeArrowheads="1"/>
            </p:cNvSpPr>
            <p:nvPr/>
          </p:nvSpPr>
          <p:spPr bwMode="auto">
            <a:xfrm>
              <a:off x="8616950" y="46196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111" name="Oval 28"/>
            <p:cNvSpPr>
              <a:spLocks noChangeArrowheads="1"/>
            </p:cNvSpPr>
            <p:nvPr/>
          </p:nvSpPr>
          <p:spPr bwMode="auto">
            <a:xfrm>
              <a:off x="6711950" y="4619625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304800" y="3352800"/>
            <a:ext cx="4130675" cy="13843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 dirty="0">
                <a:solidFill>
                  <a:schemeClr val="accent2"/>
                </a:solidFill>
              </a:rPr>
              <a:t>Complete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b="1" i="1" dirty="0">
                <a:solidFill>
                  <a:schemeClr val="accent2"/>
                </a:solidFill>
              </a:rPr>
              <a:t>step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pPr marL="401638" lvl="1" indent="-287338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Font typeface="Lucida Sans Unicode" pitchFamily="34" charset="0"/>
              <a:buChar char="∙"/>
            </a:pPr>
            <a:r>
              <a:rPr lang="en-US" dirty="0">
                <a:solidFill>
                  <a:srgbClr val="002060"/>
                </a:solidFill>
              </a:rPr>
              <a:t>≥ P </a:t>
            </a:r>
            <a:r>
              <a:rPr lang="en-US" dirty="0" smtClean="0">
                <a:solidFill>
                  <a:schemeClr val="tx1"/>
                </a:solidFill>
              </a:rPr>
              <a:t>strands ready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401638" lvl="1" indent="-287338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Font typeface="Lucida Sans Unicode" pitchFamily="34" charset="0"/>
              <a:buChar char="∙"/>
            </a:pPr>
            <a:r>
              <a:rPr lang="en-US" dirty="0">
                <a:solidFill>
                  <a:schemeClr val="tx1"/>
                </a:solidFill>
              </a:rPr>
              <a:t>Run any </a:t>
            </a:r>
            <a:r>
              <a:rPr lang="en-US" dirty="0">
                <a:solidFill>
                  <a:srgbClr val="002060"/>
                </a:solidFill>
              </a:rPr>
              <a:t>P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28121" name="Rectangle 62"/>
          <p:cNvSpPr>
            <a:spLocks noChangeArrowheads="1"/>
          </p:cNvSpPr>
          <p:nvPr/>
        </p:nvSpPr>
        <p:spPr bwMode="auto">
          <a:xfrm>
            <a:off x="7545388" y="2133600"/>
            <a:ext cx="1258887" cy="5842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  <a:sym typeface="Times New Roman" pitchFamily="18" charset="0"/>
              </a:rPr>
              <a:t>P = 3</a:t>
            </a:r>
          </a:p>
        </p:txBody>
      </p:sp>
      <p:grpSp>
        <p:nvGrpSpPr>
          <p:cNvPr id="3" name="Group 112"/>
          <p:cNvGrpSpPr/>
          <p:nvPr/>
        </p:nvGrpSpPr>
        <p:grpSpPr>
          <a:xfrm>
            <a:off x="5187950" y="4619625"/>
            <a:ext cx="3733800" cy="304800"/>
            <a:chOff x="5187950" y="4619625"/>
            <a:chExt cx="3733800" cy="304800"/>
          </a:xfrm>
          <a:solidFill>
            <a:schemeClr val="tx2"/>
          </a:solidFill>
        </p:grpSpPr>
        <p:sp>
          <p:nvSpPr>
            <p:cNvPr id="114" name="Oval 8"/>
            <p:cNvSpPr>
              <a:spLocks noChangeArrowheads="1"/>
            </p:cNvSpPr>
            <p:nvPr/>
          </p:nvSpPr>
          <p:spPr bwMode="auto">
            <a:xfrm>
              <a:off x="5187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115" name="Oval 20"/>
            <p:cNvSpPr>
              <a:spLocks noChangeArrowheads="1"/>
            </p:cNvSpPr>
            <p:nvPr/>
          </p:nvSpPr>
          <p:spPr bwMode="auto">
            <a:xfrm>
              <a:off x="8616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116" name="Oval 28"/>
            <p:cNvSpPr>
              <a:spLocks noChangeArrowheads="1"/>
            </p:cNvSpPr>
            <p:nvPr/>
          </p:nvSpPr>
          <p:spPr bwMode="auto">
            <a:xfrm>
              <a:off x="6711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sp>
        <p:nvSpPr>
          <p:cNvPr id="112" name="Text Box 4"/>
          <p:cNvSpPr txBox="1">
            <a:spLocks noChangeArrowheads="1"/>
          </p:cNvSpPr>
          <p:nvPr/>
        </p:nvSpPr>
        <p:spPr bwMode="auto">
          <a:xfrm>
            <a:off x="304800" y="4724400"/>
            <a:ext cx="4130675" cy="1384300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b="1" i="1" dirty="0">
                <a:solidFill>
                  <a:schemeClr val="accent2"/>
                </a:solidFill>
                <a:ea typeface="+mn-ea"/>
                <a:cs typeface="+mn-cs"/>
              </a:rPr>
              <a:t>Incomplete</a:t>
            </a:r>
            <a:r>
              <a:rPr lang="en-US" dirty="0">
                <a:solidFill>
                  <a:schemeClr val="accent2"/>
                </a:solidFill>
                <a:ea typeface="+mn-ea"/>
                <a:cs typeface="+mn-cs"/>
              </a:rPr>
              <a:t> </a:t>
            </a:r>
            <a:r>
              <a:rPr lang="en-US" b="1" i="1" dirty="0">
                <a:solidFill>
                  <a:schemeClr val="accent2"/>
                </a:solidFill>
                <a:ea typeface="+mn-ea"/>
                <a:cs typeface="+mn-cs"/>
              </a:rPr>
              <a:t>step</a:t>
            </a:r>
            <a:r>
              <a:rPr lang="en-US" dirty="0">
                <a:solidFill>
                  <a:schemeClr val="accent2"/>
                </a:solidFill>
                <a:ea typeface="+mn-ea"/>
                <a:cs typeface="+mn-cs"/>
              </a:rPr>
              <a:t> </a:t>
            </a:r>
          </a:p>
          <a:p>
            <a:pPr marL="401638" lvl="1" indent="-287338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Font typeface="Lucida Sans Unicode" pitchFamily="34" charset="0"/>
              <a:buChar char="∙"/>
              <a:defRPr/>
            </a:pPr>
            <a:r>
              <a:rPr lang="en-US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&lt; P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strands ready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401638" lvl="1" indent="-287338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Font typeface="Lucida Sans Unicode" pitchFamily="34" charset="0"/>
              <a:buChar char="∙"/>
              <a:defRPr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Run all of them.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4" name="Group 117"/>
          <p:cNvGrpSpPr/>
          <p:nvPr/>
        </p:nvGrpSpPr>
        <p:grpSpPr>
          <a:xfrm>
            <a:off x="5797550" y="4076700"/>
            <a:ext cx="2171700" cy="304800"/>
            <a:chOff x="5905500" y="4191000"/>
            <a:chExt cx="2171700" cy="304800"/>
          </a:xfrm>
          <a:solidFill>
            <a:schemeClr val="tx2"/>
          </a:solidFill>
        </p:grpSpPr>
        <p:sp>
          <p:nvSpPr>
            <p:cNvPr id="113" name="Oval 5"/>
            <p:cNvSpPr>
              <a:spLocks noChangeArrowheads="1"/>
            </p:cNvSpPr>
            <p:nvPr/>
          </p:nvSpPr>
          <p:spPr bwMode="auto">
            <a:xfrm>
              <a:off x="7772400" y="4191000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117" name="Oval 14"/>
            <p:cNvSpPr>
              <a:spLocks noChangeArrowheads="1"/>
            </p:cNvSpPr>
            <p:nvPr/>
          </p:nvSpPr>
          <p:spPr bwMode="auto">
            <a:xfrm>
              <a:off x="5905500" y="4191000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9" name="AutoShape 39"/>
          <p:cNvCxnSpPr>
            <a:cxnSpLocks noChangeShapeType="1"/>
            <a:endCxn id="0" idx="0"/>
          </p:cNvCxnSpPr>
          <p:nvPr/>
        </p:nvCxnSpPr>
        <p:spPr bwMode="auto">
          <a:xfrm rot="5400000">
            <a:off x="5831681" y="4499769"/>
            <a:ext cx="238125" cy="1588"/>
          </a:xfrm>
          <a:prstGeom prst="straightConnector1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</p:spPr>
      </p:cxnSp>
      <p:cxnSp>
        <p:nvCxnSpPr>
          <p:cNvPr id="150" name="AutoShape 40"/>
          <p:cNvCxnSpPr>
            <a:cxnSpLocks noChangeShapeType="1"/>
          </p:cNvCxnSpPr>
          <p:nvPr/>
        </p:nvCxnSpPr>
        <p:spPr bwMode="auto">
          <a:xfrm rot="5400000">
            <a:off x="5831681" y="5042694"/>
            <a:ext cx="238125" cy="1588"/>
          </a:xfrm>
          <a:prstGeom prst="straightConnector1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</p:spPr>
      </p:cxnSp>
      <p:cxnSp>
        <p:nvCxnSpPr>
          <p:cNvPr id="151" name="AutoShape 41"/>
          <p:cNvCxnSpPr>
            <a:cxnSpLocks noChangeShapeType="1"/>
          </p:cNvCxnSpPr>
          <p:nvPr/>
        </p:nvCxnSpPr>
        <p:spPr bwMode="auto">
          <a:xfrm rot="5400000">
            <a:off x="5831681" y="5585619"/>
            <a:ext cx="238125" cy="1588"/>
          </a:xfrm>
          <a:prstGeom prst="straightConnector1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</p:spPr>
      </p:cxnSp>
      <p:cxnSp>
        <p:nvCxnSpPr>
          <p:cNvPr id="152" name="AutoShape 42"/>
          <p:cNvCxnSpPr>
            <a:cxnSpLocks noChangeShapeType="1"/>
          </p:cNvCxnSpPr>
          <p:nvPr/>
        </p:nvCxnSpPr>
        <p:spPr bwMode="auto">
          <a:xfrm rot="16200000" flipH="1">
            <a:off x="6738937" y="5284788"/>
            <a:ext cx="327025" cy="1689100"/>
          </a:xfrm>
          <a:prstGeom prst="straightConnector1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</p:spPr>
      </p:cxnSp>
      <p:sp>
        <p:nvSpPr>
          <p:cNvPr id="130054" name="Text Box 164"/>
          <p:cNvSpPr txBox="1">
            <a:spLocks noChangeArrowheads="1"/>
          </p:cNvSpPr>
          <p:nvPr/>
        </p:nvSpPr>
        <p:spPr bwMode="auto">
          <a:xfrm>
            <a:off x="152400" y="1263650"/>
            <a:ext cx="7620000" cy="14478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b="1" i="1">
                <a:solidFill>
                  <a:schemeClr val="tx2"/>
                </a:solidFill>
              </a:rPr>
              <a:t>Theorem</a:t>
            </a:r>
            <a:r>
              <a:rPr lang="en-US">
                <a:solidFill>
                  <a:schemeClr val="tx1"/>
                </a:solidFill>
              </a:rPr>
              <a:t> [G68, B75, BL93]</a:t>
            </a:r>
            <a:r>
              <a:rPr lang="en-US">
                <a:solidFill>
                  <a:schemeClr val="tx2"/>
                </a:solidFill>
              </a:rPr>
              <a:t>.</a:t>
            </a:r>
            <a:r>
              <a:rPr lang="en-US">
                <a:solidFill>
                  <a:schemeClr val="tx1"/>
                </a:solidFill>
              </a:rPr>
              <a:t>  Any greedy scheduler achieves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>
                <a:solidFill>
                  <a:srgbClr val="002060"/>
                </a:solidFill>
              </a:rPr>
              <a:t>T</a:t>
            </a:r>
            <a:r>
              <a:rPr lang="en-US" sz="3200" baseline="-25000">
                <a:solidFill>
                  <a:srgbClr val="002060"/>
                </a:solidFill>
              </a:rPr>
              <a:t>P</a:t>
            </a:r>
            <a:r>
              <a:rPr lang="en-US" sz="3200">
                <a:solidFill>
                  <a:srgbClr val="002060"/>
                </a:solidFill>
              </a:rPr>
              <a:t> </a:t>
            </a:r>
            <a:r>
              <a:rPr lang="en-US" sz="3200">
                <a:solidFill>
                  <a:srgbClr val="002060"/>
                </a:solidFill>
                <a:sym typeface="Symbol" pitchFamily="18" charset="2"/>
              </a:rPr>
              <a:t> </a:t>
            </a:r>
            <a:r>
              <a:rPr lang="en-US" sz="3200">
                <a:solidFill>
                  <a:srgbClr val="002060"/>
                </a:solidFill>
                <a:sym typeface="Times New Roman" pitchFamily="18" charset="0"/>
              </a:rPr>
              <a:t>T</a:t>
            </a:r>
            <a:r>
              <a:rPr lang="en-US" sz="3200" baseline="-25000">
                <a:solidFill>
                  <a:srgbClr val="002060"/>
                </a:solidFill>
                <a:sym typeface="Times New Roman" pitchFamily="18" charset="0"/>
              </a:rPr>
              <a:t>1</a:t>
            </a:r>
            <a:r>
              <a:rPr lang="en-US" sz="3200">
                <a:solidFill>
                  <a:srgbClr val="002060"/>
                </a:solidFill>
                <a:sym typeface="Times New Roman" pitchFamily="18" charset="0"/>
              </a:rPr>
              <a:t>/P + T</a:t>
            </a:r>
            <a:r>
              <a:rPr lang="en-US" sz="3200" baseline="-25000">
                <a:solidFill>
                  <a:srgbClr val="002060"/>
                </a:solidFill>
                <a:sym typeface="Symbol" pitchFamily="18" charset="2"/>
              </a:rPr>
              <a:t>∞</a:t>
            </a:r>
            <a:r>
              <a:rPr lang="en-US" sz="3200">
                <a:solidFill>
                  <a:schemeClr val="tx1"/>
                </a:solidFill>
                <a:sym typeface="Symbol" pitchFamily="18" charset="2"/>
              </a:rPr>
              <a:t>.</a:t>
            </a:r>
          </a:p>
        </p:txBody>
      </p:sp>
      <p:sp>
        <p:nvSpPr>
          <p:cNvPr id="13005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905000" y="0"/>
            <a:ext cx="7239000" cy="1143000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sz="4400"/>
              <a:t>Analysis of Greedy</a:t>
            </a:r>
          </a:p>
        </p:txBody>
      </p:sp>
      <p:sp>
        <p:nvSpPr>
          <p:cNvPr id="520235" name="Rectangle 43"/>
          <p:cNvSpPr>
            <a:spLocks noChangeArrowheads="1"/>
          </p:cNvSpPr>
          <p:nvPr/>
        </p:nvSpPr>
        <p:spPr bwMode="auto">
          <a:xfrm>
            <a:off x="152400" y="2667000"/>
            <a:ext cx="5181600" cy="354012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8925" indent="-288925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SzTx/>
              <a:buFontTx/>
              <a:buNone/>
            </a:pPr>
            <a:r>
              <a:rPr lang="en-US" i="1">
                <a:solidFill>
                  <a:schemeClr val="tx2"/>
                </a:solidFill>
              </a:rPr>
              <a:t>Proof</a:t>
            </a:r>
            <a:r>
              <a:rPr lang="en-US">
                <a:solidFill>
                  <a:schemeClr val="tx2"/>
                </a:solidFill>
              </a:rPr>
              <a:t>. </a:t>
            </a:r>
          </a:p>
          <a:p>
            <a:pPr marL="288925" indent="-288925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Font typeface="Lucida Sans Unicode" pitchFamily="34" charset="0"/>
              <a:buChar char="∙"/>
            </a:pPr>
            <a:r>
              <a:rPr lang="en-US">
                <a:solidFill>
                  <a:schemeClr val="tx1"/>
                </a:solidFill>
              </a:rPr>
              <a:t># complete steps </a:t>
            </a:r>
            <a:r>
              <a:rPr lang="en-US">
                <a:solidFill>
                  <a:srgbClr val="002060"/>
                </a:solidFill>
                <a:sym typeface="Symbol" pitchFamily="18" charset="2"/>
              </a:rPr>
              <a:t></a:t>
            </a:r>
            <a:r>
              <a:rPr lang="en-US">
                <a:solidFill>
                  <a:srgbClr val="002060"/>
                </a:solidFill>
              </a:rPr>
              <a:t> T</a:t>
            </a:r>
            <a:r>
              <a:rPr lang="en-US" baseline="-25000">
                <a:solidFill>
                  <a:srgbClr val="002060"/>
                </a:solidFill>
              </a:rPr>
              <a:t>1</a:t>
            </a:r>
            <a:r>
              <a:rPr lang="en-US">
                <a:solidFill>
                  <a:srgbClr val="002060"/>
                </a:solidFill>
              </a:rPr>
              <a:t>/P</a:t>
            </a:r>
            <a:r>
              <a:rPr lang="en-US">
                <a:solidFill>
                  <a:schemeClr val="tx1"/>
                </a:solidFill>
              </a:rPr>
              <a:t>, since each complete step performs </a:t>
            </a:r>
            <a:r>
              <a:rPr lang="en-US">
                <a:solidFill>
                  <a:srgbClr val="002060"/>
                </a:solidFill>
              </a:rPr>
              <a:t>P</a:t>
            </a:r>
            <a:r>
              <a:rPr lang="en-US">
                <a:solidFill>
                  <a:schemeClr val="tx1"/>
                </a:solidFill>
              </a:rPr>
              <a:t> work.</a:t>
            </a:r>
          </a:p>
          <a:p>
            <a:pPr marL="288925" indent="-288925">
              <a:lnSpc>
                <a:spcPct val="100000"/>
              </a:lnSpc>
              <a:spcBef>
                <a:spcPct val="0"/>
              </a:spcBef>
              <a:buClr>
                <a:schemeClr val="accent2"/>
              </a:buClr>
              <a:buFont typeface="Lucida Sans Unicode" pitchFamily="34" charset="0"/>
              <a:buChar char="∙"/>
            </a:pPr>
            <a:r>
              <a:rPr lang="en-US">
                <a:solidFill>
                  <a:schemeClr val="tx1"/>
                </a:solidFill>
              </a:rPr>
              <a:t># incomplete steps </a:t>
            </a:r>
            <a:r>
              <a:rPr lang="en-US">
                <a:solidFill>
                  <a:srgbClr val="002060"/>
                </a:solidFill>
                <a:sym typeface="Symbol" pitchFamily="18" charset="2"/>
              </a:rPr>
              <a:t> </a:t>
            </a:r>
            <a:r>
              <a:rPr lang="en-US">
                <a:solidFill>
                  <a:srgbClr val="002060"/>
                </a:solidFill>
              </a:rPr>
              <a:t>T</a:t>
            </a:r>
            <a:r>
              <a:rPr lang="en-US" baseline="-25000">
                <a:solidFill>
                  <a:srgbClr val="002060"/>
                </a:solidFill>
              </a:rPr>
              <a:t>∞</a:t>
            </a:r>
            <a:r>
              <a:rPr lang="en-US">
                <a:solidFill>
                  <a:schemeClr val="tx1"/>
                </a:solidFill>
              </a:rPr>
              <a:t>, since each incomplete step reduces the span of the unexecuted dag by </a:t>
            </a:r>
            <a:r>
              <a:rPr lang="en-US">
                <a:solidFill>
                  <a:srgbClr val="002060"/>
                </a:solidFill>
              </a:rPr>
              <a:t>1</a:t>
            </a:r>
            <a:r>
              <a:rPr lang="en-US">
                <a:solidFill>
                  <a:schemeClr val="tx1"/>
                </a:solidFill>
              </a:rPr>
              <a:t>.  </a:t>
            </a:r>
            <a:r>
              <a:rPr lang="en-US">
                <a:solidFill>
                  <a:schemeClr val="tx2"/>
                </a:solidFill>
              </a:rPr>
              <a:t>■</a:t>
            </a:r>
          </a:p>
        </p:txBody>
      </p:sp>
      <p:grpSp>
        <p:nvGrpSpPr>
          <p:cNvPr id="2" name="Group 75"/>
          <p:cNvGrpSpPr>
            <a:grpSpLocks/>
          </p:cNvGrpSpPr>
          <p:nvPr/>
        </p:nvGrpSpPr>
        <p:grpSpPr bwMode="auto">
          <a:xfrm>
            <a:off x="5181600" y="1905000"/>
            <a:ext cx="3740150" cy="4648200"/>
            <a:chOff x="5181600" y="1905000"/>
            <a:chExt cx="3740150" cy="4648200"/>
          </a:xfrm>
        </p:grpSpPr>
        <p:cxnSp>
          <p:nvCxnSpPr>
            <p:cNvPr id="130058" name="AutoShape 39"/>
            <p:cNvCxnSpPr>
              <a:cxnSpLocks noChangeShapeType="1"/>
            </p:cNvCxnSpPr>
            <p:nvPr/>
          </p:nvCxnSpPr>
          <p:spPr bwMode="auto">
            <a:xfrm rot="5400000">
              <a:off x="5830888" y="4500562"/>
              <a:ext cx="238125" cy="15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130059" name="AutoShape 40"/>
            <p:cNvCxnSpPr>
              <a:cxnSpLocks noChangeShapeType="1"/>
            </p:cNvCxnSpPr>
            <p:nvPr/>
          </p:nvCxnSpPr>
          <p:spPr bwMode="auto">
            <a:xfrm>
              <a:off x="5949950" y="4924425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130060" name="AutoShape 41"/>
            <p:cNvCxnSpPr>
              <a:cxnSpLocks noChangeShapeType="1"/>
            </p:cNvCxnSpPr>
            <p:nvPr/>
          </p:nvCxnSpPr>
          <p:spPr bwMode="auto">
            <a:xfrm>
              <a:off x="5949950" y="546735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130061" name="AutoShape 42"/>
            <p:cNvCxnSpPr>
              <a:cxnSpLocks noChangeShapeType="1"/>
            </p:cNvCxnSpPr>
            <p:nvPr/>
          </p:nvCxnSpPr>
          <p:spPr bwMode="auto">
            <a:xfrm rot="16200000" flipH="1">
              <a:off x="6738751" y="5284600"/>
              <a:ext cx="327399" cy="168947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130062" name="AutoShape 35"/>
            <p:cNvCxnSpPr>
              <a:cxnSpLocks noChangeShapeType="1"/>
            </p:cNvCxnSpPr>
            <p:nvPr/>
          </p:nvCxnSpPr>
          <p:spPr bwMode="auto">
            <a:xfrm>
              <a:off x="6902450" y="2209800"/>
              <a:ext cx="0" cy="2381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130063" name="AutoShape 36"/>
            <p:cNvCxnSpPr>
              <a:cxnSpLocks noChangeShapeType="1"/>
              <a:stCxn id="0" idx="3"/>
              <a:endCxn id="0" idx="0"/>
            </p:cNvCxnSpPr>
            <p:nvPr/>
          </p:nvCxnSpPr>
          <p:spPr bwMode="auto">
            <a:xfrm flipH="1">
              <a:off x="5949950" y="2708275"/>
              <a:ext cx="84455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130064" name="AutoShape 37"/>
            <p:cNvCxnSpPr>
              <a:cxnSpLocks noChangeShapeType="1"/>
            </p:cNvCxnSpPr>
            <p:nvPr/>
          </p:nvCxnSpPr>
          <p:spPr bwMode="auto">
            <a:xfrm>
              <a:off x="6057900" y="3251200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130065" name="AutoShape 38"/>
            <p:cNvCxnSpPr>
              <a:cxnSpLocks noChangeShapeType="1"/>
              <a:stCxn id="0" idx="3"/>
              <a:endCxn id="0" idx="0"/>
            </p:cNvCxnSpPr>
            <p:nvPr/>
          </p:nvCxnSpPr>
          <p:spPr bwMode="auto">
            <a:xfrm rot="5400000">
              <a:off x="5992813" y="3751076"/>
              <a:ext cx="282762" cy="36848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89" name="Oval 4"/>
            <p:cNvSpPr>
              <a:spLocks noChangeArrowheads="1"/>
            </p:cNvSpPr>
            <p:nvPr/>
          </p:nvSpPr>
          <p:spPr bwMode="auto">
            <a:xfrm>
              <a:off x="8140700" y="35337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90" name="Oval 5"/>
            <p:cNvSpPr>
              <a:spLocks noChangeArrowheads="1"/>
            </p:cNvSpPr>
            <p:nvPr/>
          </p:nvSpPr>
          <p:spPr bwMode="auto">
            <a:xfrm>
              <a:off x="7664450" y="40767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91" name="Oval 6"/>
            <p:cNvSpPr>
              <a:spLocks noChangeArrowheads="1"/>
            </p:cNvSpPr>
            <p:nvPr/>
          </p:nvSpPr>
          <p:spPr bwMode="auto">
            <a:xfrm>
              <a:off x="7664450" y="51625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92" name="Oval 7"/>
            <p:cNvSpPr>
              <a:spLocks noChangeArrowheads="1"/>
            </p:cNvSpPr>
            <p:nvPr/>
          </p:nvSpPr>
          <p:spPr bwMode="auto">
            <a:xfrm>
              <a:off x="5187950" y="35337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93" name="Oval 8"/>
            <p:cNvSpPr>
              <a:spLocks noChangeArrowheads="1"/>
            </p:cNvSpPr>
            <p:nvPr/>
          </p:nvSpPr>
          <p:spPr bwMode="auto">
            <a:xfrm>
              <a:off x="5187950" y="4619625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94" name="Oval 9"/>
            <p:cNvSpPr>
              <a:spLocks noChangeArrowheads="1"/>
            </p:cNvSpPr>
            <p:nvPr/>
          </p:nvSpPr>
          <p:spPr bwMode="auto">
            <a:xfrm>
              <a:off x="6750050" y="19050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95" name="Oval 10"/>
            <p:cNvSpPr>
              <a:spLocks noChangeArrowheads="1"/>
            </p:cNvSpPr>
            <p:nvPr/>
          </p:nvSpPr>
          <p:spPr bwMode="auto">
            <a:xfrm>
              <a:off x="6750050" y="24479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96" name="Oval 12"/>
            <p:cNvSpPr>
              <a:spLocks noChangeArrowheads="1"/>
            </p:cNvSpPr>
            <p:nvPr/>
          </p:nvSpPr>
          <p:spPr bwMode="auto">
            <a:xfrm>
              <a:off x="7702550" y="62484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97" name="Oval 13"/>
            <p:cNvSpPr>
              <a:spLocks noChangeArrowheads="1"/>
            </p:cNvSpPr>
            <p:nvPr/>
          </p:nvSpPr>
          <p:spPr bwMode="auto">
            <a:xfrm>
              <a:off x="5797550" y="29908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98" name="Oval 14"/>
            <p:cNvSpPr>
              <a:spLocks noChangeArrowheads="1"/>
            </p:cNvSpPr>
            <p:nvPr/>
          </p:nvSpPr>
          <p:spPr bwMode="auto">
            <a:xfrm>
              <a:off x="5797550" y="40767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99" name="Oval 15"/>
            <p:cNvSpPr>
              <a:spLocks noChangeArrowheads="1"/>
            </p:cNvSpPr>
            <p:nvPr/>
          </p:nvSpPr>
          <p:spPr bwMode="auto">
            <a:xfrm>
              <a:off x="5797550" y="516255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100" name="Oval 16"/>
            <p:cNvSpPr>
              <a:spLocks noChangeArrowheads="1"/>
            </p:cNvSpPr>
            <p:nvPr/>
          </p:nvSpPr>
          <p:spPr bwMode="auto">
            <a:xfrm>
              <a:off x="5797550" y="57054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101" name="Oval 17"/>
            <p:cNvSpPr>
              <a:spLocks noChangeArrowheads="1"/>
            </p:cNvSpPr>
            <p:nvPr/>
          </p:nvSpPr>
          <p:spPr bwMode="auto">
            <a:xfrm>
              <a:off x="5797550" y="46196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102" name="Oval 18"/>
            <p:cNvSpPr>
              <a:spLocks noChangeArrowheads="1"/>
            </p:cNvSpPr>
            <p:nvPr/>
          </p:nvSpPr>
          <p:spPr bwMode="auto">
            <a:xfrm>
              <a:off x="6711950" y="40767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103" name="Oval 19"/>
            <p:cNvSpPr>
              <a:spLocks noChangeArrowheads="1"/>
            </p:cNvSpPr>
            <p:nvPr/>
          </p:nvSpPr>
          <p:spPr bwMode="auto">
            <a:xfrm>
              <a:off x="8616950" y="4076700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104" name="Oval 20"/>
            <p:cNvSpPr>
              <a:spLocks noChangeArrowheads="1"/>
            </p:cNvSpPr>
            <p:nvPr/>
          </p:nvSpPr>
          <p:spPr bwMode="auto">
            <a:xfrm>
              <a:off x="8616950" y="46196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105" name="Oval 28"/>
            <p:cNvSpPr>
              <a:spLocks noChangeArrowheads="1"/>
            </p:cNvSpPr>
            <p:nvPr/>
          </p:nvSpPr>
          <p:spPr bwMode="auto">
            <a:xfrm>
              <a:off x="6711950" y="461962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106" name="Oval 11"/>
            <p:cNvSpPr>
              <a:spLocks noChangeArrowheads="1"/>
            </p:cNvSpPr>
            <p:nvPr/>
          </p:nvSpPr>
          <p:spPr bwMode="auto">
            <a:xfrm>
              <a:off x="6273800" y="3533775"/>
              <a:ext cx="304800" cy="304800"/>
            </a:xfrm>
            <a:prstGeom prst="ellipse">
              <a:avLst/>
            </a:prstGeom>
            <a:solidFill>
              <a:srgbClr val="C0C0C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cxnSp>
          <p:nvCxnSpPr>
            <p:cNvPr id="130120" name="AutoShape 21"/>
            <p:cNvCxnSpPr>
              <a:cxnSpLocks noChangeShapeType="1"/>
            </p:cNvCxnSpPr>
            <p:nvPr/>
          </p:nvCxnSpPr>
          <p:spPr bwMode="auto">
            <a:xfrm>
              <a:off x="7010400" y="2708275"/>
              <a:ext cx="1282700" cy="82550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130121" name="AutoShape 22"/>
            <p:cNvCxnSpPr>
              <a:cxnSpLocks noChangeShapeType="1"/>
              <a:stCxn id="0" idx="3"/>
              <a:endCxn id="0" idx="0"/>
            </p:cNvCxnSpPr>
            <p:nvPr/>
          </p:nvCxnSpPr>
          <p:spPr bwMode="auto">
            <a:xfrm flipH="1">
              <a:off x="5340350" y="3251200"/>
              <a:ext cx="50165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130122" name="AutoShape 23"/>
            <p:cNvCxnSpPr>
              <a:cxnSpLocks noChangeShapeType="1"/>
            </p:cNvCxnSpPr>
            <p:nvPr/>
          </p:nvCxnSpPr>
          <p:spPr bwMode="auto">
            <a:xfrm rot="5400000">
              <a:off x="4949825" y="4229100"/>
              <a:ext cx="781050" cy="15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130123" name="AutoShape 24"/>
            <p:cNvCxnSpPr>
              <a:cxnSpLocks noChangeShapeType="1"/>
            </p:cNvCxnSpPr>
            <p:nvPr/>
          </p:nvCxnSpPr>
          <p:spPr bwMode="auto">
            <a:xfrm rot="16200000" flipH="1">
              <a:off x="6557775" y="3770125"/>
              <a:ext cx="282762" cy="33038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130124" name="AutoShape 25"/>
            <p:cNvCxnSpPr>
              <a:cxnSpLocks noChangeShapeType="1"/>
            </p:cNvCxnSpPr>
            <p:nvPr/>
          </p:nvCxnSpPr>
          <p:spPr bwMode="auto">
            <a:xfrm rot="16200000" flipH="1">
              <a:off x="5481451" y="4846450"/>
              <a:ext cx="327399" cy="39407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130125" name="AutoShape 26"/>
            <p:cNvCxnSpPr>
              <a:cxnSpLocks noChangeShapeType="1"/>
            </p:cNvCxnSpPr>
            <p:nvPr/>
          </p:nvCxnSpPr>
          <p:spPr bwMode="auto">
            <a:xfrm rot="16200000" flipH="1">
              <a:off x="8443725" y="3751075"/>
              <a:ext cx="282762" cy="36848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130126" name="AutoShape 27"/>
            <p:cNvCxnSpPr>
              <a:cxnSpLocks noChangeShapeType="1"/>
              <a:stCxn id="0" idx="3"/>
            </p:cNvCxnSpPr>
            <p:nvPr/>
          </p:nvCxnSpPr>
          <p:spPr bwMode="auto">
            <a:xfrm flipH="1">
              <a:off x="6057900" y="4879975"/>
              <a:ext cx="698500" cy="3270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130127" name="AutoShape 29"/>
            <p:cNvCxnSpPr>
              <a:cxnSpLocks noChangeShapeType="1"/>
            </p:cNvCxnSpPr>
            <p:nvPr/>
          </p:nvCxnSpPr>
          <p:spPr bwMode="auto">
            <a:xfrm rot="5400000">
              <a:off x="6745288" y="4500562"/>
              <a:ext cx="238125" cy="15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130128" name="AutoShape 30"/>
            <p:cNvCxnSpPr>
              <a:cxnSpLocks noChangeShapeType="1"/>
              <a:stCxn id="0" idx="3"/>
              <a:endCxn id="0" idx="0"/>
            </p:cNvCxnSpPr>
            <p:nvPr/>
          </p:nvCxnSpPr>
          <p:spPr bwMode="auto">
            <a:xfrm flipH="1">
              <a:off x="7816850" y="3794125"/>
              <a:ext cx="368300" cy="28257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130129" name="AutoShape 31"/>
            <p:cNvCxnSpPr>
              <a:cxnSpLocks noChangeShapeType="1"/>
            </p:cNvCxnSpPr>
            <p:nvPr/>
          </p:nvCxnSpPr>
          <p:spPr bwMode="auto">
            <a:xfrm>
              <a:off x="7816850" y="4381500"/>
              <a:ext cx="0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130130" name="AutoShape 32"/>
            <p:cNvCxnSpPr>
              <a:cxnSpLocks noChangeShapeType="1"/>
            </p:cNvCxnSpPr>
            <p:nvPr/>
          </p:nvCxnSpPr>
          <p:spPr bwMode="auto">
            <a:xfrm rot="5400000">
              <a:off x="8650288" y="4500562"/>
              <a:ext cx="238125" cy="15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130131" name="AutoShape 33"/>
            <p:cNvCxnSpPr>
              <a:cxnSpLocks noChangeShapeType="1"/>
            </p:cNvCxnSpPr>
            <p:nvPr/>
          </p:nvCxnSpPr>
          <p:spPr bwMode="auto">
            <a:xfrm flipH="1">
              <a:off x="7962900" y="4924425"/>
              <a:ext cx="806450" cy="1368425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130132" name="AutoShape 34"/>
            <p:cNvCxnSpPr>
              <a:cxnSpLocks noChangeShapeType="1"/>
            </p:cNvCxnSpPr>
            <p:nvPr/>
          </p:nvCxnSpPr>
          <p:spPr bwMode="auto">
            <a:xfrm>
              <a:off x="7816850" y="5467350"/>
              <a:ext cx="38100" cy="78105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120" name="Oval 4"/>
            <p:cNvSpPr>
              <a:spLocks noChangeArrowheads="1"/>
            </p:cNvSpPr>
            <p:nvPr/>
          </p:nvSpPr>
          <p:spPr bwMode="auto">
            <a:xfrm>
              <a:off x="8134350" y="3533775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121" name="Oval 7"/>
            <p:cNvSpPr>
              <a:spLocks noChangeArrowheads="1"/>
            </p:cNvSpPr>
            <p:nvPr/>
          </p:nvSpPr>
          <p:spPr bwMode="auto">
            <a:xfrm>
              <a:off x="5181600" y="3533775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122" name="Oval 9"/>
            <p:cNvSpPr>
              <a:spLocks noChangeArrowheads="1"/>
            </p:cNvSpPr>
            <p:nvPr/>
          </p:nvSpPr>
          <p:spPr bwMode="auto">
            <a:xfrm>
              <a:off x="6743700" y="1905000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123" name="Oval 10"/>
            <p:cNvSpPr>
              <a:spLocks noChangeArrowheads="1"/>
            </p:cNvSpPr>
            <p:nvPr/>
          </p:nvSpPr>
          <p:spPr bwMode="auto">
            <a:xfrm>
              <a:off x="6743700" y="2447925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124" name="Oval 13"/>
            <p:cNvSpPr>
              <a:spLocks noChangeArrowheads="1"/>
            </p:cNvSpPr>
            <p:nvPr/>
          </p:nvSpPr>
          <p:spPr bwMode="auto">
            <a:xfrm>
              <a:off x="5791200" y="2990850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125" name="Oval 11"/>
            <p:cNvSpPr>
              <a:spLocks noChangeArrowheads="1"/>
            </p:cNvSpPr>
            <p:nvPr/>
          </p:nvSpPr>
          <p:spPr bwMode="auto">
            <a:xfrm>
              <a:off x="6267450" y="3533775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126" name="Oval 18"/>
            <p:cNvSpPr>
              <a:spLocks noChangeArrowheads="1"/>
            </p:cNvSpPr>
            <p:nvPr/>
          </p:nvSpPr>
          <p:spPr bwMode="auto">
            <a:xfrm>
              <a:off x="6711950" y="4076700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127" name="Oval 19"/>
            <p:cNvSpPr>
              <a:spLocks noChangeArrowheads="1"/>
            </p:cNvSpPr>
            <p:nvPr/>
          </p:nvSpPr>
          <p:spPr bwMode="auto">
            <a:xfrm>
              <a:off x="8616950" y="4076700"/>
              <a:ext cx="304800" cy="304800"/>
            </a:xfrm>
            <a:prstGeom prst="ellipse">
              <a:avLst/>
            </a:prstGeom>
            <a:solidFill>
              <a:schemeClr val="tx2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128" name="Oval 5"/>
            <p:cNvSpPr>
              <a:spLocks noChangeArrowheads="1"/>
            </p:cNvSpPr>
            <p:nvPr/>
          </p:nvSpPr>
          <p:spPr bwMode="auto">
            <a:xfrm>
              <a:off x="7664450" y="407670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129" name="Oval 14"/>
            <p:cNvSpPr>
              <a:spLocks noChangeArrowheads="1"/>
            </p:cNvSpPr>
            <p:nvPr/>
          </p:nvSpPr>
          <p:spPr bwMode="auto">
            <a:xfrm>
              <a:off x="5797550" y="4076700"/>
              <a:ext cx="304800" cy="304800"/>
            </a:xfrm>
            <a:prstGeom prst="ellipse">
              <a:avLst/>
            </a:prstGeom>
            <a:solidFill>
              <a:srgbClr val="FFC000"/>
            </a:solidFill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grpSp>
          <p:nvGrpSpPr>
            <p:cNvPr id="130163" name="Group 111"/>
            <p:cNvGrpSpPr>
              <a:grpSpLocks/>
            </p:cNvGrpSpPr>
            <p:nvPr/>
          </p:nvGrpSpPr>
          <p:grpSpPr bwMode="auto">
            <a:xfrm>
              <a:off x="5187950" y="4619625"/>
              <a:ext cx="3733800" cy="304800"/>
              <a:chOff x="5187950" y="4619625"/>
              <a:chExt cx="3733800" cy="304800"/>
            </a:xfrm>
          </p:grpSpPr>
          <p:sp>
            <p:nvSpPr>
              <p:cNvPr id="131" name="Oval 8"/>
              <p:cNvSpPr>
                <a:spLocks noChangeArrowheads="1"/>
              </p:cNvSpPr>
              <p:nvPr/>
            </p:nvSpPr>
            <p:spPr bwMode="auto">
              <a:xfrm>
                <a:off x="5187950" y="4619625"/>
                <a:ext cx="304800" cy="304800"/>
              </a:xfrm>
              <a:prstGeom prst="ellipse">
                <a:avLst/>
              </a:prstGeom>
              <a:solidFill>
                <a:srgbClr val="FFC000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 dirty="0">
                  <a:solidFill>
                    <a:schemeClr val="tx1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132" name="Oval 20"/>
              <p:cNvSpPr>
                <a:spLocks noChangeArrowheads="1"/>
              </p:cNvSpPr>
              <p:nvPr/>
            </p:nvSpPr>
            <p:spPr bwMode="auto">
              <a:xfrm>
                <a:off x="8616950" y="4619625"/>
                <a:ext cx="304800" cy="304800"/>
              </a:xfrm>
              <a:prstGeom prst="ellipse">
                <a:avLst/>
              </a:prstGeom>
              <a:solidFill>
                <a:srgbClr val="FFC000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 dirty="0">
                  <a:solidFill>
                    <a:schemeClr val="tx1"/>
                  </a:solidFill>
                  <a:ea typeface="+mn-ea"/>
                  <a:cs typeface="+mn-cs"/>
                </a:endParaRPr>
              </a:p>
            </p:txBody>
          </p:sp>
          <p:sp>
            <p:nvSpPr>
              <p:cNvPr id="133" name="Oval 28"/>
              <p:cNvSpPr>
                <a:spLocks noChangeArrowheads="1"/>
              </p:cNvSpPr>
              <p:nvPr/>
            </p:nvSpPr>
            <p:spPr bwMode="auto">
              <a:xfrm>
                <a:off x="6711950" y="4619625"/>
                <a:ext cx="304800" cy="304800"/>
              </a:xfrm>
              <a:prstGeom prst="ellipse">
                <a:avLst/>
              </a:prstGeom>
              <a:solidFill>
                <a:srgbClr val="FFC000"/>
              </a:solidFill>
              <a:ln w="6350">
                <a:solidFill>
                  <a:schemeClr val="tx1"/>
                </a:solidFill>
                <a:round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none" anchor="ctr"/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en-US" sz="1800" dirty="0">
                  <a:solidFill>
                    <a:schemeClr val="tx1"/>
                  </a:solidFill>
                  <a:ea typeface="+mn-ea"/>
                  <a:cs typeface="+mn-cs"/>
                </a:endParaRPr>
              </a:p>
            </p:txBody>
          </p:sp>
        </p:grpSp>
        <p:sp>
          <p:nvSpPr>
            <p:cNvPr id="130173" name="Rectangle 62"/>
            <p:cNvSpPr>
              <a:spLocks noChangeArrowheads="1"/>
            </p:cNvSpPr>
            <p:nvPr/>
          </p:nvSpPr>
          <p:spPr bwMode="auto">
            <a:xfrm>
              <a:off x="7545388" y="2133600"/>
              <a:ext cx="1258678" cy="584775"/>
            </a:xfrm>
            <a:prstGeom prst="rect">
              <a:avLst/>
            </a:prstGeom>
            <a:noFill/>
            <a:ln w="6350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3200">
                  <a:solidFill>
                    <a:srgbClr val="002060"/>
                  </a:solidFill>
                  <a:sym typeface="Times New Roman" pitchFamily="18" charset="0"/>
                </a:rPr>
                <a:t>P = 3</a:t>
              </a:r>
            </a:p>
          </p:txBody>
        </p:sp>
      </p:grpSp>
      <p:grpSp>
        <p:nvGrpSpPr>
          <p:cNvPr id="4" name="Group 112"/>
          <p:cNvGrpSpPr/>
          <p:nvPr/>
        </p:nvGrpSpPr>
        <p:grpSpPr>
          <a:xfrm>
            <a:off x="5187950" y="4619625"/>
            <a:ext cx="3733800" cy="304800"/>
            <a:chOff x="5187950" y="4619625"/>
            <a:chExt cx="3733800" cy="304800"/>
          </a:xfrm>
          <a:solidFill>
            <a:schemeClr val="tx2"/>
          </a:solidFill>
        </p:grpSpPr>
        <p:sp>
          <p:nvSpPr>
            <p:cNvPr id="136" name="Oval 8"/>
            <p:cNvSpPr>
              <a:spLocks noChangeArrowheads="1"/>
            </p:cNvSpPr>
            <p:nvPr/>
          </p:nvSpPr>
          <p:spPr bwMode="auto">
            <a:xfrm>
              <a:off x="5187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137" name="Oval 20"/>
            <p:cNvSpPr>
              <a:spLocks noChangeArrowheads="1"/>
            </p:cNvSpPr>
            <p:nvPr/>
          </p:nvSpPr>
          <p:spPr bwMode="auto">
            <a:xfrm>
              <a:off x="8616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138" name="Oval 28"/>
            <p:cNvSpPr>
              <a:spLocks noChangeArrowheads="1"/>
            </p:cNvSpPr>
            <p:nvPr/>
          </p:nvSpPr>
          <p:spPr bwMode="auto">
            <a:xfrm>
              <a:off x="6711950" y="4619625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sp>
        <p:nvSpPr>
          <p:cNvPr id="143" name="Oval 12"/>
          <p:cNvSpPr>
            <a:spLocks noChangeArrowheads="1"/>
          </p:cNvSpPr>
          <p:nvPr/>
        </p:nvSpPr>
        <p:spPr bwMode="auto">
          <a:xfrm>
            <a:off x="7702550" y="6248400"/>
            <a:ext cx="304800" cy="304800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144" name="Oval 15"/>
          <p:cNvSpPr>
            <a:spLocks noChangeArrowheads="1"/>
          </p:cNvSpPr>
          <p:nvPr/>
        </p:nvSpPr>
        <p:spPr bwMode="auto">
          <a:xfrm>
            <a:off x="5797550" y="5162550"/>
            <a:ext cx="304800" cy="304800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145" name="Oval 16"/>
          <p:cNvSpPr>
            <a:spLocks noChangeArrowheads="1"/>
          </p:cNvSpPr>
          <p:nvPr/>
        </p:nvSpPr>
        <p:spPr bwMode="auto">
          <a:xfrm>
            <a:off x="5797550" y="5705475"/>
            <a:ext cx="304800" cy="304800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146" name="Oval 17"/>
          <p:cNvSpPr>
            <a:spLocks noChangeArrowheads="1"/>
          </p:cNvSpPr>
          <p:nvPr/>
        </p:nvSpPr>
        <p:spPr bwMode="auto">
          <a:xfrm>
            <a:off x="5797550" y="4619625"/>
            <a:ext cx="304800" cy="304800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147" name="Oval 14"/>
          <p:cNvSpPr>
            <a:spLocks noChangeArrowheads="1"/>
          </p:cNvSpPr>
          <p:nvPr/>
        </p:nvSpPr>
        <p:spPr bwMode="auto">
          <a:xfrm>
            <a:off x="5797550" y="4076700"/>
            <a:ext cx="304800" cy="304800"/>
          </a:xfrm>
          <a:prstGeom prst="ellipse">
            <a:avLst/>
          </a:prstGeom>
          <a:solidFill>
            <a:srgbClr val="FF00FF"/>
          </a:solidFill>
          <a:ln w="6350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  <a:ea typeface="+mn-ea"/>
              <a:cs typeface="+mn-cs"/>
            </a:endParaRPr>
          </a:p>
        </p:txBody>
      </p:sp>
      <p:grpSp>
        <p:nvGrpSpPr>
          <p:cNvPr id="5" name="Group 138"/>
          <p:cNvGrpSpPr/>
          <p:nvPr/>
        </p:nvGrpSpPr>
        <p:grpSpPr>
          <a:xfrm>
            <a:off x="5797550" y="4076700"/>
            <a:ext cx="2171700" cy="304800"/>
            <a:chOff x="5905500" y="4191000"/>
            <a:chExt cx="2171700" cy="304800"/>
          </a:xfrm>
          <a:solidFill>
            <a:schemeClr val="tx2"/>
          </a:solidFill>
        </p:grpSpPr>
        <p:sp>
          <p:nvSpPr>
            <p:cNvPr id="140" name="Oval 5"/>
            <p:cNvSpPr>
              <a:spLocks noChangeArrowheads="1"/>
            </p:cNvSpPr>
            <p:nvPr/>
          </p:nvSpPr>
          <p:spPr bwMode="auto">
            <a:xfrm>
              <a:off x="7772400" y="4191000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  <p:sp>
          <p:nvSpPr>
            <p:cNvPr id="141" name="Oval 14"/>
            <p:cNvSpPr>
              <a:spLocks noChangeArrowheads="1"/>
            </p:cNvSpPr>
            <p:nvPr/>
          </p:nvSpPr>
          <p:spPr bwMode="auto">
            <a:xfrm>
              <a:off x="5905500" y="4191000"/>
              <a:ext cx="304800" cy="304800"/>
            </a:xfrm>
            <a:prstGeom prst="ellipse">
              <a:avLst/>
            </a:prstGeom>
            <a:grpFill/>
            <a:ln w="6350">
              <a:solidFill>
                <a:schemeClr val="tx1"/>
              </a:solidFill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en-US" sz="18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023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Optimality of Greedy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371600"/>
            <a:ext cx="7772400" cy="869950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b="1" i="1">
                <a:solidFill>
                  <a:schemeClr val="tx2"/>
                </a:solidFill>
              </a:rPr>
              <a:t>Corollary.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/>
              <a:t> Any greedy scheduler achieves within a factor of </a:t>
            </a:r>
            <a:r>
              <a:rPr lang="en-US">
                <a:solidFill>
                  <a:srgbClr val="000000"/>
                </a:solidFill>
              </a:rPr>
              <a:t>2</a:t>
            </a:r>
            <a:r>
              <a:rPr lang="en-US"/>
              <a:t> of optimal.</a:t>
            </a:r>
          </a:p>
        </p:txBody>
      </p:sp>
      <p:sp>
        <p:nvSpPr>
          <p:cNvPr id="522244" name="Text Box 4"/>
          <p:cNvSpPr txBox="1">
            <a:spLocks noChangeArrowheads="1"/>
          </p:cNvSpPr>
          <p:nvPr/>
        </p:nvSpPr>
        <p:spPr bwMode="auto">
          <a:xfrm>
            <a:off x="609600" y="2320925"/>
            <a:ext cx="7924800" cy="3108325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54275" algn="l"/>
                <a:tab pos="2967038" algn="l"/>
              </a:tabLst>
            </a:pPr>
            <a:r>
              <a:rPr lang="en-US" i="1">
                <a:solidFill>
                  <a:schemeClr val="tx2"/>
                </a:solidFill>
              </a:rPr>
              <a:t>Proof</a:t>
            </a:r>
            <a:r>
              <a:rPr lang="en-US">
                <a:solidFill>
                  <a:schemeClr val="tx2"/>
                </a:solidFill>
              </a:rPr>
              <a:t>. </a:t>
            </a:r>
            <a:r>
              <a:rPr lang="en-US">
                <a:solidFill>
                  <a:schemeClr val="tx1"/>
                </a:solidFill>
              </a:rPr>
              <a:t> Let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P</a:t>
            </a:r>
            <a:r>
              <a:rPr lang="en-US">
                <a:solidFill>
                  <a:srgbClr val="000000"/>
                </a:solidFill>
              </a:rPr>
              <a:t>*</a:t>
            </a:r>
            <a:r>
              <a:rPr lang="en-US">
                <a:solidFill>
                  <a:schemeClr val="tx1"/>
                </a:solidFill>
              </a:rPr>
              <a:t> be the execution time produced by the optimal scheduler. 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54275" algn="l"/>
                <a:tab pos="2967038" algn="l"/>
              </a:tabLst>
            </a:pPr>
            <a:r>
              <a:rPr lang="en-US">
                <a:solidFill>
                  <a:schemeClr val="tx1"/>
                </a:solidFill>
              </a:rPr>
              <a:t>Since </a:t>
            </a:r>
            <a:r>
              <a:rPr lang="en-US">
                <a:solidFill>
                  <a:srgbClr val="000000"/>
                </a:solidFill>
              </a:rPr>
              <a:t>T</a:t>
            </a:r>
            <a:r>
              <a:rPr lang="en-US" baseline="-25000">
                <a:solidFill>
                  <a:srgbClr val="000000"/>
                </a:solidFill>
              </a:rPr>
              <a:t>P</a:t>
            </a:r>
            <a:r>
              <a:rPr lang="en-US">
                <a:solidFill>
                  <a:srgbClr val="000000"/>
                </a:solidFill>
              </a:rPr>
              <a:t>* ≥ max{T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/P, 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} </a:t>
            </a:r>
            <a:r>
              <a:rPr lang="en-US">
                <a:solidFill>
                  <a:schemeClr val="tx1"/>
                </a:solidFill>
              </a:rPr>
              <a:t>by the </a:t>
            </a:r>
            <a:r>
              <a:rPr lang="en-US">
                <a:solidFill>
                  <a:schemeClr val="tx2"/>
                </a:solidFill>
              </a:rPr>
              <a:t>Work </a:t>
            </a:r>
            <a:r>
              <a:rPr lang="en-US">
                <a:solidFill>
                  <a:schemeClr val="tx1"/>
                </a:solidFill>
              </a:rPr>
              <a:t>and </a:t>
            </a:r>
            <a:r>
              <a:rPr lang="en-US">
                <a:solidFill>
                  <a:schemeClr val="tx2"/>
                </a:solidFill>
              </a:rPr>
              <a:t>Span Laws</a:t>
            </a:r>
            <a:r>
              <a:rPr lang="en-US">
                <a:solidFill>
                  <a:schemeClr val="tx1"/>
                </a:solidFill>
              </a:rPr>
              <a:t>, we have</a:t>
            </a:r>
            <a:endParaRPr lang="en-US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54275" algn="l"/>
                <a:tab pos="2967038" algn="l"/>
              </a:tabLst>
            </a:pPr>
            <a:r>
              <a:rPr lang="en-US">
                <a:solidFill>
                  <a:srgbClr val="000000"/>
                </a:solidFill>
              </a:rPr>
              <a:t>	T</a:t>
            </a:r>
            <a:r>
              <a:rPr lang="en-US" baseline="-25000">
                <a:solidFill>
                  <a:srgbClr val="000000"/>
                </a:solidFill>
              </a:rPr>
              <a:t>P</a:t>
            </a:r>
            <a:r>
              <a:rPr lang="en-US">
                <a:solidFill>
                  <a:srgbClr val="000000"/>
                </a:solidFill>
              </a:rPr>
              <a:t>	≤ 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/P + T</a:t>
            </a:r>
            <a:r>
              <a:rPr lang="en-US" baseline="-25000">
                <a:solidFill>
                  <a:srgbClr val="000000"/>
                </a:solidFill>
              </a:rPr>
              <a:t>∞ </a:t>
            </a:r>
            <a:endParaRPr lang="en-US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54275" algn="l"/>
                <a:tab pos="2967038" algn="l"/>
              </a:tabLst>
            </a:pPr>
            <a:r>
              <a:rPr lang="en-US">
                <a:solidFill>
                  <a:srgbClr val="000000"/>
                </a:solidFill>
              </a:rPr>
              <a:t>		≤ 2⋅max{T</a:t>
            </a:r>
            <a:r>
              <a:rPr lang="en-US" baseline="-25000">
                <a:solidFill>
                  <a:srgbClr val="000000"/>
                </a:solidFill>
              </a:rPr>
              <a:t>1</a:t>
            </a:r>
            <a:r>
              <a:rPr lang="en-US">
                <a:solidFill>
                  <a:srgbClr val="000000"/>
                </a:solidFill>
              </a:rPr>
              <a:t>/P, T</a:t>
            </a:r>
            <a:r>
              <a:rPr lang="en-US" baseline="-25000">
                <a:solidFill>
                  <a:srgbClr val="000000"/>
                </a:solidFill>
              </a:rPr>
              <a:t>∞</a:t>
            </a:r>
            <a:r>
              <a:rPr lang="en-US">
                <a:solidFill>
                  <a:srgbClr val="000000"/>
                </a:solidFill>
              </a:rPr>
              <a:t>}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54275" algn="l"/>
                <a:tab pos="2967038" algn="l"/>
              </a:tabLst>
            </a:pPr>
            <a:r>
              <a:rPr lang="en-US">
                <a:solidFill>
                  <a:srgbClr val="000000"/>
                </a:solidFill>
              </a:rPr>
              <a:t>		≤ 2T</a:t>
            </a:r>
            <a:r>
              <a:rPr lang="en-US" baseline="-25000">
                <a:solidFill>
                  <a:srgbClr val="000000"/>
                </a:solidFill>
              </a:rPr>
              <a:t>P</a:t>
            </a:r>
            <a:r>
              <a:rPr lang="en-US">
                <a:solidFill>
                  <a:srgbClr val="000000"/>
                </a:solidFill>
              </a:rPr>
              <a:t>*</a:t>
            </a:r>
            <a:r>
              <a:rPr lang="en-US">
                <a:solidFill>
                  <a:schemeClr val="tx1"/>
                </a:solidFill>
              </a:rPr>
              <a:t> .  </a:t>
            </a:r>
            <a:r>
              <a:rPr lang="en-US">
                <a:solidFill>
                  <a:schemeClr val="tx2"/>
                </a:solidFill>
              </a:rPr>
              <a:t>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400"/>
              <a:t>Linear Speedup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50925" y="1295400"/>
            <a:ext cx="7010400" cy="1436688"/>
          </a:xfrm>
        </p:spPr>
        <p:txBody>
          <a:bodyPr>
            <a:spAutoFit/>
          </a:bodyPr>
          <a:lstStyle/>
          <a:p>
            <a:pPr marL="0" indent="0">
              <a:buFontTx/>
              <a:buNone/>
            </a:pPr>
            <a:r>
              <a:rPr lang="en-US" sz="3200" b="1" i="1">
                <a:solidFill>
                  <a:schemeClr val="tx2"/>
                </a:solidFill>
              </a:rPr>
              <a:t>Corollary.</a:t>
            </a:r>
            <a:r>
              <a:rPr lang="en-US" sz="3200">
                <a:solidFill>
                  <a:schemeClr val="tx2"/>
                </a:solidFill>
              </a:rPr>
              <a:t>  </a:t>
            </a:r>
            <a:r>
              <a:rPr lang="en-US" sz="3200"/>
              <a:t>Any greedy scheduler achieves near-perfect linear speedup whenever </a:t>
            </a:r>
            <a:r>
              <a:rPr lang="en-US" sz="3200">
                <a:solidFill>
                  <a:srgbClr val="002060"/>
                </a:solidFill>
              </a:rPr>
              <a:t>P ≪ T</a:t>
            </a:r>
            <a:r>
              <a:rPr lang="en-US" sz="3200" baseline="-25000">
                <a:solidFill>
                  <a:srgbClr val="002060"/>
                </a:solidFill>
              </a:rPr>
              <a:t>1</a:t>
            </a:r>
            <a:r>
              <a:rPr lang="en-US" sz="3200">
                <a:solidFill>
                  <a:srgbClr val="002060"/>
                </a:solidFill>
              </a:rPr>
              <a:t>/T</a:t>
            </a:r>
            <a:r>
              <a:rPr lang="en-US" sz="3200" baseline="-25000">
                <a:solidFill>
                  <a:srgbClr val="002060"/>
                </a:solidFill>
              </a:rPr>
              <a:t>∞</a:t>
            </a:r>
            <a:r>
              <a:rPr lang="en-US" sz="3200"/>
              <a:t>. </a:t>
            </a:r>
          </a:p>
        </p:txBody>
      </p:sp>
      <p:sp>
        <p:nvSpPr>
          <p:cNvPr id="524292" name="Text Box 4"/>
          <p:cNvSpPr txBox="1">
            <a:spLocks noChangeArrowheads="1"/>
          </p:cNvSpPr>
          <p:nvPr/>
        </p:nvSpPr>
        <p:spPr bwMode="auto">
          <a:xfrm>
            <a:off x="1050925" y="2732088"/>
            <a:ext cx="7010400" cy="2678112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06650" algn="l"/>
                <a:tab pos="2919413" algn="l"/>
              </a:tabLst>
            </a:pPr>
            <a:r>
              <a:rPr lang="en-US" i="1">
                <a:solidFill>
                  <a:schemeClr val="tx2"/>
                </a:solidFill>
              </a:rPr>
              <a:t>Proof. </a:t>
            </a:r>
            <a:r>
              <a:rPr lang="en-US" i="1">
                <a:solidFill>
                  <a:schemeClr val="tx1"/>
                </a:solidFill>
              </a:rPr>
              <a:t> </a:t>
            </a:r>
            <a:r>
              <a:rPr lang="en-US">
                <a:solidFill>
                  <a:schemeClr val="tx1"/>
                </a:solidFill>
              </a:rPr>
              <a:t>Since </a:t>
            </a:r>
            <a:r>
              <a:rPr lang="en-US">
                <a:solidFill>
                  <a:srgbClr val="002060"/>
                </a:solidFill>
              </a:rPr>
              <a:t>P ≪ T</a:t>
            </a:r>
            <a:r>
              <a:rPr lang="en-US" baseline="-25000">
                <a:solidFill>
                  <a:srgbClr val="002060"/>
                </a:solidFill>
              </a:rPr>
              <a:t>1</a:t>
            </a:r>
            <a:r>
              <a:rPr lang="en-US">
                <a:solidFill>
                  <a:srgbClr val="002060"/>
                </a:solidFill>
              </a:rPr>
              <a:t>/T</a:t>
            </a:r>
            <a:r>
              <a:rPr lang="en-US" baseline="-25000">
                <a:solidFill>
                  <a:srgbClr val="002060"/>
                </a:solidFill>
              </a:rPr>
              <a:t>∞</a:t>
            </a:r>
            <a:r>
              <a:rPr lang="en-US">
                <a:solidFill>
                  <a:schemeClr val="tx1"/>
                </a:solidFill>
              </a:rPr>
              <a:t> is equivalent to </a:t>
            </a:r>
            <a:r>
              <a:rPr lang="en-US">
                <a:solidFill>
                  <a:srgbClr val="002060"/>
                </a:solidFill>
              </a:rPr>
              <a:t>T</a:t>
            </a:r>
            <a:r>
              <a:rPr lang="en-US" baseline="-25000">
                <a:solidFill>
                  <a:srgbClr val="002060"/>
                </a:solidFill>
              </a:rPr>
              <a:t>∞</a:t>
            </a:r>
            <a:r>
              <a:rPr lang="en-US">
                <a:solidFill>
                  <a:srgbClr val="002060"/>
                </a:solidFill>
              </a:rPr>
              <a:t> ≪ T</a:t>
            </a:r>
            <a:r>
              <a:rPr lang="en-US" baseline="-25000">
                <a:solidFill>
                  <a:srgbClr val="002060"/>
                </a:solidFill>
              </a:rPr>
              <a:t>1</a:t>
            </a:r>
            <a:r>
              <a:rPr lang="en-US">
                <a:solidFill>
                  <a:srgbClr val="002060"/>
                </a:solidFill>
              </a:rPr>
              <a:t>/P</a:t>
            </a:r>
            <a:r>
              <a:rPr lang="en-US">
                <a:solidFill>
                  <a:schemeClr val="tx1"/>
                </a:solidFill>
              </a:rPr>
              <a:t>, the </a:t>
            </a:r>
            <a:r>
              <a:rPr lang="en-US">
                <a:solidFill>
                  <a:schemeClr val="tx2"/>
                </a:solidFill>
              </a:rPr>
              <a:t>Greedy Scheduling Theorem</a:t>
            </a:r>
            <a:r>
              <a:rPr lang="en-US">
                <a:solidFill>
                  <a:schemeClr val="tx1"/>
                </a:solidFill>
              </a:rPr>
              <a:t> gives us</a:t>
            </a:r>
            <a:r>
              <a:rPr lang="en-US" i="1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06650" algn="l"/>
                <a:tab pos="2919413" algn="l"/>
              </a:tabLst>
            </a:pPr>
            <a:r>
              <a:rPr lang="en-US" i="1">
                <a:solidFill>
                  <a:schemeClr val="tx1"/>
                </a:solidFill>
              </a:rPr>
              <a:t>	</a:t>
            </a:r>
            <a:r>
              <a:rPr lang="en-US">
                <a:solidFill>
                  <a:srgbClr val="002060"/>
                </a:solidFill>
              </a:rPr>
              <a:t>T</a:t>
            </a:r>
            <a:r>
              <a:rPr lang="en-US" baseline="-25000">
                <a:solidFill>
                  <a:srgbClr val="002060"/>
                </a:solidFill>
              </a:rPr>
              <a:t>P</a:t>
            </a:r>
            <a:r>
              <a:rPr lang="en-US">
                <a:solidFill>
                  <a:srgbClr val="002060"/>
                </a:solidFill>
              </a:rPr>
              <a:t>	≤ T</a:t>
            </a:r>
            <a:r>
              <a:rPr lang="en-US" baseline="-25000">
                <a:solidFill>
                  <a:srgbClr val="002060"/>
                </a:solidFill>
              </a:rPr>
              <a:t>1</a:t>
            </a:r>
            <a:r>
              <a:rPr lang="en-US">
                <a:solidFill>
                  <a:srgbClr val="002060"/>
                </a:solidFill>
              </a:rPr>
              <a:t>/P + T</a:t>
            </a:r>
            <a:r>
              <a:rPr lang="en-US" baseline="-25000">
                <a:solidFill>
                  <a:srgbClr val="002060"/>
                </a:solidFill>
              </a:rPr>
              <a:t>∞</a:t>
            </a:r>
            <a:endParaRPr lang="en-US">
              <a:solidFill>
                <a:srgbClr val="002060"/>
              </a:solidFill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06650" algn="l"/>
                <a:tab pos="2919413" algn="l"/>
              </a:tabLst>
            </a:pPr>
            <a:r>
              <a:rPr lang="en-US">
                <a:solidFill>
                  <a:srgbClr val="002060"/>
                </a:solidFill>
              </a:rPr>
              <a:t>		≈ T</a:t>
            </a:r>
            <a:r>
              <a:rPr lang="en-US" baseline="-25000">
                <a:solidFill>
                  <a:srgbClr val="002060"/>
                </a:solidFill>
              </a:rPr>
              <a:t>1</a:t>
            </a:r>
            <a:r>
              <a:rPr lang="en-US">
                <a:solidFill>
                  <a:srgbClr val="002060"/>
                </a:solidFill>
              </a:rPr>
              <a:t>/P </a:t>
            </a:r>
            <a:r>
              <a:rPr lang="en-US" i="1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>
                <a:tab pos="2406650" algn="l"/>
                <a:tab pos="2919413" algn="l"/>
              </a:tabLst>
            </a:pPr>
            <a:r>
              <a:rPr lang="en-US">
                <a:solidFill>
                  <a:schemeClr val="tx1"/>
                </a:solidFill>
              </a:rPr>
              <a:t>Thus, the speedup is </a:t>
            </a:r>
            <a:r>
              <a:rPr lang="en-US">
                <a:solidFill>
                  <a:srgbClr val="002060"/>
                </a:solidFill>
              </a:rPr>
              <a:t>T</a:t>
            </a:r>
            <a:r>
              <a:rPr lang="en-US" baseline="-25000">
                <a:solidFill>
                  <a:srgbClr val="002060"/>
                </a:solidFill>
              </a:rPr>
              <a:t>1</a:t>
            </a:r>
            <a:r>
              <a:rPr lang="en-US">
                <a:solidFill>
                  <a:srgbClr val="002060"/>
                </a:solidFill>
              </a:rPr>
              <a:t>/T</a:t>
            </a:r>
            <a:r>
              <a:rPr lang="en-US" baseline="-25000">
                <a:solidFill>
                  <a:srgbClr val="002060"/>
                </a:solidFill>
              </a:rPr>
              <a:t>P</a:t>
            </a:r>
            <a:r>
              <a:rPr lang="en-US">
                <a:solidFill>
                  <a:srgbClr val="002060"/>
                </a:solidFill>
              </a:rPr>
              <a:t> ≈ P</a:t>
            </a:r>
            <a:r>
              <a:rPr lang="en-US">
                <a:solidFill>
                  <a:schemeClr val="tx1"/>
                </a:solidFill>
              </a:rPr>
              <a:t>.  </a:t>
            </a:r>
            <a:r>
              <a:rPr lang="en-US">
                <a:solidFill>
                  <a:schemeClr val="tx2"/>
                </a:solidFill>
              </a:rPr>
              <a:t>■</a:t>
            </a:r>
          </a:p>
        </p:txBody>
      </p:sp>
      <p:sp>
        <p:nvSpPr>
          <p:cNvPr id="524295" name="Text Box 7"/>
          <p:cNvSpPr txBox="1">
            <a:spLocks noChangeArrowheads="1"/>
          </p:cNvSpPr>
          <p:nvPr/>
        </p:nvSpPr>
        <p:spPr bwMode="auto">
          <a:xfrm>
            <a:off x="1050925" y="5486400"/>
            <a:ext cx="7178675" cy="1077913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3200" b="1" i="1">
                <a:solidFill>
                  <a:schemeClr val="tx2"/>
                </a:solidFill>
              </a:rPr>
              <a:t>Definition.</a:t>
            </a:r>
            <a:r>
              <a:rPr lang="en-US" sz="3200">
                <a:solidFill>
                  <a:schemeClr val="tx2"/>
                </a:solidFill>
              </a:rPr>
              <a:t> </a:t>
            </a:r>
            <a:r>
              <a:rPr lang="en-US" sz="3200">
                <a:solidFill>
                  <a:schemeClr val="tx1"/>
                </a:solidFill>
              </a:rPr>
              <a:t>The quantity </a:t>
            </a:r>
            <a:r>
              <a:rPr lang="en-US" sz="3200">
                <a:solidFill>
                  <a:srgbClr val="002060"/>
                </a:solidFill>
              </a:rPr>
              <a:t>T</a:t>
            </a:r>
            <a:r>
              <a:rPr lang="en-US" sz="3200" baseline="-25000">
                <a:solidFill>
                  <a:srgbClr val="002060"/>
                </a:solidFill>
              </a:rPr>
              <a:t>1</a:t>
            </a:r>
            <a:r>
              <a:rPr lang="en-US" sz="3200">
                <a:solidFill>
                  <a:srgbClr val="002060"/>
                </a:solidFill>
              </a:rPr>
              <a:t>/PT</a:t>
            </a:r>
            <a:r>
              <a:rPr lang="en-US" sz="3200" baseline="-25000">
                <a:solidFill>
                  <a:srgbClr val="002060"/>
                </a:solidFill>
              </a:rPr>
              <a:t>∞ </a:t>
            </a:r>
            <a:r>
              <a:rPr lang="en-US" sz="3200">
                <a:solidFill>
                  <a:schemeClr val="tx1"/>
                </a:solidFill>
              </a:rPr>
              <a:t>is called the </a:t>
            </a:r>
            <a:r>
              <a:rPr lang="en-US" sz="3200" b="1" i="1">
                <a:solidFill>
                  <a:schemeClr val="accent2"/>
                </a:solidFill>
              </a:rPr>
              <a:t>parallel slackness</a:t>
            </a:r>
            <a:r>
              <a:rPr lang="en-US" sz="3200">
                <a:solidFill>
                  <a:schemeClr val="tx1"/>
                </a:solidFill>
              </a:rPr>
              <a:t>.</a:t>
            </a:r>
            <a:endParaRPr lang="en-US" sz="3200" i="1">
              <a:solidFill>
                <a:srgbClr val="99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92" grpId="0"/>
      <p:bldP spid="524295" grpId="0"/>
    </p:bldLst>
  </p:timing>
</p:sld>
</file>

<file path=ppt/theme/theme1.xml><?xml version="1.0" encoding="utf-8"?>
<a:theme xmlns:a="http://schemas.openxmlformats.org/drawingml/2006/main" name="1_Default Design">
  <a:themeElements>
    <a:clrScheme name="Reddish hyperlinks">
      <a:dk1>
        <a:srgbClr val="827F77"/>
      </a:dk1>
      <a:lt1>
        <a:srgbClr val="FFFFFF"/>
      </a:lt1>
      <a:dk2>
        <a:srgbClr val="990033"/>
      </a:dk2>
      <a:lt2>
        <a:srgbClr val="808080"/>
      </a:lt2>
      <a:accent1>
        <a:srgbClr val="E2A6C4"/>
      </a:accent1>
      <a:accent2>
        <a:srgbClr val="0093D0"/>
      </a:accent2>
      <a:accent3>
        <a:srgbClr val="FFFFFF"/>
      </a:accent3>
      <a:accent4>
        <a:srgbClr val="6E6C65"/>
      </a:accent4>
      <a:accent5>
        <a:srgbClr val="EED0DE"/>
      </a:accent5>
      <a:accent6>
        <a:srgbClr val="0085BC"/>
      </a:accent6>
      <a:hlink>
        <a:srgbClr val="720026"/>
      </a:hlink>
      <a:folHlink>
        <a:srgbClr val="FF2870"/>
      </a:folHlink>
    </a:clrScheme>
    <a:fontScheme name="1_Default Design">
      <a:majorFont>
        <a:latin typeface="HandelGotDBol"/>
        <a:ea typeface="Lucida Sans Unicode"/>
        <a:cs typeface="Lucida Sans Unicode"/>
      </a:majorFont>
      <a:minorFont>
        <a:latin typeface="Lucida Sans Unicode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0093D0"/>
          </a:buClr>
          <a:buSzPct val="100000"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585650"/>
            </a:solidFill>
            <a:effectLst/>
            <a:latin typeface="Lucida Sans Unicode" pitchFamily="34" charset="0"/>
            <a:ea typeface="Lucida Sans Unicode" pitchFamily="34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0093D0"/>
          </a:buClr>
          <a:buSzPct val="100000"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585650"/>
            </a:solidFill>
            <a:effectLst/>
            <a:latin typeface="Lucida Sans Unicode" pitchFamily="34" charset="0"/>
            <a:ea typeface="Lucida Sans Unicode" pitchFamily="34" charset="0"/>
            <a:cs typeface="Lucida Sans Unicode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0093D0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969696"/>
        </a:dk1>
        <a:lt1>
          <a:srgbClr val="FFFFFF"/>
        </a:lt1>
        <a:dk2>
          <a:srgbClr val="000000"/>
        </a:dk2>
        <a:lt2>
          <a:srgbClr val="808080"/>
        </a:lt2>
        <a:accent1>
          <a:srgbClr val="CCFFFF"/>
        </a:accent1>
        <a:accent2>
          <a:srgbClr val="0093D0"/>
        </a:accent2>
        <a:accent3>
          <a:srgbClr val="FFFFFF"/>
        </a:accent3>
        <a:accent4>
          <a:srgbClr val="7F7F7F"/>
        </a:accent4>
        <a:accent5>
          <a:srgbClr val="E2FFFF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827F77"/>
        </a:dk1>
        <a:lt1>
          <a:srgbClr val="FFFFFF"/>
        </a:lt1>
        <a:dk2>
          <a:srgbClr val="000000"/>
        </a:dk2>
        <a:lt2>
          <a:srgbClr val="808080"/>
        </a:lt2>
        <a:accent1>
          <a:srgbClr val="CCFFFF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2FFFF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827F77"/>
        </a:dk1>
        <a:lt1>
          <a:srgbClr val="FFFFFF"/>
        </a:lt1>
        <a:dk2>
          <a:srgbClr val="000000"/>
        </a:dk2>
        <a:lt2>
          <a:srgbClr val="808080"/>
        </a:lt2>
        <a:accent1>
          <a:srgbClr val="E2A6C4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ED0DE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827F77"/>
        </a:dk1>
        <a:lt1>
          <a:srgbClr val="FFFFFF"/>
        </a:lt1>
        <a:dk2>
          <a:srgbClr val="990033"/>
        </a:dk2>
        <a:lt2>
          <a:srgbClr val="808080"/>
        </a:lt2>
        <a:accent1>
          <a:srgbClr val="E2A6C4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ED0DE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2314</TotalTime>
  <Words>2715</Words>
  <Application>Microsoft PowerPoint</Application>
  <PresentationFormat>On-screen Show (4:3)</PresentationFormat>
  <Paragraphs>578</Paragraphs>
  <Slides>39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9" baseType="lpstr">
      <vt:lpstr>Arial</vt:lpstr>
      <vt:lpstr>HandelGotDBol</vt:lpstr>
      <vt:lpstr>Lucida Sans Unicode</vt:lpstr>
      <vt:lpstr>Wingdings</vt:lpstr>
      <vt:lpstr>Arial Unicode MS</vt:lpstr>
      <vt:lpstr>Times New Roman</vt:lpstr>
      <vt:lpstr>Symbol</vt:lpstr>
      <vt:lpstr>Lucida Sans</vt:lpstr>
      <vt:lpstr>Lucida Sans Typewriter</vt:lpstr>
      <vt:lpstr>1_Default Design</vt:lpstr>
      <vt:lpstr>CS 140 :  Non-numerical Examples with Cilk++</vt:lpstr>
      <vt:lpstr>Work and Span (Recap)</vt:lpstr>
      <vt:lpstr>Scheduling</vt:lpstr>
      <vt:lpstr>Greedy Scheduling</vt:lpstr>
      <vt:lpstr>Greedy Scheduling</vt:lpstr>
      <vt:lpstr>Greedy Scheduling</vt:lpstr>
      <vt:lpstr>Analysis of Greedy</vt:lpstr>
      <vt:lpstr>Optimality of Greedy</vt:lpstr>
      <vt:lpstr>Linear Speedup</vt:lpstr>
      <vt:lpstr>Sorting </vt:lpstr>
      <vt:lpstr>Parallelizing Quicksort</vt:lpstr>
      <vt:lpstr>Parallel Quicksort (Basic)</vt:lpstr>
      <vt:lpstr>Performance</vt:lpstr>
      <vt:lpstr>Measure Work/Span Empirically</vt:lpstr>
      <vt:lpstr>Analyzing Quicksort</vt:lpstr>
      <vt:lpstr>Analyzing Quicksort</vt:lpstr>
      <vt:lpstr>Analyzing Quicksort</vt:lpstr>
      <vt:lpstr>The Master Method (Optional)</vt:lpstr>
      <vt:lpstr>Master Method — CASE 1</vt:lpstr>
      <vt:lpstr>Master Method — CASE 2</vt:lpstr>
      <vt:lpstr>Master Method — CASE 3</vt:lpstr>
      <vt:lpstr>Master Method Summary</vt:lpstr>
      <vt:lpstr>MERGESORT</vt:lpstr>
      <vt:lpstr>Merging Two Sorted Arrays</vt:lpstr>
      <vt:lpstr>Parallel Merge Sort</vt:lpstr>
      <vt:lpstr>Work of Merge Sort</vt:lpstr>
      <vt:lpstr>Span of Merge Sort</vt:lpstr>
      <vt:lpstr>Parallelism of Merge Sort</vt:lpstr>
      <vt:lpstr>Parallel Merge</vt:lpstr>
      <vt:lpstr>Parallel Merge</vt:lpstr>
      <vt:lpstr>Span of Parallel Merge</vt:lpstr>
      <vt:lpstr>Work of Parallel Merge</vt:lpstr>
      <vt:lpstr>Analysis of Work Recurrence</vt:lpstr>
      <vt:lpstr>Analysis of Work Recurrence</vt:lpstr>
      <vt:lpstr>Analysis of Work Recurrence</vt:lpstr>
      <vt:lpstr>Parallelism of P_Merge</vt:lpstr>
      <vt:lpstr>Parallel Merge Sort</vt:lpstr>
      <vt:lpstr>Parallel Merge Sort</vt:lpstr>
      <vt:lpstr>Parallelism of P_MergeSort</vt:lpstr>
    </vt:vector>
  </TitlesOfParts>
  <Company>UC Santa Barbara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140 :  Jan 29 – Feb 3, 2008 Multicore (and Shared Memory) Programming with Cilk++</dc:title>
  <dc:creator>Aydin</dc:creator>
  <cp:lastModifiedBy>aydinbuluc</cp:lastModifiedBy>
  <cp:revision>24</cp:revision>
  <dcterms:created xsi:type="dcterms:W3CDTF">2009-01-20T05:44:33Z</dcterms:created>
  <dcterms:modified xsi:type="dcterms:W3CDTF">2010-01-27T07:59:38Z</dcterms:modified>
</cp:coreProperties>
</file>