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ppt" ContentType="application/vnd.ms-powerpoint"/>
  <Default Extension="tiff" ContentType="image/tiff"/>
  <Default Extension="emf" ContentType="image/x-emf"/>
  <Default Extension="vml" ContentType="application/vnd.openxmlformats-officedocument.vmlDrawin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9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0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2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3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4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5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16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17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18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19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0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1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22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23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24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25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26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27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theme/theme28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29.xml" ContentType="application/vnd.openxmlformats-officedocument.theme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30.xml" ContentType="application/vnd.openxmlformats-officedocument.theme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31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32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heme/theme33.xml" ContentType="application/vnd.openxmlformats-officedocument.theme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34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theme/theme35.xml" ContentType="application/vnd.openxmlformats-officedocument.theme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36.xml" ContentType="application/vnd.openxmlformats-officedocument.theme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37.xml" ContentType="application/vnd.openxmlformats-officedocument.theme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theme/theme38.xml" ContentType="application/vnd.openxmlformats-officedocument.theme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39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40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805" r:id="rId3"/>
    <p:sldMasterId id="2147483847" r:id="rId4"/>
    <p:sldMasterId id="2147483865" r:id="rId5"/>
    <p:sldMasterId id="2147483883" r:id="rId6"/>
    <p:sldMasterId id="2147483961" r:id="rId7"/>
    <p:sldMasterId id="2147483973" r:id="rId8"/>
    <p:sldMasterId id="2147484177" r:id="rId9"/>
    <p:sldMasterId id="2147484243" r:id="rId10"/>
    <p:sldMasterId id="2147484288" r:id="rId11"/>
    <p:sldMasterId id="2147484342" r:id="rId12"/>
    <p:sldMasterId id="2147484361" r:id="rId13"/>
    <p:sldMasterId id="2147484404" r:id="rId14"/>
    <p:sldMasterId id="2147484418" r:id="rId15"/>
    <p:sldMasterId id="2147484436" r:id="rId16"/>
    <p:sldMasterId id="2147484466" r:id="rId17"/>
    <p:sldMasterId id="2147484497" r:id="rId18"/>
    <p:sldMasterId id="2147484509" r:id="rId19"/>
    <p:sldMasterId id="2147484539" r:id="rId20"/>
    <p:sldMasterId id="2147484557" r:id="rId21"/>
    <p:sldMasterId id="2147484575" r:id="rId22"/>
    <p:sldMasterId id="2147484773" r:id="rId23"/>
    <p:sldMasterId id="2147484791" r:id="rId24"/>
    <p:sldMasterId id="2147484821" r:id="rId25"/>
    <p:sldMasterId id="2147484839" r:id="rId26"/>
    <p:sldMasterId id="2147484851" r:id="rId27"/>
    <p:sldMasterId id="2147484899" r:id="rId28"/>
    <p:sldMasterId id="2147484911" r:id="rId29"/>
    <p:sldMasterId id="2147484923" r:id="rId30"/>
    <p:sldMasterId id="2147484971" r:id="rId31"/>
    <p:sldMasterId id="2147484989" r:id="rId32"/>
    <p:sldMasterId id="2147485008" r:id="rId33"/>
    <p:sldMasterId id="2147485026" r:id="rId34"/>
    <p:sldMasterId id="2147485044" r:id="rId35"/>
    <p:sldMasterId id="2147485075" r:id="rId36"/>
    <p:sldMasterId id="2147485093" r:id="rId37"/>
    <p:sldMasterId id="2147485192" r:id="rId38"/>
    <p:sldMasterId id="2147485229" r:id="rId39"/>
    <p:sldMasterId id="2147485247" r:id="rId40"/>
    <p:sldMasterId id="2147485265" r:id="rId41"/>
  </p:sldMasterIdLst>
  <p:notesMasterIdLst>
    <p:notesMasterId r:id="rId83"/>
  </p:notesMasterIdLst>
  <p:handoutMasterIdLst>
    <p:handoutMasterId r:id="rId84"/>
  </p:handoutMasterIdLst>
  <p:sldIdLst>
    <p:sldId id="796" r:id="rId42"/>
    <p:sldId id="1304" r:id="rId43"/>
    <p:sldId id="1305" r:id="rId44"/>
    <p:sldId id="1422" r:id="rId45"/>
    <p:sldId id="1368" r:id="rId46"/>
    <p:sldId id="1369" r:id="rId47"/>
    <p:sldId id="1370" r:id="rId48"/>
    <p:sldId id="1345" r:id="rId49"/>
    <p:sldId id="1344" r:id="rId50"/>
    <p:sldId id="1343" r:id="rId51"/>
    <p:sldId id="1346" r:id="rId52"/>
    <p:sldId id="1181" r:id="rId53"/>
    <p:sldId id="1180" r:id="rId54"/>
    <p:sldId id="1182" r:id="rId55"/>
    <p:sldId id="830" r:id="rId56"/>
    <p:sldId id="831" r:id="rId57"/>
    <p:sldId id="1429" r:id="rId58"/>
    <p:sldId id="1048" r:id="rId59"/>
    <p:sldId id="1049" r:id="rId60"/>
    <p:sldId id="1259" r:id="rId61"/>
    <p:sldId id="1261" r:id="rId62"/>
    <p:sldId id="1262" r:id="rId63"/>
    <p:sldId id="1348" r:id="rId64"/>
    <p:sldId id="1263" r:id="rId65"/>
    <p:sldId id="1264" r:id="rId66"/>
    <p:sldId id="1313" r:id="rId67"/>
    <p:sldId id="1314" r:id="rId68"/>
    <p:sldId id="1428" r:id="rId69"/>
    <p:sldId id="1271" r:id="rId70"/>
    <p:sldId id="1350" r:id="rId71"/>
    <p:sldId id="1351" r:id="rId72"/>
    <p:sldId id="1353" r:id="rId73"/>
    <p:sldId id="1323" r:id="rId74"/>
    <p:sldId id="1325" r:id="rId75"/>
    <p:sldId id="1327" r:id="rId76"/>
    <p:sldId id="1328" r:id="rId77"/>
    <p:sldId id="1386" r:id="rId78"/>
    <p:sldId id="1387" r:id="rId79"/>
    <p:sldId id="1412" r:id="rId80"/>
    <p:sldId id="1414" r:id="rId81"/>
    <p:sldId id="1389" r:id="rId8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6494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2998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69508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6006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2504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39010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195508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2010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00"/>
    <a:srgbClr val="701C86"/>
    <a:srgbClr val="8988C3"/>
    <a:srgbClr val="EBFFEB"/>
    <a:srgbClr val="CCFFCC"/>
    <a:srgbClr val="DDDDDD"/>
    <a:srgbClr val="009999"/>
    <a:srgbClr val="FF99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584" autoAdjust="0"/>
    <p:restoredTop sz="94926" autoAdjust="0"/>
  </p:normalViewPr>
  <p:slideViewPr>
    <p:cSldViewPr snapToGrid="0">
      <p:cViewPr varScale="1">
        <p:scale>
          <a:sx n="121" d="100"/>
          <a:sy n="121" d="100"/>
        </p:scale>
        <p:origin x="-2176" y="-120"/>
      </p:cViewPr>
      <p:guideLst>
        <p:guide orient="horz" pos="432"/>
        <p:guide pos="19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24" y="-84"/>
      </p:cViewPr>
      <p:guideLst>
        <p:guide orient="horz" pos="3024"/>
        <p:guide pos="2304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50" Type="http://schemas.openxmlformats.org/officeDocument/2006/relationships/slide" Target="slides/slide9.xml"/><Relationship Id="rId51" Type="http://schemas.openxmlformats.org/officeDocument/2006/relationships/slide" Target="slides/slide10.xml"/><Relationship Id="rId52" Type="http://schemas.openxmlformats.org/officeDocument/2006/relationships/slide" Target="slides/slide11.xml"/><Relationship Id="rId53" Type="http://schemas.openxmlformats.org/officeDocument/2006/relationships/slide" Target="slides/slide12.xml"/><Relationship Id="rId54" Type="http://schemas.openxmlformats.org/officeDocument/2006/relationships/slide" Target="slides/slide13.xml"/><Relationship Id="rId55" Type="http://schemas.openxmlformats.org/officeDocument/2006/relationships/slide" Target="slides/slide14.xml"/><Relationship Id="rId56" Type="http://schemas.openxmlformats.org/officeDocument/2006/relationships/slide" Target="slides/slide15.xml"/><Relationship Id="rId57" Type="http://schemas.openxmlformats.org/officeDocument/2006/relationships/slide" Target="slides/slide16.xml"/><Relationship Id="rId58" Type="http://schemas.openxmlformats.org/officeDocument/2006/relationships/slide" Target="slides/slide17.xml"/><Relationship Id="rId59" Type="http://schemas.openxmlformats.org/officeDocument/2006/relationships/slide" Target="slides/slide18.xml"/><Relationship Id="rId70" Type="http://schemas.openxmlformats.org/officeDocument/2006/relationships/slide" Target="slides/slide29.xml"/><Relationship Id="rId71" Type="http://schemas.openxmlformats.org/officeDocument/2006/relationships/slide" Target="slides/slide30.xml"/><Relationship Id="rId72" Type="http://schemas.openxmlformats.org/officeDocument/2006/relationships/slide" Target="slides/slide31.xml"/><Relationship Id="rId73" Type="http://schemas.openxmlformats.org/officeDocument/2006/relationships/slide" Target="slides/slide32.xml"/><Relationship Id="rId74" Type="http://schemas.openxmlformats.org/officeDocument/2006/relationships/slide" Target="slides/slide33.xml"/><Relationship Id="rId75" Type="http://schemas.openxmlformats.org/officeDocument/2006/relationships/slide" Target="slides/slide34.xml"/><Relationship Id="rId76" Type="http://schemas.openxmlformats.org/officeDocument/2006/relationships/slide" Target="slides/slide35.xml"/><Relationship Id="rId77" Type="http://schemas.openxmlformats.org/officeDocument/2006/relationships/slide" Target="slides/slide36.xml"/><Relationship Id="rId78" Type="http://schemas.openxmlformats.org/officeDocument/2006/relationships/slide" Target="slides/slide37.xml"/><Relationship Id="rId79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" Target="slides/slide1.xml"/><Relationship Id="rId43" Type="http://schemas.openxmlformats.org/officeDocument/2006/relationships/slide" Target="slides/slide2.xml"/><Relationship Id="rId44" Type="http://schemas.openxmlformats.org/officeDocument/2006/relationships/slide" Target="slides/slide3.xml"/><Relationship Id="rId45" Type="http://schemas.openxmlformats.org/officeDocument/2006/relationships/slide" Target="slides/slide4.xml"/><Relationship Id="rId46" Type="http://schemas.openxmlformats.org/officeDocument/2006/relationships/slide" Target="slides/slide5.xml"/><Relationship Id="rId47" Type="http://schemas.openxmlformats.org/officeDocument/2006/relationships/slide" Target="slides/slide6.xml"/><Relationship Id="rId48" Type="http://schemas.openxmlformats.org/officeDocument/2006/relationships/slide" Target="slides/slide7.xml"/><Relationship Id="rId49" Type="http://schemas.openxmlformats.org/officeDocument/2006/relationships/slide" Target="slides/slide8.xml"/><Relationship Id="rId60" Type="http://schemas.openxmlformats.org/officeDocument/2006/relationships/slide" Target="slides/slide19.xml"/><Relationship Id="rId61" Type="http://schemas.openxmlformats.org/officeDocument/2006/relationships/slide" Target="slides/slide20.xml"/><Relationship Id="rId62" Type="http://schemas.openxmlformats.org/officeDocument/2006/relationships/slide" Target="slides/slide21.xml"/><Relationship Id="rId63" Type="http://schemas.openxmlformats.org/officeDocument/2006/relationships/slide" Target="slides/slide22.xml"/><Relationship Id="rId64" Type="http://schemas.openxmlformats.org/officeDocument/2006/relationships/slide" Target="slides/slide23.xml"/><Relationship Id="rId65" Type="http://schemas.openxmlformats.org/officeDocument/2006/relationships/slide" Target="slides/slide24.xml"/><Relationship Id="rId66" Type="http://schemas.openxmlformats.org/officeDocument/2006/relationships/slide" Target="slides/slide25.xml"/><Relationship Id="rId67" Type="http://schemas.openxmlformats.org/officeDocument/2006/relationships/slide" Target="slides/slide26.xml"/><Relationship Id="rId68" Type="http://schemas.openxmlformats.org/officeDocument/2006/relationships/slide" Target="slides/slide27.xml"/><Relationship Id="rId69" Type="http://schemas.openxmlformats.org/officeDocument/2006/relationships/slide" Target="slides/slide28.xml"/><Relationship Id="rId80" Type="http://schemas.openxmlformats.org/officeDocument/2006/relationships/slide" Target="slides/slide39.xml"/><Relationship Id="rId81" Type="http://schemas.openxmlformats.org/officeDocument/2006/relationships/slide" Target="slides/slide40.xml"/><Relationship Id="rId82" Type="http://schemas.openxmlformats.org/officeDocument/2006/relationships/slide" Target="slides/slide4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3.emf"/><Relationship Id="rId20" Type="http://schemas.openxmlformats.org/officeDocument/2006/relationships/image" Target="../media/image44.emf"/><Relationship Id="rId10" Type="http://schemas.openxmlformats.org/officeDocument/2006/relationships/image" Target="../media/image34.emf"/><Relationship Id="rId11" Type="http://schemas.openxmlformats.org/officeDocument/2006/relationships/image" Target="../media/image35.emf"/><Relationship Id="rId12" Type="http://schemas.openxmlformats.org/officeDocument/2006/relationships/image" Target="../media/image36.emf"/><Relationship Id="rId13" Type="http://schemas.openxmlformats.org/officeDocument/2006/relationships/image" Target="../media/image37.emf"/><Relationship Id="rId14" Type="http://schemas.openxmlformats.org/officeDocument/2006/relationships/image" Target="../media/image38.emf"/><Relationship Id="rId15" Type="http://schemas.openxmlformats.org/officeDocument/2006/relationships/image" Target="../media/image39.emf"/><Relationship Id="rId16" Type="http://schemas.openxmlformats.org/officeDocument/2006/relationships/image" Target="../media/image40.emf"/><Relationship Id="rId17" Type="http://schemas.openxmlformats.org/officeDocument/2006/relationships/image" Target="../media/image41.emf"/><Relationship Id="rId18" Type="http://schemas.openxmlformats.org/officeDocument/2006/relationships/image" Target="../media/image42.emf"/><Relationship Id="rId19" Type="http://schemas.openxmlformats.org/officeDocument/2006/relationships/image" Target="../media/image43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fld id="{B138ED7A-2443-1643-A4EF-D7DD13185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9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fld id="{CFB23265-DBCB-5943-A98F-7E47C10BB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02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64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9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695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60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2504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010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508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010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9D25747-AA01-A349-A549-0F27A44AE5AF}" type="slidenum">
              <a:rPr lang="en-US" sz="1300">
                <a:latin typeface="Arial" charset="0"/>
              </a:rPr>
              <a:pPr eaLnBrk="1" hangingPunct="1"/>
              <a:t>1</a:t>
            </a:fld>
            <a:endParaRPr lang="en-US" sz="13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Naming might be in flux (e.g., </a:t>
            </a:r>
            <a:r>
              <a:rPr lang="en-US" dirty="0" err="1" smtClean="0"/>
              <a:t>SpDistMat</a:t>
            </a:r>
            <a:r>
              <a:rPr lang="en-US" dirty="0" smtClean="0"/>
              <a:t> is currently </a:t>
            </a:r>
            <a:r>
              <a:rPr lang="en-US" dirty="0" err="1" smtClean="0"/>
              <a:t>SpParMat</a:t>
            </a:r>
            <a:r>
              <a:rPr lang="en-US" dirty="0" smtClean="0"/>
              <a:t> and there are two distributed vectors)</a:t>
            </a:r>
            <a:r>
              <a:rPr lang="en-US" baseline="0" dirty="0" smtClean="0"/>
              <a:t> </a:t>
            </a:r>
            <a:r>
              <a:rPr lang="en-US" dirty="0" smtClean="0"/>
              <a:t>but will stabilize. </a:t>
            </a:r>
          </a:p>
          <a:p>
            <a:r>
              <a:rPr lang="en-US" dirty="0" smtClean="0"/>
              <a:t>Highly </a:t>
            </a:r>
            <a:r>
              <a:rPr lang="en-US" dirty="0" err="1" smtClean="0"/>
              <a:t>templated</a:t>
            </a:r>
            <a:r>
              <a:rPr lang="en-US" dirty="0" smtClean="0"/>
              <a:t> C++ </a:t>
            </a:r>
          </a:p>
          <a:p>
            <a:r>
              <a:rPr lang="en-US" dirty="0" smtClean="0"/>
              <a:t>Operations on arbitrary</a:t>
            </a:r>
            <a:r>
              <a:rPr lang="en-US" baseline="0" dirty="0" smtClean="0"/>
              <a:t> semirings. </a:t>
            </a:r>
          </a:p>
          <a:p>
            <a:r>
              <a:rPr lang="en-US" dirty="0" smtClean="0"/>
              <a:t>Extendible architecture (e.g.,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CommGrid</a:t>
            </a:r>
            <a:r>
              <a:rPr lang="en-US" baseline="0" dirty="0" smtClean="0"/>
              <a:t> handles communication, currently: perfect square, future: arbitrary rectangular grids)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736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563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i="1" dirty="0"/>
              <a:t>(the fourth one is an API limitation to be fixed)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234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00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B99FEC52-D20C-FF4F-B5DD-2FA8FFC10860}" type="slidenum">
              <a:rPr lang="en-US" sz="130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Details on the types of computations here -&gt; Pagerank (web), betweenness centrality (biological)</a:t>
            </a:r>
          </a:p>
          <a:p>
            <a:r>
              <a:rPr lang="en-US"/>
              <a:t>Both are huge, sparse graphs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D2DEC3A-E493-F143-B0CA-CDD4ECFDA8E9}" type="slidenum">
              <a:rPr lang="en-US" sz="1300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15A8E76-C110-264A-8989-7B9C69BD91C1}" type="slidenum">
              <a:rPr lang="en-US" sz="1300">
                <a:latin typeface="Arial" charset="0"/>
              </a:rPr>
              <a:pPr eaLnBrk="1" hangingPunct="1"/>
              <a:t>16</a:t>
            </a:fld>
            <a:endParaRPr lang="en-US" sz="13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What we do here is parallelism on the edge level, 2D partitioning is actually edge partitioning.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with sparse matrix triples</a:t>
            </a:r>
            <a:r>
              <a:rPr lang="en-US" baseline="0" dirty="0" smtClean="0"/>
              <a:t> products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</a:t>
            </a:r>
            <a:r>
              <a:rPr lang="en-US" baseline="0" dirty="0" smtClean="0"/>
              <a:t>e with </a:t>
            </a:r>
            <a:r>
              <a:rPr lang="en-US" dirty="0" smtClean="0"/>
              <a:t>sparse matrix triples</a:t>
            </a:r>
            <a:r>
              <a:rPr lang="en-US" baseline="0" dirty="0" smtClean="0"/>
              <a:t> products: Vertex relabeling, batch graph updates, etc. 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</a:t>
            </a:r>
            <a:r>
              <a:rPr lang="en-US" baseline="0" dirty="0" smtClean="0"/>
              <a:t>e with </a:t>
            </a:r>
            <a:r>
              <a:rPr lang="en-US" dirty="0" smtClean="0"/>
              <a:t>sparse matrix triples</a:t>
            </a:r>
            <a:r>
              <a:rPr lang="en-US" baseline="0" dirty="0" smtClean="0"/>
              <a:t> products: Vertex relabeling, batch graph updates, etc. 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</a:t>
            </a:r>
            <a:r>
              <a:rPr lang="en-US" baseline="0" dirty="0" smtClean="0"/>
              <a:t>e with </a:t>
            </a:r>
            <a:r>
              <a:rPr lang="en-US" dirty="0" smtClean="0"/>
              <a:t>sparse matrix triples</a:t>
            </a:r>
            <a:r>
              <a:rPr lang="en-US" baseline="0" dirty="0" smtClean="0"/>
              <a:t> products: Vertex relabeling, batch graph updates, etc. 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</a:t>
            </a:r>
            <a:r>
              <a:rPr lang="en-US" baseline="0" dirty="0" smtClean="0"/>
              <a:t>e with </a:t>
            </a:r>
            <a:r>
              <a:rPr lang="en-US" dirty="0" smtClean="0"/>
              <a:t>sparse matrix triples</a:t>
            </a:r>
            <a:r>
              <a:rPr lang="en-US" baseline="0" dirty="0" smtClean="0"/>
              <a:t> products: Vertex relabeling, batch graph updates, etc. 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2341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55452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5039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66238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6097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5052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4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8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7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670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1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8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0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9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0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7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8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6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5008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9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1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4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5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9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9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2377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34096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199406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188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88439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3805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97808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085650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555486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0348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8951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5888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6511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7106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296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168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1714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03092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82609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482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3475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60107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1566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2480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92002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4806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4397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75924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688025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9345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2975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23399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58688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1599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29577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68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8886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07311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4362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16266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305056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23604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221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9934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257534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873017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165414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980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53621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62992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50084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35119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02881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1612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7841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23740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9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82192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9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4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9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09127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7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4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4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9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7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7" y="3776664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4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3" y="1323979"/>
            <a:ext cx="8428037" cy="47545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935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74004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9489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930057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14277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530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739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25688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0535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580327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71170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291263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51308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88008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89782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5230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9935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840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9516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1039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15035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3" y="1323975"/>
            <a:ext cx="8428037" cy="47545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93609025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30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442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6389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4586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316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425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641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8671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7480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11223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13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4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8538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3" y="1323975"/>
            <a:ext cx="8428037" cy="4754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02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0300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9137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816358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6134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5248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0925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1666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77484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71357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705551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350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4163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73491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76104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7101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921318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0890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5172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1233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7559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7625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09612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01044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81374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12190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35025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186688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72007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385128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99653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00565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6218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17921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08834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32099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25486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086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70373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80852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148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070923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12036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10221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23110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551467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878092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823885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7790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2123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36477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01952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7402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330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6942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5018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05793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68474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45061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434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4857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01778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42544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23723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45444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4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02200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4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4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83183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60715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3396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50088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038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5139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8677720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94649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29356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77619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516875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710657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563025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47216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1358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3219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9033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065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68870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587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65466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83121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3517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64363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9492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513830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0060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0551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7807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04371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322389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385542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726224"/>
      </p:ext>
    </p:extLst>
  </p:cSld>
  <p:clrMapOvr>
    <a:masterClrMapping/>
  </p:clrMapOvr>
  <p:transition xmlns:p14="http://schemas.microsoft.com/office/powerpoint/2010/main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10394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88755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76353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21702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588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7380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6390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11874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1762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4456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39585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348621"/>
      </p:ext>
    </p:extLst>
  </p:cSld>
  <p:clrMapOvr>
    <a:masterClrMapping/>
  </p:clrMapOvr>
  <p:transition xmlns:p14="http://schemas.microsoft.com/office/powerpoint/2010/main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87639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72032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83984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50072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86620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65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228336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69767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82997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57685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91582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08862"/>
      </p:ext>
    </p:extLst>
  </p:cSld>
  <p:clrMapOvr>
    <a:masterClrMapping/>
  </p:clrMapOvr>
  <p:transition xmlns:p14="http://schemas.microsoft.com/office/powerpoint/2010/main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284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89174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52183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9101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5536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50984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362619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33626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8363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0496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414821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719185"/>
      </p:ext>
    </p:extLst>
  </p:cSld>
  <p:clrMapOvr>
    <a:masterClrMapping/>
  </p:clrMapOvr>
  <p:transition xmlns:p14="http://schemas.microsoft.com/office/powerpoint/2010/main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680898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3065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135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5" y="1324006"/>
            <a:ext cx="8428037" cy="47545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78866891"/>
      </p:ext>
    </p:extLst>
  </p:cSld>
  <p:clrMapOvr>
    <a:masterClrMapping/>
  </p:clrMapOvr>
  <p:transition xmlns:p14="http://schemas.microsoft.com/office/powerpoint/2010/main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8298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3962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4254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69428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63135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5419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42499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078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973346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396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4800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8903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9303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631413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883111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325582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4007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2458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68775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05535"/>
      </p:ext>
    </p:extLst>
  </p:cSld>
  <p:clrMapOvr>
    <a:masterClrMapping/>
  </p:clrMapOvr>
  <p:transition xmlns:p14="http://schemas.microsoft.com/office/powerpoint/2010/main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1197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71903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520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57463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95048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7663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3998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543465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0936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54094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74870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503882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986122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076658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890913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5598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46077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77358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49410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0901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36222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63345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50558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7849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5429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003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837737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6220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29037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58697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059519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678880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982170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520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76582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9008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9631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95997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43829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4282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41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14491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41058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9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5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99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89278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8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9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8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3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6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5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1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8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519127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0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0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6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6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6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8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4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6" indent="0">
              <a:buNone/>
              <a:defRPr sz="900"/>
            </a:lvl5pPr>
            <a:lvl6pPr marL="2285193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7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6" indent="0">
              <a:buNone/>
              <a:defRPr sz="2000"/>
            </a:lvl5pPr>
            <a:lvl6pPr marL="2285193" indent="0">
              <a:buNone/>
              <a:defRPr sz="2000"/>
            </a:lvl6pPr>
            <a:lvl7pPr marL="2742233" indent="0">
              <a:buNone/>
              <a:defRPr sz="2000"/>
            </a:lvl7pPr>
            <a:lvl8pPr marL="3199271" indent="0">
              <a:buNone/>
              <a:defRPr sz="2000"/>
            </a:lvl8pPr>
            <a:lvl9pPr marL="365631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6" indent="0">
              <a:buNone/>
              <a:defRPr sz="900"/>
            </a:lvl5pPr>
            <a:lvl6pPr marL="2285193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3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6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8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542571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8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9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9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2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1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9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0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1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9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10810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8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4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5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0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7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4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6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3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7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4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4636"/>
      </p:ext>
    </p:extLst>
  </p:cSld>
  <p:clrMapOvr>
    <a:masterClrMapping/>
  </p:clrMapOvr>
  <p:transition xmlns:p14="http://schemas.microsoft.com/office/powerpoint/2010/main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9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2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2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4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9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7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8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3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0381"/>
      </p:ext>
    </p:extLst>
  </p:cSld>
  <p:clrMapOvr>
    <a:masterClrMapping/>
  </p:clrMapOvr>
  <p:transition xmlns:p14="http://schemas.microsoft.com/office/powerpoint/2010/main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6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9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24811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070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109082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5020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12387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67234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068920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46522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5287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644125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47418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4723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7792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0215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52578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7125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8477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81110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2013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1740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2848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193425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22869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12046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7376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77148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604276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292235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5007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9113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03999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70306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71722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1718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25451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6285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33748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3" y="1323980"/>
            <a:ext cx="8428037" cy="47545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66707225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60799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88755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94985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4779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31658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97894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863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76133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660345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176091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364837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4862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2630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48999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1931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6120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41088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276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072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8773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5731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23307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172090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83655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28025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6227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464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963504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482002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390109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80119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17888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7920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96455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26905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3964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2862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9937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5495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8895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32894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190978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68518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22133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03064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00611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105341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74061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49108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251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1875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74820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20050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78129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74580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73297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6881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1952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032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897217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930998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35996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1755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82989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02064"/>
      </p:ext>
    </p:extLst>
  </p:cSld>
  <p:clrMapOvr>
    <a:masterClrMapping/>
  </p:clrMapOvr>
  <p:transition xmlns:p14="http://schemas.microsoft.com/office/powerpoint/2010/main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250091"/>
      </p:ext>
    </p:extLst>
  </p:cSld>
  <p:clrMapOvr>
    <a:masterClrMapping/>
  </p:clrMapOvr>
  <p:transition xmlns:p14="http://schemas.microsoft.com/office/powerpoint/2010/main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443202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85595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79881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409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5256"/>
      </p:ext>
    </p:extLst>
  </p:cSld>
  <p:clrMapOvr>
    <a:masterClrMapping/>
  </p:clrMapOvr>
  <p:transition xmlns:p14="http://schemas.microsoft.com/office/powerpoint/2010/main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9397"/>
      </p:ext>
    </p:extLst>
  </p:cSld>
  <p:clrMapOvr>
    <a:masterClrMapping/>
  </p:clrMapOvr>
  <p:transition xmlns:p14="http://schemas.microsoft.com/office/powerpoint/2010/main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13472"/>
      </p:ext>
    </p:extLst>
  </p:cSld>
  <p:clrMapOvr>
    <a:masterClrMapping/>
  </p:clrMapOvr>
  <p:transition xmlns:p14="http://schemas.microsoft.com/office/powerpoint/2010/main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1580"/>
      </p:ext>
    </p:extLst>
  </p:cSld>
  <p:clrMapOvr>
    <a:masterClrMapping/>
  </p:clrMapOvr>
  <p:transition xmlns:p14="http://schemas.microsoft.com/office/powerpoint/2010/main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73500"/>
      </p:ext>
    </p:extLst>
  </p:cSld>
  <p:clrMapOvr>
    <a:masterClrMapping/>
  </p:clrMapOvr>
  <p:transition xmlns:p14="http://schemas.microsoft.com/office/powerpoint/2010/main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67432"/>
      </p:ext>
    </p:extLst>
  </p:cSld>
  <p:clrMapOvr>
    <a:masterClrMapping/>
  </p:clrMapOvr>
  <p:transition xmlns:p14="http://schemas.microsoft.com/office/powerpoint/2010/main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E9CDAD28-2B83-43E2-A6CA-01AD46080BA8}" type="slidenum">
              <a:rPr lang="en-US" sz="1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2E82FEC5-E75D-4762-8B8D-2338C0AF6808}" type="slidenum">
              <a:rPr lang="en-US" sz="1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85813" y="2603500"/>
            <a:ext cx="7772400" cy="1470025"/>
          </a:xfrm>
        </p:spPr>
        <p:txBody>
          <a:bodyPr lIns="91440" tIns="45720" rIns="91440" bIns="45720" anchor="ctr"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7413" y="4359275"/>
            <a:ext cx="6400800" cy="1752600"/>
          </a:xfrm>
        </p:spPr>
        <p:txBody>
          <a:bodyPr lIns="91440" tIns="45720" rIns="91440" bIns="45720"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072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075" y="6551613"/>
            <a:ext cx="415925" cy="3048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0C933AAA-F64E-4748-8A99-DCC60F15C72A}" type="slidenum">
              <a:rPr lang="en-US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13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283607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14110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890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75242"/>
      </p:ext>
    </p:extLst>
  </p:cSld>
  <p:clrMapOvr>
    <a:masterClrMapping/>
  </p:clrMapOvr>
  <p:transition xmlns:p14="http://schemas.microsoft.com/office/powerpoint/2010/main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4742811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08150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70337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46163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2815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131384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8553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874088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8722"/>
      </p:ext>
    </p:extLst>
  </p:cSld>
  <p:clrMapOvr>
    <a:masterClrMapping/>
  </p:clrMapOvr>
  <p:transition xmlns:p14="http://schemas.microsoft.com/office/powerpoint/2010/main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572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1601"/>
      </p:ext>
    </p:extLst>
  </p:cSld>
  <p:clrMapOvr>
    <a:masterClrMapping/>
  </p:clrMapOvr>
  <p:transition xmlns:p14="http://schemas.microsoft.com/office/powerpoint/2010/main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418945"/>
      </p:ext>
    </p:extLst>
  </p:cSld>
  <p:clrMapOvr>
    <a:masterClrMapping/>
  </p:clrMapOvr>
  <p:transition xmlns:p14="http://schemas.microsoft.com/office/powerpoint/2010/main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74741"/>
      </p:ext>
    </p:extLst>
  </p:cSld>
  <p:clrMapOvr>
    <a:masterClrMapping/>
  </p:clrMapOvr>
  <p:transition xmlns:p14="http://schemas.microsoft.com/office/powerpoint/2010/main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58457"/>
      </p:ext>
    </p:extLst>
  </p:cSld>
  <p:clrMapOvr>
    <a:masterClrMapping/>
  </p:clrMapOvr>
  <p:transition xmlns:p14="http://schemas.microsoft.com/office/powerpoint/2010/main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16990"/>
      </p:ext>
    </p:extLst>
  </p:cSld>
  <p:clrMapOvr>
    <a:masterClrMapping/>
  </p:clrMapOvr>
  <p:transition xmlns:p14="http://schemas.microsoft.com/office/powerpoint/2010/main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61086"/>
      </p:ext>
    </p:extLst>
  </p:cSld>
  <p:clrMapOvr>
    <a:masterClrMapping/>
  </p:clrMapOvr>
  <p:transition xmlns:p14="http://schemas.microsoft.com/office/powerpoint/2010/main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595118"/>
      </p:ext>
    </p:extLst>
  </p:cSld>
  <p:clrMapOvr>
    <a:masterClrMapping/>
  </p:clrMapOvr>
  <p:transition xmlns:p14="http://schemas.microsoft.com/office/powerpoint/2010/main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748335"/>
      </p:ext>
    </p:extLst>
  </p:cSld>
  <p:clrMapOvr>
    <a:masterClrMapping/>
  </p:clrMapOvr>
  <p:transition xmlns:p14="http://schemas.microsoft.com/office/powerpoint/2010/main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60092"/>
      </p:ext>
    </p:extLst>
  </p:cSld>
  <p:clrMapOvr>
    <a:masterClrMapping/>
  </p:clrMapOvr>
  <p:transition xmlns:p14="http://schemas.microsoft.com/office/powerpoint/2010/main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6975"/>
      </p:ext>
    </p:extLst>
  </p:cSld>
  <p:clrMapOvr>
    <a:masterClrMapping/>
  </p:clrMapOvr>
  <p:transition xmlns:p14="http://schemas.microsoft.com/office/powerpoint/2010/main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38442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40970"/>
      </p:ext>
    </p:extLst>
  </p:cSld>
  <p:clrMapOvr>
    <a:masterClrMapping/>
  </p:clrMapOvr>
  <p:transition xmlns:p14="http://schemas.microsoft.com/office/powerpoint/2010/main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8414"/>
      </p:ext>
    </p:extLst>
  </p:cSld>
  <p:clrMapOvr>
    <a:masterClrMapping/>
  </p:clrMapOvr>
  <p:transition xmlns:p14="http://schemas.microsoft.com/office/powerpoint/2010/main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45292"/>
      </p:ext>
    </p:extLst>
  </p:cSld>
  <p:clrMapOvr>
    <a:masterClrMapping/>
  </p:clrMapOvr>
  <p:transition xmlns:p14="http://schemas.microsoft.com/office/powerpoint/2010/main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54794"/>
      </p:ext>
    </p:extLst>
  </p:cSld>
  <p:clrMapOvr>
    <a:masterClrMapping/>
  </p:clrMapOvr>
  <p:transition xmlns:p14="http://schemas.microsoft.com/office/powerpoint/2010/main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2977"/>
      </p:ext>
    </p:extLst>
  </p:cSld>
  <p:clrMapOvr>
    <a:masterClrMapping/>
  </p:clrMapOvr>
  <p:transition xmlns:p14="http://schemas.microsoft.com/office/powerpoint/2010/main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57720"/>
      </p:ext>
    </p:extLst>
  </p:cSld>
  <p:clrMapOvr>
    <a:masterClrMapping/>
  </p:clrMapOvr>
  <p:transition xmlns:p14="http://schemas.microsoft.com/office/powerpoint/2010/main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57943"/>
      </p:ext>
    </p:extLst>
  </p:cSld>
  <p:clrMapOvr>
    <a:masterClrMapping/>
  </p:clrMapOvr>
  <p:transition xmlns:p14="http://schemas.microsoft.com/office/powerpoint/2010/main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62226"/>
      </p:ext>
    </p:extLst>
  </p:cSld>
  <p:clrMapOvr>
    <a:masterClrMapping/>
  </p:clrMapOvr>
  <p:transition xmlns:p14="http://schemas.microsoft.com/office/powerpoint/2010/main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966889"/>
      </p:ext>
    </p:extLst>
  </p:cSld>
  <p:clrMapOvr>
    <a:masterClrMapping/>
  </p:clrMapOvr>
  <p:transition xmlns:p14="http://schemas.microsoft.com/office/powerpoint/2010/main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9494"/>
      </p:ext>
    </p:extLst>
  </p:cSld>
  <p:clrMapOvr>
    <a:masterClrMapping/>
  </p:clrMapOvr>
  <p:transition xmlns:p14="http://schemas.microsoft.com/office/powerpoint/2010/main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3868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5849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573659"/>
      </p:ext>
    </p:extLst>
  </p:cSld>
  <p:clrMapOvr>
    <a:masterClrMapping/>
  </p:clrMapOvr>
  <p:transition xmlns:p14="http://schemas.microsoft.com/office/powerpoint/2010/main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603"/>
      </p:ext>
    </p:extLst>
  </p:cSld>
  <p:clrMapOvr>
    <a:masterClrMapping/>
  </p:clrMapOvr>
  <p:transition xmlns:p14="http://schemas.microsoft.com/office/powerpoint/2010/main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703371"/>
      </p:ext>
    </p:extLst>
  </p:cSld>
  <p:clrMapOvr>
    <a:masterClrMapping/>
  </p:clrMapOvr>
  <p:transition xmlns:p14="http://schemas.microsoft.com/office/powerpoint/2010/main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78696"/>
      </p:ext>
    </p:extLst>
  </p:cSld>
  <p:clrMapOvr>
    <a:masterClrMapping/>
  </p:clrMapOvr>
  <p:transition xmlns:p14="http://schemas.microsoft.com/office/powerpoint/2010/main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443162"/>
      </p:ext>
    </p:extLst>
  </p:cSld>
  <p:clrMapOvr>
    <a:masterClrMapping/>
  </p:clrMapOvr>
  <p:transition xmlns:p14="http://schemas.microsoft.com/office/powerpoint/2010/main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66084"/>
      </p:ext>
    </p:extLst>
  </p:cSld>
  <p:clrMapOvr>
    <a:masterClrMapping/>
  </p:clrMapOvr>
  <p:transition xmlns:p14="http://schemas.microsoft.com/office/powerpoint/2010/main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2034"/>
      </p:ext>
    </p:extLst>
  </p:cSld>
  <p:clrMapOvr>
    <a:masterClrMapping/>
  </p:clrMapOvr>
  <p:transition xmlns:p14="http://schemas.microsoft.com/office/powerpoint/2010/main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60833"/>
      </p:ext>
    </p:extLst>
  </p:cSld>
  <p:clrMapOvr>
    <a:masterClrMapping/>
  </p:clrMapOvr>
  <p:transition xmlns:p14="http://schemas.microsoft.com/office/powerpoint/2010/main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85836"/>
      </p:ext>
    </p:extLst>
  </p:cSld>
  <p:clrMapOvr>
    <a:masterClrMapping/>
  </p:clrMapOvr>
  <p:transition xmlns:p14="http://schemas.microsoft.com/office/powerpoint/2010/main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3925"/>
      </p:ext>
    </p:extLst>
  </p:cSld>
  <p:clrMapOvr>
    <a:masterClrMapping/>
  </p:clrMapOvr>
  <p:transition xmlns:p14="http://schemas.microsoft.com/office/powerpoint/2010/main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6072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763280"/>
      </p:ext>
    </p:extLst>
  </p:cSld>
  <p:clrMapOvr>
    <a:masterClrMapping/>
  </p:clrMapOvr>
  <p:transition xmlns:p14="http://schemas.microsoft.com/office/powerpoint/2010/main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562"/>
      </p:ext>
    </p:extLst>
  </p:cSld>
  <p:clrMapOvr>
    <a:masterClrMapping/>
  </p:clrMapOvr>
  <p:transition xmlns:p14="http://schemas.microsoft.com/office/powerpoint/2010/main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68262"/>
      </p:ext>
    </p:extLst>
  </p:cSld>
  <p:clrMapOvr>
    <a:masterClrMapping/>
  </p:clrMapOvr>
  <p:transition xmlns:p14="http://schemas.microsoft.com/office/powerpoint/2010/main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153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28" y="87486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00"/>
                </a:solidFill>
              </a:defRPr>
            </a:lvl1pPr>
          </a:lstStyle>
          <a:p>
            <a:pPr marL="40152" defTabSz="642424">
              <a:defRPr/>
            </a:pPr>
            <a:r>
              <a:rPr lang="en-US" sz="3100" kern="0" dirty="0" smtClean="0">
                <a:solidFill>
                  <a:srgbClr val="FFFF00"/>
                </a:solidFill>
                <a:latin typeface="+mj-lt"/>
                <a:ea typeface="ＭＳ Ｐゴシック" charset="0"/>
                <a:sym typeface="Arial Bold" charset="0"/>
              </a:rPr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782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343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64" y="10085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942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97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723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003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912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540"/>
      </p:ext>
    </p:extLst>
  </p:cSld>
  <p:clrMapOvr>
    <a:masterClrMapping/>
  </p:clrMapOvr>
  <p:transition xmlns:p14="http://schemas.microsoft.com/office/powerpoint/2010/main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220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644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6738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250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8727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434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7826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5113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539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554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290910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7568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8554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55204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748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52490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994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856892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2936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322070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1979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820555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72364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07032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0863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10551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6455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100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0836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09103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6577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15004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64772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8259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052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59569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25239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55895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660648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25245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136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90115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568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59.xml"/><Relationship Id="rId18" Type="http://schemas.openxmlformats.org/officeDocument/2006/relationships/theme" Target="../theme/theme10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8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76.xml"/><Relationship Id="rId18" Type="http://schemas.openxmlformats.org/officeDocument/2006/relationships/theme" Target="../theme/theme1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20" Type="http://schemas.openxmlformats.org/officeDocument/2006/relationships/image" Target="../media/image1.jpeg"/><Relationship Id="rId21" Type="http://schemas.openxmlformats.org/officeDocument/2006/relationships/image" Target="../media/image2.jpeg"/><Relationship Id="rId10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4.xml"/><Relationship Id="rId19" Type="http://schemas.openxmlformats.org/officeDocument/2006/relationships/theme" Target="../theme/theme12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3.xml"/><Relationship Id="rId20" Type="http://schemas.openxmlformats.org/officeDocument/2006/relationships/image" Target="../media/image1.jpeg"/><Relationship Id="rId21" Type="http://schemas.openxmlformats.org/officeDocument/2006/relationships/image" Target="../media/image2.jpeg"/><Relationship Id="rId10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09.xml"/><Relationship Id="rId16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2.xml"/><Relationship Id="rId19" Type="http://schemas.openxmlformats.org/officeDocument/2006/relationships/theme" Target="../theme/theme13.xml"/><Relationship Id="rId1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1.xml"/><Relationship Id="rId8" Type="http://schemas.openxmlformats.org/officeDocument/2006/relationships/slideLayout" Target="../slideLayouts/slideLayout20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5.xml"/><Relationship Id="rId14" Type="http://schemas.openxmlformats.org/officeDocument/2006/relationships/theme" Target="../theme/theme14.xml"/><Relationship Id="rId15" Type="http://schemas.openxmlformats.org/officeDocument/2006/relationships/image" Target="../media/image1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4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0.xml"/><Relationship Id="rId16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2.xml"/><Relationship Id="rId18" Type="http://schemas.openxmlformats.org/officeDocument/2006/relationships/theme" Target="../theme/theme15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2.xml"/><Relationship Id="rId8" Type="http://schemas.openxmlformats.org/officeDocument/2006/relationships/slideLayout" Target="../slideLayouts/slideLayout233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1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4.xml"/><Relationship Id="rId13" Type="http://schemas.openxmlformats.org/officeDocument/2006/relationships/slideLayout" Target="../slideLayouts/slideLayout255.xml"/><Relationship Id="rId14" Type="http://schemas.openxmlformats.org/officeDocument/2006/relationships/slideLayout" Target="../slideLayouts/slideLayout256.xml"/><Relationship Id="rId15" Type="http://schemas.openxmlformats.org/officeDocument/2006/relationships/slideLayout" Target="../slideLayouts/slideLayout257.xml"/><Relationship Id="rId16" Type="http://schemas.openxmlformats.org/officeDocument/2006/relationships/slideLayout" Target="../slideLayouts/slideLayout258.xml"/><Relationship Id="rId17" Type="http://schemas.openxmlformats.org/officeDocument/2006/relationships/slideLayout" Target="../slideLayouts/slideLayout259.xml"/><Relationship Id="rId18" Type="http://schemas.openxmlformats.org/officeDocument/2006/relationships/theme" Target="../theme/theme16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8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3.xml"/><Relationship Id="rId15" Type="http://schemas.openxmlformats.org/officeDocument/2006/relationships/slideLayout" Target="../slideLayouts/slideLayout274.xml"/><Relationship Id="rId16" Type="http://schemas.openxmlformats.org/officeDocument/2006/relationships/slideLayout" Target="../slideLayouts/slideLayout275.xml"/><Relationship Id="rId17" Type="http://schemas.openxmlformats.org/officeDocument/2006/relationships/slideLayout" Target="../slideLayouts/slideLayout276.xml"/><Relationship Id="rId18" Type="http://schemas.openxmlformats.org/officeDocument/2006/relationships/theme" Target="../theme/theme17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6.xml"/><Relationship Id="rId8" Type="http://schemas.openxmlformats.org/officeDocument/2006/relationships/slideLayout" Target="../slideLayouts/slideLayout26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6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4.xml"/><Relationship Id="rId18" Type="http://schemas.openxmlformats.org/officeDocument/2006/relationships/theme" Target="../theme/theme19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20" Type="http://schemas.openxmlformats.org/officeDocument/2006/relationships/image" Target="../media/image1.jpeg"/><Relationship Id="rId21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3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5.xml"/><Relationship Id="rId12" Type="http://schemas.openxmlformats.org/officeDocument/2006/relationships/slideLayout" Target="../slideLayouts/slideLayout316.xml"/><Relationship Id="rId13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8.xml"/><Relationship Id="rId15" Type="http://schemas.openxmlformats.org/officeDocument/2006/relationships/slideLayout" Target="../slideLayouts/slideLayout319.xml"/><Relationship Id="rId16" Type="http://schemas.openxmlformats.org/officeDocument/2006/relationships/slideLayout" Target="../slideLayouts/slideLayout320.xml"/><Relationship Id="rId17" Type="http://schemas.openxmlformats.org/officeDocument/2006/relationships/slideLayout" Target="../slideLayouts/slideLayout321.xml"/><Relationship Id="rId18" Type="http://schemas.openxmlformats.org/officeDocument/2006/relationships/theme" Target="../theme/theme20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1.xml"/><Relationship Id="rId8" Type="http://schemas.openxmlformats.org/officeDocument/2006/relationships/slideLayout" Target="../slideLayouts/slideLayout312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0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335.xml"/><Relationship Id="rId15" Type="http://schemas.openxmlformats.org/officeDocument/2006/relationships/slideLayout" Target="../slideLayouts/slideLayout336.xml"/><Relationship Id="rId16" Type="http://schemas.openxmlformats.org/officeDocument/2006/relationships/slideLayout" Target="../slideLayouts/slideLayout337.xml"/><Relationship Id="rId17" Type="http://schemas.openxmlformats.org/officeDocument/2006/relationships/slideLayout" Target="../slideLayouts/slideLayout338.xml"/><Relationship Id="rId18" Type="http://schemas.openxmlformats.org/officeDocument/2006/relationships/theme" Target="../theme/theme2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28.xml"/><Relationship Id="rId8" Type="http://schemas.openxmlformats.org/officeDocument/2006/relationships/slideLayout" Target="../slideLayouts/slideLayout329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7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1.xml"/><Relationship Id="rId14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53.xml"/><Relationship Id="rId16" Type="http://schemas.openxmlformats.org/officeDocument/2006/relationships/slideLayout" Target="../slideLayouts/slideLayout354.xml"/><Relationship Id="rId17" Type="http://schemas.openxmlformats.org/officeDocument/2006/relationships/slideLayout" Target="../slideLayouts/slideLayout355.xml"/><Relationship Id="rId18" Type="http://schemas.openxmlformats.org/officeDocument/2006/relationships/theme" Target="../theme/theme22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346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4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67.xml"/><Relationship Id="rId13" Type="http://schemas.openxmlformats.org/officeDocument/2006/relationships/slideLayout" Target="../slideLayouts/slideLayout368.xml"/><Relationship Id="rId14" Type="http://schemas.openxmlformats.org/officeDocument/2006/relationships/slideLayout" Target="../slideLayouts/slideLayout369.xml"/><Relationship Id="rId15" Type="http://schemas.openxmlformats.org/officeDocument/2006/relationships/slideLayout" Target="../slideLayouts/slideLayout370.xml"/><Relationship Id="rId16" Type="http://schemas.openxmlformats.org/officeDocument/2006/relationships/slideLayout" Target="../slideLayouts/slideLayout371.xml"/><Relationship Id="rId17" Type="http://schemas.openxmlformats.org/officeDocument/2006/relationships/slideLayout" Target="../slideLayouts/slideLayout372.xml"/><Relationship Id="rId18" Type="http://schemas.openxmlformats.org/officeDocument/2006/relationships/theme" Target="../theme/theme23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2.xml"/><Relationship Id="rId8" Type="http://schemas.openxmlformats.org/officeDocument/2006/relationships/slideLayout" Target="../slideLayouts/slideLayout363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1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84.xml"/><Relationship Id="rId13" Type="http://schemas.openxmlformats.org/officeDocument/2006/relationships/slideLayout" Target="../slideLayouts/slideLayout385.xml"/><Relationship Id="rId14" Type="http://schemas.openxmlformats.org/officeDocument/2006/relationships/slideLayout" Target="../slideLayouts/slideLayout386.xml"/><Relationship Id="rId15" Type="http://schemas.openxmlformats.org/officeDocument/2006/relationships/slideLayout" Target="../slideLayouts/slideLayout387.xml"/><Relationship Id="rId16" Type="http://schemas.openxmlformats.org/officeDocument/2006/relationships/slideLayout" Target="../slideLayouts/slideLayout388.xml"/><Relationship Id="rId17" Type="http://schemas.openxmlformats.org/officeDocument/2006/relationships/slideLayout" Target="../slideLayouts/slideLayout389.xml"/><Relationship Id="rId18" Type="http://schemas.openxmlformats.org/officeDocument/2006/relationships/theme" Target="../theme/theme24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73.xml"/><Relationship Id="rId2" Type="http://schemas.openxmlformats.org/officeDocument/2006/relationships/slideLayout" Target="../slideLayouts/slideLayout374.xml"/><Relationship Id="rId3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79.xml"/><Relationship Id="rId8" Type="http://schemas.openxmlformats.org/officeDocument/2006/relationships/slideLayout" Target="../slideLayouts/slideLayout380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8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399.xml"/><Relationship Id="rId11" Type="http://schemas.openxmlformats.org/officeDocument/2006/relationships/slideLayout" Target="../slideLayouts/slideLayout400.xml"/><Relationship Id="rId12" Type="http://schemas.openxmlformats.org/officeDocument/2006/relationships/slideLayout" Target="../slideLayouts/slideLayout401.xml"/><Relationship Id="rId13" Type="http://schemas.openxmlformats.org/officeDocument/2006/relationships/slideLayout" Target="../slideLayouts/slideLayout402.xml"/><Relationship Id="rId14" Type="http://schemas.openxmlformats.org/officeDocument/2006/relationships/slideLayout" Target="../slideLayouts/slideLayout403.xml"/><Relationship Id="rId15" Type="http://schemas.openxmlformats.org/officeDocument/2006/relationships/slideLayout" Target="../slideLayouts/slideLayout404.xml"/><Relationship Id="rId16" Type="http://schemas.openxmlformats.org/officeDocument/2006/relationships/slideLayout" Target="../slideLayouts/slideLayout405.xml"/><Relationship Id="rId17" Type="http://schemas.openxmlformats.org/officeDocument/2006/relationships/slideLayout" Target="../slideLayouts/slideLayout406.xml"/><Relationship Id="rId18" Type="http://schemas.openxmlformats.org/officeDocument/2006/relationships/theme" Target="../theme/theme25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90.xml"/><Relationship Id="rId2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6.xml"/><Relationship Id="rId8" Type="http://schemas.openxmlformats.org/officeDocument/2006/relationships/slideLayout" Target="../slideLayouts/slideLayout397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7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1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8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418.xml"/><Relationship Id="rId2" Type="http://schemas.openxmlformats.org/officeDocument/2006/relationships/slideLayout" Target="../slideLayouts/slideLayout419.xml"/><Relationship Id="rId3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4.xml"/><Relationship Id="rId8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2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9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30.xml"/><Relationship Id="rId3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5.xml"/><Relationship Id="rId8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3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0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440.xml"/><Relationship Id="rId2" Type="http://schemas.openxmlformats.org/officeDocument/2006/relationships/slideLayout" Target="../slideLayouts/slideLayout441.xml"/><Relationship Id="rId3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44.xml"/><Relationship Id="rId6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6.xml"/><Relationship Id="rId8" Type="http://schemas.openxmlformats.org/officeDocument/2006/relationships/slideLayout" Target="../slideLayouts/slideLayout447.xml"/><Relationship Id="rId9" Type="http://schemas.openxmlformats.org/officeDocument/2006/relationships/slideLayout" Target="../slideLayouts/slideLayout448.xml"/><Relationship Id="rId10" Type="http://schemas.openxmlformats.org/officeDocument/2006/relationships/slideLayout" Target="../slideLayouts/slideLayout44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1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451.xml"/><Relationship Id="rId2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53.xml"/><Relationship Id="rId4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57.xml"/><Relationship Id="rId8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60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0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2.xml"/><Relationship Id="rId12" Type="http://schemas.openxmlformats.org/officeDocument/2006/relationships/slideLayout" Target="../slideLayouts/slideLayout473.xml"/><Relationship Id="rId13" Type="http://schemas.openxmlformats.org/officeDocument/2006/relationships/slideLayout" Target="../slideLayouts/slideLayout474.xml"/><Relationship Id="rId14" Type="http://schemas.openxmlformats.org/officeDocument/2006/relationships/slideLayout" Target="../slideLayouts/slideLayout475.xml"/><Relationship Id="rId15" Type="http://schemas.openxmlformats.org/officeDocument/2006/relationships/slideLayout" Target="../slideLayouts/slideLayout476.xml"/><Relationship Id="rId16" Type="http://schemas.openxmlformats.org/officeDocument/2006/relationships/slideLayout" Target="../slideLayouts/slideLayout477.xml"/><Relationship Id="rId17" Type="http://schemas.openxmlformats.org/officeDocument/2006/relationships/slideLayout" Target="../slideLayouts/slideLayout478.xml"/><Relationship Id="rId18" Type="http://schemas.openxmlformats.org/officeDocument/2006/relationships/theme" Target="../theme/theme3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462.xml"/><Relationship Id="rId2" Type="http://schemas.openxmlformats.org/officeDocument/2006/relationships/slideLayout" Target="../slideLayouts/slideLayout463.xml"/><Relationship Id="rId3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67.xml"/><Relationship Id="rId7" Type="http://schemas.openxmlformats.org/officeDocument/2006/relationships/slideLayout" Target="../slideLayouts/slideLayout468.xml"/><Relationship Id="rId8" Type="http://schemas.openxmlformats.org/officeDocument/2006/relationships/slideLayout" Target="../slideLayouts/slideLayout469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7.xml"/><Relationship Id="rId20" Type="http://schemas.openxmlformats.org/officeDocument/2006/relationships/image" Target="../media/image1.jpeg"/><Relationship Id="rId21" Type="http://schemas.openxmlformats.org/officeDocument/2006/relationships/image" Target="../media/image2.jpeg"/><Relationship Id="rId10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89.xml"/><Relationship Id="rId12" Type="http://schemas.openxmlformats.org/officeDocument/2006/relationships/slideLayout" Target="../slideLayouts/slideLayout490.xml"/><Relationship Id="rId13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92.xml"/><Relationship Id="rId15" Type="http://schemas.openxmlformats.org/officeDocument/2006/relationships/slideLayout" Target="../slideLayouts/slideLayout493.xml"/><Relationship Id="rId16" Type="http://schemas.openxmlformats.org/officeDocument/2006/relationships/slideLayout" Target="../slideLayouts/slideLayout494.xml"/><Relationship Id="rId17" Type="http://schemas.openxmlformats.org/officeDocument/2006/relationships/slideLayout" Target="../slideLayouts/slideLayout495.xml"/><Relationship Id="rId18" Type="http://schemas.openxmlformats.org/officeDocument/2006/relationships/slideLayout" Target="../slideLayouts/slideLayout496.xml"/><Relationship Id="rId19" Type="http://schemas.openxmlformats.org/officeDocument/2006/relationships/theme" Target="../theme/theme32.xml"/><Relationship Id="rId1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80.xml"/><Relationship Id="rId3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4.xml"/><Relationship Id="rId7" Type="http://schemas.openxmlformats.org/officeDocument/2006/relationships/slideLayout" Target="../slideLayouts/slideLayout485.xml"/><Relationship Id="rId8" Type="http://schemas.openxmlformats.org/officeDocument/2006/relationships/slideLayout" Target="../slideLayouts/slideLayout486.xml"/></Relationships>
</file>

<file path=ppt/slideMasters/_rels/slideMaster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5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506.xml"/><Relationship Id="rId11" Type="http://schemas.openxmlformats.org/officeDocument/2006/relationships/slideLayout" Target="../slideLayouts/slideLayout507.xml"/><Relationship Id="rId12" Type="http://schemas.openxmlformats.org/officeDocument/2006/relationships/slideLayout" Target="../slideLayouts/slideLayout508.xml"/><Relationship Id="rId13" Type="http://schemas.openxmlformats.org/officeDocument/2006/relationships/slideLayout" Target="../slideLayouts/slideLayout509.xml"/><Relationship Id="rId14" Type="http://schemas.openxmlformats.org/officeDocument/2006/relationships/slideLayout" Target="../slideLayouts/slideLayout510.xml"/><Relationship Id="rId15" Type="http://schemas.openxmlformats.org/officeDocument/2006/relationships/slideLayout" Target="../slideLayouts/slideLayout511.xml"/><Relationship Id="rId16" Type="http://schemas.openxmlformats.org/officeDocument/2006/relationships/slideLayout" Target="../slideLayouts/slideLayout512.xml"/><Relationship Id="rId17" Type="http://schemas.openxmlformats.org/officeDocument/2006/relationships/slideLayout" Target="../slideLayouts/slideLayout513.xml"/><Relationship Id="rId18" Type="http://schemas.openxmlformats.org/officeDocument/2006/relationships/theme" Target="../theme/theme33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98.xml"/><Relationship Id="rId3" Type="http://schemas.openxmlformats.org/officeDocument/2006/relationships/slideLayout" Target="../slideLayouts/slideLayout499.xml"/><Relationship Id="rId4" Type="http://schemas.openxmlformats.org/officeDocument/2006/relationships/slideLayout" Target="../slideLayouts/slideLayout500.xml"/><Relationship Id="rId5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502.xml"/><Relationship Id="rId7" Type="http://schemas.openxmlformats.org/officeDocument/2006/relationships/slideLayout" Target="../slideLayouts/slideLayout503.xml"/><Relationship Id="rId8" Type="http://schemas.openxmlformats.org/officeDocument/2006/relationships/slideLayout" Target="../slideLayouts/slideLayout504.xml"/></Relationships>
</file>

<file path=ppt/slideMasters/_rels/slideMaster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2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4.xml"/><Relationship Id="rId12" Type="http://schemas.openxmlformats.org/officeDocument/2006/relationships/slideLayout" Target="../slideLayouts/slideLayout525.xml"/><Relationship Id="rId13" Type="http://schemas.openxmlformats.org/officeDocument/2006/relationships/slideLayout" Target="../slideLayouts/slideLayout526.xml"/><Relationship Id="rId14" Type="http://schemas.openxmlformats.org/officeDocument/2006/relationships/slideLayout" Target="../slideLayouts/slideLayout527.xml"/><Relationship Id="rId15" Type="http://schemas.openxmlformats.org/officeDocument/2006/relationships/slideLayout" Target="../slideLayouts/slideLayout528.xml"/><Relationship Id="rId16" Type="http://schemas.openxmlformats.org/officeDocument/2006/relationships/slideLayout" Target="../slideLayouts/slideLayout529.xml"/><Relationship Id="rId17" Type="http://schemas.openxmlformats.org/officeDocument/2006/relationships/slideLayout" Target="../slideLayouts/slideLayout530.xml"/><Relationship Id="rId18" Type="http://schemas.openxmlformats.org/officeDocument/2006/relationships/theme" Target="../theme/theme34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514.xml"/><Relationship Id="rId2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521.xml"/></Relationships>
</file>

<file path=ppt/slideMasters/_rels/slideMaster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9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540.xml"/><Relationship Id="rId11" Type="http://schemas.openxmlformats.org/officeDocument/2006/relationships/slideLayout" Target="../slideLayouts/slideLayout541.xml"/><Relationship Id="rId12" Type="http://schemas.openxmlformats.org/officeDocument/2006/relationships/slideLayout" Target="../slideLayouts/slideLayout542.xml"/><Relationship Id="rId13" Type="http://schemas.openxmlformats.org/officeDocument/2006/relationships/slideLayout" Target="../slideLayouts/slideLayout543.xml"/><Relationship Id="rId14" Type="http://schemas.openxmlformats.org/officeDocument/2006/relationships/slideLayout" Target="../slideLayouts/slideLayout544.xml"/><Relationship Id="rId15" Type="http://schemas.openxmlformats.org/officeDocument/2006/relationships/slideLayout" Target="../slideLayouts/slideLayout545.xml"/><Relationship Id="rId16" Type="http://schemas.openxmlformats.org/officeDocument/2006/relationships/slideLayout" Target="../slideLayouts/slideLayout546.xml"/><Relationship Id="rId17" Type="http://schemas.openxmlformats.org/officeDocument/2006/relationships/slideLayout" Target="../slideLayouts/slideLayout547.xml"/><Relationship Id="rId18" Type="http://schemas.openxmlformats.org/officeDocument/2006/relationships/theme" Target="../theme/theme35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531.xml"/><Relationship Id="rId2" Type="http://schemas.openxmlformats.org/officeDocument/2006/relationships/slideLayout" Target="../slideLayouts/slideLayout532.xml"/><Relationship Id="rId3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37.xml"/><Relationship Id="rId8" Type="http://schemas.openxmlformats.org/officeDocument/2006/relationships/slideLayout" Target="../slideLayouts/slideLayout538.xml"/></Relationships>
</file>

<file path=ppt/slideMasters/_rels/slideMaster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6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58.xml"/><Relationship Id="rId12" Type="http://schemas.openxmlformats.org/officeDocument/2006/relationships/slideLayout" Target="../slideLayouts/slideLayout559.xml"/><Relationship Id="rId13" Type="http://schemas.openxmlformats.org/officeDocument/2006/relationships/slideLayout" Target="../slideLayouts/slideLayout560.xml"/><Relationship Id="rId14" Type="http://schemas.openxmlformats.org/officeDocument/2006/relationships/slideLayout" Target="../slideLayouts/slideLayout561.xml"/><Relationship Id="rId15" Type="http://schemas.openxmlformats.org/officeDocument/2006/relationships/slideLayout" Target="../slideLayouts/slideLayout562.xml"/><Relationship Id="rId16" Type="http://schemas.openxmlformats.org/officeDocument/2006/relationships/slideLayout" Target="../slideLayouts/slideLayout563.xml"/><Relationship Id="rId17" Type="http://schemas.openxmlformats.org/officeDocument/2006/relationships/slideLayout" Target="../slideLayouts/slideLayout564.xml"/><Relationship Id="rId18" Type="http://schemas.openxmlformats.org/officeDocument/2006/relationships/theme" Target="../theme/theme36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49.xml"/><Relationship Id="rId3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4.xml"/><Relationship Id="rId8" Type="http://schemas.openxmlformats.org/officeDocument/2006/relationships/slideLayout" Target="../slideLayouts/slideLayout555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5.xml"/><Relationship Id="rId2" Type="http://schemas.openxmlformats.org/officeDocument/2006/relationships/slideLayout" Target="../slideLayouts/slideLayout566.xml"/><Relationship Id="rId3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7.xml"/><Relationship Id="rId12" Type="http://schemas.openxmlformats.org/officeDocument/2006/relationships/theme" Target="../theme/theme38.xml"/><Relationship Id="rId1" Type="http://schemas.openxmlformats.org/officeDocument/2006/relationships/slideLayout" Target="../slideLayouts/slideLayout567.xml"/><Relationship Id="rId2" Type="http://schemas.openxmlformats.org/officeDocument/2006/relationships/slideLayout" Target="../slideLayouts/slideLayout568.xml"/><Relationship Id="rId3" Type="http://schemas.openxmlformats.org/officeDocument/2006/relationships/slideLayout" Target="../slideLayouts/slideLayout569.xml"/><Relationship Id="rId4" Type="http://schemas.openxmlformats.org/officeDocument/2006/relationships/slideLayout" Target="../slideLayouts/slideLayout570.xml"/><Relationship Id="rId5" Type="http://schemas.openxmlformats.org/officeDocument/2006/relationships/slideLayout" Target="../slideLayouts/slideLayout571.xml"/><Relationship Id="rId6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3.xml"/><Relationship Id="rId8" Type="http://schemas.openxmlformats.org/officeDocument/2006/relationships/slideLayout" Target="../slideLayouts/slideLayout574.xml"/><Relationship Id="rId9" Type="http://schemas.openxmlformats.org/officeDocument/2006/relationships/slideLayout" Target="../slideLayouts/slideLayout575.xml"/><Relationship Id="rId10" Type="http://schemas.openxmlformats.org/officeDocument/2006/relationships/slideLayout" Target="../slideLayouts/slideLayout576.xml"/></Relationships>
</file>

<file path=ppt/slideMasters/_rels/slideMaster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6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88.xml"/><Relationship Id="rId12" Type="http://schemas.openxmlformats.org/officeDocument/2006/relationships/slideLayout" Target="../slideLayouts/slideLayout589.xml"/><Relationship Id="rId13" Type="http://schemas.openxmlformats.org/officeDocument/2006/relationships/slideLayout" Target="../slideLayouts/slideLayout590.xml"/><Relationship Id="rId14" Type="http://schemas.openxmlformats.org/officeDocument/2006/relationships/slideLayout" Target="../slideLayouts/slideLayout591.xml"/><Relationship Id="rId15" Type="http://schemas.openxmlformats.org/officeDocument/2006/relationships/slideLayout" Target="../slideLayouts/slideLayout592.xml"/><Relationship Id="rId16" Type="http://schemas.openxmlformats.org/officeDocument/2006/relationships/slideLayout" Target="../slideLayouts/slideLayout593.xml"/><Relationship Id="rId17" Type="http://schemas.openxmlformats.org/officeDocument/2006/relationships/slideLayout" Target="../slideLayouts/slideLayout594.xml"/><Relationship Id="rId18" Type="http://schemas.openxmlformats.org/officeDocument/2006/relationships/theme" Target="../theme/theme39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578.xml"/><Relationship Id="rId2" Type="http://schemas.openxmlformats.org/officeDocument/2006/relationships/slideLayout" Target="../slideLayouts/slideLayout579.xml"/><Relationship Id="rId3" Type="http://schemas.openxmlformats.org/officeDocument/2006/relationships/slideLayout" Target="../slideLayouts/slideLayout580.xml"/><Relationship Id="rId4" Type="http://schemas.openxmlformats.org/officeDocument/2006/relationships/slideLayout" Target="../slideLayouts/slideLayout581.xml"/><Relationship Id="rId5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3.xml"/><Relationship Id="rId7" Type="http://schemas.openxmlformats.org/officeDocument/2006/relationships/slideLayout" Target="../slideLayouts/slideLayout584.xml"/><Relationship Id="rId8" Type="http://schemas.openxmlformats.org/officeDocument/2006/relationships/slideLayout" Target="../slideLayouts/slideLayout58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69.xml"/><Relationship Id="rId18" Type="http://schemas.openxmlformats.org/officeDocument/2006/relationships/theme" Target="../theme/theme4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3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604.xml"/><Relationship Id="rId11" Type="http://schemas.openxmlformats.org/officeDocument/2006/relationships/slideLayout" Target="../slideLayouts/slideLayout605.xml"/><Relationship Id="rId12" Type="http://schemas.openxmlformats.org/officeDocument/2006/relationships/slideLayout" Target="../slideLayouts/slideLayout606.xml"/><Relationship Id="rId13" Type="http://schemas.openxmlformats.org/officeDocument/2006/relationships/slideLayout" Target="../slideLayouts/slideLayout607.xml"/><Relationship Id="rId14" Type="http://schemas.openxmlformats.org/officeDocument/2006/relationships/slideLayout" Target="../slideLayouts/slideLayout608.xml"/><Relationship Id="rId15" Type="http://schemas.openxmlformats.org/officeDocument/2006/relationships/slideLayout" Target="../slideLayouts/slideLayout609.xml"/><Relationship Id="rId16" Type="http://schemas.openxmlformats.org/officeDocument/2006/relationships/slideLayout" Target="../slideLayouts/slideLayout610.xml"/><Relationship Id="rId17" Type="http://schemas.openxmlformats.org/officeDocument/2006/relationships/slideLayout" Target="../slideLayouts/slideLayout611.xml"/><Relationship Id="rId18" Type="http://schemas.openxmlformats.org/officeDocument/2006/relationships/theme" Target="../theme/theme40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595.xml"/><Relationship Id="rId2" Type="http://schemas.openxmlformats.org/officeDocument/2006/relationships/slideLayout" Target="../slideLayouts/slideLayout596.xml"/><Relationship Id="rId3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0.xml"/><Relationship Id="rId7" Type="http://schemas.openxmlformats.org/officeDocument/2006/relationships/slideLayout" Target="../slideLayouts/slideLayout601.xml"/><Relationship Id="rId8" Type="http://schemas.openxmlformats.org/officeDocument/2006/relationships/slideLayout" Target="../slideLayouts/slideLayout602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2.xml"/><Relationship Id="rId12" Type="http://schemas.openxmlformats.org/officeDocument/2006/relationships/theme" Target="../theme/theme41.xml"/><Relationship Id="rId13" Type="http://schemas.openxmlformats.org/officeDocument/2006/relationships/image" Target="../media/image1.jpeg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612.xml"/><Relationship Id="rId2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14.xml"/><Relationship Id="rId4" Type="http://schemas.openxmlformats.org/officeDocument/2006/relationships/slideLayout" Target="../slideLayouts/slideLayout615.xml"/><Relationship Id="rId5" Type="http://schemas.openxmlformats.org/officeDocument/2006/relationships/slideLayout" Target="../slideLayouts/slideLayout616.xml"/><Relationship Id="rId6" Type="http://schemas.openxmlformats.org/officeDocument/2006/relationships/slideLayout" Target="../slideLayouts/slideLayout617.xml"/><Relationship Id="rId7" Type="http://schemas.openxmlformats.org/officeDocument/2006/relationships/slideLayout" Target="../slideLayouts/slideLayout618.xml"/><Relationship Id="rId8" Type="http://schemas.openxmlformats.org/officeDocument/2006/relationships/slideLayout" Target="../slideLayouts/slideLayout619.xml"/><Relationship Id="rId9" Type="http://schemas.openxmlformats.org/officeDocument/2006/relationships/slideLayout" Target="../slideLayouts/slideLayout620.xml"/><Relationship Id="rId10" Type="http://schemas.openxmlformats.org/officeDocument/2006/relationships/slideLayout" Target="../slideLayouts/slideLayout62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8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86.xml"/><Relationship Id="rId18" Type="http://schemas.openxmlformats.org/officeDocument/2006/relationships/theme" Target="../theme/theme5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5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3.xml"/><Relationship Id="rId18" Type="http://schemas.openxmlformats.org/officeDocument/2006/relationships/theme" Target="../theme/theme6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4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2.xml"/><Relationship Id="rId18" Type="http://schemas.openxmlformats.org/officeDocument/2006/relationships/theme" Target="../theme/theme9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22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  <p:sldLayoutId id="2147484256" r:id="rId13"/>
    <p:sldLayoutId id="2147484257" r:id="rId14"/>
    <p:sldLayoutId id="2147484258" r:id="rId15"/>
    <p:sldLayoutId id="2147484259" r:id="rId16"/>
    <p:sldLayoutId id="2147484260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  <a:cs typeface="Arial" pitchFamily="34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1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spAutoFit/>
          </a:bodyPr>
          <a:lstStyle/>
          <a:p>
            <a:pPr defTabSz="914353" eaLnBrk="0" hangingPunct="0">
              <a:spcBef>
                <a:spcPct val="50000"/>
              </a:spcBef>
              <a:buFontTx/>
              <a:buNone/>
              <a:defRPr/>
            </a:pPr>
            <a:fld id="{E6FD87DA-640C-4313-ACCC-E33AC66B8BD6}" type="slidenum">
              <a:rPr lang="en-US"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pPr defTabSz="914353" eaLnBrk="0" hangingPunct="0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9"/>
            <a:ext cx="84280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7772400" y="6308729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72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212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32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42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476" indent="-609476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112610" indent="-533291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2pPr>
      <a:lvl3pPr marL="1601460" indent="-457106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915721" indent="-380923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4pPr>
      <a:lvl5pPr marL="2379175" indent="-380923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836283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3389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0495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7601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wooshHeader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B603DB2-9062-694B-928E-8006A60B978B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102" name="Picture 33" descr="UCSBslide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5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  <p:sldLayoutId id="2147484375" r:id="rId14"/>
    <p:sldLayoutId id="2147484376" r:id="rId15"/>
    <p:sldLayoutId id="2147484377" r:id="rId16"/>
    <p:sldLayoutId id="2147484378" r:id="rId17"/>
    <p:sldLayoutId id="2147484379" r:id="rId18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SwooshHead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fld id="{8AC94FAB-9543-C143-B9FE-C105495C106C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 eaLnBrk="0" hangingPunct="0"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57" name="Picture 33" descr="UCSBslide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609600" indent="-609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112838" indent="-5334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601788" indent="-4572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91611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23796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1E1C222-B9EE-C348-AE3C-45F08287A797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102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  <p:sldLayoutId id="2147484431" r:id="rId13"/>
    <p:sldLayoutId id="2147484432" r:id="rId14"/>
    <p:sldLayoutId id="2147484433" r:id="rId15"/>
    <p:sldLayoutId id="2147484434" r:id="rId16"/>
    <p:sldLayoutId id="2147484435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30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  <p:sldLayoutId id="2147484449" r:id="rId13"/>
    <p:sldLayoutId id="2147484450" r:id="rId14"/>
    <p:sldLayoutId id="2147484451" r:id="rId15"/>
    <p:sldLayoutId id="2147484452" r:id="rId16"/>
    <p:sldLayoutId id="2147484453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1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  <p:sldLayoutId id="2147484482" r:id="rId16"/>
    <p:sldLayoutId id="2147484483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01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xStyles>
    <p:titleStyle>
      <a:lvl1pPr algn="ctr" defTabSz="9142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3" algn="l" defTabSz="9142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4" algn="l" defTabSz="9142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4" algn="l" defTabSz="9142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0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8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6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6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  <p:sldLayoutId id="2147484522" r:id="rId13"/>
    <p:sldLayoutId id="2147484523" r:id="rId14"/>
    <p:sldLayoutId id="2147484524" r:id="rId15"/>
    <p:sldLayoutId id="2147484525" r:id="rId16"/>
    <p:sldLayoutId id="2147484526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SwooshHeader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333254D-0DD3-004D-8457-8B4AEDBDF7FA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198" name="Picture 33" descr="UCSBslide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6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3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  <p:sldLayoutId id="2147484552" r:id="rId13"/>
    <p:sldLayoutId id="2147484553" r:id="rId14"/>
    <p:sldLayoutId id="2147484554" r:id="rId15"/>
    <p:sldLayoutId id="2147484555" r:id="rId16"/>
    <p:sldLayoutId id="2147484556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53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  <p:sldLayoutId id="2147484569" r:id="rId12"/>
    <p:sldLayoutId id="2147484570" r:id="rId13"/>
    <p:sldLayoutId id="2147484571" r:id="rId14"/>
    <p:sldLayoutId id="2147484572" r:id="rId15"/>
    <p:sldLayoutId id="2147484573" r:id="rId16"/>
    <p:sldLayoutId id="2147484574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58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  <p:sldLayoutId id="2147484587" r:id="rId12"/>
    <p:sldLayoutId id="2147484588" r:id="rId13"/>
    <p:sldLayoutId id="2147484589" r:id="rId14"/>
    <p:sldLayoutId id="2147484590" r:id="rId15"/>
    <p:sldLayoutId id="2147484591" r:id="rId16"/>
    <p:sldLayoutId id="2147484592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09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  <p:sldLayoutId id="2147484785" r:id="rId12"/>
    <p:sldLayoutId id="2147484786" r:id="rId13"/>
    <p:sldLayoutId id="2147484787" r:id="rId14"/>
    <p:sldLayoutId id="2147484788" r:id="rId15"/>
    <p:sldLayoutId id="2147484789" r:id="rId16"/>
    <p:sldLayoutId id="2147484790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  <p:sldLayoutId id="2147484803" r:id="rId12"/>
    <p:sldLayoutId id="2147484804" r:id="rId13"/>
    <p:sldLayoutId id="2147484805" r:id="rId14"/>
    <p:sldLayoutId id="2147484806" r:id="rId15"/>
    <p:sldLayoutId id="2147484807" r:id="rId16"/>
    <p:sldLayoutId id="2147484808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6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  <p:sldLayoutId id="2147484833" r:id="rId12"/>
    <p:sldLayoutId id="2147484834" r:id="rId13"/>
    <p:sldLayoutId id="2147484835" r:id="rId14"/>
    <p:sldLayoutId id="2147484836" r:id="rId15"/>
    <p:sldLayoutId id="2147484837" r:id="rId16"/>
    <p:sldLayoutId id="2147484838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5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6" rIns="91407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07" tIns="45706" rIns="91407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91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03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45703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1" algn="l" defTabSz="45703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6" indent="-228518" algn="l" defTabSz="4570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18" algn="l" defTabSz="45703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5" indent="-228518" algn="l" defTabSz="45703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5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2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7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3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3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1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56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  <p:sldLayoutId id="2147484901" r:id="rId2"/>
    <p:sldLayoutId id="2147484902" r:id="rId3"/>
    <p:sldLayoutId id="2147484903" r:id="rId4"/>
    <p:sldLayoutId id="2147484904" r:id="rId5"/>
    <p:sldLayoutId id="2147484905" r:id="rId6"/>
    <p:sldLayoutId id="2147484906" r:id="rId7"/>
    <p:sldLayoutId id="2147484907" r:id="rId8"/>
    <p:sldLayoutId id="2147484908" r:id="rId9"/>
    <p:sldLayoutId id="2147484909" r:id="rId10"/>
    <p:sldLayoutId id="214748491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5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1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91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2" r:id="rId1"/>
    <p:sldLayoutId id="2147484973" r:id="rId2"/>
    <p:sldLayoutId id="2147484974" r:id="rId3"/>
    <p:sldLayoutId id="2147484975" r:id="rId4"/>
    <p:sldLayoutId id="2147484976" r:id="rId5"/>
    <p:sldLayoutId id="2147484977" r:id="rId6"/>
    <p:sldLayoutId id="2147484978" r:id="rId7"/>
    <p:sldLayoutId id="2147484979" r:id="rId8"/>
    <p:sldLayoutId id="2147484980" r:id="rId9"/>
    <p:sldLayoutId id="2147484981" r:id="rId10"/>
    <p:sldLayoutId id="2147484982" r:id="rId11"/>
    <p:sldLayoutId id="2147484983" r:id="rId12"/>
    <p:sldLayoutId id="2147484984" r:id="rId13"/>
    <p:sldLayoutId id="2147484985" r:id="rId14"/>
    <p:sldLayoutId id="2147484986" r:id="rId15"/>
    <p:sldLayoutId id="2147484987" r:id="rId16"/>
    <p:sldLayoutId id="2147484988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SwooshHeader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A638D5F-D480-9E40-A078-7C316F5E5D35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174" name="Picture 33" descr="UCSBslide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7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  <p:sldLayoutId id="2147485001" r:id="rId12"/>
    <p:sldLayoutId id="2147485002" r:id="rId13"/>
    <p:sldLayoutId id="2147485003" r:id="rId14"/>
    <p:sldLayoutId id="2147485004" r:id="rId15"/>
    <p:sldLayoutId id="2147485005" r:id="rId16"/>
    <p:sldLayoutId id="2147485006" r:id="rId17"/>
    <p:sldLayoutId id="2147485007" r:id="rId18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6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  <p:sldLayoutId id="2147485020" r:id="rId12"/>
    <p:sldLayoutId id="2147485021" r:id="rId13"/>
    <p:sldLayoutId id="2147485022" r:id="rId14"/>
    <p:sldLayoutId id="2147485023" r:id="rId15"/>
    <p:sldLayoutId id="2147485024" r:id="rId16"/>
    <p:sldLayoutId id="2147485025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42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8" r:id="rId2"/>
    <p:sldLayoutId id="2147485029" r:id="rId3"/>
    <p:sldLayoutId id="2147485030" r:id="rId4"/>
    <p:sldLayoutId id="2147485031" r:id="rId5"/>
    <p:sldLayoutId id="2147485032" r:id="rId6"/>
    <p:sldLayoutId id="2147485033" r:id="rId7"/>
    <p:sldLayoutId id="2147485034" r:id="rId8"/>
    <p:sldLayoutId id="2147485035" r:id="rId9"/>
    <p:sldLayoutId id="2147485036" r:id="rId10"/>
    <p:sldLayoutId id="2147485037" r:id="rId11"/>
    <p:sldLayoutId id="2147485038" r:id="rId12"/>
    <p:sldLayoutId id="2147485039" r:id="rId13"/>
    <p:sldLayoutId id="2147485040" r:id="rId14"/>
    <p:sldLayoutId id="2147485041" r:id="rId15"/>
    <p:sldLayoutId id="2147485042" r:id="rId16"/>
    <p:sldLayoutId id="2147485043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  <p:sldLayoutId id="2147485056" r:id="rId12"/>
    <p:sldLayoutId id="2147485057" r:id="rId13"/>
    <p:sldLayoutId id="2147485058" r:id="rId14"/>
    <p:sldLayoutId id="2147485059" r:id="rId15"/>
    <p:sldLayoutId id="2147485060" r:id="rId16"/>
    <p:sldLayoutId id="2147485061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6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  <p:sldLayoutId id="2147485087" r:id="rId12"/>
    <p:sldLayoutId id="2147485088" r:id="rId13"/>
    <p:sldLayoutId id="2147485089" r:id="rId14"/>
    <p:sldLayoutId id="2147485090" r:id="rId15"/>
    <p:sldLayoutId id="2147485091" r:id="rId16"/>
    <p:sldLayoutId id="2147485092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6688" y="192088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01738"/>
            <a:ext cx="8237537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2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</p:sldLayoutIdLst>
  <p:transition xmlns:p14="http://schemas.microsoft.com/office/powerpoint/2010/main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9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9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9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9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76263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Arial" pitchFamily="34" charset="0"/>
        </a:defRPr>
      </a:lvl2pPr>
      <a:lvl3pPr marL="914400" indent="-2238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Arial" pitchFamily="34" charset="0"/>
        </a:defRPr>
      </a:lvl3pPr>
      <a:lvl4pPr marL="1265238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Arial" pitchFamily="34" charset="0"/>
        </a:defRPr>
      </a:lvl4pPr>
      <a:lvl5pPr marL="1660525" indent="-2349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Arial" pitchFamily="34" charset="0"/>
        </a:defRPr>
      </a:lvl5pPr>
      <a:lvl6pPr marL="2117725" indent="-234950" algn="l" rtl="0" eaLnBrk="1" fontAlgn="base" hangingPunct="1">
        <a:spcBef>
          <a:spcPct val="20000"/>
        </a:spcBef>
        <a:spcAft>
          <a:spcPct val="0"/>
        </a:spcAft>
        <a:buFont typeface="Verdana" pitchFamily="96" charset="0"/>
        <a:buChar char="–"/>
        <a:defRPr sz="1400">
          <a:solidFill>
            <a:schemeClr val="tx1"/>
          </a:solidFill>
          <a:latin typeface="+mn-lt"/>
        </a:defRPr>
      </a:lvl6pPr>
      <a:lvl7pPr marL="2574925" indent="-234950" algn="l" rtl="0" eaLnBrk="1" fontAlgn="base" hangingPunct="1">
        <a:spcBef>
          <a:spcPct val="20000"/>
        </a:spcBef>
        <a:spcAft>
          <a:spcPct val="0"/>
        </a:spcAft>
        <a:buFont typeface="Verdana" pitchFamily="96" charset="0"/>
        <a:buChar char="–"/>
        <a:defRPr sz="1400">
          <a:solidFill>
            <a:schemeClr val="tx1"/>
          </a:solidFill>
          <a:latin typeface="+mn-lt"/>
        </a:defRPr>
      </a:lvl7pPr>
      <a:lvl8pPr marL="3032125" indent="-234950" algn="l" rtl="0" eaLnBrk="1" fontAlgn="base" hangingPunct="1">
        <a:spcBef>
          <a:spcPct val="20000"/>
        </a:spcBef>
        <a:spcAft>
          <a:spcPct val="0"/>
        </a:spcAft>
        <a:buFont typeface="Verdana" pitchFamily="96" charset="0"/>
        <a:buChar char="–"/>
        <a:defRPr sz="1400">
          <a:solidFill>
            <a:schemeClr val="tx1"/>
          </a:solidFill>
          <a:latin typeface="+mn-lt"/>
        </a:defRPr>
      </a:lvl8pPr>
      <a:lvl9pPr marL="3489325" indent="-234950" algn="l" rtl="0" eaLnBrk="1" fontAlgn="base" hangingPunct="1">
        <a:spcBef>
          <a:spcPct val="20000"/>
        </a:spcBef>
        <a:spcAft>
          <a:spcPct val="0"/>
        </a:spcAft>
        <a:buFont typeface="Verdana" pitchFamily="96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46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3" r:id="rId1"/>
    <p:sldLayoutId id="2147485194" r:id="rId2"/>
    <p:sldLayoutId id="2147485195" r:id="rId3"/>
    <p:sldLayoutId id="2147485196" r:id="rId4"/>
    <p:sldLayoutId id="2147485197" r:id="rId5"/>
    <p:sldLayoutId id="2147485198" r:id="rId6"/>
    <p:sldLayoutId id="2147485199" r:id="rId7"/>
    <p:sldLayoutId id="2147485200" r:id="rId8"/>
    <p:sldLayoutId id="2147485201" r:id="rId9"/>
    <p:sldLayoutId id="2147485202" r:id="rId10"/>
    <p:sldLayoutId id="21474852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31" r:id="rId2"/>
    <p:sldLayoutId id="2147485232" r:id="rId3"/>
    <p:sldLayoutId id="2147485233" r:id="rId4"/>
    <p:sldLayoutId id="2147485234" r:id="rId5"/>
    <p:sldLayoutId id="2147485235" r:id="rId6"/>
    <p:sldLayoutId id="2147485236" r:id="rId7"/>
    <p:sldLayoutId id="2147485237" r:id="rId8"/>
    <p:sldLayoutId id="2147485238" r:id="rId9"/>
    <p:sldLayoutId id="2147485239" r:id="rId10"/>
    <p:sldLayoutId id="2147485240" r:id="rId11"/>
    <p:sldLayoutId id="2147485241" r:id="rId12"/>
    <p:sldLayoutId id="2147485242" r:id="rId13"/>
    <p:sldLayoutId id="2147485243" r:id="rId14"/>
    <p:sldLayoutId id="2147485244" r:id="rId15"/>
    <p:sldLayoutId id="2147485245" r:id="rId16"/>
    <p:sldLayoutId id="2147485246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23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  <p:sldLayoutId id="2147485249" r:id="rId2"/>
    <p:sldLayoutId id="2147485250" r:id="rId3"/>
    <p:sldLayoutId id="2147485251" r:id="rId4"/>
    <p:sldLayoutId id="2147485252" r:id="rId5"/>
    <p:sldLayoutId id="2147485253" r:id="rId6"/>
    <p:sldLayoutId id="2147485254" r:id="rId7"/>
    <p:sldLayoutId id="2147485255" r:id="rId8"/>
    <p:sldLayoutId id="2147485256" r:id="rId9"/>
    <p:sldLayoutId id="2147485257" r:id="rId10"/>
    <p:sldLayoutId id="2147485258" r:id="rId11"/>
    <p:sldLayoutId id="2147485259" r:id="rId12"/>
    <p:sldLayoutId id="2147485260" r:id="rId13"/>
    <p:sldLayoutId id="2147485261" r:id="rId14"/>
    <p:sldLayoutId id="2147485262" r:id="rId15"/>
    <p:sldLayoutId id="2147485263" r:id="rId16"/>
    <p:sldLayoutId id="2147485264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0" y="0"/>
            <a:ext cx="9144000" cy="1295400"/>
            <a:chOff x="0" y="0"/>
            <a:chExt cx="8192" cy="1160"/>
          </a:xfrm>
        </p:grpSpPr>
        <p:sp>
          <p:nvSpPr>
            <p:cNvPr id="8" name="Rectangle 2"/>
            <p:cNvSpPr>
              <a:spLocks/>
            </p:cNvSpPr>
            <p:nvPr/>
          </p:nvSpPr>
          <p:spPr bwMode="auto">
            <a:xfrm>
              <a:off x="0" y="0"/>
              <a:ext cx="8192" cy="116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1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1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6" r:id="rId1"/>
    <p:sldLayoutId id="2147485267" r:id="rId2"/>
    <p:sldLayoutId id="2147485268" r:id="rId3"/>
    <p:sldLayoutId id="2147485269" r:id="rId4"/>
    <p:sldLayoutId id="2147485270" r:id="rId5"/>
    <p:sldLayoutId id="2147485271" r:id="rId6"/>
    <p:sldLayoutId id="2147485272" r:id="rId7"/>
    <p:sldLayoutId id="2147485273" r:id="rId8"/>
    <p:sldLayoutId id="2147485274" r:id="rId9"/>
    <p:sldLayoutId id="2147485275" r:id="rId10"/>
    <p:sldLayoutId id="214748527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E0D12C9-371F-A349-A198-E4125DD2651C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E0D12C9-371F-A349-A198-E4125DD2651C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6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81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77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Microsoft_PowerPoint_97_-_2003_Presentation1.ppt"/><Relationship Id="rId7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80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0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0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3.xml"/><Relationship Id="rId2" Type="http://schemas.openxmlformats.org/officeDocument/2006/relationships/image" Target="../media/image23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0.xml"/><Relationship Id="rId2" Type="http://schemas.openxmlformats.org/officeDocument/2006/relationships/image" Target="../media/image2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2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33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34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35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36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418.xml"/><Relationship Id="rId4" Type="http://schemas.openxmlformats.org/officeDocument/2006/relationships/notesSlide" Target="../notesSlides/notesSlide11.xml"/><Relationship Id="rId5" Type="http://schemas.openxmlformats.org/officeDocument/2006/relationships/oleObject" Target="../embeddings/oleObject2.bin"/><Relationship Id="rId30" Type="http://schemas.openxmlformats.org/officeDocument/2006/relationships/image" Target="../media/image37.e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38.e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6.e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39.e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40.emf"/><Relationship Id="rId10" Type="http://schemas.openxmlformats.org/officeDocument/2006/relationships/image" Target="../media/image27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9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30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31.e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41.emf"/><Relationship Id="rId39" Type="http://schemas.openxmlformats.org/officeDocument/2006/relationships/oleObject" Target="../embeddings/oleObject19.bin"/><Relationship Id="rId40" Type="http://schemas.openxmlformats.org/officeDocument/2006/relationships/image" Target="../media/image42.emf"/><Relationship Id="rId41" Type="http://schemas.openxmlformats.org/officeDocument/2006/relationships/oleObject" Target="../embeddings/oleObject20.bin"/><Relationship Id="rId42" Type="http://schemas.openxmlformats.org/officeDocument/2006/relationships/image" Target="../media/image43.emf"/><Relationship Id="rId43" Type="http://schemas.openxmlformats.org/officeDocument/2006/relationships/oleObject" Target="../embeddings/oleObject21.bin"/><Relationship Id="rId44" Type="http://schemas.openxmlformats.org/officeDocument/2006/relationships/image" Target="../media/image44.emf"/><Relationship Id="rId45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613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0.xml"/><Relationship Id="rId2" Type="http://schemas.openxmlformats.org/officeDocument/2006/relationships/image" Target="../media/image24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4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8.emf"/><Relationship Id="rId5" Type="http://schemas.openxmlformats.org/officeDocument/2006/relationships/image" Target="../media/image1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4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.jpeg"/><Relationship Id="rId5" Type="http://schemas.openxmlformats.org/officeDocument/2006/relationships/image" Target="../media/image49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4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79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jpeg"/><Relationship Id="rId5" Type="http://schemas.openxmlformats.org/officeDocument/2006/relationships/image" Target="../media/image4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3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/>
          <a:stretch>
            <a:fillRect/>
          </a:stretch>
        </p:blipFill>
        <p:spPr bwMode="auto">
          <a:xfrm>
            <a:off x="0" y="1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6" y="1924051"/>
            <a:ext cx="7178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CC99"/>
                </a:solidFill>
              </a:rPr>
              <a:t> </a:t>
            </a:r>
          </a:p>
        </p:txBody>
      </p:sp>
      <p:graphicFrame>
        <p:nvGraphicFramePr>
          <p:cNvPr id="1026" name="Base" hidden="1"/>
          <p:cNvGraphicFramePr>
            <a:graphicFrameLocks/>
          </p:cNvGraphicFramePr>
          <p:nvPr/>
        </p:nvGraphicFramePr>
        <p:xfrm>
          <a:off x="1524001" y="1397001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" r:id="rId6" imgW="0" imgH="0" progId="PowerPoint.Show.8">
                  <p:embed/>
                </p:oleObj>
              </mc:Choice>
              <mc:Fallback>
                <p:oleObj r:id="rId6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397001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DA9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5900" y="1797476"/>
            <a:ext cx="869458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FFFF00"/>
                </a:solidFill>
                <a:latin typeface="Arial" charset="0"/>
              </a:rPr>
              <a:t>Sparse Matrices for High-Performance Graph Analytics</a:t>
            </a:r>
            <a:endParaRPr lang="en-US" sz="36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06174" y="3065638"/>
            <a:ext cx="7991475" cy="357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John R. Gilbert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Arial" charset="0"/>
              </a:rPr>
              <a:t>University of California, Santa Barbara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None/>
            </a:pPr>
            <a:endParaRPr lang="en-US" sz="2000" dirty="0" smtClean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Oak Ridge National Laboratory</a:t>
            </a: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October 3, 2014</a:t>
            </a:r>
            <a:endParaRPr lang="en-US" sz="20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31" name="Picture 7" descr="UCSBslide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8" y="341313"/>
            <a:ext cx="19986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156075" y="6318252"/>
            <a:ext cx="4762558" cy="3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Times" charset="0"/>
              </a:rPr>
              <a:t>Support:  Intel, Microsoft, DOE Office of Science, NSF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8388" cy="893763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Landscape connectivity modeling</a:t>
            </a:r>
            <a:br>
              <a:rPr lang="en-US" b="0" dirty="0">
                <a:latin typeface="Arial" charset="0"/>
              </a:rPr>
            </a:br>
            <a:r>
              <a:rPr lang="en-US" b="0" dirty="0">
                <a:latin typeface="Arial" charset="0"/>
              </a:rPr>
              <a:t> </a:t>
            </a:r>
            <a:r>
              <a:rPr lang="en-US" sz="2000" b="0" dirty="0" smtClean="0">
                <a:latin typeface="Arial" charset="0"/>
              </a:rPr>
              <a:t>[McRae </a:t>
            </a:r>
            <a:r>
              <a:rPr lang="en-US" sz="2000" b="0" dirty="0">
                <a:latin typeface="Arial" charset="0"/>
              </a:rPr>
              <a:t>et al.]</a:t>
            </a:r>
            <a:endParaRPr lang="en-US" b="0" dirty="0"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62" y="3127375"/>
            <a:ext cx="5213526" cy="3400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Habitat quality, gene flow, corridor identification, conservation planning </a:t>
            </a:r>
            <a:endParaRPr lang="en-US" sz="8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Targeting larger problems:             Yellowstone-to-Yukon </a:t>
            </a:r>
            <a:r>
              <a:rPr lang="en-US" dirty="0" smtClean="0">
                <a:latin typeface="Arial" charset="0"/>
              </a:rPr>
              <a:t>corridor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Tools:  Graph contraction, connected components, </a:t>
            </a:r>
            <a:br>
              <a:rPr lang="en-US" dirty="0" smtClean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Laplacian</a:t>
            </a:r>
            <a:r>
              <a:rPr lang="en-US" dirty="0" smtClean="0">
                <a:latin typeface="Arial" charset="0"/>
              </a:rPr>
              <a:t> linear systems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862013"/>
            <a:ext cx="3763963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9461" name="Picture 5" descr="Pu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09675"/>
            <a:ext cx="39782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065713" y="6477000"/>
            <a:ext cx="27447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smtClean="0">
                <a:solidFill>
                  <a:srgbClr val="000000"/>
                </a:solidFill>
                <a:latin typeface="Arial" charset="0"/>
              </a:rPr>
              <a:t>Figures courtesy of Brad McRae, NCEAS</a:t>
            </a:r>
          </a:p>
        </p:txBody>
      </p:sp>
    </p:spTree>
    <p:extLst>
      <p:ext uri="{BB962C8B-B14F-4D97-AF65-F5344CB8AC3E}">
        <p14:creationId xmlns:p14="http://schemas.microsoft.com/office/powerpoint/2010/main" val="957520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8401"/>
            <a:ext cx="9144000" cy="53487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 marL="579438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(B</a:t>
            </a:r>
            <a:r>
              <a:rPr lang="en-US" baseline="30000" dirty="0" smtClean="0">
                <a:solidFill>
                  <a:srgbClr val="FF0000"/>
                </a:solidFill>
                <a:latin typeface="Arial" charset="0"/>
              </a:rPr>
              <a:t>-1/2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baseline="30000" dirty="0">
                <a:solidFill>
                  <a:srgbClr val="FF0000"/>
                </a:solidFill>
                <a:latin typeface="Arial" charset="0"/>
              </a:rPr>
              <a:t>-1/</a:t>
            </a:r>
            <a:r>
              <a:rPr lang="en-US" baseline="30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) (B</a:t>
            </a:r>
            <a:r>
              <a:rPr lang="en-US" baseline="30000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aseline="30000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en-US" baseline="30000" dirty="0" smtClean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x)  =  B</a:t>
            </a:r>
            <a:r>
              <a:rPr lang="en-US" baseline="30000" dirty="0">
                <a:solidFill>
                  <a:srgbClr val="FF0000"/>
                </a:solidFill>
                <a:latin typeface="Arial" charset="0"/>
              </a:rPr>
              <a:t>-1/</a:t>
            </a:r>
            <a:r>
              <a:rPr lang="en-US" baseline="30000" dirty="0" smtClean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b       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200" dirty="0" smtClean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latin typeface="Arial" charset="0"/>
              </a:rPr>
              <a:t>Problem</a:t>
            </a:r>
            <a:r>
              <a:rPr lang="en-US" sz="2200" dirty="0">
                <a:latin typeface="Arial" charset="0"/>
              </a:rPr>
              <a:t>:  </a:t>
            </a:r>
            <a:r>
              <a:rPr lang="en-US" sz="2200" dirty="0" smtClean="0">
                <a:latin typeface="Arial" charset="0"/>
              </a:rPr>
              <a:t>approximate target graph by sparse </a:t>
            </a:r>
            <a:r>
              <a:rPr lang="en-US" sz="2200" dirty="0" err="1" smtClean="0">
                <a:latin typeface="Arial" charset="0"/>
              </a:rPr>
              <a:t>subgraph</a:t>
            </a:r>
            <a:endParaRPr lang="en-US" sz="2200" dirty="0" smtClean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Ax = b </a:t>
            </a:r>
            <a:r>
              <a:rPr lang="en-US" sz="2200" dirty="0" smtClean="0">
                <a:latin typeface="Arial" charset="0"/>
              </a:rPr>
              <a:t>in nearly linear time in theory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[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ST08, KMP10,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KOSZ13]</a:t>
            </a:r>
            <a:endParaRPr lang="en-US" sz="2200" dirty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latin typeface="Arial" charset="0"/>
              </a:rPr>
              <a:t>Tools:  spanning trees, </a:t>
            </a:r>
            <a:r>
              <a:rPr lang="en-US" sz="2200" dirty="0" err="1" smtClean="0">
                <a:latin typeface="Arial" charset="0"/>
              </a:rPr>
              <a:t>subgraph</a:t>
            </a:r>
            <a:r>
              <a:rPr lang="en-US" sz="2200" dirty="0" smtClean="0">
                <a:latin typeface="Arial" charset="0"/>
              </a:rPr>
              <a:t> extraction and contraction, breadth-first search, shortest paths, . </a:t>
            </a:r>
            <a:r>
              <a:rPr lang="en-US" sz="2200" dirty="0">
                <a:latin typeface="Arial" charset="0"/>
              </a:rPr>
              <a:t>. .</a:t>
            </a:r>
          </a:p>
          <a:p>
            <a:pPr marL="578549" lvl="1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578549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>
              <a:latin typeface="Arial" charset="0"/>
            </a:endParaRP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-83970"/>
            <a:ext cx="8915400" cy="892182"/>
          </a:xfrm>
        </p:spPr>
        <p:txBody>
          <a:bodyPr>
            <a:normAutofit/>
          </a:bodyPr>
          <a:lstStyle/>
          <a:p>
            <a:pPr lvl="1"/>
            <a:r>
              <a:rPr lang="en-US" b="0" dirty="0" smtClean="0"/>
              <a:t>Combinatorial acceleration of </a:t>
            </a:r>
            <a:r>
              <a:rPr lang="en-US" b="0" dirty="0" err="1" smtClean="0"/>
              <a:t>Laplacian</a:t>
            </a:r>
            <a:r>
              <a:rPr lang="en-US" b="0" dirty="0" smtClean="0"/>
              <a:t> solvers</a:t>
            </a:r>
            <a:br>
              <a:rPr lang="en-US" b="0" dirty="0" smtClean="0"/>
            </a:br>
            <a:r>
              <a:rPr lang="en-US" sz="1600" b="0" dirty="0" smtClean="0"/>
              <a:t>[</a:t>
            </a:r>
            <a:r>
              <a:rPr lang="en-US" sz="1600" b="0" dirty="0" err="1" smtClean="0"/>
              <a:t>Boman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Deweese</a:t>
            </a:r>
            <a:r>
              <a:rPr lang="en-US" sz="1600" b="0" dirty="0" smtClean="0"/>
              <a:t>, G 2014]</a:t>
            </a:r>
            <a:endParaRPr lang="en-US" b="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391440" y="1554579"/>
            <a:ext cx="6117573" cy="1835716"/>
            <a:chOff x="990600" y="966788"/>
            <a:chExt cx="6634163" cy="1990725"/>
          </a:xfrm>
        </p:grpSpPr>
        <p:sp>
          <p:nvSpPr>
            <p:cNvPr id="7" name="Line 2"/>
            <p:cNvSpPr>
              <a:spLocks noChangeShapeType="1"/>
            </p:cNvSpPr>
            <p:nvPr/>
          </p:nvSpPr>
          <p:spPr bwMode="auto">
            <a:xfrm flipV="1">
              <a:off x="5835650" y="1725613"/>
              <a:ext cx="327025" cy="547687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5935663" y="2835275"/>
              <a:ext cx="512762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90600" y="990600"/>
              <a:ext cx="2952750" cy="1812925"/>
              <a:chOff x="624" y="624"/>
              <a:chExt cx="1860" cy="1142"/>
            </a:xfrm>
          </p:grpSpPr>
          <p:sp>
            <p:nvSpPr>
              <p:cNvPr id="50" name="Line 9"/>
              <p:cNvSpPr>
                <a:spLocks noChangeAspect="1" noChangeShapeType="1"/>
              </p:cNvSpPr>
              <p:nvPr/>
            </p:nvSpPr>
            <p:spPr bwMode="auto">
              <a:xfrm>
                <a:off x="783" y="1378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Line 10"/>
              <p:cNvSpPr>
                <a:spLocks noChangeAspect="1" noChangeShapeType="1"/>
              </p:cNvSpPr>
              <p:nvPr/>
            </p:nvSpPr>
            <p:spPr bwMode="auto">
              <a:xfrm>
                <a:off x="1183" y="1719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Line 11"/>
              <p:cNvSpPr>
                <a:spLocks noChangeAspect="1" noChangeShapeType="1"/>
              </p:cNvSpPr>
              <p:nvPr/>
            </p:nvSpPr>
            <p:spPr bwMode="auto">
              <a:xfrm>
                <a:off x="1790" y="1376"/>
                <a:ext cx="332" cy="0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1834" y="1376"/>
                <a:ext cx="272" cy="345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Line 13"/>
              <p:cNvSpPr>
                <a:spLocks noChangeAspect="1" noChangeShapeType="1"/>
              </p:cNvSpPr>
              <p:nvPr/>
            </p:nvSpPr>
            <p:spPr bwMode="auto">
              <a:xfrm>
                <a:off x="2108" y="1381"/>
                <a:ext cx="60" cy="340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Line 14"/>
              <p:cNvSpPr>
                <a:spLocks noChangeAspect="1" noChangeShapeType="1"/>
              </p:cNvSpPr>
              <p:nvPr/>
            </p:nvSpPr>
            <p:spPr bwMode="auto">
              <a:xfrm>
                <a:off x="2000" y="1017"/>
                <a:ext cx="108" cy="352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Line 15"/>
              <p:cNvSpPr>
                <a:spLocks noChangeAspect="1" noChangeShapeType="1"/>
              </p:cNvSpPr>
              <p:nvPr/>
            </p:nvSpPr>
            <p:spPr bwMode="auto">
              <a:xfrm>
                <a:off x="2326" y="1024"/>
                <a:ext cx="109" cy="352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16"/>
              <p:cNvSpPr>
                <a:spLocks noChangeAspect="1" noChangeShapeType="1"/>
              </p:cNvSpPr>
              <p:nvPr/>
            </p:nvSpPr>
            <p:spPr bwMode="auto">
              <a:xfrm>
                <a:off x="1997" y="1020"/>
                <a:ext cx="332" cy="0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Line 17"/>
              <p:cNvSpPr>
                <a:spLocks noChangeAspect="1" noChangeShapeType="1"/>
              </p:cNvSpPr>
              <p:nvPr/>
            </p:nvSpPr>
            <p:spPr bwMode="auto">
              <a:xfrm>
                <a:off x="1013" y="1020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80" y="1015"/>
                <a:ext cx="221" cy="347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Line 19"/>
              <p:cNvSpPr>
                <a:spLocks noChangeAspect="1" noChangeShapeType="1"/>
              </p:cNvSpPr>
              <p:nvPr/>
            </p:nvSpPr>
            <p:spPr bwMode="auto">
              <a:xfrm>
                <a:off x="670" y="1020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20"/>
              <p:cNvSpPr>
                <a:spLocks noChangeAspect="1" noChangeShapeType="1"/>
              </p:cNvSpPr>
              <p:nvPr/>
            </p:nvSpPr>
            <p:spPr bwMode="auto">
              <a:xfrm>
                <a:off x="1105" y="1378"/>
                <a:ext cx="60" cy="341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21"/>
              <p:cNvSpPr>
                <a:spLocks noChangeAspect="1" noChangeShapeType="1"/>
              </p:cNvSpPr>
              <p:nvPr/>
            </p:nvSpPr>
            <p:spPr bwMode="auto">
              <a:xfrm>
                <a:off x="1126" y="1378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Line 22"/>
              <p:cNvSpPr>
                <a:spLocks noChangeAspect="1" noChangeShapeType="1"/>
              </p:cNvSpPr>
              <p:nvPr/>
            </p:nvSpPr>
            <p:spPr bwMode="auto">
              <a:xfrm>
                <a:off x="1335" y="1020"/>
                <a:ext cx="108" cy="352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Line 23"/>
              <p:cNvSpPr>
                <a:spLocks noChangeAspect="1" noChangeShapeType="1"/>
              </p:cNvSpPr>
              <p:nvPr/>
            </p:nvSpPr>
            <p:spPr bwMode="auto">
              <a:xfrm>
                <a:off x="1678" y="1017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Line 24"/>
              <p:cNvSpPr>
                <a:spLocks noChangeAspect="1" noChangeShapeType="1"/>
              </p:cNvSpPr>
              <p:nvPr/>
            </p:nvSpPr>
            <p:spPr bwMode="auto">
              <a:xfrm>
                <a:off x="1337" y="1020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1339" y="670"/>
                <a:ext cx="111" cy="343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Line 26"/>
              <p:cNvSpPr>
                <a:spLocks noChangeAspect="1" noChangeShapeType="1"/>
              </p:cNvSpPr>
              <p:nvPr/>
            </p:nvSpPr>
            <p:spPr bwMode="auto">
              <a:xfrm>
                <a:off x="1114" y="672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Oval 27"/>
              <p:cNvSpPr>
                <a:spLocks noChangeAspect="1" noChangeArrowheads="1"/>
              </p:cNvSpPr>
              <p:nvPr/>
            </p:nvSpPr>
            <p:spPr bwMode="auto">
              <a:xfrm>
                <a:off x="1066" y="624"/>
                <a:ext cx="93" cy="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Oval 28"/>
              <p:cNvSpPr>
                <a:spLocks noChangeAspect="1" noChangeArrowheads="1"/>
              </p:cNvSpPr>
              <p:nvPr/>
            </p:nvSpPr>
            <p:spPr bwMode="auto">
              <a:xfrm>
                <a:off x="1397" y="624"/>
                <a:ext cx="93" cy="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Oval 29"/>
              <p:cNvSpPr>
                <a:spLocks noChangeAspect="1" noChangeArrowheads="1"/>
              </p:cNvSpPr>
              <p:nvPr/>
            </p:nvSpPr>
            <p:spPr bwMode="auto">
              <a:xfrm>
                <a:off x="1121" y="1673"/>
                <a:ext cx="93" cy="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Oval 30"/>
              <p:cNvSpPr>
                <a:spLocks noChangeAspect="1" noChangeArrowheads="1"/>
              </p:cNvSpPr>
              <p:nvPr/>
            </p:nvSpPr>
            <p:spPr bwMode="auto">
              <a:xfrm>
                <a:off x="1452" y="1673"/>
                <a:ext cx="93" cy="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Oval 31"/>
              <p:cNvSpPr>
                <a:spLocks noChangeAspect="1" noChangeArrowheads="1"/>
              </p:cNvSpPr>
              <p:nvPr/>
            </p:nvSpPr>
            <p:spPr bwMode="auto">
              <a:xfrm>
                <a:off x="1783" y="1673"/>
                <a:ext cx="94" cy="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Oval 32"/>
              <p:cNvSpPr>
                <a:spLocks noChangeAspect="1" noChangeArrowheads="1"/>
              </p:cNvSpPr>
              <p:nvPr/>
            </p:nvSpPr>
            <p:spPr bwMode="auto">
              <a:xfrm>
                <a:off x="2115" y="1673"/>
                <a:ext cx="93" cy="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4" name="Group 33"/>
              <p:cNvGrpSpPr>
                <a:grpSpLocks noChangeAspect="1"/>
              </p:cNvGrpSpPr>
              <p:nvPr/>
            </p:nvGrpSpPr>
            <p:grpSpPr bwMode="auto">
              <a:xfrm>
                <a:off x="624" y="974"/>
                <a:ext cx="1750" cy="93"/>
                <a:chOff x="432" y="1056"/>
                <a:chExt cx="1521" cy="81"/>
              </a:xfrm>
            </p:grpSpPr>
            <p:sp>
              <p:nvSpPr>
                <p:cNvPr id="10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296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872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" name="Group 40"/>
              <p:cNvGrpSpPr>
                <a:grpSpLocks noChangeAspect="1"/>
              </p:cNvGrpSpPr>
              <p:nvPr/>
            </p:nvGrpSpPr>
            <p:grpSpPr bwMode="auto">
              <a:xfrm>
                <a:off x="734" y="1323"/>
                <a:ext cx="1750" cy="93"/>
                <a:chOff x="432" y="1056"/>
                <a:chExt cx="1521" cy="81"/>
              </a:xfrm>
            </p:grpSpPr>
            <p:sp>
              <p:nvSpPr>
                <p:cNvPr id="95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296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872" y="1056"/>
                  <a:ext cx="81" cy="8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6" name="Line 47"/>
              <p:cNvSpPr>
                <a:spLocks noChangeAspect="1" noChangeShapeType="1"/>
              </p:cNvSpPr>
              <p:nvPr/>
            </p:nvSpPr>
            <p:spPr bwMode="auto">
              <a:xfrm>
                <a:off x="1450" y="1378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Line 48"/>
              <p:cNvSpPr>
                <a:spLocks noChangeAspect="1" noChangeShapeType="1"/>
              </p:cNvSpPr>
              <p:nvPr/>
            </p:nvSpPr>
            <p:spPr bwMode="auto">
              <a:xfrm>
                <a:off x="2110" y="1378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Line 49"/>
              <p:cNvSpPr>
                <a:spLocks noChangeAspect="1" noChangeShapeType="1"/>
              </p:cNvSpPr>
              <p:nvPr/>
            </p:nvSpPr>
            <p:spPr bwMode="auto">
              <a:xfrm>
                <a:off x="1507" y="1719"/>
                <a:ext cx="3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Line 50"/>
              <p:cNvSpPr>
                <a:spLocks noChangeAspect="1" noChangeShapeType="1"/>
              </p:cNvSpPr>
              <p:nvPr/>
            </p:nvSpPr>
            <p:spPr bwMode="auto">
              <a:xfrm>
                <a:off x="1848" y="1717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Line 51"/>
              <p:cNvSpPr>
                <a:spLocks noChangeAspect="1" noChangeShapeType="1"/>
              </p:cNvSpPr>
              <p:nvPr/>
            </p:nvSpPr>
            <p:spPr bwMode="auto">
              <a:xfrm>
                <a:off x="670" y="1017"/>
                <a:ext cx="108" cy="3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Line 52"/>
              <p:cNvSpPr>
                <a:spLocks noChangeAspect="1" noChangeShapeType="1"/>
              </p:cNvSpPr>
              <p:nvPr/>
            </p:nvSpPr>
            <p:spPr bwMode="auto">
              <a:xfrm>
                <a:off x="1004" y="1020"/>
                <a:ext cx="108" cy="3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Line 53"/>
              <p:cNvSpPr>
                <a:spLocks noChangeAspect="1" noChangeShapeType="1"/>
              </p:cNvSpPr>
              <p:nvPr/>
            </p:nvSpPr>
            <p:spPr bwMode="auto">
              <a:xfrm>
                <a:off x="1662" y="1015"/>
                <a:ext cx="108" cy="3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Line 54"/>
              <p:cNvSpPr>
                <a:spLocks noChangeAspect="1" noChangeShapeType="1"/>
              </p:cNvSpPr>
              <p:nvPr/>
            </p:nvSpPr>
            <p:spPr bwMode="auto">
              <a:xfrm flipH="1">
                <a:off x="2108" y="1020"/>
                <a:ext cx="221" cy="3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Line 55"/>
              <p:cNvSpPr>
                <a:spLocks noChangeAspect="1" noChangeShapeType="1"/>
              </p:cNvSpPr>
              <p:nvPr/>
            </p:nvSpPr>
            <p:spPr bwMode="auto">
              <a:xfrm flipH="1">
                <a:off x="1774" y="1017"/>
                <a:ext cx="221" cy="3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Line 56"/>
              <p:cNvSpPr>
                <a:spLocks noChangeAspect="1" noChangeShapeType="1"/>
              </p:cNvSpPr>
              <p:nvPr/>
            </p:nvSpPr>
            <p:spPr bwMode="auto">
              <a:xfrm flipH="1">
                <a:off x="1448" y="1015"/>
                <a:ext cx="220" cy="3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Line 57"/>
              <p:cNvSpPr>
                <a:spLocks noChangeAspect="1" noChangeShapeType="1"/>
              </p:cNvSpPr>
              <p:nvPr/>
            </p:nvSpPr>
            <p:spPr bwMode="auto">
              <a:xfrm flipH="1">
                <a:off x="1105" y="1022"/>
                <a:ext cx="221" cy="3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1169" y="1374"/>
                <a:ext cx="272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1491" y="1376"/>
                <a:ext cx="272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Line 60"/>
              <p:cNvSpPr>
                <a:spLocks noChangeAspect="1" noChangeShapeType="1"/>
              </p:cNvSpPr>
              <p:nvPr/>
            </p:nvSpPr>
            <p:spPr bwMode="auto">
              <a:xfrm flipH="1">
                <a:off x="2168" y="1374"/>
                <a:ext cx="271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Line 61"/>
              <p:cNvSpPr>
                <a:spLocks noChangeAspect="1" noChangeShapeType="1"/>
              </p:cNvSpPr>
              <p:nvPr/>
            </p:nvSpPr>
            <p:spPr bwMode="auto">
              <a:xfrm>
                <a:off x="1777" y="1372"/>
                <a:ext cx="59" cy="3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Line 62"/>
              <p:cNvSpPr>
                <a:spLocks noChangeAspect="1" noChangeShapeType="1"/>
              </p:cNvSpPr>
              <p:nvPr/>
            </p:nvSpPr>
            <p:spPr bwMode="auto">
              <a:xfrm>
                <a:off x="1438" y="1372"/>
                <a:ext cx="60" cy="3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Line 63"/>
              <p:cNvSpPr>
                <a:spLocks noChangeAspect="1" noChangeShapeType="1"/>
              </p:cNvSpPr>
              <p:nvPr/>
            </p:nvSpPr>
            <p:spPr bwMode="auto">
              <a:xfrm>
                <a:off x="1107" y="665"/>
                <a:ext cx="221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Line 64"/>
              <p:cNvSpPr>
                <a:spLocks noChangeAspect="1" noChangeShapeType="1"/>
              </p:cNvSpPr>
              <p:nvPr/>
            </p:nvSpPr>
            <p:spPr bwMode="auto">
              <a:xfrm>
                <a:off x="1445" y="665"/>
                <a:ext cx="221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1001" y="668"/>
                <a:ext cx="111" cy="34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Line 66"/>
            <p:cNvSpPr>
              <a:spLocks noChangeAspect="1" noChangeShapeType="1"/>
            </p:cNvSpPr>
            <p:nvPr/>
          </p:nvSpPr>
          <p:spPr bwMode="auto">
            <a:xfrm>
              <a:off x="5414963" y="2830513"/>
              <a:ext cx="525462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67"/>
            <p:cNvSpPr>
              <a:spLocks noChangeAspect="1" noChangeShapeType="1"/>
            </p:cNvSpPr>
            <p:nvPr/>
          </p:nvSpPr>
          <p:spPr bwMode="auto">
            <a:xfrm>
              <a:off x="6378575" y="2286000"/>
              <a:ext cx="527050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68"/>
            <p:cNvSpPr>
              <a:spLocks noChangeAspect="1" noChangeShapeType="1"/>
            </p:cNvSpPr>
            <p:nvPr/>
          </p:nvSpPr>
          <p:spPr bwMode="auto">
            <a:xfrm flipH="1">
              <a:off x="6448425" y="2286000"/>
              <a:ext cx="431800" cy="547688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69"/>
            <p:cNvSpPr>
              <a:spLocks noChangeAspect="1" noChangeShapeType="1"/>
            </p:cNvSpPr>
            <p:nvPr/>
          </p:nvSpPr>
          <p:spPr bwMode="auto">
            <a:xfrm>
              <a:off x="6883400" y="2293938"/>
              <a:ext cx="95250" cy="53975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70"/>
            <p:cNvSpPr>
              <a:spLocks noChangeAspect="1" noChangeShapeType="1"/>
            </p:cNvSpPr>
            <p:nvPr/>
          </p:nvSpPr>
          <p:spPr bwMode="auto">
            <a:xfrm>
              <a:off x="6711950" y="1716088"/>
              <a:ext cx="171450" cy="55880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71"/>
            <p:cNvSpPr>
              <a:spLocks noChangeAspect="1" noChangeShapeType="1"/>
            </p:cNvSpPr>
            <p:nvPr/>
          </p:nvSpPr>
          <p:spPr bwMode="auto">
            <a:xfrm>
              <a:off x="7229475" y="1727200"/>
              <a:ext cx="173038" cy="55880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72"/>
            <p:cNvSpPr>
              <a:spLocks noChangeAspect="1" noChangeShapeType="1"/>
            </p:cNvSpPr>
            <p:nvPr/>
          </p:nvSpPr>
          <p:spPr bwMode="auto">
            <a:xfrm>
              <a:off x="6707188" y="1720850"/>
              <a:ext cx="527050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73"/>
            <p:cNvSpPr>
              <a:spLocks noChangeAspect="1" noChangeShapeType="1"/>
            </p:cNvSpPr>
            <p:nvPr/>
          </p:nvSpPr>
          <p:spPr bwMode="auto">
            <a:xfrm>
              <a:off x="5145088" y="1720850"/>
              <a:ext cx="525462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74"/>
            <p:cNvSpPr>
              <a:spLocks noChangeAspect="1" noChangeShapeType="1"/>
            </p:cNvSpPr>
            <p:nvPr/>
          </p:nvSpPr>
          <p:spPr bwMode="auto">
            <a:xfrm flipH="1">
              <a:off x="4775200" y="1712913"/>
              <a:ext cx="350838" cy="550862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75"/>
            <p:cNvSpPr>
              <a:spLocks noChangeAspect="1" noChangeShapeType="1"/>
            </p:cNvSpPr>
            <p:nvPr/>
          </p:nvSpPr>
          <p:spPr bwMode="auto">
            <a:xfrm>
              <a:off x="4600575" y="1720850"/>
              <a:ext cx="525463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Line 76"/>
            <p:cNvSpPr>
              <a:spLocks noChangeAspect="1" noChangeShapeType="1"/>
            </p:cNvSpPr>
            <p:nvPr/>
          </p:nvSpPr>
          <p:spPr bwMode="auto">
            <a:xfrm>
              <a:off x="5291138" y="2289175"/>
              <a:ext cx="95250" cy="541338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77"/>
            <p:cNvSpPr>
              <a:spLocks noChangeAspect="1" noChangeShapeType="1"/>
            </p:cNvSpPr>
            <p:nvPr/>
          </p:nvSpPr>
          <p:spPr bwMode="auto">
            <a:xfrm>
              <a:off x="5324475" y="2289175"/>
              <a:ext cx="525463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78"/>
            <p:cNvSpPr>
              <a:spLocks noChangeAspect="1" noChangeShapeType="1"/>
            </p:cNvSpPr>
            <p:nvPr/>
          </p:nvSpPr>
          <p:spPr bwMode="auto">
            <a:xfrm>
              <a:off x="5656263" y="1720850"/>
              <a:ext cx="171450" cy="55880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79"/>
            <p:cNvSpPr>
              <a:spLocks noChangeAspect="1" noChangeShapeType="1"/>
            </p:cNvSpPr>
            <p:nvPr/>
          </p:nvSpPr>
          <p:spPr bwMode="auto">
            <a:xfrm>
              <a:off x="6200775" y="1716088"/>
              <a:ext cx="525463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80"/>
            <p:cNvSpPr>
              <a:spLocks noChangeAspect="1" noChangeShapeType="1"/>
            </p:cNvSpPr>
            <p:nvPr/>
          </p:nvSpPr>
          <p:spPr bwMode="auto">
            <a:xfrm>
              <a:off x="5659438" y="1720850"/>
              <a:ext cx="525462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81"/>
            <p:cNvSpPr>
              <a:spLocks noChangeAspect="1" noChangeShapeType="1"/>
            </p:cNvSpPr>
            <p:nvPr/>
          </p:nvSpPr>
          <p:spPr bwMode="auto">
            <a:xfrm flipV="1">
              <a:off x="5662613" y="1165225"/>
              <a:ext cx="176212" cy="544513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82"/>
            <p:cNvSpPr>
              <a:spLocks noChangeAspect="1" noChangeShapeType="1"/>
            </p:cNvSpPr>
            <p:nvPr/>
          </p:nvSpPr>
          <p:spPr bwMode="auto">
            <a:xfrm>
              <a:off x="5305425" y="1168400"/>
              <a:ext cx="525463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83"/>
            <p:cNvSpPr>
              <a:spLocks noChangeAspect="1" noChangeArrowheads="1"/>
            </p:cNvSpPr>
            <p:nvPr/>
          </p:nvSpPr>
          <p:spPr bwMode="auto">
            <a:xfrm>
              <a:off x="5229225" y="1092200"/>
              <a:ext cx="147638" cy="1476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84"/>
            <p:cNvSpPr>
              <a:spLocks noChangeAspect="1" noChangeArrowheads="1"/>
            </p:cNvSpPr>
            <p:nvPr/>
          </p:nvSpPr>
          <p:spPr bwMode="auto">
            <a:xfrm>
              <a:off x="5754688" y="1092200"/>
              <a:ext cx="147637" cy="1476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85"/>
            <p:cNvSpPr>
              <a:spLocks noChangeAspect="1" noChangeArrowheads="1"/>
            </p:cNvSpPr>
            <p:nvPr/>
          </p:nvSpPr>
          <p:spPr bwMode="auto">
            <a:xfrm>
              <a:off x="5316538" y="2757488"/>
              <a:ext cx="147637" cy="1476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86"/>
            <p:cNvSpPr>
              <a:spLocks noChangeAspect="1" noChangeArrowheads="1"/>
            </p:cNvSpPr>
            <p:nvPr/>
          </p:nvSpPr>
          <p:spPr bwMode="auto">
            <a:xfrm>
              <a:off x="5842000" y="2757488"/>
              <a:ext cx="147638" cy="1476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87"/>
            <p:cNvSpPr>
              <a:spLocks noChangeAspect="1" noChangeArrowheads="1"/>
            </p:cNvSpPr>
            <p:nvPr/>
          </p:nvSpPr>
          <p:spPr bwMode="auto">
            <a:xfrm>
              <a:off x="6367463" y="2757488"/>
              <a:ext cx="149225" cy="1476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val 88"/>
            <p:cNvSpPr>
              <a:spLocks noChangeAspect="1" noChangeArrowheads="1"/>
            </p:cNvSpPr>
            <p:nvPr/>
          </p:nvSpPr>
          <p:spPr bwMode="auto">
            <a:xfrm>
              <a:off x="6894513" y="2757488"/>
              <a:ext cx="147637" cy="1476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3" name="Group 89"/>
            <p:cNvGrpSpPr>
              <a:grpSpLocks noChangeAspect="1"/>
            </p:cNvGrpSpPr>
            <p:nvPr/>
          </p:nvGrpSpPr>
          <p:grpSpPr bwMode="auto">
            <a:xfrm>
              <a:off x="4527550" y="1647825"/>
              <a:ext cx="2778125" cy="147638"/>
              <a:chOff x="432" y="1056"/>
              <a:chExt cx="1521" cy="81"/>
            </a:xfrm>
          </p:grpSpPr>
          <p:sp>
            <p:nvSpPr>
              <p:cNvPr id="44" name="Oval 90"/>
              <p:cNvSpPr>
                <a:spLocks noChangeAspect="1" noChangeArrowheads="1"/>
              </p:cNvSpPr>
              <p:nvPr/>
            </p:nvSpPr>
            <p:spPr bwMode="auto">
              <a:xfrm>
                <a:off x="432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91"/>
              <p:cNvSpPr>
                <a:spLocks noChangeAspect="1" noChangeArrowheads="1"/>
              </p:cNvSpPr>
              <p:nvPr/>
            </p:nvSpPr>
            <p:spPr bwMode="auto">
              <a:xfrm>
                <a:off x="720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Oval 92"/>
              <p:cNvSpPr>
                <a:spLocks noChangeAspect="1" noChangeArrowheads="1"/>
              </p:cNvSpPr>
              <p:nvPr/>
            </p:nvSpPr>
            <p:spPr bwMode="auto">
              <a:xfrm>
                <a:off x="1008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Oval 93"/>
              <p:cNvSpPr>
                <a:spLocks noChangeAspect="1" noChangeArrowheads="1"/>
              </p:cNvSpPr>
              <p:nvPr/>
            </p:nvSpPr>
            <p:spPr bwMode="auto">
              <a:xfrm>
                <a:off x="1296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Oval 94"/>
              <p:cNvSpPr>
                <a:spLocks noChangeAspect="1" noChangeArrowheads="1"/>
              </p:cNvSpPr>
              <p:nvPr/>
            </p:nvSpPr>
            <p:spPr bwMode="auto">
              <a:xfrm>
                <a:off x="1584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Oval 95"/>
              <p:cNvSpPr>
                <a:spLocks noChangeAspect="1" noChangeArrowheads="1"/>
              </p:cNvSpPr>
              <p:nvPr/>
            </p:nvSpPr>
            <p:spPr bwMode="auto">
              <a:xfrm>
                <a:off x="1872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" name="Group 96"/>
            <p:cNvGrpSpPr>
              <a:grpSpLocks noChangeAspect="1"/>
            </p:cNvGrpSpPr>
            <p:nvPr/>
          </p:nvGrpSpPr>
          <p:grpSpPr bwMode="auto">
            <a:xfrm>
              <a:off x="4702175" y="2201863"/>
              <a:ext cx="2778125" cy="147637"/>
              <a:chOff x="432" y="1056"/>
              <a:chExt cx="1521" cy="81"/>
            </a:xfrm>
          </p:grpSpPr>
          <p:sp>
            <p:nvSpPr>
              <p:cNvPr id="38" name="Oval 97"/>
              <p:cNvSpPr>
                <a:spLocks noChangeAspect="1" noChangeArrowheads="1"/>
              </p:cNvSpPr>
              <p:nvPr/>
            </p:nvSpPr>
            <p:spPr bwMode="auto">
              <a:xfrm>
                <a:off x="432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98"/>
              <p:cNvSpPr>
                <a:spLocks noChangeAspect="1" noChangeArrowheads="1"/>
              </p:cNvSpPr>
              <p:nvPr/>
            </p:nvSpPr>
            <p:spPr bwMode="auto">
              <a:xfrm>
                <a:off x="720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99"/>
              <p:cNvSpPr>
                <a:spLocks noChangeAspect="1" noChangeArrowheads="1"/>
              </p:cNvSpPr>
              <p:nvPr/>
            </p:nvSpPr>
            <p:spPr bwMode="auto">
              <a:xfrm>
                <a:off x="1008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Oval 100"/>
              <p:cNvSpPr>
                <a:spLocks noChangeAspect="1" noChangeArrowheads="1"/>
              </p:cNvSpPr>
              <p:nvPr/>
            </p:nvSpPr>
            <p:spPr bwMode="auto">
              <a:xfrm>
                <a:off x="1296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Oval 101"/>
              <p:cNvSpPr>
                <a:spLocks noChangeAspect="1" noChangeArrowheads="1"/>
              </p:cNvSpPr>
              <p:nvPr/>
            </p:nvSpPr>
            <p:spPr bwMode="auto">
              <a:xfrm>
                <a:off x="1584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Oval 102"/>
              <p:cNvSpPr>
                <a:spLocks noChangeAspect="1" noChangeArrowheads="1"/>
              </p:cNvSpPr>
              <p:nvPr/>
            </p:nvSpPr>
            <p:spPr bwMode="auto">
              <a:xfrm>
                <a:off x="1872" y="105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5" name="Freeform 103"/>
            <p:cNvSpPr>
              <a:spLocks/>
            </p:cNvSpPr>
            <p:nvPr/>
          </p:nvSpPr>
          <p:spPr bwMode="auto">
            <a:xfrm>
              <a:off x="4733925" y="966788"/>
              <a:ext cx="1557338" cy="1881187"/>
            </a:xfrm>
            <a:custGeom>
              <a:avLst/>
              <a:gdLst>
                <a:gd name="T0" fmla="*/ 0 w 981"/>
                <a:gd name="T1" fmla="*/ 1185 h 1185"/>
                <a:gd name="T2" fmla="*/ 81 w 981"/>
                <a:gd name="T3" fmla="*/ 1074 h 1185"/>
                <a:gd name="T4" fmla="*/ 147 w 981"/>
                <a:gd name="T5" fmla="*/ 954 h 1185"/>
                <a:gd name="T6" fmla="*/ 237 w 981"/>
                <a:gd name="T7" fmla="*/ 819 h 1185"/>
                <a:gd name="T8" fmla="*/ 540 w 981"/>
                <a:gd name="T9" fmla="*/ 621 h 1185"/>
                <a:gd name="T10" fmla="*/ 624 w 981"/>
                <a:gd name="T11" fmla="*/ 597 h 1185"/>
                <a:gd name="T12" fmla="*/ 666 w 981"/>
                <a:gd name="T13" fmla="*/ 576 h 1185"/>
                <a:gd name="T14" fmla="*/ 714 w 981"/>
                <a:gd name="T15" fmla="*/ 537 h 1185"/>
                <a:gd name="T16" fmla="*/ 816 w 981"/>
                <a:gd name="T17" fmla="*/ 363 h 1185"/>
                <a:gd name="T18" fmla="*/ 981 w 981"/>
                <a:gd name="T19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1" h="1185">
                  <a:moveTo>
                    <a:pt x="0" y="1185"/>
                  </a:moveTo>
                  <a:cubicBezTo>
                    <a:pt x="28" y="1148"/>
                    <a:pt x="53" y="1111"/>
                    <a:pt x="81" y="1074"/>
                  </a:cubicBezTo>
                  <a:cubicBezTo>
                    <a:pt x="87" y="1049"/>
                    <a:pt x="132" y="979"/>
                    <a:pt x="147" y="954"/>
                  </a:cubicBezTo>
                  <a:cubicBezTo>
                    <a:pt x="175" y="907"/>
                    <a:pt x="201" y="861"/>
                    <a:pt x="237" y="819"/>
                  </a:cubicBezTo>
                  <a:cubicBezTo>
                    <a:pt x="316" y="727"/>
                    <a:pt x="431" y="668"/>
                    <a:pt x="540" y="621"/>
                  </a:cubicBezTo>
                  <a:cubicBezTo>
                    <a:pt x="566" y="610"/>
                    <a:pt x="597" y="606"/>
                    <a:pt x="624" y="597"/>
                  </a:cubicBezTo>
                  <a:cubicBezTo>
                    <a:pt x="640" y="592"/>
                    <a:pt x="651" y="581"/>
                    <a:pt x="666" y="576"/>
                  </a:cubicBezTo>
                  <a:cubicBezTo>
                    <a:pt x="682" y="564"/>
                    <a:pt x="702" y="553"/>
                    <a:pt x="714" y="537"/>
                  </a:cubicBezTo>
                  <a:cubicBezTo>
                    <a:pt x="756" y="484"/>
                    <a:pt x="786" y="423"/>
                    <a:pt x="816" y="363"/>
                  </a:cubicBezTo>
                  <a:cubicBezTo>
                    <a:pt x="875" y="244"/>
                    <a:pt x="922" y="119"/>
                    <a:pt x="981" y="0"/>
                  </a:cubicBezTo>
                </a:path>
              </a:pathLst>
            </a:custGeom>
            <a:noFill/>
            <a:ln w="28575" cap="rnd" cmpd="sng">
              <a:solidFill>
                <a:srgbClr val="618FFD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04"/>
            <p:cNvSpPr>
              <a:spLocks/>
            </p:cNvSpPr>
            <p:nvPr/>
          </p:nvSpPr>
          <p:spPr bwMode="auto">
            <a:xfrm>
              <a:off x="5872163" y="1833563"/>
              <a:ext cx="371475" cy="1123950"/>
            </a:xfrm>
            <a:custGeom>
              <a:avLst/>
              <a:gdLst>
                <a:gd name="T0" fmla="*/ 0 w 234"/>
                <a:gd name="T1" fmla="*/ 0 h 708"/>
                <a:gd name="T2" fmla="*/ 51 w 234"/>
                <a:gd name="T3" fmla="*/ 48 h 708"/>
                <a:gd name="T4" fmla="*/ 81 w 234"/>
                <a:gd name="T5" fmla="*/ 84 h 708"/>
                <a:gd name="T6" fmla="*/ 111 w 234"/>
                <a:gd name="T7" fmla="*/ 126 h 708"/>
                <a:gd name="T8" fmla="*/ 141 w 234"/>
                <a:gd name="T9" fmla="*/ 174 h 708"/>
                <a:gd name="T10" fmla="*/ 168 w 234"/>
                <a:gd name="T11" fmla="*/ 225 h 708"/>
                <a:gd name="T12" fmla="*/ 234 w 234"/>
                <a:gd name="T13" fmla="*/ 489 h 708"/>
                <a:gd name="T14" fmla="*/ 231 w 234"/>
                <a:gd name="T15" fmla="*/ 516 h 708"/>
                <a:gd name="T16" fmla="*/ 228 w 234"/>
                <a:gd name="T17" fmla="*/ 597 h 708"/>
                <a:gd name="T18" fmla="*/ 210 w 234"/>
                <a:gd name="T19" fmla="*/ 70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708">
                  <a:moveTo>
                    <a:pt x="0" y="0"/>
                  </a:moveTo>
                  <a:cubicBezTo>
                    <a:pt x="13" y="13"/>
                    <a:pt x="41" y="33"/>
                    <a:pt x="51" y="48"/>
                  </a:cubicBezTo>
                  <a:cubicBezTo>
                    <a:pt x="60" y="61"/>
                    <a:pt x="70" y="73"/>
                    <a:pt x="81" y="84"/>
                  </a:cubicBezTo>
                  <a:cubicBezTo>
                    <a:pt x="86" y="99"/>
                    <a:pt x="100" y="115"/>
                    <a:pt x="111" y="126"/>
                  </a:cubicBezTo>
                  <a:cubicBezTo>
                    <a:pt x="117" y="143"/>
                    <a:pt x="128" y="161"/>
                    <a:pt x="141" y="174"/>
                  </a:cubicBezTo>
                  <a:cubicBezTo>
                    <a:pt x="147" y="192"/>
                    <a:pt x="160" y="208"/>
                    <a:pt x="168" y="225"/>
                  </a:cubicBezTo>
                  <a:cubicBezTo>
                    <a:pt x="205" y="309"/>
                    <a:pt x="226" y="398"/>
                    <a:pt x="234" y="489"/>
                  </a:cubicBezTo>
                  <a:cubicBezTo>
                    <a:pt x="233" y="498"/>
                    <a:pt x="232" y="507"/>
                    <a:pt x="231" y="516"/>
                  </a:cubicBezTo>
                  <a:cubicBezTo>
                    <a:pt x="230" y="543"/>
                    <a:pt x="230" y="570"/>
                    <a:pt x="228" y="597"/>
                  </a:cubicBezTo>
                  <a:cubicBezTo>
                    <a:pt x="225" y="633"/>
                    <a:pt x="210" y="672"/>
                    <a:pt x="210" y="708"/>
                  </a:cubicBezTo>
                </a:path>
              </a:pathLst>
            </a:custGeom>
            <a:noFill/>
            <a:ln w="28575" cap="rnd" cmpd="sng">
              <a:solidFill>
                <a:srgbClr val="618FFD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05"/>
            <p:cNvSpPr>
              <a:spLocks/>
            </p:cNvSpPr>
            <p:nvPr/>
          </p:nvSpPr>
          <p:spPr bwMode="auto">
            <a:xfrm>
              <a:off x="6086475" y="2005013"/>
              <a:ext cx="1538288" cy="842962"/>
            </a:xfrm>
            <a:custGeom>
              <a:avLst/>
              <a:gdLst>
                <a:gd name="T0" fmla="*/ 0 w 969"/>
                <a:gd name="T1" fmla="*/ 54 h 531"/>
                <a:gd name="T2" fmla="*/ 339 w 969"/>
                <a:gd name="T3" fmla="*/ 0 h 531"/>
                <a:gd name="T4" fmla="*/ 483 w 969"/>
                <a:gd name="T5" fmla="*/ 12 h 531"/>
                <a:gd name="T6" fmla="*/ 525 w 969"/>
                <a:gd name="T7" fmla="*/ 27 h 531"/>
                <a:gd name="T8" fmla="*/ 561 w 969"/>
                <a:gd name="T9" fmla="*/ 45 h 531"/>
                <a:gd name="T10" fmla="*/ 612 w 969"/>
                <a:gd name="T11" fmla="*/ 78 h 531"/>
                <a:gd name="T12" fmla="*/ 642 w 969"/>
                <a:gd name="T13" fmla="*/ 105 h 531"/>
                <a:gd name="T14" fmla="*/ 708 w 969"/>
                <a:gd name="T15" fmla="*/ 201 h 531"/>
                <a:gd name="T16" fmla="*/ 738 w 969"/>
                <a:gd name="T17" fmla="*/ 261 h 531"/>
                <a:gd name="T18" fmla="*/ 810 w 969"/>
                <a:gd name="T19" fmla="*/ 372 h 531"/>
                <a:gd name="T20" fmla="*/ 891 w 969"/>
                <a:gd name="T21" fmla="*/ 459 h 531"/>
                <a:gd name="T22" fmla="*/ 942 w 969"/>
                <a:gd name="T23" fmla="*/ 507 h 531"/>
                <a:gd name="T24" fmla="*/ 960 w 969"/>
                <a:gd name="T25" fmla="*/ 525 h 531"/>
                <a:gd name="T26" fmla="*/ 969 w 969"/>
                <a:gd name="T2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9" h="531">
                  <a:moveTo>
                    <a:pt x="0" y="54"/>
                  </a:moveTo>
                  <a:cubicBezTo>
                    <a:pt x="109" y="18"/>
                    <a:pt x="225" y="5"/>
                    <a:pt x="339" y="0"/>
                  </a:cubicBezTo>
                  <a:cubicBezTo>
                    <a:pt x="394" y="3"/>
                    <a:pt x="433" y="4"/>
                    <a:pt x="483" y="12"/>
                  </a:cubicBezTo>
                  <a:cubicBezTo>
                    <a:pt x="496" y="17"/>
                    <a:pt x="514" y="20"/>
                    <a:pt x="525" y="27"/>
                  </a:cubicBezTo>
                  <a:cubicBezTo>
                    <a:pt x="536" y="34"/>
                    <a:pt x="549" y="41"/>
                    <a:pt x="561" y="45"/>
                  </a:cubicBezTo>
                  <a:cubicBezTo>
                    <a:pt x="577" y="57"/>
                    <a:pt x="597" y="65"/>
                    <a:pt x="612" y="78"/>
                  </a:cubicBezTo>
                  <a:cubicBezTo>
                    <a:pt x="644" y="107"/>
                    <a:pt x="622" y="91"/>
                    <a:pt x="642" y="105"/>
                  </a:cubicBezTo>
                  <a:cubicBezTo>
                    <a:pt x="663" y="137"/>
                    <a:pt x="685" y="170"/>
                    <a:pt x="708" y="201"/>
                  </a:cubicBezTo>
                  <a:cubicBezTo>
                    <a:pt x="714" y="219"/>
                    <a:pt x="729" y="243"/>
                    <a:pt x="738" y="261"/>
                  </a:cubicBezTo>
                  <a:cubicBezTo>
                    <a:pt x="757" y="299"/>
                    <a:pt x="774" y="348"/>
                    <a:pt x="810" y="372"/>
                  </a:cubicBezTo>
                  <a:cubicBezTo>
                    <a:pt x="831" y="403"/>
                    <a:pt x="860" y="438"/>
                    <a:pt x="891" y="459"/>
                  </a:cubicBezTo>
                  <a:cubicBezTo>
                    <a:pt x="904" y="479"/>
                    <a:pt x="925" y="492"/>
                    <a:pt x="942" y="507"/>
                  </a:cubicBezTo>
                  <a:cubicBezTo>
                    <a:pt x="948" y="513"/>
                    <a:pt x="954" y="519"/>
                    <a:pt x="960" y="525"/>
                  </a:cubicBezTo>
                  <a:cubicBezTo>
                    <a:pt x="963" y="528"/>
                    <a:pt x="969" y="531"/>
                    <a:pt x="969" y="531"/>
                  </a:cubicBezTo>
                </a:path>
              </a:pathLst>
            </a:custGeom>
            <a:noFill/>
            <a:ln w="28575" cap="rnd" cmpd="sng">
              <a:solidFill>
                <a:srgbClr val="618FFD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678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32"/>
          <p:cNvGrpSpPr>
            <a:grpSpLocks/>
          </p:cNvGrpSpPr>
          <p:nvPr/>
        </p:nvGrpSpPr>
        <p:grpSpPr bwMode="auto">
          <a:xfrm>
            <a:off x="1179541" y="1471613"/>
            <a:ext cx="3074987" cy="4564062"/>
            <a:chOff x="463826" y="1497496"/>
            <a:chExt cx="3074505" cy="4565374"/>
          </a:xfrm>
        </p:grpSpPr>
        <p:sp>
          <p:nvSpPr>
            <p:cNvPr id="8" name="TextBox 7"/>
            <p:cNvSpPr txBox="1"/>
            <p:nvPr/>
          </p:nvSpPr>
          <p:spPr>
            <a:xfrm>
              <a:off x="995032" y="5267304"/>
              <a:ext cx="1808925" cy="461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/>
                </a:rPr>
                <a:t>Computers</a:t>
              </a:r>
            </a:p>
          </p:txBody>
        </p:sp>
        <p:grpSp>
          <p:nvGrpSpPr>
            <p:cNvPr id="24590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4591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2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9925" y="1695990"/>
                <a:ext cx="2869296" cy="8312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Continuous</a:t>
                </a:r>
                <a:br>
                  <a:rPr lang="en-US" sz="2400" b="1" dirty="0">
                    <a:solidFill>
                      <a:srgbClr val="000000"/>
                    </a:solidFill>
                    <a:latin typeface="Arial"/>
                  </a:rPr>
                </a:b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physical modeling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56954" y="3544371"/>
                <a:ext cx="2288248" cy="4617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Linear algebra</a:t>
                </a:r>
              </a:p>
            </p:txBody>
          </p:sp>
          <p:cxnSp>
            <p:nvCxnSpPr>
              <p:cNvPr id="24595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6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4580" name="Group 33"/>
          <p:cNvGrpSpPr>
            <a:grpSpLocks/>
          </p:cNvGrpSpPr>
          <p:nvPr/>
        </p:nvGrpSpPr>
        <p:grpSpPr bwMode="auto">
          <a:xfrm>
            <a:off x="5068916" y="1477964"/>
            <a:ext cx="3074987" cy="4565650"/>
            <a:chOff x="4671391" y="1490870"/>
            <a:chExt cx="3074505" cy="4565374"/>
          </a:xfrm>
        </p:grpSpPr>
        <p:grpSp>
          <p:nvGrpSpPr>
            <p:cNvPr id="24581" name="Group 17"/>
            <p:cNvGrpSpPr>
              <a:grpSpLocks/>
            </p:cNvGrpSpPr>
            <p:nvPr/>
          </p:nvGrpSpPr>
          <p:grpSpPr bwMode="auto">
            <a:xfrm>
              <a:off x="4671391" y="1490870"/>
              <a:ext cx="3074505" cy="4565374"/>
              <a:chOff x="463826" y="1497496"/>
              <a:chExt cx="3074505" cy="4565374"/>
            </a:xfrm>
          </p:grpSpPr>
          <p:sp>
            <p:nvSpPr>
              <p:cNvPr id="24583" name="Oval 18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4" name="Oval 19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05241" y="1735607"/>
                <a:ext cx="2818659" cy="83094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Discrete</a:t>
                </a:r>
                <a:br>
                  <a:rPr lang="en-US" sz="2400" b="1" dirty="0">
                    <a:solidFill>
                      <a:srgbClr val="000000"/>
                    </a:solidFill>
                    <a:latin typeface="Arial"/>
                  </a:rPr>
                </a:b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structure analysis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40698" y="3545247"/>
                <a:ext cx="2120761" cy="4616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Graph theory</a:t>
                </a:r>
              </a:p>
            </p:txBody>
          </p:sp>
          <p:cxnSp>
            <p:nvCxnSpPr>
              <p:cNvPr id="24587" name="Straight Arrow Connector 22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88" name="Straight Arrow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5335133" y="5233969"/>
              <a:ext cx="1808925" cy="461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/>
                </a:rPr>
                <a:t>Computers</a:t>
              </a:r>
            </a:p>
          </p:txBody>
        </p:sp>
      </p:grpSp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3813" cy="515938"/>
          </a:xfrm>
          <a:noFill/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The middleware challenge for graph analysis</a:t>
            </a:r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03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813" y="627063"/>
            <a:ext cx="3030537" cy="5421312"/>
          </a:xfrm>
        </p:spPr>
        <p:txBody>
          <a:bodyPr/>
          <a:lstStyle/>
          <a:p>
            <a:pPr marL="457200" indent="-457200" eaLnBrk="1" hangingPunct="1"/>
            <a:endParaRPr lang="en-US" dirty="0">
              <a:latin typeface="Arial" charset="0"/>
            </a:endParaRPr>
          </a:p>
          <a:p>
            <a:pPr marL="457200" indent="-457200" eaLnBrk="1" hangingPunct="1"/>
            <a:endParaRPr lang="en-US" dirty="0">
              <a:latin typeface="Arial" charset="0"/>
            </a:endParaRPr>
          </a:p>
          <a:p>
            <a:pPr marL="457200" indent="-457200" eaLnBrk="1" hangingPunct="1"/>
            <a:r>
              <a:rPr lang="en-US" dirty="0">
                <a:latin typeface="Arial" charset="0"/>
              </a:rPr>
              <a:t>By analogy to numerical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scientific computing. . .</a:t>
            </a:r>
          </a:p>
          <a:p>
            <a:pPr marL="457200" indent="-457200" eaLnBrk="1" hangingPunct="1"/>
            <a:endParaRPr lang="en-US" dirty="0">
              <a:latin typeface="Arial" charset="0"/>
            </a:endParaRPr>
          </a:p>
          <a:p>
            <a:pPr marL="457200" indent="-457200" eaLnBrk="1" hangingPunct="1"/>
            <a:endParaRPr lang="en-US" dirty="0">
              <a:latin typeface="Arial" charset="0"/>
            </a:endParaRPr>
          </a:p>
          <a:p>
            <a:pPr marL="457200" indent="-457200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marL="457200" indent="-457200" eaLnBrk="1" hangingPunct="1"/>
            <a:r>
              <a:rPr lang="en-US" dirty="0">
                <a:latin typeface="Arial" charset="0"/>
              </a:rPr>
              <a:t>What should the combinatorial BLAS look like?</a:t>
            </a:r>
            <a:endParaRPr lang="en-US" b="1" dirty="0">
              <a:latin typeface="Arial" charset="0"/>
            </a:endParaRPr>
          </a:p>
          <a:p>
            <a:pPr marL="2171700" lvl="4" indent="-342900" eaLnBrk="1" hangingPunct="1"/>
            <a:endParaRPr lang="en-US" sz="2400" b="1" dirty="0"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3813" cy="515938"/>
          </a:xfrm>
          <a:noFill/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The middleware challenge for graph analysis</a:t>
            </a:r>
            <a:endParaRPr lang="en-US" b="0" dirty="0">
              <a:latin typeface="Arial" charset="0"/>
            </a:endParaRPr>
          </a:p>
        </p:txBody>
      </p:sp>
      <p:grpSp>
        <p:nvGrpSpPr>
          <p:cNvPr id="34820" name="Group 13"/>
          <p:cNvGrpSpPr>
            <a:grpSpLocks/>
          </p:cNvGrpSpPr>
          <p:nvPr/>
        </p:nvGrpSpPr>
        <p:grpSpPr bwMode="auto">
          <a:xfrm>
            <a:off x="3271838" y="1776413"/>
            <a:ext cx="5872162" cy="3890962"/>
            <a:chOff x="1872" y="800"/>
            <a:chExt cx="3699" cy="2451"/>
          </a:xfrm>
        </p:grpSpPr>
        <p:pic>
          <p:nvPicPr>
            <p:cNvPr id="34821" name="Picture 5" descr="RS6000bl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1132"/>
              <a:ext cx="2606" cy="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4637" y="1460"/>
              <a:ext cx="9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smtClean="0">
                  <a:solidFill>
                    <a:srgbClr val="FF0000"/>
                  </a:solidFill>
                  <a:latin typeface="Arial" charset="0"/>
                </a:rPr>
                <a:t>C  =  A*B</a:t>
              </a:r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4652" y="2278"/>
              <a:ext cx="8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smtClean="0">
                  <a:solidFill>
                    <a:srgbClr val="FF0000"/>
                  </a:solidFill>
                  <a:latin typeface="Arial" charset="0"/>
                </a:rPr>
                <a:t>y  =  A*x</a:t>
              </a: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4637" y="2580"/>
              <a:ext cx="7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sz="1800" b="1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μ</a:t>
              </a:r>
              <a:r>
                <a:rPr lang="en-US" sz="1800" b="1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800" b="1" smtClean="0">
                  <a:solidFill>
                    <a:srgbClr val="FF0000"/>
                  </a:solidFill>
                  <a:latin typeface="Arial" charset="0"/>
                </a:rPr>
                <a:t> =  x</a:t>
              </a:r>
              <a:r>
                <a:rPr lang="en-US" sz="1800" b="1" baseline="30000" smtClean="0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sz="1800" b="1" smtClean="0">
                  <a:solidFill>
                    <a:srgbClr val="FF0000"/>
                  </a:solidFill>
                  <a:latin typeface="Arial" charset="0"/>
                </a:rPr>
                <a:t> y</a:t>
              </a:r>
            </a:p>
          </p:txBody>
        </p:sp>
        <p:pic>
          <p:nvPicPr>
            <p:cNvPr id="34825" name="Picture 10" descr="Dotted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1420"/>
              <a:ext cx="233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Text Box 12"/>
            <p:cNvSpPr txBox="1">
              <a:spLocks noChangeArrowheads="1"/>
            </p:cNvSpPr>
            <p:nvPr/>
          </p:nvSpPr>
          <p:spPr bwMode="auto">
            <a:xfrm>
              <a:off x="1872" y="800"/>
              <a:ext cx="3201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</a:rPr>
                <a:t>Basic Linear Algebra Subroutines (BLAS):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</a:rPr>
                <a:t>Ops/Sec  vs.  Matrix 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613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16782"/>
          <a:lstStyle/>
          <a:p>
            <a:pPr marL="39628"/>
            <a:r>
              <a:rPr lang="en-US" sz="3100">
                <a:latin typeface="Arial" charset="0"/>
              </a:rPr>
              <a:t>Identification of Primitives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377825" y="1323976"/>
            <a:ext cx="4033838" cy="4622800"/>
          </a:xfrm>
        </p:spPr>
        <p:txBody>
          <a:bodyPr rIns="21036">
            <a:normAutofit/>
          </a:bodyPr>
          <a:lstStyle/>
          <a:p>
            <a:pPr marL="421190" indent="-180511">
              <a:lnSpc>
                <a:spcPct val="100000"/>
              </a:lnSpc>
              <a:spcBef>
                <a:spcPct val="0"/>
              </a:spcBef>
              <a:buClr>
                <a:srgbClr val="1A4499"/>
              </a:buClr>
              <a:buNone/>
              <a:defRPr/>
            </a:pPr>
            <a:r>
              <a:rPr lang="en-US" dirty="0" smtClean="0">
                <a:ea typeface="+mn-ea"/>
              </a:rPr>
              <a:t>Sparse matrix-matrix </a:t>
            </a:r>
          </a:p>
          <a:p>
            <a:pPr marL="421190" indent="-180511">
              <a:lnSpc>
                <a:spcPct val="100000"/>
              </a:lnSpc>
              <a:spcBef>
                <a:spcPct val="0"/>
              </a:spcBef>
              <a:buClr>
                <a:srgbClr val="1A4499"/>
              </a:buClr>
              <a:buNone/>
              <a:defRPr/>
            </a:pPr>
            <a:r>
              <a:rPr lang="en-US" dirty="0" smtClean="0">
                <a:ea typeface="+mn-ea"/>
              </a:rPr>
              <a:t>multiplication (SpGEMM)</a:t>
            </a:r>
          </a:p>
          <a:p>
            <a:pPr marL="421190" indent="-180511">
              <a:lnSpc>
                <a:spcPct val="100000"/>
              </a:lnSpc>
              <a:spcBef>
                <a:spcPct val="0"/>
              </a:spcBef>
              <a:buClr>
                <a:srgbClr val="1A4499"/>
              </a:buClr>
              <a:buFont typeface="Lucida Grande" charset="0"/>
              <a:buChar char="‣"/>
              <a:defRPr/>
            </a:pPr>
            <a:endParaRPr lang="en-US" sz="2500" dirty="0">
              <a:ea typeface="+mn-ea"/>
            </a:endParaRPr>
          </a:p>
          <a:p>
            <a:pPr marL="421190" indent="-180511">
              <a:lnSpc>
                <a:spcPct val="100000"/>
              </a:lnSpc>
              <a:spcBef>
                <a:spcPct val="0"/>
              </a:spcBef>
              <a:buClr>
                <a:srgbClr val="1A4499"/>
              </a:buClr>
              <a:buFont typeface="Lucida Grande" charset="0"/>
              <a:buChar char="‣"/>
              <a:defRPr/>
            </a:pPr>
            <a:endParaRPr lang="en-US" sz="2500" dirty="0">
              <a:ea typeface="+mn-ea"/>
            </a:endParaRPr>
          </a:p>
          <a:p>
            <a:pPr marL="421190" indent="-180511">
              <a:lnSpc>
                <a:spcPct val="100000"/>
              </a:lnSpc>
              <a:spcBef>
                <a:spcPct val="0"/>
              </a:spcBef>
              <a:buClr>
                <a:srgbClr val="1A4499"/>
              </a:buClr>
              <a:buNone/>
              <a:defRPr/>
            </a:pPr>
            <a:endParaRPr lang="en-US" sz="2500" dirty="0">
              <a:ea typeface="+mn-ea"/>
            </a:endParaRPr>
          </a:p>
          <a:p>
            <a:pPr marL="421190" indent="-180511">
              <a:lnSpc>
                <a:spcPct val="100000"/>
              </a:lnSpc>
              <a:spcBef>
                <a:spcPts val="422"/>
              </a:spcBef>
              <a:buClr>
                <a:srgbClr val="1A4499"/>
              </a:buClr>
              <a:buNone/>
              <a:defRPr/>
            </a:pPr>
            <a:endParaRPr lang="en-US" sz="2500" dirty="0">
              <a:ea typeface="+mn-ea"/>
            </a:endParaRPr>
          </a:p>
          <a:p>
            <a:pPr marL="421190" indent="-180511">
              <a:lnSpc>
                <a:spcPct val="100000"/>
              </a:lnSpc>
              <a:buClr>
                <a:srgbClr val="1A4499"/>
              </a:buClr>
              <a:buNone/>
              <a:defRPr/>
            </a:pPr>
            <a:r>
              <a:rPr lang="en-US" dirty="0" smtClean="0">
                <a:ea typeface="+mn-ea"/>
              </a:rPr>
              <a:t>Element-wise operations</a:t>
            </a:r>
            <a:endParaRPr lang="en-US" dirty="0">
              <a:ea typeface="+mn-ea"/>
            </a:endParaRPr>
          </a:p>
          <a:p>
            <a:pPr marL="0" lvl="1" indent="0">
              <a:lnSpc>
                <a:spcPct val="100000"/>
              </a:lnSpc>
              <a:spcBef>
                <a:spcPts val="422"/>
              </a:spcBef>
              <a:buNone/>
              <a:defRPr/>
            </a:pPr>
            <a:r>
              <a:rPr lang="en-US" dirty="0">
                <a:ea typeface="+mn-ea"/>
                <a:cs typeface="+mn-cs"/>
              </a:rPr>
              <a:t>         </a:t>
            </a:r>
            <a:endParaRPr lang="en-US" dirty="0">
              <a:ea typeface="+mn-ea"/>
              <a:cs typeface="+mn-cs"/>
              <a:sym typeface="Arial Bold" charset="0"/>
            </a:endParaRPr>
          </a:p>
        </p:txBody>
      </p:sp>
      <p:grpSp>
        <p:nvGrpSpPr>
          <p:cNvPr id="36868" name="Group 1"/>
          <p:cNvGrpSpPr>
            <a:grpSpLocks/>
          </p:cNvGrpSpPr>
          <p:nvPr/>
        </p:nvGrpSpPr>
        <p:grpSpPr bwMode="auto">
          <a:xfrm>
            <a:off x="0" y="0"/>
            <a:ext cx="9144000" cy="1295400"/>
            <a:chOff x="0" y="0"/>
            <a:chExt cx="8192" cy="1160"/>
          </a:xfrm>
        </p:grpSpPr>
        <p:sp>
          <p:nvSpPr>
            <p:cNvPr id="36957" name="Rectangle 2"/>
            <p:cNvSpPr>
              <a:spLocks/>
            </p:cNvSpPr>
            <p:nvPr/>
          </p:nvSpPr>
          <p:spPr bwMode="auto">
            <a:xfrm>
              <a:off x="0" y="0"/>
              <a:ext cx="8192" cy="116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6958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1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6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6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Oval 4"/>
          <p:cNvSpPr>
            <a:spLocks noChangeAspect="1" noChangeArrowheads="1"/>
          </p:cNvSpPr>
          <p:nvPr/>
        </p:nvSpPr>
        <p:spPr bwMode="auto">
          <a:xfrm>
            <a:off x="838226" y="2432051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6871" name="Oval 6"/>
          <p:cNvSpPr>
            <a:spLocks noChangeAspect="1" noChangeArrowheads="1"/>
          </p:cNvSpPr>
          <p:nvPr/>
        </p:nvSpPr>
        <p:spPr bwMode="auto">
          <a:xfrm>
            <a:off x="1435126" y="2432051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2" name="Oval 10"/>
          <p:cNvSpPr>
            <a:spLocks noChangeAspect="1" noChangeArrowheads="1"/>
          </p:cNvSpPr>
          <p:nvPr/>
        </p:nvSpPr>
        <p:spPr bwMode="auto">
          <a:xfrm>
            <a:off x="1135063" y="2684463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3" name="Oval 14"/>
          <p:cNvSpPr>
            <a:spLocks noChangeAspect="1" noChangeArrowheads="1"/>
          </p:cNvSpPr>
          <p:nvPr/>
        </p:nvSpPr>
        <p:spPr bwMode="auto">
          <a:xfrm>
            <a:off x="838226" y="2938463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6874" name="Oval 15"/>
          <p:cNvSpPr>
            <a:spLocks noChangeAspect="1" noChangeArrowheads="1"/>
          </p:cNvSpPr>
          <p:nvPr/>
        </p:nvSpPr>
        <p:spPr bwMode="auto">
          <a:xfrm>
            <a:off x="1135063" y="2938463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5" name="Oval 21"/>
          <p:cNvSpPr>
            <a:spLocks noChangeAspect="1" noChangeArrowheads="1"/>
          </p:cNvSpPr>
          <p:nvPr/>
        </p:nvSpPr>
        <p:spPr bwMode="auto">
          <a:xfrm>
            <a:off x="1435126" y="3190875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6" name="Oval 22"/>
          <p:cNvSpPr>
            <a:spLocks noChangeAspect="1" noChangeArrowheads="1"/>
          </p:cNvSpPr>
          <p:nvPr/>
        </p:nvSpPr>
        <p:spPr bwMode="auto">
          <a:xfrm>
            <a:off x="1733576" y="3190875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768351" y="2357439"/>
            <a:ext cx="1444625" cy="105568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lIns="64185" tIns="32089" rIns="64185" bIns="32089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78" name="Oval 7"/>
          <p:cNvSpPr>
            <a:spLocks noChangeAspect="1" noChangeArrowheads="1"/>
          </p:cNvSpPr>
          <p:nvPr/>
        </p:nvSpPr>
        <p:spPr bwMode="auto">
          <a:xfrm>
            <a:off x="1995488" y="2428875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9" name="Oval 12"/>
          <p:cNvSpPr>
            <a:spLocks noChangeAspect="1" noChangeArrowheads="1"/>
          </p:cNvSpPr>
          <p:nvPr/>
        </p:nvSpPr>
        <p:spPr bwMode="auto">
          <a:xfrm>
            <a:off x="1995488" y="2681288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0" name="Oval 17"/>
          <p:cNvSpPr>
            <a:spLocks noChangeAspect="1" noChangeArrowheads="1"/>
          </p:cNvSpPr>
          <p:nvPr/>
        </p:nvSpPr>
        <p:spPr bwMode="auto">
          <a:xfrm>
            <a:off x="1995488" y="2933701"/>
            <a:ext cx="125412" cy="1095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1" name="Oval 5"/>
          <p:cNvSpPr>
            <a:spLocks noChangeAspect="1" noChangeArrowheads="1"/>
          </p:cNvSpPr>
          <p:nvPr/>
        </p:nvSpPr>
        <p:spPr bwMode="auto">
          <a:xfrm>
            <a:off x="3078163" y="2432051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2" name="Oval 6"/>
          <p:cNvSpPr>
            <a:spLocks noChangeAspect="1" noChangeArrowheads="1"/>
          </p:cNvSpPr>
          <p:nvPr/>
        </p:nvSpPr>
        <p:spPr bwMode="auto">
          <a:xfrm>
            <a:off x="3378226" y="2432051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3" name="Oval 14"/>
          <p:cNvSpPr>
            <a:spLocks noChangeAspect="1" noChangeArrowheads="1"/>
          </p:cNvSpPr>
          <p:nvPr/>
        </p:nvSpPr>
        <p:spPr bwMode="auto">
          <a:xfrm>
            <a:off x="2779713" y="2938463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6884" name="Oval 16"/>
          <p:cNvSpPr>
            <a:spLocks noChangeAspect="1" noChangeArrowheads="1"/>
          </p:cNvSpPr>
          <p:nvPr/>
        </p:nvSpPr>
        <p:spPr bwMode="auto">
          <a:xfrm>
            <a:off x="3378226" y="2938463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5" name="Oval 19"/>
          <p:cNvSpPr>
            <a:spLocks noChangeAspect="1" noChangeArrowheads="1"/>
          </p:cNvSpPr>
          <p:nvPr/>
        </p:nvSpPr>
        <p:spPr bwMode="auto">
          <a:xfrm>
            <a:off x="2779713" y="3190875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Rectangle 29"/>
          <p:cNvSpPr>
            <a:spLocks noChangeArrowheads="1"/>
          </p:cNvSpPr>
          <p:nvPr/>
        </p:nvSpPr>
        <p:spPr bwMode="auto">
          <a:xfrm>
            <a:off x="2711450" y="2357440"/>
            <a:ext cx="895350" cy="12858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lIns="64185" tIns="32089" rIns="64185" bIns="32089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87" name="Oval 19"/>
          <p:cNvSpPr>
            <a:spLocks noChangeAspect="1" noChangeArrowheads="1"/>
          </p:cNvSpPr>
          <p:nvPr/>
        </p:nvSpPr>
        <p:spPr bwMode="auto">
          <a:xfrm>
            <a:off x="3076603" y="3186114"/>
            <a:ext cx="125413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8" name="Text Box 96"/>
          <p:cNvSpPr txBox="1">
            <a:spLocks noChangeArrowheads="1"/>
          </p:cNvSpPr>
          <p:nvPr/>
        </p:nvSpPr>
        <p:spPr bwMode="auto">
          <a:xfrm>
            <a:off x="2243858" y="2636967"/>
            <a:ext cx="488696" cy="49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64185" tIns="32089" rIns="64185" bIns="3208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×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6889" name="Oval 19"/>
          <p:cNvSpPr>
            <a:spLocks noChangeAspect="1" noChangeArrowheads="1"/>
          </p:cNvSpPr>
          <p:nvPr/>
        </p:nvSpPr>
        <p:spPr bwMode="auto">
          <a:xfrm>
            <a:off x="3082951" y="3414714"/>
            <a:ext cx="123825" cy="1095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92100" y="5762637"/>
            <a:ext cx="8851900" cy="372581"/>
          </a:xfrm>
          <a:prstGeom prst="rect">
            <a:avLst/>
          </a:prstGeom>
          <a:noFill/>
        </p:spPr>
        <p:txBody>
          <a:bodyPr lIns="64185" tIns="32089" rIns="64185" bIns="3208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Lucida Sans Unicode" charset="0"/>
                <a:sym typeface="Arial Bold" charset="0"/>
              </a:rPr>
              <a:t>Matrices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Lucida Sans Unicode" charset="0"/>
                <a:sym typeface="Arial Bold" charset="0"/>
              </a:rPr>
              <a:t>over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Lucida Sans Unicode" charset="0"/>
                <a:sym typeface="Arial Bold" charset="0"/>
              </a:rPr>
              <a:t>various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Lucida Sans Unicode" charset="0"/>
                <a:sym typeface="Arial Bold" charset="0"/>
              </a:rPr>
              <a:t>semirings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Lucida Sans Unicode" charset="0"/>
                <a:sym typeface="Arial Bold" charset="0"/>
              </a:rPr>
              <a:t>:   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Lucida Sans Unicode" charset="0"/>
                <a:sym typeface="Arial Bold" charset="0"/>
              </a:rPr>
              <a:t>(+ .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Lucida Sans Unicode" charset="0"/>
                <a:sym typeface="Arial Bold" charset="0"/>
              </a:rPr>
              <a:t>),   (min . +),   (or . and),  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Lucida Sans Unicode" charset="0"/>
                <a:sym typeface="Arial Bold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/>
              <a:ea typeface="ヒラギノ角ゴ ProN W6" charset="0"/>
              <a:cs typeface="Lucida Sans Unicode" charset="0"/>
              <a:sym typeface="Arial Bold" charset="0"/>
            </a:endParaRPr>
          </a:p>
        </p:txBody>
      </p:sp>
      <p:sp>
        <p:nvSpPr>
          <p:cNvPr id="36891" name="Rectangle 6"/>
          <p:cNvSpPr txBox="1">
            <a:spLocks noChangeArrowheads="1"/>
          </p:cNvSpPr>
          <p:nvPr/>
        </p:nvSpPr>
        <p:spPr bwMode="auto">
          <a:xfrm>
            <a:off x="4732366" y="1285875"/>
            <a:ext cx="40338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651" tIns="35651" rIns="21036" bIns="35651"/>
          <a:lstStyle>
            <a:lvl1pPr marL="420688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423863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1A4499"/>
              </a:buClr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Sparse matrix-dense vector multiplication</a:t>
            </a:r>
          </a:p>
          <a:p>
            <a:pPr eaLnBrk="1" hangingPunct="1">
              <a:spcBef>
                <a:spcPts val="425"/>
              </a:spcBef>
              <a:buClr>
                <a:srgbClr val="1A4499"/>
              </a:buClr>
              <a:buSzPct val="100000"/>
              <a:buFontTx/>
              <a:buNone/>
            </a:pPr>
            <a:endParaRPr lang="en-US" sz="25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425"/>
              </a:spcBef>
              <a:buClr>
                <a:srgbClr val="1A4499"/>
              </a:buClr>
              <a:buSzPct val="100000"/>
              <a:buFontTx/>
              <a:buNone/>
            </a:pPr>
            <a:endParaRPr lang="en-US" sz="25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425"/>
              </a:spcBef>
              <a:buClr>
                <a:srgbClr val="1A4499"/>
              </a:buClr>
              <a:buSzPct val="100000"/>
              <a:buFontTx/>
              <a:buNone/>
            </a:pPr>
            <a:endParaRPr lang="en-US" sz="25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425"/>
              </a:spcBef>
              <a:buClr>
                <a:srgbClr val="1A4499"/>
              </a:buClr>
              <a:buSzPct val="100000"/>
              <a:buFontTx/>
              <a:buNone/>
            </a:pPr>
            <a:endParaRPr lang="en-US" sz="25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spcBef>
                <a:spcPts val="425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Sparse matrix indexing</a:t>
            </a:r>
          </a:p>
          <a:p>
            <a:pPr lvl="1" eaLnBrk="1" hangingPunct="1">
              <a:spcBef>
                <a:spcPts val="425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sz="2500" dirty="0">
                <a:solidFill>
                  <a:srgbClr val="000000"/>
                </a:solidFill>
                <a:latin typeface="Arial" charset="0"/>
              </a:rPr>
              <a:t>         </a:t>
            </a:r>
            <a:endParaRPr lang="en-US" sz="2500" dirty="0">
              <a:solidFill>
                <a:srgbClr val="FF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grpSp>
        <p:nvGrpSpPr>
          <p:cNvPr id="36892" name="Group 127"/>
          <p:cNvGrpSpPr>
            <a:grpSpLocks/>
          </p:cNvGrpSpPr>
          <p:nvPr/>
        </p:nvGrpSpPr>
        <p:grpSpPr bwMode="auto">
          <a:xfrm>
            <a:off x="5322892" y="2357440"/>
            <a:ext cx="2249487" cy="1285875"/>
            <a:chOff x="7569200" y="3352800"/>
            <a:chExt cx="3200400" cy="1828799"/>
          </a:xfrm>
        </p:grpSpPr>
        <p:sp>
          <p:nvSpPr>
            <p:cNvPr id="36939" name="Oval 4"/>
            <p:cNvSpPr>
              <a:spLocks noChangeAspect="1" noChangeArrowheads="1"/>
            </p:cNvSpPr>
            <p:nvPr/>
          </p:nvSpPr>
          <p:spPr bwMode="auto">
            <a:xfrm>
              <a:off x="7667997" y="34584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40" name="Oval 6"/>
            <p:cNvSpPr>
              <a:spLocks noChangeAspect="1" noChangeArrowheads="1"/>
            </p:cNvSpPr>
            <p:nvPr/>
          </p:nvSpPr>
          <p:spPr bwMode="auto">
            <a:xfrm>
              <a:off x="8518066" y="34584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41" name="Oval 10"/>
            <p:cNvSpPr>
              <a:spLocks noChangeAspect="1" noChangeArrowheads="1"/>
            </p:cNvSpPr>
            <p:nvPr/>
          </p:nvSpPr>
          <p:spPr bwMode="auto">
            <a:xfrm>
              <a:off x="8092002" y="381844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42" name="Oval 14"/>
            <p:cNvSpPr>
              <a:spLocks noChangeAspect="1" noChangeArrowheads="1"/>
            </p:cNvSpPr>
            <p:nvPr/>
          </p:nvSpPr>
          <p:spPr bwMode="auto">
            <a:xfrm>
              <a:off x="7667997" y="41784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43" name="Oval 15"/>
            <p:cNvSpPr>
              <a:spLocks noChangeAspect="1" noChangeArrowheads="1"/>
            </p:cNvSpPr>
            <p:nvPr/>
          </p:nvSpPr>
          <p:spPr bwMode="auto">
            <a:xfrm>
              <a:off x="8092002" y="41784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44" name="Oval 21"/>
            <p:cNvSpPr>
              <a:spLocks noChangeAspect="1" noChangeArrowheads="1"/>
            </p:cNvSpPr>
            <p:nvPr/>
          </p:nvSpPr>
          <p:spPr bwMode="auto">
            <a:xfrm>
              <a:off x="8518066" y="45383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45" name="Oval 22"/>
            <p:cNvSpPr>
              <a:spLocks noChangeAspect="1" noChangeArrowheads="1"/>
            </p:cNvSpPr>
            <p:nvPr/>
          </p:nvSpPr>
          <p:spPr bwMode="auto">
            <a:xfrm>
              <a:off x="8942072" y="45383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Rectangle 29"/>
            <p:cNvSpPr>
              <a:spLocks noChangeArrowheads="1"/>
            </p:cNvSpPr>
            <p:nvPr/>
          </p:nvSpPr>
          <p:spPr bwMode="auto">
            <a:xfrm>
              <a:off x="7569200" y="3352800"/>
              <a:ext cx="2055303" cy="1501421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6947" name="Oval 7"/>
            <p:cNvSpPr>
              <a:spLocks noChangeAspect="1" noChangeArrowheads="1"/>
            </p:cNvSpPr>
            <p:nvPr/>
          </p:nvSpPr>
          <p:spPr bwMode="auto">
            <a:xfrm>
              <a:off x="9315328" y="3453393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48" name="Oval 12"/>
            <p:cNvSpPr>
              <a:spLocks noChangeAspect="1" noChangeArrowheads="1"/>
            </p:cNvSpPr>
            <p:nvPr/>
          </p:nvSpPr>
          <p:spPr bwMode="auto">
            <a:xfrm>
              <a:off x="9315328" y="3813369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49" name="Oval 17"/>
            <p:cNvSpPr>
              <a:spLocks noChangeAspect="1" noChangeArrowheads="1"/>
            </p:cNvSpPr>
            <p:nvPr/>
          </p:nvSpPr>
          <p:spPr bwMode="auto">
            <a:xfrm>
              <a:off x="9315328" y="417334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50" name="Oval 14"/>
            <p:cNvSpPr>
              <a:spLocks noChangeAspect="1" noChangeArrowheads="1"/>
            </p:cNvSpPr>
            <p:nvPr/>
          </p:nvSpPr>
          <p:spPr bwMode="auto">
            <a:xfrm>
              <a:off x="10431248" y="41784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51" name="Oval 19"/>
            <p:cNvSpPr>
              <a:spLocks noChangeAspect="1" noChangeArrowheads="1"/>
            </p:cNvSpPr>
            <p:nvPr/>
          </p:nvSpPr>
          <p:spPr bwMode="auto">
            <a:xfrm>
              <a:off x="10431248" y="45383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1" name="Rectangle 29"/>
            <p:cNvSpPr>
              <a:spLocks noChangeArrowheads="1"/>
            </p:cNvSpPr>
            <p:nvPr/>
          </p:nvSpPr>
          <p:spPr bwMode="auto">
            <a:xfrm>
              <a:off x="10331436" y="3352800"/>
              <a:ext cx="438164" cy="1828799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6953" name="Text Box 96"/>
            <p:cNvSpPr txBox="1">
              <a:spLocks noChangeArrowheads="1"/>
            </p:cNvSpPr>
            <p:nvPr/>
          </p:nvSpPr>
          <p:spPr bwMode="auto">
            <a:xfrm>
              <a:off x="9603110" y="3733800"/>
              <a:ext cx="773591" cy="74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ＭＳ ゴシック"/>
                  <a:ea typeface="ＭＳ ゴシック"/>
                  <a:cs typeface="ＭＳ ゴシック"/>
                </a:rPr>
                <a:t>×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6954" name="Oval 14"/>
            <p:cNvSpPr>
              <a:spLocks noChangeAspect="1" noChangeArrowheads="1"/>
            </p:cNvSpPr>
            <p:nvPr/>
          </p:nvSpPr>
          <p:spPr bwMode="auto">
            <a:xfrm>
              <a:off x="10440188" y="350520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55" name="Oval 19"/>
            <p:cNvSpPr>
              <a:spLocks noChangeAspect="1" noChangeArrowheads="1"/>
            </p:cNvSpPr>
            <p:nvPr/>
          </p:nvSpPr>
          <p:spPr bwMode="auto">
            <a:xfrm>
              <a:off x="10440188" y="386517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56" name="Oval 19"/>
            <p:cNvSpPr>
              <a:spLocks noChangeAspect="1" noChangeArrowheads="1"/>
            </p:cNvSpPr>
            <p:nvPr/>
          </p:nvSpPr>
          <p:spPr bwMode="auto">
            <a:xfrm>
              <a:off x="10440188" y="4875181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6893" name="Group 162"/>
          <p:cNvGrpSpPr>
            <a:grpSpLocks/>
          </p:cNvGrpSpPr>
          <p:nvPr/>
        </p:nvGrpSpPr>
        <p:grpSpPr bwMode="auto">
          <a:xfrm>
            <a:off x="5324475" y="4446590"/>
            <a:ext cx="3373438" cy="1057275"/>
            <a:chOff x="7645401" y="6324601"/>
            <a:chExt cx="4797924" cy="1502400"/>
          </a:xfrm>
        </p:grpSpPr>
        <p:grpSp>
          <p:nvGrpSpPr>
            <p:cNvPr id="36919" name="Group 156"/>
            <p:cNvGrpSpPr>
              <a:grpSpLocks/>
            </p:cNvGrpSpPr>
            <p:nvPr/>
          </p:nvGrpSpPr>
          <p:grpSpPr bwMode="auto">
            <a:xfrm>
              <a:off x="10388600" y="6324601"/>
              <a:ext cx="2054725" cy="1502400"/>
              <a:chOff x="10388600" y="6324601"/>
              <a:chExt cx="2054725" cy="1502400"/>
            </a:xfrm>
          </p:grpSpPr>
          <p:sp>
            <p:nvSpPr>
              <p:cNvPr id="36928" name="Oval 4"/>
              <p:cNvSpPr>
                <a:spLocks noChangeAspect="1" noChangeArrowheads="1"/>
              </p:cNvSpPr>
              <p:nvPr/>
            </p:nvSpPr>
            <p:spPr bwMode="auto">
              <a:xfrm>
                <a:off x="10487397" y="6430265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29" name="Oval 6"/>
              <p:cNvSpPr>
                <a:spLocks noChangeAspect="1" noChangeArrowheads="1"/>
              </p:cNvSpPr>
              <p:nvPr/>
            </p:nvSpPr>
            <p:spPr bwMode="auto">
              <a:xfrm>
                <a:off x="11337466" y="6430265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30" name="Oval 10"/>
              <p:cNvSpPr>
                <a:spLocks noChangeAspect="1" noChangeArrowheads="1"/>
              </p:cNvSpPr>
              <p:nvPr/>
            </p:nvSpPr>
            <p:spPr bwMode="auto">
              <a:xfrm>
                <a:off x="10911402" y="6790241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31" name="Oval 14"/>
              <p:cNvSpPr>
                <a:spLocks noChangeAspect="1" noChangeArrowheads="1"/>
              </p:cNvSpPr>
              <p:nvPr/>
            </p:nvSpPr>
            <p:spPr bwMode="auto">
              <a:xfrm>
                <a:off x="10487397" y="7150216"/>
                <a:ext cx="177012" cy="1540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32" name="Oval 15"/>
              <p:cNvSpPr>
                <a:spLocks noChangeAspect="1" noChangeArrowheads="1"/>
              </p:cNvSpPr>
              <p:nvPr/>
            </p:nvSpPr>
            <p:spPr bwMode="auto">
              <a:xfrm>
                <a:off x="10911402" y="7150216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33" name="Oval 21"/>
              <p:cNvSpPr>
                <a:spLocks noChangeAspect="1" noChangeArrowheads="1"/>
              </p:cNvSpPr>
              <p:nvPr/>
            </p:nvSpPr>
            <p:spPr bwMode="auto">
              <a:xfrm>
                <a:off x="11337466" y="7510191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34" name="Oval 22"/>
              <p:cNvSpPr>
                <a:spLocks noChangeAspect="1" noChangeArrowheads="1"/>
              </p:cNvSpPr>
              <p:nvPr/>
            </p:nvSpPr>
            <p:spPr bwMode="auto">
              <a:xfrm>
                <a:off x="11761472" y="7510191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29"/>
              <p:cNvSpPr>
                <a:spLocks noChangeArrowheads="1"/>
              </p:cNvSpPr>
              <p:nvPr/>
            </p:nvSpPr>
            <p:spPr bwMode="auto">
              <a:xfrm>
                <a:off x="10388685" y="6324601"/>
                <a:ext cx="2054640" cy="1502400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936" name="Oval 7"/>
              <p:cNvSpPr>
                <a:spLocks noChangeAspect="1" noChangeArrowheads="1"/>
              </p:cNvSpPr>
              <p:nvPr/>
            </p:nvSpPr>
            <p:spPr bwMode="auto">
              <a:xfrm>
                <a:off x="12134728" y="6425194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37" name="Oval 12"/>
              <p:cNvSpPr>
                <a:spLocks noChangeAspect="1" noChangeArrowheads="1"/>
              </p:cNvSpPr>
              <p:nvPr/>
            </p:nvSpPr>
            <p:spPr bwMode="auto">
              <a:xfrm>
                <a:off x="12134728" y="6785170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38" name="Oval 17"/>
              <p:cNvSpPr>
                <a:spLocks noChangeAspect="1" noChangeArrowheads="1"/>
              </p:cNvSpPr>
              <p:nvPr/>
            </p:nvSpPr>
            <p:spPr bwMode="auto">
              <a:xfrm>
                <a:off x="12134728" y="7145145"/>
                <a:ext cx="177012" cy="1540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920" name="Group 155"/>
            <p:cNvGrpSpPr>
              <a:grpSpLocks/>
            </p:cNvGrpSpPr>
            <p:nvPr/>
          </p:nvGrpSpPr>
          <p:grpSpPr bwMode="auto">
            <a:xfrm>
              <a:off x="7645401" y="6629400"/>
              <a:ext cx="1371599" cy="838200"/>
              <a:chOff x="7493001" y="6324600"/>
              <a:chExt cx="1371599" cy="838200"/>
            </a:xfrm>
          </p:grpSpPr>
          <p:sp>
            <p:nvSpPr>
              <p:cNvPr id="149" name="Rectangle 29"/>
              <p:cNvSpPr>
                <a:spLocks noChangeArrowheads="1"/>
              </p:cNvSpPr>
              <p:nvPr/>
            </p:nvSpPr>
            <p:spPr bwMode="auto">
              <a:xfrm>
                <a:off x="7493001" y="6324341"/>
                <a:ext cx="1370514" cy="83917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923" name="Oval 4"/>
              <p:cNvSpPr>
                <a:spLocks noChangeAspect="1" noChangeArrowheads="1"/>
              </p:cNvSpPr>
              <p:nvPr/>
            </p:nvSpPr>
            <p:spPr bwMode="auto">
              <a:xfrm>
                <a:off x="7645400" y="6477000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24" name="Oval 4"/>
              <p:cNvSpPr>
                <a:spLocks noChangeAspect="1" noChangeArrowheads="1"/>
              </p:cNvSpPr>
              <p:nvPr/>
            </p:nvSpPr>
            <p:spPr bwMode="auto">
              <a:xfrm>
                <a:off x="8077988" y="6475381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25" name="Oval 4"/>
              <p:cNvSpPr>
                <a:spLocks noChangeAspect="1" noChangeArrowheads="1"/>
              </p:cNvSpPr>
              <p:nvPr/>
            </p:nvSpPr>
            <p:spPr bwMode="auto">
              <a:xfrm>
                <a:off x="8535188" y="6477000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26" name="Oval 4"/>
              <p:cNvSpPr>
                <a:spLocks noChangeAspect="1" noChangeArrowheads="1"/>
              </p:cNvSpPr>
              <p:nvPr/>
            </p:nvSpPr>
            <p:spPr bwMode="auto">
              <a:xfrm>
                <a:off x="7645400" y="6818281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27" name="Oval 4"/>
              <p:cNvSpPr>
                <a:spLocks noChangeAspect="1" noChangeArrowheads="1"/>
              </p:cNvSpPr>
              <p:nvPr/>
            </p:nvSpPr>
            <p:spPr bwMode="auto">
              <a:xfrm>
                <a:off x="8535188" y="6818281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6921" name="Straight Arrow Connector 160"/>
            <p:cNvCxnSpPr>
              <a:cxnSpLocks noChangeShapeType="1"/>
            </p:cNvCxnSpPr>
            <p:nvPr/>
          </p:nvCxnSpPr>
          <p:spPr bwMode="auto">
            <a:xfrm rot="10800000">
              <a:off x="9321800" y="7010400"/>
              <a:ext cx="762000" cy="1588"/>
            </a:xfrm>
            <a:prstGeom prst="straightConnector1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94" name="Group 198"/>
          <p:cNvGrpSpPr>
            <a:grpSpLocks/>
          </p:cNvGrpSpPr>
          <p:nvPr/>
        </p:nvGrpSpPr>
        <p:grpSpPr bwMode="auto">
          <a:xfrm>
            <a:off x="768351" y="4446590"/>
            <a:ext cx="3375025" cy="1057275"/>
            <a:chOff x="1092200" y="6324600"/>
            <a:chExt cx="4800600" cy="1502400"/>
          </a:xfrm>
        </p:grpSpPr>
        <p:sp>
          <p:nvSpPr>
            <p:cNvPr id="36896" name="Oval 4"/>
            <p:cNvSpPr>
              <a:spLocks noChangeAspect="1" noChangeArrowheads="1"/>
            </p:cNvSpPr>
            <p:nvPr/>
          </p:nvSpPr>
          <p:spPr bwMode="auto">
            <a:xfrm>
              <a:off x="1190997" y="64302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897" name="Oval 6"/>
            <p:cNvSpPr>
              <a:spLocks noChangeAspect="1" noChangeArrowheads="1"/>
            </p:cNvSpPr>
            <p:nvPr/>
          </p:nvSpPr>
          <p:spPr bwMode="auto">
            <a:xfrm>
              <a:off x="2041066" y="64302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98" name="Oval 10"/>
            <p:cNvSpPr>
              <a:spLocks noChangeAspect="1" noChangeArrowheads="1"/>
            </p:cNvSpPr>
            <p:nvPr/>
          </p:nvSpPr>
          <p:spPr bwMode="auto">
            <a:xfrm>
              <a:off x="1615002" y="679024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99" name="Oval 14"/>
            <p:cNvSpPr>
              <a:spLocks noChangeAspect="1" noChangeArrowheads="1"/>
            </p:cNvSpPr>
            <p:nvPr/>
          </p:nvSpPr>
          <p:spPr bwMode="auto">
            <a:xfrm>
              <a:off x="1190997" y="71502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00" name="Oval 15"/>
            <p:cNvSpPr>
              <a:spLocks noChangeAspect="1" noChangeArrowheads="1"/>
            </p:cNvSpPr>
            <p:nvPr/>
          </p:nvSpPr>
          <p:spPr bwMode="auto">
            <a:xfrm>
              <a:off x="1615002" y="71502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01" name="Oval 21"/>
            <p:cNvSpPr>
              <a:spLocks noChangeAspect="1" noChangeArrowheads="1"/>
            </p:cNvSpPr>
            <p:nvPr/>
          </p:nvSpPr>
          <p:spPr bwMode="auto">
            <a:xfrm>
              <a:off x="2041066" y="75101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02" name="Oval 22"/>
            <p:cNvSpPr>
              <a:spLocks noChangeAspect="1" noChangeArrowheads="1"/>
            </p:cNvSpPr>
            <p:nvPr/>
          </p:nvSpPr>
          <p:spPr bwMode="auto">
            <a:xfrm>
              <a:off x="2465072" y="75101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Rectangle 29"/>
            <p:cNvSpPr>
              <a:spLocks noChangeArrowheads="1"/>
            </p:cNvSpPr>
            <p:nvPr/>
          </p:nvSpPr>
          <p:spPr bwMode="auto">
            <a:xfrm>
              <a:off x="1092200" y="6324600"/>
              <a:ext cx="2054819" cy="1502400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6904" name="Oval 7"/>
            <p:cNvSpPr>
              <a:spLocks noChangeAspect="1" noChangeArrowheads="1"/>
            </p:cNvSpPr>
            <p:nvPr/>
          </p:nvSpPr>
          <p:spPr bwMode="auto">
            <a:xfrm>
              <a:off x="2838328" y="6425193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05" name="Oval 12"/>
            <p:cNvSpPr>
              <a:spLocks noChangeAspect="1" noChangeArrowheads="1"/>
            </p:cNvSpPr>
            <p:nvPr/>
          </p:nvSpPr>
          <p:spPr bwMode="auto">
            <a:xfrm>
              <a:off x="2838328" y="6785169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06" name="Oval 17"/>
            <p:cNvSpPr>
              <a:spLocks noChangeAspect="1" noChangeArrowheads="1"/>
            </p:cNvSpPr>
            <p:nvPr/>
          </p:nvSpPr>
          <p:spPr bwMode="auto">
            <a:xfrm>
              <a:off x="2838328" y="714514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07" name="Oval 4"/>
            <p:cNvSpPr>
              <a:spLocks noChangeAspect="1" noChangeArrowheads="1"/>
            </p:cNvSpPr>
            <p:nvPr/>
          </p:nvSpPr>
          <p:spPr bwMode="auto">
            <a:xfrm>
              <a:off x="4344188" y="64302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08" name="Oval 6"/>
            <p:cNvSpPr>
              <a:spLocks noChangeAspect="1" noChangeArrowheads="1"/>
            </p:cNvSpPr>
            <p:nvPr/>
          </p:nvSpPr>
          <p:spPr bwMode="auto">
            <a:xfrm>
              <a:off x="5201438" y="64302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09" name="Oval 10"/>
            <p:cNvSpPr>
              <a:spLocks noChangeAspect="1" noChangeArrowheads="1"/>
            </p:cNvSpPr>
            <p:nvPr/>
          </p:nvSpPr>
          <p:spPr bwMode="auto">
            <a:xfrm>
              <a:off x="4782338" y="679024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0" name="Oval 15"/>
            <p:cNvSpPr>
              <a:spLocks noChangeAspect="1" noChangeArrowheads="1"/>
            </p:cNvSpPr>
            <p:nvPr/>
          </p:nvSpPr>
          <p:spPr bwMode="auto">
            <a:xfrm>
              <a:off x="4360877" y="71502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1" name="Oval 21"/>
            <p:cNvSpPr>
              <a:spLocks noChangeAspect="1" noChangeArrowheads="1"/>
            </p:cNvSpPr>
            <p:nvPr/>
          </p:nvSpPr>
          <p:spPr bwMode="auto">
            <a:xfrm>
              <a:off x="4786941" y="75101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2" name="Oval 22"/>
            <p:cNvSpPr>
              <a:spLocks noChangeAspect="1" noChangeArrowheads="1"/>
            </p:cNvSpPr>
            <p:nvPr/>
          </p:nvSpPr>
          <p:spPr bwMode="auto">
            <a:xfrm>
              <a:off x="5210947" y="75101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Rectangle 29"/>
            <p:cNvSpPr>
              <a:spLocks noChangeArrowheads="1"/>
            </p:cNvSpPr>
            <p:nvPr/>
          </p:nvSpPr>
          <p:spPr bwMode="auto">
            <a:xfrm>
              <a:off x="3837981" y="6324600"/>
              <a:ext cx="2054819" cy="1502400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6914" name="Oval 7"/>
            <p:cNvSpPr>
              <a:spLocks noChangeAspect="1" noChangeArrowheads="1"/>
            </p:cNvSpPr>
            <p:nvPr/>
          </p:nvSpPr>
          <p:spPr bwMode="auto">
            <a:xfrm>
              <a:off x="5565153" y="678180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5" name="Oval 12"/>
            <p:cNvSpPr>
              <a:spLocks noChangeAspect="1" noChangeArrowheads="1"/>
            </p:cNvSpPr>
            <p:nvPr/>
          </p:nvSpPr>
          <p:spPr bwMode="auto">
            <a:xfrm>
              <a:off x="5207000" y="7161181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6" name="Oval 17"/>
            <p:cNvSpPr>
              <a:spLocks noChangeAspect="1" noChangeArrowheads="1"/>
            </p:cNvSpPr>
            <p:nvPr/>
          </p:nvSpPr>
          <p:spPr bwMode="auto">
            <a:xfrm>
              <a:off x="4782338" y="714514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7" name="Text Box 96"/>
            <p:cNvSpPr txBox="1">
              <a:spLocks noChangeArrowheads="1"/>
            </p:cNvSpPr>
            <p:nvPr/>
          </p:nvSpPr>
          <p:spPr bwMode="auto">
            <a:xfrm>
              <a:off x="3142138" y="6705602"/>
              <a:ext cx="732081" cy="65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2400" b="1" dirty="0">
                  <a:solidFill>
                    <a:srgbClr val="000000"/>
                  </a:solidFill>
                </a:rPr>
                <a:t>.*</a:t>
              </a:r>
            </a:p>
          </p:txBody>
        </p:sp>
        <p:sp>
          <p:nvSpPr>
            <p:cNvPr id="36918" name="Oval 22"/>
            <p:cNvSpPr>
              <a:spLocks noChangeAspect="1" noChangeArrowheads="1"/>
            </p:cNvSpPr>
            <p:nvPr/>
          </p:nvSpPr>
          <p:spPr bwMode="auto">
            <a:xfrm>
              <a:off x="3968750" y="7504081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6" name="Rectangle 2"/>
          <p:cNvSpPr txBox="1">
            <a:spLocks noChangeArrowheads="1"/>
          </p:cNvSpPr>
          <p:nvPr/>
        </p:nvSpPr>
        <p:spPr bwMode="auto">
          <a:xfrm>
            <a:off x="0" y="0"/>
            <a:ext cx="84597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7" rIns="91294" bIns="45647"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kern="0" dirty="0">
                <a:solidFill>
                  <a:srgbClr val="FFFF00"/>
                </a:solidFill>
                <a:latin typeface="Arial"/>
              </a:rPr>
              <a:t>  Sparse </a:t>
            </a:r>
            <a:r>
              <a:rPr lang="en-US" kern="0" dirty="0" smtClean="0">
                <a:solidFill>
                  <a:srgbClr val="FFFF00"/>
                </a:solidFill>
                <a:latin typeface="Arial"/>
              </a:rPr>
              <a:t>array primitives for graph manipulation</a:t>
            </a:r>
            <a:endParaRPr lang="en-US" kern="0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488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" y="157190"/>
            <a:ext cx="8080375" cy="593725"/>
          </a:xfrm>
        </p:spPr>
        <p:txBody>
          <a:bodyPr>
            <a:normAutofit/>
          </a:bodyPr>
          <a:lstStyle/>
          <a:p>
            <a:r>
              <a:rPr lang="en-US" b="0" dirty="0">
                <a:latin typeface="Arial" charset="0"/>
              </a:rPr>
              <a:t>Multiple-source breadth-first search</a:t>
            </a:r>
          </a:p>
        </p:txBody>
      </p:sp>
      <p:sp>
        <p:nvSpPr>
          <p:cNvPr id="37891" name="Rectangle 3"/>
          <p:cNvSpPr>
            <a:spLocks noChangeAspect="1" noChangeArrowheads="1"/>
          </p:cNvSpPr>
          <p:nvPr/>
        </p:nvSpPr>
        <p:spPr bwMode="auto">
          <a:xfrm>
            <a:off x="2908300" y="2003426"/>
            <a:ext cx="749300" cy="2233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63884" y="4281500"/>
            <a:ext cx="443692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2973414" y="2068513"/>
            <a:ext cx="136525" cy="2101850"/>
            <a:chOff x="2017" y="814"/>
            <a:chExt cx="86" cy="1324"/>
          </a:xfrm>
        </p:grpSpPr>
        <p:sp>
          <p:nvSpPr>
            <p:cNvPr id="38005" name="Oval 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6" name="Oval 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7" name="Oval 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8" name="Oval 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9" name="Oval 10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0" name="Oval 1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1" name="Oval 1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55" name="Group 14"/>
          <p:cNvGrpSpPr>
            <a:grpSpLocks/>
          </p:cNvGrpSpPr>
          <p:nvPr/>
        </p:nvGrpSpPr>
        <p:grpSpPr bwMode="auto">
          <a:xfrm>
            <a:off x="5869030" y="2198688"/>
            <a:ext cx="241300" cy="814388"/>
            <a:chOff x="2776" y="1167"/>
            <a:chExt cx="152" cy="513"/>
          </a:xfrm>
        </p:grpSpPr>
        <p:sp>
          <p:nvSpPr>
            <p:cNvPr id="38003" name="Line 15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4" name="Freeform 16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56" name="Group 17"/>
          <p:cNvGrpSpPr>
            <a:grpSpLocks/>
          </p:cNvGrpSpPr>
          <p:nvPr/>
        </p:nvGrpSpPr>
        <p:grpSpPr bwMode="auto">
          <a:xfrm flipH="1" flipV="1">
            <a:off x="6148430" y="2198688"/>
            <a:ext cx="241300" cy="814388"/>
            <a:chOff x="2776" y="1167"/>
            <a:chExt cx="152" cy="513"/>
          </a:xfrm>
        </p:grpSpPr>
        <p:sp>
          <p:nvSpPr>
            <p:cNvPr id="38001" name="Line 18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2" name="Freeform 19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57" name="Group 20"/>
          <p:cNvGrpSpPr>
            <a:grpSpLocks/>
          </p:cNvGrpSpPr>
          <p:nvPr/>
        </p:nvGrpSpPr>
        <p:grpSpPr bwMode="auto">
          <a:xfrm>
            <a:off x="6110332" y="1978025"/>
            <a:ext cx="1233487" cy="211138"/>
            <a:chOff x="2928" y="1028"/>
            <a:chExt cx="777" cy="133"/>
          </a:xfrm>
        </p:grpSpPr>
        <p:sp>
          <p:nvSpPr>
            <p:cNvPr id="37999" name="Line 21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0" name="Freeform 22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58" name="Oval 23"/>
          <p:cNvSpPr>
            <a:spLocks noChangeAspect="1" noChangeArrowheads="1"/>
          </p:cNvSpPr>
          <p:nvPr/>
        </p:nvSpPr>
        <p:spPr bwMode="auto">
          <a:xfrm>
            <a:off x="6034130" y="2098675"/>
            <a:ext cx="190500" cy="1905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pPr algn="ctr">
              <a:buFontTx/>
              <a:buNone/>
            </a:pPr>
            <a:endParaRPr lang="en-US"/>
          </a:p>
        </p:txBody>
      </p:sp>
      <p:grpSp>
        <p:nvGrpSpPr>
          <p:cNvPr id="37959" name="Group 24"/>
          <p:cNvGrpSpPr>
            <a:grpSpLocks/>
          </p:cNvGrpSpPr>
          <p:nvPr/>
        </p:nvGrpSpPr>
        <p:grpSpPr bwMode="auto">
          <a:xfrm>
            <a:off x="6119857" y="3030540"/>
            <a:ext cx="1233487" cy="830263"/>
            <a:chOff x="2934" y="1691"/>
            <a:chExt cx="777" cy="523"/>
          </a:xfrm>
        </p:grpSpPr>
        <p:sp>
          <p:nvSpPr>
            <p:cNvPr id="37997" name="Line 25"/>
            <p:cNvSpPr>
              <a:spLocks noChangeAspect="1" noChangeShapeType="1"/>
            </p:cNvSpPr>
            <p:nvPr/>
          </p:nvSpPr>
          <p:spPr bwMode="auto">
            <a:xfrm rot="3635357">
              <a:off x="3104" y="1995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Freeform 26"/>
            <p:cNvSpPr>
              <a:spLocks/>
            </p:cNvSpPr>
            <p:nvPr/>
          </p:nvSpPr>
          <p:spPr bwMode="auto">
            <a:xfrm>
              <a:off x="2934" y="1691"/>
              <a:ext cx="777" cy="523"/>
            </a:xfrm>
            <a:custGeom>
              <a:avLst/>
              <a:gdLst>
                <a:gd name="T0" fmla="*/ 0 w 777"/>
                <a:gd name="T1" fmla="*/ 514 h 523"/>
                <a:gd name="T2" fmla="*/ 6 w 777"/>
                <a:gd name="T3" fmla="*/ 523 h 523"/>
                <a:gd name="T4" fmla="*/ 176 w 777"/>
                <a:gd name="T5" fmla="*/ 343 h 523"/>
                <a:gd name="T6" fmla="*/ 615 w 777"/>
                <a:gd name="T7" fmla="*/ 247 h 523"/>
                <a:gd name="T8" fmla="*/ 777 w 777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523"/>
                <a:gd name="T17" fmla="*/ 777 w 777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523">
                  <a:moveTo>
                    <a:pt x="0" y="514"/>
                  </a:moveTo>
                  <a:lnTo>
                    <a:pt x="6" y="523"/>
                  </a:lnTo>
                  <a:cubicBezTo>
                    <a:pt x="35" y="495"/>
                    <a:pt x="74" y="389"/>
                    <a:pt x="176" y="343"/>
                  </a:cubicBezTo>
                  <a:cubicBezTo>
                    <a:pt x="278" y="297"/>
                    <a:pt x="515" y="304"/>
                    <a:pt x="615" y="247"/>
                  </a:cubicBezTo>
                  <a:cubicBezTo>
                    <a:pt x="715" y="190"/>
                    <a:pt x="746" y="95"/>
                    <a:pt x="777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60" name="Text Box 27"/>
          <p:cNvSpPr txBox="1">
            <a:spLocks noChangeArrowheads="1"/>
          </p:cNvSpPr>
          <p:nvPr/>
        </p:nvSpPr>
        <p:spPr bwMode="auto">
          <a:xfrm>
            <a:off x="5837280" y="18764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7961" name="Text Box 28"/>
          <p:cNvSpPr txBox="1">
            <a:spLocks noChangeArrowheads="1"/>
          </p:cNvSpPr>
          <p:nvPr/>
        </p:nvSpPr>
        <p:spPr bwMode="auto">
          <a:xfrm>
            <a:off x="7354930" y="187007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7962" name="Text Box 29"/>
          <p:cNvSpPr txBox="1">
            <a:spLocks noChangeArrowheads="1"/>
          </p:cNvSpPr>
          <p:nvPr/>
        </p:nvSpPr>
        <p:spPr bwMode="auto">
          <a:xfrm>
            <a:off x="5856330" y="38576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7963" name="Text Box 30"/>
          <p:cNvSpPr txBox="1">
            <a:spLocks noChangeArrowheads="1"/>
          </p:cNvSpPr>
          <p:nvPr/>
        </p:nvSpPr>
        <p:spPr bwMode="auto">
          <a:xfrm>
            <a:off x="5778543" y="286067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7964" name="Text Box 31"/>
          <p:cNvSpPr txBox="1">
            <a:spLocks noChangeArrowheads="1"/>
          </p:cNvSpPr>
          <p:nvPr/>
        </p:nvSpPr>
        <p:spPr bwMode="auto">
          <a:xfrm>
            <a:off x="7373980" y="29432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37965" name="Oval 32"/>
          <p:cNvSpPr>
            <a:spLocks noChangeAspect="1" noChangeArrowheads="1"/>
          </p:cNvSpPr>
          <p:nvPr/>
        </p:nvSpPr>
        <p:spPr bwMode="auto">
          <a:xfrm>
            <a:off x="7253330" y="37750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66" name="Oval 33"/>
          <p:cNvSpPr>
            <a:spLocks noChangeAspect="1" noChangeArrowheads="1"/>
          </p:cNvSpPr>
          <p:nvPr/>
        </p:nvSpPr>
        <p:spPr bwMode="auto">
          <a:xfrm>
            <a:off x="7253330" y="20986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67" name="Oval 34"/>
          <p:cNvSpPr>
            <a:spLocks noChangeAspect="1" noChangeArrowheads="1"/>
          </p:cNvSpPr>
          <p:nvPr/>
        </p:nvSpPr>
        <p:spPr bwMode="auto">
          <a:xfrm>
            <a:off x="7253330" y="29368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68" name="Oval 35"/>
          <p:cNvSpPr>
            <a:spLocks noChangeAspect="1" noChangeArrowheads="1"/>
          </p:cNvSpPr>
          <p:nvPr/>
        </p:nvSpPr>
        <p:spPr bwMode="auto">
          <a:xfrm>
            <a:off x="8472530" y="29368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37969" name="Group 36"/>
          <p:cNvGrpSpPr>
            <a:grpSpLocks/>
          </p:cNvGrpSpPr>
          <p:nvPr/>
        </p:nvGrpSpPr>
        <p:grpSpPr bwMode="auto">
          <a:xfrm>
            <a:off x="7367632" y="2828925"/>
            <a:ext cx="1233487" cy="211138"/>
            <a:chOff x="2928" y="1028"/>
            <a:chExt cx="777" cy="133"/>
          </a:xfrm>
        </p:grpSpPr>
        <p:sp>
          <p:nvSpPr>
            <p:cNvPr id="37995" name="Line 37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Freeform 38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0" name="Group 39"/>
          <p:cNvGrpSpPr>
            <a:grpSpLocks/>
          </p:cNvGrpSpPr>
          <p:nvPr/>
        </p:nvGrpSpPr>
        <p:grpSpPr bwMode="auto">
          <a:xfrm>
            <a:off x="6123032" y="3673475"/>
            <a:ext cx="1233487" cy="211138"/>
            <a:chOff x="2928" y="1028"/>
            <a:chExt cx="777" cy="133"/>
          </a:xfrm>
        </p:grpSpPr>
        <p:sp>
          <p:nvSpPr>
            <p:cNvPr id="37993" name="Line 40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Freeform 41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1" name="Group 42"/>
          <p:cNvGrpSpPr>
            <a:grpSpLocks/>
          </p:cNvGrpSpPr>
          <p:nvPr/>
        </p:nvGrpSpPr>
        <p:grpSpPr bwMode="auto">
          <a:xfrm flipH="1" flipV="1">
            <a:off x="6103982" y="3883025"/>
            <a:ext cx="1233487" cy="211138"/>
            <a:chOff x="2928" y="1028"/>
            <a:chExt cx="777" cy="133"/>
          </a:xfrm>
        </p:grpSpPr>
        <p:sp>
          <p:nvSpPr>
            <p:cNvPr id="37991" name="Line 43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Freeform 44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2" name="Group 45"/>
          <p:cNvGrpSpPr>
            <a:grpSpLocks/>
          </p:cNvGrpSpPr>
          <p:nvPr/>
        </p:nvGrpSpPr>
        <p:grpSpPr bwMode="auto">
          <a:xfrm flipH="1" flipV="1">
            <a:off x="6129382" y="3032125"/>
            <a:ext cx="1233487" cy="211138"/>
            <a:chOff x="2928" y="1028"/>
            <a:chExt cx="777" cy="133"/>
          </a:xfrm>
        </p:grpSpPr>
        <p:sp>
          <p:nvSpPr>
            <p:cNvPr id="37989" name="Line 46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Freeform 47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3" name="Group 48"/>
          <p:cNvGrpSpPr>
            <a:grpSpLocks/>
          </p:cNvGrpSpPr>
          <p:nvPr/>
        </p:nvGrpSpPr>
        <p:grpSpPr bwMode="auto">
          <a:xfrm flipV="1">
            <a:off x="5862680" y="3062288"/>
            <a:ext cx="241300" cy="814388"/>
            <a:chOff x="2776" y="1167"/>
            <a:chExt cx="152" cy="513"/>
          </a:xfrm>
        </p:grpSpPr>
        <p:sp>
          <p:nvSpPr>
            <p:cNvPr id="37987" name="Line 49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Freeform 50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4" name="Group 51"/>
          <p:cNvGrpSpPr>
            <a:grpSpLocks/>
          </p:cNvGrpSpPr>
          <p:nvPr/>
        </p:nvGrpSpPr>
        <p:grpSpPr bwMode="auto">
          <a:xfrm flipH="1" flipV="1">
            <a:off x="7354930" y="2198688"/>
            <a:ext cx="241300" cy="814388"/>
            <a:chOff x="2776" y="1167"/>
            <a:chExt cx="152" cy="513"/>
          </a:xfrm>
        </p:grpSpPr>
        <p:sp>
          <p:nvSpPr>
            <p:cNvPr id="37985" name="Line 52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Freeform 53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5" name="Group 54"/>
          <p:cNvGrpSpPr>
            <a:grpSpLocks/>
          </p:cNvGrpSpPr>
          <p:nvPr/>
        </p:nvGrpSpPr>
        <p:grpSpPr bwMode="auto">
          <a:xfrm>
            <a:off x="7343818" y="3021015"/>
            <a:ext cx="1212850" cy="862013"/>
            <a:chOff x="3696" y="1680"/>
            <a:chExt cx="764" cy="543"/>
          </a:xfrm>
        </p:grpSpPr>
        <p:sp>
          <p:nvSpPr>
            <p:cNvPr id="37983" name="Line 55"/>
            <p:cNvSpPr>
              <a:spLocks noChangeAspect="1" noChangeShapeType="1"/>
            </p:cNvSpPr>
            <p:nvPr/>
          </p:nvSpPr>
          <p:spPr bwMode="auto">
            <a:xfrm rot="4334049">
              <a:off x="3989" y="2107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Freeform 56"/>
            <p:cNvSpPr>
              <a:spLocks/>
            </p:cNvSpPr>
            <p:nvPr/>
          </p:nvSpPr>
          <p:spPr bwMode="auto">
            <a:xfrm>
              <a:off x="3696" y="168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6" name="Group 57"/>
          <p:cNvGrpSpPr>
            <a:grpSpLocks/>
          </p:cNvGrpSpPr>
          <p:nvPr/>
        </p:nvGrpSpPr>
        <p:grpSpPr bwMode="auto">
          <a:xfrm>
            <a:off x="7377155" y="2203451"/>
            <a:ext cx="1212850" cy="862013"/>
            <a:chOff x="3726" y="1170"/>
            <a:chExt cx="764" cy="543"/>
          </a:xfrm>
        </p:grpSpPr>
        <p:sp>
          <p:nvSpPr>
            <p:cNvPr id="37981" name="Line 58"/>
            <p:cNvSpPr>
              <a:spLocks noChangeAspect="1" noChangeShapeType="1"/>
            </p:cNvSpPr>
            <p:nvPr/>
          </p:nvSpPr>
          <p:spPr bwMode="auto">
            <a:xfrm rot="19202490" flipH="1">
              <a:off x="4304" y="1379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Freeform 59"/>
            <p:cNvSpPr>
              <a:spLocks/>
            </p:cNvSpPr>
            <p:nvPr/>
          </p:nvSpPr>
          <p:spPr bwMode="auto">
            <a:xfrm rot="10800000" flipH="1">
              <a:off x="3726" y="117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77" name="Text Box 60"/>
          <p:cNvSpPr txBox="1">
            <a:spLocks noChangeArrowheads="1"/>
          </p:cNvSpPr>
          <p:nvPr/>
        </p:nvSpPr>
        <p:spPr bwMode="auto">
          <a:xfrm>
            <a:off x="7342230" y="385127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7978" name="Text Box 61"/>
          <p:cNvSpPr txBox="1">
            <a:spLocks noChangeArrowheads="1"/>
          </p:cNvSpPr>
          <p:nvPr/>
        </p:nvSpPr>
        <p:spPr bwMode="auto">
          <a:xfrm>
            <a:off x="8612230" y="28670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37979" name="Oval 62"/>
          <p:cNvSpPr>
            <a:spLocks noChangeAspect="1" noChangeArrowheads="1"/>
          </p:cNvSpPr>
          <p:nvPr/>
        </p:nvSpPr>
        <p:spPr bwMode="auto">
          <a:xfrm>
            <a:off x="6034130" y="2936875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80" name="Oval 63"/>
          <p:cNvSpPr>
            <a:spLocks noChangeAspect="1" noChangeArrowheads="1"/>
          </p:cNvSpPr>
          <p:nvPr/>
        </p:nvSpPr>
        <p:spPr bwMode="auto">
          <a:xfrm>
            <a:off x="6034130" y="3775075"/>
            <a:ext cx="190500" cy="190500"/>
          </a:xfrm>
          <a:prstGeom prst="ellipse">
            <a:avLst/>
          </a:pr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7200" y="2003426"/>
            <a:ext cx="2230438" cy="2233613"/>
            <a:chOff x="457200" y="2003425"/>
            <a:chExt cx="2230438" cy="2233613"/>
          </a:xfrm>
        </p:grpSpPr>
        <p:sp>
          <p:nvSpPr>
            <p:cNvPr id="37911" name="Oval 65"/>
            <p:cNvSpPr>
              <a:spLocks noChangeAspect="1" noChangeArrowheads="1"/>
            </p:cNvSpPr>
            <p:nvPr/>
          </p:nvSpPr>
          <p:spPr bwMode="auto">
            <a:xfrm>
              <a:off x="522288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Rectangle 66"/>
            <p:cNvSpPr>
              <a:spLocks noChangeAspect="1" noChangeArrowheads="1"/>
            </p:cNvSpPr>
            <p:nvPr/>
          </p:nvSpPr>
          <p:spPr bwMode="auto">
            <a:xfrm>
              <a:off x="457200" y="2003425"/>
              <a:ext cx="2230438" cy="223361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Oval 67"/>
            <p:cNvSpPr>
              <a:spLocks noChangeAspect="1" noChangeArrowheads="1"/>
            </p:cNvSpPr>
            <p:nvPr/>
          </p:nvSpPr>
          <p:spPr bwMode="auto">
            <a:xfrm>
              <a:off x="522288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Oval 68"/>
            <p:cNvSpPr>
              <a:spLocks noChangeAspect="1" noChangeArrowheads="1"/>
            </p:cNvSpPr>
            <p:nvPr/>
          </p:nvSpPr>
          <p:spPr bwMode="auto">
            <a:xfrm>
              <a:off x="8493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Oval 69"/>
            <p:cNvSpPr>
              <a:spLocks noChangeAspect="1" noChangeArrowheads="1"/>
            </p:cNvSpPr>
            <p:nvPr/>
          </p:nvSpPr>
          <p:spPr bwMode="auto">
            <a:xfrm>
              <a:off x="1176338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Oval 70"/>
            <p:cNvSpPr>
              <a:spLocks noChangeAspect="1" noChangeArrowheads="1"/>
            </p:cNvSpPr>
            <p:nvPr/>
          </p:nvSpPr>
          <p:spPr bwMode="auto">
            <a:xfrm>
              <a:off x="1504950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Oval 71"/>
            <p:cNvSpPr>
              <a:spLocks noChangeAspect="1" noChangeArrowheads="1"/>
            </p:cNvSpPr>
            <p:nvPr/>
          </p:nvSpPr>
          <p:spPr bwMode="auto">
            <a:xfrm>
              <a:off x="1831975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Oval 72"/>
            <p:cNvSpPr>
              <a:spLocks noChangeAspect="1" noChangeArrowheads="1"/>
            </p:cNvSpPr>
            <p:nvPr/>
          </p:nvSpPr>
          <p:spPr bwMode="auto">
            <a:xfrm>
              <a:off x="2159000" y="370522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Oval 73"/>
            <p:cNvSpPr>
              <a:spLocks noChangeAspect="1" noChangeArrowheads="1"/>
            </p:cNvSpPr>
            <p:nvPr/>
          </p:nvSpPr>
          <p:spPr bwMode="auto">
            <a:xfrm>
              <a:off x="24876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Oval 74"/>
            <p:cNvSpPr>
              <a:spLocks noChangeAspect="1" noChangeArrowheads="1"/>
            </p:cNvSpPr>
            <p:nvPr/>
          </p:nvSpPr>
          <p:spPr bwMode="auto">
            <a:xfrm>
              <a:off x="52228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Oval 75"/>
            <p:cNvSpPr>
              <a:spLocks noChangeAspect="1" noChangeArrowheads="1"/>
            </p:cNvSpPr>
            <p:nvPr/>
          </p:nvSpPr>
          <p:spPr bwMode="auto">
            <a:xfrm>
              <a:off x="117633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Oval 76"/>
            <p:cNvSpPr>
              <a:spLocks noChangeAspect="1" noChangeArrowheads="1"/>
            </p:cNvSpPr>
            <p:nvPr/>
          </p:nvSpPr>
          <p:spPr bwMode="auto">
            <a:xfrm>
              <a:off x="1504950" y="20685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3" name="Oval 77"/>
            <p:cNvSpPr>
              <a:spLocks noChangeAspect="1" noChangeArrowheads="1"/>
            </p:cNvSpPr>
            <p:nvPr/>
          </p:nvSpPr>
          <p:spPr bwMode="auto">
            <a:xfrm>
              <a:off x="1831975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Oval 78"/>
            <p:cNvSpPr>
              <a:spLocks noChangeAspect="1" noChangeArrowheads="1"/>
            </p:cNvSpPr>
            <p:nvPr/>
          </p:nvSpPr>
          <p:spPr bwMode="auto">
            <a:xfrm>
              <a:off x="2159000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Oval 79"/>
            <p:cNvSpPr>
              <a:spLocks noChangeAspect="1" noChangeArrowheads="1"/>
            </p:cNvSpPr>
            <p:nvPr/>
          </p:nvSpPr>
          <p:spPr bwMode="auto">
            <a:xfrm>
              <a:off x="2487613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Oval 80"/>
            <p:cNvSpPr>
              <a:spLocks noChangeAspect="1" noChangeArrowheads="1"/>
            </p:cNvSpPr>
            <p:nvPr/>
          </p:nvSpPr>
          <p:spPr bwMode="auto">
            <a:xfrm>
              <a:off x="522288" y="23955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Oval 81"/>
            <p:cNvSpPr>
              <a:spLocks noChangeAspect="1" noChangeArrowheads="1"/>
            </p:cNvSpPr>
            <p:nvPr/>
          </p:nvSpPr>
          <p:spPr bwMode="auto">
            <a:xfrm>
              <a:off x="849313" y="23955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8" name="Oval 82"/>
            <p:cNvSpPr>
              <a:spLocks noChangeAspect="1" noChangeArrowheads="1"/>
            </p:cNvSpPr>
            <p:nvPr/>
          </p:nvSpPr>
          <p:spPr bwMode="auto">
            <a:xfrm>
              <a:off x="1176338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Oval 83"/>
            <p:cNvSpPr>
              <a:spLocks noChangeAspect="1" noChangeArrowheads="1"/>
            </p:cNvSpPr>
            <p:nvPr/>
          </p:nvSpPr>
          <p:spPr bwMode="auto">
            <a:xfrm>
              <a:off x="150495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Oval 84"/>
            <p:cNvSpPr>
              <a:spLocks noChangeAspect="1" noChangeArrowheads="1"/>
            </p:cNvSpPr>
            <p:nvPr/>
          </p:nvSpPr>
          <p:spPr bwMode="auto">
            <a:xfrm>
              <a:off x="215900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Oval 85"/>
            <p:cNvSpPr>
              <a:spLocks noChangeAspect="1" noChangeArrowheads="1"/>
            </p:cNvSpPr>
            <p:nvPr/>
          </p:nvSpPr>
          <p:spPr bwMode="auto">
            <a:xfrm>
              <a:off x="849313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Oval 86"/>
            <p:cNvSpPr>
              <a:spLocks noChangeAspect="1" noChangeArrowheads="1"/>
            </p:cNvSpPr>
            <p:nvPr/>
          </p:nvSpPr>
          <p:spPr bwMode="auto">
            <a:xfrm>
              <a:off x="1176338" y="2722563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Oval 87"/>
            <p:cNvSpPr>
              <a:spLocks noChangeAspect="1" noChangeArrowheads="1"/>
            </p:cNvSpPr>
            <p:nvPr/>
          </p:nvSpPr>
          <p:spPr bwMode="auto">
            <a:xfrm>
              <a:off x="150495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4" name="Oval 88"/>
            <p:cNvSpPr>
              <a:spLocks noChangeAspect="1" noChangeArrowheads="1"/>
            </p:cNvSpPr>
            <p:nvPr/>
          </p:nvSpPr>
          <p:spPr bwMode="auto">
            <a:xfrm>
              <a:off x="1831975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5" name="Oval 89"/>
            <p:cNvSpPr>
              <a:spLocks noChangeAspect="1" noChangeArrowheads="1"/>
            </p:cNvSpPr>
            <p:nvPr/>
          </p:nvSpPr>
          <p:spPr bwMode="auto">
            <a:xfrm>
              <a:off x="215900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6" name="Oval 90"/>
            <p:cNvSpPr>
              <a:spLocks noChangeAspect="1" noChangeArrowheads="1"/>
            </p:cNvSpPr>
            <p:nvPr/>
          </p:nvSpPr>
          <p:spPr bwMode="auto">
            <a:xfrm>
              <a:off x="2487613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7" name="Oval 91"/>
            <p:cNvSpPr>
              <a:spLocks noChangeAspect="1" noChangeArrowheads="1"/>
            </p:cNvSpPr>
            <p:nvPr/>
          </p:nvSpPr>
          <p:spPr bwMode="auto">
            <a:xfrm>
              <a:off x="522288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8" name="Oval 92"/>
            <p:cNvSpPr>
              <a:spLocks noChangeAspect="1" noChangeArrowheads="1"/>
            </p:cNvSpPr>
            <p:nvPr/>
          </p:nvSpPr>
          <p:spPr bwMode="auto">
            <a:xfrm>
              <a:off x="849313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9" name="Oval 93"/>
            <p:cNvSpPr>
              <a:spLocks noChangeAspect="1" noChangeArrowheads="1"/>
            </p:cNvSpPr>
            <p:nvPr/>
          </p:nvSpPr>
          <p:spPr bwMode="auto">
            <a:xfrm>
              <a:off x="1504950" y="305117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Oval 94"/>
            <p:cNvSpPr>
              <a:spLocks noChangeAspect="1" noChangeArrowheads="1"/>
            </p:cNvSpPr>
            <p:nvPr/>
          </p:nvSpPr>
          <p:spPr bwMode="auto">
            <a:xfrm>
              <a:off x="1831975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Oval 95"/>
            <p:cNvSpPr>
              <a:spLocks noChangeAspect="1" noChangeArrowheads="1"/>
            </p:cNvSpPr>
            <p:nvPr/>
          </p:nvSpPr>
          <p:spPr bwMode="auto">
            <a:xfrm>
              <a:off x="2159000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2" name="Oval 96"/>
            <p:cNvSpPr>
              <a:spLocks noChangeAspect="1" noChangeArrowheads="1"/>
            </p:cNvSpPr>
            <p:nvPr/>
          </p:nvSpPr>
          <p:spPr bwMode="auto">
            <a:xfrm>
              <a:off x="2487613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Oval 97"/>
            <p:cNvSpPr>
              <a:spLocks noChangeAspect="1" noChangeArrowheads="1"/>
            </p:cNvSpPr>
            <p:nvPr/>
          </p:nvSpPr>
          <p:spPr bwMode="auto">
            <a:xfrm>
              <a:off x="52228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Oval 98"/>
            <p:cNvSpPr>
              <a:spLocks noChangeAspect="1" noChangeArrowheads="1"/>
            </p:cNvSpPr>
            <p:nvPr/>
          </p:nvSpPr>
          <p:spPr bwMode="auto">
            <a:xfrm>
              <a:off x="8493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Oval 99"/>
            <p:cNvSpPr>
              <a:spLocks noChangeAspect="1" noChangeArrowheads="1"/>
            </p:cNvSpPr>
            <p:nvPr/>
          </p:nvSpPr>
          <p:spPr bwMode="auto">
            <a:xfrm>
              <a:off x="117633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Oval 100"/>
            <p:cNvSpPr>
              <a:spLocks noChangeAspect="1" noChangeArrowheads="1"/>
            </p:cNvSpPr>
            <p:nvPr/>
          </p:nvSpPr>
          <p:spPr bwMode="auto">
            <a:xfrm>
              <a:off x="1504950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7" name="Oval 101"/>
            <p:cNvSpPr>
              <a:spLocks noChangeAspect="1" noChangeArrowheads="1"/>
            </p:cNvSpPr>
            <p:nvPr/>
          </p:nvSpPr>
          <p:spPr bwMode="auto">
            <a:xfrm>
              <a:off x="1831975" y="3378200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Oval 102"/>
            <p:cNvSpPr>
              <a:spLocks noChangeAspect="1" noChangeArrowheads="1"/>
            </p:cNvSpPr>
            <p:nvPr/>
          </p:nvSpPr>
          <p:spPr bwMode="auto">
            <a:xfrm>
              <a:off x="24876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9" name="Oval 103"/>
            <p:cNvSpPr>
              <a:spLocks noChangeAspect="1" noChangeArrowheads="1"/>
            </p:cNvSpPr>
            <p:nvPr/>
          </p:nvSpPr>
          <p:spPr bwMode="auto">
            <a:xfrm>
              <a:off x="52228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0" name="Oval 104"/>
            <p:cNvSpPr>
              <a:spLocks noChangeAspect="1" noChangeArrowheads="1"/>
            </p:cNvSpPr>
            <p:nvPr/>
          </p:nvSpPr>
          <p:spPr bwMode="auto">
            <a:xfrm>
              <a:off x="849313" y="40338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Oval 105"/>
            <p:cNvSpPr>
              <a:spLocks noChangeAspect="1" noChangeArrowheads="1"/>
            </p:cNvSpPr>
            <p:nvPr/>
          </p:nvSpPr>
          <p:spPr bwMode="auto">
            <a:xfrm>
              <a:off x="117633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2" name="Oval 106"/>
            <p:cNvSpPr>
              <a:spLocks noChangeAspect="1" noChangeArrowheads="1"/>
            </p:cNvSpPr>
            <p:nvPr/>
          </p:nvSpPr>
          <p:spPr bwMode="auto">
            <a:xfrm>
              <a:off x="150495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Oval 107"/>
            <p:cNvSpPr>
              <a:spLocks noChangeAspect="1" noChangeArrowheads="1"/>
            </p:cNvSpPr>
            <p:nvPr/>
          </p:nvSpPr>
          <p:spPr bwMode="auto">
            <a:xfrm>
              <a:off x="215900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4" name="Oval 108"/>
            <p:cNvSpPr>
              <a:spLocks noChangeAspect="1" noChangeArrowheads="1"/>
            </p:cNvSpPr>
            <p:nvPr/>
          </p:nvSpPr>
          <p:spPr bwMode="auto">
            <a:xfrm>
              <a:off x="2487613" y="40338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6" name="Text Box 109"/>
          <p:cNvSpPr txBox="1">
            <a:spLocks noChangeArrowheads="1"/>
          </p:cNvSpPr>
          <p:nvPr/>
        </p:nvSpPr>
        <p:spPr bwMode="auto">
          <a:xfrm>
            <a:off x="1163490" y="4221164"/>
            <a:ext cx="647849" cy="5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sp>
        <p:nvSpPr>
          <p:cNvPr id="37897" name="Oval 110"/>
          <p:cNvSpPr>
            <a:spLocks noChangeAspect="1" noChangeArrowheads="1"/>
          </p:cNvSpPr>
          <p:nvPr/>
        </p:nvSpPr>
        <p:spPr bwMode="auto">
          <a:xfrm>
            <a:off x="4664101" y="263527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898" name="Oval 111"/>
          <p:cNvSpPr>
            <a:spLocks noChangeAspect="1" noChangeArrowheads="1"/>
          </p:cNvSpPr>
          <p:nvPr/>
        </p:nvSpPr>
        <p:spPr bwMode="auto">
          <a:xfrm>
            <a:off x="4664101" y="36179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899" name="Oval 112"/>
          <p:cNvSpPr>
            <a:spLocks noChangeAspect="1" noChangeArrowheads="1"/>
          </p:cNvSpPr>
          <p:nvPr/>
        </p:nvSpPr>
        <p:spPr bwMode="auto">
          <a:xfrm>
            <a:off x="4664101" y="19812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0" name="Oval 113"/>
          <p:cNvSpPr>
            <a:spLocks noChangeAspect="1" noChangeArrowheads="1"/>
          </p:cNvSpPr>
          <p:nvPr/>
        </p:nvSpPr>
        <p:spPr bwMode="auto">
          <a:xfrm>
            <a:off x="4664101" y="23082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1" name="Oval 114"/>
          <p:cNvSpPr>
            <a:spLocks noChangeAspect="1" noChangeArrowheads="1"/>
          </p:cNvSpPr>
          <p:nvPr/>
        </p:nvSpPr>
        <p:spPr bwMode="auto">
          <a:xfrm>
            <a:off x="4664101" y="32909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2" name="Oval 115"/>
          <p:cNvSpPr>
            <a:spLocks noChangeAspect="1" noChangeArrowheads="1"/>
          </p:cNvSpPr>
          <p:nvPr/>
        </p:nvSpPr>
        <p:spPr bwMode="auto">
          <a:xfrm>
            <a:off x="4664101" y="39465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3" name="Oval 116"/>
          <p:cNvSpPr>
            <a:spLocks noChangeAspect="1" noChangeArrowheads="1"/>
          </p:cNvSpPr>
          <p:nvPr/>
        </p:nvSpPr>
        <p:spPr bwMode="auto">
          <a:xfrm>
            <a:off x="3581426" y="294007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4" name="Oval 117"/>
          <p:cNvSpPr>
            <a:spLocks noChangeAspect="1" noChangeArrowheads="1"/>
          </p:cNvSpPr>
          <p:nvPr/>
        </p:nvSpPr>
        <p:spPr bwMode="auto">
          <a:xfrm>
            <a:off x="3581426" y="39227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5" name="Oval 118"/>
          <p:cNvSpPr>
            <a:spLocks noChangeAspect="1" noChangeArrowheads="1"/>
          </p:cNvSpPr>
          <p:nvPr/>
        </p:nvSpPr>
        <p:spPr bwMode="auto">
          <a:xfrm>
            <a:off x="3581426" y="22860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6" name="Oval 119"/>
          <p:cNvSpPr>
            <a:spLocks noChangeAspect="1" noChangeArrowheads="1"/>
          </p:cNvSpPr>
          <p:nvPr/>
        </p:nvSpPr>
        <p:spPr bwMode="auto">
          <a:xfrm>
            <a:off x="3581426" y="26130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7" name="Oval 120"/>
          <p:cNvSpPr>
            <a:spLocks noChangeAspect="1" noChangeArrowheads="1"/>
          </p:cNvSpPr>
          <p:nvPr/>
        </p:nvSpPr>
        <p:spPr bwMode="auto">
          <a:xfrm>
            <a:off x="3581426" y="35957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8" name="Oval 121"/>
          <p:cNvSpPr>
            <a:spLocks noChangeAspect="1" noChangeArrowheads="1"/>
          </p:cNvSpPr>
          <p:nvPr/>
        </p:nvSpPr>
        <p:spPr bwMode="auto">
          <a:xfrm>
            <a:off x="3581426" y="42513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9" name="Oval 122"/>
          <p:cNvSpPr>
            <a:spLocks noChangeAspect="1" noChangeArrowheads="1"/>
          </p:cNvSpPr>
          <p:nvPr/>
        </p:nvSpPr>
        <p:spPr bwMode="auto">
          <a:xfrm>
            <a:off x="3216301" y="2057426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10" name="Oval 123"/>
          <p:cNvSpPr>
            <a:spLocks noChangeAspect="1" noChangeArrowheads="1"/>
          </p:cNvSpPr>
          <p:nvPr/>
        </p:nvSpPr>
        <p:spPr bwMode="auto">
          <a:xfrm>
            <a:off x="3444901" y="2759101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8" name="Rectangle 147"/>
          <p:cNvSpPr>
            <a:spLocks noGrp="1" noChangeArrowheads="1"/>
          </p:cNvSpPr>
          <p:nvPr>
            <p:ph type="title"/>
          </p:nvPr>
        </p:nvSpPr>
        <p:spPr>
          <a:xfrm>
            <a:off x="26" y="157190"/>
            <a:ext cx="8080375" cy="593725"/>
          </a:xfrm>
          <a:noFill/>
        </p:spPr>
        <p:txBody>
          <a:bodyPr>
            <a:normAutofit/>
          </a:bodyPr>
          <a:lstStyle/>
          <a:p>
            <a:r>
              <a:rPr lang="en-US" b="0" dirty="0">
                <a:latin typeface="Arial" charset="0"/>
              </a:rPr>
              <a:t>Multiple-source breadth-first search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500066" y="4819650"/>
            <a:ext cx="8021637" cy="1816100"/>
          </a:xfrm>
        </p:spPr>
        <p:txBody>
          <a:bodyPr/>
          <a:lstStyle/>
          <a:p>
            <a:r>
              <a:rPr lang="en-US" sz="2000">
                <a:latin typeface="Arial" charset="0"/>
              </a:rPr>
              <a:t>Sparse array representation =&gt; space efficient</a:t>
            </a:r>
          </a:p>
          <a:p>
            <a:r>
              <a:rPr lang="en-US" sz="2000">
                <a:latin typeface="Arial" charset="0"/>
              </a:rPr>
              <a:t>Sparse matrix-matrix multiplication =&gt; work efficient</a:t>
            </a:r>
          </a:p>
          <a:p>
            <a:r>
              <a:rPr lang="en-US" sz="2000">
                <a:latin typeface="Arial" charset="0"/>
              </a:rPr>
              <a:t>Three possible levels of parallelism:  searches, vertices, edges</a:t>
            </a:r>
          </a:p>
        </p:txBody>
      </p:sp>
      <p:sp>
        <p:nvSpPr>
          <p:cNvPr id="38915" name="Oval 3"/>
          <p:cNvSpPr>
            <a:spLocks noChangeAspect="1" noChangeArrowheads="1"/>
          </p:cNvSpPr>
          <p:nvPr/>
        </p:nvSpPr>
        <p:spPr bwMode="auto">
          <a:xfrm>
            <a:off x="3965601" y="279879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spect="1" noChangeArrowheads="1"/>
          </p:cNvSpPr>
          <p:nvPr/>
        </p:nvSpPr>
        <p:spPr bwMode="auto">
          <a:xfrm>
            <a:off x="3900489" y="2003426"/>
            <a:ext cx="25876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spect="1" noChangeArrowheads="1"/>
          </p:cNvSpPr>
          <p:nvPr/>
        </p:nvSpPr>
        <p:spPr bwMode="auto">
          <a:xfrm>
            <a:off x="3965601" y="37814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spect="1" noChangeArrowheads="1"/>
          </p:cNvSpPr>
          <p:nvPr/>
        </p:nvSpPr>
        <p:spPr bwMode="auto">
          <a:xfrm>
            <a:off x="3965601" y="21447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spect="1" noChangeArrowheads="1"/>
          </p:cNvSpPr>
          <p:nvPr/>
        </p:nvSpPr>
        <p:spPr bwMode="auto">
          <a:xfrm>
            <a:off x="3965601" y="24717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spect="1" noChangeArrowheads="1"/>
          </p:cNvSpPr>
          <p:nvPr/>
        </p:nvSpPr>
        <p:spPr bwMode="auto">
          <a:xfrm>
            <a:off x="3965601" y="312740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spect="1" noChangeArrowheads="1"/>
          </p:cNvSpPr>
          <p:nvPr/>
        </p:nvSpPr>
        <p:spPr bwMode="auto">
          <a:xfrm>
            <a:off x="3965601" y="34544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spect="1" noChangeArrowheads="1"/>
          </p:cNvSpPr>
          <p:nvPr/>
        </p:nvSpPr>
        <p:spPr bwMode="auto">
          <a:xfrm>
            <a:off x="3965601" y="41100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3" name="Rectangle 11"/>
          <p:cNvSpPr>
            <a:spLocks noChangeAspect="1" noChangeArrowheads="1"/>
          </p:cNvSpPr>
          <p:nvPr/>
        </p:nvSpPr>
        <p:spPr bwMode="auto">
          <a:xfrm>
            <a:off x="2908300" y="2003426"/>
            <a:ext cx="749300" cy="2233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063884" y="4281500"/>
            <a:ext cx="443692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grpSp>
        <p:nvGrpSpPr>
          <p:cNvPr id="38925" name="Group 13"/>
          <p:cNvGrpSpPr>
            <a:grpSpLocks/>
          </p:cNvGrpSpPr>
          <p:nvPr/>
        </p:nvGrpSpPr>
        <p:grpSpPr bwMode="auto">
          <a:xfrm>
            <a:off x="2973414" y="2068513"/>
            <a:ext cx="136525" cy="2101850"/>
            <a:chOff x="2017" y="814"/>
            <a:chExt cx="86" cy="1324"/>
          </a:xfrm>
        </p:grpSpPr>
        <p:sp>
          <p:nvSpPr>
            <p:cNvPr id="39053" name="Oval 14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4" name="Oval 15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5" name="Oval 16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6" name="Oval 17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7" name="Oval 18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8" name="Oval 19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9" name="Oval 20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7" name="Text Box 66"/>
          <p:cNvSpPr txBox="1">
            <a:spLocks noChangeArrowheads="1"/>
          </p:cNvSpPr>
          <p:nvPr/>
        </p:nvSpPr>
        <p:spPr bwMode="auto">
          <a:xfrm>
            <a:off x="1163490" y="4221164"/>
            <a:ext cx="647849" cy="5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sp>
        <p:nvSpPr>
          <p:cNvPr id="38928" name="Oval 67"/>
          <p:cNvSpPr>
            <a:spLocks noChangeAspect="1" noChangeArrowheads="1"/>
          </p:cNvSpPr>
          <p:nvPr/>
        </p:nvSpPr>
        <p:spPr bwMode="auto">
          <a:xfrm>
            <a:off x="4511701" y="36941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9" name="Oval 68"/>
          <p:cNvSpPr>
            <a:spLocks noChangeAspect="1" noChangeArrowheads="1"/>
          </p:cNvSpPr>
          <p:nvPr/>
        </p:nvSpPr>
        <p:spPr bwMode="auto">
          <a:xfrm>
            <a:off x="4511701" y="20574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0" name="Oval 69"/>
          <p:cNvSpPr>
            <a:spLocks noChangeAspect="1" noChangeArrowheads="1"/>
          </p:cNvSpPr>
          <p:nvPr/>
        </p:nvSpPr>
        <p:spPr bwMode="auto">
          <a:xfrm>
            <a:off x="4511701" y="23844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1" name="Oval 70"/>
          <p:cNvSpPr>
            <a:spLocks noChangeAspect="1" noChangeArrowheads="1"/>
          </p:cNvSpPr>
          <p:nvPr/>
        </p:nvSpPr>
        <p:spPr bwMode="auto">
          <a:xfrm>
            <a:off x="4511701" y="33671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2" name="Oval 71"/>
          <p:cNvSpPr>
            <a:spLocks noChangeAspect="1" noChangeArrowheads="1"/>
          </p:cNvSpPr>
          <p:nvPr/>
        </p:nvSpPr>
        <p:spPr bwMode="auto">
          <a:xfrm>
            <a:off x="4511701" y="40227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3" name="Oval 72"/>
          <p:cNvSpPr>
            <a:spLocks noChangeAspect="1" noChangeArrowheads="1"/>
          </p:cNvSpPr>
          <p:nvPr/>
        </p:nvSpPr>
        <p:spPr bwMode="auto">
          <a:xfrm>
            <a:off x="3581426" y="294007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4" name="Oval 73"/>
          <p:cNvSpPr>
            <a:spLocks noChangeAspect="1" noChangeArrowheads="1"/>
          </p:cNvSpPr>
          <p:nvPr/>
        </p:nvSpPr>
        <p:spPr bwMode="auto">
          <a:xfrm>
            <a:off x="3581426" y="39227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5" name="Oval 74"/>
          <p:cNvSpPr>
            <a:spLocks noChangeAspect="1" noChangeArrowheads="1"/>
          </p:cNvSpPr>
          <p:nvPr/>
        </p:nvSpPr>
        <p:spPr bwMode="auto">
          <a:xfrm>
            <a:off x="3581426" y="22860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6" name="Oval 75"/>
          <p:cNvSpPr>
            <a:spLocks noChangeAspect="1" noChangeArrowheads="1"/>
          </p:cNvSpPr>
          <p:nvPr/>
        </p:nvSpPr>
        <p:spPr bwMode="auto">
          <a:xfrm>
            <a:off x="3581426" y="26130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7" name="Oval 76"/>
          <p:cNvSpPr>
            <a:spLocks noChangeAspect="1" noChangeArrowheads="1"/>
          </p:cNvSpPr>
          <p:nvPr/>
        </p:nvSpPr>
        <p:spPr bwMode="auto">
          <a:xfrm>
            <a:off x="3581426" y="35957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8" name="Oval 77"/>
          <p:cNvSpPr>
            <a:spLocks noChangeAspect="1" noChangeArrowheads="1"/>
          </p:cNvSpPr>
          <p:nvPr/>
        </p:nvSpPr>
        <p:spPr bwMode="auto">
          <a:xfrm>
            <a:off x="3581426" y="42513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9" name="Oval 78"/>
          <p:cNvSpPr>
            <a:spLocks noChangeAspect="1" noChangeArrowheads="1"/>
          </p:cNvSpPr>
          <p:nvPr/>
        </p:nvSpPr>
        <p:spPr bwMode="auto">
          <a:xfrm>
            <a:off x="3216301" y="2057426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0" name="Oval 79"/>
          <p:cNvSpPr>
            <a:spLocks noChangeAspect="1" noChangeArrowheads="1"/>
          </p:cNvSpPr>
          <p:nvPr/>
        </p:nvSpPr>
        <p:spPr bwMode="auto">
          <a:xfrm>
            <a:off x="3444901" y="2743226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1" name="Rectangle 80"/>
          <p:cNvSpPr>
            <a:spLocks noChangeAspect="1" noChangeArrowheads="1"/>
          </p:cNvSpPr>
          <p:nvPr/>
        </p:nvSpPr>
        <p:spPr bwMode="auto">
          <a:xfrm>
            <a:off x="4433888" y="2003426"/>
            <a:ext cx="823912" cy="2233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2" name="Oval 81"/>
          <p:cNvSpPr>
            <a:spLocks noChangeAspect="1" noChangeArrowheads="1"/>
          </p:cNvSpPr>
          <p:nvPr/>
        </p:nvSpPr>
        <p:spPr bwMode="auto">
          <a:xfrm>
            <a:off x="4499001" y="37052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3" name="Oval 82"/>
          <p:cNvSpPr>
            <a:spLocks noChangeAspect="1" noChangeArrowheads="1"/>
          </p:cNvSpPr>
          <p:nvPr/>
        </p:nvSpPr>
        <p:spPr bwMode="auto">
          <a:xfrm>
            <a:off x="4499001" y="2068540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4" name="Oval 83"/>
          <p:cNvSpPr>
            <a:spLocks noChangeAspect="1" noChangeArrowheads="1"/>
          </p:cNvSpPr>
          <p:nvPr/>
        </p:nvSpPr>
        <p:spPr bwMode="auto">
          <a:xfrm>
            <a:off x="4499001" y="23955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5" name="Oval 84"/>
          <p:cNvSpPr>
            <a:spLocks noChangeAspect="1" noChangeArrowheads="1"/>
          </p:cNvSpPr>
          <p:nvPr/>
        </p:nvSpPr>
        <p:spPr bwMode="auto">
          <a:xfrm>
            <a:off x="4499001" y="30512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6" name="Oval 85"/>
          <p:cNvSpPr>
            <a:spLocks noChangeAspect="1" noChangeArrowheads="1"/>
          </p:cNvSpPr>
          <p:nvPr/>
        </p:nvSpPr>
        <p:spPr bwMode="auto">
          <a:xfrm>
            <a:off x="4499001" y="33782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7" name="Oval 86"/>
          <p:cNvSpPr>
            <a:spLocks noChangeAspect="1" noChangeArrowheads="1"/>
          </p:cNvSpPr>
          <p:nvPr/>
        </p:nvSpPr>
        <p:spPr bwMode="auto">
          <a:xfrm>
            <a:off x="4499001" y="4033847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8" name="Text Box 87"/>
          <p:cNvSpPr txBox="1">
            <a:spLocks noChangeArrowheads="1"/>
          </p:cNvSpPr>
          <p:nvPr/>
        </p:nvSpPr>
        <p:spPr bwMode="auto">
          <a:xfrm>
            <a:off x="4267210" y="4281500"/>
            <a:ext cx="870116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sp>
        <p:nvSpPr>
          <p:cNvPr id="38949" name="Text Box 88"/>
          <p:cNvSpPr txBox="1">
            <a:spLocks noChangeArrowheads="1"/>
          </p:cNvSpPr>
          <p:nvPr/>
        </p:nvSpPr>
        <p:spPr bwMode="auto">
          <a:xfrm>
            <a:off x="3810000" y="2757488"/>
            <a:ext cx="485846" cy="46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  <a:sym typeface="Wingdings" charset="0"/>
              </a:rPr>
              <a:t></a:t>
            </a:r>
          </a:p>
        </p:txBody>
      </p:sp>
      <p:sp>
        <p:nvSpPr>
          <p:cNvPr id="38950" name="Oval 89"/>
          <p:cNvSpPr>
            <a:spLocks noChangeAspect="1" noChangeArrowheads="1"/>
          </p:cNvSpPr>
          <p:nvPr/>
        </p:nvSpPr>
        <p:spPr bwMode="auto">
          <a:xfrm>
            <a:off x="4816501" y="20733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1" name="Oval 90"/>
          <p:cNvSpPr>
            <a:spLocks noChangeAspect="1" noChangeArrowheads="1"/>
          </p:cNvSpPr>
          <p:nvPr/>
        </p:nvSpPr>
        <p:spPr bwMode="auto">
          <a:xfrm>
            <a:off x="4508526" y="274799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2" name="Oval 91"/>
          <p:cNvSpPr>
            <a:spLocks noChangeAspect="1" noChangeArrowheads="1"/>
          </p:cNvSpPr>
          <p:nvPr/>
        </p:nvSpPr>
        <p:spPr bwMode="auto">
          <a:xfrm>
            <a:off x="4495826" y="2759101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3" name="Oval 92"/>
          <p:cNvSpPr>
            <a:spLocks noChangeAspect="1" noChangeArrowheads="1"/>
          </p:cNvSpPr>
          <p:nvPr/>
        </p:nvSpPr>
        <p:spPr bwMode="auto">
          <a:xfrm>
            <a:off x="5045101" y="27591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4" name="Oval 93"/>
          <p:cNvSpPr>
            <a:spLocks noChangeAspect="1" noChangeArrowheads="1"/>
          </p:cNvSpPr>
          <p:nvPr/>
        </p:nvSpPr>
        <p:spPr bwMode="auto">
          <a:xfrm>
            <a:off x="5045101" y="3673501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5" name="Oval 94"/>
          <p:cNvSpPr>
            <a:spLocks noChangeAspect="1" noChangeArrowheads="1"/>
          </p:cNvSpPr>
          <p:nvPr/>
        </p:nvSpPr>
        <p:spPr bwMode="auto">
          <a:xfrm>
            <a:off x="4816501" y="2378101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6" name="Oval 95"/>
          <p:cNvSpPr>
            <a:spLocks noChangeAspect="1" noChangeArrowheads="1"/>
          </p:cNvSpPr>
          <p:nvPr/>
        </p:nvSpPr>
        <p:spPr bwMode="auto">
          <a:xfrm>
            <a:off x="4816501" y="3048026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grpSp>
        <p:nvGrpSpPr>
          <p:cNvPr id="38959" name="Group 97"/>
          <p:cNvGrpSpPr>
            <a:grpSpLocks/>
          </p:cNvGrpSpPr>
          <p:nvPr/>
        </p:nvGrpSpPr>
        <p:grpSpPr bwMode="auto">
          <a:xfrm>
            <a:off x="5875381" y="2182939"/>
            <a:ext cx="241300" cy="814388"/>
            <a:chOff x="2776" y="1167"/>
            <a:chExt cx="152" cy="513"/>
          </a:xfrm>
        </p:grpSpPr>
        <p:sp>
          <p:nvSpPr>
            <p:cNvPr id="39007" name="Line 98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8" name="Freeform 99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60" name="Group 100"/>
          <p:cNvGrpSpPr>
            <a:grpSpLocks/>
          </p:cNvGrpSpPr>
          <p:nvPr/>
        </p:nvGrpSpPr>
        <p:grpSpPr bwMode="auto">
          <a:xfrm flipH="1" flipV="1">
            <a:off x="6154781" y="2182939"/>
            <a:ext cx="241300" cy="814388"/>
            <a:chOff x="2776" y="1167"/>
            <a:chExt cx="152" cy="513"/>
          </a:xfrm>
        </p:grpSpPr>
        <p:sp>
          <p:nvSpPr>
            <p:cNvPr id="39005" name="Line 101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6" name="Freeform 102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61" name="Group 103"/>
          <p:cNvGrpSpPr>
            <a:grpSpLocks/>
          </p:cNvGrpSpPr>
          <p:nvPr/>
        </p:nvGrpSpPr>
        <p:grpSpPr bwMode="auto">
          <a:xfrm>
            <a:off x="6116683" y="1962276"/>
            <a:ext cx="1233487" cy="211138"/>
            <a:chOff x="2928" y="1028"/>
            <a:chExt cx="777" cy="133"/>
          </a:xfrm>
        </p:grpSpPr>
        <p:sp>
          <p:nvSpPr>
            <p:cNvPr id="39003" name="Line 104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4" name="Freeform 105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2" name="Oval 106"/>
          <p:cNvSpPr>
            <a:spLocks noChangeAspect="1" noChangeArrowheads="1"/>
          </p:cNvSpPr>
          <p:nvPr/>
        </p:nvSpPr>
        <p:spPr bwMode="auto">
          <a:xfrm>
            <a:off x="6040481" y="2082926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pPr algn="ctr">
              <a:buFontTx/>
              <a:buNone/>
            </a:pPr>
            <a:endParaRPr lang="en-US"/>
          </a:p>
        </p:txBody>
      </p:sp>
      <p:grpSp>
        <p:nvGrpSpPr>
          <p:cNvPr id="38963" name="Group 107"/>
          <p:cNvGrpSpPr>
            <a:grpSpLocks/>
          </p:cNvGrpSpPr>
          <p:nvPr/>
        </p:nvGrpSpPr>
        <p:grpSpPr bwMode="auto">
          <a:xfrm>
            <a:off x="6126208" y="3014791"/>
            <a:ext cx="1233487" cy="830263"/>
            <a:chOff x="2934" y="1691"/>
            <a:chExt cx="777" cy="523"/>
          </a:xfrm>
        </p:grpSpPr>
        <p:sp>
          <p:nvSpPr>
            <p:cNvPr id="39001" name="Line 108"/>
            <p:cNvSpPr>
              <a:spLocks noChangeAspect="1" noChangeShapeType="1"/>
            </p:cNvSpPr>
            <p:nvPr/>
          </p:nvSpPr>
          <p:spPr bwMode="auto">
            <a:xfrm rot="3635357">
              <a:off x="3104" y="1995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Freeform 109"/>
            <p:cNvSpPr>
              <a:spLocks/>
            </p:cNvSpPr>
            <p:nvPr/>
          </p:nvSpPr>
          <p:spPr bwMode="auto">
            <a:xfrm>
              <a:off x="2934" y="1691"/>
              <a:ext cx="777" cy="523"/>
            </a:xfrm>
            <a:custGeom>
              <a:avLst/>
              <a:gdLst>
                <a:gd name="T0" fmla="*/ 0 w 777"/>
                <a:gd name="T1" fmla="*/ 514 h 523"/>
                <a:gd name="T2" fmla="*/ 6 w 777"/>
                <a:gd name="T3" fmla="*/ 523 h 523"/>
                <a:gd name="T4" fmla="*/ 176 w 777"/>
                <a:gd name="T5" fmla="*/ 343 h 523"/>
                <a:gd name="T6" fmla="*/ 615 w 777"/>
                <a:gd name="T7" fmla="*/ 247 h 523"/>
                <a:gd name="T8" fmla="*/ 777 w 777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523"/>
                <a:gd name="T17" fmla="*/ 777 w 777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523">
                  <a:moveTo>
                    <a:pt x="0" y="514"/>
                  </a:moveTo>
                  <a:lnTo>
                    <a:pt x="6" y="523"/>
                  </a:lnTo>
                  <a:cubicBezTo>
                    <a:pt x="35" y="495"/>
                    <a:pt x="74" y="389"/>
                    <a:pt x="176" y="343"/>
                  </a:cubicBezTo>
                  <a:cubicBezTo>
                    <a:pt x="278" y="297"/>
                    <a:pt x="515" y="304"/>
                    <a:pt x="615" y="247"/>
                  </a:cubicBezTo>
                  <a:cubicBezTo>
                    <a:pt x="715" y="190"/>
                    <a:pt x="746" y="95"/>
                    <a:pt x="777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4" name="Text Box 110"/>
          <p:cNvSpPr txBox="1">
            <a:spLocks noChangeArrowheads="1"/>
          </p:cNvSpPr>
          <p:nvPr/>
        </p:nvSpPr>
        <p:spPr bwMode="auto">
          <a:xfrm>
            <a:off x="5843631" y="18606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8965" name="Text Box 111"/>
          <p:cNvSpPr txBox="1">
            <a:spLocks noChangeArrowheads="1"/>
          </p:cNvSpPr>
          <p:nvPr/>
        </p:nvSpPr>
        <p:spPr bwMode="auto">
          <a:xfrm>
            <a:off x="7361281" y="18543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8966" name="Text Box 112"/>
          <p:cNvSpPr txBox="1">
            <a:spLocks noChangeArrowheads="1"/>
          </p:cNvSpPr>
          <p:nvPr/>
        </p:nvSpPr>
        <p:spPr bwMode="auto">
          <a:xfrm>
            <a:off x="5862681" y="38418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8967" name="Text Box 113"/>
          <p:cNvSpPr txBox="1">
            <a:spLocks noChangeArrowheads="1"/>
          </p:cNvSpPr>
          <p:nvPr/>
        </p:nvSpPr>
        <p:spPr bwMode="auto">
          <a:xfrm>
            <a:off x="5784894" y="28449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968" name="Text Box 114"/>
          <p:cNvSpPr txBox="1">
            <a:spLocks noChangeArrowheads="1"/>
          </p:cNvSpPr>
          <p:nvPr/>
        </p:nvSpPr>
        <p:spPr bwMode="auto">
          <a:xfrm>
            <a:off x="7380331" y="29274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38970" name="Oval 116"/>
          <p:cNvSpPr>
            <a:spLocks noChangeAspect="1" noChangeArrowheads="1"/>
          </p:cNvSpPr>
          <p:nvPr/>
        </p:nvSpPr>
        <p:spPr bwMode="auto">
          <a:xfrm>
            <a:off x="7259681" y="292112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71" name="Oval 117"/>
          <p:cNvSpPr>
            <a:spLocks noChangeAspect="1" noChangeArrowheads="1"/>
          </p:cNvSpPr>
          <p:nvPr/>
        </p:nvSpPr>
        <p:spPr bwMode="auto">
          <a:xfrm>
            <a:off x="8478881" y="292112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38972" name="Group 118"/>
          <p:cNvGrpSpPr>
            <a:grpSpLocks/>
          </p:cNvGrpSpPr>
          <p:nvPr/>
        </p:nvGrpSpPr>
        <p:grpSpPr bwMode="auto">
          <a:xfrm>
            <a:off x="7373983" y="2813176"/>
            <a:ext cx="1233487" cy="211138"/>
            <a:chOff x="2928" y="1028"/>
            <a:chExt cx="777" cy="133"/>
          </a:xfrm>
        </p:grpSpPr>
        <p:sp>
          <p:nvSpPr>
            <p:cNvPr id="38999" name="Line 119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Freeform 120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3" name="Group 121"/>
          <p:cNvGrpSpPr>
            <a:grpSpLocks/>
          </p:cNvGrpSpPr>
          <p:nvPr/>
        </p:nvGrpSpPr>
        <p:grpSpPr bwMode="auto">
          <a:xfrm>
            <a:off x="6129383" y="3657726"/>
            <a:ext cx="1233487" cy="211138"/>
            <a:chOff x="2928" y="1028"/>
            <a:chExt cx="777" cy="133"/>
          </a:xfrm>
        </p:grpSpPr>
        <p:sp>
          <p:nvSpPr>
            <p:cNvPr id="38997" name="Line 122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Freeform 123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4" name="Group 124"/>
          <p:cNvGrpSpPr>
            <a:grpSpLocks/>
          </p:cNvGrpSpPr>
          <p:nvPr/>
        </p:nvGrpSpPr>
        <p:grpSpPr bwMode="auto">
          <a:xfrm flipH="1" flipV="1">
            <a:off x="6110333" y="3867276"/>
            <a:ext cx="1233487" cy="211138"/>
            <a:chOff x="2928" y="1028"/>
            <a:chExt cx="777" cy="133"/>
          </a:xfrm>
        </p:grpSpPr>
        <p:sp>
          <p:nvSpPr>
            <p:cNvPr id="38995" name="Line 125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Freeform 126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5" name="Group 127"/>
          <p:cNvGrpSpPr>
            <a:grpSpLocks/>
          </p:cNvGrpSpPr>
          <p:nvPr/>
        </p:nvGrpSpPr>
        <p:grpSpPr bwMode="auto">
          <a:xfrm flipH="1" flipV="1">
            <a:off x="6135733" y="3016376"/>
            <a:ext cx="1233487" cy="211138"/>
            <a:chOff x="2928" y="1028"/>
            <a:chExt cx="777" cy="133"/>
          </a:xfrm>
        </p:grpSpPr>
        <p:sp>
          <p:nvSpPr>
            <p:cNvPr id="38993" name="Line 128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Freeform 129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6" name="Group 130"/>
          <p:cNvGrpSpPr>
            <a:grpSpLocks/>
          </p:cNvGrpSpPr>
          <p:nvPr/>
        </p:nvGrpSpPr>
        <p:grpSpPr bwMode="auto">
          <a:xfrm flipV="1">
            <a:off x="5869031" y="3046539"/>
            <a:ext cx="241300" cy="814388"/>
            <a:chOff x="2776" y="1167"/>
            <a:chExt cx="152" cy="513"/>
          </a:xfrm>
        </p:grpSpPr>
        <p:sp>
          <p:nvSpPr>
            <p:cNvPr id="38991" name="Line 131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Freeform 132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7" name="Group 133"/>
          <p:cNvGrpSpPr>
            <a:grpSpLocks/>
          </p:cNvGrpSpPr>
          <p:nvPr/>
        </p:nvGrpSpPr>
        <p:grpSpPr bwMode="auto">
          <a:xfrm flipH="1" flipV="1">
            <a:off x="7361281" y="2182939"/>
            <a:ext cx="241300" cy="814388"/>
            <a:chOff x="2776" y="1167"/>
            <a:chExt cx="152" cy="513"/>
          </a:xfrm>
        </p:grpSpPr>
        <p:sp>
          <p:nvSpPr>
            <p:cNvPr id="38989" name="Line 134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Freeform 135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8" name="Group 136"/>
          <p:cNvGrpSpPr>
            <a:grpSpLocks/>
          </p:cNvGrpSpPr>
          <p:nvPr/>
        </p:nvGrpSpPr>
        <p:grpSpPr bwMode="auto">
          <a:xfrm>
            <a:off x="7350169" y="3005266"/>
            <a:ext cx="1212850" cy="862013"/>
            <a:chOff x="3696" y="1680"/>
            <a:chExt cx="764" cy="543"/>
          </a:xfrm>
        </p:grpSpPr>
        <p:sp>
          <p:nvSpPr>
            <p:cNvPr id="38987" name="Line 137"/>
            <p:cNvSpPr>
              <a:spLocks noChangeAspect="1" noChangeShapeType="1"/>
            </p:cNvSpPr>
            <p:nvPr/>
          </p:nvSpPr>
          <p:spPr bwMode="auto">
            <a:xfrm rot="4334049">
              <a:off x="3989" y="2107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Freeform 138"/>
            <p:cNvSpPr>
              <a:spLocks/>
            </p:cNvSpPr>
            <p:nvPr/>
          </p:nvSpPr>
          <p:spPr bwMode="auto">
            <a:xfrm>
              <a:off x="3696" y="168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9" name="Group 139"/>
          <p:cNvGrpSpPr>
            <a:grpSpLocks/>
          </p:cNvGrpSpPr>
          <p:nvPr/>
        </p:nvGrpSpPr>
        <p:grpSpPr bwMode="auto">
          <a:xfrm>
            <a:off x="7383506" y="2187701"/>
            <a:ext cx="1212850" cy="862013"/>
            <a:chOff x="3726" y="1170"/>
            <a:chExt cx="764" cy="543"/>
          </a:xfrm>
        </p:grpSpPr>
        <p:sp>
          <p:nvSpPr>
            <p:cNvPr id="38985" name="Line 140"/>
            <p:cNvSpPr>
              <a:spLocks noChangeAspect="1" noChangeShapeType="1"/>
            </p:cNvSpPr>
            <p:nvPr/>
          </p:nvSpPr>
          <p:spPr bwMode="auto">
            <a:xfrm rot="19202490" flipH="1">
              <a:off x="4304" y="1379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Freeform 141"/>
            <p:cNvSpPr>
              <a:spLocks/>
            </p:cNvSpPr>
            <p:nvPr/>
          </p:nvSpPr>
          <p:spPr bwMode="auto">
            <a:xfrm rot="10800000" flipH="1">
              <a:off x="3726" y="117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80" name="Text Box 142"/>
          <p:cNvSpPr txBox="1">
            <a:spLocks noChangeArrowheads="1"/>
          </p:cNvSpPr>
          <p:nvPr/>
        </p:nvSpPr>
        <p:spPr bwMode="auto">
          <a:xfrm>
            <a:off x="7348581" y="38355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8981" name="Text Box 143"/>
          <p:cNvSpPr txBox="1">
            <a:spLocks noChangeArrowheads="1"/>
          </p:cNvSpPr>
          <p:nvPr/>
        </p:nvSpPr>
        <p:spPr bwMode="auto">
          <a:xfrm>
            <a:off x="8618581" y="28512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38982" name="Oval 144"/>
          <p:cNvSpPr>
            <a:spLocks noChangeAspect="1" noChangeArrowheads="1"/>
          </p:cNvSpPr>
          <p:nvPr/>
        </p:nvSpPr>
        <p:spPr bwMode="auto">
          <a:xfrm>
            <a:off x="6040481" y="2921126"/>
            <a:ext cx="190500" cy="190500"/>
          </a:xfrm>
          <a:prstGeom prst="ellipse">
            <a:avLst/>
          </a:prstGeom>
          <a:solidFill>
            <a:srgbClr val="66FF33"/>
          </a:solidFill>
          <a:ln>
            <a:noFill/>
          </a:ln>
          <a:extLst/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83" name="Oval 145"/>
          <p:cNvSpPr>
            <a:spLocks noChangeAspect="1" noChangeArrowheads="1"/>
          </p:cNvSpPr>
          <p:nvPr/>
        </p:nvSpPr>
        <p:spPr bwMode="auto">
          <a:xfrm>
            <a:off x="6040481" y="3759326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84" name="Oval 146"/>
          <p:cNvSpPr>
            <a:spLocks noChangeAspect="1" noChangeArrowheads="1"/>
          </p:cNvSpPr>
          <p:nvPr/>
        </p:nvSpPr>
        <p:spPr bwMode="auto">
          <a:xfrm>
            <a:off x="7259681" y="2082926"/>
            <a:ext cx="190500" cy="190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457200" y="2003426"/>
            <a:ext cx="2230438" cy="2233613"/>
            <a:chOff x="457200" y="2003425"/>
            <a:chExt cx="2230438" cy="2233613"/>
          </a:xfrm>
        </p:grpSpPr>
        <p:sp>
          <p:nvSpPr>
            <p:cNvPr id="149" name="Oval 65"/>
            <p:cNvSpPr>
              <a:spLocks noChangeAspect="1" noChangeArrowheads="1"/>
            </p:cNvSpPr>
            <p:nvPr/>
          </p:nvSpPr>
          <p:spPr bwMode="auto">
            <a:xfrm>
              <a:off x="522288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6"/>
            <p:cNvSpPr>
              <a:spLocks noChangeAspect="1" noChangeArrowheads="1"/>
            </p:cNvSpPr>
            <p:nvPr/>
          </p:nvSpPr>
          <p:spPr bwMode="auto">
            <a:xfrm>
              <a:off x="457200" y="2003425"/>
              <a:ext cx="2230438" cy="223361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67"/>
            <p:cNvSpPr>
              <a:spLocks noChangeAspect="1" noChangeArrowheads="1"/>
            </p:cNvSpPr>
            <p:nvPr/>
          </p:nvSpPr>
          <p:spPr bwMode="auto">
            <a:xfrm>
              <a:off x="522288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68"/>
            <p:cNvSpPr>
              <a:spLocks noChangeAspect="1" noChangeArrowheads="1"/>
            </p:cNvSpPr>
            <p:nvPr/>
          </p:nvSpPr>
          <p:spPr bwMode="auto">
            <a:xfrm>
              <a:off x="8493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69"/>
            <p:cNvSpPr>
              <a:spLocks noChangeAspect="1" noChangeArrowheads="1"/>
            </p:cNvSpPr>
            <p:nvPr/>
          </p:nvSpPr>
          <p:spPr bwMode="auto">
            <a:xfrm>
              <a:off x="1176338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70"/>
            <p:cNvSpPr>
              <a:spLocks noChangeAspect="1" noChangeArrowheads="1"/>
            </p:cNvSpPr>
            <p:nvPr/>
          </p:nvSpPr>
          <p:spPr bwMode="auto">
            <a:xfrm>
              <a:off x="1504950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71"/>
            <p:cNvSpPr>
              <a:spLocks noChangeAspect="1" noChangeArrowheads="1"/>
            </p:cNvSpPr>
            <p:nvPr/>
          </p:nvSpPr>
          <p:spPr bwMode="auto">
            <a:xfrm>
              <a:off x="1831975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72"/>
            <p:cNvSpPr>
              <a:spLocks noChangeAspect="1" noChangeArrowheads="1"/>
            </p:cNvSpPr>
            <p:nvPr/>
          </p:nvSpPr>
          <p:spPr bwMode="auto">
            <a:xfrm>
              <a:off x="2159000" y="370522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73"/>
            <p:cNvSpPr>
              <a:spLocks noChangeAspect="1" noChangeArrowheads="1"/>
            </p:cNvSpPr>
            <p:nvPr/>
          </p:nvSpPr>
          <p:spPr bwMode="auto">
            <a:xfrm>
              <a:off x="24876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74"/>
            <p:cNvSpPr>
              <a:spLocks noChangeAspect="1" noChangeArrowheads="1"/>
            </p:cNvSpPr>
            <p:nvPr/>
          </p:nvSpPr>
          <p:spPr bwMode="auto">
            <a:xfrm>
              <a:off x="52228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75"/>
            <p:cNvSpPr>
              <a:spLocks noChangeAspect="1" noChangeArrowheads="1"/>
            </p:cNvSpPr>
            <p:nvPr/>
          </p:nvSpPr>
          <p:spPr bwMode="auto">
            <a:xfrm>
              <a:off x="117633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76"/>
            <p:cNvSpPr>
              <a:spLocks noChangeAspect="1" noChangeArrowheads="1"/>
            </p:cNvSpPr>
            <p:nvPr/>
          </p:nvSpPr>
          <p:spPr bwMode="auto">
            <a:xfrm>
              <a:off x="1504950" y="20685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77"/>
            <p:cNvSpPr>
              <a:spLocks noChangeAspect="1" noChangeArrowheads="1"/>
            </p:cNvSpPr>
            <p:nvPr/>
          </p:nvSpPr>
          <p:spPr bwMode="auto">
            <a:xfrm>
              <a:off x="1831975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78"/>
            <p:cNvSpPr>
              <a:spLocks noChangeAspect="1" noChangeArrowheads="1"/>
            </p:cNvSpPr>
            <p:nvPr/>
          </p:nvSpPr>
          <p:spPr bwMode="auto">
            <a:xfrm>
              <a:off x="2159000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79"/>
            <p:cNvSpPr>
              <a:spLocks noChangeAspect="1" noChangeArrowheads="1"/>
            </p:cNvSpPr>
            <p:nvPr/>
          </p:nvSpPr>
          <p:spPr bwMode="auto">
            <a:xfrm>
              <a:off x="2487613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80"/>
            <p:cNvSpPr>
              <a:spLocks noChangeAspect="1" noChangeArrowheads="1"/>
            </p:cNvSpPr>
            <p:nvPr/>
          </p:nvSpPr>
          <p:spPr bwMode="auto">
            <a:xfrm>
              <a:off x="522288" y="23955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81"/>
            <p:cNvSpPr>
              <a:spLocks noChangeAspect="1" noChangeArrowheads="1"/>
            </p:cNvSpPr>
            <p:nvPr/>
          </p:nvSpPr>
          <p:spPr bwMode="auto">
            <a:xfrm>
              <a:off x="849313" y="23955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82"/>
            <p:cNvSpPr>
              <a:spLocks noChangeAspect="1" noChangeArrowheads="1"/>
            </p:cNvSpPr>
            <p:nvPr/>
          </p:nvSpPr>
          <p:spPr bwMode="auto">
            <a:xfrm>
              <a:off x="1176338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83"/>
            <p:cNvSpPr>
              <a:spLocks noChangeAspect="1" noChangeArrowheads="1"/>
            </p:cNvSpPr>
            <p:nvPr/>
          </p:nvSpPr>
          <p:spPr bwMode="auto">
            <a:xfrm>
              <a:off x="150495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84"/>
            <p:cNvSpPr>
              <a:spLocks noChangeAspect="1" noChangeArrowheads="1"/>
            </p:cNvSpPr>
            <p:nvPr/>
          </p:nvSpPr>
          <p:spPr bwMode="auto">
            <a:xfrm>
              <a:off x="215900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85"/>
            <p:cNvSpPr>
              <a:spLocks noChangeAspect="1" noChangeArrowheads="1"/>
            </p:cNvSpPr>
            <p:nvPr/>
          </p:nvSpPr>
          <p:spPr bwMode="auto">
            <a:xfrm>
              <a:off x="849313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86"/>
            <p:cNvSpPr>
              <a:spLocks noChangeAspect="1" noChangeArrowheads="1"/>
            </p:cNvSpPr>
            <p:nvPr/>
          </p:nvSpPr>
          <p:spPr bwMode="auto">
            <a:xfrm>
              <a:off x="1176338" y="2722563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87"/>
            <p:cNvSpPr>
              <a:spLocks noChangeAspect="1" noChangeArrowheads="1"/>
            </p:cNvSpPr>
            <p:nvPr/>
          </p:nvSpPr>
          <p:spPr bwMode="auto">
            <a:xfrm>
              <a:off x="150495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88"/>
            <p:cNvSpPr>
              <a:spLocks noChangeAspect="1" noChangeArrowheads="1"/>
            </p:cNvSpPr>
            <p:nvPr/>
          </p:nvSpPr>
          <p:spPr bwMode="auto">
            <a:xfrm>
              <a:off x="1831975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89"/>
            <p:cNvSpPr>
              <a:spLocks noChangeAspect="1" noChangeArrowheads="1"/>
            </p:cNvSpPr>
            <p:nvPr/>
          </p:nvSpPr>
          <p:spPr bwMode="auto">
            <a:xfrm>
              <a:off x="215900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90"/>
            <p:cNvSpPr>
              <a:spLocks noChangeAspect="1" noChangeArrowheads="1"/>
            </p:cNvSpPr>
            <p:nvPr/>
          </p:nvSpPr>
          <p:spPr bwMode="auto">
            <a:xfrm>
              <a:off x="2487613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91"/>
            <p:cNvSpPr>
              <a:spLocks noChangeAspect="1" noChangeArrowheads="1"/>
            </p:cNvSpPr>
            <p:nvPr/>
          </p:nvSpPr>
          <p:spPr bwMode="auto">
            <a:xfrm>
              <a:off x="522288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92"/>
            <p:cNvSpPr>
              <a:spLocks noChangeAspect="1" noChangeArrowheads="1"/>
            </p:cNvSpPr>
            <p:nvPr/>
          </p:nvSpPr>
          <p:spPr bwMode="auto">
            <a:xfrm>
              <a:off x="849313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93"/>
            <p:cNvSpPr>
              <a:spLocks noChangeAspect="1" noChangeArrowheads="1"/>
            </p:cNvSpPr>
            <p:nvPr/>
          </p:nvSpPr>
          <p:spPr bwMode="auto">
            <a:xfrm>
              <a:off x="1504950" y="305117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94"/>
            <p:cNvSpPr>
              <a:spLocks noChangeAspect="1" noChangeArrowheads="1"/>
            </p:cNvSpPr>
            <p:nvPr/>
          </p:nvSpPr>
          <p:spPr bwMode="auto">
            <a:xfrm>
              <a:off x="1831975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95"/>
            <p:cNvSpPr>
              <a:spLocks noChangeAspect="1" noChangeArrowheads="1"/>
            </p:cNvSpPr>
            <p:nvPr/>
          </p:nvSpPr>
          <p:spPr bwMode="auto">
            <a:xfrm>
              <a:off x="2159000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96"/>
            <p:cNvSpPr>
              <a:spLocks noChangeAspect="1" noChangeArrowheads="1"/>
            </p:cNvSpPr>
            <p:nvPr/>
          </p:nvSpPr>
          <p:spPr bwMode="auto">
            <a:xfrm>
              <a:off x="2487613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97"/>
            <p:cNvSpPr>
              <a:spLocks noChangeAspect="1" noChangeArrowheads="1"/>
            </p:cNvSpPr>
            <p:nvPr/>
          </p:nvSpPr>
          <p:spPr bwMode="auto">
            <a:xfrm>
              <a:off x="52228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98"/>
            <p:cNvSpPr>
              <a:spLocks noChangeAspect="1" noChangeArrowheads="1"/>
            </p:cNvSpPr>
            <p:nvPr/>
          </p:nvSpPr>
          <p:spPr bwMode="auto">
            <a:xfrm>
              <a:off x="8493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99"/>
            <p:cNvSpPr>
              <a:spLocks noChangeAspect="1" noChangeArrowheads="1"/>
            </p:cNvSpPr>
            <p:nvPr/>
          </p:nvSpPr>
          <p:spPr bwMode="auto">
            <a:xfrm>
              <a:off x="117633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Oval 100"/>
            <p:cNvSpPr>
              <a:spLocks noChangeAspect="1" noChangeArrowheads="1"/>
            </p:cNvSpPr>
            <p:nvPr/>
          </p:nvSpPr>
          <p:spPr bwMode="auto">
            <a:xfrm>
              <a:off x="1504950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Oval 101"/>
            <p:cNvSpPr>
              <a:spLocks noChangeAspect="1" noChangeArrowheads="1"/>
            </p:cNvSpPr>
            <p:nvPr/>
          </p:nvSpPr>
          <p:spPr bwMode="auto">
            <a:xfrm>
              <a:off x="1831975" y="3378200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102"/>
            <p:cNvSpPr>
              <a:spLocks noChangeAspect="1" noChangeArrowheads="1"/>
            </p:cNvSpPr>
            <p:nvPr/>
          </p:nvSpPr>
          <p:spPr bwMode="auto">
            <a:xfrm>
              <a:off x="24876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03"/>
            <p:cNvSpPr>
              <a:spLocks noChangeAspect="1" noChangeArrowheads="1"/>
            </p:cNvSpPr>
            <p:nvPr/>
          </p:nvSpPr>
          <p:spPr bwMode="auto">
            <a:xfrm>
              <a:off x="52228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104"/>
            <p:cNvSpPr>
              <a:spLocks noChangeAspect="1" noChangeArrowheads="1"/>
            </p:cNvSpPr>
            <p:nvPr/>
          </p:nvSpPr>
          <p:spPr bwMode="auto">
            <a:xfrm>
              <a:off x="849313" y="40338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Oval 105"/>
            <p:cNvSpPr>
              <a:spLocks noChangeAspect="1" noChangeArrowheads="1"/>
            </p:cNvSpPr>
            <p:nvPr/>
          </p:nvSpPr>
          <p:spPr bwMode="auto">
            <a:xfrm>
              <a:off x="117633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06"/>
            <p:cNvSpPr>
              <a:spLocks noChangeAspect="1" noChangeArrowheads="1"/>
            </p:cNvSpPr>
            <p:nvPr/>
          </p:nvSpPr>
          <p:spPr bwMode="auto">
            <a:xfrm>
              <a:off x="150495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107"/>
            <p:cNvSpPr>
              <a:spLocks noChangeAspect="1" noChangeArrowheads="1"/>
            </p:cNvSpPr>
            <p:nvPr/>
          </p:nvSpPr>
          <p:spPr bwMode="auto">
            <a:xfrm>
              <a:off x="215900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108"/>
            <p:cNvSpPr>
              <a:spLocks noChangeAspect="1" noChangeArrowheads="1"/>
            </p:cNvSpPr>
            <p:nvPr/>
          </p:nvSpPr>
          <p:spPr bwMode="auto">
            <a:xfrm>
              <a:off x="2487613" y="40338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69" name="Oval 115"/>
          <p:cNvSpPr>
            <a:spLocks noChangeAspect="1" noChangeArrowheads="1"/>
          </p:cNvSpPr>
          <p:nvPr/>
        </p:nvSpPr>
        <p:spPr bwMode="auto">
          <a:xfrm>
            <a:off x="7259681" y="3759326"/>
            <a:ext cx="190500" cy="1905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Examples of </a:t>
            </a:r>
            <a:r>
              <a:rPr lang="en-US" b="0" dirty="0" err="1" smtClean="0">
                <a:latin typeface="Arial" charset="0"/>
              </a:rPr>
              <a:t>semirings</a:t>
            </a:r>
            <a:r>
              <a:rPr lang="en-US" b="0" dirty="0" smtClean="0">
                <a:latin typeface="Arial" charset="0"/>
              </a:rPr>
              <a:t> in graph algorithms</a:t>
            </a:r>
            <a:endParaRPr lang="en-US" b="0" dirty="0"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29403"/>
              </p:ext>
            </p:extLst>
          </p:nvPr>
        </p:nvGraphicFramePr>
        <p:xfrm>
          <a:off x="625062" y="1725852"/>
          <a:ext cx="7847988" cy="4436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4341"/>
                <a:gridCol w="3823647"/>
              </a:tblGrid>
              <a:tr h="777699"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5C00"/>
                          </a:solidFill>
                        </a:rPr>
                        <a:t>( edge/vertex</a:t>
                      </a:r>
                      <a:r>
                        <a:rPr lang="en-US" baseline="0" dirty="0" smtClean="0">
                          <a:solidFill>
                            <a:srgbClr val="FF5C00"/>
                          </a:solidFill>
                        </a:rPr>
                        <a:t> attributes</a:t>
                      </a:r>
                      <a:r>
                        <a:rPr lang="en-US" dirty="0" smtClean="0">
                          <a:solidFill>
                            <a:srgbClr val="FF5C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FF5C00"/>
                          </a:solidFill>
                        </a:rPr>
                        <a:t> </a:t>
                      </a:r>
                      <a:br>
                        <a:rPr lang="en-US" baseline="0" dirty="0" smtClean="0">
                          <a:solidFill>
                            <a:srgbClr val="FF5C00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FF5C00"/>
                          </a:solidFill>
                        </a:rPr>
                        <a:t>  vertex data aggregation, </a:t>
                      </a:r>
                      <a:br>
                        <a:rPr lang="en-US" baseline="0" dirty="0" smtClean="0">
                          <a:solidFill>
                            <a:srgbClr val="FF5C00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FF5C00"/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rgbClr val="FF5C00"/>
                          </a:solidFill>
                        </a:rPr>
                        <a:t>edge</a:t>
                      </a:r>
                      <a:r>
                        <a:rPr lang="en-US" baseline="0" dirty="0" smtClean="0">
                          <a:solidFill>
                            <a:srgbClr val="FF5C00"/>
                          </a:solidFill>
                        </a:rPr>
                        <a:t> data processing )</a:t>
                      </a:r>
                      <a:endParaRPr lang="en-US" dirty="0" smtClean="0">
                        <a:solidFill>
                          <a:srgbClr val="FF5C00"/>
                        </a:solidFill>
                      </a:endParaRPr>
                    </a:p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5C00"/>
                          </a:solidFill>
                        </a:rPr>
                        <a:t>Schema for user-specified computation at </a:t>
                      </a:r>
                      <a:r>
                        <a:rPr lang="en-US" baseline="0" dirty="0" smtClean="0">
                          <a:solidFill>
                            <a:srgbClr val="FF5C00"/>
                          </a:solidFill>
                        </a:rPr>
                        <a:t>vertices and edges</a:t>
                      </a:r>
                      <a:endParaRPr lang="en-US" dirty="0" smtClean="0">
                        <a:solidFill>
                          <a:srgbClr val="FF5C00"/>
                        </a:solidFill>
                      </a:endParaRPr>
                    </a:p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Real field: </a:t>
                      </a:r>
                      <a:r>
                        <a:rPr lang="en-US" sz="1800" baseline="0" dirty="0" smtClean="0"/>
                        <a:t> (R, +, *)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Numerical linear algebra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99"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Boolean algebra:  ({0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1}, |,</a:t>
                      </a:r>
                      <a:r>
                        <a:rPr lang="en-US" sz="1800" baseline="0" dirty="0" smtClean="0"/>
                        <a:t> &amp;)</a:t>
                      </a:r>
                      <a:endParaRPr lang="en-US" sz="1800" dirty="0" smtClean="0"/>
                    </a:p>
                    <a:p>
                      <a:endParaRPr lang="en-US" sz="1800" dirty="0" smtClean="0">
                        <a:latin typeface="Tahoma"/>
                        <a:ea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Graph traversal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99"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Tropical </a:t>
                      </a:r>
                      <a:r>
                        <a:rPr lang="en-US" sz="1800" dirty="0" err="1" smtClean="0"/>
                        <a:t>semiring</a:t>
                      </a:r>
                      <a:r>
                        <a:rPr lang="en-US" sz="1800" dirty="0" smtClean="0"/>
                        <a:t>:  (R </a:t>
                      </a:r>
                      <a:r>
                        <a:rPr lang="en-US" sz="1600" dirty="0" smtClean="0"/>
                        <a:t>U</a:t>
                      </a:r>
                      <a:r>
                        <a:rPr lang="en-US" sz="1800" dirty="0" smtClean="0"/>
                        <a:t> {</a:t>
                      </a:r>
                      <a:r>
                        <a:rPr lang="en-US" sz="1800" dirty="0" smtClean="0">
                          <a:latin typeface="Tahoma"/>
                          <a:ea typeface="Tahoma"/>
                          <a:cs typeface="Tahoma"/>
                        </a:rPr>
                        <a:t>∞}, min, +)</a:t>
                      </a:r>
                    </a:p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Tahoma"/>
                        <a:ea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Shortest paths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99"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(S</a:t>
                      </a:r>
                      <a:r>
                        <a:rPr lang="en-US" sz="1800" dirty="0" smtClean="0">
                          <a:latin typeface="Tahoma"/>
                          <a:ea typeface="Tahoma"/>
                          <a:cs typeface="Tahoma"/>
                        </a:rPr>
                        <a:t>, select, select)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Select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subgraph</a:t>
                      </a:r>
                      <a:r>
                        <a:rPr lang="en-US" baseline="0" dirty="0" smtClean="0"/>
                        <a:t>, or contract nodes to form quotient graph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852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4" y="92991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Arial"/>
                <a:ea typeface="+mn-ea"/>
                <a:cs typeface="Arial"/>
                <a:sym typeface="Arial Bold" charset="0"/>
              </a:rPr>
              <a:t>Graph contraction via sparse triple product 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175374" y="1388692"/>
            <a:ext cx="4660087" cy="2189817"/>
            <a:chOff x="709006" y="4301219"/>
            <a:chExt cx="4660086" cy="2189817"/>
          </a:xfrm>
        </p:grpSpPr>
        <p:sp>
          <p:nvSpPr>
            <p:cNvPr id="86" name="Oval 85"/>
            <p:cNvSpPr/>
            <p:nvPr/>
          </p:nvSpPr>
          <p:spPr>
            <a:xfrm>
              <a:off x="1413118" y="6037949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Calibri"/>
                </a:rPr>
                <a:t>5</a:t>
              </a:r>
              <a:endParaRPr lang="en-US" sz="180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4469413" y="5178518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Calibri"/>
                </a:rPr>
                <a:t>6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2662046" y="6037949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Calibri"/>
                </a:rPr>
                <a:t>3</a:t>
              </a:r>
              <a:endParaRPr lang="en-US" sz="1800" dirty="0">
                <a:solidFill>
                  <a:srgbClr val="404040"/>
                </a:solidFill>
                <a:latin typeface="Calibri"/>
              </a:endParaRPr>
            </a:p>
          </p:txBody>
        </p:sp>
        <p:cxnSp>
          <p:nvCxnSpPr>
            <p:cNvPr id="90" name="Straight Arrow Connector 89"/>
            <p:cNvCxnSpPr>
              <a:stCxn id="86" idx="6"/>
              <a:endCxn id="88" idx="2"/>
            </p:cNvCxnSpPr>
            <p:nvPr/>
          </p:nvCxnSpPr>
          <p:spPr>
            <a:xfrm>
              <a:off x="1733158" y="6197969"/>
              <a:ext cx="9288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4" idx="4"/>
              <a:endCxn id="88" idx="0"/>
            </p:cNvCxnSpPr>
            <p:nvPr/>
          </p:nvCxnSpPr>
          <p:spPr>
            <a:xfrm flipH="1">
              <a:off x="2822066" y="5178518"/>
              <a:ext cx="322139" cy="85943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686289" y="4858478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Calibri"/>
                </a:rPr>
                <a:t>1</a:t>
              </a:r>
              <a:endParaRPr lang="en-US" sz="180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984185" y="4858478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Calibri"/>
                </a:rPr>
                <a:t>2</a:t>
              </a:r>
              <a:endParaRPr lang="en-US" sz="1800" dirty="0">
                <a:solidFill>
                  <a:srgbClr val="404040"/>
                </a:solidFill>
                <a:latin typeface="Calibri"/>
              </a:endParaRPr>
            </a:p>
          </p:txBody>
        </p:sp>
        <p:cxnSp>
          <p:nvCxnSpPr>
            <p:cNvPr id="95" name="Straight Arrow Connector 94"/>
            <p:cNvCxnSpPr>
              <a:stCxn id="93" idx="6"/>
              <a:endCxn id="94" idx="2"/>
            </p:cNvCxnSpPr>
            <p:nvPr/>
          </p:nvCxnSpPr>
          <p:spPr>
            <a:xfrm>
              <a:off x="2006329" y="5018498"/>
              <a:ext cx="9778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3" idx="4"/>
              <a:endCxn id="86" idx="0"/>
            </p:cNvCxnSpPr>
            <p:nvPr/>
          </p:nvCxnSpPr>
          <p:spPr>
            <a:xfrm flipH="1">
              <a:off x="1573138" y="5178518"/>
              <a:ext cx="273171" cy="85943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3913716" y="5877929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Calibri"/>
                </a:rPr>
                <a:t>4</a:t>
              </a:r>
              <a:endParaRPr lang="en-US" sz="1800" dirty="0">
                <a:solidFill>
                  <a:srgbClr val="404040"/>
                </a:solidFill>
                <a:latin typeface="Calibri"/>
              </a:endParaRPr>
            </a:p>
          </p:txBody>
        </p:sp>
        <p:cxnSp>
          <p:nvCxnSpPr>
            <p:cNvPr id="100" name="Straight Arrow Connector 99"/>
            <p:cNvCxnSpPr>
              <a:stCxn id="88" idx="6"/>
              <a:endCxn id="99" idx="2"/>
            </p:cNvCxnSpPr>
            <p:nvPr/>
          </p:nvCxnSpPr>
          <p:spPr>
            <a:xfrm flipV="1">
              <a:off x="2982086" y="6037949"/>
              <a:ext cx="931630" cy="16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99" idx="7"/>
              <a:endCxn id="87" idx="3"/>
            </p:cNvCxnSpPr>
            <p:nvPr/>
          </p:nvCxnSpPr>
          <p:spPr>
            <a:xfrm flipV="1">
              <a:off x="4186887" y="5451689"/>
              <a:ext cx="329395" cy="47310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Freeform 133"/>
            <p:cNvSpPr>
              <a:spLocks/>
            </p:cNvSpPr>
            <p:nvPr/>
          </p:nvSpPr>
          <p:spPr bwMode="auto">
            <a:xfrm>
              <a:off x="1397601" y="4670551"/>
              <a:ext cx="2159000" cy="695893"/>
            </a:xfrm>
            <a:custGeom>
              <a:avLst/>
              <a:gdLst>
                <a:gd name="T0" fmla="*/ 2147483647 w 1360"/>
                <a:gd name="T1" fmla="*/ 2147483647 h 1032"/>
                <a:gd name="T2" fmla="*/ 2147483647 w 1360"/>
                <a:gd name="T3" fmla="*/ 2147483647 h 1032"/>
                <a:gd name="T4" fmla="*/ 2147483647 w 1360"/>
                <a:gd name="T5" fmla="*/ 2147483647 h 1032"/>
                <a:gd name="T6" fmla="*/ 2147483647 w 1360"/>
                <a:gd name="T7" fmla="*/ 2147483647 h 1032"/>
                <a:gd name="T8" fmla="*/ 2147483647 w 1360"/>
                <a:gd name="T9" fmla="*/ 2147483647 h 1032"/>
                <a:gd name="T10" fmla="*/ 2147483647 w 1360"/>
                <a:gd name="T11" fmla="*/ 2147483647 h 1032"/>
                <a:gd name="T12" fmla="*/ 2147483647 w 1360"/>
                <a:gd name="T13" fmla="*/ 2147483647 h 1032"/>
                <a:gd name="T14" fmla="*/ 2147483647 w 1360"/>
                <a:gd name="T15" fmla="*/ 2147483647 h 1032"/>
                <a:gd name="T16" fmla="*/ 2147483647 w 1360"/>
                <a:gd name="T17" fmla="*/ 2147483647 h 1032"/>
                <a:gd name="T18" fmla="*/ 2147483647 w 1360"/>
                <a:gd name="T19" fmla="*/ 2147483647 h 1032"/>
                <a:gd name="T20" fmla="*/ 2147483647 w 1360"/>
                <a:gd name="T21" fmla="*/ 2147483647 h 1032"/>
                <a:gd name="T22" fmla="*/ 2147483647 w 1360"/>
                <a:gd name="T23" fmla="*/ 2147483647 h 10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0"/>
                <a:gd name="T37" fmla="*/ 0 h 1032"/>
                <a:gd name="T38" fmla="*/ 1360 w 1360"/>
                <a:gd name="T39" fmla="*/ 1032 h 10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0" h="1032">
                  <a:moveTo>
                    <a:pt x="406" y="1016"/>
                  </a:moveTo>
                  <a:cubicBezTo>
                    <a:pt x="318" y="1000"/>
                    <a:pt x="177" y="1016"/>
                    <a:pt x="112" y="920"/>
                  </a:cubicBezTo>
                  <a:cubicBezTo>
                    <a:pt x="47" y="824"/>
                    <a:pt x="0" y="576"/>
                    <a:pt x="16" y="440"/>
                  </a:cubicBezTo>
                  <a:cubicBezTo>
                    <a:pt x="32" y="304"/>
                    <a:pt x="112" y="176"/>
                    <a:pt x="208" y="104"/>
                  </a:cubicBezTo>
                  <a:cubicBezTo>
                    <a:pt x="304" y="32"/>
                    <a:pt x="448" y="16"/>
                    <a:pt x="592" y="8"/>
                  </a:cubicBezTo>
                  <a:cubicBezTo>
                    <a:pt x="736" y="0"/>
                    <a:pt x="952" y="32"/>
                    <a:pt x="1072" y="56"/>
                  </a:cubicBezTo>
                  <a:cubicBezTo>
                    <a:pt x="1192" y="80"/>
                    <a:pt x="1264" y="80"/>
                    <a:pt x="1312" y="152"/>
                  </a:cubicBezTo>
                  <a:cubicBezTo>
                    <a:pt x="1360" y="224"/>
                    <a:pt x="1360" y="360"/>
                    <a:pt x="1360" y="488"/>
                  </a:cubicBezTo>
                  <a:cubicBezTo>
                    <a:pt x="1360" y="616"/>
                    <a:pt x="1360" y="832"/>
                    <a:pt x="1312" y="920"/>
                  </a:cubicBezTo>
                  <a:cubicBezTo>
                    <a:pt x="1264" y="1008"/>
                    <a:pt x="1184" y="1000"/>
                    <a:pt x="1072" y="1016"/>
                  </a:cubicBezTo>
                  <a:cubicBezTo>
                    <a:pt x="960" y="1032"/>
                    <a:pt x="751" y="1016"/>
                    <a:pt x="640" y="1016"/>
                  </a:cubicBezTo>
                  <a:cubicBezTo>
                    <a:pt x="529" y="1016"/>
                    <a:pt x="494" y="1032"/>
                    <a:pt x="406" y="1016"/>
                  </a:cubicBezTo>
                  <a:close/>
                </a:path>
              </a:pathLst>
            </a:custGeom>
            <a:noFill/>
            <a:ln w="28575">
              <a:solidFill>
                <a:srgbClr val="00D2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7" name="Freeform 133"/>
            <p:cNvSpPr>
              <a:spLocks/>
            </p:cNvSpPr>
            <p:nvPr/>
          </p:nvSpPr>
          <p:spPr bwMode="auto">
            <a:xfrm rot="2410392">
              <a:off x="3886648" y="4957699"/>
              <a:ext cx="942373" cy="1393771"/>
            </a:xfrm>
            <a:custGeom>
              <a:avLst/>
              <a:gdLst>
                <a:gd name="T0" fmla="*/ 2147483647 w 1360"/>
                <a:gd name="T1" fmla="*/ 2147483647 h 1032"/>
                <a:gd name="T2" fmla="*/ 2147483647 w 1360"/>
                <a:gd name="T3" fmla="*/ 2147483647 h 1032"/>
                <a:gd name="T4" fmla="*/ 2147483647 w 1360"/>
                <a:gd name="T5" fmla="*/ 2147483647 h 1032"/>
                <a:gd name="T6" fmla="*/ 2147483647 w 1360"/>
                <a:gd name="T7" fmla="*/ 2147483647 h 1032"/>
                <a:gd name="T8" fmla="*/ 2147483647 w 1360"/>
                <a:gd name="T9" fmla="*/ 2147483647 h 1032"/>
                <a:gd name="T10" fmla="*/ 2147483647 w 1360"/>
                <a:gd name="T11" fmla="*/ 2147483647 h 1032"/>
                <a:gd name="T12" fmla="*/ 2147483647 w 1360"/>
                <a:gd name="T13" fmla="*/ 2147483647 h 1032"/>
                <a:gd name="T14" fmla="*/ 2147483647 w 1360"/>
                <a:gd name="T15" fmla="*/ 2147483647 h 1032"/>
                <a:gd name="T16" fmla="*/ 2147483647 w 1360"/>
                <a:gd name="T17" fmla="*/ 2147483647 h 1032"/>
                <a:gd name="T18" fmla="*/ 2147483647 w 1360"/>
                <a:gd name="T19" fmla="*/ 2147483647 h 1032"/>
                <a:gd name="T20" fmla="*/ 2147483647 w 1360"/>
                <a:gd name="T21" fmla="*/ 2147483647 h 1032"/>
                <a:gd name="T22" fmla="*/ 2147483647 w 1360"/>
                <a:gd name="T23" fmla="*/ 2147483647 h 10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0"/>
                <a:gd name="T37" fmla="*/ 0 h 1032"/>
                <a:gd name="T38" fmla="*/ 1360 w 1360"/>
                <a:gd name="T39" fmla="*/ 1032 h 10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0" h="1032">
                  <a:moveTo>
                    <a:pt x="406" y="1016"/>
                  </a:moveTo>
                  <a:cubicBezTo>
                    <a:pt x="318" y="1000"/>
                    <a:pt x="177" y="1016"/>
                    <a:pt x="112" y="920"/>
                  </a:cubicBezTo>
                  <a:cubicBezTo>
                    <a:pt x="47" y="824"/>
                    <a:pt x="0" y="576"/>
                    <a:pt x="16" y="440"/>
                  </a:cubicBezTo>
                  <a:cubicBezTo>
                    <a:pt x="32" y="304"/>
                    <a:pt x="112" y="176"/>
                    <a:pt x="208" y="104"/>
                  </a:cubicBezTo>
                  <a:cubicBezTo>
                    <a:pt x="304" y="32"/>
                    <a:pt x="448" y="16"/>
                    <a:pt x="592" y="8"/>
                  </a:cubicBezTo>
                  <a:cubicBezTo>
                    <a:pt x="736" y="0"/>
                    <a:pt x="952" y="32"/>
                    <a:pt x="1072" y="56"/>
                  </a:cubicBezTo>
                  <a:cubicBezTo>
                    <a:pt x="1192" y="80"/>
                    <a:pt x="1264" y="80"/>
                    <a:pt x="1312" y="152"/>
                  </a:cubicBezTo>
                  <a:cubicBezTo>
                    <a:pt x="1360" y="224"/>
                    <a:pt x="1360" y="360"/>
                    <a:pt x="1360" y="488"/>
                  </a:cubicBezTo>
                  <a:cubicBezTo>
                    <a:pt x="1360" y="616"/>
                    <a:pt x="1360" y="832"/>
                    <a:pt x="1312" y="920"/>
                  </a:cubicBezTo>
                  <a:cubicBezTo>
                    <a:pt x="1264" y="1008"/>
                    <a:pt x="1184" y="1000"/>
                    <a:pt x="1072" y="1016"/>
                  </a:cubicBezTo>
                  <a:cubicBezTo>
                    <a:pt x="960" y="1032"/>
                    <a:pt x="751" y="1016"/>
                    <a:pt x="640" y="1016"/>
                  </a:cubicBezTo>
                  <a:cubicBezTo>
                    <a:pt x="529" y="1016"/>
                    <a:pt x="494" y="1032"/>
                    <a:pt x="406" y="1016"/>
                  </a:cubicBez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648806" y="4301219"/>
              <a:ext cx="441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b="1" dirty="0" smtClean="0">
                  <a:solidFill>
                    <a:srgbClr val="008000"/>
                  </a:solidFill>
                  <a:latin typeface="Calibri"/>
                  <a:ea typeface="+mn-ea"/>
                </a:rPr>
                <a:t>A1</a:t>
              </a:r>
              <a:endParaRPr lang="en-US" sz="1800" b="1" dirty="0">
                <a:solidFill>
                  <a:srgbClr val="008000"/>
                </a:solidFill>
                <a:latin typeface="Calibri"/>
                <a:ea typeface="+mn-ea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27557" y="5693263"/>
              <a:ext cx="441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b="1" dirty="0" smtClean="0">
                  <a:solidFill>
                    <a:srgbClr val="0000FF"/>
                  </a:solidFill>
                  <a:latin typeface="Calibri"/>
                  <a:ea typeface="+mn-ea"/>
                </a:rPr>
                <a:t>A3</a:t>
              </a:r>
              <a:endParaRPr lang="en-US" sz="1800" b="1" dirty="0">
                <a:solidFill>
                  <a:srgbClr val="0000FF"/>
                </a:solidFill>
                <a:latin typeface="Calibri"/>
                <a:ea typeface="+mn-ea"/>
              </a:endParaRPr>
            </a:p>
          </p:txBody>
        </p:sp>
        <p:sp>
          <p:nvSpPr>
            <p:cNvPr id="131" name="Freeform 133"/>
            <p:cNvSpPr>
              <a:spLocks/>
            </p:cNvSpPr>
            <p:nvPr/>
          </p:nvSpPr>
          <p:spPr bwMode="auto">
            <a:xfrm>
              <a:off x="1181100" y="5795143"/>
              <a:ext cx="1970410" cy="695893"/>
            </a:xfrm>
            <a:custGeom>
              <a:avLst/>
              <a:gdLst>
                <a:gd name="T0" fmla="*/ 2147483647 w 1360"/>
                <a:gd name="T1" fmla="*/ 2147483647 h 1032"/>
                <a:gd name="T2" fmla="*/ 2147483647 w 1360"/>
                <a:gd name="T3" fmla="*/ 2147483647 h 1032"/>
                <a:gd name="T4" fmla="*/ 2147483647 w 1360"/>
                <a:gd name="T5" fmla="*/ 2147483647 h 1032"/>
                <a:gd name="T6" fmla="*/ 2147483647 w 1360"/>
                <a:gd name="T7" fmla="*/ 2147483647 h 1032"/>
                <a:gd name="T8" fmla="*/ 2147483647 w 1360"/>
                <a:gd name="T9" fmla="*/ 2147483647 h 1032"/>
                <a:gd name="T10" fmla="*/ 2147483647 w 1360"/>
                <a:gd name="T11" fmla="*/ 2147483647 h 1032"/>
                <a:gd name="T12" fmla="*/ 2147483647 w 1360"/>
                <a:gd name="T13" fmla="*/ 2147483647 h 1032"/>
                <a:gd name="T14" fmla="*/ 2147483647 w 1360"/>
                <a:gd name="T15" fmla="*/ 2147483647 h 1032"/>
                <a:gd name="T16" fmla="*/ 2147483647 w 1360"/>
                <a:gd name="T17" fmla="*/ 2147483647 h 1032"/>
                <a:gd name="T18" fmla="*/ 2147483647 w 1360"/>
                <a:gd name="T19" fmla="*/ 2147483647 h 1032"/>
                <a:gd name="T20" fmla="*/ 2147483647 w 1360"/>
                <a:gd name="T21" fmla="*/ 2147483647 h 1032"/>
                <a:gd name="T22" fmla="*/ 2147483647 w 1360"/>
                <a:gd name="T23" fmla="*/ 2147483647 h 10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0"/>
                <a:gd name="T37" fmla="*/ 0 h 1032"/>
                <a:gd name="T38" fmla="*/ 1360 w 1360"/>
                <a:gd name="T39" fmla="*/ 1032 h 10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0" h="1032">
                  <a:moveTo>
                    <a:pt x="406" y="1016"/>
                  </a:moveTo>
                  <a:cubicBezTo>
                    <a:pt x="318" y="1000"/>
                    <a:pt x="177" y="1016"/>
                    <a:pt x="112" y="920"/>
                  </a:cubicBezTo>
                  <a:cubicBezTo>
                    <a:pt x="47" y="824"/>
                    <a:pt x="0" y="576"/>
                    <a:pt x="16" y="440"/>
                  </a:cubicBezTo>
                  <a:cubicBezTo>
                    <a:pt x="32" y="304"/>
                    <a:pt x="112" y="176"/>
                    <a:pt x="208" y="104"/>
                  </a:cubicBezTo>
                  <a:cubicBezTo>
                    <a:pt x="304" y="32"/>
                    <a:pt x="448" y="16"/>
                    <a:pt x="592" y="8"/>
                  </a:cubicBezTo>
                  <a:cubicBezTo>
                    <a:pt x="736" y="0"/>
                    <a:pt x="952" y="32"/>
                    <a:pt x="1072" y="56"/>
                  </a:cubicBezTo>
                  <a:cubicBezTo>
                    <a:pt x="1192" y="80"/>
                    <a:pt x="1264" y="80"/>
                    <a:pt x="1312" y="152"/>
                  </a:cubicBezTo>
                  <a:cubicBezTo>
                    <a:pt x="1360" y="224"/>
                    <a:pt x="1360" y="360"/>
                    <a:pt x="1360" y="488"/>
                  </a:cubicBezTo>
                  <a:cubicBezTo>
                    <a:pt x="1360" y="616"/>
                    <a:pt x="1360" y="832"/>
                    <a:pt x="1312" y="920"/>
                  </a:cubicBezTo>
                  <a:cubicBezTo>
                    <a:pt x="1264" y="1008"/>
                    <a:pt x="1184" y="1000"/>
                    <a:pt x="1072" y="1016"/>
                  </a:cubicBezTo>
                  <a:cubicBezTo>
                    <a:pt x="960" y="1032"/>
                    <a:pt x="751" y="1016"/>
                    <a:pt x="640" y="1016"/>
                  </a:cubicBezTo>
                  <a:cubicBezTo>
                    <a:pt x="529" y="1016"/>
                    <a:pt x="494" y="1032"/>
                    <a:pt x="406" y="1016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09006" y="5922108"/>
              <a:ext cx="441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b="1" dirty="0" smtClean="0">
                  <a:solidFill>
                    <a:srgbClr val="FF0000"/>
                  </a:solidFill>
                  <a:latin typeface="Calibri"/>
                  <a:ea typeface="+mn-ea"/>
                </a:rPr>
                <a:t>A2</a:t>
              </a:r>
              <a:endParaRPr lang="en-US" sz="1800" b="1" dirty="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34" name="Right Arrow 133"/>
          <p:cNvSpPr/>
          <p:nvPr/>
        </p:nvSpPr>
        <p:spPr bwMode="auto">
          <a:xfrm>
            <a:off x="4962593" y="2425759"/>
            <a:ext cx="1676399" cy="343454"/>
          </a:xfrm>
          <a:prstGeom prst="rightArrow">
            <a:avLst/>
          </a:prstGeom>
          <a:solidFill>
            <a:schemeClr val="accent3">
              <a:lumMod val="40000"/>
              <a:lumOff val="60000"/>
              <a:alpha val="76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spcCol="0" rtlCol="0" anchor="t" anchorCtr="0" compatLnSpc="1">
            <a:prstTxWarp prst="textNoShape">
              <a:avLst/>
            </a:prstTxWarp>
          </a:bodyPr>
          <a:lstStyle/>
          <a:p>
            <a:pPr defTabSz="914212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2" name="Oval 201"/>
          <p:cNvSpPr>
            <a:spLocks noChangeAspect="1"/>
          </p:cNvSpPr>
          <p:nvPr/>
        </p:nvSpPr>
        <p:spPr>
          <a:xfrm>
            <a:off x="6968162" y="1933251"/>
            <a:ext cx="502920" cy="50292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1" rIns="0" bIns="45711" rtlCol="0" anchor="ctr" anchorCtr="1">
            <a:noAutofit/>
          </a:bodyPr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A1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03" name="Oval 202"/>
          <p:cNvSpPr>
            <a:spLocks noChangeAspect="1"/>
          </p:cNvSpPr>
          <p:nvPr/>
        </p:nvSpPr>
        <p:spPr>
          <a:xfrm>
            <a:off x="6978582" y="3021282"/>
            <a:ext cx="502920" cy="50292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1" rIns="0" bIns="45711" rtlCol="0" anchor="ctr" anchorCtr="1">
            <a:noAutofit/>
          </a:bodyPr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A2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8197782" y="3008582"/>
            <a:ext cx="502920" cy="50292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1" rIns="0" bIns="45711" rtlCol="0" anchor="ctr" anchorCtr="1">
            <a:noAutofit/>
          </a:bodyPr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A3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cxnSp>
        <p:nvCxnSpPr>
          <p:cNvPr id="205" name="Straight Arrow Connector 204"/>
          <p:cNvCxnSpPr>
            <a:stCxn id="203" idx="6"/>
            <a:endCxn id="204" idx="2"/>
          </p:cNvCxnSpPr>
          <p:nvPr/>
        </p:nvCxnSpPr>
        <p:spPr>
          <a:xfrm flipV="1">
            <a:off x="7481502" y="3260042"/>
            <a:ext cx="716280" cy="127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202" idx="4"/>
            <a:endCxn id="203" idx="0"/>
          </p:cNvCxnSpPr>
          <p:nvPr/>
        </p:nvCxnSpPr>
        <p:spPr>
          <a:xfrm>
            <a:off x="7219622" y="2436172"/>
            <a:ext cx="10420" cy="585111"/>
          </a:xfrm>
          <a:prstGeom prst="straightConnector1">
            <a:avLst/>
          </a:prstGeom>
          <a:ln w="76200" cmpd="tri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47257" y="2014893"/>
            <a:ext cx="1676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Contract</a:t>
            </a:r>
            <a:endParaRPr lang="en-US" sz="2200" b="1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7195" y="4232274"/>
            <a:ext cx="8190390" cy="2293147"/>
            <a:chOff x="287195" y="4232274"/>
            <a:chExt cx="8190390" cy="2293147"/>
          </a:xfrm>
        </p:grpSpPr>
        <p:grpSp>
          <p:nvGrpSpPr>
            <p:cNvPr id="26" name="Group 25"/>
            <p:cNvGrpSpPr/>
            <p:nvPr/>
          </p:nvGrpSpPr>
          <p:grpSpPr>
            <a:xfrm>
              <a:off x="608512" y="4275933"/>
              <a:ext cx="7869073" cy="2249488"/>
              <a:chOff x="608512" y="4275933"/>
              <a:chExt cx="7869073" cy="2249488"/>
            </a:xfrm>
          </p:grpSpPr>
          <p:sp>
            <p:nvSpPr>
              <p:cNvPr id="218" name="Oval 8"/>
              <p:cNvSpPr>
                <a:spLocks noChangeAspect="1" noChangeArrowheads="1"/>
              </p:cNvSpPr>
              <p:nvPr/>
            </p:nvSpPr>
            <p:spPr bwMode="auto">
              <a:xfrm>
                <a:off x="3305072" y="53173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1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239984" y="4598196"/>
                <a:ext cx="1916112" cy="192563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0" name="Oval 10"/>
              <p:cNvSpPr>
                <a:spLocks noChangeAspect="1" noChangeArrowheads="1"/>
              </p:cNvSpPr>
              <p:nvPr/>
            </p:nvSpPr>
            <p:spPr bwMode="auto">
              <a:xfrm>
                <a:off x="3305072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1" name="Oval 11"/>
              <p:cNvSpPr>
                <a:spLocks noChangeAspect="1" noChangeArrowheads="1"/>
              </p:cNvSpPr>
              <p:nvPr/>
            </p:nvSpPr>
            <p:spPr bwMode="auto">
              <a:xfrm>
                <a:off x="3632097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2" name="Oval 12"/>
              <p:cNvSpPr>
                <a:spLocks noChangeAspect="1" noChangeArrowheads="1"/>
              </p:cNvSpPr>
              <p:nvPr/>
            </p:nvSpPr>
            <p:spPr bwMode="auto">
              <a:xfrm>
                <a:off x="3959122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3" name="Oval 13"/>
              <p:cNvSpPr>
                <a:spLocks noChangeAspect="1" noChangeArrowheads="1"/>
              </p:cNvSpPr>
              <p:nvPr/>
            </p:nvSpPr>
            <p:spPr bwMode="auto">
              <a:xfrm>
                <a:off x="4287733" y="629999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4" name="Oval 14"/>
              <p:cNvSpPr>
                <a:spLocks noChangeAspect="1" noChangeArrowheads="1"/>
              </p:cNvSpPr>
              <p:nvPr/>
            </p:nvSpPr>
            <p:spPr bwMode="auto">
              <a:xfrm>
                <a:off x="4614758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5" name="Oval 15"/>
              <p:cNvSpPr>
                <a:spLocks noChangeAspect="1" noChangeArrowheads="1"/>
              </p:cNvSpPr>
              <p:nvPr/>
            </p:nvSpPr>
            <p:spPr bwMode="auto">
              <a:xfrm>
                <a:off x="4941783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6" name="Oval 17"/>
              <p:cNvSpPr>
                <a:spLocks noChangeAspect="1" noChangeArrowheads="1"/>
              </p:cNvSpPr>
              <p:nvPr/>
            </p:nvSpPr>
            <p:spPr bwMode="auto">
              <a:xfrm>
                <a:off x="3305072" y="46632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7" name="Oval 18"/>
              <p:cNvSpPr>
                <a:spLocks noChangeAspect="1" noChangeArrowheads="1"/>
              </p:cNvSpPr>
              <p:nvPr/>
            </p:nvSpPr>
            <p:spPr bwMode="auto">
              <a:xfrm>
                <a:off x="3632097" y="466328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8" name="Oval 19"/>
              <p:cNvSpPr>
                <a:spLocks noChangeAspect="1" noChangeArrowheads="1"/>
              </p:cNvSpPr>
              <p:nvPr/>
            </p:nvSpPr>
            <p:spPr bwMode="auto">
              <a:xfrm>
                <a:off x="3959122" y="4663283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9" name="Oval 20"/>
              <p:cNvSpPr>
                <a:spLocks noChangeAspect="1" noChangeArrowheads="1"/>
              </p:cNvSpPr>
              <p:nvPr/>
            </p:nvSpPr>
            <p:spPr bwMode="auto">
              <a:xfrm>
                <a:off x="4287733" y="46632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0" name="Oval 21"/>
              <p:cNvSpPr>
                <a:spLocks noChangeAspect="1" noChangeArrowheads="1"/>
              </p:cNvSpPr>
              <p:nvPr/>
            </p:nvSpPr>
            <p:spPr bwMode="auto">
              <a:xfrm>
                <a:off x="4614758" y="466328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1" name="Oval 22"/>
              <p:cNvSpPr>
                <a:spLocks noChangeAspect="1" noChangeArrowheads="1"/>
              </p:cNvSpPr>
              <p:nvPr/>
            </p:nvSpPr>
            <p:spPr bwMode="auto">
              <a:xfrm>
                <a:off x="4941783" y="46632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2" name="Oval 24"/>
              <p:cNvSpPr>
                <a:spLocks noChangeAspect="1" noChangeArrowheads="1"/>
              </p:cNvSpPr>
              <p:nvPr/>
            </p:nvSpPr>
            <p:spPr bwMode="auto">
              <a:xfrm>
                <a:off x="3305072" y="49903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3" name="Oval 25"/>
              <p:cNvSpPr>
                <a:spLocks noChangeAspect="1" noChangeArrowheads="1"/>
              </p:cNvSpPr>
              <p:nvPr/>
            </p:nvSpPr>
            <p:spPr bwMode="auto">
              <a:xfrm>
                <a:off x="3632097" y="49903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4" name="Oval 26"/>
              <p:cNvSpPr>
                <a:spLocks noChangeAspect="1" noChangeArrowheads="1"/>
              </p:cNvSpPr>
              <p:nvPr/>
            </p:nvSpPr>
            <p:spPr bwMode="auto">
              <a:xfrm>
                <a:off x="3959122" y="49903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5" name="Oval 27"/>
              <p:cNvSpPr>
                <a:spLocks noChangeAspect="1" noChangeArrowheads="1"/>
              </p:cNvSpPr>
              <p:nvPr/>
            </p:nvSpPr>
            <p:spPr bwMode="auto">
              <a:xfrm>
                <a:off x="4287733" y="4990308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6" name="Oval 28"/>
              <p:cNvSpPr>
                <a:spLocks noChangeAspect="1" noChangeArrowheads="1"/>
              </p:cNvSpPr>
              <p:nvPr/>
            </p:nvSpPr>
            <p:spPr bwMode="auto">
              <a:xfrm>
                <a:off x="4614758" y="49903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7" name="Oval 29"/>
              <p:cNvSpPr>
                <a:spLocks noChangeAspect="1" noChangeArrowheads="1"/>
              </p:cNvSpPr>
              <p:nvPr/>
            </p:nvSpPr>
            <p:spPr bwMode="auto">
              <a:xfrm>
                <a:off x="4941783" y="49903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8" name="Oval 31"/>
              <p:cNvSpPr>
                <a:spLocks noChangeAspect="1" noChangeArrowheads="1"/>
              </p:cNvSpPr>
              <p:nvPr/>
            </p:nvSpPr>
            <p:spPr bwMode="auto">
              <a:xfrm>
                <a:off x="3632097" y="53173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9" name="Oval 32"/>
              <p:cNvSpPr>
                <a:spLocks noChangeAspect="1" noChangeArrowheads="1"/>
              </p:cNvSpPr>
              <p:nvPr/>
            </p:nvSpPr>
            <p:spPr bwMode="auto">
              <a:xfrm>
                <a:off x="3959122" y="53173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0" name="Oval 33"/>
              <p:cNvSpPr>
                <a:spLocks noChangeAspect="1" noChangeArrowheads="1"/>
              </p:cNvSpPr>
              <p:nvPr/>
            </p:nvSpPr>
            <p:spPr bwMode="auto">
              <a:xfrm>
                <a:off x="4287733" y="53173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1" name="Oval 34"/>
              <p:cNvSpPr>
                <a:spLocks noChangeAspect="1" noChangeArrowheads="1"/>
              </p:cNvSpPr>
              <p:nvPr/>
            </p:nvSpPr>
            <p:spPr bwMode="auto">
              <a:xfrm>
                <a:off x="4614758" y="53173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2" name="Oval 35"/>
              <p:cNvSpPr>
                <a:spLocks noChangeAspect="1" noChangeArrowheads="1"/>
              </p:cNvSpPr>
              <p:nvPr/>
            </p:nvSpPr>
            <p:spPr bwMode="auto">
              <a:xfrm>
                <a:off x="4941783" y="53173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3" name="Oval 37"/>
              <p:cNvSpPr>
                <a:spLocks noChangeAspect="1" noChangeArrowheads="1"/>
              </p:cNvSpPr>
              <p:nvPr/>
            </p:nvSpPr>
            <p:spPr bwMode="auto">
              <a:xfrm>
                <a:off x="3305072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4" name="Oval 38"/>
              <p:cNvSpPr>
                <a:spLocks noChangeAspect="1" noChangeArrowheads="1"/>
              </p:cNvSpPr>
              <p:nvPr/>
            </p:nvSpPr>
            <p:spPr bwMode="auto">
              <a:xfrm>
                <a:off x="3632097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5" name="Oval 39"/>
              <p:cNvSpPr>
                <a:spLocks noChangeAspect="1" noChangeArrowheads="1"/>
              </p:cNvSpPr>
              <p:nvPr/>
            </p:nvSpPr>
            <p:spPr bwMode="auto">
              <a:xfrm>
                <a:off x="3959122" y="564594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6" name="Oval 40"/>
              <p:cNvSpPr>
                <a:spLocks noChangeAspect="1" noChangeArrowheads="1"/>
              </p:cNvSpPr>
              <p:nvPr/>
            </p:nvSpPr>
            <p:spPr bwMode="auto">
              <a:xfrm>
                <a:off x="4287733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7" name="Oval 41"/>
              <p:cNvSpPr>
                <a:spLocks noChangeAspect="1" noChangeArrowheads="1"/>
              </p:cNvSpPr>
              <p:nvPr/>
            </p:nvSpPr>
            <p:spPr bwMode="auto">
              <a:xfrm>
                <a:off x="4614758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8" name="Oval 42"/>
              <p:cNvSpPr>
                <a:spLocks noChangeAspect="1" noChangeArrowheads="1"/>
              </p:cNvSpPr>
              <p:nvPr/>
            </p:nvSpPr>
            <p:spPr bwMode="auto">
              <a:xfrm>
                <a:off x="4941783" y="564594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9" name="Oval 44"/>
              <p:cNvSpPr>
                <a:spLocks noChangeAspect="1" noChangeArrowheads="1"/>
              </p:cNvSpPr>
              <p:nvPr/>
            </p:nvSpPr>
            <p:spPr bwMode="auto">
              <a:xfrm>
                <a:off x="3305072" y="5972971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0" name="Oval 45"/>
              <p:cNvSpPr>
                <a:spLocks noChangeAspect="1" noChangeArrowheads="1"/>
              </p:cNvSpPr>
              <p:nvPr/>
            </p:nvSpPr>
            <p:spPr bwMode="auto">
              <a:xfrm>
                <a:off x="3632097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1" name="Oval 46"/>
              <p:cNvSpPr>
                <a:spLocks noChangeAspect="1" noChangeArrowheads="1"/>
              </p:cNvSpPr>
              <p:nvPr/>
            </p:nvSpPr>
            <p:spPr bwMode="auto">
              <a:xfrm>
                <a:off x="3959122" y="5972971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2" name="Oval 47"/>
              <p:cNvSpPr>
                <a:spLocks noChangeAspect="1" noChangeArrowheads="1"/>
              </p:cNvSpPr>
              <p:nvPr/>
            </p:nvSpPr>
            <p:spPr bwMode="auto">
              <a:xfrm>
                <a:off x="4287733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3" name="Oval 48"/>
              <p:cNvSpPr>
                <a:spLocks noChangeAspect="1" noChangeArrowheads="1"/>
              </p:cNvSpPr>
              <p:nvPr/>
            </p:nvSpPr>
            <p:spPr bwMode="auto">
              <a:xfrm>
                <a:off x="4614758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4" name="Oval 49"/>
              <p:cNvSpPr>
                <a:spLocks noChangeAspect="1" noChangeArrowheads="1"/>
              </p:cNvSpPr>
              <p:nvPr/>
            </p:nvSpPr>
            <p:spPr bwMode="auto">
              <a:xfrm>
                <a:off x="4941783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255" name="Group 58"/>
              <p:cNvGrpSpPr>
                <a:grpSpLocks/>
              </p:cNvGrpSpPr>
              <p:nvPr/>
            </p:nvGrpSpPr>
            <p:grpSpPr bwMode="auto">
              <a:xfrm>
                <a:off x="3212996" y="4275933"/>
                <a:ext cx="1944687" cy="338138"/>
                <a:chOff x="1033" y="568"/>
                <a:chExt cx="1225" cy="213"/>
              </a:xfrm>
            </p:grpSpPr>
            <p:sp>
              <p:nvSpPr>
                <p:cNvPr id="25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033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57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863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25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240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25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448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26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655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26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070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6</a:t>
                  </a:r>
                </a:p>
              </p:txBody>
            </p:sp>
          </p:grpSp>
          <p:grpSp>
            <p:nvGrpSpPr>
              <p:cNvPr id="262" name="Group 66"/>
              <p:cNvGrpSpPr>
                <a:grpSpLocks/>
              </p:cNvGrpSpPr>
              <p:nvPr/>
            </p:nvGrpSpPr>
            <p:grpSpPr bwMode="auto">
              <a:xfrm>
                <a:off x="2943120" y="4552158"/>
                <a:ext cx="298450" cy="1973263"/>
                <a:chOff x="863" y="718"/>
                <a:chExt cx="188" cy="1243"/>
              </a:xfrm>
            </p:grpSpPr>
            <p:sp>
              <p:nvSpPr>
                <p:cNvPr id="26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63" y="71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6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63" y="1542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26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863" y="924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26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63" y="1130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26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63" y="1336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26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863" y="174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6</a:t>
                  </a:r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608512" y="4500882"/>
                <a:ext cx="1781558" cy="1037606"/>
                <a:chOff x="326642" y="2011680"/>
                <a:chExt cx="1781558" cy="1037606"/>
              </a:xfrm>
            </p:grpSpPr>
            <p:sp>
              <p:nvSpPr>
                <p:cNvPr id="270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42" y="2081210"/>
                  <a:ext cx="1781558" cy="962819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71" name="TextBox 270"/>
                <p:cNvSpPr txBox="1"/>
                <p:nvPr/>
              </p:nvSpPr>
              <p:spPr>
                <a:xfrm>
                  <a:off x="37084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72" name="TextBox 271"/>
                <p:cNvSpPr txBox="1"/>
                <p:nvPr/>
              </p:nvSpPr>
              <p:spPr>
                <a:xfrm>
                  <a:off x="64516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73" name="TextBox 272"/>
                <p:cNvSpPr txBox="1"/>
                <p:nvPr/>
              </p:nvSpPr>
              <p:spPr>
                <a:xfrm>
                  <a:off x="91948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4" name="TextBox 273"/>
                <p:cNvSpPr txBox="1"/>
                <p:nvPr/>
              </p:nvSpPr>
              <p:spPr>
                <a:xfrm>
                  <a:off x="146812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119380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6" name="TextBox 275"/>
                <p:cNvSpPr txBox="1"/>
                <p:nvPr/>
              </p:nvSpPr>
              <p:spPr>
                <a:xfrm>
                  <a:off x="174244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7" name="TextBox 276"/>
                <p:cNvSpPr txBox="1"/>
                <p:nvPr/>
              </p:nvSpPr>
              <p:spPr>
                <a:xfrm>
                  <a:off x="37084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8" name="TextBox 277"/>
                <p:cNvSpPr txBox="1"/>
                <p:nvPr/>
              </p:nvSpPr>
              <p:spPr>
                <a:xfrm>
                  <a:off x="64516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9" name="TextBox 278"/>
                <p:cNvSpPr txBox="1"/>
                <p:nvPr/>
              </p:nvSpPr>
              <p:spPr>
                <a:xfrm>
                  <a:off x="91948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80" name="TextBox 279"/>
                <p:cNvSpPr txBox="1"/>
                <p:nvPr/>
              </p:nvSpPr>
              <p:spPr>
                <a:xfrm>
                  <a:off x="146812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81" name="TextBox 280"/>
                <p:cNvSpPr txBox="1"/>
                <p:nvPr/>
              </p:nvSpPr>
              <p:spPr>
                <a:xfrm>
                  <a:off x="119380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>
                  <a:off x="174244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3" name="TextBox 282"/>
                <p:cNvSpPr txBox="1"/>
                <p:nvPr/>
              </p:nvSpPr>
              <p:spPr>
                <a:xfrm>
                  <a:off x="37084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>
                  <a:off x="64516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91948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>
                  <a:off x="146812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7" name="TextBox 286"/>
                <p:cNvSpPr txBox="1"/>
                <p:nvPr/>
              </p:nvSpPr>
              <p:spPr>
                <a:xfrm>
                  <a:off x="119380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>
                  <a:off x="174244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</p:grpSp>
          <p:sp>
            <p:nvSpPr>
              <p:cNvPr id="289" name="Rectangle 9"/>
              <p:cNvSpPr>
                <a:spLocks noChangeAspect="1" noChangeArrowheads="1"/>
              </p:cNvSpPr>
              <p:nvPr/>
            </p:nvSpPr>
            <p:spPr bwMode="auto">
              <a:xfrm rot="16200000">
                <a:off x="5350703" y="5044133"/>
                <a:ext cx="1854694" cy="96281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5834952" y="4538983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6109272" y="4538983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83592" y="4538983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5834952" y="482282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6109272" y="482282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6383592" y="482282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5834952" y="51149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6109272" y="51149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6383592" y="51149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6109272" y="541528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6383592" y="541528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109272" y="56991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6383592" y="56991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5834952" y="59912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6109272" y="59912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6383592" y="59912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6" name="Text Box 25"/>
              <p:cNvSpPr txBox="1">
                <a:spLocks noChangeArrowheads="1"/>
              </p:cNvSpPr>
              <p:nvPr/>
            </p:nvSpPr>
            <p:spPr bwMode="auto">
              <a:xfrm>
                <a:off x="2522286" y="4740158"/>
                <a:ext cx="401039" cy="5575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1421" tIns="45710" rIns="91421" bIns="45710">
                <a:spAutoFit/>
              </a:bodyPr>
              <a:lstStyle/>
              <a:p>
                <a:pPr defTabSz="457130" eaLnBrk="0" fontAlgn="auto" hangingPunct="0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3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x</a:t>
                </a:r>
              </a:p>
            </p:txBody>
          </p:sp>
          <p:sp>
            <p:nvSpPr>
              <p:cNvPr id="307" name="Text Box 25"/>
              <p:cNvSpPr txBox="1">
                <a:spLocks noChangeArrowheads="1"/>
              </p:cNvSpPr>
              <p:nvPr/>
            </p:nvSpPr>
            <p:spPr bwMode="auto">
              <a:xfrm>
                <a:off x="5249895" y="4759746"/>
                <a:ext cx="401039" cy="5575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1421" tIns="45710" rIns="91421" bIns="45710">
                <a:spAutoFit/>
              </a:bodyPr>
              <a:lstStyle/>
              <a:p>
                <a:pPr defTabSz="457130" eaLnBrk="0" fontAlgn="auto" hangingPunct="0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3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x</a:t>
                </a:r>
              </a:p>
            </p:txBody>
          </p:sp>
          <p:sp>
            <p:nvSpPr>
              <p:cNvPr id="308" name="Oval 8"/>
              <p:cNvSpPr>
                <a:spLocks noChangeAspect="1" noChangeArrowheads="1"/>
              </p:cNvSpPr>
              <p:nvPr/>
            </p:nvSpPr>
            <p:spPr bwMode="auto">
              <a:xfrm>
                <a:off x="7610372" y="52665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09" name="Oval 17"/>
              <p:cNvSpPr>
                <a:spLocks noChangeAspect="1" noChangeArrowheads="1"/>
              </p:cNvSpPr>
              <p:nvPr/>
            </p:nvSpPr>
            <p:spPr bwMode="auto">
              <a:xfrm>
                <a:off x="7610372" y="46124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0" name="Oval 18"/>
              <p:cNvSpPr>
                <a:spLocks noChangeAspect="1" noChangeArrowheads="1"/>
              </p:cNvSpPr>
              <p:nvPr/>
            </p:nvSpPr>
            <p:spPr bwMode="auto">
              <a:xfrm>
                <a:off x="7937397" y="461248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1" name="Oval 19"/>
              <p:cNvSpPr>
                <a:spLocks noChangeAspect="1" noChangeArrowheads="1"/>
              </p:cNvSpPr>
              <p:nvPr/>
            </p:nvSpPr>
            <p:spPr bwMode="auto">
              <a:xfrm>
                <a:off x="8264422" y="4612483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2" name="Oval 24"/>
              <p:cNvSpPr>
                <a:spLocks noChangeAspect="1" noChangeArrowheads="1"/>
              </p:cNvSpPr>
              <p:nvPr/>
            </p:nvSpPr>
            <p:spPr bwMode="auto">
              <a:xfrm>
                <a:off x="7610372" y="49395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3" name="Oval 25"/>
              <p:cNvSpPr>
                <a:spLocks noChangeAspect="1" noChangeArrowheads="1"/>
              </p:cNvSpPr>
              <p:nvPr/>
            </p:nvSpPr>
            <p:spPr bwMode="auto">
              <a:xfrm>
                <a:off x="7937397" y="49395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4" name="Oval 26"/>
              <p:cNvSpPr>
                <a:spLocks noChangeAspect="1" noChangeArrowheads="1"/>
              </p:cNvSpPr>
              <p:nvPr/>
            </p:nvSpPr>
            <p:spPr bwMode="auto">
              <a:xfrm>
                <a:off x="8264422" y="49395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5" name="Oval 31"/>
              <p:cNvSpPr>
                <a:spLocks noChangeAspect="1" noChangeArrowheads="1"/>
              </p:cNvSpPr>
              <p:nvPr/>
            </p:nvSpPr>
            <p:spPr bwMode="auto">
              <a:xfrm>
                <a:off x="7937397" y="52665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6" name="Oval 32"/>
              <p:cNvSpPr>
                <a:spLocks noChangeAspect="1" noChangeArrowheads="1"/>
              </p:cNvSpPr>
              <p:nvPr/>
            </p:nvSpPr>
            <p:spPr bwMode="auto">
              <a:xfrm>
                <a:off x="8264422" y="52665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7" name="Rectangle 9"/>
              <p:cNvSpPr>
                <a:spLocks noChangeAspect="1" noChangeArrowheads="1"/>
              </p:cNvSpPr>
              <p:nvPr/>
            </p:nvSpPr>
            <p:spPr bwMode="auto">
              <a:xfrm rot="16200000">
                <a:off x="7505639" y="4561284"/>
                <a:ext cx="981073" cy="96281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8" name="Text Box 25"/>
              <p:cNvSpPr txBox="1">
                <a:spLocks noChangeArrowheads="1"/>
              </p:cNvSpPr>
              <p:nvPr/>
            </p:nvSpPr>
            <p:spPr bwMode="auto">
              <a:xfrm>
                <a:off x="6935643" y="4740158"/>
                <a:ext cx="409298" cy="55397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1421" tIns="45710" rIns="91421" bIns="45710">
                <a:spAutoFit/>
              </a:bodyPr>
              <a:lstStyle/>
              <a:p>
                <a:pPr defTabSz="457130" eaLnBrk="0" fontAlgn="auto" hangingPunct="0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3000" b="1" dirty="0" smtClean="0">
                    <a:solidFill>
                      <a:prstClr val="black"/>
                    </a:solidFill>
                    <a:latin typeface="Calibri"/>
                    <a:ea typeface="+mn-ea"/>
                  </a:rPr>
                  <a:t>=</a:t>
                </a:r>
                <a:endParaRPr lang="en-US" sz="30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319" name="Group 58"/>
            <p:cNvGrpSpPr>
              <a:grpSpLocks/>
            </p:cNvGrpSpPr>
            <p:nvPr/>
          </p:nvGrpSpPr>
          <p:grpSpPr bwMode="auto">
            <a:xfrm>
              <a:off x="532065" y="4232274"/>
              <a:ext cx="1944687" cy="338138"/>
              <a:chOff x="1033" y="568"/>
              <a:chExt cx="1225" cy="213"/>
            </a:xfrm>
          </p:grpSpPr>
          <p:sp>
            <p:nvSpPr>
              <p:cNvPr id="320" name="Text Box 59"/>
              <p:cNvSpPr txBox="1">
                <a:spLocks noChangeArrowheads="1"/>
              </p:cNvSpPr>
              <p:nvPr/>
            </p:nvSpPr>
            <p:spPr bwMode="auto">
              <a:xfrm>
                <a:off x="103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321" name="Text Box 60"/>
              <p:cNvSpPr txBox="1">
                <a:spLocks noChangeArrowheads="1"/>
              </p:cNvSpPr>
              <p:nvPr/>
            </p:nvSpPr>
            <p:spPr bwMode="auto">
              <a:xfrm>
                <a:off x="186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322" name="Text Box 61"/>
              <p:cNvSpPr txBox="1">
                <a:spLocks noChangeArrowheads="1"/>
              </p:cNvSpPr>
              <p:nvPr/>
            </p:nvSpPr>
            <p:spPr bwMode="auto">
              <a:xfrm>
                <a:off x="124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323" name="Text Box 62"/>
              <p:cNvSpPr txBox="1">
                <a:spLocks noChangeArrowheads="1"/>
              </p:cNvSpPr>
              <p:nvPr/>
            </p:nvSpPr>
            <p:spPr bwMode="auto">
              <a:xfrm>
                <a:off x="1448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324" name="Text Box 63"/>
              <p:cNvSpPr txBox="1">
                <a:spLocks noChangeArrowheads="1"/>
              </p:cNvSpPr>
              <p:nvPr/>
            </p:nvSpPr>
            <p:spPr bwMode="auto">
              <a:xfrm>
                <a:off x="1655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325" name="Text Box 64"/>
              <p:cNvSpPr txBox="1">
                <a:spLocks noChangeArrowheads="1"/>
              </p:cNvSpPr>
              <p:nvPr/>
            </p:nvSpPr>
            <p:spPr bwMode="auto">
              <a:xfrm>
                <a:off x="207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sp>
          <p:nvSpPr>
            <p:cNvPr id="326" name="Text Box 67"/>
            <p:cNvSpPr txBox="1">
              <a:spLocks noChangeArrowheads="1"/>
            </p:cNvSpPr>
            <p:nvPr/>
          </p:nvSpPr>
          <p:spPr bwMode="auto">
            <a:xfrm>
              <a:off x="287195" y="455215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27" name="Text Box 69"/>
            <p:cNvSpPr txBox="1">
              <a:spLocks noChangeArrowheads="1"/>
            </p:cNvSpPr>
            <p:nvPr/>
          </p:nvSpPr>
          <p:spPr bwMode="auto">
            <a:xfrm>
              <a:off x="287195" y="4879183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28" name="Text Box 70"/>
            <p:cNvSpPr txBox="1">
              <a:spLocks noChangeArrowheads="1"/>
            </p:cNvSpPr>
            <p:nvPr/>
          </p:nvSpPr>
          <p:spPr bwMode="auto">
            <a:xfrm>
              <a:off x="287195" y="520620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67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3" y="109924"/>
            <a:ext cx="7160817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Arial"/>
                <a:ea typeface="+mn-ea"/>
                <a:cs typeface="Arial"/>
                <a:sym typeface="Arial Bold" charset="0"/>
              </a:rPr>
              <a:t>Subgraph extraction via sparse triple product</a:t>
            </a:r>
            <a:endParaRPr lang="en-US" dirty="0">
              <a:solidFill>
                <a:srgbClr val="FFFF00"/>
              </a:solidFill>
              <a:latin typeface="Arial"/>
              <a:ea typeface="+mn-ea"/>
              <a:cs typeface="Arial"/>
              <a:sym typeface="Arial Bold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585645" y="3111698"/>
            <a:ext cx="320040" cy="32004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5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3641941" y="2252267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6</a:t>
            </a:r>
          </a:p>
        </p:txBody>
      </p:sp>
      <p:sp>
        <p:nvSpPr>
          <p:cNvPr id="160" name="Oval 159"/>
          <p:cNvSpPr/>
          <p:nvPr/>
        </p:nvSpPr>
        <p:spPr>
          <a:xfrm>
            <a:off x="1834573" y="3111698"/>
            <a:ext cx="320040" cy="320040"/>
          </a:xfrm>
          <a:prstGeom prst="ellipse">
            <a:avLst/>
          </a:prstGeom>
          <a:solidFill>
            <a:srgbClr val="660066">
              <a:alpha val="30000"/>
            </a:srgbClr>
          </a:solidFill>
          <a:ln>
            <a:solidFill>
              <a:srgbClr val="660066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3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cxnSp>
        <p:nvCxnSpPr>
          <p:cNvPr id="161" name="Straight Arrow Connector 160"/>
          <p:cNvCxnSpPr>
            <a:stCxn id="158" idx="6"/>
            <a:endCxn id="160" idx="2"/>
          </p:cNvCxnSpPr>
          <p:nvPr/>
        </p:nvCxnSpPr>
        <p:spPr>
          <a:xfrm>
            <a:off x="905685" y="3271718"/>
            <a:ext cx="928888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64" idx="4"/>
            <a:endCxn id="160" idx="0"/>
          </p:cNvCxnSpPr>
          <p:nvPr/>
        </p:nvCxnSpPr>
        <p:spPr>
          <a:xfrm flipH="1">
            <a:off x="1994593" y="2252267"/>
            <a:ext cx="322139" cy="85943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858816" y="1932227"/>
            <a:ext cx="320040" cy="32004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1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156712" y="1932227"/>
            <a:ext cx="320040" cy="32004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2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cxnSp>
        <p:nvCxnSpPr>
          <p:cNvPr id="165" name="Straight Arrow Connector 164"/>
          <p:cNvCxnSpPr>
            <a:stCxn id="163" idx="6"/>
            <a:endCxn id="164" idx="2"/>
          </p:cNvCxnSpPr>
          <p:nvPr/>
        </p:nvCxnSpPr>
        <p:spPr>
          <a:xfrm>
            <a:off x="1178856" y="2092247"/>
            <a:ext cx="977856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63" idx="4"/>
            <a:endCxn id="158" idx="0"/>
          </p:cNvCxnSpPr>
          <p:nvPr/>
        </p:nvCxnSpPr>
        <p:spPr>
          <a:xfrm flipH="1">
            <a:off x="745665" y="2252267"/>
            <a:ext cx="273171" cy="85943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3086244" y="2951678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4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cxnSp>
        <p:nvCxnSpPr>
          <p:cNvPr id="168" name="Straight Arrow Connector 167"/>
          <p:cNvCxnSpPr>
            <a:stCxn id="160" idx="6"/>
            <a:endCxn id="167" idx="2"/>
          </p:cNvCxnSpPr>
          <p:nvPr/>
        </p:nvCxnSpPr>
        <p:spPr>
          <a:xfrm flipV="1">
            <a:off x="2154613" y="3111698"/>
            <a:ext cx="931630" cy="160020"/>
          </a:xfrm>
          <a:prstGeom prst="straightConnector1">
            <a:avLst/>
          </a:prstGeom>
          <a:ln>
            <a:solidFill>
              <a:srgbClr val="660066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67" idx="7"/>
          </p:cNvCxnSpPr>
          <p:nvPr/>
        </p:nvCxnSpPr>
        <p:spPr>
          <a:xfrm flipV="1">
            <a:off x="3359415" y="2525438"/>
            <a:ext cx="329395" cy="473109"/>
          </a:xfrm>
          <a:prstGeom prst="straightConnector1">
            <a:avLst/>
          </a:prstGeom>
          <a:ln>
            <a:solidFill>
              <a:srgbClr val="66006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Right Arrow 188"/>
          <p:cNvSpPr/>
          <p:nvPr/>
        </p:nvSpPr>
        <p:spPr bwMode="auto">
          <a:xfrm>
            <a:off x="4432873" y="2425759"/>
            <a:ext cx="1676399" cy="343454"/>
          </a:xfrm>
          <a:prstGeom prst="rightArrow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spcCol="0" rtlCol="0" anchor="t" anchorCtr="0" compatLnSpc="1">
            <a:prstTxWarp prst="textNoShape">
              <a:avLst/>
            </a:prstTxWarp>
          </a:bodyPr>
          <a:lstStyle/>
          <a:p>
            <a:pPr defTabSz="914212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585269" y="2014893"/>
            <a:ext cx="1676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Extract</a:t>
            </a:r>
            <a:endParaRPr lang="en-US" sz="2200" b="1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8354078" y="2114458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3</a:t>
            </a:r>
          </a:p>
        </p:txBody>
      </p:sp>
      <p:sp>
        <p:nvSpPr>
          <p:cNvPr id="192" name="Oval 191"/>
          <p:cNvSpPr/>
          <p:nvPr/>
        </p:nvSpPr>
        <p:spPr>
          <a:xfrm>
            <a:off x="6546710" y="2973889"/>
            <a:ext cx="320040" cy="320040"/>
          </a:xfrm>
          <a:prstGeom prst="ellipse">
            <a:avLst/>
          </a:prstGeom>
          <a:solidFill>
            <a:srgbClr val="660066">
              <a:alpha val="30000"/>
            </a:srgbClr>
          </a:solidFill>
          <a:ln>
            <a:solidFill>
              <a:srgbClr val="660066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1</a:t>
            </a:r>
          </a:p>
        </p:txBody>
      </p:sp>
      <p:sp>
        <p:nvSpPr>
          <p:cNvPr id="194" name="Oval 193"/>
          <p:cNvSpPr/>
          <p:nvPr/>
        </p:nvSpPr>
        <p:spPr>
          <a:xfrm>
            <a:off x="7798381" y="2813869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2</a:t>
            </a:r>
          </a:p>
        </p:txBody>
      </p:sp>
      <p:cxnSp>
        <p:nvCxnSpPr>
          <p:cNvPr id="195" name="Straight Arrow Connector 194"/>
          <p:cNvCxnSpPr>
            <a:stCxn id="192" idx="6"/>
            <a:endCxn id="194" idx="2"/>
          </p:cNvCxnSpPr>
          <p:nvPr/>
        </p:nvCxnSpPr>
        <p:spPr>
          <a:xfrm flipV="1">
            <a:off x="6866750" y="2973889"/>
            <a:ext cx="931630" cy="160020"/>
          </a:xfrm>
          <a:prstGeom prst="straightConnector1">
            <a:avLst/>
          </a:prstGeom>
          <a:ln>
            <a:solidFill>
              <a:srgbClr val="660066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94" idx="7"/>
          </p:cNvCxnSpPr>
          <p:nvPr/>
        </p:nvCxnSpPr>
        <p:spPr>
          <a:xfrm flipV="1">
            <a:off x="8071552" y="2387629"/>
            <a:ext cx="329395" cy="473109"/>
          </a:xfrm>
          <a:prstGeom prst="straightConnector1">
            <a:avLst/>
          </a:prstGeom>
          <a:ln>
            <a:solidFill>
              <a:srgbClr val="66006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87195" y="4232274"/>
            <a:ext cx="8190390" cy="2293147"/>
            <a:chOff x="287195" y="4232274"/>
            <a:chExt cx="8190390" cy="2293147"/>
          </a:xfrm>
        </p:grpSpPr>
        <p:sp>
          <p:nvSpPr>
            <p:cNvPr id="54" name="Oval 8"/>
            <p:cNvSpPr>
              <a:spLocks noChangeAspect="1" noChangeArrowheads="1"/>
            </p:cNvSpPr>
            <p:nvPr/>
          </p:nvSpPr>
          <p:spPr bwMode="auto">
            <a:xfrm>
              <a:off x="3305072" y="53173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5" name="Rectangle 9"/>
            <p:cNvSpPr>
              <a:spLocks noChangeAspect="1" noChangeArrowheads="1"/>
            </p:cNvSpPr>
            <p:nvPr/>
          </p:nvSpPr>
          <p:spPr bwMode="auto">
            <a:xfrm>
              <a:off x="3239984" y="4598196"/>
              <a:ext cx="1916112" cy="192563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6" name="Oval 10"/>
            <p:cNvSpPr>
              <a:spLocks noChangeAspect="1" noChangeArrowheads="1"/>
            </p:cNvSpPr>
            <p:nvPr/>
          </p:nvSpPr>
          <p:spPr bwMode="auto">
            <a:xfrm>
              <a:off x="3305072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7" name="Oval 11"/>
            <p:cNvSpPr>
              <a:spLocks noChangeAspect="1" noChangeArrowheads="1"/>
            </p:cNvSpPr>
            <p:nvPr/>
          </p:nvSpPr>
          <p:spPr bwMode="auto">
            <a:xfrm>
              <a:off x="3632097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8" name="Oval 12"/>
            <p:cNvSpPr>
              <a:spLocks noChangeAspect="1" noChangeArrowheads="1"/>
            </p:cNvSpPr>
            <p:nvPr/>
          </p:nvSpPr>
          <p:spPr bwMode="auto">
            <a:xfrm>
              <a:off x="3959122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9" name="Oval 13"/>
            <p:cNvSpPr>
              <a:spLocks noChangeAspect="1" noChangeArrowheads="1"/>
            </p:cNvSpPr>
            <p:nvPr/>
          </p:nvSpPr>
          <p:spPr bwMode="auto">
            <a:xfrm>
              <a:off x="4287733" y="629999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0" name="Oval 14"/>
            <p:cNvSpPr>
              <a:spLocks noChangeAspect="1" noChangeArrowheads="1"/>
            </p:cNvSpPr>
            <p:nvPr/>
          </p:nvSpPr>
          <p:spPr bwMode="auto">
            <a:xfrm>
              <a:off x="4614758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1" name="Oval 15"/>
            <p:cNvSpPr>
              <a:spLocks noChangeAspect="1" noChangeArrowheads="1"/>
            </p:cNvSpPr>
            <p:nvPr/>
          </p:nvSpPr>
          <p:spPr bwMode="auto">
            <a:xfrm>
              <a:off x="4941783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Oval 17"/>
            <p:cNvSpPr>
              <a:spLocks noChangeAspect="1" noChangeArrowheads="1"/>
            </p:cNvSpPr>
            <p:nvPr/>
          </p:nvSpPr>
          <p:spPr bwMode="auto">
            <a:xfrm>
              <a:off x="3305072" y="466328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3" name="Oval 18"/>
            <p:cNvSpPr>
              <a:spLocks noChangeAspect="1" noChangeArrowheads="1"/>
            </p:cNvSpPr>
            <p:nvPr/>
          </p:nvSpPr>
          <p:spPr bwMode="auto">
            <a:xfrm>
              <a:off x="3632097" y="466328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4" name="Oval 19"/>
            <p:cNvSpPr>
              <a:spLocks noChangeAspect="1" noChangeArrowheads="1"/>
            </p:cNvSpPr>
            <p:nvPr/>
          </p:nvSpPr>
          <p:spPr bwMode="auto">
            <a:xfrm>
              <a:off x="3959122" y="4663283"/>
              <a:ext cx="136525" cy="13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5" name="Oval 20"/>
            <p:cNvSpPr>
              <a:spLocks noChangeAspect="1" noChangeArrowheads="1"/>
            </p:cNvSpPr>
            <p:nvPr/>
          </p:nvSpPr>
          <p:spPr bwMode="auto">
            <a:xfrm>
              <a:off x="4287733" y="466328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6" name="Oval 21"/>
            <p:cNvSpPr>
              <a:spLocks noChangeAspect="1" noChangeArrowheads="1"/>
            </p:cNvSpPr>
            <p:nvPr/>
          </p:nvSpPr>
          <p:spPr bwMode="auto">
            <a:xfrm>
              <a:off x="4614758" y="466328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7" name="Oval 22"/>
            <p:cNvSpPr>
              <a:spLocks noChangeAspect="1" noChangeArrowheads="1"/>
            </p:cNvSpPr>
            <p:nvPr/>
          </p:nvSpPr>
          <p:spPr bwMode="auto">
            <a:xfrm>
              <a:off x="4941783" y="466328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8" name="Oval 24"/>
            <p:cNvSpPr>
              <a:spLocks noChangeAspect="1" noChangeArrowheads="1"/>
            </p:cNvSpPr>
            <p:nvPr/>
          </p:nvSpPr>
          <p:spPr bwMode="auto">
            <a:xfrm>
              <a:off x="3305072" y="49903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9" name="Oval 25"/>
            <p:cNvSpPr>
              <a:spLocks noChangeAspect="1" noChangeArrowheads="1"/>
            </p:cNvSpPr>
            <p:nvPr/>
          </p:nvSpPr>
          <p:spPr bwMode="auto">
            <a:xfrm>
              <a:off x="3632097" y="4990308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0" name="Oval 26"/>
            <p:cNvSpPr>
              <a:spLocks noChangeAspect="1" noChangeArrowheads="1"/>
            </p:cNvSpPr>
            <p:nvPr/>
          </p:nvSpPr>
          <p:spPr bwMode="auto">
            <a:xfrm>
              <a:off x="3959122" y="49903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1" name="Oval 27"/>
            <p:cNvSpPr>
              <a:spLocks noChangeAspect="1" noChangeArrowheads="1"/>
            </p:cNvSpPr>
            <p:nvPr/>
          </p:nvSpPr>
          <p:spPr bwMode="auto">
            <a:xfrm>
              <a:off x="4287733" y="4990308"/>
              <a:ext cx="136525" cy="13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2" name="Oval 28"/>
            <p:cNvSpPr>
              <a:spLocks noChangeAspect="1" noChangeArrowheads="1"/>
            </p:cNvSpPr>
            <p:nvPr/>
          </p:nvSpPr>
          <p:spPr bwMode="auto">
            <a:xfrm>
              <a:off x="4614758" y="4990308"/>
              <a:ext cx="136525" cy="13652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5" name="Oval 29"/>
            <p:cNvSpPr>
              <a:spLocks noChangeAspect="1" noChangeArrowheads="1"/>
            </p:cNvSpPr>
            <p:nvPr/>
          </p:nvSpPr>
          <p:spPr bwMode="auto">
            <a:xfrm>
              <a:off x="4941783" y="499030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6" name="Oval 31"/>
            <p:cNvSpPr>
              <a:spLocks noChangeAspect="1" noChangeArrowheads="1"/>
            </p:cNvSpPr>
            <p:nvPr/>
          </p:nvSpPr>
          <p:spPr bwMode="auto">
            <a:xfrm>
              <a:off x="3632097" y="53173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7" name="Oval 32"/>
            <p:cNvSpPr>
              <a:spLocks noChangeAspect="1" noChangeArrowheads="1"/>
            </p:cNvSpPr>
            <p:nvPr/>
          </p:nvSpPr>
          <p:spPr bwMode="auto">
            <a:xfrm>
              <a:off x="3959122" y="53173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8" name="Oval 33"/>
            <p:cNvSpPr>
              <a:spLocks noChangeAspect="1" noChangeArrowheads="1"/>
            </p:cNvSpPr>
            <p:nvPr/>
          </p:nvSpPr>
          <p:spPr bwMode="auto">
            <a:xfrm>
              <a:off x="4287733" y="53173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9" name="Oval 34"/>
            <p:cNvSpPr>
              <a:spLocks noChangeAspect="1" noChangeArrowheads="1"/>
            </p:cNvSpPr>
            <p:nvPr/>
          </p:nvSpPr>
          <p:spPr bwMode="auto">
            <a:xfrm>
              <a:off x="4614758" y="53173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0" name="Oval 35"/>
            <p:cNvSpPr>
              <a:spLocks noChangeAspect="1" noChangeArrowheads="1"/>
            </p:cNvSpPr>
            <p:nvPr/>
          </p:nvSpPr>
          <p:spPr bwMode="auto">
            <a:xfrm>
              <a:off x="4941783" y="5317333"/>
              <a:ext cx="136525" cy="13652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1" name="Oval 37"/>
            <p:cNvSpPr>
              <a:spLocks noChangeAspect="1" noChangeArrowheads="1"/>
            </p:cNvSpPr>
            <p:nvPr/>
          </p:nvSpPr>
          <p:spPr bwMode="auto">
            <a:xfrm>
              <a:off x="3305072" y="564594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2" name="Oval 38"/>
            <p:cNvSpPr>
              <a:spLocks noChangeAspect="1" noChangeArrowheads="1"/>
            </p:cNvSpPr>
            <p:nvPr/>
          </p:nvSpPr>
          <p:spPr bwMode="auto">
            <a:xfrm>
              <a:off x="3632097" y="564594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3" name="Oval 39"/>
            <p:cNvSpPr>
              <a:spLocks noChangeAspect="1" noChangeArrowheads="1"/>
            </p:cNvSpPr>
            <p:nvPr/>
          </p:nvSpPr>
          <p:spPr bwMode="auto">
            <a:xfrm>
              <a:off x="3959122" y="564594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4" name="Oval 40"/>
            <p:cNvSpPr>
              <a:spLocks noChangeAspect="1" noChangeArrowheads="1"/>
            </p:cNvSpPr>
            <p:nvPr/>
          </p:nvSpPr>
          <p:spPr bwMode="auto">
            <a:xfrm>
              <a:off x="4287733" y="5645945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5" name="Oval 41"/>
            <p:cNvSpPr>
              <a:spLocks noChangeAspect="1" noChangeArrowheads="1"/>
            </p:cNvSpPr>
            <p:nvPr/>
          </p:nvSpPr>
          <p:spPr bwMode="auto">
            <a:xfrm>
              <a:off x="4614758" y="5645945"/>
              <a:ext cx="136525" cy="13652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9" name="Oval 42"/>
            <p:cNvSpPr>
              <a:spLocks noChangeAspect="1" noChangeArrowheads="1"/>
            </p:cNvSpPr>
            <p:nvPr/>
          </p:nvSpPr>
          <p:spPr bwMode="auto">
            <a:xfrm>
              <a:off x="4941783" y="564594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1" name="Oval 44"/>
            <p:cNvSpPr>
              <a:spLocks noChangeAspect="1" noChangeArrowheads="1"/>
            </p:cNvSpPr>
            <p:nvPr/>
          </p:nvSpPr>
          <p:spPr bwMode="auto">
            <a:xfrm>
              <a:off x="3305072" y="5972971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6" name="Oval 45"/>
            <p:cNvSpPr>
              <a:spLocks noChangeAspect="1" noChangeArrowheads="1"/>
            </p:cNvSpPr>
            <p:nvPr/>
          </p:nvSpPr>
          <p:spPr bwMode="auto">
            <a:xfrm>
              <a:off x="3632097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8" name="Oval 46"/>
            <p:cNvSpPr>
              <a:spLocks noChangeAspect="1" noChangeArrowheads="1"/>
            </p:cNvSpPr>
            <p:nvPr/>
          </p:nvSpPr>
          <p:spPr bwMode="auto">
            <a:xfrm>
              <a:off x="3959122" y="5972971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1" name="Oval 47"/>
            <p:cNvSpPr>
              <a:spLocks noChangeAspect="1" noChangeArrowheads="1"/>
            </p:cNvSpPr>
            <p:nvPr/>
          </p:nvSpPr>
          <p:spPr bwMode="auto">
            <a:xfrm>
              <a:off x="4287733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2" name="Oval 48"/>
            <p:cNvSpPr>
              <a:spLocks noChangeAspect="1" noChangeArrowheads="1"/>
            </p:cNvSpPr>
            <p:nvPr/>
          </p:nvSpPr>
          <p:spPr bwMode="auto">
            <a:xfrm>
              <a:off x="4614758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3" name="Oval 49"/>
            <p:cNvSpPr>
              <a:spLocks noChangeAspect="1" noChangeArrowheads="1"/>
            </p:cNvSpPr>
            <p:nvPr/>
          </p:nvSpPr>
          <p:spPr bwMode="auto">
            <a:xfrm>
              <a:off x="4941783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104" name="Group 58"/>
            <p:cNvGrpSpPr>
              <a:grpSpLocks/>
            </p:cNvGrpSpPr>
            <p:nvPr/>
          </p:nvGrpSpPr>
          <p:grpSpPr bwMode="auto">
            <a:xfrm>
              <a:off x="3212996" y="4275933"/>
              <a:ext cx="1944687" cy="338138"/>
              <a:chOff x="1033" y="568"/>
              <a:chExt cx="1225" cy="213"/>
            </a:xfrm>
          </p:grpSpPr>
          <p:sp>
            <p:nvSpPr>
              <p:cNvPr id="183" name="Text Box 59"/>
              <p:cNvSpPr txBox="1">
                <a:spLocks noChangeArrowheads="1"/>
              </p:cNvSpPr>
              <p:nvPr/>
            </p:nvSpPr>
            <p:spPr bwMode="auto">
              <a:xfrm>
                <a:off x="103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" name="Text Box 60"/>
              <p:cNvSpPr txBox="1">
                <a:spLocks noChangeArrowheads="1"/>
              </p:cNvSpPr>
              <p:nvPr/>
            </p:nvSpPr>
            <p:spPr bwMode="auto">
              <a:xfrm>
                <a:off x="186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85" name="Text Box 61"/>
              <p:cNvSpPr txBox="1">
                <a:spLocks noChangeArrowheads="1"/>
              </p:cNvSpPr>
              <p:nvPr/>
            </p:nvSpPr>
            <p:spPr bwMode="auto">
              <a:xfrm>
                <a:off x="124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6" name="Text Box 62"/>
              <p:cNvSpPr txBox="1">
                <a:spLocks noChangeArrowheads="1"/>
              </p:cNvSpPr>
              <p:nvPr/>
            </p:nvSpPr>
            <p:spPr bwMode="auto">
              <a:xfrm>
                <a:off x="1448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87" name="Text Box 63"/>
              <p:cNvSpPr txBox="1">
                <a:spLocks noChangeArrowheads="1"/>
              </p:cNvSpPr>
              <p:nvPr/>
            </p:nvSpPr>
            <p:spPr bwMode="auto">
              <a:xfrm>
                <a:off x="1655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88" name="Text Box 64"/>
              <p:cNvSpPr txBox="1">
                <a:spLocks noChangeArrowheads="1"/>
              </p:cNvSpPr>
              <p:nvPr/>
            </p:nvSpPr>
            <p:spPr bwMode="auto">
              <a:xfrm>
                <a:off x="207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grpSp>
          <p:nvGrpSpPr>
            <p:cNvPr id="105" name="Group 66"/>
            <p:cNvGrpSpPr>
              <a:grpSpLocks/>
            </p:cNvGrpSpPr>
            <p:nvPr/>
          </p:nvGrpSpPr>
          <p:grpSpPr bwMode="auto">
            <a:xfrm>
              <a:off x="2943120" y="4552158"/>
              <a:ext cx="298450" cy="1973263"/>
              <a:chOff x="863" y="718"/>
              <a:chExt cx="188" cy="1243"/>
            </a:xfrm>
          </p:grpSpPr>
          <p:sp>
            <p:nvSpPr>
              <p:cNvPr id="177" name="Text Box 67"/>
              <p:cNvSpPr txBox="1">
                <a:spLocks noChangeArrowheads="1"/>
              </p:cNvSpPr>
              <p:nvPr/>
            </p:nvSpPr>
            <p:spPr bwMode="auto">
              <a:xfrm>
                <a:off x="863" y="71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8" name="Text Box 68"/>
              <p:cNvSpPr txBox="1">
                <a:spLocks noChangeArrowheads="1"/>
              </p:cNvSpPr>
              <p:nvPr/>
            </p:nvSpPr>
            <p:spPr bwMode="auto">
              <a:xfrm>
                <a:off x="863" y="1542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79" name="Text Box 69"/>
              <p:cNvSpPr txBox="1">
                <a:spLocks noChangeArrowheads="1"/>
              </p:cNvSpPr>
              <p:nvPr/>
            </p:nvSpPr>
            <p:spPr bwMode="auto">
              <a:xfrm>
                <a:off x="863" y="924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0" name="Text Box 70"/>
              <p:cNvSpPr txBox="1">
                <a:spLocks noChangeArrowheads="1"/>
              </p:cNvSpPr>
              <p:nvPr/>
            </p:nvSpPr>
            <p:spPr bwMode="auto">
              <a:xfrm>
                <a:off x="863" y="1130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81" name="Text Box 71"/>
              <p:cNvSpPr txBox="1">
                <a:spLocks noChangeArrowheads="1"/>
              </p:cNvSpPr>
              <p:nvPr/>
            </p:nvSpPr>
            <p:spPr bwMode="auto">
              <a:xfrm>
                <a:off x="863" y="1336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82" name="Text Box 72"/>
              <p:cNvSpPr txBox="1">
                <a:spLocks noChangeArrowheads="1"/>
              </p:cNvSpPr>
              <p:nvPr/>
            </p:nvSpPr>
            <p:spPr bwMode="auto">
              <a:xfrm>
                <a:off x="863" y="174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608512" y="4500882"/>
              <a:ext cx="1781558" cy="1037606"/>
              <a:chOff x="326642" y="2011680"/>
              <a:chExt cx="1781558" cy="1037606"/>
            </a:xfrm>
          </p:grpSpPr>
          <p:sp>
            <p:nvSpPr>
              <p:cNvPr id="146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26642" y="2081210"/>
                <a:ext cx="1781558" cy="96281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7084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4516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919480" y="2011680"/>
                <a:ext cx="491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 smtClean="0">
                    <a:solidFill>
                      <a:srgbClr val="262626"/>
                    </a:solidFill>
                    <a:latin typeface="Calibri"/>
                    <a:ea typeface="+mn-ea"/>
                  </a:rPr>
                  <a:t>1</a:t>
                </a:r>
                <a:endParaRPr lang="en-US" sz="2400" kern="0" dirty="0">
                  <a:solidFill>
                    <a:srgbClr val="262626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46812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prstClr val="white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19380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prstClr val="white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74244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prstClr val="white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7084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4516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91948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146812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1176867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262626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174244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37084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64516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91948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146812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19380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174244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</p:grpSp>
        <p:sp>
          <p:nvSpPr>
            <p:cNvPr id="107" name="Rectangle 9"/>
            <p:cNvSpPr>
              <a:spLocks noChangeAspect="1" noChangeArrowheads="1"/>
            </p:cNvSpPr>
            <p:nvPr/>
          </p:nvSpPr>
          <p:spPr bwMode="auto">
            <a:xfrm rot="16200000">
              <a:off x="5350703" y="5044133"/>
              <a:ext cx="1854694" cy="96281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834952" y="4538983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prstClr val="white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109272" y="4538983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383592" y="4538983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34952" y="482282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09272" y="482282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383592" y="482282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834952" y="51149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 smtClean="0">
                  <a:solidFill>
                    <a:prstClr val="black"/>
                  </a:solidFill>
                  <a:latin typeface="Calibri"/>
                  <a:ea typeface="+mn-ea"/>
                </a:rPr>
                <a:t>1</a:t>
              </a:r>
              <a:endParaRPr lang="en-US" sz="240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109272" y="51149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383592" y="51149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109272" y="541528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000000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83592" y="541528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109272" y="56991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prstClr val="white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383592" y="56991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34952" y="59912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109272" y="59912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383592" y="59912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5" name="Text Box 25"/>
            <p:cNvSpPr txBox="1">
              <a:spLocks noChangeArrowheads="1"/>
            </p:cNvSpPr>
            <p:nvPr/>
          </p:nvSpPr>
          <p:spPr bwMode="auto">
            <a:xfrm>
              <a:off x="2522286" y="4740158"/>
              <a:ext cx="401039" cy="5575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21" tIns="45710" rIns="91421" bIns="45710">
              <a:spAutoFit/>
            </a:bodyPr>
            <a:lstStyle/>
            <a:p>
              <a:pPr defTabSz="457130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3000" b="1" dirty="0">
                  <a:solidFill>
                    <a:prstClr val="black"/>
                  </a:solidFill>
                  <a:latin typeface="Calibri"/>
                  <a:ea typeface="+mn-ea"/>
                </a:rPr>
                <a:t>x</a:t>
              </a:r>
            </a:p>
          </p:txBody>
        </p:sp>
        <p:sp>
          <p:nvSpPr>
            <p:cNvPr id="130" name="Text Box 25"/>
            <p:cNvSpPr txBox="1">
              <a:spLocks noChangeArrowheads="1"/>
            </p:cNvSpPr>
            <p:nvPr/>
          </p:nvSpPr>
          <p:spPr bwMode="auto">
            <a:xfrm>
              <a:off x="5249895" y="4759746"/>
              <a:ext cx="401039" cy="5575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21" tIns="45710" rIns="91421" bIns="45710">
              <a:spAutoFit/>
            </a:bodyPr>
            <a:lstStyle/>
            <a:p>
              <a:pPr defTabSz="457130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3000" b="1" dirty="0">
                  <a:solidFill>
                    <a:prstClr val="black"/>
                  </a:solidFill>
                  <a:latin typeface="Calibri"/>
                  <a:ea typeface="+mn-ea"/>
                </a:rPr>
                <a:t>x</a:t>
              </a:r>
            </a:p>
          </p:txBody>
        </p:sp>
        <p:sp>
          <p:nvSpPr>
            <p:cNvPr id="135" name="Oval 8"/>
            <p:cNvSpPr>
              <a:spLocks noChangeAspect="1" noChangeArrowheads="1"/>
            </p:cNvSpPr>
            <p:nvPr/>
          </p:nvSpPr>
          <p:spPr bwMode="auto">
            <a:xfrm>
              <a:off x="7610372" y="52665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6" name="Oval 17"/>
            <p:cNvSpPr>
              <a:spLocks noChangeAspect="1" noChangeArrowheads="1"/>
            </p:cNvSpPr>
            <p:nvPr/>
          </p:nvSpPr>
          <p:spPr bwMode="auto">
            <a:xfrm>
              <a:off x="7610372" y="461248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7" name="Oval 18"/>
            <p:cNvSpPr>
              <a:spLocks noChangeAspect="1" noChangeArrowheads="1"/>
            </p:cNvSpPr>
            <p:nvPr/>
          </p:nvSpPr>
          <p:spPr bwMode="auto">
            <a:xfrm>
              <a:off x="7937397" y="461248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8" name="Oval 19"/>
            <p:cNvSpPr>
              <a:spLocks noChangeAspect="1" noChangeArrowheads="1"/>
            </p:cNvSpPr>
            <p:nvPr/>
          </p:nvSpPr>
          <p:spPr bwMode="auto">
            <a:xfrm>
              <a:off x="8264422" y="4612483"/>
              <a:ext cx="136525" cy="13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9" name="Oval 24"/>
            <p:cNvSpPr>
              <a:spLocks noChangeAspect="1" noChangeArrowheads="1"/>
            </p:cNvSpPr>
            <p:nvPr/>
          </p:nvSpPr>
          <p:spPr bwMode="auto">
            <a:xfrm>
              <a:off x="7610372" y="49395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Oval 25"/>
            <p:cNvSpPr>
              <a:spLocks noChangeAspect="1" noChangeArrowheads="1"/>
            </p:cNvSpPr>
            <p:nvPr/>
          </p:nvSpPr>
          <p:spPr bwMode="auto">
            <a:xfrm>
              <a:off x="7937397" y="4939508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1" name="Oval 26"/>
            <p:cNvSpPr>
              <a:spLocks noChangeAspect="1" noChangeArrowheads="1"/>
            </p:cNvSpPr>
            <p:nvPr/>
          </p:nvSpPr>
          <p:spPr bwMode="auto">
            <a:xfrm>
              <a:off x="8264422" y="49395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Oval 31"/>
            <p:cNvSpPr>
              <a:spLocks noChangeAspect="1" noChangeArrowheads="1"/>
            </p:cNvSpPr>
            <p:nvPr/>
          </p:nvSpPr>
          <p:spPr bwMode="auto">
            <a:xfrm>
              <a:off x="7937397" y="52665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Oval 32"/>
            <p:cNvSpPr>
              <a:spLocks noChangeAspect="1" noChangeArrowheads="1"/>
            </p:cNvSpPr>
            <p:nvPr/>
          </p:nvSpPr>
          <p:spPr bwMode="auto">
            <a:xfrm>
              <a:off x="8264422" y="52665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Rectangle 9"/>
            <p:cNvSpPr>
              <a:spLocks noChangeAspect="1" noChangeArrowheads="1"/>
            </p:cNvSpPr>
            <p:nvPr/>
          </p:nvSpPr>
          <p:spPr bwMode="auto">
            <a:xfrm rot="16200000">
              <a:off x="7505639" y="4561284"/>
              <a:ext cx="981073" cy="96281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Text Box 25"/>
            <p:cNvSpPr txBox="1">
              <a:spLocks noChangeArrowheads="1"/>
            </p:cNvSpPr>
            <p:nvPr/>
          </p:nvSpPr>
          <p:spPr bwMode="auto">
            <a:xfrm>
              <a:off x="6935643" y="4740158"/>
              <a:ext cx="409298" cy="553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21" tIns="45710" rIns="91421" bIns="45710">
              <a:spAutoFit/>
            </a:bodyPr>
            <a:lstStyle/>
            <a:p>
              <a:pPr defTabSz="457130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3000" b="1" dirty="0" smtClean="0">
                  <a:solidFill>
                    <a:prstClr val="black"/>
                  </a:solidFill>
                  <a:latin typeface="Calibri"/>
                  <a:ea typeface="+mn-ea"/>
                </a:rPr>
                <a:t>=</a:t>
              </a:r>
              <a:endParaRPr lang="en-US" sz="30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197" name="Group 58"/>
            <p:cNvGrpSpPr>
              <a:grpSpLocks/>
            </p:cNvGrpSpPr>
            <p:nvPr/>
          </p:nvGrpSpPr>
          <p:grpSpPr bwMode="auto">
            <a:xfrm>
              <a:off x="532065" y="4232274"/>
              <a:ext cx="1944687" cy="338138"/>
              <a:chOff x="1033" y="568"/>
              <a:chExt cx="1225" cy="213"/>
            </a:xfrm>
          </p:grpSpPr>
          <p:sp>
            <p:nvSpPr>
              <p:cNvPr id="198" name="Text Box 59"/>
              <p:cNvSpPr txBox="1">
                <a:spLocks noChangeArrowheads="1"/>
              </p:cNvSpPr>
              <p:nvPr/>
            </p:nvSpPr>
            <p:spPr bwMode="auto">
              <a:xfrm>
                <a:off x="103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99" name="Text Box 60"/>
              <p:cNvSpPr txBox="1">
                <a:spLocks noChangeArrowheads="1"/>
              </p:cNvSpPr>
              <p:nvPr/>
            </p:nvSpPr>
            <p:spPr bwMode="auto">
              <a:xfrm>
                <a:off x="186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00" name="Text Box 61"/>
              <p:cNvSpPr txBox="1">
                <a:spLocks noChangeArrowheads="1"/>
              </p:cNvSpPr>
              <p:nvPr/>
            </p:nvSpPr>
            <p:spPr bwMode="auto">
              <a:xfrm>
                <a:off x="124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01" name="Text Box 62"/>
              <p:cNvSpPr txBox="1">
                <a:spLocks noChangeArrowheads="1"/>
              </p:cNvSpPr>
              <p:nvPr/>
            </p:nvSpPr>
            <p:spPr bwMode="auto">
              <a:xfrm>
                <a:off x="1448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06" name="Text Box 63"/>
              <p:cNvSpPr txBox="1">
                <a:spLocks noChangeArrowheads="1"/>
              </p:cNvSpPr>
              <p:nvPr/>
            </p:nvSpPr>
            <p:spPr bwMode="auto">
              <a:xfrm>
                <a:off x="1655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07" name="Text Box 64"/>
              <p:cNvSpPr txBox="1">
                <a:spLocks noChangeArrowheads="1"/>
              </p:cNvSpPr>
              <p:nvPr/>
            </p:nvSpPr>
            <p:spPr bwMode="auto">
              <a:xfrm>
                <a:off x="207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sp>
          <p:nvSpPr>
            <p:cNvPr id="211" name="Text Box 67"/>
            <p:cNvSpPr txBox="1">
              <a:spLocks noChangeArrowheads="1"/>
            </p:cNvSpPr>
            <p:nvPr/>
          </p:nvSpPr>
          <p:spPr bwMode="auto">
            <a:xfrm>
              <a:off x="287195" y="455215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13" name="Text Box 69"/>
            <p:cNvSpPr txBox="1">
              <a:spLocks noChangeArrowheads="1"/>
            </p:cNvSpPr>
            <p:nvPr/>
          </p:nvSpPr>
          <p:spPr bwMode="auto">
            <a:xfrm>
              <a:off x="287195" y="4879183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18" name="Text Box 70"/>
            <p:cNvSpPr txBox="1">
              <a:spLocks noChangeArrowheads="1"/>
            </p:cNvSpPr>
            <p:nvPr/>
          </p:nvSpPr>
          <p:spPr bwMode="auto">
            <a:xfrm>
              <a:off x="287195" y="520620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61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Thanks </a:t>
            </a:r>
            <a:r>
              <a:rPr lang="en-US" dirty="0">
                <a:latin typeface="Arial" charset="0"/>
              </a:rPr>
              <a:t>…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1792" y="1330400"/>
            <a:ext cx="9519206" cy="5376716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latin typeface="Times New Roman"/>
                <a:cs typeface="Times New Roman"/>
              </a:rPr>
              <a:t>Lucas Bang </a:t>
            </a:r>
            <a:r>
              <a:rPr lang="en-US" dirty="0" smtClean="0">
                <a:latin typeface="Times New Roman"/>
                <a:cs typeface="Times New Roman"/>
              </a:rPr>
              <a:t>(UCSB)</a:t>
            </a:r>
            <a:r>
              <a:rPr lang="en-US" sz="2800" dirty="0">
                <a:latin typeface="Times New Roman"/>
                <a:cs typeface="Times New Roman"/>
              </a:rPr>
              <a:t>, Jon Berry </a:t>
            </a:r>
            <a:r>
              <a:rPr lang="en-US" dirty="0">
                <a:latin typeface="Times New Roman"/>
                <a:cs typeface="Times New Roman"/>
              </a:rPr>
              <a:t>(Sandia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latin typeface="Times New Roman"/>
                <a:cs typeface="Times New Roman"/>
              </a:rPr>
              <a:t>, Eric </a:t>
            </a:r>
            <a:r>
              <a:rPr lang="en-US" sz="2800" dirty="0" err="1" smtClean="0">
                <a:latin typeface="Times New Roman"/>
                <a:cs typeface="Times New Roman"/>
              </a:rPr>
              <a:t>Boman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(Sandia)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cs typeface="Times New Roman"/>
              </a:rPr>
              <a:t>Aydin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Buluc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(LBL)</a:t>
            </a:r>
            <a:r>
              <a:rPr lang="en-US" sz="2800" dirty="0" smtClean="0">
                <a:latin typeface="Times New Roman"/>
                <a:cs typeface="Times New Roman"/>
              </a:rPr>
              <a:t>, John Conroy </a:t>
            </a:r>
            <a:r>
              <a:rPr lang="en-US" dirty="0" smtClean="0">
                <a:latin typeface="Times New Roman"/>
                <a:cs typeface="Times New Roman"/>
              </a:rPr>
              <a:t>(CCS)</a:t>
            </a:r>
            <a:r>
              <a:rPr lang="en-US" sz="2800" dirty="0" smtClean="0">
                <a:latin typeface="Times New Roman"/>
                <a:cs typeface="Times New Roman"/>
              </a:rPr>
              <a:t>, Kevin </a:t>
            </a:r>
            <a:r>
              <a:rPr lang="en-US" sz="2800" dirty="0" err="1" smtClean="0">
                <a:latin typeface="Times New Roman"/>
                <a:cs typeface="Times New Roman"/>
              </a:rPr>
              <a:t>Deweese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(UCSB)</a:t>
            </a:r>
            <a:r>
              <a:rPr lang="en-US" sz="2800" dirty="0" smtClean="0">
                <a:latin typeface="Times New Roman"/>
                <a:cs typeface="Times New Roman"/>
              </a:rPr>
              <a:t>, Erika </a:t>
            </a:r>
            <a:r>
              <a:rPr lang="en-US" sz="2800" dirty="0" err="1" smtClean="0">
                <a:latin typeface="Times New Roman"/>
                <a:cs typeface="Times New Roman"/>
              </a:rPr>
              <a:t>Duriakova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(Dublin)</a:t>
            </a:r>
            <a:r>
              <a:rPr lang="en-US" sz="2800" dirty="0" smtClean="0">
                <a:latin typeface="Times New Roman"/>
                <a:cs typeface="Times New Roman"/>
              </a:rPr>
              <a:t>, Armando Fox </a:t>
            </a:r>
            <a:r>
              <a:rPr lang="en-US" dirty="0" smtClean="0">
                <a:latin typeface="Times New Roman"/>
                <a:cs typeface="Times New Roman"/>
              </a:rPr>
              <a:t>(UCB)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err="1" smtClean="0">
                <a:latin typeface="Times New Roman"/>
                <a:cs typeface="Times New Roman"/>
              </a:rPr>
              <a:t>Shoaib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Kamil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(MIT)</a:t>
            </a:r>
            <a:r>
              <a:rPr lang="en-US" sz="2800" dirty="0" smtClean="0">
                <a:latin typeface="Times New Roman"/>
                <a:cs typeface="Times New Roman"/>
              </a:rPr>
              <a:t>, Jeremy </a:t>
            </a:r>
            <a:r>
              <a:rPr lang="en-US" sz="2800" dirty="0" err="1" smtClean="0">
                <a:latin typeface="Times New Roman"/>
                <a:cs typeface="Times New Roman"/>
              </a:rPr>
              <a:t>Kepner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(MIT)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Tristan </a:t>
            </a:r>
            <a:r>
              <a:rPr lang="en-US" sz="2800" dirty="0" err="1" smtClean="0">
                <a:latin typeface="Times New Roman"/>
                <a:cs typeface="Times New Roman"/>
              </a:rPr>
              <a:t>Konolige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(UCSB)</a:t>
            </a:r>
            <a:r>
              <a:rPr lang="en-US" sz="2800" dirty="0" smtClean="0">
                <a:latin typeface="Times New Roman"/>
                <a:cs typeface="Times New Roman"/>
              </a:rPr>
              <a:t>, Adam </a:t>
            </a:r>
            <a:r>
              <a:rPr lang="en-US" sz="2800" dirty="0" err="1" smtClean="0">
                <a:latin typeface="Times New Roman"/>
                <a:cs typeface="Times New Roman"/>
              </a:rPr>
              <a:t>Lugowski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(UCSB)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Tim Mattson </a:t>
            </a:r>
            <a:r>
              <a:rPr lang="en-US" dirty="0" smtClean="0">
                <a:latin typeface="Times New Roman"/>
                <a:cs typeface="Times New Roman"/>
              </a:rPr>
              <a:t>(Intel)</a:t>
            </a:r>
            <a:r>
              <a:rPr lang="en-US" sz="2800" dirty="0" smtClean="0">
                <a:latin typeface="Times New Roman"/>
                <a:cs typeface="Times New Roman"/>
              </a:rPr>
              <a:t>, Brad McRae </a:t>
            </a:r>
            <a:r>
              <a:rPr lang="en-US" dirty="0" smtClean="0">
                <a:latin typeface="Times New Roman"/>
                <a:cs typeface="Times New Roman"/>
              </a:rPr>
              <a:t>(TNC)</a:t>
            </a:r>
            <a:r>
              <a:rPr lang="en-US" sz="2800" dirty="0" smtClean="0">
                <a:latin typeface="Times New Roman"/>
                <a:cs typeface="Times New Roman"/>
              </a:rPr>
              <a:t>, Dave </a:t>
            </a:r>
            <a:r>
              <a:rPr lang="en-US" sz="2800" dirty="0" err="1" smtClean="0">
                <a:latin typeface="Times New Roman"/>
                <a:cs typeface="Times New Roman"/>
              </a:rPr>
              <a:t>Mizell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YarcData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latin typeface="Times New Roman"/>
                <a:cs typeface="Times New Roman"/>
              </a:rPr>
              <a:t>, Lenny </a:t>
            </a:r>
            <a:r>
              <a:rPr lang="en-US" sz="2800" dirty="0" err="1" smtClean="0">
                <a:latin typeface="Times New Roman"/>
                <a:cs typeface="Times New Roman"/>
              </a:rPr>
              <a:t>Oliker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(LBL)</a:t>
            </a:r>
            <a:r>
              <a:rPr lang="en-US" sz="2800" dirty="0" smtClean="0">
                <a:latin typeface="Times New Roman"/>
                <a:cs typeface="Times New Roman"/>
              </a:rPr>
              <a:t>, Carey </a:t>
            </a:r>
            <a:r>
              <a:rPr lang="en-US" sz="2800" dirty="0" err="1" smtClean="0">
                <a:latin typeface="Times New Roman"/>
                <a:cs typeface="Times New Roman"/>
              </a:rPr>
              <a:t>Priebe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(JHU)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dirty="0">
                <a:latin typeface="Times New Roman"/>
                <a:cs typeface="Times New Roman"/>
              </a:rPr>
              <a:t/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Steve Reinhardt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YarcData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cs typeface="Times New Roman"/>
              </a:rPr>
              <a:t>Lijie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Ren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(Google)</a:t>
            </a:r>
            <a:r>
              <a:rPr lang="en-US" sz="2800" dirty="0" smtClean="0">
                <a:latin typeface="Times New Roman"/>
                <a:cs typeface="Times New Roman"/>
              </a:rPr>
              <a:t>, Eric Robinson </a:t>
            </a:r>
            <a:r>
              <a:rPr lang="en-US" dirty="0" smtClean="0">
                <a:latin typeface="Times New Roman"/>
                <a:cs typeface="Times New Roman"/>
              </a:rPr>
              <a:t>(Lincoln)</a:t>
            </a:r>
            <a:r>
              <a:rPr lang="en-US" sz="2800" dirty="0" smtClean="0">
                <a:latin typeface="Times New Roman"/>
                <a:cs typeface="Times New Roman"/>
              </a:rPr>
              <a:t>, Viral Shah </a:t>
            </a:r>
            <a:r>
              <a:rPr lang="en-US" dirty="0" smtClean="0">
                <a:latin typeface="Times New Roman"/>
                <a:cs typeface="Times New Roman"/>
              </a:rPr>
              <a:t>(UIDAI)</a:t>
            </a:r>
            <a:r>
              <a:rPr lang="en-US" sz="2800" dirty="0" smtClean="0">
                <a:latin typeface="Times New Roman"/>
                <a:cs typeface="Times New Roman"/>
              </a:rPr>
              <a:t>, Veronika </a:t>
            </a:r>
            <a:r>
              <a:rPr lang="en-US" sz="2800" dirty="0" err="1" smtClean="0">
                <a:latin typeface="Times New Roman"/>
                <a:cs typeface="Times New Roman"/>
              </a:rPr>
              <a:t>Strnadova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(UCSB)</a:t>
            </a:r>
            <a:r>
              <a:rPr lang="en-US" sz="2800" dirty="0" smtClean="0">
                <a:latin typeface="Times New Roman"/>
                <a:cs typeface="Times New Roman"/>
              </a:rPr>
              <a:t>, Yun </a:t>
            </a:r>
            <a:r>
              <a:rPr lang="en-US" sz="2800" dirty="0" err="1" smtClean="0">
                <a:latin typeface="Times New Roman"/>
                <a:cs typeface="Times New Roman"/>
              </a:rPr>
              <a:t>Teng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(UCSB)</a:t>
            </a:r>
            <a:r>
              <a:rPr lang="en-US" sz="2800" dirty="0" smtClean="0">
                <a:latin typeface="Times New Roman"/>
                <a:cs typeface="Times New Roman"/>
              </a:rPr>
              <a:t>, Joshua Vogelstein </a:t>
            </a:r>
            <a:r>
              <a:rPr lang="en-US" dirty="0" smtClean="0">
                <a:latin typeface="Times New Roman"/>
                <a:cs typeface="Times New Roman"/>
              </a:rPr>
              <a:t>(Duke)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Drew </a:t>
            </a:r>
            <a:r>
              <a:rPr lang="en-US" sz="2800" dirty="0" err="1" smtClean="0">
                <a:latin typeface="Times New Roman"/>
                <a:cs typeface="Times New Roman"/>
              </a:rPr>
              <a:t>Waranis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(UCSB)</a:t>
            </a:r>
            <a:r>
              <a:rPr lang="en-US" sz="2800" dirty="0" smtClean="0">
                <a:latin typeface="Times New Roman"/>
                <a:cs typeface="Times New Roman"/>
              </a:rPr>
              <a:t>, Sam Williams </a:t>
            </a:r>
            <a:r>
              <a:rPr lang="en-US" dirty="0" smtClean="0">
                <a:latin typeface="Times New Roman"/>
                <a:cs typeface="Times New Roman"/>
              </a:rPr>
              <a:t>(LBL)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6871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4" y="109924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  <a:cs typeface="Calibri"/>
                <a:sym typeface="Arial Bold" charset="0"/>
              </a:rPr>
              <a:t>Counting triangles (clustering coefficient)</a:t>
            </a:r>
            <a:endParaRPr lang="en-US" dirty="0">
              <a:solidFill>
                <a:srgbClr val="FFFF00"/>
              </a:solidFill>
              <a:latin typeface="+mj-lt"/>
              <a:cs typeface="Calibri"/>
              <a:sym typeface="Arial Bol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695" y="1277948"/>
            <a:ext cx="1872043" cy="2499358"/>
            <a:chOff x="481695" y="1277948"/>
            <a:chExt cx="1872043" cy="2499358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Tx/>
                <a:buAutoNum type="arabicPeriod"/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22254" y="1732158"/>
              <a:ext cx="1682607" cy="1932492"/>
              <a:chOff x="377120" y="3954747"/>
              <a:chExt cx="1682607" cy="1932492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925021" y="437080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5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59775" y="5131778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6</a:t>
                </a: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44226" y="395474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3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77120" y="5567199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1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456065" y="55124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2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739687" y="4254575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4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cxnSp>
            <p:nvCxnSpPr>
              <p:cNvPr id="13" name="Straight Connector 12"/>
              <p:cNvCxnSpPr>
                <a:stCxn id="162" idx="2"/>
                <a:endCxn id="153" idx="6"/>
              </p:cNvCxnSpPr>
              <p:nvPr/>
            </p:nvCxnSpPr>
            <p:spPr bwMode="auto">
              <a:xfrm flipH="1">
                <a:off x="1245061" y="4414595"/>
                <a:ext cx="494626" cy="11622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>
                <a:stCxn id="162" idx="1"/>
                <a:endCxn id="155" idx="6"/>
              </p:cNvCxnSpPr>
              <p:nvPr/>
            </p:nvCxnSpPr>
            <p:spPr bwMode="auto">
              <a:xfrm flipH="1" flipV="1">
                <a:off x="764266" y="4114767"/>
                <a:ext cx="1022290" cy="1866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55" idx="5"/>
                <a:endCxn id="153" idx="1"/>
              </p:cNvCxnSpPr>
              <p:nvPr/>
            </p:nvCxnSpPr>
            <p:spPr bwMode="auto">
              <a:xfrm>
                <a:off x="717397" y="4227918"/>
                <a:ext cx="254493" cy="18975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155" idx="4"/>
                <a:endCxn id="154" idx="1"/>
              </p:cNvCxnSpPr>
              <p:nvPr/>
            </p:nvCxnSpPr>
            <p:spPr bwMode="auto">
              <a:xfrm>
                <a:off x="604246" y="4274787"/>
                <a:ext cx="402398" cy="90386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stCxn id="162" idx="3"/>
                <a:endCxn id="154" idx="7"/>
              </p:cNvCxnSpPr>
              <p:nvPr/>
            </p:nvCxnSpPr>
            <p:spPr bwMode="auto">
              <a:xfrm flipH="1">
                <a:off x="1232946" y="4527746"/>
                <a:ext cx="553610" cy="65090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153" idx="4"/>
                <a:endCxn id="154" idx="0"/>
              </p:cNvCxnSpPr>
              <p:nvPr/>
            </p:nvCxnSpPr>
            <p:spPr bwMode="auto">
              <a:xfrm>
                <a:off x="1085041" y="4690840"/>
                <a:ext cx="34754" cy="4409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154" idx="3"/>
                <a:endCxn id="158" idx="7"/>
              </p:cNvCxnSpPr>
              <p:nvPr/>
            </p:nvCxnSpPr>
            <p:spPr bwMode="auto">
              <a:xfrm flipH="1">
                <a:off x="650291" y="5404949"/>
                <a:ext cx="356353" cy="209119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/>
              <p:cNvCxnSpPr>
                <a:stCxn id="154" idx="5"/>
                <a:endCxn id="159" idx="1"/>
              </p:cNvCxnSpPr>
              <p:nvPr/>
            </p:nvCxnSpPr>
            <p:spPr bwMode="auto">
              <a:xfrm>
                <a:off x="1232946" y="5404949"/>
                <a:ext cx="269988" cy="1543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" name="TextBox 7"/>
          <p:cNvSpPr txBox="1"/>
          <p:nvPr/>
        </p:nvSpPr>
        <p:spPr>
          <a:xfrm>
            <a:off x="3043437" y="1543769"/>
            <a:ext cx="5769397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charset="0"/>
              </a:rPr>
              <a:t>Clustering coefficient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marL="342900" indent="-342900"/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Pr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wedge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-j-k makes a triangle with edge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-k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42900" indent="-34290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 * 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# triangles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/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# wedges</a:t>
            </a:r>
          </a:p>
          <a:p>
            <a:pPr marL="342900" indent="-34290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 *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/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19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0.63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in example</a:t>
            </a:r>
          </a:p>
          <a:p>
            <a:pPr marL="342900" indent="-34290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may want to compute for each vertex j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81695" y="1277948"/>
            <a:ext cx="1872043" cy="2499358"/>
            <a:chOff x="481695" y="1277948"/>
            <a:chExt cx="1872043" cy="2499358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Tx/>
                <a:buAutoNum type="arabicPeriod"/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22254" y="1732158"/>
              <a:ext cx="1682607" cy="1932492"/>
              <a:chOff x="377120" y="3954747"/>
              <a:chExt cx="1682607" cy="1932492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925021" y="437080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5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59775" y="5131778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6</a:t>
                </a: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44226" y="395474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3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77120" y="5567199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1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456065" y="55124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2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739687" y="4254575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4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cxnSp>
            <p:nvCxnSpPr>
              <p:cNvPr id="13" name="Straight Connector 12"/>
              <p:cNvCxnSpPr>
                <a:stCxn id="162" idx="2"/>
                <a:endCxn id="153" idx="6"/>
              </p:cNvCxnSpPr>
              <p:nvPr/>
            </p:nvCxnSpPr>
            <p:spPr bwMode="auto">
              <a:xfrm flipH="1">
                <a:off x="1245061" y="4414595"/>
                <a:ext cx="494626" cy="11622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>
                <a:stCxn id="162" idx="1"/>
                <a:endCxn id="155" idx="6"/>
              </p:cNvCxnSpPr>
              <p:nvPr/>
            </p:nvCxnSpPr>
            <p:spPr bwMode="auto">
              <a:xfrm flipH="1" flipV="1">
                <a:off x="764266" y="4114767"/>
                <a:ext cx="1022290" cy="1866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55" idx="5"/>
                <a:endCxn id="153" idx="1"/>
              </p:cNvCxnSpPr>
              <p:nvPr/>
            </p:nvCxnSpPr>
            <p:spPr bwMode="auto">
              <a:xfrm>
                <a:off x="717397" y="4227918"/>
                <a:ext cx="254493" cy="18975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155" idx="4"/>
                <a:endCxn id="154" idx="1"/>
              </p:cNvCxnSpPr>
              <p:nvPr/>
            </p:nvCxnSpPr>
            <p:spPr bwMode="auto">
              <a:xfrm>
                <a:off x="604246" y="4274787"/>
                <a:ext cx="402398" cy="90386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stCxn id="162" idx="3"/>
                <a:endCxn id="154" idx="7"/>
              </p:cNvCxnSpPr>
              <p:nvPr/>
            </p:nvCxnSpPr>
            <p:spPr bwMode="auto">
              <a:xfrm flipH="1">
                <a:off x="1232946" y="4527746"/>
                <a:ext cx="553610" cy="65090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153" idx="4"/>
                <a:endCxn id="154" idx="0"/>
              </p:cNvCxnSpPr>
              <p:nvPr/>
            </p:nvCxnSpPr>
            <p:spPr bwMode="auto">
              <a:xfrm>
                <a:off x="1085041" y="4690840"/>
                <a:ext cx="34754" cy="4409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154" idx="3"/>
                <a:endCxn id="158" idx="7"/>
              </p:cNvCxnSpPr>
              <p:nvPr/>
            </p:nvCxnSpPr>
            <p:spPr bwMode="auto">
              <a:xfrm flipH="1">
                <a:off x="650291" y="5404949"/>
                <a:ext cx="356353" cy="209119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/>
              <p:cNvCxnSpPr>
                <a:stCxn id="154" idx="5"/>
                <a:endCxn id="159" idx="1"/>
              </p:cNvCxnSpPr>
              <p:nvPr/>
            </p:nvCxnSpPr>
            <p:spPr bwMode="auto">
              <a:xfrm>
                <a:off x="1232946" y="5404949"/>
                <a:ext cx="269988" cy="1543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" name="TextBox 7"/>
          <p:cNvSpPr txBox="1"/>
          <p:nvPr/>
        </p:nvSpPr>
        <p:spPr>
          <a:xfrm>
            <a:off x="3043437" y="1543769"/>
            <a:ext cx="5769397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charset="0"/>
              </a:rPr>
              <a:t>Clustering coefficient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marL="342900" indent="-342900"/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Pr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wedge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-j-k makes a triangle with edge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-k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42900" indent="-34290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 * 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# triangles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/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# wedges</a:t>
            </a:r>
          </a:p>
          <a:p>
            <a:pPr marL="342900" indent="-34290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 *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/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19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0.63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in example</a:t>
            </a:r>
          </a:p>
          <a:p>
            <a:pPr marL="342900" indent="-34290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may want to compute for each vertex j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377" y="3919637"/>
            <a:ext cx="7597649" cy="2857616"/>
            <a:chOff x="339377" y="3919637"/>
            <a:chExt cx="7597649" cy="2857616"/>
          </a:xfrm>
        </p:grpSpPr>
        <p:sp>
          <p:nvSpPr>
            <p:cNvPr id="179" name="Rectangle 2"/>
            <p:cNvSpPr txBox="1">
              <a:spLocks noChangeArrowheads="1"/>
            </p:cNvSpPr>
            <p:nvPr/>
          </p:nvSpPr>
          <p:spPr>
            <a:xfrm>
              <a:off x="339377" y="3919637"/>
              <a:ext cx="7597649" cy="2857616"/>
            </a:xfrm>
            <a:prstGeom prst="rect">
              <a:avLst/>
            </a:prstGeom>
          </p:spPr>
          <p:txBody>
            <a:bodyPr/>
            <a:lstStyle>
              <a:lvl1pPr marL="608672" indent="-608672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1111134" indent="-532585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599338" indent="-456494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913185" indent="-380425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376019" indent="-380425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832529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6pPr>
              <a:lvl7pPr marL="3289034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7pPr>
              <a:lvl8pPr marL="3745525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8pPr>
              <a:lvl9pPr marL="4202029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Clr>
                  <a:srgbClr val="000000"/>
                </a:buClr>
                <a:buFontTx/>
                <a:buNone/>
              </a:pPr>
              <a:r>
                <a:rPr lang="en-US" u="sng" dirty="0" smtClean="0">
                  <a:solidFill>
                    <a:srgbClr val="FF0000"/>
                  </a:solidFill>
                  <a:latin typeface="Arial" charset="0"/>
                </a:rPr>
                <a:t>Cohen’s algorithm to count triangles: </a:t>
              </a:r>
            </a:p>
            <a:p>
              <a:pPr marL="0" indent="0">
                <a:buClr>
                  <a:srgbClr val="000000"/>
                </a:buClr>
                <a:buFontTx/>
                <a:buNone/>
              </a:pPr>
              <a:endParaRPr lang="en-US" sz="800" dirty="0" smtClean="0">
                <a:solidFill>
                  <a:srgbClr val="FF0000"/>
                </a:solidFill>
                <a:latin typeface="Arial" charset="0"/>
              </a:endParaRPr>
            </a:p>
            <a:p>
              <a:pPr marL="578549" lvl="1" indent="0" algn="ctr">
                <a:lnSpc>
                  <a:spcPct val="60000"/>
                </a:lnSpc>
                <a:buClr>
                  <a:srgbClr val="000000"/>
                </a:buClr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                        - Count triangles by lowest-degree vertex.     </a:t>
              </a:r>
            </a:p>
            <a:p>
              <a:pPr marL="578549" lvl="1" indent="0" algn="ctr">
                <a:lnSpc>
                  <a:spcPct val="60000"/>
                </a:lnSpc>
                <a:buClr>
                  <a:srgbClr val="000000"/>
                </a:buClr>
                <a:buFontTx/>
                <a:buNone/>
              </a:pPr>
              <a:endParaRPr lang="en-US" sz="2800" dirty="0" smtClean="0">
                <a:solidFill>
                  <a:srgbClr val="000000"/>
                </a:solidFill>
                <a:latin typeface="Arial" charset="0"/>
              </a:endParaRPr>
            </a:p>
            <a:p>
              <a:pPr marL="578549" lvl="1" indent="0" algn="ctr">
                <a:lnSpc>
                  <a:spcPct val="60000"/>
                </a:lnSpc>
                <a:buClr>
                  <a:srgbClr val="000000"/>
                </a:buClr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                          - Enumerate “low-hinged” wedges.</a:t>
              </a:r>
            </a:p>
            <a:p>
              <a:pPr marL="578549" lvl="1" indent="0" algn="ctr">
                <a:lnSpc>
                  <a:spcPct val="60000"/>
                </a:lnSpc>
                <a:buClr>
                  <a:srgbClr val="000000"/>
                </a:buClr>
                <a:buFontTx/>
                <a:buNone/>
              </a:pPr>
              <a:endParaRPr lang="en-US" sz="2800" dirty="0" smtClean="0">
                <a:solidFill>
                  <a:srgbClr val="000000"/>
                </a:solidFill>
                <a:latin typeface="Arial" charset="0"/>
              </a:endParaRPr>
            </a:p>
            <a:p>
              <a:pPr marL="578549" lvl="1" indent="0" algn="ctr">
                <a:lnSpc>
                  <a:spcPct val="60000"/>
                </a:lnSpc>
                <a:buClr>
                  <a:srgbClr val="000000"/>
                </a:buClr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                              - Keep wedges that close.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412246" y="4449890"/>
              <a:ext cx="1345690" cy="702266"/>
              <a:chOff x="7148797" y="4296607"/>
              <a:chExt cx="1345690" cy="702266"/>
            </a:xfrm>
          </p:grpSpPr>
          <p:grpSp>
            <p:nvGrpSpPr>
              <p:cNvPr id="32" name="Group 31"/>
              <p:cNvGrpSpPr>
                <a:grpSpLocks noChangeAspect="1"/>
              </p:cNvGrpSpPr>
              <p:nvPr/>
            </p:nvGrpSpPr>
            <p:grpSpPr>
              <a:xfrm>
                <a:off x="7418941" y="4296607"/>
                <a:ext cx="638464" cy="548640"/>
                <a:chOff x="5601638" y="5490016"/>
                <a:chExt cx="532053" cy="457200"/>
              </a:xfrm>
            </p:grpSpPr>
            <p:sp>
              <p:nvSpPr>
                <p:cNvPr id="251" name="Oval 250"/>
                <p:cNvSpPr/>
                <p:nvPr/>
              </p:nvSpPr>
              <p:spPr>
                <a:xfrm>
                  <a:off x="5779306" y="5798469"/>
                  <a:ext cx="148747" cy="148747"/>
                </a:xfrm>
                <a:prstGeom prst="ellipse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5601638" y="549314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5984944" y="549001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cxnSp>
              <p:nvCxnSpPr>
                <p:cNvPr id="284" name="Straight Connector 283"/>
                <p:cNvCxnSpPr>
                  <a:stCxn id="279" idx="3"/>
                  <a:endCxn id="251" idx="7"/>
                </p:cNvCxnSpPr>
                <p:nvPr/>
              </p:nvCxnSpPr>
              <p:spPr bwMode="auto">
                <a:xfrm flipH="1">
                  <a:off x="5906269" y="5616979"/>
                  <a:ext cx="100458" cy="20327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6" name="Straight Connector 325"/>
                <p:cNvCxnSpPr>
                  <a:stCxn id="279" idx="2"/>
                  <a:endCxn id="274" idx="6"/>
                </p:cNvCxnSpPr>
                <p:nvPr/>
              </p:nvCxnSpPr>
              <p:spPr bwMode="auto">
                <a:xfrm flipH="1">
                  <a:off x="5750385" y="5564389"/>
                  <a:ext cx="234559" cy="313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7" name="Straight Connector 326"/>
                <p:cNvCxnSpPr>
                  <a:stCxn id="274" idx="5"/>
                  <a:endCxn id="251" idx="1"/>
                </p:cNvCxnSpPr>
                <p:nvPr/>
              </p:nvCxnSpPr>
              <p:spPr bwMode="auto">
                <a:xfrm>
                  <a:off x="5728601" y="5620109"/>
                  <a:ext cx="72488" cy="20014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7148797" y="4302844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8023739" y="4345757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7738234" y="4629541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lo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>
              <a:off x="2128447" y="5215418"/>
              <a:ext cx="1345690" cy="702266"/>
              <a:chOff x="7148797" y="4296607"/>
              <a:chExt cx="1345690" cy="702266"/>
            </a:xfrm>
          </p:grpSpPr>
          <p:grpSp>
            <p:nvGrpSpPr>
              <p:cNvPr id="331" name="Group 330"/>
              <p:cNvGrpSpPr>
                <a:grpSpLocks noChangeAspect="1"/>
              </p:cNvGrpSpPr>
              <p:nvPr/>
            </p:nvGrpSpPr>
            <p:grpSpPr>
              <a:xfrm>
                <a:off x="7418941" y="4296607"/>
                <a:ext cx="638464" cy="548640"/>
                <a:chOff x="5601638" y="5490016"/>
                <a:chExt cx="532053" cy="457200"/>
              </a:xfrm>
            </p:grpSpPr>
            <p:sp>
              <p:nvSpPr>
                <p:cNvPr id="335" name="Oval 334"/>
                <p:cNvSpPr/>
                <p:nvPr/>
              </p:nvSpPr>
              <p:spPr>
                <a:xfrm>
                  <a:off x="5779306" y="5798469"/>
                  <a:ext cx="148747" cy="148747"/>
                </a:xfrm>
                <a:prstGeom prst="ellipse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36" name="Oval 335"/>
                <p:cNvSpPr/>
                <p:nvPr/>
              </p:nvSpPr>
              <p:spPr>
                <a:xfrm>
                  <a:off x="5601638" y="549314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37" name="Oval 336"/>
                <p:cNvSpPr/>
                <p:nvPr/>
              </p:nvSpPr>
              <p:spPr>
                <a:xfrm>
                  <a:off x="5984944" y="549001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cxnSp>
              <p:nvCxnSpPr>
                <p:cNvPr id="338" name="Straight Connector 337"/>
                <p:cNvCxnSpPr>
                  <a:stCxn id="337" idx="3"/>
                  <a:endCxn id="335" idx="7"/>
                </p:cNvCxnSpPr>
                <p:nvPr/>
              </p:nvCxnSpPr>
              <p:spPr bwMode="auto">
                <a:xfrm flipH="1">
                  <a:off x="5906269" y="5616979"/>
                  <a:ext cx="100458" cy="20327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0" name="Straight Connector 339"/>
                <p:cNvCxnSpPr>
                  <a:stCxn id="336" idx="5"/>
                  <a:endCxn id="335" idx="1"/>
                </p:cNvCxnSpPr>
                <p:nvPr/>
              </p:nvCxnSpPr>
              <p:spPr bwMode="auto">
                <a:xfrm>
                  <a:off x="5728601" y="5620109"/>
                  <a:ext cx="72488" cy="20014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32" name="TextBox 331"/>
              <p:cNvSpPr txBox="1"/>
              <p:nvPr/>
            </p:nvSpPr>
            <p:spPr>
              <a:xfrm>
                <a:off x="7148797" y="4302844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8023739" y="4345757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7738234" y="4629541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lo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778962" y="5980945"/>
              <a:ext cx="1290953" cy="702266"/>
              <a:chOff x="1377667" y="5827663"/>
              <a:chExt cx="1290953" cy="702266"/>
            </a:xfrm>
          </p:grpSpPr>
          <p:sp>
            <p:nvSpPr>
              <p:cNvPr id="344" name="TextBox 343"/>
              <p:cNvSpPr txBox="1"/>
              <p:nvPr/>
            </p:nvSpPr>
            <p:spPr>
              <a:xfrm>
                <a:off x="2197872" y="5854915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377667" y="5827663"/>
                <a:ext cx="1060185" cy="702266"/>
                <a:chOff x="5406392" y="5597740"/>
                <a:chExt cx="1060185" cy="702266"/>
              </a:xfrm>
            </p:grpSpPr>
            <p:sp>
              <p:nvSpPr>
                <p:cNvPr id="346" name="Oval 345"/>
                <p:cNvSpPr/>
                <p:nvPr/>
              </p:nvSpPr>
              <p:spPr>
                <a:xfrm>
                  <a:off x="5889738" y="5967884"/>
                  <a:ext cx="178497" cy="178496"/>
                </a:xfrm>
                <a:prstGeom prst="ellipse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47" name="Oval 346"/>
                <p:cNvSpPr/>
                <p:nvPr/>
              </p:nvSpPr>
              <p:spPr>
                <a:xfrm>
                  <a:off x="5676536" y="5601496"/>
                  <a:ext cx="178497" cy="178496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6136503" y="5597740"/>
                  <a:ext cx="178497" cy="178496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cxnSp>
              <p:nvCxnSpPr>
                <p:cNvPr id="349" name="Straight Connector 348"/>
                <p:cNvCxnSpPr>
                  <a:stCxn id="348" idx="3"/>
                  <a:endCxn id="346" idx="7"/>
                </p:cNvCxnSpPr>
                <p:nvPr/>
              </p:nvCxnSpPr>
              <p:spPr bwMode="auto">
                <a:xfrm flipH="1">
                  <a:off x="6042093" y="5750096"/>
                  <a:ext cx="120550" cy="24392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0" name="Straight Connector 349"/>
                <p:cNvCxnSpPr>
                  <a:stCxn id="348" idx="2"/>
                  <a:endCxn id="347" idx="6"/>
                </p:cNvCxnSpPr>
                <p:nvPr/>
              </p:nvCxnSpPr>
              <p:spPr bwMode="auto">
                <a:xfrm flipH="1">
                  <a:off x="5855033" y="5686988"/>
                  <a:ext cx="281471" cy="37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1" name="Straight Connector 350"/>
                <p:cNvCxnSpPr>
                  <a:stCxn id="347" idx="5"/>
                  <a:endCxn id="346" idx="1"/>
                </p:cNvCxnSpPr>
                <p:nvPr/>
              </p:nvCxnSpPr>
              <p:spPr bwMode="auto">
                <a:xfrm>
                  <a:off x="5828892" y="5753852"/>
                  <a:ext cx="86986" cy="24017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43" name="TextBox 342"/>
                <p:cNvSpPr txBox="1"/>
                <p:nvPr/>
              </p:nvSpPr>
              <p:spPr>
                <a:xfrm>
                  <a:off x="5406392" y="5603977"/>
                  <a:ext cx="4707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sz="1800" dirty="0" smtClean="0">
                      <a:solidFill>
                        <a:srgbClr val="FF0000"/>
                      </a:solidFill>
                      <a:latin typeface="Times"/>
                      <a:cs typeface="Times"/>
                    </a:rPr>
                    <a:t>hi</a:t>
                  </a:r>
                  <a:endParaRPr lang="en-US" sz="1800" dirty="0">
                    <a:solidFill>
                      <a:srgbClr val="FF000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45" name="TextBox 344"/>
                <p:cNvSpPr txBox="1"/>
                <p:nvPr/>
              </p:nvSpPr>
              <p:spPr>
                <a:xfrm>
                  <a:off x="5995829" y="5930674"/>
                  <a:ext cx="4707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sz="1800" dirty="0" smtClean="0">
                      <a:solidFill>
                        <a:srgbClr val="FF0000"/>
                      </a:solidFill>
                      <a:latin typeface="Times"/>
                      <a:cs typeface="Times"/>
                    </a:rPr>
                    <a:t>lo</a:t>
                  </a:r>
                  <a:endParaRPr lang="en-US" sz="1800" dirty="0">
                    <a:solidFill>
                      <a:srgbClr val="FF0000"/>
                    </a:solidFill>
                    <a:latin typeface="Times"/>
                    <a:cs typeface="Times"/>
                  </a:endParaRPr>
                </a:p>
              </p:txBody>
            </p:sp>
          </p:grpSp>
        </p:grpSp>
      </p:grpSp>
      <p:sp>
        <p:nvSpPr>
          <p:cNvPr id="57" name="Rectangle 31"/>
          <p:cNvSpPr>
            <a:spLocks/>
          </p:cNvSpPr>
          <p:nvPr/>
        </p:nvSpPr>
        <p:spPr bwMode="auto">
          <a:xfrm>
            <a:off x="175374" y="109924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  <a:cs typeface="Calibri"/>
                <a:sym typeface="Arial Bold" charset="0"/>
              </a:rPr>
              <a:t>Counting triangles (clustering coefficient)</a:t>
            </a:r>
            <a:endParaRPr lang="en-US" dirty="0">
              <a:solidFill>
                <a:srgbClr val="FFFF00"/>
              </a:solidFill>
              <a:latin typeface="+mj-lt"/>
              <a:cs typeface="Calibri"/>
              <a:sym typeface="Arial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8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231" name="Group 230"/>
          <p:cNvGrpSpPr/>
          <p:nvPr/>
        </p:nvGrpSpPr>
        <p:grpSpPr>
          <a:xfrm>
            <a:off x="500611" y="4304643"/>
            <a:ext cx="1725892" cy="1734473"/>
            <a:chOff x="711178" y="4488905"/>
            <a:chExt cx="1364815" cy="1371600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711178" y="4488905"/>
              <a:ext cx="1364815" cy="1371600"/>
              <a:chOff x="3408652" y="2316330"/>
              <a:chExt cx="1916112" cy="1925637"/>
            </a:xfrm>
          </p:grpSpPr>
          <p:sp>
            <p:nvSpPr>
              <p:cNvPr id="54" name="Oval 8"/>
              <p:cNvSpPr>
                <a:spLocks noChangeAspect="1" noChangeArrowheads="1"/>
              </p:cNvSpPr>
              <p:nvPr/>
            </p:nvSpPr>
            <p:spPr bwMode="auto">
              <a:xfrm>
                <a:off x="347374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408652" y="2316330"/>
                <a:ext cx="1916112" cy="192563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Oval 10"/>
              <p:cNvSpPr>
                <a:spLocks noChangeAspect="1" noChangeArrowheads="1"/>
              </p:cNvSpPr>
              <p:nvPr/>
            </p:nvSpPr>
            <p:spPr bwMode="auto">
              <a:xfrm>
                <a:off x="347374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Oval 11"/>
              <p:cNvSpPr>
                <a:spLocks noChangeAspect="1" noChangeArrowheads="1"/>
              </p:cNvSpPr>
              <p:nvPr/>
            </p:nvSpPr>
            <p:spPr bwMode="auto">
              <a:xfrm>
                <a:off x="3800765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Oval 12"/>
              <p:cNvSpPr>
                <a:spLocks noChangeAspect="1" noChangeArrowheads="1"/>
              </p:cNvSpPr>
              <p:nvPr/>
            </p:nvSpPr>
            <p:spPr bwMode="auto">
              <a:xfrm>
                <a:off x="412779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Oval 13"/>
              <p:cNvSpPr>
                <a:spLocks noChangeAspect="1" noChangeArrowheads="1"/>
              </p:cNvSpPr>
              <p:nvPr/>
            </p:nvSpPr>
            <p:spPr bwMode="auto">
              <a:xfrm>
                <a:off x="4456401" y="401812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Oval 14"/>
              <p:cNvSpPr>
                <a:spLocks noChangeAspect="1" noChangeArrowheads="1"/>
              </p:cNvSpPr>
              <p:nvPr/>
            </p:nvSpPr>
            <p:spPr bwMode="auto">
              <a:xfrm>
                <a:off x="4783426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Oval 15"/>
              <p:cNvSpPr>
                <a:spLocks noChangeAspect="1" noChangeArrowheads="1"/>
              </p:cNvSpPr>
              <p:nvPr/>
            </p:nvSpPr>
            <p:spPr bwMode="auto">
              <a:xfrm>
                <a:off x="5110451" y="401812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Oval 17"/>
              <p:cNvSpPr>
                <a:spLocks noChangeAspect="1" noChangeArrowheads="1"/>
              </p:cNvSpPr>
              <p:nvPr/>
            </p:nvSpPr>
            <p:spPr bwMode="auto">
              <a:xfrm>
                <a:off x="3473740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Oval 18"/>
              <p:cNvSpPr>
                <a:spLocks noChangeAspect="1" noChangeArrowheads="1"/>
              </p:cNvSpPr>
              <p:nvPr/>
            </p:nvSpPr>
            <p:spPr bwMode="auto">
              <a:xfrm>
                <a:off x="3800765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Oval 19"/>
              <p:cNvSpPr>
                <a:spLocks noChangeAspect="1" noChangeArrowheads="1"/>
              </p:cNvSpPr>
              <p:nvPr/>
            </p:nvSpPr>
            <p:spPr bwMode="auto">
              <a:xfrm>
                <a:off x="4127790" y="2381417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Oval 20"/>
              <p:cNvSpPr>
                <a:spLocks noChangeAspect="1" noChangeArrowheads="1"/>
              </p:cNvSpPr>
              <p:nvPr/>
            </p:nvSpPr>
            <p:spPr bwMode="auto">
              <a:xfrm>
                <a:off x="4456401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Oval 21"/>
              <p:cNvSpPr>
                <a:spLocks noChangeAspect="1" noChangeArrowheads="1"/>
              </p:cNvSpPr>
              <p:nvPr/>
            </p:nvSpPr>
            <p:spPr bwMode="auto">
              <a:xfrm>
                <a:off x="4783426" y="238141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Oval 22"/>
              <p:cNvSpPr>
                <a:spLocks noChangeAspect="1" noChangeArrowheads="1"/>
              </p:cNvSpPr>
              <p:nvPr/>
            </p:nvSpPr>
            <p:spPr bwMode="auto">
              <a:xfrm>
                <a:off x="5110451" y="238141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Oval 24"/>
              <p:cNvSpPr>
                <a:spLocks noChangeAspect="1" noChangeArrowheads="1"/>
              </p:cNvSpPr>
              <p:nvPr/>
            </p:nvSpPr>
            <p:spPr bwMode="auto">
              <a:xfrm>
                <a:off x="347374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Oval 25"/>
              <p:cNvSpPr>
                <a:spLocks noChangeAspect="1" noChangeArrowheads="1"/>
              </p:cNvSpPr>
              <p:nvPr/>
            </p:nvSpPr>
            <p:spPr bwMode="auto">
              <a:xfrm>
                <a:off x="3800765" y="2708442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Oval 26"/>
              <p:cNvSpPr>
                <a:spLocks noChangeAspect="1" noChangeArrowheads="1"/>
              </p:cNvSpPr>
              <p:nvPr/>
            </p:nvSpPr>
            <p:spPr bwMode="auto">
              <a:xfrm>
                <a:off x="412779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Oval 27"/>
              <p:cNvSpPr>
                <a:spLocks noChangeAspect="1" noChangeArrowheads="1"/>
              </p:cNvSpPr>
              <p:nvPr/>
            </p:nvSpPr>
            <p:spPr bwMode="auto">
              <a:xfrm>
                <a:off x="4456401" y="2708442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Oval 28"/>
              <p:cNvSpPr>
                <a:spLocks noChangeAspect="1" noChangeArrowheads="1"/>
              </p:cNvSpPr>
              <p:nvPr/>
            </p:nvSpPr>
            <p:spPr bwMode="auto">
              <a:xfrm>
                <a:off x="4783426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Oval 29"/>
              <p:cNvSpPr>
                <a:spLocks noChangeAspect="1" noChangeArrowheads="1"/>
              </p:cNvSpPr>
              <p:nvPr/>
            </p:nvSpPr>
            <p:spPr bwMode="auto">
              <a:xfrm>
                <a:off x="5110451" y="2708442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Oval 31"/>
              <p:cNvSpPr>
                <a:spLocks noChangeAspect="1" noChangeArrowheads="1"/>
              </p:cNvSpPr>
              <p:nvPr/>
            </p:nvSpPr>
            <p:spPr bwMode="auto">
              <a:xfrm>
                <a:off x="3800765" y="303546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Oval 32"/>
              <p:cNvSpPr>
                <a:spLocks noChangeAspect="1" noChangeArrowheads="1"/>
              </p:cNvSpPr>
              <p:nvPr/>
            </p:nvSpPr>
            <p:spPr bwMode="auto">
              <a:xfrm>
                <a:off x="412779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Oval 33"/>
              <p:cNvSpPr>
                <a:spLocks noChangeAspect="1" noChangeArrowheads="1"/>
              </p:cNvSpPr>
              <p:nvPr/>
            </p:nvSpPr>
            <p:spPr bwMode="auto">
              <a:xfrm>
                <a:off x="4456401" y="3035467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Oval 34"/>
              <p:cNvSpPr>
                <a:spLocks noChangeAspect="1" noChangeArrowheads="1"/>
              </p:cNvSpPr>
              <p:nvPr/>
            </p:nvSpPr>
            <p:spPr bwMode="auto">
              <a:xfrm>
                <a:off x="4783426" y="3035467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Oval 35"/>
              <p:cNvSpPr>
                <a:spLocks noChangeAspect="1" noChangeArrowheads="1"/>
              </p:cNvSpPr>
              <p:nvPr/>
            </p:nvSpPr>
            <p:spPr bwMode="auto">
              <a:xfrm>
                <a:off x="5110451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Oval 37"/>
              <p:cNvSpPr>
                <a:spLocks noChangeAspect="1" noChangeArrowheads="1"/>
              </p:cNvSpPr>
              <p:nvPr/>
            </p:nvSpPr>
            <p:spPr bwMode="auto">
              <a:xfrm>
                <a:off x="3473740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Oval 38"/>
              <p:cNvSpPr>
                <a:spLocks noChangeAspect="1" noChangeArrowheads="1"/>
              </p:cNvSpPr>
              <p:nvPr/>
            </p:nvSpPr>
            <p:spPr bwMode="auto">
              <a:xfrm>
                <a:off x="3800765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Oval 39"/>
              <p:cNvSpPr>
                <a:spLocks noChangeAspect="1" noChangeArrowheads="1"/>
              </p:cNvSpPr>
              <p:nvPr/>
            </p:nvSpPr>
            <p:spPr bwMode="auto">
              <a:xfrm>
                <a:off x="4127790" y="336407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Oval 40"/>
              <p:cNvSpPr>
                <a:spLocks noChangeAspect="1" noChangeArrowheads="1"/>
              </p:cNvSpPr>
              <p:nvPr/>
            </p:nvSpPr>
            <p:spPr bwMode="auto">
              <a:xfrm>
                <a:off x="4456401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Oval 41"/>
              <p:cNvSpPr>
                <a:spLocks noChangeAspect="1" noChangeArrowheads="1"/>
              </p:cNvSpPr>
              <p:nvPr/>
            </p:nvSpPr>
            <p:spPr bwMode="auto">
              <a:xfrm>
                <a:off x="4783426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Oval 42"/>
              <p:cNvSpPr>
                <a:spLocks noChangeAspect="1" noChangeArrowheads="1"/>
              </p:cNvSpPr>
              <p:nvPr/>
            </p:nvSpPr>
            <p:spPr bwMode="auto">
              <a:xfrm>
                <a:off x="5110451" y="336407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Oval 44"/>
              <p:cNvSpPr>
                <a:spLocks noChangeAspect="1" noChangeArrowheads="1"/>
              </p:cNvSpPr>
              <p:nvPr/>
            </p:nvSpPr>
            <p:spPr bwMode="auto">
              <a:xfrm>
                <a:off x="3473740" y="3691105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Oval 45"/>
              <p:cNvSpPr>
                <a:spLocks noChangeAspect="1" noChangeArrowheads="1"/>
              </p:cNvSpPr>
              <p:nvPr/>
            </p:nvSpPr>
            <p:spPr bwMode="auto">
              <a:xfrm>
                <a:off x="3800765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Oval 46"/>
              <p:cNvSpPr>
                <a:spLocks noChangeAspect="1" noChangeArrowheads="1"/>
              </p:cNvSpPr>
              <p:nvPr/>
            </p:nvSpPr>
            <p:spPr bwMode="auto">
              <a:xfrm>
                <a:off x="4127790" y="369110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Oval 47"/>
              <p:cNvSpPr>
                <a:spLocks noChangeAspect="1" noChangeArrowheads="1"/>
              </p:cNvSpPr>
              <p:nvPr/>
            </p:nvSpPr>
            <p:spPr bwMode="auto">
              <a:xfrm>
                <a:off x="4456401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Oval 48"/>
              <p:cNvSpPr>
                <a:spLocks noChangeAspect="1" noChangeArrowheads="1"/>
              </p:cNvSpPr>
              <p:nvPr/>
            </p:nvSpPr>
            <p:spPr bwMode="auto">
              <a:xfrm>
                <a:off x="4783426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Oval 49"/>
              <p:cNvSpPr>
                <a:spLocks noChangeAspect="1" noChangeArrowheads="1"/>
              </p:cNvSpPr>
              <p:nvPr/>
            </p:nvSpPr>
            <p:spPr bwMode="auto">
              <a:xfrm>
                <a:off x="5110451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20" name="Text Box 4"/>
            <p:cNvSpPr txBox="1">
              <a:spLocks noChangeArrowheads="1"/>
            </p:cNvSpPr>
            <p:nvPr/>
          </p:nvSpPr>
          <p:spPr bwMode="auto">
            <a:xfrm>
              <a:off x="732461" y="4503434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93866" y="4303199"/>
            <a:ext cx="3092910" cy="1737360"/>
            <a:chOff x="3150360" y="4303199"/>
            <a:chExt cx="3092910" cy="1737360"/>
          </a:xfrm>
        </p:grpSpPr>
        <p:grpSp>
          <p:nvGrpSpPr>
            <p:cNvPr id="4" name="Group 3"/>
            <p:cNvGrpSpPr/>
            <p:nvPr/>
          </p:nvGrpSpPr>
          <p:grpSpPr>
            <a:xfrm>
              <a:off x="3150360" y="4304643"/>
              <a:ext cx="1737360" cy="1734473"/>
              <a:chOff x="2936229" y="1555674"/>
              <a:chExt cx="1373883" cy="1371600"/>
            </a:xfrm>
          </p:grpSpPr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>
              <a:xfrm>
                <a:off x="2936229" y="1555674"/>
                <a:ext cx="1373883" cy="1371600"/>
                <a:chOff x="3433283" y="3230640"/>
                <a:chExt cx="1908120" cy="1904949"/>
              </a:xfrm>
            </p:grpSpPr>
            <p:sp>
              <p:nvSpPr>
                <p:cNvPr id="202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8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9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90469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0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2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143792" y="490469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4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26798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1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595008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595008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7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922033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8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2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3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4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25064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5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577671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0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577671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1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577671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2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 bwMode="auto">
                <a:xfrm>
                  <a:off x="3436454" y="5129240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 bwMode="auto">
                <a:xfrm rot="16200000">
                  <a:off x="2480808" y="4183115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3" name="Straight Connector 282"/>
                <p:cNvCxnSpPr/>
                <p:nvPr/>
              </p:nvCxnSpPr>
              <p:spPr bwMode="auto">
                <a:xfrm>
                  <a:off x="3613150" y="3241675"/>
                  <a:ext cx="1711325" cy="17113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 bwMode="auto">
                <a:xfrm>
                  <a:off x="3437244" y="3241055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 rot="16200000">
                  <a:off x="5236234" y="5034017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22" name="Text Box 4"/>
              <p:cNvSpPr txBox="1">
                <a:spLocks noChangeArrowheads="1"/>
              </p:cNvSpPr>
              <p:nvPr/>
            </p:nvSpPr>
            <p:spPr bwMode="auto">
              <a:xfrm>
                <a:off x="2951105" y="1570203"/>
                <a:ext cx="403717" cy="523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99" tIns="45650" rIns="91299" bIns="4565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" charset="0"/>
                  </a:rPr>
                  <a:t>L</a:t>
                </a:r>
                <a:endParaRPr lang="en-US" dirty="0">
                  <a:solidFill>
                    <a:srgbClr val="FF0000"/>
                  </a:solidFill>
                  <a:latin typeface="Times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508797" y="4303199"/>
              <a:ext cx="1734473" cy="1737360"/>
              <a:chOff x="4100379" y="1554532"/>
              <a:chExt cx="1371600" cy="1373883"/>
            </a:xfrm>
          </p:grpSpPr>
          <p:grpSp>
            <p:nvGrpSpPr>
              <p:cNvPr id="287" name="Group 286"/>
              <p:cNvGrpSpPr>
                <a:grpSpLocks noChangeAspect="1"/>
              </p:cNvGrpSpPr>
              <p:nvPr/>
            </p:nvGrpSpPr>
            <p:grpSpPr>
              <a:xfrm rot="16200000" flipH="1">
                <a:off x="4099237" y="1555674"/>
                <a:ext cx="1373883" cy="1371600"/>
                <a:chOff x="3433283" y="3230640"/>
                <a:chExt cx="1908120" cy="1904949"/>
              </a:xfrm>
            </p:grpSpPr>
            <p:sp>
              <p:nvSpPr>
                <p:cNvPr id="288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0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1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2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90469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3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4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143792" y="490469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5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26798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595008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595008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922033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0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1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2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25064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3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577671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5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6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577671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577671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309" name="Straight Connector 308"/>
                <p:cNvCxnSpPr/>
                <p:nvPr/>
              </p:nvCxnSpPr>
              <p:spPr bwMode="auto">
                <a:xfrm>
                  <a:off x="3436454" y="5129240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0" name="Straight Connector 309"/>
                <p:cNvCxnSpPr/>
                <p:nvPr/>
              </p:nvCxnSpPr>
              <p:spPr bwMode="auto">
                <a:xfrm rot="16200000">
                  <a:off x="2480808" y="4183115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1" name="Straight Connector 310"/>
                <p:cNvCxnSpPr/>
                <p:nvPr/>
              </p:nvCxnSpPr>
              <p:spPr bwMode="auto">
                <a:xfrm>
                  <a:off x="3613150" y="3241675"/>
                  <a:ext cx="1711325" cy="17113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 bwMode="auto">
                <a:xfrm>
                  <a:off x="3437244" y="3241055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Straight Connector 312"/>
                <p:cNvCxnSpPr/>
                <p:nvPr/>
              </p:nvCxnSpPr>
              <p:spPr bwMode="auto">
                <a:xfrm rot="16200000">
                  <a:off x="5236234" y="5034017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23" name="Text Box 4"/>
              <p:cNvSpPr txBox="1">
                <a:spLocks noChangeArrowheads="1"/>
              </p:cNvSpPr>
              <p:nvPr/>
            </p:nvSpPr>
            <p:spPr bwMode="auto">
              <a:xfrm>
                <a:off x="4367469" y="1570203"/>
                <a:ext cx="443692" cy="523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99" tIns="45650" rIns="91299" bIns="4565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" charset="0"/>
                  </a:rPr>
                  <a:t>U</a:t>
                </a:r>
                <a:endParaRPr lang="en-US" dirty="0">
                  <a:solidFill>
                    <a:srgbClr val="FF0000"/>
                  </a:solidFill>
                  <a:latin typeface="Times" charset="0"/>
                </a:endParaRPr>
              </a:p>
            </p:txBody>
          </p:sp>
        </p:grpSp>
      </p:grpSp>
      <p:grpSp>
        <p:nvGrpSpPr>
          <p:cNvPr id="226" name="Group 225"/>
          <p:cNvGrpSpPr/>
          <p:nvPr/>
        </p:nvGrpSpPr>
        <p:grpSpPr>
          <a:xfrm>
            <a:off x="7076434" y="4257479"/>
            <a:ext cx="1807765" cy="1828800"/>
            <a:chOff x="6548957" y="1555674"/>
            <a:chExt cx="1429559" cy="1446193"/>
          </a:xfrm>
        </p:grpSpPr>
        <p:sp>
          <p:nvSpPr>
            <p:cNvPr id="245" name="Oval 8"/>
            <p:cNvSpPr>
              <a:spLocks noChangeAspect="1" noChangeArrowheads="1"/>
            </p:cNvSpPr>
            <p:nvPr/>
          </p:nvSpPr>
          <p:spPr bwMode="auto">
            <a:xfrm>
              <a:off x="659531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Rectangle 9"/>
            <p:cNvSpPr>
              <a:spLocks noChangeAspect="1" noChangeArrowheads="1"/>
            </p:cNvSpPr>
            <p:nvPr/>
          </p:nvSpPr>
          <p:spPr bwMode="auto">
            <a:xfrm>
              <a:off x="6548957" y="1555674"/>
              <a:ext cx="1364816" cy="1371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Oval 10"/>
            <p:cNvSpPr>
              <a:spLocks noChangeAspect="1" noChangeArrowheads="1"/>
            </p:cNvSpPr>
            <p:nvPr/>
          </p:nvSpPr>
          <p:spPr bwMode="auto">
            <a:xfrm>
              <a:off x="659531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Oval 11"/>
            <p:cNvSpPr>
              <a:spLocks noChangeAspect="1" noChangeArrowheads="1"/>
            </p:cNvSpPr>
            <p:nvPr/>
          </p:nvSpPr>
          <p:spPr bwMode="auto">
            <a:xfrm>
              <a:off x="6828253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Oval 12"/>
            <p:cNvSpPr>
              <a:spLocks noChangeAspect="1" noChangeArrowheads="1"/>
            </p:cNvSpPr>
            <p:nvPr/>
          </p:nvSpPr>
          <p:spPr bwMode="auto">
            <a:xfrm>
              <a:off x="706118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52" name="Oval 15"/>
            <p:cNvSpPr>
              <a:spLocks noChangeAspect="1" noChangeArrowheads="1"/>
            </p:cNvSpPr>
            <p:nvPr/>
          </p:nvSpPr>
          <p:spPr bwMode="auto">
            <a:xfrm>
              <a:off x="7761121" y="2767838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53" name="Oval 17"/>
            <p:cNvSpPr>
              <a:spLocks noChangeAspect="1" noChangeArrowheads="1"/>
            </p:cNvSpPr>
            <p:nvPr/>
          </p:nvSpPr>
          <p:spPr bwMode="auto">
            <a:xfrm>
              <a:off x="6595318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Oval 18"/>
            <p:cNvSpPr>
              <a:spLocks noChangeAspect="1" noChangeArrowheads="1"/>
            </p:cNvSpPr>
            <p:nvPr/>
          </p:nvSpPr>
          <p:spPr bwMode="auto">
            <a:xfrm>
              <a:off x="6828253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Oval 19"/>
            <p:cNvSpPr>
              <a:spLocks noChangeAspect="1" noChangeArrowheads="1"/>
            </p:cNvSpPr>
            <p:nvPr/>
          </p:nvSpPr>
          <p:spPr bwMode="auto">
            <a:xfrm>
              <a:off x="7061188" y="1602034"/>
              <a:ext cx="97245" cy="97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Oval 20"/>
            <p:cNvSpPr>
              <a:spLocks noChangeAspect="1" noChangeArrowheads="1"/>
            </p:cNvSpPr>
            <p:nvPr/>
          </p:nvSpPr>
          <p:spPr bwMode="auto">
            <a:xfrm>
              <a:off x="7295252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Oval 21"/>
            <p:cNvSpPr>
              <a:spLocks noChangeAspect="1" noChangeArrowheads="1"/>
            </p:cNvSpPr>
            <p:nvPr/>
          </p:nvSpPr>
          <p:spPr bwMode="auto">
            <a:xfrm>
              <a:off x="7528187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Oval 22"/>
            <p:cNvSpPr>
              <a:spLocks noChangeAspect="1" noChangeArrowheads="1"/>
            </p:cNvSpPr>
            <p:nvPr/>
          </p:nvSpPr>
          <p:spPr bwMode="auto">
            <a:xfrm>
              <a:off x="7761121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Oval 24"/>
            <p:cNvSpPr>
              <a:spLocks noChangeAspect="1" noChangeArrowheads="1"/>
            </p:cNvSpPr>
            <p:nvPr/>
          </p:nvSpPr>
          <p:spPr bwMode="auto">
            <a:xfrm>
              <a:off x="659531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Oval 25"/>
            <p:cNvSpPr>
              <a:spLocks noChangeAspect="1" noChangeArrowheads="1"/>
            </p:cNvSpPr>
            <p:nvPr/>
          </p:nvSpPr>
          <p:spPr bwMode="auto">
            <a:xfrm>
              <a:off x="6828253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Oval 26"/>
            <p:cNvSpPr>
              <a:spLocks noChangeAspect="1" noChangeArrowheads="1"/>
            </p:cNvSpPr>
            <p:nvPr/>
          </p:nvSpPr>
          <p:spPr bwMode="auto">
            <a:xfrm>
              <a:off x="706118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Oval 27"/>
            <p:cNvSpPr>
              <a:spLocks noChangeAspect="1" noChangeArrowheads="1"/>
            </p:cNvSpPr>
            <p:nvPr/>
          </p:nvSpPr>
          <p:spPr bwMode="auto">
            <a:xfrm>
              <a:off x="7295252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Oval 28"/>
            <p:cNvSpPr>
              <a:spLocks noChangeAspect="1" noChangeArrowheads="1"/>
            </p:cNvSpPr>
            <p:nvPr/>
          </p:nvSpPr>
          <p:spPr bwMode="auto">
            <a:xfrm>
              <a:off x="7528187" y="1834969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Oval 29"/>
            <p:cNvSpPr>
              <a:spLocks noChangeAspect="1" noChangeArrowheads="1"/>
            </p:cNvSpPr>
            <p:nvPr/>
          </p:nvSpPr>
          <p:spPr bwMode="auto">
            <a:xfrm>
              <a:off x="7761121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Oval 31"/>
            <p:cNvSpPr>
              <a:spLocks noChangeAspect="1" noChangeArrowheads="1"/>
            </p:cNvSpPr>
            <p:nvPr/>
          </p:nvSpPr>
          <p:spPr bwMode="auto">
            <a:xfrm>
              <a:off x="6828253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Oval 32"/>
            <p:cNvSpPr>
              <a:spLocks noChangeAspect="1" noChangeArrowheads="1"/>
            </p:cNvSpPr>
            <p:nvPr/>
          </p:nvSpPr>
          <p:spPr bwMode="auto">
            <a:xfrm>
              <a:off x="706118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Oval 33"/>
            <p:cNvSpPr>
              <a:spLocks noChangeAspect="1" noChangeArrowheads="1"/>
            </p:cNvSpPr>
            <p:nvPr/>
          </p:nvSpPr>
          <p:spPr bwMode="auto">
            <a:xfrm>
              <a:off x="7295252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Oval 34"/>
            <p:cNvSpPr>
              <a:spLocks noChangeAspect="1" noChangeArrowheads="1"/>
            </p:cNvSpPr>
            <p:nvPr/>
          </p:nvSpPr>
          <p:spPr bwMode="auto">
            <a:xfrm>
              <a:off x="7528187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Oval 35"/>
            <p:cNvSpPr>
              <a:spLocks noChangeAspect="1" noChangeArrowheads="1"/>
            </p:cNvSpPr>
            <p:nvPr/>
          </p:nvSpPr>
          <p:spPr bwMode="auto">
            <a:xfrm>
              <a:off x="7761121" y="2067904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Oval 37"/>
            <p:cNvSpPr>
              <a:spLocks noChangeAspect="1" noChangeArrowheads="1"/>
            </p:cNvSpPr>
            <p:nvPr/>
          </p:nvSpPr>
          <p:spPr bwMode="auto">
            <a:xfrm>
              <a:off x="659531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Oval 38"/>
            <p:cNvSpPr>
              <a:spLocks noChangeAspect="1" noChangeArrowheads="1"/>
            </p:cNvSpPr>
            <p:nvPr/>
          </p:nvSpPr>
          <p:spPr bwMode="auto">
            <a:xfrm>
              <a:off x="6828253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Oval 39"/>
            <p:cNvSpPr>
              <a:spLocks noChangeAspect="1" noChangeArrowheads="1"/>
            </p:cNvSpPr>
            <p:nvPr/>
          </p:nvSpPr>
          <p:spPr bwMode="auto">
            <a:xfrm>
              <a:off x="706118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73" name="Oval 40"/>
            <p:cNvSpPr>
              <a:spLocks noChangeAspect="1" noChangeArrowheads="1"/>
            </p:cNvSpPr>
            <p:nvPr/>
          </p:nvSpPr>
          <p:spPr bwMode="auto">
            <a:xfrm>
              <a:off x="7295252" y="2301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75" name="Oval 42"/>
            <p:cNvSpPr>
              <a:spLocks noChangeAspect="1" noChangeArrowheads="1"/>
            </p:cNvSpPr>
            <p:nvPr/>
          </p:nvSpPr>
          <p:spPr bwMode="auto">
            <a:xfrm>
              <a:off x="7761121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76" name="Oval 44"/>
            <p:cNvSpPr>
              <a:spLocks noChangeAspect="1" noChangeArrowheads="1"/>
            </p:cNvSpPr>
            <p:nvPr/>
          </p:nvSpPr>
          <p:spPr bwMode="auto">
            <a:xfrm>
              <a:off x="659531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val 45"/>
            <p:cNvSpPr>
              <a:spLocks noChangeAspect="1" noChangeArrowheads="1"/>
            </p:cNvSpPr>
            <p:nvPr/>
          </p:nvSpPr>
          <p:spPr bwMode="auto">
            <a:xfrm>
              <a:off x="6828253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Oval 46"/>
            <p:cNvSpPr>
              <a:spLocks noChangeAspect="1" noChangeArrowheads="1"/>
            </p:cNvSpPr>
            <p:nvPr/>
          </p:nvSpPr>
          <p:spPr bwMode="auto">
            <a:xfrm>
              <a:off x="706118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80" name="Oval 48"/>
            <p:cNvSpPr>
              <a:spLocks noChangeAspect="1" noChangeArrowheads="1"/>
            </p:cNvSpPr>
            <p:nvPr/>
          </p:nvSpPr>
          <p:spPr bwMode="auto">
            <a:xfrm>
              <a:off x="7528187" y="2534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81" name="Oval 49"/>
            <p:cNvSpPr>
              <a:spLocks noChangeAspect="1" noChangeArrowheads="1"/>
            </p:cNvSpPr>
            <p:nvPr/>
          </p:nvSpPr>
          <p:spPr bwMode="auto">
            <a:xfrm>
              <a:off x="7761121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4" name="Text Box 59"/>
            <p:cNvSpPr txBox="1">
              <a:spLocks noChangeArrowheads="1"/>
            </p:cNvSpPr>
            <p:nvPr/>
          </p:nvSpPr>
          <p:spPr bwMode="auto">
            <a:xfrm>
              <a:off x="7679736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5" name="Text Box 59"/>
            <p:cNvSpPr txBox="1">
              <a:spLocks noChangeArrowheads="1"/>
            </p:cNvSpPr>
            <p:nvPr/>
          </p:nvSpPr>
          <p:spPr bwMode="auto">
            <a:xfrm>
              <a:off x="7679736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 smtClean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sz="1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6" name="Text Box 59"/>
            <p:cNvSpPr txBox="1">
              <a:spLocks noChangeArrowheads="1"/>
            </p:cNvSpPr>
            <p:nvPr/>
          </p:nvSpPr>
          <p:spPr bwMode="auto">
            <a:xfrm>
              <a:off x="7490744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7" name="Text Box 59"/>
            <p:cNvSpPr txBox="1">
              <a:spLocks noChangeArrowheads="1"/>
            </p:cNvSpPr>
            <p:nvPr/>
          </p:nvSpPr>
          <p:spPr bwMode="auto">
            <a:xfrm>
              <a:off x="7252699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8" name="Text Box 59"/>
            <p:cNvSpPr txBox="1">
              <a:spLocks noChangeArrowheads="1"/>
            </p:cNvSpPr>
            <p:nvPr/>
          </p:nvSpPr>
          <p:spPr bwMode="auto">
            <a:xfrm>
              <a:off x="7252699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9" name="Text Box 59"/>
            <p:cNvSpPr txBox="1">
              <a:spLocks noChangeArrowheads="1"/>
            </p:cNvSpPr>
            <p:nvPr/>
          </p:nvSpPr>
          <p:spPr bwMode="auto">
            <a:xfrm>
              <a:off x="7490744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 smtClean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sz="1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4" name="Text Box 4"/>
            <p:cNvSpPr txBox="1">
              <a:spLocks noChangeArrowheads="1"/>
            </p:cNvSpPr>
            <p:nvPr/>
          </p:nvSpPr>
          <p:spPr bwMode="auto">
            <a:xfrm>
              <a:off x="6619437" y="1570203"/>
              <a:ext cx="423880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C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32492" y="1587564"/>
            <a:ext cx="3415659" cy="1837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96"/>
              </a:spcBef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A = L + U     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cs typeface="Times"/>
              </a:rPr>
              <a:t>(hi-&gt;lo  +  lo-&gt;hi)</a:t>
            </a: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 </a:t>
            </a:r>
          </a:p>
          <a:p>
            <a:pPr>
              <a:spcBef>
                <a:spcPts val="696"/>
              </a:spcBef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L × U = B</a:t>
            </a:r>
            <a:r>
              <a:rPr lang="en-US" sz="1600" dirty="0" smtClean="0">
                <a:solidFill>
                  <a:srgbClr val="FF0000"/>
                </a:solidFill>
                <a:latin typeface="Times"/>
                <a:cs typeface="Times"/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cs typeface="Times"/>
              </a:rPr>
              <a:t>(wedge, low hinge)</a:t>
            </a:r>
            <a:endParaRPr lang="en-US" sz="24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>
              <a:spcBef>
                <a:spcPts val="696"/>
              </a:spcBef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A </a:t>
            </a:r>
            <a:r>
              <a:rPr lang="en-US" sz="2400" b="1" baseline="300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baseline="300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B = C      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cs typeface="Times"/>
              </a:rPr>
              <a:t>(closed wedge)</a:t>
            </a:r>
            <a:endParaRPr lang="en-US" sz="24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>
              <a:spcBef>
                <a:spcPts val="696"/>
              </a:spcBef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sum(C)/2  =     </a:t>
            </a:r>
            <a:r>
              <a:rPr lang="en-US" sz="2400" b="1" dirty="0" smtClean="0">
                <a:solidFill>
                  <a:srgbClr val="FF0000"/>
                </a:solidFill>
                <a:latin typeface="Times"/>
                <a:cs typeface="Times"/>
              </a:rPr>
              <a:t>4 </a:t>
            </a:r>
            <a:r>
              <a:rPr lang="en-US" sz="2000" b="1" dirty="0" smtClean="0">
                <a:solidFill>
                  <a:srgbClr val="FF0000"/>
                </a:solidFill>
                <a:latin typeface="Times"/>
                <a:cs typeface="Times"/>
              </a:rPr>
              <a:t>triangles</a:t>
            </a:r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   </a:t>
            </a:r>
            <a:endParaRPr lang="en-US" sz="24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81695" y="1277948"/>
            <a:ext cx="1872043" cy="2499358"/>
            <a:chOff x="481695" y="1277948"/>
            <a:chExt cx="1872043" cy="2499358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Tx/>
                <a:buAutoNum type="arabicPeriod"/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070155" y="2148211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5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1104909" y="2909189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6</a:t>
              </a:r>
            </a:p>
          </p:txBody>
        </p:sp>
        <p:sp>
          <p:nvSpPr>
            <p:cNvPr id="155" name="Oval 154"/>
            <p:cNvSpPr/>
            <p:nvPr/>
          </p:nvSpPr>
          <p:spPr>
            <a:xfrm>
              <a:off x="589360" y="1732158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3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522254" y="3344610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1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601199" y="3289868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2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1884821" y="203198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4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cxnSp>
          <p:nvCxnSpPr>
            <p:cNvPr id="13" name="Straight Connector 12"/>
            <p:cNvCxnSpPr>
              <a:stCxn id="162" idx="2"/>
              <a:endCxn id="153" idx="6"/>
            </p:cNvCxnSpPr>
            <p:nvPr/>
          </p:nvCxnSpPr>
          <p:spPr bwMode="auto">
            <a:xfrm flipH="1">
              <a:off x="1390195" y="2192006"/>
              <a:ext cx="494626" cy="11622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62" idx="1"/>
              <a:endCxn id="155" idx="6"/>
            </p:cNvCxnSpPr>
            <p:nvPr/>
          </p:nvCxnSpPr>
          <p:spPr bwMode="auto">
            <a:xfrm flipH="1" flipV="1">
              <a:off x="909400" y="1892178"/>
              <a:ext cx="1022290" cy="18667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55" idx="5"/>
              <a:endCxn id="153" idx="1"/>
            </p:cNvCxnSpPr>
            <p:nvPr/>
          </p:nvCxnSpPr>
          <p:spPr bwMode="auto">
            <a:xfrm>
              <a:off x="862531" y="2005329"/>
              <a:ext cx="254493" cy="18975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55" idx="4"/>
              <a:endCxn id="154" idx="1"/>
            </p:cNvCxnSpPr>
            <p:nvPr/>
          </p:nvCxnSpPr>
          <p:spPr bwMode="auto">
            <a:xfrm>
              <a:off x="749380" y="2052198"/>
              <a:ext cx="402398" cy="90386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62" idx="3"/>
              <a:endCxn id="154" idx="7"/>
            </p:cNvCxnSpPr>
            <p:nvPr/>
          </p:nvCxnSpPr>
          <p:spPr bwMode="auto">
            <a:xfrm flipH="1">
              <a:off x="1378080" y="2305157"/>
              <a:ext cx="553610" cy="65090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53" idx="4"/>
              <a:endCxn id="154" idx="0"/>
            </p:cNvCxnSpPr>
            <p:nvPr/>
          </p:nvCxnSpPr>
          <p:spPr bwMode="auto">
            <a:xfrm>
              <a:off x="1230175" y="2468251"/>
              <a:ext cx="34754" cy="44093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54" idx="3"/>
              <a:endCxn id="158" idx="7"/>
            </p:cNvCxnSpPr>
            <p:nvPr/>
          </p:nvCxnSpPr>
          <p:spPr bwMode="auto">
            <a:xfrm flipH="1">
              <a:off x="795425" y="3182360"/>
              <a:ext cx="356353" cy="20911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54" idx="5"/>
              <a:endCxn id="159" idx="1"/>
            </p:cNvCxnSpPr>
            <p:nvPr/>
          </p:nvCxnSpPr>
          <p:spPr bwMode="auto">
            <a:xfrm>
              <a:off x="1378080" y="3182360"/>
              <a:ext cx="269988" cy="15437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7044295" y="1277948"/>
            <a:ext cx="1872043" cy="2432784"/>
            <a:chOff x="7044295" y="1277948"/>
            <a:chExt cx="1872043" cy="2432784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7044295" y="1390488"/>
              <a:ext cx="1872043" cy="23202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Tx/>
                <a:buAutoNum type="arabicPeriod"/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667889" y="210353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5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7702643" y="2864514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6</a:t>
              </a:r>
            </a:p>
          </p:txBody>
        </p:sp>
        <p:sp>
          <p:nvSpPr>
            <p:cNvPr id="189" name="Oval 188"/>
            <p:cNvSpPr/>
            <p:nvPr/>
          </p:nvSpPr>
          <p:spPr>
            <a:xfrm>
              <a:off x="7187094" y="168748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3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7119988" y="3299935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1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8198933" y="324519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2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cxnSp>
          <p:nvCxnSpPr>
            <p:cNvPr id="193" name="Straight Connector 192"/>
            <p:cNvCxnSpPr>
              <a:stCxn id="192" idx="2"/>
              <a:endCxn id="187" idx="6"/>
            </p:cNvCxnSpPr>
            <p:nvPr/>
          </p:nvCxnSpPr>
          <p:spPr bwMode="auto">
            <a:xfrm flipH="1">
              <a:off x="7987929" y="2147331"/>
              <a:ext cx="494626" cy="11622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>
              <a:stCxn id="187" idx="4"/>
              <a:endCxn id="188" idx="0"/>
            </p:cNvCxnSpPr>
            <p:nvPr/>
          </p:nvCxnSpPr>
          <p:spPr bwMode="auto">
            <a:xfrm>
              <a:off x="7827909" y="2423576"/>
              <a:ext cx="34754" cy="44093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Oval 191"/>
            <p:cNvSpPr/>
            <p:nvPr/>
          </p:nvSpPr>
          <p:spPr>
            <a:xfrm>
              <a:off x="8482555" y="1987311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4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201" name="Text Box 59"/>
            <p:cNvSpPr txBox="1">
              <a:spLocks noChangeArrowheads="1"/>
            </p:cNvSpPr>
            <p:nvPr/>
          </p:nvSpPr>
          <p:spPr bwMode="auto">
            <a:xfrm>
              <a:off x="8259093" y="2558579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3" name="Text Box 59"/>
            <p:cNvSpPr txBox="1">
              <a:spLocks noChangeArrowheads="1"/>
            </p:cNvSpPr>
            <p:nvPr/>
          </p:nvSpPr>
          <p:spPr bwMode="auto">
            <a:xfrm>
              <a:off x="8050221" y="1846032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6" name="Text Box 59"/>
            <p:cNvSpPr txBox="1">
              <a:spLocks noChangeArrowheads="1"/>
            </p:cNvSpPr>
            <p:nvPr/>
          </p:nvSpPr>
          <p:spPr bwMode="auto">
            <a:xfrm>
              <a:off x="7534817" y="2458276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 smtClean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sz="1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197" name="Straight Connector 196"/>
            <p:cNvCxnSpPr>
              <a:stCxn id="192" idx="3"/>
              <a:endCxn id="188" idx="7"/>
            </p:cNvCxnSpPr>
            <p:nvPr/>
          </p:nvCxnSpPr>
          <p:spPr bwMode="auto">
            <a:xfrm flipH="1">
              <a:off x="7975814" y="2260482"/>
              <a:ext cx="553610" cy="65090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1" name="Text Box 4"/>
            <p:cNvSpPr txBox="1">
              <a:spLocks noChangeArrowheads="1"/>
            </p:cNvSpPr>
            <p:nvPr/>
          </p:nvSpPr>
          <p:spPr bwMode="auto">
            <a:xfrm>
              <a:off x="7576923" y="1277948"/>
              <a:ext cx="842915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B, C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177" name="Rectangle 31"/>
          <p:cNvSpPr>
            <a:spLocks/>
          </p:cNvSpPr>
          <p:nvPr/>
        </p:nvSpPr>
        <p:spPr bwMode="auto">
          <a:xfrm>
            <a:off x="175374" y="109924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  <a:cs typeface="Calibri"/>
                <a:sym typeface="Arial Bold" charset="0"/>
              </a:rPr>
              <a:t>Counting triangles (clustering coefficient)</a:t>
            </a:r>
            <a:endParaRPr lang="en-US" dirty="0">
              <a:solidFill>
                <a:srgbClr val="FFFF00"/>
              </a:solidFill>
              <a:latin typeface="+mj-lt"/>
              <a:cs typeface="Calibri"/>
              <a:sym typeface="Arial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2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2367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rial" charset="0"/>
              </a:rPr>
              <a:t>A few other graph algorithms we’ve implemented </a:t>
            </a:r>
            <a:br>
              <a:rPr lang="en-US" b="0" dirty="0" smtClean="0">
                <a:latin typeface="Arial" charset="0"/>
              </a:rPr>
            </a:br>
            <a:r>
              <a:rPr lang="en-US" b="0" dirty="0" smtClean="0">
                <a:latin typeface="Arial" charset="0"/>
              </a:rPr>
              <a:t>  in linear algebraic style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3" y="1312034"/>
            <a:ext cx="8929445" cy="5342601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Clr>
                <a:srgbClr val="000000"/>
              </a:buClr>
            </a:pPr>
            <a:r>
              <a:rPr lang="en-US" dirty="0" smtClean="0">
                <a:latin typeface="Arial" charset="0"/>
              </a:rPr>
              <a:t>Maximal independent set </a:t>
            </a:r>
            <a:r>
              <a:rPr lang="en-US" sz="2000" dirty="0" smtClean="0">
                <a:latin typeface="Arial" charset="0"/>
              </a:rPr>
              <a:t>(KDT/SEJITS)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[BDFGKLOW 2013]</a:t>
            </a:r>
            <a:endParaRPr lang="en-US" dirty="0">
              <a:latin typeface="Arial" charset="0"/>
            </a:endParaRPr>
          </a:p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dirty="0">
                <a:latin typeface="Arial" charset="0"/>
              </a:rPr>
              <a:t>Peer-pressure clustering </a:t>
            </a:r>
            <a:r>
              <a:rPr lang="en-US" sz="2000" dirty="0">
                <a:latin typeface="Arial" charset="0"/>
              </a:rPr>
              <a:t>(SPARQL) 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[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DGLMR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2013]</a:t>
            </a:r>
          </a:p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dirty="0">
                <a:latin typeface="Arial" charset="0"/>
              </a:rPr>
              <a:t>Time-dependent shortest paths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dirty="0" err="1">
                <a:latin typeface="Arial" charset="0"/>
              </a:rPr>
              <a:t>CombBLAS</a:t>
            </a:r>
            <a:r>
              <a:rPr lang="en-US" sz="2000" dirty="0">
                <a:latin typeface="Arial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[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Ren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2012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]</a:t>
            </a:r>
            <a:endParaRPr lang="en-US" dirty="0">
              <a:latin typeface="Arial" charset="0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</a:pPr>
            <a:r>
              <a:rPr lang="en-US" dirty="0" smtClean="0">
                <a:latin typeface="Arial" charset="0"/>
              </a:rPr>
              <a:t>Gaussian belief propagation </a:t>
            </a:r>
            <a:r>
              <a:rPr lang="en-US" sz="2000" dirty="0" smtClean="0">
                <a:latin typeface="Arial" charset="0"/>
              </a:rPr>
              <a:t>(KDT)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[LABGRTW 2011]</a:t>
            </a:r>
            <a:endParaRPr lang="en-US" dirty="0">
              <a:latin typeface="Arial" charset="0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</a:pPr>
            <a:r>
              <a:rPr lang="en-US" dirty="0" err="1">
                <a:latin typeface="Arial" charset="0"/>
              </a:rPr>
              <a:t>Markoff</a:t>
            </a:r>
            <a:r>
              <a:rPr lang="en-US" dirty="0">
                <a:latin typeface="Arial" charset="0"/>
              </a:rPr>
              <a:t> clustering 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 err="1" smtClean="0">
                <a:latin typeface="Arial" charset="0"/>
              </a:rPr>
              <a:t>CombBLAS</a:t>
            </a:r>
            <a:r>
              <a:rPr lang="en-US" sz="2000" dirty="0" smtClean="0">
                <a:latin typeface="Arial" charset="0"/>
              </a:rPr>
              <a:t>, KDT)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[BG 2011, LABGRTW 2011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]</a:t>
            </a:r>
            <a:endParaRPr lang="en-US" dirty="0">
              <a:latin typeface="Arial" charset="0"/>
            </a:endParaRPr>
          </a:p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dirty="0" err="1" smtClean="0">
                <a:latin typeface="Arial" charset="0"/>
              </a:rPr>
              <a:t>Betweenness</a:t>
            </a:r>
            <a:r>
              <a:rPr lang="en-US" dirty="0" smtClean="0">
                <a:latin typeface="Arial" charset="0"/>
              </a:rPr>
              <a:t> centrality 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 err="1" smtClean="0">
                <a:latin typeface="Arial" charset="0"/>
              </a:rPr>
              <a:t>CombBLAS</a:t>
            </a:r>
            <a:r>
              <a:rPr lang="en-US" sz="2000" dirty="0" smtClean="0">
                <a:latin typeface="Arial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[BG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2011]</a:t>
            </a:r>
            <a:endParaRPr lang="en-US" dirty="0">
              <a:latin typeface="Arial" charset="0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</a:pPr>
            <a:r>
              <a:rPr lang="en-US" dirty="0" smtClean="0">
                <a:latin typeface="Arial" charset="0"/>
              </a:rPr>
              <a:t>Hybrid </a:t>
            </a:r>
            <a:r>
              <a:rPr lang="en-US" dirty="0">
                <a:latin typeface="Arial" charset="0"/>
              </a:rPr>
              <a:t>BFS/bully connected components 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 err="1" smtClean="0">
                <a:latin typeface="Arial" charset="0"/>
              </a:rPr>
              <a:t>CombBLAS</a:t>
            </a:r>
            <a:r>
              <a:rPr lang="en-US" sz="2000" dirty="0" smtClean="0">
                <a:latin typeface="Arial" charset="0"/>
              </a:rPr>
              <a:t>)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 [</a:t>
            </a:r>
            <a:r>
              <a:rPr lang="en-US" sz="2000" dirty="0" err="1" smtClean="0">
                <a:solidFill>
                  <a:srgbClr val="0000FF"/>
                </a:solidFill>
                <a:latin typeface="Arial" charset="0"/>
              </a:rPr>
              <a:t>Konolige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, in progress]</a:t>
            </a:r>
            <a:endParaRPr lang="en-US" dirty="0">
              <a:latin typeface="Arial" charset="0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</a:pPr>
            <a:r>
              <a:rPr lang="en-US" dirty="0" smtClean="0">
                <a:latin typeface="Arial" charset="0"/>
              </a:rPr>
              <a:t>Geometric mesh partitioning</a:t>
            </a:r>
            <a:r>
              <a:rPr lang="en-US" sz="2000" dirty="0" smtClean="0">
                <a:latin typeface="Arial" charset="0"/>
              </a:rPr>
              <a:t> (</a:t>
            </a:r>
            <a:r>
              <a:rPr lang="en-US" sz="2000" dirty="0" err="1" smtClean="0">
                <a:latin typeface="Arial" charset="0"/>
              </a:rPr>
              <a:t>Matlab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  <a:sym typeface="Wingdings"/>
              </a:rPr>
              <a:t></a:t>
            </a:r>
            <a:r>
              <a:rPr lang="en-US" sz="2000" dirty="0" smtClean="0">
                <a:latin typeface="Arial" charset="0"/>
              </a:rPr>
              <a:t>)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[GMT 1998]</a:t>
            </a:r>
            <a:endParaRPr lang="en-US" dirty="0">
              <a:latin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38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Graph algorithms in the language of linear algebra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3" y="1610311"/>
            <a:ext cx="4663155" cy="44019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>
                <a:latin typeface="Arial" charset="0"/>
              </a:rPr>
              <a:t>Kepner</a:t>
            </a:r>
            <a:r>
              <a:rPr lang="en-US" dirty="0" smtClean="0">
                <a:latin typeface="Arial" charset="0"/>
              </a:rPr>
              <a:t> et al. study [2006]: fundamental graph algorithms including min spanning tree, shortest paths, independent set, max flow, clustering, …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SSCA#2 / centrality [2008]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Basic breadth-first search /  Graph500 [2010]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Beamer et al. [2013] direction-optimizing breadth-first search, implemented in </a:t>
            </a:r>
            <a:r>
              <a:rPr lang="en-US" dirty="0" err="1" smtClean="0">
                <a:latin typeface="Arial" charset="0"/>
              </a:rPr>
              <a:t>CombBLAS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</p:txBody>
      </p:sp>
      <p:pic>
        <p:nvPicPr>
          <p:cNvPr id="2" name="Picture 1" descr="galacov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73" y="1658410"/>
            <a:ext cx="3554743" cy="44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04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half" idx="1"/>
          </p:nvPr>
        </p:nvSpPr>
        <p:spPr>
          <a:xfrm>
            <a:off x="511040" y="2595518"/>
            <a:ext cx="8301796" cy="4104110"/>
          </a:xfrm>
        </p:spPr>
        <p:txBody>
          <a:bodyPr>
            <a:noAutofit/>
          </a:bodyPr>
          <a:lstStyle/>
          <a:p>
            <a:endParaRPr lang="en-US" dirty="0" smtClean="0">
              <a:cs typeface="Courier New" pitchFamily="49" charset="0"/>
            </a:endParaRPr>
          </a:p>
          <a:p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Aimed at graph algorithm designers/programmers who are not expert in mapping algorithms to parallel hardware.</a:t>
            </a:r>
          </a:p>
          <a:p>
            <a:r>
              <a:rPr lang="en-US" dirty="0" smtClean="0">
                <a:cs typeface="Courier New" pitchFamily="49" charset="0"/>
              </a:rPr>
              <a:t>Flexible </a:t>
            </a:r>
            <a:r>
              <a:rPr lang="en-US" dirty="0" err="1" smtClean="0">
                <a:cs typeface="Courier New" pitchFamily="49" charset="0"/>
              </a:rPr>
              <a:t>templated</a:t>
            </a:r>
            <a:r>
              <a:rPr lang="en-US" dirty="0" smtClean="0">
                <a:cs typeface="Courier New" pitchFamily="49" charset="0"/>
              </a:rPr>
              <a:t> C++ interface.</a:t>
            </a:r>
          </a:p>
          <a:p>
            <a:r>
              <a:rPr lang="en-US" dirty="0" smtClean="0">
                <a:cs typeface="Courier New" pitchFamily="49" charset="0"/>
              </a:rPr>
              <a:t>Scalable performance from laptop to 100,000-processor HPC.</a:t>
            </a:r>
          </a:p>
          <a:p>
            <a:pPr marL="0" indent="0">
              <a:buNone/>
            </a:pPr>
            <a:endParaRPr lang="en-US" sz="10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n-US" sz="1000" dirty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Open source software.</a:t>
            </a:r>
          </a:p>
          <a:p>
            <a:r>
              <a:rPr lang="en-US" dirty="0" smtClean="0">
                <a:cs typeface="Courier New" pitchFamily="49" charset="0"/>
              </a:rPr>
              <a:t>Version 1.4.0 released January 2014.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14" name="Content Placeholder 11"/>
          <p:cNvSpPr>
            <a:spLocks noGrp="1"/>
          </p:cNvSpPr>
          <p:nvPr>
            <p:ph sz="half" idx="1"/>
          </p:nvPr>
        </p:nvSpPr>
        <p:spPr>
          <a:xfrm>
            <a:off x="1031847" y="1830375"/>
            <a:ext cx="7074105" cy="1437015"/>
          </a:xfrm>
          <a:noFill/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cs typeface="Courier New" pitchFamily="49" charset="0"/>
              </a:rPr>
              <a:t>An extensible distributed-memory library offering a small but powerful set of linear algebraic operations specifically targeting graph analytics.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1792" y="330156"/>
            <a:ext cx="4512964" cy="2048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Combinatorial BLAS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/>
              <a:t>http://</a:t>
            </a:r>
            <a:r>
              <a:rPr lang="en-US" sz="1800" dirty="0" err="1" smtClean="0"/>
              <a:t>gauss.cs.ucsb.edu</a:t>
            </a:r>
            <a:r>
              <a:rPr lang="en-US" sz="1800" dirty="0" smtClean="0"/>
              <a:t>/~</a:t>
            </a:r>
            <a:r>
              <a:rPr lang="en-US" sz="1800" dirty="0" err="1" smtClean="0"/>
              <a:t>aydin</a:t>
            </a:r>
            <a:r>
              <a:rPr lang="en-US" sz="1800" dirty="0" smtClean="0"/>
              <a:t>/</a:t>
            </a:r>
            <a:r>
              <a:rPr lang="en-US" sz="1800" dirty="0" err="1" smtClean="0"/>
              <a:t>CombBLAS</a:t>
            </a:r>
            <a:endParaRPr lang="en-US" sz="1800" dirty="0"/>
          </a:p>
        </p:txBody>
      </p:sp>
      <p:pic>
        <p:nvPicPr>
          <p:cNvPr id="8" name="Picture 7" descr="fo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69" y="83970"/>
            <a:ext cx="3820752" cy="16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276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4"/>
          <p:cNvGrpSpPr/>
          <p:nvPr/>
        </p:nvGrpSpPr>
        <p:grpSpPr>
          <a:xfrm>
            <a:off x="0" y="0"/>
            <a:ext cx="9144000" cy="1294805"/>
            <a:chOff x="0" y="-1"/>
            <a:chExt cx="13004800" cy="1841501"/>
          </a:xfrm>
        </p:grpSpPr>
        <p:pic>
          <p:nvPicPr>
            <p:cNvPr id="12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7" name="Rectangle 5"/>
            <p:cNvSpPr txBox="1">
              <a:spLocks noChangeArrowheads="1"/>
            </p:cNvSpPr>
            <p:nvPr/>
          </p:nvSpPr>
          <p:spPr bwMode="auto">
            <a:xfrm>
              <a:off x="0" y="-1"/>
              <a:ext cx="12674588" cy="8210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kern="0" dirty="0" smtClean="0">
                  <a:solidFill>
                    <a:srgbClr val="FFFF00"/>
                  </a:solidFill>
                  <a:latin typeface="Calibri"/>
                  <a:sym typeface="Arial Bold" charset="0"/>
                </a:rPr>
                <a:t>Combinatorial BLAS in distributed memory</a:t>
              </a:r>
              <a:endParaRPr lang="en-US" kern="0" dirty="0">
                <a:solidFill>
                  <a:srgbClr val="FFFF00"/>
                </a:solidFill>
                <a:latin typeface="Calibri"/>
                <a:sym typeface="Arial Bold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62216" y="2889950"/>
            <a:ext cx="1411111" cy="63782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CommGrid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7541" y="5994391"/>
            <a:ext cx="903113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DCSC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5875" y="5994391"/>
            <a:ext cx="692855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CSC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5545" y="5994391"/>
            <a:ext cx="840216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CSB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59476" y="5994391"/>
            <a:ext cx="956733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Triples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63984" y="4340568"/>
            <a:ext cx="1047039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SpMat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" name="Straight Connector 4"/>
          <p:cNvCxnSpPr>
            <a:stCxn id="22" idx="2"/>
            <a:endCxn id="10" idx="0"/>
          </p:cNvCxnSpPr>
          <p:nvPr/>
        </p:nvCxnSpPr>
        <p:spPr>
          <a:xfrm flipH="1">
            <a:off x="3189095" y="5517441"/>
            <a:ext cx="1251654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2" idx="3"/>
            <a:endCxn id="11" idx="0"/>
          </p:cNvCxnSpPr>
          <p:nvPr/>
        </p:nvCxnSpPr>
        <p:spPr>
          <a:xfrm flipH="1">
            <a:off x="4142303" y="5517441"/>
            <a:ext cx="432502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0"/>
            <a:endCxn id="22" idx="3"/>
          </p:cNvCxnSpPr>
          <p:nvPr/>
        </p:nvCxnSpPr>
        <p:spPr>
          <a:xfrm flipH="1" flipV="1">
            <a:off x="4574808" y="5517441"/>
            <a:ext cx="563035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0"/>
            <a:endCxn id="22" idx="3"/>
          </p:cNvCxnSpPr>
          <p:nvPr/>
        </p:nvCxnSpPr>
        <p:spPr>
          <a:xfrm flipH="1" flipV="1">
            <a:off x="4574805" y="5517441"/>
            <a:ext cx="1630848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2"/>
            <a:endCxn id="22" idx="0"/>
          </p:cNvCxnSpPr>
          <p:nvPr/>
        </p:nvCxnSpPr>
        <p:spPr>
          <a:xfrm flipH="1">
            <a:off x="4574808" y="4978393"/>
            <a:ext cx="12699" cy="270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4440752" y="5249330"/>
            <a:ext cx="268111" cy="268111"/>
          </a:xfrm>
          <a:prstGeom prst="triangle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61450" y="4340568"/>
            <a:ext cx="1250995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SpDistMat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7561" y="4354679"/>
            <a:ext cx="1495777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DenseDistMat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2" name="Straight Connector 31"/>
          <p:cNvCxnSpPr>
            <a:stCxn id="14" idx="1"/>
            <a:endCxn id="35" idx="3"/>
          </p:cNvCxnSpPr>
          <p:nvPr/>
        </p:nvCxnSpPr>
        <p:spPr>
          <a:xfrm flipH="1">
            <a:off x="3212442" y="4659479"/>
            <a:ext cx="851542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61970" y="2889950"/>
            <a:ext cx="1250995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DistMat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1658041" y="3863617"/>
            <a:ext cx="268111" cy="268111"/>
          </a:xfrm>
          <a:prstGeom prst="triangle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2" name="Straight Connector 41"/>
          <p:cNvCxnSpPr>
            <a:stCxn id="41" idx="2"/>
            <a:endCxn id="36" idx="0"/>
          </p:cNvCxnSpPr>
          <p:nvPr/>
        </p:nvCxnSpPr>
        <p:spPr>
          <a:xfrm flipH="1">
            <a:off x="945450" y="4131725"/>
            <a:ext cx="712591" cy="2229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4"/>
            <a:endCxn id="35" idx="0"/>
          </p:cNvCxnSpPr>
          <p:nvPr/>
        </p:nvCxnSpPr>
        <p:spPr>
          <a:xfrm>
            <a:off x="1926150" y="4131728"/>
            <a:ext cx="660796" cy="20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2"/>
            <a:endCxn id="41" idx="0"/>
          </p:cNvCxnSpPr>
          <p:nvPr/>
        </p:nvCxnSpPr>
        <p:spPr>
          <a:xfrm>
            <a:off x="1787468" y="3527774"/>
            <a:ext cx="4629" cy="335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" idx="1"/>
            <a:endCxn id="40" idx="3"/>
          </p:cNvCxnSpPr>
          <p:nvPr/>
        </p:nvCxnSpPr>
        <p:spPr>
          <a:xfrm flipH="1">
            <a:off x="2412965" y="3208860"/>
            <a:ext cx="1449251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48378" y="5164661"/>
            <a:ext cx="2405938" cy="37365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Enforces interface only</a:t>
            </a:r>
            <a:endParaRPr lang="en-US" sz="18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Cloud 50"/>
          <p:cNvSpPr/>
          <p:nvPr/>
        </p:nvSpPr>
        <p:spPr>
          <a:xfrm>
            <a:off x="3146779" y="1308916"/>
            <a:ext cx="3922888" cy="1033528"/>
          </a:xfrm>
          <a:prstGeom prst="cloud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solidFill>
              <a:schemeClr val="accent5">
                <a:lumMod val="60000"/>
                <a:lumOff val="40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>
                <a:solidFill>
                  <a:srgbClr val="000000"/>
                </a:solidFill>
                <a:latin typeface="Calibri"/>
              </a:rPr>
              <a:t>Combinatorial BLAS </a:t>
            </a:r>
          </a:p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 smtClean="0">
                <a:solidFill>
                  <a:srgbClr val="000000"/>
                </a:solidFill>
                <a:latin typeface="Calibri"/>
              </a:rPr>
              <a:t>functions and </a:t>
            </a:r>
            <a:r>
              <a:rPr lang="en-US" sz="1800" i="1" dirty="0">
                <a:solidFill>
                  <a:srgbClr val="000000"/>
                </a:solidFill>
                <a:latin typeface="Calibri"/>
              </a:rPr>
              <a:t>o</a:t>
            </a:r>
            <a:r>
              <a:rPr lang="en-US" sz="1800" i="1" dirty="0" smtClean="0">
                <a:solidFill>
                  <a:srgbClr val="000000"/>
                </a:solidFill>
                <a:latin typeface="Calibri"/>
              </a:rPr>
              <a:t>perators</a:t>
            </a:r>
            <a:endParaRPr lang="en-US" sz="1800" i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64405" y="4224847"/>
            <a:ext cx="1495777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DenseDistVec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31543" y="4224847"/>
            <a:ext cx="1495777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SpDistVec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30041" y="2889950"/>
            <a:ext cx="1415738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FullyDistVec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96408" y="3186278"/>
            <a:ext cx="1449251" cy="37365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... HAS A</a:t>
            </a:r>
            <a:endParaRPr lang="en-US" sz="18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8" name="Straight Arrow Connector 67"/>
          <p:cNvCxnSpPr>
            <a:stCxn id="64" idx="0"/>
          </p:cNvCxnSpPr>
          <p:nvPr/>
        </p:nvCxnSpPr>
        <p:spPr>
          <a:xfrm flipH="1" flipV="1">
            <a:off x="5761410" y="2192874"/>
            <a:ext cx="1376503" cy="69707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493001" y="3601337"/>
            <a:ext cx="1552222" cy="37365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Polymorphism</a:t>
            </a:r>
            <a:endParaRPr lang="en-US" sz="18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4" name="Straight Arrow Connector 73"/>
          <p:cNvCxnSpPr>
            <a:stCxn id="40" idx="0"/>
          </p:cNvCxnSpPr>
          <p:nvPr/>
        </p:nvCxnSpPr>
        <p:spPr>
          <a:xfrm flipV="1">
            <a:off x="1787466" y="2192874"/>
            <a:ext cx="2008410" cy="69707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Diamond 75"/>
          <p:cNvSpPr/>
          <p:nvPr/>
        </p:nvSpPr>
        <p:spPr>
          <a:xfrm>
            <a:off x="6965249" y="3786005"/>
            <a:ext cx="327376" cy="26811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1" name="Straight Connector 80"/>
          <p:cNvCxnSpPr>
            <a:stCxn id="60" idx="0"/>
            <a:endCxn id="76" idx="3"/>
          </p:cNvCxnSpPr>
          <p:nvPr/>
        </p:nvCxnSpPr>
        <p:spPr>
          <a:xfrm flipH="1" flipV="1">
            <a:off x="7292625" y="3920058"/>
            <a:ext cx="719667" cy="3047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1" idx="0"/>
            <a:endCxn id="76" idx="1"/>
          </p:cNvCxnSpPr>
          <p:nvPr/>
        </p:nvCxnSpPr>
        <p:spPr>
          <a:xfrm flipV="1">
            <a:off x="6279432" y="3920058"/>
            <a:ext cx="685819" cy="3047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6" idx="0"/>
            <a:endCxn id="64" idx="2"/>
          </p:cNvCxnSpPr>
          <p:nvPr/>
        </p:nvCxnSpPr>
        <p:spPr>
          <a:xfrm flipV="1">
            <a:off x="7128936" y="3527772"/>
            <a:ext cx="8974" cy="2582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" idx="3"/>
            <a:endCxn id="64" idx="1"/>
          </p:cNvCxnSpPr>
          <p:nvPr/>
        </p:nvCxnSpPr>
        <p:spPr>
          <a:xfrm>
            <a:off x="5273327" y="3208860"/>
            <a:ext cx="1156717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1474" y="1763105"/>
            <a:ext cx="3795192" cy="769425"/>
          </a:xfrm>
          <a:prstGeom prst="rect">
            <a:avLst/>
          </a:prstGeom>
          <a:noFill/>
        </p:spPr>
        <p:txBody>
          <a:bodyPr wrap="square" lIns="91407" tIns="45706" rIns="91407" bIns="45706" rtlCol="0">
            <a:spAutoFit/>
          </a:bodyPr>
          <a:lstStyle/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Matrix/vector distributions, 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interleaved on each other. </a:t>
            </a:r>
          </a:p>
        </p:txBody>
      </p:sp>
      <p:grpSp>
        <p:nvGrpSpPr>
          <p:cNvPr id="3" name="Group 194"/>
          <p:cNvGrpSpPr/>
          <p:nvPr/>
        </p:nvGrpSpPr>
        <p:grpSpPr>
          <a:xfrm>
            <a:off x="275991" y="1296901"/>
            <a:ext cx="4465181" cy="3332165"/>
            <a:chOff x="1319245" y="1311235"/>
            <a:chExt cx="5158129" cy="3883027"/>
          </a:xfrm>
        </p:grpSpPr>
        <p:sp>
          <p:nvSpPr>
            <p:cNvPr id="5" name="Rectangle 9"/>
            <p:cNvSpPr>
              <a:spLocks noChangeAspect="1" noChangeArrowheads="1"/>
            </p:cNvSpPr>
            <p:nvPr/>
          </p:nvSpPr>
          <p:spPr bwMode="auto">
            <a:xfrm>
              <a:off x="2205090" y="1841460"/>
              <a:ext cx="3352800" cy="3352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val 11"/>
            <p:cNvSpPr>
              <a:spLocks noChangeAspect="1" noChangeArrowheads="1"/>
            </p:cNvSpPr>
            <p:nvPr/>
          </p:nvSpPr>
          <p:spPr bwMode="auto">
            <a:xfrm>
              <a:off x="2657488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val 12"/>
            <p:cNvSpPr>
              <a:spLocks noChangeAspect="1" noChangeArrowheads="1"/>
            </p:cNvSpPr>
            <p:nvPr/>
          </p:nvSpPr>
          <p:spPr bwMode="auto">
            <a:xfrm>
              <a:off x="2989275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val 13"/>
            <p:cNvSpPr>
              <a:spLocks noChangeAspect="1" noChangeArrowheads="1"/>
            </p:cNvSpPr>
            <p:nvPr/>
          </p:nvSpPr>
          <p:spPr bwMode="auto">
            <a:xfrm>
              <a:off x="3321063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val 14"/>
            <p:cNvSpPr>
              <a:spLocks noChangeAspect="1" noChangeArrowheads="1"/>
            </p:cNvSpPr>
            <p:nvPr/>
          </p:nvSpPr>
          <p:spPr bwMode="auto">
            <a:xfrm>
              <a:off x="3652850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val 15"/>
            <p:cNvSpPr>
              <a:spLocks noChangeAspect="1" noChangeArrowheads="1"/>
            </p:cNvSpPr>
            <p:nvPr/>
          </p:nvSpPr>
          <p:spPr bwMode="auto">
            <a:xfrm>
              <a:off x="3984638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val 16"/>
            <p:cNvSpPr>
              <a:spLocks noChangeAspect="1" noChangeArrowheads="1"/>
            </p:cNvSpPr>
            <p:nvPr/>
          </p:nvSpPr>
          <p:spPr bwMode="auto">
            <a:xfrm>
              <a:off x="4316425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17"/>
            <p:cNvSpPr>
              <a:spLocks noChangeAspect="1" noChangeArrowheads="1"/>
            </p:cNvSpPr>
            <p:nvPr/>
          </p:nvSpPr>
          <p:spPr bwMode="auto">
            <a:xfrm>
              <a:off x="4648213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val 18"/>
            <p:cNvSpPr>
              <a:spLocks noChangeAspect="1" noChangeArrowheads="1"/>
            </p:cNvSpPr>
            <p:nvPr/>
          </p:nvSpPr>
          <p:spPr bwMode="auto">
            <a:xfrm>
              <a:off x="4980000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19"/>
            <p:cNvSpPr>
              <a:spLocks noChangeAspect="1" noChangeArrowheads="1"/>
            </p:cNvSpPr>
            <p:nvPr/>
          </p:nvSpPr>
          <p:spPr bwMode="auto">
            <a:xfrm>
              <a:off x="5313375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val 21"/>
            <p:cNvSpPr>
              <a:spLocks noChangeAspect="1" noChangeArrowheads="1"/>
            </p:cNvSpPr>
            <p:nvPr/>
          </p:nvSpPr>
          <p:spPr bwMode="auto">
            <a:xfrm>
              <a:off x="2314588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val 22"/>
            <p:cNvSpPr>
              <a:spLocks noChangeAspect="1" noChangeArrowheads="1"/>
            </p:cNvSpPr>
            <p:nvPr/>
          </p:nvSpPr>
          <p:spPr bwMode="auto">
            <a:xfrm>
              <a:off x="2978163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val 23"/>
            <p:cNvSpPr>
              <a:spLocks noChangeAspect="1" noChangeArrowheads="1"/>
            </p:cNvSpPr>
            <p:nvPr/>
          </p:nvSpPr>
          <p:spPr bwMode="auto">
            <a:xfrm>
              <a:off x="3309950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val 24"/>
            <p:cNvSpPr>
              <a:spLocks noChangeAspect="1" noChangeArrowheads="1"/>
            </p:cNvSpPr>
            <p:nvPr/>
          </p:nvSpPr>
          <p:spPr bwMode="auto">
            <a:xfrm>
              <a:off x="3641738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val 25"/>
            <p:cNvSpPr>
              <a:spLocks noChangeAspect="1" noChangeArrowheads="1"/>
            </p:cNvSpPr>
            <p:nvPr/>
          </p:nvSpPr>
          <p:spPr bwMode="auto">
            <a:xfrm>
              <a:off x="3973525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26"/>
            <p:cNvSpPr>
              <a:spLocks noChangeAspect="1" noChangeArrowheads="1"/>
            </p:cNvSpPr>
            <p:nvPr/>
          </p:nvSpPr>
          <p:spPr bwMode="auto">
            <a:xfrm>
              <a:off x="4305313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val 27"/>
            <p:cNvSpPr>
              <a:spLocks noChangeAspect="1" noChangeArrowheads="1"/>
            </p:cNvSpPr>
            <p:nvPr/>
          </p:nvSpPr>
          <p:spPr bwMode="auto">
            <a:xfrm>
              <a:off x="4637100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val 28"/>
            <p:cNvSpPr>
              <a:spLocks noChangeAspect="1" noChangeArrowheads="1"/>
            </p:cNvSpPr>
            <p:nvPr/>
          </p:nvSpPr>
          <p:spPr bwMode="auto">
            <a:xfrm>
              <a:off x="4968888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val 29"/>
            <p:cNvSpPr>
              <a:spLocks noChangeAspect="1" noChangeArrowheads="1"/>
            </p:cNvSpPr>
            <p:nvPr/>
          </p:nvSpPr>
          <p:spPr bwMode="auto">
            <a:xfrm>
              <a:off x="5302263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31"/>
            <p:cNvSpPr>
              <a:spLocks noChangeAspect="1" noChangeArrowheads="1"/>
            </p:cNvSpPr>
            <p:nvPr/>
          </p:nvSpPr>
          <p:spPr bwMode="auto">
            <a:xfrm>
              <a:off x="2314588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32"/>
            <p:cNvSpPr>
              <a:spLocks noChangeAspect="1" noChangeArrowheads="1"/>
            </p:cNvSpPr>
            <p:nvPr/>
          </p:nvSpPr>
          <p:spPr bwMode="auto">
            <a:xfrm>
              <a:off x="2646375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3"/>
            <p:cNvSpPr>
              <a:spLocks noChangeAspect="1" noChangeArrowheads="1"/>
            </p:cNvSpPr>
            <p:nvPr/>
          </p:nvSpPr>
          <p:spPr bwMode="auto">
            <a:xfrm>
              <a:off x="3309950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34"/>
            <p:cNvSpPr>
              <a:spLocks noChangeAspect="1" noChangeArrowheads="1"/>
            </p:cNvSpPr>
            <p:nvPr/>
          </p:nvSpPr>
          <p:spPr bwMode="auto">
            <a:xfrm>
              <a:off x="3641738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val 35"/>
            <p:cNvSpPr>
              <a:spLocks noChangeAspect="1" noChangeArrowheads="1"/>
            </p:cNvSpPr>
            <p:nvPr/>
          </p:nvSpPr>
          <p:spPr bwMode="auto">
            <a:xfrm>
              <a:off x="3973525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6"/>
            <p:cNvSpPr>
              <a:spLocks noChangeAspect="1" noChangeArrowheads="1"/>
            </p:cNvSpPr>
            <p:nvPr/>
          </p:nvSpPr>
          <p:spPr bwMode="auto">
            <a:xfrm>
              <a:off x="4305313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val 37"/>
            <p:cNvSpPr>
              <a:spLocks noChangeAspect="1" noChangeArrowheads="1"/>
            </p:cNvSpPr>
            <p:nvPr/>
          </p:nvSpPr>
          <p:spPr bwMode="auto">
            <a:xfrm>
              <a:off x="4637100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38"/>
            <p:cNvSpPr>
              <a:spLocks noChangeAspect="1" noChangeArrowheads="1"/>
            </p:cNvSpPr>
            <p:nvPr/>
          </p:nvSpPr>
          <p:spPr bwMode="auto">
            <a:xfrm>
              <a:off x="4968888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9"/>
            <p:cNvSpPr>
              <a:spLocks noChangeAspect="1" noChangeArrowheads="1"/>
            </p:cNvSpPr>
            <p:nvPr/>
          </p:nvSpPr>
          <p:spPr bwMode="auto">
            <a:xfrm>
              <a:off x="5302263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val 41"/>
            <p:cNvSpPr>
              <a:spLocks noChangeAspect="1" noChangeArrowheads="1"/>
            </p:cNvSpPr>
            <p:nvPr/>
          </p:nvSpPr>
          <p:spPr bwMode="auto">
            <a:xfrm>
              <a:off x="2314588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42"/>
            <p:cNvSpPr>
              <a:spLocks noChangeAspect="1" noChangeArrowheads="1"/>
            </p:cNvSpPr>
            <p:nvPr/>
          </p:nvSpPr>
          <p:spPr bwMode="auto">
            <a:xfrm>
              <a:off x="2646375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val 43"/>
            <p:cNvSpPr>
              <a:spLocks noChangeAspect="1" noChangeArrowheads="1"/>
            </p:cNvSpPr>
            <p:nvPr/>
          </p:nvSpPr>
          <p:spPr bwMode="auto">
            <a:xfrm>
              <a:off x="2978163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44"/>
            <p:cNvSpPr>
              <a:spLocks noChangeAspect="1" noChangeArrowheads="1"/>
            </p:cNvSpPr>
            <p:nvPr/>
          </p:nvSpPr>
          <p:spPr bwMode="auto">
            <a:xfrm>
              <a:off x="3641738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45"/>
            <p:cNvSpPr>
              <a:spLocks noChangeAspect="1" noChangeArrowheads="1"/>
            </p:cNvSpPr>
            <p:nvPr/>
          </p:nvSpPr>
          <p:spPr bwMode="auto">
            <a:xfrm>
              <a:off x="3973525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val 46"/>
            <p:cNvSpPr>
              <a:spLocks noChangeAspect="1" noChangeArrowheads="1"/>
            </p:cNvSpPr>
            <p:nvPr/>
          </p:nvSpPr>
          <p:spPr bwMode="auto">
            <a:xfrm>
              <a:off x="4305313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val 47"/>
            <p:cNvSpPr>
              <a:spLocks noChangeAspect="1" noChangeArrowheads="1"/>
            </p:cNvSpPr>
            <p:nvPr/>
          </p:nvSpPr>
          <p:spPr bwMode="auto">
            <a:xfrm>
              <a:off x="4637100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48"/>
            <p:cNvSpPr>
              <a:spLocks noChangeAspect="1" noChangeArrowheads="1"/>
            </p:cNvSpPr>
            <p:nvPr/>
          </p:nvSpPr>
          <p:spPr bwMode="auto">
            <a:xfrm>
              <a:off x="4968888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val 49"/>
            <p:cNvSpPr>
              <a:spLocks noChangeAspect="1" noChangeArrowheads="1"/>
            </p:cNvSpPr>
            <p:nvPr/>
          </p:nvSpPr>
          <p:spPr bwMode="auto">
            <a:xfrm>
              <a:off x="5302263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3571888" y="3178135"/>
              <a:ext cx="296863" cy="394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prstClr val="white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47" name="Oval 51"/>
            <p:cNvSpPr>
              <a:spLocks noChangeAspect="1" noChangeArrowheads="1"/>
            </p:cNvSpPr>
            <p:nvPr/>
          </p:nvSpPr>
          <p:spPr bwMode="auto">
            <a:xfrm>
              <a:off x="2314588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val 52"/>
            <p:cNvSpPr>
              <a:spLocks noChangeAspect="1" noChangeArrowheads="1"/>
            </p:cNvSpPr>
            <p:nvPr/>
          </p:nvSpPr>
          <p:spPr bwMode="auto">
            <a:xfrm>
              <a:off x="2646375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val 53"/>
            <p:cNvSpPr>
              <a:spLocks noChangeAspect="1" noChangeArrowheads="1"/>
            </p:cNvSpPr>
            <p:nvPr/>
          </p:nvSpPr>
          <p:spPr bwMode="auto">
            <a:xfrm>
              <a:off x="2978163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val 54"/>
            <p:cNvSpPr>
              <a:spLocks noChangeAspect="1" noChangeArrowheads="1"/>
            </p:cNvSpPr>
            <p:nvPr/>
          </p:nvSpPr>
          <p:spPr bwMode="auto">
            <a:xfrm>
              <a:off x="3309950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val 55"/>
            <p:cNvSpPr>
              <a:spLocks noChangeAspect="1" noChangeArrowheads="1"/>
            </p:cNvSpPr>
            <p:nvPr/>
          </p:nvSpPr>
          <p:spPr bwMode="auto">
            <a:xfrm>
              <a:off x="3973525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4305313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4637100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4968888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val 59"/>
            <p:cNvSpPr>
              <a:spLocks noChangeAspect="1" noChangeArrowheads="1"/>
            </p:cNvSpPr>
            <p:nvPr/>
          </p:nvSpPr>
          <p:spPr bwMode="auto">
            <a:xfrm>
              <a:off x="5302263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val 60"/>
            <p:cNvSpPr>
              <a:spLocks noChangeAspect="1" noChangeArrowheads="1"/>
            </p:cNvSpPr>
            <p:nvPr/>
          </p:nvSpPr>
          <p:spPr bwMode="auto">
            <a:xfrm>
              <a:off x="2314588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val 61"/>
            <p:cNvSpPr>
              <a:spLocks noChangeAspect="1" noChangeArrowheads="1"/>
            </p:cNvSpPr>
            <p:nvPr/>
          </p:nvSpPr>
          <p:spPr bwMode="auto">
            <a:xfrm>
              <a:off x="2646375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val 62"/>
            <p:cNvSpPr>
              <a:spLocks noChangeAspect="1" noChangeArrowheads="1"/>
            </p:cNvSpPr>
            <p:nvPr/>
          </p:nvSpPr>
          <p:spPr bwMode="auto">
            <a:xfrm>
              <a:off x="2978163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val 63"/>
            <p:cNvSpPr>
              <a:spLocks noChangeAspect="1" noChangeArrowheads="1"/>
            </p:cNvSpPr>
            <p:nvPr/>
          </p:nvSpPr>
          <p:spPr bwMode="auto">
            <a:xfrm>
              <a:off x="3309950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val 64"/>
            <p:cNvSpPr>
              <a:spLocks noChangeAspect="1" noChangeArrowheads="1"/>
            </p:cNvSpPr>
            <p:nvPr/>
          </p:nvSpPr>
          <p:spPr bwMode="auto">
            <a:xfrm>
              <a:off x="3641738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val 65"/>
            <p:cNvSpPr>
              <a:spLocks noChangeAspect="1" noChangeArrowheads="1"/>
            </p:cNvSpPr>
            <p:nvPr/>
          </p:nvSpPr>
          <p:spPr bwMode="auto">
            <a:xfrm>
              <a:off x="4305313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Oval 66"/>
            <p:cNvSpPr>
              <a:spLocks noChangeAspect="1" noChangeArrowheads="1"/>
            </p:cNvSpPr>
            <p:nvPr/>
          </p:nvSpPr>
          <p:spPr bwMode="auto">
            <a:xfrm>
              <a:off x="4637100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Oval 67"/>
            <p:cNvSpPr>
              <a:spLocks noChangeAspect="1" noChangeArrowheads="1"/>
            </p:cNvSpPr>
            <p:nvPr/>
          </p:nvSpPr>
          <p:spPr bwMode="auto">
            <a:xfrm>
              <a:off x="4968888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val 68"/>
            <p:cNvSpPr>
              <a:spLocks noChangeAspect="1" noChangeArrowheads="1"/>
            </p:cNvSpPr>
            <p:nvPr/>
          </p:nvSpPr>
          <p:spPr bwMode="auto">
            <a:xfrm>
              <a:off x="5302263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val 70"/>
            <p:cNvSpPr>
              <a:spLocks noChangeAspect="1" noChangeArrowheads="1"/>
            </p:cNvSpPr>
            <p:nvPr/>
          </p:nvSpPr>
          <p:spPr bwMode="auto">
            <a:xfrm>
              <a:off x="2314588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val 71"/>
            <p:cNvSpPr>
              <a:spLocks noChangeAspect="1" noChangeArrowheads="1"/>
            </p:cNvSpPr>
            <p:nvPr/>
          </p:nvSpPr>
          <p:spPr bwMode="auto">
            <a:xfrm>
              <a:off x="2646375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val 72"/>
            <p:cNvSpPr>
              <a:spLocks noChangeAspect="1" noChangeArrowheads="1"/>
            </p:cNvSpPr>
            <p:nvPr/>
          </p:nvSpPr>
          <p:spPr bwMode="auto">
            <a:xfrm>
              <a:off x="2978163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Oval 73"/>
            <p:cNvSpPr>
              <a:spLocks noChangeAspect="1" noChangeArrowheads="1"/>
            </p:cNvSpPr>
            <p:nvPr/>
          </p:nvSpPr>
          <p:spPr bwMode="auto">
            <a:xfrm>
              <a:off x="3309950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val 74"/>
            <p:cNvSpPr>
              <a:spLocks noChangeAspect="1" noChangeArrowheads="1"/>
            </p:cNvSpPr>
            <p:nvPr/>
          </p:nvSpPr>
          <p:spPr bwMode="auto">
            <a:xfrm>
              <a:off x="3641738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val 75"/>
            <p:cNvSpPr>
              <a:spLocks noChangeAspect="1" noChangeArrowheads="1"/>
            </p:cNvSpPr>
            <p:nvPr/>
          </p:nvSpPr>
          <p:spPr bwMode="auto">
            <a:xfrm>
              <a:off x="3973525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val 76"/>
            <p:cNvSpPr>
              <a:spLocks noChangeAspect="1" noChangeArrowheads="1"/>
            </p:cNvSpPr>
            <p:nvPr/>
          </p:nvSpPr>
          <p:spPr bwMode="auto">
            <a:xfrm>
              <a:off x="4305313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val 77"/>
            <p:cNvSpPr>
              <a:spLocks noChangeAspect="1" noChangeArrowheads="1"/>
            </p:cNvSpPr>
            <p:nvPr/>
          </p:nvSpPr>
          <p:spPr bwMode="auto">
            <a:xfrm>
              <a:off x="4637100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val 78"/>
            <p:cNvSpPr>
              <a:spLocks noChangeAspect="1" noChangeArrowheads="1"/>
            </p:cNvSpPr>
            <p:nvPr/>
          </p:nvSpPr>
          <p:spPr bwMode="auto">
            <a:xfrm>
              <a:off x="4968888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Oval 80"/>
            <p:cNvSpPr>
              <a:spLocks noChangeAspect="1" noChangeArrowheads="1"/>
            </p:cNvSpPr>
            <p:nvPr/>
          </p:nvSpPr>
          <p:spPr bwMode="auto">
            <a:xfrm>
              <a:off x="2314588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Oval 81"/>
            <p:cNvSpPr>
              <a:spLocks noChangeAspect="1" noChangeArrowheads="1"/>
            </p:cNvSpPr>
            <p:nvPr/>
          </p:nvSpPr>
          <p:spPr bwMode="auto">
            <a:xfrm>
              <a:off x="2646375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Oval 82"/>
            <p:cNvSpPr>
              <a:spLocks noChangeAspect="1" noChangeArrowheads="1"/>
            </p:cNvSpPr>
            <p:nvPr/>
          </p:nvSpPr>
          <p:spPr bwMode="auto">
            <a:xfrm>
              <a:off x="2978163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Oval 83"/>
            <p:cNvSpPr>
              <a:spLocks noChangeAspect="1" noChangeArrowheads="1"/>
            </p:cNvSpPr>
            <p:nvPr/>
          </p:nvSpPr>
          <p:spPr bwMode="auto">
            <a:xfrm>
              <a:off x="3309950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Oval 84"/>
            <p:cNvSpPr>
              <a:spLocks noChangeAspect="1" noChangeArrowheads="1"/>
            </p:cNvSpPr>
            <p:nvPr/>
          </p:nvSpPr>
          <p:spPr bwMode="auto">
            <a:xfrm>
              <a:off x="3641738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Oval 85"/>
            <p:cNvSpPr>
              <a:spLocks noChangeAspect="1" noChangeArrowheads="1"/>
            </p:cNvSpPr>
            <p:nvPr/>
          </p:nvSpPr>
          <p:spPr bwMode="auto">
            <a:xfrm>
              <a:off x="3973525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Oval 86"/>
            <p:cNvSpPr>
              <a:spLocks noChangeAspect="1" noChangeArrowheads="1"/>
            </p:cNvSpPr>
            <p:nvPr/>
          </p:nvSpPr>
          <p:spPr bwMode="auto">
            <a:xfrm>
              <a:off x="4637100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Oval 87"/>
            <p:cNvSpPr>
              <a:spLocks noChangeAspect="1" noChangeArrowheads="1"/>
            </p:cNvSpPr>
            <p:nvPr/>
          </p:nvSpPr>
          <p:spPr bwMode="auto">
            <a:xfrm>
              <a:off x="4968888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Oval 88"/>
            <p:cNvSpPr>
              <a:spLocks noChangeAspect="1" noChangeArrowheads="1"/>
            </p:cNvSpPr>
            <p:nvPr/>
          </p:nvSpPr>
          <p:spPr bwMode="auto">
            <a:xfrm>
              <a:off x="5302263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Oval 90"/>
            <p:cNvSpPr>
              <a:spLocks noChangeAspect="1" noChangeArrowheads="1"/>
            </p:cNvSpPr>
            <p:nvPr/>
          </p:nvSpPr>
          <p:spPr bwMode="auto">
            <a:xfrm>
              <a:off x="2314588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Oval 91"/>
            <p:cNvSpPr>
              <a:spLocks noChangeAspect="1" noChangeArrowheads="1"/>
            </p:cNvSpPr>
            <p:nvPr/>
          </p:nvSpPr>
          <p:spPr bwMode="auto">
            <a:xfrm>
              <a:off x="2646375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Oval 92"/>
            <p:cNvSpPr>
              <a:spLocks noChangeAspect="1" noChangeArrowheads="1"/>
            </p:cNvSpPr>
            <p:nvPr/>
          </p:nvSpPr>
          <p:spPr bwMode="auto">
            <a:xfrm>
              <a:off x="2978163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Oval 93"/>
            <p:cNvSpPr>
              <a:spLocks noChangeAspect="1" noChangeArrowheads="1"/>
            </p:cNvSpPr>
            <p:nvPr/>
          </p:nvSpPr>
          <p:spPr bwMode="auto">
            <a:xfrm>
              <a:off x="3309950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Oval 94"/>
            <p:cNvSpPr>
              <a:spLocks noChangeAspect="1" noChangeArrowheads="1"/>
            </p:cNvSpPr>
            <p:nvPr/>
          </p:nvSpPr>
          <p:spPr bwMode="auto">
            <a:xfrm>
              <a:off x="3641738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Oval 95"/>
            <p:cNvSpPr>
              <a:spLocks noChangeAspect="1" noChangeArrowheads="1"/>
            </p:cNvSpPr>
            <p:nvPr/>
          </p:nvSpPr>
          <p:spPr bwMode="auto">
            <a:xfrm>
              <a:off x="3973525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Oval 96"/>
            <p:cNvSpPr>
              <a:spLocks noChangeAspect="1" noChangeArrowheads="1"/>
            </p:cNvSpPr>
            <p:nvPr/>
          </p:nvSpPr>
          <p:spPr bwMode="auto">
            <a:xfrm>
              <a:off x="4305313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Oval 97"/>
            <p:cNvSpPr>
              <a:spLocks noChangeAspect="1" noChangeArrowheads="1"/>
            </p:cNvSpPr>
            <p:nvPr/>
          </p:nvSpPr>
          <p:spPr bwMode="auto">
            <a:xfrm>
              <a:off x="4968888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Oval 98"/>
            <p:cNvSpPr>
              <a:spLocks noChangeAspect="1" noChangeArrowheads="1"/>
            </p:cNvSpPr>
            <p:nvPr/>
          </p:nvSpPr>
          <p:spPr bwMode="auto">
            <a:xfrm>
              <a:off x="5302263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Text Box 99"/>
            <p:cNvSpPr txBox="1">
              <a:spLocks noChangeArrowheads="1"/>
            </p:cNvSpPr>
            <p:nvPr/>
          </p:nvSpPr>
          <p:spPr bwMode="auto">
            <a:xfrm>
              <a:off x="4573601" y="4168734"/>
              <a:ext cx="296863" cy="394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prstClr val="white"/>
                  </a:solidFill>
                  <a:latin typeface="Arial" pitchFamily="-108" charset="0"/>
                </a:rPr>
                <a:t>8</a:t>
              </a:r>
            </a:p>
          </p:txBody>
        </p:sp>
        <p:sp>
          <p:nvSpPr>
            <p:cNvPr id="96" name="Oval 100"/>
            <p:cNvSpPr>
              <a:spLocks noChangeAspect="1" noChangeArrowheads="1"/>
            </p:cNvSpPr>
            <p:nvPr/>
          </p:nvSpPr>
          <p:spPr bwMode="auto">
            <a:xfrm>
              <a:off x="2314588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Oval 101"/>
            <p:cNvSpPr>
              <a:spLocks noChangeAspect="1" noChangeArrowheads="1"/>
            </p:cNvSpPr>
            <p:nvPr/>
          </p:nvSpPr>
          <p:spPr bwMode="auto">
            <a:xfrm>
              <a:off x="2646375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Oval 102"/>
            <p:cNvSpPr>
              <a:spLocks noChangeAspect="1" noChangeArrowheads="1"/>
            </p:cNvSpPr>
            <p:nvPr/>
          </p:nvSpPr>
          <p:spPr bwMode="auto">
            <a:xfrm>
              <a:off x="2978163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Oval 103"/>
            <p:cNvSpPr>
              <a:spLocks noChangeAspect="1" noChangeArrowheads="1"/>
            </p:cNvSpPr>
            <p:nvPr/>
          </p:nvSpPr>
          <p:spPr bwMode="auto">
            <a:xfrm>
              <a:off x="3309950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Oval 104"/>
            <p:cNvSpPr>
              <a:spLocks noChangeAspect="1" noChangeArrowheads="1"/>
            </p:cNvSpPr>
            <p:nvPr/>
          </p:nvSpPr>
          <p:spPr bwMode="auto">
            <a:xfrm>
              <a:off x="3641738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Oval 105"/>
            <p:cNvSpPr>
              <a:spLocks noChangeAspect="1" noChangeArrowheads="1"/>
            </p:cNvSpPr>
            <p:nvPr/>
          </p:nvSpPr>
          <p:spPr bwMode="auto">
            <a:xfrm>
              <a:off x="3973525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val 106"/>
            <p:cNvSpPr>
              <a:spLocks noChangeAspect="1" noChangeArrowheads="1"/>
            </p:cNvSpPr>
            <p:nvPr/>
          </p:nvSpPr>
          <p:spPr bwMode="auto">
            <a:xfrm>
              <a:off x="4305313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107"/>
            <p:cNvSpPr>
              <a:spLocks noChangeAspect="1" noChangeArrowheads="1"/>
            </p:cNvSpPr>
            <p:nvPr/>
          </p:nvSpPr>
          <p:spPr bwMode="auto">
            <a:xfrm>
              <a:off x="4637100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Oval 108"/>
            <p:cNvSpPr>
              <a:spLocks noChangeAspect="1" noChangeArrowheads="1"/>
            </p:cNvSpPr>
            <p:nvPr/>
          </p:nvSpPr>
          <p:spPr bwMode="auto">
            <a:xfrm>
              <a:off x="5302263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>
              <a:off x="1548364" y="3514687"/>
              <a:ext cx="335280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2553895" y="3517067"/>
              <a:ext cx="335280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205089" y="2848664"/>
              <a:ext cx="3352803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217090" y="3862737"/>
              <a:ext cx="3352803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6200000" flipV="1">
              <a:off x="3031158" y="2002767"/>
              <a:ext cx="308591" cy="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6200000" flipV="1">
              <a:off x="4012872" y="2317034"/>
              <a:ext cx="339066" cy="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5324197" y="2659892"/>
              <a:ext cx="368452" cy="1588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V="1">
              <a:off x="3012678" y="3029172"/>
              <a:ext cx="345547" cy="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4004298" y="3373089"/>
              <a:ext cx="357804" cy="1588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 flipH="1" flipV="1">
              <a:off x="5355926" y="3704447"/>
              <a:ext cx="300230" cy="3176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V="1">
              <a:off x="2964121" y="4085481"/>
              <a:ext cx="426162" cy="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V="1">
              <a:off x="3996774" y="4480222"/>
              <a:ext cx="370465" cy="795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 flipH="1" flipV="1">
              <a:off x="5244614" y="4925691"/>
              <a:ext cx="522854" cy="3176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82"/>
            <p:cNvGrpSpPr/>
            <p:nvPr/>
          </p:nvGrpSpPr>
          <p:grpSpPr>
            <a:xfrm>
              <a:off x="3223971" y="1841460"/>
              <a:ext cx="3253403" cy="3352802"/>
              <a:chOff x="3179509" y="1500188"/>
              <a:chExt cx="3253403" cy="3352802"/>
            </a:xfrm>
          </p:grpSpPr>
          <p:sp>
            <p:nvSpPr>
              <p:cNvPr id="114" name="Oval 13"/>
              <p:cNvSpPr>
                <a:spLocks noChangeAspect="1" noChangeArrowheads="1"/>
              </p:cNvSpPr>
              <p:nvPr/>
            </p:nvSpPr>
            <p:spPr bwMode="auto">
              <a:xfrm>
                <a:off x="6103410" y="16287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Oval 23"/>
              <p:cNvSpPr>
                <a:spLocks noChangeAspect="1" noChangeArrowheads="1"/>
              </p:cNvSpPr>
              <p:nvPr/>
            </p:nvSpPr>
            <p:spPr bwMode="auto">
              <a:xfrm>
                <a:off x="6108791" y="19462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Oval 33"/>
              <p:cNvSpPr>
                <a:spLocks noChangeAspect="1" noChangeArrowheads="1"/>
              </p:cNvSpPr>
              <p:nvPr/>
            </p:nvSpPr>
            <p:spPr bwMode="auto">
              <a:xfrm>
                <a:off x="6108791" y="22764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Oval 54"/>
              <p:cNvSpPr>
                <a:spLocks noChangeAspect="1" noChangeArrowheads="1"/>
              </p:cNvSpPr>
              <p:nvPr/>
            </p:nvSpPr>
            <p:spPr bwMode="auto">
              <a:xfrm>
                <a:off x="6108791" y="29368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Oval 63"/>
              <p:cNvSpPr>
                <a:spLocks noChangeAspect="1" noChangeArrowheads="1"/>
              </p:cNvSpPr>
              <p:nvPr/>
            </p:nvSpPr>
            <p:spPr bwMode="auto">
              <a:xfrm>
                <a:off x="6108791" y="32670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Oval 73"/>
              <p:cNvSpPr>
                <a:spLocks noChangeAspect="1" noChangeArrowheads="1"/>
              </p:cNvSpPr>
              <p:nvPr/>
            </p:nvSpPr>
            <p:spPr bwMode="auto">
              <a:xfrm>
                <a:off x="6108791" y="45878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Oval 83"/>
              <p:cNvSpPr>
                <a:spLocks noChangeAspect="1" noChangeArrowheads="1"/>
              </p:cNvSpPr>
              <p:nvPr/>
            </p:nvSpPr>
            <p:spPr bwMode="auto">
              <a:xfrm>
                <a:off x="6108791" y="35972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Oval 93"/>
              <p:cNvSpPr>
                <a:spLocks noChangeAspect="1" noChangeArrowheads="1"/>
              </p:cNvSpPr>
              <p:nvPr/>
            </p:nvSpPr>
            <p:spPr bwMode="auto">
              <a:xfrm>
                <a:off x="6108791" y="39274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Oval 103"/>
              <p:cNvSpPr>
                <a:spLocks noChangeAspect="1" noChangeArrowheads="1"/>
              </p:cNvSpPr>
              <p:nvPr/>
            </p:nvSpPr>
            <p:spPr bwMode="auto">
              <a:xfrm>
                <a:off x="6108791" y="42576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039720" y="1500188"/>
                <a:ext cx="393192" cy="3352802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5525431" y="2507392"/>
                <a:ext cx="508550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039720" y="1801465"/>
                <a:ext cx="393192" cy="4764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039720" y="2140530"/>
                <a:ext cx="393192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75" name="Object 3"/>
              <p:cNvGraphicFramePr>
                <a:graphicFrameLocks noChangeAspect="1"/>
              </p:cNvGraphicFramePr>
              <p:nvPr/>
            </p:nvGraphicFramePr>
            <p:xfrm>
              <a:off x="6069322" y="1520825"/>
              <a:ext cx="255588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3" name="Equation" r:id="rId5" imgW="190500" imgH="190500" progId="Equation.3">
                      <p:embed/>
                    </p:oleObj>
                  </mc:Choice>
                  <mc:Fallback>
                    <p:oleObj name="Equation" r:id="rId5" imgW="1905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9322" y="1520825"/>
                            <a:ext cx="255588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48" name="Straight Connector 147"/>
              <p:cNvCxnSpPr/>
              <p:nvPr/>
            </p:nvCxnSpPr>
            <p:spPr>
              <a:xfrm>
                <a:off x="3181098" y="1806229"/>
                <a:ext cx="2852883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76" name="Object 4"/>
              <p:cNvGraphicFramePr>
                <a:graphicFrameLocks noChangeAspect="1"/>
              </p:cNvGraphicFramePr>
              <p:nvPr/>
            </p:nvGraphicFramePr>
            <p:xfrm>
              <a:off x="6069013" y="1847850"/>
              <a:ext cx="290512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4" name="Equation" r:id="rId7" imgW="215900" imgH="190500" progId="Equation.3">
                      <p:embed/>
                    </p:oleObj>
                  </mc:Choice>
                  <mc:Fallback>
                    <p:oleObj name="Equation" r:id="rId7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9013" y="1847850"/>
                            <a:ext cx="290512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5" name="Straight Connector 154"/>
              <p:cNvCxnSpPr/>
              <p:nvPr/>
            </p:nvCxnSpPr>
            <p:spPr>
              <a:xfrm>
                <a:off x="6039720" y="2508980"/>
                <a:ext cx="393192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6025734" y="3523053"/>
                <a:ext cx="407178" cy="3176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4186629" y="2140530"/>
                <a:ext cx="1859313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77" name="Object 5"/>
              <p:cNvGraphicFramePr>
                <a:graphicFrameLocks noChangeAspect="1"/>
              </p:cNvGraphicFramePr>
              <p:nvPr/>
            </p:nvGraphicFramePr>
            <p:xfrm>
              <a:off x="6076157" y="2177082"/>
              <a:ext cx="290512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5" name="Equation" r:id="rId9" imgW="215900" imgH="190500" progId="Equation.3">
                      <p:embed/>
                    </p:oleObj>
                  </mc:Choice>
                  <mc:Fallback>
                    <p:oleObj name="Equation" r:id="rId9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6157" y="2177082"/>
                            <a:ext cx="290512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2" name="Oval 13"/>
              <p:cNvSpPr>
                <a:spLocks noChangeAspect="1" noChangeArrowheads="1"/>
              </p:cNvSpPr>
              <p:nvPr/>
            </p:nvSpPr>
            <p:spPr bwMode="auto">
              <a:xfrm>
                <a:off x="6109632" y="2692401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Oval 23"/>
              <p:cNvSpPr>
                <a:spLocks noChangeAspect="1" noChangeArrowheads="1"/>
              </p:cNvSpPr>
              <p:nvPr/>
            </p:nvSpPr>
            <p:spPr bwMode="auto">
              <a:xfrm>
                <a:off x="6115013" y="3009901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Oval 33"/>
              <p:cNvSpPr>
                <a:spLocks noChangeAspect="1" noChangeArrowheads="1"/>
              </p:cNvSpPr>
              <p:nvPr/>
            </p:nvSpPr>
            <p:spPr bwMode="auto">
              <a:xfrm>
                <a:off x="6115013" y="3340101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6045942" y="2865090"/>
                <a:ext cx="38697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6032979" y="3214648"/>
                <a:ext cx="38697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7" name="Object 3"/>
              <p:cNvGraphicFramePr>
                <a:graphicFrameLocks noChangeAspect="1"/>
              </p:cNvGraphicFramePr>
              <p:nvPr/>
            </p:nvGraphicFramePr>
            <p:xfrm>
              <a:off x="6057900" y="2584450"/>
              <a:ext cx="290513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6" name="Equation" r:id="rId11" imgW="215900" imgH="190500" progId="Equation.3">
                      <p:embed/>
                    </p:oleObj>
                  </mc:Choice>
                  <mc:Fallback>
                    <p:oleObj name="Equation" r:id="rId11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57900" y="2584450"/>
                            <a:ext cx="290513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8" name="Object 4"/>
              <p:cNvGraphicFramePr>
                <a:graphicFrameLocks noChangeAspect="1"/>
              </p:cNvGraphicFramePr>
              <p:nvPr/>
            </p:nvGraphicFramePr>
            <p:xfrm>
              <a:off x="6067425" y="2911475"/>
              <a:ext cx="307975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7" name="Equation" r:id="rId13" imgW="228600" imgH="190500" progId="Equation.3">
                      <p:embed/>
                    </p:oleObj>
                  </mc:Choice>
                  <mc:Fallback>
                    <p:oleObj name="Equation" r:id="rId13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7425" y="2911475"/>
                            <a:ext cx="307975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0" name="Object 5"/>
              <p:cNvGraphicFramePr>
                <a:graphicFrameLocks noChangeAspect="1"/>
              </p:cNvGraphicFramePr>
              <p:nvPr/>
            </p:nvGraphicFramePr>
            <p:xfrm>
              <a:off x="6073775" y="3240088"/>
              <a:ext cx="307975" cy="252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8" name="Equation" r:id="rId15" imgW="228600" imgH="190500" progId="Equation.3">
                      <p:embed/>
                    </p:oleObj>
                  </mc:Choice>
                  <mc:Fallback>
                    <p:oleObj name="Equation" r:id="rId15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3775" y="3240088"/>
                            <a:ext cx="307975" cy="252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1" name="Oval 54"/>
              <p:cNvSpPr>
                <a:spLocks noChangeAspect="1" noChangeArrowheads="1"/>
              </p:cNvSpPr>
              <p:nvPr/>
            </p:nvSpPr>
            <p:spPr bwMode="auto">
              <a:xfrm>
                <a:off x="6117038" y="4027489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Oval 63"/>
              <p:cNvSpPr>
                <a:spLocks noChangeAspect="1" noChangeArrowheads="1"/>
              </p:cNvSpPr>
              <p:nvPr/>
            </p:nvSpPr>
            <p:spPr bwMode="auto">
              <a:xfrm>
                <a:off x="6117038" y="4357689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Oval 13"/>
              <p:cNvSpPr>
                <a:spLocks noChangeAspect="1" noChangeArrowheads="1"/>
              </p:cNvSpPr>
              <p:nvPr/>
            </p:nvSpPr>
            <p:spPr bwMode="auto">
              <a:xfrm>
                <a:off x="6117879" y="3783014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Oval 23"/>
              <p:cNvSpPr>
                <a:spLocks noChangeAspect="1" noChangeArrowheads="1"/>
              </p:cNvSpPr>
              <p:nvPr/>
            </p:nvSpPr>
            <p:spPr bwMode="auto">
              <a:xfrm>
                <a:off x="6123260" y="4100514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Oval 33"/>
              <p:cNvSpPr>
                <a:spLocks noChangeAspect="1" noChangeArrowheads="1"/>
              </p:cNvSpPr>
              <p:nvPr/>
            </p:nvSpPr>
            <p:spPr bwMode="auto">
              <a:xfrm>
                <a:off x="6123260" y="4430714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87" name="Straight Connector 186"/>
              <p:cNvCxnSpPr/>
              <p:nvPr/>
            </p:nvCxnSpPr>
            <p:spPr>
              <a:xfrm>
                <a:off x="6054189" y="3955703"/>
                <a:ext cx="36576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6054189" y="4327756"/>
                <a:ext cx="36576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9" name="Object 3"/>
              <p:cNvGraphicFramePr>
                <a:graphicFrameLocks noChangeAspect="1"/>
              </p:cNvGraphicFramePr>
              <p:nvPr/>
            </p:nvGraphicFramePr>
            <p:xfrm>
              <a:off x="6065838" y="3625850"/>
              <a:ext cx="290512" cy="250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9" name="Equation" r:id="rId17" imgW="215900" imgH="190500" progId="Equation.3">
                      <p:embed/>
                    </p:oleObj>
                  </mc:Choice>
                  <mc:Fallback>
                    <p:oleObj name="Equation" r:id="rId17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5838" y="3625850"/>
                            <a:ext cx="290512" cy="250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0" name="Object 4"/>
              <p:cNvGraphicFramePr>
                <a:graphicFrameLocks noChangeAspect="1"/>
              </p:cNvGraphicFramePr>
              <p:nvPr/>
            </p:nvGraphicFramePr>
            <p:xfrm>
              <a:off x="6075672" y="4002088"/>
              <a:ext cx="307975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0" name="Equation" r:id="rId19" imgW="228600" imgH="190500" progId="Equation.3">
                      <p:embed/>
                    </p:oleObj>
                  </mc:Choice>
                  <mc:Fallback>
                    <p:oleObj name="Equation" r:id="rId19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5672" y="4002088"/>
                            <a:ext cx="307975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" name="Object 5"/>
              <p:cNvGraphicFramePr>
                <a:graphicFrameLocks noChangeAspect="1"/>
              </p:cNvGraphicFramePr>
              <p:nvPr/>
            </p:nvGraphicFramePr>
            <p:xfrm>
              <a:off x="6073775" y="4429665"/>
              <a:ext cx="307975" cy="252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1" name="Equation" r:id="rId21" imgW="228600" imgH="190500" progId="Equation.3">
                      <p:embed/>
                    </p:oleObj>
                  </mc:Choice>
                  <mc:Fallback>
                    <p:oleObj name="Equation" r:id="rId21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3775" y="4429665"/>
                            <a:ext cx="307975" cy="252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92" name="Straight Connector 191"/>
              <p:cNvCxnSpPr/>
              <p:nvPr/>
            </p:nvCxnSpPr>
            <p:spPr>
              <a:xfrm>
                <a:off x="5513428" y="3524641"/>
                <a:ext cx="508550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4185040" y="3211513"/>
                <a:ext cx="1836938" cy="4723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3179509" y="2858432"/>
                <a:ext cx="2846225" cy="745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3181098" y="3954115"/>
                <a:ext cx="2844636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4185040" y="4329344"/>
                <a:ext cx="1835349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30" name="Object 229"/>
            <p:cNvGraphicFramePr>
              <a:graphicFrameLocks noChangeAspect="1"/>
            </p:cNvGraphicFramePr>
            <p:nvPr/>
          </p:nvGraphicFramePr>
          <p:xfrm>
            <a:off x="2605133" y="2168096"/>
            <a:ext cx="355533" cy="313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2" name="Equation" r:id="rId23" imgW="215900" imgH="190500" progId="Equation.3">
                    <p:embed/>
                  </p:oleObj>
                </mc:Choice>
                <mc:Fallback>
                  <p:oleObj name="Equation" r:id="rId23" imgW="2159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5133" y="2168096"/>
                          <a:ext cx="355533" cy="3137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7" name="Object 15"/>
            <p:cNvGraphicFramePr>
              <a:graphicFrameLocks noChangeAspect="1"/>
            </p:cNvGraphicFramePr>
            <p:nvPr/>
          </p:nvGraphicFramePr>
          <p:xfrm>
            <a:off x="3562362" y="2165310"/>
            <a:ext cx="376238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3" name="Equation" r:id="rId25" imgW="228600" imgH="190500" progId="Equation.3">
                    <p:embed/>
                  </p:oleObj>
                </mc:Choice>
                <mc:Fallback>
                  <p:oleObj name="Equation" r:id="rId2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2362" y="2165310"/>
                          <a:ext cx="376238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8" name="Object 16"/>
            <p:cNvGraphicFramePr>
              <a:graphicFrameLocks noChangeAspect="1"/>
            </p:cNvGraphicFramePr>
            <p:nvPr/>
          </p:nvGraphicFramePr>
          <p:xfrm>
            <a:off x="4683137" y="2165310"/>
            <a:ext cx="376238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4" name="Equation" r:id="rId27" imgW="228600" imgH="190500" progId="Equation.3">
                    <p:embed/>
                  </p:oleObj>
                </mc:Choice>
                <mc:Fallback>
                  <p:oleObj name="Equation" r:id="rId27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7" y="2165310"/>
                          <a:ext cx="376238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9" name="Object 17"/>
            <p:cNvGraphicFramePr>
              <a:graphicFrameLocks noChangeAspect="1"/>
            </p:cNvGraphicFramePr>
            <p:nvPr/>
          </p:nvGraphicFramePr>
          <p:xfrm>
            <a:off x="2595575" y="3243222"/>
            <a:ext cx="376237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" name="Equation" r:id="rId29" imgW="228600" imgH="190500" progId="Equation.3">
                    <p:embed/>
                  </p:oleObj>
                </mc:Choice>
                <mc:Fallback>
                  <p:oleObj name="Equation" r:id="rId29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575" y="3243222"/>
                          <a:ext cx="376237" cy="312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0" name="Object 18"/>
            <p:cNvGraphicFramePr>
              <a:graphicFrameLocks noChangeAspect="1"/>
            </p:cNvGraphicFramePr>
            <p:nvPr/>
          </p:nvGraphicFramePr>
          <p:xfrm>
            <a:off x="3540137" y="3243222"/>
            <a:ext cx="419100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6" name="Equation" r:id="rId31" imgW="241300" imgH="190500" progId="Equation.3">
                    <p:embed/>
                  </p:oleObj>
                </mc:Choice>
                <mc:Fallback>
                  <p:oleObj name="Equation" r:id="rId31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37" y="3243222"/>
                          <a:ext cx="419100" cy="312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4662500" y="3238460"/>
            <a:ext cx="4175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7" name="Equation" r:id="rId33" imgW="241300" imgH="190500" progId="Equation.3">
                    <p:embed/>
                  </p:oleObj>
                </mc:Choice>
                <mc:Fallback>
                  <p:oleObj name="Equation" r:id="rId33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2500" y="3238460"/>
                          <a:ext cx="41751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2595575" y="4368760"/>
            <a:ext cx="376237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8" name="Equation" r:id="rId35" imgW="228600" imgH="190500" progId="Equation.3">
                    <p:embed/>
                  </p:oleObj>
                </mc:Choice>
                <mc:Fallback>
                  <p:oleObj name="Equation" r:id="rId3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575" y="4368760"/>
                          <a:ext cx="376237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3540137" y="4343360"/>
            <a:ext cx="419100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9" name="Equation" r:id="rId37" imgW="241300" imgH="190500" progId="Equation.3">
                    <p:embed/>
                  </p:oleObj>
                </mc:Choice>
                <mc:Fallback>
                  <p:oleObj name="Equation" r:id="rId37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37" y="4343360"/>
                          <a:ext cx="419100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4" name="Object 22"/>
            <p:cNvGraphicFramePr>
              <a:graphicFrameLocks noChangeAspect="1"/>
            </p:cNvGraphicFramePr>
            <p:nvPr/>
          </p:nvGraphicFramePr>
          <p:xfrm>
            <a:off x="4662500" y="4343360"/>
            <a:ext cx="417512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0" name="Equation" r:id="rId39" imgW="241300" imgH="190500" progId="Equation.3">
                    <p:embed/>
                  </p:oleObj>
                </mc:Choice>
                <mc:Fallback>
                  <p:oleObj name="Equation" r:id="rId39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2500" y="4343360"/>
                          <a:ext cx="417512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8" name="Straight Arrow Connector 167"/>
            <p:cNvCxnSpPr/>
            <p:nvPr/>
          </p:nvCxnSpPr>
          <p:spPr>
            <a:xfrm rot="5400000">
              <a:off x="1442811" y="2340516"/>
              <a:ext cx="1007204" cy="1588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H="1">
              <a:off x="2201720" y="1630543"/>
              <a:ext cx="1023840" cy="0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03" name="Object 131"/>
            <p:cNvGraphicFramePr>
              <a:graphicFrameLocks noChangeAspect="1"/>
            </p:cNvGraphicFramePr>
            <p:nvPr/>
          </p:nvGraphicFramePr>
          <p:xfrm>
            <a:off x="1319245" y="2173248"/>
            <a:ext cx="571500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1" name="Equation" r:id="rId41" imgW="304800" imgH="177800" progId="Equation.3">
                    <p:embed/>
                  </p:oleObj>
                </mc:Choice>
                <mc:Fallback>
                  <p:oleObj name="Equation" r:id="rId41" imgW="304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245" y="2173248"/>
                          <a:ext cx="571500" cy="303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04" name="Object 132"/>
            <p:cNvGraphicFramePr>
              <a:graphicFrameLocks noChangeAspect="1"/>
            </p:cNvGraphicFramePr>
            <p:nvPr/>
          </p:nvGraphicFramePr>
          <p:xfrm>
            <a:off x="2357450" y="1311235"/>
            <a:ext cx="59372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2" name="Equation" r:id="rId43" imgW="330200" imgH="177800" progId="Equation.3">
                    <p:embed/>
                  </p:oleObj>
                </mc:Choice>
                <mc:Fallback>
                  <p:oleObj name="Equation" r:id="rId43" imgW="3302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450" y="1311235"/>
                          <a:ext cx="593725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96"/>
          <p:cNvGrpSpPr/>
          <p:nvPr/>
        </p:nvGrpSpPr>
        <p:grpSpPr>
          <a:xfrm>
            <a:off x="0" y="-107155"/>
            <a:ext cx="9144000" cy="1401960"/>
            <a:chOff x="0" y="-152399"/>
            <a:chExt cx="13004800" cy="1993899"/>
          </a:xfrm>
        </p:grpSpPr>
        <p:pic>
          <p:nvPicPr>
            <p:cNvPr id="193" name="Picture 3"/>
            <p:cNvPicPr>
              <a:picLocks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94" name="Rectangle 5"/>
            <p:cNvSpPr txBox="1">
              <a:spLocks noChangeArrowheads="1"/>
            </p:cNvSpPr>
            <p:nvPr/>
          </p:nvSpPr>
          <p:spPr bwMode="auto">
            <a:xfrm>
              <a:off x="330212" y="-152399"/>
              <a:ext cx="12031663" cy="1257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52" defTabSz="642424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2D </a:t>
              </a:r>
              <a:r>
                <a:rPr lang="en-US" kern="0" dirty="0" smtClean="0">
                  <a:solidFill>
                    <a:srgbClr val="FFFF00"/>
                  </a:solidFill>
                  <a:latin typeface="Calibri"/>
                  <a:sym typeface="Arial Bold" charset="0"/>
                </a:rPr>
                <a:t>Layout </a:t>
              </a:r>
              <a:r>
                <a:rPr lang="en-US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for </a:t>
              </a:r>
              <a:r>
                <a:rPr lang="en-US" kern="0" dirty="0" smtClean="0">
                  <a:solidFill>
                    <a:srgbClr val="FFFF00"/>
                  </a:solidFill>
                  <a:latin typeface="Calibri"/>
                  <a:sym typeface="Arial Bold" charset="0"/>
                </a:rPr>
                <a:t>Sparse </a:t>
              </a:r>
              <a:r>
                <a:rPr lang="en-US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M</a:t>
              </a:r>
              <a:r>
                <a:rPr lang="en-US" kern="0" dirty="0" smtClean="0">
                  <a:solidFill>
                    <a:srgbClr val="FFFF00"/>
                  </a:solidFill>
                  <a:latin typeface="Calibri"/>
                  <a:sym typeface="Arial Bold" charset="0"/>
                </a:rPr>
                <a:t>atrices </a:t>
              </a:r>
              <a:r>
                <a:rPr lang="en-US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&amp; </a:t>
              </a:r>
              <a:r>
                <a:rPr lang="en-US" kern="0" dirty="0" smtClean="0">
                  <a:solidFill>
                    <a:srgbClr val="FFFF00"/>
                  </a:solidFill>
                  <a:latin typeface="Calibri"/>
                  <a:sym typeface="Arial Bold" charset="0"/>
                </a:rPr>
                <a:t>Vectors</a:t>
              </a:r>
              <a:endParaRPr lang="en-US" kern="0" dirty="0">
                <a:solidFill>
                  <a:srgbClr val="FFFF00"/>
                </a:solidFill>
                <a:latin typeface="Calibri"/>
                <a:sym typeface="Arial Bold" charset="0"/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460784" y="4825286"/>
            <a:ext cx="8496377" cy="1200300"/>
          </a:xfrm>
          <a:prstGeom prst="rect">
            <a:avLst/>
          </a:prstGeom>
          <a:noFill/>
        </p:spPr>
        <p:txBody>
          <a:bodyPr wrap="square" lIns="91407" tIns="45706" rIns="91407" bIns="45706" rtlCol="0">
            <a:spAutoFit/>
          </a:bodyPr>
          <a:lstStyle/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- 2D matrix layout wins over 1D with large core counts </a:t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r>
              <a:rPr lang="en-US" sz="2400" dirty="0">
                <a:solidFill>
                  <a:prstClr val="black"/>
                </a:solidFill>
                <a:latin typeface="Calibri"/>
              </a:rPr>
              <a:t>             and with  limited bandwidth/compute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- 2D vector layout sometimes important for load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balance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340235" y="2721997"/>
            <a:ext cx="3812012" cy="2123630"/>
          </a:xfrm>
          <a:prstGeom prst="rect">
            <a:avLst/>
          </a:prstGeom>
          <a:noFill/>
        </p:spPr>
        <p:txBody>
          <a:bodyPr wrap="square" lIns="91407" tIns="45706" rIns="91407" bIns="45706" rtlCol="0">
            <a:spAutoFit/>
          </a:bodyPr>
          <a:lstStyle/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Default distribution in </a:t>
            </a:r>
            <a:r>
              <a:rPr lang="en-US" sz="2200" dirty="0">
                <a:solidFill>
                  <a:prstClr val="black"/>
                </a:solidFill>
                <a:latin typeface="Apple Casual"/>
                <a:cs typeface="Apple Casual"/>
              </a:rPr>
              <a:t>Combinatorial BLAS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Scalable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with increasing number of processes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98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62800" y="6019800"/>
            <a:ext cx="2514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4"/>
          <p:cNvGrpSpPr/>
          <p:nvPr/>
        </p:nvGrpSpPr>
        <p:grpSpPr>
          <a:xfrm>
            <a:off x="0" y="-5557"/>
            <a:ext cx="9144000" cy="1300363"/>
            <a:chOff x="0" y="-7906"/>
            <a:chExt cx="13004800" cy="1849406"/>
          </a:xfrm>
        </p:grpSpPr>
        <p:pic>
          <p:nvPicPr>
            <p:cNvPr id="14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5" name="Rectangle 5"/>
            <p:cNvSpPr txBox="1">
              <a:spLocks noChangeArrowheads="1"/>
            </p:cNvSpPr>
            <p:nvPr/>
          </p:nvSpPr>
          <p:spPr bwMode="auto">
            <a:xfrm>
              <a:off x="257964" y="-7906"/>
              <a:ext cx="12031663" cy="8438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cs typeface="Calibri"/>
                  <a:sym typeface="Arial Bold" charset="0"/>
                </a:rPr>
                <a:t>Benchmarking graph analytics frameworks</a:t>
              </a:r>
            </a:p>
          </p:txBody>
        </p:sp>
      </p:grpSp>
      <p:pic>
        <p:nvPicPr>
          <p:cNvPr id="3" name="Picture 2" descr="sigmod14n-figure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83" y="728744"/>
            <a:ext cx="4587545" cy="6129256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half" idx="1"/>
          </p:nvPr>
        </p:nvSpPr>
        <p:spPr>
          <a:xfrm>
            <a:off x="453027" y="1628131"/>
            <a:ext cx="3661117" cy="36800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Satish</a:t>
            </a:r>
            <a:r>
              <a:rPr lang="en-US" sz="2000" dirty="0" smtClean="0"/>
              <a:t> et al., </a:t>
            </a:r>
            <a:r>
              <a:rPr lang="en-US" sz="2000" i="1" dirty="0" smtClean="0"/>
              <a:t>Navigating the Maze of Graph Analytics Frameworks Using Massive Graph Datasets</a:t>
            </a:r>
            <a:r>
              <a:rPr lang="en-US" sz="2000" dirty="0" smtClean="0"/>
              <a:t>, SIGMOD 2014.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Combinatorial BLAS was fastest of all tested graph processing frameworks on 3 out of 4 benchmarks. 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44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694481"/>
          </a:xfrm>
        </p:spPr>
        <p:txBody>
          <a:bodyPr/>
          <a:lstStyle/>
          <a:p>
            <a:r>
              <a:rPr lang="en-US" b="0" dirty="0" smtClean="0"/>
              <a:t>Combinatorial BLAS “users” </a:t>
            </a:r>
            <a:r>
              <a:rPr lang="en-US" sz="2400" b="0" dirty="0" smtClean="0"/>
              <a:t>(Sep 2014)</a:t>
            </a:r>
            <a:endParaRPr lang="en-US" sz="2400" b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972393"/>
          </a:xfrm>
        </p:spPr>
        <p:txBody>
          <a:bodyPr>
            <a:normAutofit fontScale="25000" lnSpcReduction="20000"/>
          </a:bodyPr>
          <a:lstStyle/>
          <a:p>
            <a:endParaRPr lang="en-US" sz="8000" dirty="0" smtClean="0">
              <a:latin typeface="+mj-lt"/>
            </a:endParaRPr>
          </a:p>
          <a:p>
            <a:r>
              <a:rPr lang="en-US" sz="7200" dirty="0" smtClean="0">
                <a:latin typeface="+mj-lt"/>
              </a:rPr>
              <a:t>IBM  </a:t>
            </a:r>
            <a:r>
              <a:rPr lang="en-US" sz="5600" dirty="0" smtClean="0">
                <a:latin typeface="+mj-lt"/>
              </a:rPr>
              <a:t>(</a:t>
            </a:r>
            <a:r>
              <a:rPr lang="en-US" sz="5600" dirty="0" err="1" smtClean="0">
                <a:latin typeface="+mj-lt"/>
              </a:rPr>
              <a:t>T.J.Watson</a:t>
            </a:r>
            <a:r>
              <a:rPr lang="en-US" sz="5600" dirty="0" smtClean="0">
                <a:latin typeface="+mj-lt"/>
              </a:rPr>
              <a:t>, Zurich, &amp; Tokyo)</a:t>
            </a:r>
            <a:endParaRPr lang="en-US" sz="7200" dirty="0" smtClean="0">
              <a:latin typeface="+mj-lt"/>
            </a:endParaRPr>
          </a:p>
          <a:p>
            <a:r>
              <a:rPr lang="en-US" sz="7200" dirty="0" smtClean="0"/>
              <a:t>Intel</a:t>
            </a:r>
            <a:endParaRPr lang="en-US" sz="7200" dirty="0"/>
          </a:p>
          <a:p>
            <a:r>
              <a:rPr lang="en-US" sz="7200" dirty="0" smtClean="0">
                <a:latin typeface="+mj-lt"/>
              </a:rPr>
              <a:t>Cray</a:t>
            </a:r>
            <a:endParaRPr lang="en-US" sz="7200" dirty="0">
              <a:latin typeface="+mj-lt"/>
            </a:endParaRPr>
          </a:p>
          <a:p>
            <a:r>
              <a:rPr lang="en-US" sz="7200" dirty="0"/>
              <a:t>Microsoft</a:t>
            </a:r>
          </a:p>
          <a:p>
            <a:r>
              <a:rPr lang="en-US" sz="7200" dirty="0" smtClean="0"/>
              <a:t>Stanford</a:t>
            </a:r>
            <a:endParaRPr lang="en-US" sz="7200" dirty="0"/>
          </a:p>
          <a:p>
            <a:r>
              <a:rPr lang="en-US" sz="7200" dirty="0" smtClean="0">
                <a:latin typeface="+mj-lt"/>
              </a:rPr>
              <a:t>UC Berkeley</a:t>
            </a:r>
          </a:p>
          <a:p>
            <a:r>
              <a:rPr lang="en-US" sz="7200" dirty="0" smtClean="0">
                <a:latin typeface="+mj-lt"/>
              </a:rPr>
              <a:t>Carnegie-Mellon</a:t>
            </a:r>
          </a:p>
          <a:p>
            <a:r>
              <a:rPr lang="en-US" sz="7200" dirty="0" smtClean="0">
                <a:latin typeface="+mj-lt"/>
              </a:rPr>
              <a:t>Georgia Tech</a:t>
            </a:r>
          </a:p>
          <a:p>
            <a:r>
              <a:rPr lang="en-US" sz="7200" dirty="0" smtClean="0">
                <a:latin typeface="+mj-lt"/>
              </a:rPr>
              <a:t>Ohio State</a:t>
            </a:r>
          </a:p>
          <a:p>
            <a:r>
              <a:rPr lang="en-US" sz="7200" dirty="0" smtClean="0">
                <a:latin typeface="+mj-lt"/>
              </a:rPr>
              <a:t>U Texas Austin</a:t>
            </a:r>
          </a:p>
          <a:p>
            <a:r>
              <a:rPr lang="en-US" sz="7200" dirty="0" smtClean="0"/>
              <a:t>Columbia</a:t>
            </a:r>
          </a:p>
          <a:p>
            <a:r>
              <a:rPr lang="en-US" sz="7200" dirty="0" smtClean="0">
                <a:latin typeface="+mj-lt"/>
              </a:rPr>
              <a:t>U Minnesota</a:t>
            </a:r>
          </a:p>
          <a:p>
            <a:r>
              <a:rPr lang="en-US" sz="7200" dirty="0"/>
              <a:t>NC State </a:t>
            </a:r>
          </a:p>
          <a:p>
            <a:r>
              <a:rPr lang="en-US" sz="7200" dirty="0" smtClean="0"/>
              <a:t>UC </a:t>
            </a:r>
            <a:r>
              <a:rPr lang="en-US" sz="7200" dirty="0"/>
              <a:t>San </a:t>
            </a:r>
            <a:r>
              <a:rPr lang="en-US" sz="7200" dirty="0" smtClean="0"/>
              <a:t>Diego</a:t>
            </a:r>
            <a:endParaRPr lang="en-US" sz="72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5143142"/>
          </a:xfrm>
        </p:spPr>
        <p:txBody>
          <a:bodyPr>
            <a:normAutofit fontScale="25000" lnSpcReduction="20000"/>
          </a:bodyPr>
          <a:lstStyle/>
          <a:p>
            <a:endParaRPr lang="en-US" sz="8000" dirty="0" smtClean="0"/>
          </a:p>
          <a:p>
            <a:pPr>
              <a:buClr>
                <a:srgbClr val="000000"/>
              </a:buClr>
            </a:pPr>
            <a:r>
              <a:rPr lang="en-US" sz="7200" dirty="0"/>
              <a:t>Sandia Labs</a:t>
            </a:r>
          </a:p>
          <a:p>
            <a:pPr lvl="0">
              <a:buClr>
                <a:srgbClr val="000000"/>
              </a:buClr>
            </a:pPr>
            <a:r>
              <a:rPr lang="en-US" sz="7200" dirty="0" smtClean="0"/>
              <a:t>SEI</a:t>
            </a:r>
          </a:p>
          <a:p>
            <a:pPr>
              <a:buClr>
                <a:srgbClr val="000000"/>
              </a:buClr>
            </a:pPr>
            <a:r>
              <a:rPr lang="en-US" sz="7200" dirty="0" smtClean="0"/>
              <a:t>Paradigm4</a:t>
            </a:r>
            <a:endParaRPr lang="en-US" sz="7200" dirty="0"/>
          </a:p>
          <a:p>
            <a:pPr>
              <a:buClr>
                <a:srgbClr val="000000"/>
              </a:buClr>
            </a:pPr>
            <a:r>
              <a:rPr lang="en-US" sz="7200" dirty="0"/>
              <a:t>IHPC </a:t>
            </a:r>
            <a:r>
              <a:rPr lang="en-US" sz="5600" dirty="0"/>
              <a:t>(Singapore)</a:t>
            </a:r>
          </a:p>
          <a:p>
            <a:pPr lvl="0">
              <a:buClr>
                <a:srgbClr val="000000"/>
              </a:buClr>
            </a:pPr>
            <a:r>
              <a:rPr lang="en-US" sz="7200" dirty="0" smtClean="0"/>
              <a:t>King Fahd U </a:t>
            </a:r>
            <a:r>
              <a:rPr lang="en-US" sz="5600" dirty="0" smtClean="0">
                <a:solidFill>
                  <a:srgbClr val="000000"/>
                </a:solidFill>
              </a:rPr>
              <a:t>(Saudi Arabia)</a:t>
            </a:r>
            <a:endParaRPr lang="en-US" sz="7200" dirty="0"/>
          </a:p>
          <a:p>
            <a:r>
              <a:rPr lang="en-US" sz="7200" dirty="0"/>
              <a:t>Tokyo </a:t>
            </a:r>
            <a:r>
              <a:rPr lang="en-US" sz="7200" dirty="0" err="1"/>
              <a:t>Inst</a:t>
            </a:r>
            <a:r>
              <a:rPr lang="en-US" sz="7200" dirty="0"/>
              <a:t> of Technology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+mj-lt"/>
              </a:rPr>
              <a:t>Chinese Academy of Sciences</a:t>
            </a:r>
            <a:endParaRPr lang="en-US" sz="7200" dirty="0">
              <a:latin typeface="+mj-lt"/>
            </a:endParaRPr>
          </a:p>
          <a:p>
            <a:r>
              <a:rPr lang="en-US" sz="7200" dirty="0" smtClean="0">
                <a:latin typeface="+mj-lt"/>
              </a:rPr>
              <a:t>U </a:t>
            </a:r>
            <a:r>
              <a:rPr lang="en-US" sz="7200" dirty="0">
                <a:latin typeface="+mj-lt"/>
              </a:rPr>
              <a:t>Ghent </a:t>
            </a:r>
            <a:r>
              <a:rPr lang="en-US" sz="5600" dirty="0">
                <a:latin typeface="+mj-lt"/>
              </a:rPr>
              <a:t>(Belgium)</a:t>
            </a:r>
          </a:p>
          <a:p>
            <a:r>
              <a:rPr lang="en-US" sz="7200" dirty="0" err="1" smtClean="0">
                <a:latin typeface="+mj-lt"/>
              </a:rPr>
              <a:t>Bilkent</a:t>
            </a:r>
            <a:r>
              <a:rPr lang="en-US" sz="7200" dirty="0" smtClean="0">
                <a:latin typeface="+mj-lt"/>
              </a:rPr>
              <a:t> U </a:t>
            </a:r>
            <a:r>
              <a:rPr lang="en-US" sz="5600" dirty="0">
                <a:latin typeface="+mj-lt"/>
              </a:rPr>
              <a:t>(Turkey)</a:t>
            </a:r>
          </a:p>
          <a:p>
            <a:r>
              <a:rPr lang="en-US" sz="7200" dirty="0"/>
              <a:t>U Canterbury </a:t>
            </a:r>
            <a:r>
              <a:rPr lang="en-US" sz="5600" dirty="0"/>
              <a:t>(New Zealand)</a:t>
            </a:r>
          </a:p>
          <a:p>
            <a:r>
              <a:rPr lang="en-US" sz="7200" dirty="0" smtClean="0">
                <a:latin typeface="+mj-lt"/>
              </a:rPr>
              <a:t>Purdue </a:t>
            </a:r>
            <a:endParaRPr lang="en-US" sz="7200" dirty="0">
              <a:latin typeface="+mj-lt"/>
            </a:endParaRPr>
          </a:p>
          <a:p>
            <a:r>
              <a:rPr lang="en-US" sz="7200" dirty="0" smtClean="0">
                <a:latin typeface="+mj-lt"/>
              </a:rPr>
              <a:t>Indiana U</a:t>
            </a:r>
            <a:endParaRPr lang="en-US" sz="7200" dirty="0">
              <a:latin typeface="+mj-lt"/>
            </a:endParaRPr>
          </a:p>
          <a:p>
            <a:r>
              <a:rPr lang="en-US" sz="7200" dirty="0" smtClean="0">
                <a:latin typeface="+mj-lt"/>
              </a:rPr>
              <a:t>UC Merced</a:t>
            </a:r>
          </a:p>
          <a:p>
            <a:r>
              <a:rPr lang="en-US" sz="7200" dirty="0" smtClean="0">
                <a:latin typeface="+mj-lt"/>
              </a:rPr>
              <a:t>Mississippi State</a:t>
            </a:r>
            <a:endParaRPr lang="en-US" sz="7200" dirty="0"/>
          </a:p>
          <a:p>
            <a:endParaRPr lang="en-US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015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Outline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88" y="1610311"/>
            <a:ext cx="8316130" cy="46984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Motivation:  Graph applications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Mathematics:  Sparse matrices for graph algorithms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Software:  </a:t>
            </a:r>
            <a:r>
              <a:rPr lang="en-US" dirty="0" err="1" smtClean="0">
                <a:latin typeface="Arial" charset="0"/>
              </a:rPr>
              <a:t>CombBLAS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QuadMat</a:t>
            </a:r>
            <a:r>
              <a:rPr lang="en-US" dirty="0" smtClean="0">
                <a:latin typeface="Arial" charset="0"/>
              </a:rPr>
              <a:t>, KDT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Standards:  Graph BLAS Forum</a:t>
            </a:r>
          </a:p>
        </p:txBody>
      </p:sp>
    </p:spTree>
    <p:extLst>
      <p:ext uri="{BB962C8B-B14F-4D97-AF65-F5344CB8AC3E}">
        <p14:creationId xmlns:p14="http://schemas.microsoft.com/office/powerpoint/2010/main" val="3442723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3575071" y="3926288"/>
            <a:ext cx="4191783" cy="15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3230183" y="4266409"/>
            <a:ext cx="419258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234953" y="3049597"/>
            <a:ext cx="243680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3230183" y="3047209"/>
            <a:ext cx="2441574" cy="31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451370" y="3656410"/>
            <a:ext cx="1218400" cy="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4450972" y="3655219"/>
            <a:ext cx="1220785" cy="23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061365" y="3960813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5060569" y="3960020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451766" y="3350420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4450970" y="3349627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754978" y="3503616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4754976" y="3503619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230582" y="2439603"/>
            <a:ext cx="1218400" cy="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230184" y="2438412"/>
            <a:ext cx="1220785" cy="23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840577" y="2744006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839781" y="2743213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230978" y="2133613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3230182" y="2132820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534190" y="2286809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3534188" y="2286812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5674935" y="3046409"/>
            <a:ext cx="243680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5670165" y="3047210"/>
            <a:ext cx="1752604" cy="31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 flipV="1">
            <a:off x="6894133" y="3660789"/>
            <a:ext cx="528636" cy="238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6894135" y="3816367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>
            <a:off x="6894133" y="3816370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6893340" y="3971942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6892545" y="3971151"/>
            <a:ext cx="530225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6895723" y="3211527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6895721" y="3211530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6894928" y="3367102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6894133" y="3366311"/>
            <a:ext cx="530225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6897709" y="3500437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6897707" y="3500440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6017234" y="5142503"/>
            <a:ext cx="1757371" cy="35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 flipV="1">
            <a:off x="5670165" y="5480827"/>
            <a:ext cx="1752604" cy="31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ight Brace 98"/>
          <p:cNvSpPr/>
          <p:nvPr/>
        </p:nvSpPr>
        <p:spPr>
          <a:xfrm rot="10800000">
            <a:off x="2776158" y="1842306"/>
            <a:ext cx="304800" cy="2443170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1" name="Right Brace 100"/>
          <p:cNvSpPr/>
          <p:nvPr/>
        </p:nvSpPr>
        <p:spPr>
          <a:xfrm>
            <a:off x="7576758" y="1828800"/>
            <a:ext cx="304800" cy="4194177"/>
          </a:xfrm>
          <a:prstGeom prst="righ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ight Brace 103"/>
          <p:cNvSpPr/>
          <p:nvPr/>
        </p:nvSpPr>
        <p:spPr>
          <a:xfrm rot="5400000" flipV="1">
            <a:off x="5173279" y="4151311"/>
            <a:ext cx="304800" cy="4194177"/>
          </a:xfrm>
          <a:prstGeom prst="righ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5" name="TextBox 104"/>
          <p:cNvSpPr txBox="1"/>
          <p:nvPr/>
        </p:nvSpPr>
        <p:spPr>
          <a:xfrm>
            <a:off x="7994995" y="3745468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m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 rows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831972" y="63362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columns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81000" y="2759888"/>
            <a:ext cx="2395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008000"/>
                </a:solidFill>
                <a:latin typeface="Calibri"/>
              </a:rPr>
              <a:t>subdivide by dimension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008000"/>
                </a:solidFill>
                <a:latin typeface="Calibri"/>
              </a:rPr>
              <a:t>on power of 2 indices</a:t>
            </a:r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5670562" y="2437221"/>
            <a:ext cx="1218400" cy="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V="1">
            <a:off x="5670164" y="2436030"/>
            <a:ext cx="1220785" cy="23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6280554" y="2128052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>
            <a:off x="6279758" y="2127259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6278170" y="2288398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>
            <a:off x="6278168" y="2288401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6583368" y="2287601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6583366" y="2287604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5678116" y="4885940"/>
            <a:ext cx="1218400" cy="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0800000" flipV="1">
            <a:off x="5677718" y="4884749"/>
            <a:ext cx="1220785" cy="23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5677717" y="3050399"/>
            <a:ext cx="1179504" cy="12017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91826" y="4880662"/>
            <a:ext cx="2841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Blocks store enough matrix elements for meaningful computation; denser parts of matrix have more blocks.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0181" y="1830401"/>
            <a:ext cx="4192588" cy="4192576"/>
          </a:xfrm>
          <a:prstGeom prst="rect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2" name="Straight Arrow Connector 121"/>
          <p:cNvCxnSpPr>
            <a:endCxn id="121" idx="1"/>
          </p:cNvCxnSpPr>
          <p:nvPr/>
        </p:nvCxnSpPr>
        <p:spPr>
          <a:xfrm flipV="1">
            <a:off x="1694468" y="3651256"/>
            <a:ext cx="3983249" cy="1149345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6279759" y="2743201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6278963" y="2742408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839778" y="2437478"/>
            <a:ext cx="305598" cy="307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6" name="Straight Arrow Connector 65"/>
          <p:cNvCxnSpPr>
            <a:endCxn id="65" idx="1"/>
          </p:cNvCxnSpPr>
          <p:nvPr/>
        </p:nvCxnSpPr>
        <p:spPr>
          <a:xfrm flipV="1">
            <a:off x="1694468" y="2591141"/>
            <a:ext cx="2145310" cy="2209460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Title 1"/>
          <p:cNvSpPr txBox="1">
            <a:spLocks/>
          </p:cNvSpPr>
          <p:nvPr/>
        </p:nvSpPr>
        <p:spPr bwMode="auto">
          <a:xfrm>
            <a:off x="228600" y="0"/>
            <a:ext cx="8459788" cy="127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456494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91299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136950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182600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lvl="0" eaLnBrk="1" hangingPunct="1">
              <a:spcBef>
                <a:spcPct val="45000"/>
              </a:spcBef>
              <a:buNone/>
            </a:pPr>
            <a:r>
              <a:rPr lang="en-US" b="0" dirty="0" err="1" smtClean="0"/>
              <a:t>QuadMat</a:t>
            </a:r>
            <a:r>
              <a:rPr lang="en-US" b="0" dirty="0" smtClean="0"/>
              <a:t> shared-memory data structure</a:t>
            </a:r>
          </a:p>
          <a:p>
            <a:pPr lvl="0" eaLnBrk="1" hangingPunct="1">
              <a:spcBef>
                <a:spcPct val="45000"/>
              </a:spcBef>
              <a:buNone/>
            </a:pPr>
            <a:r>
              <a:rPr lang="en-US" sz="1800" b="0" dirty="0" smtClean="0">
                <a:cs typeface="+mn-cs"/>
              </a:rPr>
              <a:t>    [</a:t>
            </a:r>
            <a:r>
              <a:rPr lang="en-US" sz="1800" b="0" dirty="0" err="1">
                <a:cs typeface="+mn-cs"/>
              </a:rPr>
              <a:t>Lugowski</a:t>
            </a:r>
            <a:r>
              <a:rPr lang="en-US" sz="1800" b="0" dirty="0">
                <a:cs typeface="+mn-cs"/>
              </a:rPr>
              <a:t>, G]</a:t>
            </a:r>
          </a:p>
          <a:p>
            <a:pPr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123277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81" y="1130595"/>
            <a:ext cx="5280959" cy="24830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0"/>
            <a:ext cx="8459788" cy="8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456494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91299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136950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182600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b="0" dirty="0" smtClean="0"/>
              <a:t>Pair-List </a:t>
            </a:r>
            <a:r>
              <a:rPr lang="en-US" b="0" dirty="0" err="1" smtClean="0"/>
              <a:t>QuadMat</a:t>
            </a:r>
            <a:r>
              <a:rPr lang="en-US" b="0" dirty="0" smtClean="0"/>
              <a:t> </a:t>
            </a:r>
            <a:r>
              <a:rPr lang="en-US" b="0" dirty="0" err="1" smtClean="0"/>
              <a:t>SpGEMM</a:t>
            </a:r>
            <a:r>
              <a:rPr lang="en-US" b="0" dirty="0" smtClean="0"/>
              <a:t>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784" y="3660201"/>
            <a:ext cx="8496377" cy="3170071"/>
          </a:xfrm>
          <a:prstGeom prst="rect">
            <a:avLst/>
          </a:prstGeom>
          <a:noFill/>
        </p:spPr>
        <p:txBody>
          <a:bodyPr wrap="square" lIns="91407" tIns="45706" rIns="91407" bIns="45706" rtlCol="0">
            <a:spAutoFit/>
          </a:bodyPr>
          <a:lstStyle/>
          <a:p>
            <a:pPr marL="342900" indent="-342900" defTabSz="45703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u="sng" dirty="0" smtClean="0">
                <a:solidFill>
                  <a:prstClr val="black"/>
                </a:solidFill>
                <a:latin typeface="Calibri"/>
              </a:rPr>
              <a:t>Problem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 Natural recursive matrix multiplication is inefficient due to deep tree of sparse matrix additions.</a:t>
            </a:r>
          </a:p>
          <a:p>
            <a:pPr marL="342900" indent="-342900" defTabSz="45703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marL="342900" indent="-342900" defTabSz="45703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u="sng" dirty="0" smtClean="0">
                <a:solidFill>
                  <a:prstClr val="black"/>
                </a:solidFill>
                <a:latin typeface="Calibri"/>
              </a:rPr>
              <a:t>Solution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 Rearrange into block inner product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pair lists.</a:t>
            </a:r>
          </a:p>
          <a:p>
            <a:pPr marL="342900" indent="-342900" defTabSz="45703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marL="342900" indent="-342900" defTabSz="45703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 single matrix element can participate in pair lists with different block sizes.</a:t>
            </a:r>
          </a:p>
          <a:p>
            <a:pPr marL="342900" indent="-342900" defTabSz="45703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45703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Symbolic phase followed by computational phase</a:t>
            </a:r>
          </a:p>
          <a:p>
            <a:pPr marL="342900" indent="-342900" defTabSz="45703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marL="342900" indent="-342900" defTabSz="45703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Multithreaded implementation in Intel TBB</a:t>
            </a:r>
          </a:p>
        </p:txBody>
      </p:sp>
    </p:spTree>
    <p:extLst>
      <p:ext uri="{BB962C8B-B14F-4D97-AF65-F5344CB8AC3E}">
        <p14:creationId xmlns:p14="http://schemas.microsoft.com/office/powerpoint/2010/main" val="918427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331"/>
            <a:ext cx="9144000" cy="61191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0"/>
            <a:ext cx="8459788" cy="59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456494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91299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136950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182600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b="0" dirty="0" err="1" smtClean="0"/>
              <a:t>QuadMat</a:t>
            </a:r>
            <a:r>
              <a:rPr lang="en-US" b="0" dirty="0" smtClean="0"/>
              <a:t> compared to </a:t>
            </a:r>
            <a:r>
              <a:rPr lang="en-US" b="0" dirty="0" err="1" smtClean="0"/>
              <a:t>Csparse</a:t>
            </a:r>
            <a:r>
              <a:rPr lang="en-US" b="0" dirty="0" smtClean="0"/>
              <a:t> &amp; </a:t>
            </a:r>
            <a:r>
              <a:rPr lang="en-US" b="0" dirty="0" err="1" smtClean="0"/>
              <a:t>CombBLAS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1182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half" idx="1"/>
          </p:nvPr>
        </p:nvSpPr>
        <p:spPr>
          <a:xfrm>
            <a:off x="215453" y="2606467"/>
            <a:ext cx="8527407" cy="4104110"/>
          </a:xfrm>
        </p:spPr>
        <p:txBody>
          <a:bodyPr>
            <a:noAutofit/>
          </a:bodyPr>
          <a:lstStyle/>
          <a:p>
            <a:endParaRPr lang="en-US" dirty="0" smtClean="0">
              <a:cs typeface="Courier New" pitchFamily="49" charset="0"/>
            </a:endParaRPr>
          </a:p>
          <a:p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Aimed at domain experts who know their problem well but don’t know how to program a supercomputer</a:t>
            </a:r>
          </a:p>
          <a:p>
            <a:r>
              <a:rPr lang="en-US" dirty="0" smtClean="0">
                <a:cs typeface="Courier New" pitchFamily="49" charset="0"/>
              </a:rPr>
              <a:t>Easy-to-use Python interface</a:t>
            </a:r>
          </a:p>
          <a:p>
            <a:r>
              <a:rPr lang="en-US" dirty="0">
                <a:cs typeface="Courier New" pitchFamily="49" charset="0"/>
              </a:rPr>
              <a:t>R</a:t>
            </a:r>
            <a:r>
              <a:rPr lang="en-US" dirty="0" smtClean="0">
                <a:cs typeface="Courier New" pitchFamily="49" charset="0"/>
              </a:rPr>
              <a:t>uns on a laptop as well as a cluster with 10,000 processors</a:t>
            </a:r>
            <a:endParaRPr lang="en-US" sz="1000" dirty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Open source software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(New BSD license) 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half" idx="1"/>
          </p:nvPr>
        </p:nvSpPr>
        <p:spPr>
          <a:xfrm>
            <a:off x="5216233" y="1760927"/>
            <a:ext cx="3787440" cy="1437015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cs typeface="Courier New" pitchFamily="49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</a:rPr>
              <a:t> general graph library with operations based on linear algebraic primitives</a:t>
            </a:r>
          </a:p>
        </p:txBody>
      </p:sp>
      <p:sp>
        <p:nvSpPr>
          <p:cNvPr id="6" name="Oval 5"/>
          <p:cNvSpPr/>
          <p:nvPr/>
        </p:nvSpPr>
        <p:spPr>
          <a:xfrm>
            <a:off x="312445" y="493908"/>
            <a:ext cx="4253256" cy="2146983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17464" y="330156"/>
            <a:ext cx="3273744" cy="20486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nowledge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/>
              <a:t>iscovery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oolbox</a:t>
            </a:r>
          </a:p>
          <a:p>
            <a:pPr marL="0" indent="0">
              <a:buNone/>
            </a:pPr>
            <a:r>
              <a:rPr lang="en-US" sz="2000" dirty="0" smtClean="0"/>
              <a:t>http://</a:t>
            </a:r>
            <a:r>
              <a:rPr lang="en-US" sz="2000" dirty="0" err="1" smtClean="0"/>
              <a:t>kdt.sourceforge.net</a:t>
            </a:r>
            <a:r>
              <a:rPr lang="en-US" sz="2000" dirty="0" smtClean="0"/>
              <a:t>/</a:t>
            </a:r>
            <a:endParaRPr lang="en-US" sz="2000" dirty="0"/>
          </a:p>
        </p:txBody>
      </p:sp>
      <p:pic>
        <p:nvPicPr>
          <p:cNvPr id="8" name="Picture 7" descr="fo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23" y="165055"/>
            <a:ext cx="3637598" cy="16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061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0" y="1474176"/>
            <a:ext cx="4048251" cy="3049289"/>
          </a:xfrm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rgbClr val="FF0000"/>
                </a:solidFill>
              </a:rPr>
              <a:t>Example:</a:t>
            </a:r>
          </a:p>
          <a:p>
            <a:r>
              <a:rPr lang="en-US" sz="1800" dirty="0"/>
              <a:t>Vertex types:  Person, Phone, Camera, Gene, Pathway</a:t>
            </a:r>
          </a:p>
          <a:p>
            <a:r>
              <a:rPr lang="en-US" sz="1800" dirty="0"/>
              <a:t>Edge types:  </a:t>
            </a:r>
            <a:r>
              <a:rPr lang="en-US" sz="1800" dirty="0" err="1"/>
              <a:t>PhoneCall</a:t>
            </a:r>
            <a:r>
              <a:rPr lang="en-US" sz="1800" dirty="0"/>
              <a:t>, </a:t>
            </a:r>
            <a:r>
              <a:rPr lang="en-US" sz="1800" dirty="0" err="1"/>
              <a:t>TextMessage</a:t>
            </a:r>
            <a:r>
              <a:rPr lang="en-US" sz="1800" dirty="0"/>
              <a:t>, </a:t>
            </a:r>
            <a:r>
              <a:rPr lang="en-US" sz="1800" dirty="0" err="1"/>
              <a:t>CoLocation</a:t>
            </a:r>
            <a:r>
              <a:rPr lang="en-US" sz="1800" dirty="0"/>
              <a:t>, </a:t>
            </a:r>
            <a:r>
              <a:rPr lang="en-US" sz="1800" dirty="0" err="1" smtClean="0"/>
              <a:t>SequenceSimilarity</a:t>
            </a:r>
            <a:endParaRPr lang="en-US" sz="1800" dirty="0"/>
          </a:p>
          <a:p>
            <a:r>
              <a:rPr lang="en-US" sz="1800" dirty="0"/>
              <a:t>Edge attributes:  </a:t>
            </a:r>
            <a:r>
              <a:rPr lang="en-US" sz="1800" dirty="0" smtClean="0"/>
              <a:t>Time, Duration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Calculate centrality just for emails among engineers sent between </a:t>
            </a:r>
            <a:r>
              <a:rPr lang="en-US" sz="1800" dirty="0" smtClean="0">
                <a:solidFill>
                  <a:srgbClr val="FF0000"/>
                </a:solidFill>
              </a:rPr>
              <a:t>given start and end times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Attributed semantic graphs and filters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4233644" y="1230118"/>
            <a:ext cx="4774893" cy="44594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17" tIns="45710" rIns="91417" bIns="45710" rtlCol="0">
            <a:normAutofit lnSpcReduction="10000"/>
          </a:bodyPr>
          <a:lstStyle>
            <a:lvl1pPr marL="342832" indent="-342832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2" indent="-285693" algn="l" defTabSz="9142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90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00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onlyEngineers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self.position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== Engineer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timedEmail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(self,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return ((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self.type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== email) and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and     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G.addVFilter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onlyEngineers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G.addEFilter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timedEmail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(start, end))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rank via centrality based on recent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email transactions among </a:t>
            </a:r>
            <a:r>
              <a:rPr lang="en-US" sz="16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engineers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G.rank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(’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approxBC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’)</a:t>
            </a:r>
            <a:endParaRPr lang="en-US" sz="13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3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ejitscallback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1294805"/>
            <a:ext cx="8914190" cy="35656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sym typeface="Arial Bold" charset="0"/>
                </a:rPr>
                <a:t>SEJITS for filter/semiring acceleration</a:t>
              </a:r>
              <a:endParaRPr lang="en-US" sz="3100" kern="0" dirty="0">
                <a:solidFill>
                  <a:srgbClr val="FFFF00"/>
                </a:solidFill>
                <a:latin typeface="Calibri"/>
                <a:sym typeface="Arial Bold" charset="0"/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84543" y="4757503"/>
            <a:ext cx="8458200" cy="1300825"/>
          </a:xfrm>
        </p:spPr>
        <p:txBody>
          <a:bodyPr>
            <a:normAutofit/>
          </a:bodyPr>
          <a:lstStyle/>
          <a:p>
            <a:pPr marL="57212" indent="0">
              <a:lnSpc>
                <a:spcPct val="80000"/>
              </a:lnSpc>
              <a:buNone/>
            </a:pPr>
            <a:r>
              <a:rPr lang="en-US" sz="2400" dirty="0" smtClean="0"/>
              <a:t>Embedded DSL: Python for the whole application</a:t>
            </a:r>
          </a:p>
          <a:p>
            <a:pPr marL="514412" indent="-457200">
              <a:lnSpc>
                <a:spcPct val="80000"/>
              </a:lnSpc>
            </a:pPr>
            <a:r>
              <a:rPr lang="en-US" sz="2400" dirty="0" smtClean="0"/>
              <a:t>Introspect, translate Python to equivalent C++ code</a:t>
            </a:r>
          </a:p>
          <a:p>
            <a:pPr marL="514412" indent="-457200">
              <a:lnSpc>
                <a:spcPct val="80000"/>
              </a:lnSpc>
            </a:pPr>
            <a:r>
              <a:rPr lang="en-US" sz="2400" dirty="0" smtClean="0"/>
              <a:t>Call compiled/optimized C++ instead of Python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Filtered BFS with SEJITS</a:t>
              </a:r>
            </a:p>
          </p:txBody>
        </p:sp>
      </p:grpSp>
      <p:pic>
        <p:nvPicPr>
          <p:cNvPr id="8" name="Picture 7" descr="hopperscaling_10percent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97" y="1447800"/>
            <a:ext cx="6919215" cy="4233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068" y="5906869"/>
            <a:ext cx="7603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Time (in seconds) for a single BFS iteration on scale 25 RMAT (33M vertices, 500M edges) with 10% of elements passing filter. Machine is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NERSC’s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Hopper.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6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The (original) BLAS</a:t>
            </a:r>
            <a:endParaRPr lang="en-US" b="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295" y="4333351"/>
            <a:ext cx="8758214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Experts in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mapping algorithms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to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hardware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tune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BLAS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for specific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platforms.</a:t>
            </a:r>
          </a:p>
          <a:p>
            <a:pPr marL="285750" indent="-285750"/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E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xperts in numerical linear algebra build software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on top of the BLAS to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get 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   high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performance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for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free.”</a:t>
            </a:r>
          </a:p>
          <a:p>
            <a:pPr>
              <a:buFontTx/>
              <a:buNone/>
            </a:pPr>
            <a:endParaRPr lang="en-US" sz="180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Today every computer, phone, etc. comes with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usr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/lib/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libblas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63076"/>
            <a:ext cx="9144000" cy="1061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The Basic Linear Algebra Subroutines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had a revolutionary impact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on computational linear algebra.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4023"/>
              </p:ext>
            </p:extLst>
          </p:nvPr>
        </p:nvGraphicFramePr>
        <p:xfrm>
          <a:off x="146411" y="2280661"/>
          <a:ext cx="874024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381"/>
                <a:gridCol w="2119044"/>
                <a:gridCol w="2946717"/>
                <a:gridCol w="275509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BLAS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vector</a:t>
                      </a:r>
                      <a:r>
                        <a:rPr lang="en-US" baseline="0" dirty="0" smtClean="0"/>
                        <a:t> 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Lawson, Hanson,</a:t>
                      </a:r>
                      <a:r>
                        <a:rPr lang="en-US" sz="1600" baseline="0" dirty="0" smtClean="0"/>
                        <a:t> Kincaid, Krogh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smtClean="0"/>
                        <a:t>1979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LINPACK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BLAS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matrix-vector</a:t>
                      </a:r>
                      <a:r>
                        <a:rPr lang="en-US" baseline="0" dirty="0" smtClean="0"/>
                        <a:t> 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Dongarra</a:t>
                      </a:r>
                      <a:r>
                        <a:rPr lang="en-US" sz="1600" dirty="0" smtClean="0"/>
                        <a:t>, Du </a:t>
                      </a:r>
                      <a:r>
                        <a:rPr lang="en-US" sz="1600" dirty="0" err="1" smtClean="0"/>
                        <a:t>Croz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Hammarling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Hanson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1988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LINPACK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vector machines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BLAS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matrix-matrix</a:t>
                      </a:r>
                      <a:r>
                        <a:rPr lang="en-US" baseline="0" dirty="0" smtClean="0"/>
                        <a:t> 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Dongarra</a:t>
                      </a:r>
                      <a:r>
                        <a:rPr lang="en-US" sz="1600" dirty="0" smtClean="0"/>
                        <a:t>, Du </a:t>
                      </a:r>
                      <a:r>
                        <a:rPr lang="en-US" sz="1600" dirty="0" err="1" smtClean="0"/>
                        <a:t>Croz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Hammarling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Hanson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1990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LAPACK on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cache based machines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472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2" y="1181100"/>
            <a:ext cx="8941967" cy="56769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dirty="0" smtClean="0">
                <a:latin typeface="Times New Roman"/>
                <a:cs typeface="Times New Roman"/>
              </a:rPr>
              <a:t>it’s </a:t>
            </a:r>
            <a:r>
              <a:rPr lang="en-US" dirty="0">
                <a:latin typeface="Times New Roman"/>
                <a:cs typeface="Times New Roman"/>
              </a:rPr>
              <a:t>not reasonable to define a </a:t>
            </a:r>
            <a:r>
              <a:rPr lang="en-US" dirty="0" smtClean="0">
                <a:latin typeface="Times New Roman"/>
                <a:cs typeface="Times New Roman"/>
              </a:rPr>
              <a:t>universal set of </a:t>
            </a:r>
            <a:r>
              <a:rPr lang="en-US" dirty="0">
                <a:latin typeface="Times New Roman"/>
                <a:cs typeface="Times New Roman"/>
              </a:rPr>
              <a:t>building </a:t>
            </a:r>
            <a:r>
              <a:rPr lang="en-US" dirty="0" smtClean="0">
                <a:latin typeface="Times New Roman"/>
                <a:cs typeface="Times New Roman"/>
              </a:rPr>
              <a:t>blocks.</a:t>
            </a:r>
            <a:endParaRPr lang="en-US" dirty="0">
              <a:latin typeface="Times New Roman"/>
              <a:cs typeface="Times New Roman"/>
            </a:endParaRPr>
          </a:p>
          <a:p>
            <a:pPr lvl="8"/>
            <a:endParaRPr lang="en-US" sz="800" dirty="0" smtClean="0">
              <a:latin typeface="Times New Roman"/>
              <a:cs typeface="Times New Roman"/>
            </a:endParaRP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Huge diversity in matching graph algorithms to hardware platforms.</a:t>
            </a:r>
            <a:endParaRPr lang="en-US" sz="2000" dirty="0">
              <a:latin typeface="Times New Roman"/>
              <a:cs typeface="Times New Roman"/>
            </a:endParaRP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No consensus on data structures or linguistic primitives.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Lots of graph algorithms remain to be discovered.</a:t>
            </a:r>
            <a:endParaRPr lang="en-US" sz="2000" dirty="0">
              <a:latin typeface="Times New Roman"/>
              <a:cs typeface="Times New Roman"/>
            </a:endParaRP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Early standardization can inhibit </a:t>
            </a:r>
            <a:r>
              <a:rPr lang="en-US" sz="2000" dirty="0" smtClean="0">
                <a:latin typeface="Times New Roman"/>
                <a:cs typeface="Times New Roman"/>
              </a:rPr>
              <a:t>innovation.</a:t>
            </a:r>
          </a:p>
          <a:p>
            <a:pPr lvl="8"/>
            <a:endParaRPr lang="en-US" sz="1400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Yes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it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reasonable to define a common set of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building blocks…</a:t>
            </a:r>
            <a:b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…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graphs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linear algebra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lvl="8"/>
            <a:endParaRPr lang="en-US" sz="800" dirty="0" smtClean="0">
              <a:latin typeface="Times New Roman"/>
              <a:cs typeface="Times New Roman"/>
            </a:endParaRP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Representing graphs </a:t>
            </a:r>
            <a:r>
              <a:rPr lang="en-US" sz="2000" dirty="0">
                <a:latin typeface="Times New Roman"/>
                <a:cs typeface="Times New Roman"/>
              </a:rPr>
              <a:t>in the language of linear </a:t>
            </a:r>
            <a:r>
              <a:rPr lang="en-US" sz="2000" dirty="0" smtClean="0">
                <a:latin typeface="Times New Roman"/>
                <a:cs typeface="Times New Roman"/>
              </a:rPr>
              <a:t>algebra is </a:t>
            </a:r>
            <a:r>
              <a:rPr lang="en-US" sz="2000" dirty="0">
                <a:latin typeface="Times New Roman"/>
                <a:cs typeface="Times New Roman"/>
              </a:rPr>
              <a:t>a mature </a:t>
            </a:r>
            <a:r>
              <a:rPr lang="en-US" sz="2000" dirty="0" smtClean="0">
                <a:latin typeface="Times New Roman"/>
                <a:cs typeface="Times New Roman"/>
              </a:rPr>
              <a:t>field.</a:t>
            </a: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lgorithms</a:t>
            </a:r>
            <a:r>
              <a:rPr lang="en-US" sz="2000" dirty="0">
                <a:latin typeface="Times New Roman"/>
                <a:cs typeface="Times New Roman"/>
              </a:rPr>
              <a:t>, high level interfaces, and implementations </a:t>
            </a:r>
            <a:r>
              <a:rPr lang="en-US" sz="2000" dirty="0" smtClean="0">
                <a:latin typeface="Times New Roman"/>
                <a:cs typeface="Times New Roman"/>
              </a:rPr>
              <a:t>vary.</a:t>
            </a:r>
            <a:endParaRPr lang="en-US" sz="2000" dirty="0">
              <a:latin typeface="Times New Roman"/>
              <a:cs typeface="Times New Roman"/>
            </a:endParaRP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But </a:t>
            </a:r>
            <a:r>
              <a:rPr lang="en-US" sz="2000" dirty="0">
                <a:latin typeface="Times New Roman"/>
                <a:cs typeface="Times New Roman"/>
              </a:rPr>
              <a:t>the core primitives are well </a:t>
            </a:r>
            <a:r>
              <a:rPr lang="en-US" sz="2000" dirty="0" smtClean="0">
                <a:latin typeface="Times New Roman"/>
                <a:cs typeface="Times New Roman"/>
              </a:rPr>
              <a:t>established.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568144" cy="524812"/>
          </a:xfrm>
        </p:spPr>
        <p:txBody>
          <a:bodyPr>
            <a:normAutofit/>
          </a:bodyPr>
          <a:lstStyle/>
          <a:p>
            <a:r>
              <a:rPr lang="en-US" b="0" dirty="0"/>
              <a:t>Can </a:t>
            </a:r>
            <a:r>
              <a:rPr lang="en-US" b="0" dirty="0" smtClean="0"/>
              <a:t>we standardize a “Graph BLAS”?</a:t>
            </a:r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07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20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25" y="3331471"/>
            <a:ext cx="6324600" cy="2578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08134" y="6087836"/>
            <a:ext cx="77249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/>
                </a:solidFill>
                <a:latin typeface="Chalkboard"/>
                <a:cs typeface="Chalkboard"/>
              </a:rPr>
              <a:t>Graph </a:t>
            </a:r>
            <a:r>
              <a:rPr lang="en-US" sz="2400" dirty="0">
                <a:solidFill>
                  <a:schemeClr val="accent1"/>
                </a:solidFill>
                <a:latin typeface="Chalkboard"/>
                <a:cs typeface="Chalkboard"/>
              </a:rPr>
              <a:t>BLAS Forum: http://</a:t>
            </a:r>
            <a:r>
              <a:rPr lang="en-US" sz="2400" dirty="0" err="1">
                <a:solidFill>
                  <a:schemeClr val="accent1"/>
                </a:solidFill>
                <a:latin typeface="Chalkboard"/>
                <a:cs typeface="Chalkboard"/>
              </a:rPr>
              <a:t>istc-bigdata.org</a:t>
            </a:r>
            <a:r>
              <a:rPr lang="en-US" sz="2400" dirty="0">
                <a:solidFill>
                  <a:schemeClr val="accent1"/>
                </a:solidFill>
                <a:latin typeface="Chalkboard"/>
                <a:cs typeface="Chalkboard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Chalkboard"/>
                <a:cs typeface="Chalkboard"/>
              </a:rPr>
              <a:t>GraphBlas</a:t>
            </a:r>
            <a:r>
              <a:rPr lang="en-US" sz="2400" dirty="0">
                <a:solidFill>
                  <a:schemeClr val="accent1"/>
                </a:solidFill>
                <a:latin typeface="Chalkboard"/>
                <a:cs typeface="Chalkboard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108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20063" cy="51593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Arial" charset="0"/>
              </a:rPr>
              <a:t>Computational models of the physical world</a:t>
            </a:r>
            <a:endParaRPr lang="en-US" sz="2400" dirty="0">
              <a:latin typeface="Arial" charset="0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019257" y="4117278"/>
            <a:ext cx="3731411" cy="2608878"/>
            <a:chOff x="473" y="1152"/>
            <a:chExt cx="2641" cy="1972"/>
          </a:xfrm>
        </p:grpSpPr>
        <p:pic>
          <p:nvPicPr>
            <p:cNvPr id="14" name="Picture 6"/>
            <p:cNvPicPr preferRelativeResize="0"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49"/>
            <a:stretch>
              <a:fillRect/>
            </a:stretch>
          </p:blipFill>
          <p:spPr bwMode="auto">
            <a:xfrm>
              <a:off x="860" y="1152"/>
              <a:ext cx="1628" cy="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1008" y="1680"/>
              <a:ext cx="288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473" y="1319"/>
              <a:ext cx="912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2000" dirty="0">
                  <a:solidFill>
                    <a:srgbClr val="EF9100"/>
                  </a:solidFill>
                </a:rPr>
                <a:t>Cortical bone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853" y="2279"/>
              <a:ext cx="1261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2000" dirty="0">
                  <a:solidFill>
                    <a:srgbClr val="EF9100"/>
                  </a:solidFill>
                </a:rPr>
                <a:t>Trabecular bone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521" y="1895"/>
              <a:ext cx="372" cy="69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" name="Picture 3" descr="x31f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4" y="1312533"/>
            <a:ext cx="2887579" cy="2363821"/>
          </a:xfrm>
          <a:prstGeom prst="rect">
            <a:avLst/>
          </a:prstGeom>
        </p:spPr>
      </p:pic>
      <p:pic>
        <p:nvPicPr>
          <p:cNvPr id="5" name="Picture 4" descr="clima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7911"/>
            <a:ext cx="5035873" cy="2820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124" y="1184750"/>
            <a:ext cx="5319209" cy="29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0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4"/>
          <p:cNvGrpSpPr/>
          <p:nvPr/>
        </p:nvGrpSpPr>
        <p:grpSpPr>
          <a:xfrm>
            <a:off x="0" y="-22154"/>
            <a:ext cx="9144000" cy="1316959"/>
            <a:chOff x="0" y="-31510"/>
            <a:chExt cx="13004800" cy="1873010"/>
          </a:xfrm>
        </p:grpSpPr>
        <p:pic>
          <p:nvPicPr>
            <p:cNvPr id="12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7" name="Rectangle 5"/>
            <p:cNvSpPr txBox="1">
              <a:spLocks noChangeArrowheads="1"/>
            </p:cNvSpPr>
            <p:nvPr/>
          </p:nvSpPr>
          <p:spPr bwMode="auto">
            <a:xfrm>
              <a:off x="272873" y="-31510"/>
              <a:ext cx="12031663" cy="7435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200" kern="0" dirty="0" smtClean="0">
                  <a:solidFill>
                    <a:srgbClr val="FFFF00"/>
                  </a:solidFill>
                  <a:latin typeface="Calibri"/>
                  <a:sym typeface="Arial Bold" charset="0"/>
                </a:rPr>
                <a:t>Matrix times matrix over </a:t>
              </a:r>
              <a:r>
                <a:rPr lang="en-US" sz="3200" kern="0" dirty="0" err="1" smtClean="0">
                  <a:solidFill>
                    <a:srgbClr val="FFFF00"/>
                  </a:solidFill>
                  <a:latin typeface="Calibri"/>
                  <a:sym typeface="Arial Bold" charset="0"/>
                </a:rPr>
                <a:t>semiring</a:t>
              </a:r>
              <a:endParaRPr lang="en-US" sz="3200" kern="0" dirty="0">
                <a:solidFill>
                  <a:srgbClr val="FFFF00"/>
                </a:solidFill>
                <a:latin typeface="Calibri"/>
                <a:sym typeface="Arial Bold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723" y="1173931"/>
            <a:ext cx="4215964" cy="384720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cs typeface="Times"/>
              </a:rPr>
              <a:t>Inputs</a:t>
            </a:r>
            <a:endParaRPr lang="en-US" sz="2400" u="sng" baseline="30000" dirty="0" smtClean="0">
              <a:solidFill>
                <a:prstClr val="black"/>
              </a:solidFill>
              <a:latin typeface="Times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cs typeface="Times"/>
              </a:rPr>
              <a:t>MxN</a:t>
            </a:r>
            <a:r>
              <a:rPr lang="en-US" sz="2400" dirty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(sparse or dense)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cs typeface="Times"/>
              </a:rPr>
              <a:t>NxL</a:t>
            </a:r>
            <a:r>
              <a:rPr lang="en-US" sz="2400" baseline="30000" dirty="0" smtClean="0">
                <a:solidFill>
                  <a:prstClr val="black"/>
                </a:solidFill>
                <a:latin typeface="Times"/>
                <a:cs typeface="Times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cs typeface="Times"/>
              </a:rPr>
              <a:t>(sparse or dense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endParaRPr lang="en-US" sz="2400" dirty="0" smtClean="0">
              <a:solidFill>
                <a:prstClr val="black"/>
              </a:solidFill>
              <a:latin typeface="Times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cs typeface="Times"/>
              </a:rPr>
              <a:t>Optional Inputs</a:t>
            </a:r>
            <a:endParaRPr lang="en-US" sz="2400" u="sng" baseline="30000" dirty="0">
              <a:solidFill>
                <a:prstClr val="black"/>
              </a:solidFill>
              <a:latin typeface="Times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cs typeface="Times"/>
              </a:rPr>
              <a:t>MxL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cs typeface="Times"/>
              </a:rPr>
              <a:t>(sparse or dense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scalar “add” function </a:t>
            </a:r>
            <a:r>
              <a:rPr lang="en-US" sz="2000" dirty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</a:t>
            </a:r>
            <a:endParaRPr lang="en-US" sz="2400" dirty="0" smtClean="0">
              <a:solidFill>
                <a:prstClr val="black"/>
              </a:solidFill>
              <a:latin typeface="Times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scalar “multiply” function </a:t>
            </a:r>
            <a:r>
              <a:rPr lang="en-US" sz="2000" dirty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</a:t>
            </a:r>
            <a:endParaRPr lang="en-US" sz="2400" dirty="0" smtClean="0">
              <a:solidFill>
                <a:prstClr val="black"/>
              </a:solidFill>
              <a:latin typeface="Times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transpose flags for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 B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 C</a:t>
            </a:r>
            <a:endParaRPr lang="en-US" sz="2400" dirty="0">
              <a:solidFill>
                <a:prstClr val="black"/>
              </a:solidFill>
              <a:latin typeface="Times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cs typeface="Times"/>
              </a:rPr>
              <a:t>Outputs</a:t>
            </a:r>
            <a:endParaRPr lang="en-US" sz="2400" u="sng" baseline="30000" dirty="0">
              <a:solidFill>
                <a:prstClr val="black"/>
              </a:solidFill>
              <a:latin typeface="Times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cs typeface="Times"/>
              </a:rPr>
              <a:t>MxL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cs typeface="Times"/>
              </a:rPr>
              <a:t>(sparse or dense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endParaRPr lang="en-US" sz="2000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7687" y="5021138"/>
            <a:ext cx="4906313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u="sng" dirty="0" smtClean="0">
                <a:solidFill>
                  <a:prstClr val="black"/>
                </a:solidFill>
                <a:latin typeface="Times"/>
                <a:cs typeface="Times"/>
              </a:rPr>
              <a:t>Specific cases and function names: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"/>
                <a:cs typeface="Times"/>
              </a:rPr>
              <a:t>SpGEMM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: sparse matrix times sparse matrix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"/>
                <a:cs typeface="Times"/>
              </a:rPr>
              <a:t>SpMSpV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: sparse matrix times sparse vector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"/>
                <a:cs typeface="Times"/>
              </a:rPr>
              <a:t>SpMV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:  Sparse matrix times dense vector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"/>
                <a:cs typeface="Times"/>
              </a:rPr>
              <a:t>SpMM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: Sparse matrix times dense matrix</a:t>
            </a:r>
            <a:endParaRPr lang="en-US" sz="1800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23" y="5148373"/>
            <a:ext cx="4044992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u="sng" dirty="0" smtClean="0">
                <a:solidFill>
                  <a:prstClr val="black"/>
                </a:solidFill>
                <a:latin typeface="Times"/>
                <a:cs typeface="Times"/>
              </a:rPr>
              <a:t>Notes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cs typeface="Times"/>
              </a:rPr>
              <a:t>S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is the set of scalars, user-specified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cs typeface="Times"/>
              </a:rPr>
              <a:t>S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defaults to IEEE double float</a:t>
            </a:r>
            <a:endParaRPr lang="en-US" sz="2000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Times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</a:t>
            </a: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cs typeface="Times"/>
              </a:rPr>
              <a:t>defaults to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floating-point +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</a:t>
            </a:r>
            <a:r>
              <a:rPr lang="en-US" sz="14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cs typeface="Times"/>
              </a:rPr>
              <a:t>defaults to floating-point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*</a:t>
            </a:r>
            <a:endParaRPr lang="en-US" sz="2000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6511" y="1173931"/>
            <a:ext cx="4583290" cy="3662541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cs typeface="Times"/>
              </a:rPr>
              <a:t>Implements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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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.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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b="1" dirty="0">
              <a:solidFill>
                <a:prstClr val="black"/>
              </a:solidFill>
              <a:latin typeface="Times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 for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j = 1 : 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cs typeface="Times"/>
              </a:rPr>
              <a:t>i,k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) 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cs typeface="Times"/>
              </a:rPr>
              <a:t>i,k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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cs typeface="Times"/>
              </a:rPr>
              <a:t>i,j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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cs typeface="Times"/>
              </a:rPr>
              <a:t>j,k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))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dirty="0">
              <a:solidFill>
                <a:prstClr val="black"/>
              </a:solidFill>
              <a:latin typeface="Times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 If input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C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is omitted, implements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A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</a:t>
            </a:r>
            <a:r>
              <a:rPr lang="en-US" dirty="0">
                <a:solidFill>
                  <a:prstClr val="black"/>
                </a:solidFill>
                <a:latin typeface="Times"/>
                <a:cs typeface="Times"/>
              </a:rPr>
              <a:t>.</a:t>
            </a:r>
            <a:r>
              <a:rPr lang="en-US" sz="2000" dirty="0" smtClean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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  <a:sym typeface="Symbol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b="1" dirty="0">
              <a:solidFill>
                <a:prstClr val="black"/>
              </a:solidFill>
              <a:latin typeface="Times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 Transpose flags specify operation </a:t>
            </a:r>
            <a:b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</a:b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     on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A</a:t>
            </a:r>
            <a:r>
              <a:rPr lang="en-US" sz="2400" baseline="30000" dirty="0" smtClean="0">
                <a:solidFill>
                  <a:prstClr val="black"/>
                </a:solidFill>
                <a:latin typeface="Times"/>
                <a:cs typeface="Times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,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B</a:t>
            </a:r>
            <a:r>
              <a:rPr lang="en-US" sz="2400" baseline="30000" dirty="0" smtClean="0">
                <a:solidFill>
                  <a:prstClr val="black"/>
                </a:solidFill>
                <a:latin typeface="Times"/>
                <a:cs typeface="Times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, and/or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cs typeface="Times"/>
              </a:rPr>
              <a:t>C</a:t>
            </a:r>
            <a:r>
              <a:rPr lang="en-US" sz="2400" baseline="30000" dirty="0" smtClean="0">
                <a:solidFill>
                  <a:prstClr val="black"/>
                </a:solidFill>
                <a:latin typeface="Times"/>
                <a:cs typeface="Times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Times"/>
                <a:cs typeface="Times"/>
              </a:rPr>
              <a:t> instead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>
              <a:solidFill>
                <a:prstClr val="black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279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Conclusion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07" y="1302187"/>
            <a:ext cx="8244855" cy="5445504"/>
          </a:xfrm>
        </p:spPr>
        <p:txBody>
          <a:bodyPr>
            <a:normAutofit/>
          </a:bodyPr>
          <a:lstStyle/>
          <a:p>
            <a:pPr lvl="8">
              <a:lnSpc>
                <a:spcPct val="120000"/>
              </a:lnSpc>
            </a:pPr>
            <a:endParaRPr lang="en-US" sz="8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Matrix computation is beginning to repay a 50-year debt to graph algorithms.</a:t>
            </a:r>
          </a:p>
          <a:p>
            <a:pPr>
              <a:lnSpc>
                <a:spcPct val="120000"/>
              </a:lnSpc>
            </a:pPr>
            <a:endParaRPr lang="en-US" sz="8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dirty="0"/>
              <a:t>G</a:t>
            </a:r>
            <a:r>
              <a:rPr lang="en-US" dirty="0" smtClean="0"/>
              <a:t>raphs </a:t>
            </a:r>
            <a:r>
              <a:rPr lang="en-US" dirty="0"/>
              <a:t>in the language of </a:t>
            </a:r>
            <a:r>
              <a:rPr lang="en-US" dirty="0" smtClean="0"/>
              <a:t>linear algebra are sufficiently mature to </a:t>
            </a:r>
            <a:r>
              <a:rPr lang="en-US" dirty="0"/>
              <a:t>support a standard set of BLAS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endParaRPr lang="en-US" sz="800" dirty="0" smtClean="0"/>
          </a:p>
          <a:p>
            <a:pPr>
              <a:lnSpc>
                <a:spcPct val="120000"/>
              </a:lnSpc>
            </a:pPr>
            <a:r>
              <a:rPr lang="en-US" dirty="0">
                <a:latin typeface="Arial" charset="0"/>
              </a:rPr>
              <a:t>It helps to look at things from two directions.</a:t>
            </a:r>
            <a:endParaRPr lang="en-US" sz="800" dirty="0">
              <a:latin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02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0" y="0"/>
            <a:ext cx="9144000" cy="1295400"/>
            <a:chOff x="0" y="0"/>
            <a:chExt cx="8192" cy="1160"/>
          </a:xfrm>
        </p:grpSpPr>
        <p:sp>
          <p:nvSpPr>
            <p:cNvPr id="21515" name="Rectangle 2"/>
            <p:cNvSpPr>
              <a:spLocks/>
            </p:cNvSpPr>
            <p:nvPr/>
          </p:nvSpPr>
          <p:spPr bwMode="auto">
            <a:xfrm>
              <a:off x="0" y="0"/>
              <a:ext cx="8192" cy="116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21516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1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9788" cy="755650"/>
          </a:xfrm>
        </p:spPr>
        <p:txBody>
          <a:bodyPr/>
          <a:lstStyle/>
          <a:p>
            <a:r>
              <a:rPr lang="en-US" b="0" dirty="0">
                <a:latin typeface="Arial" charset="0"/>
              </a:rPr>
              <a:t>Large graphs are everywhere…</a:t>
            </a:r>
          </a:p>
        </p:txBody>
      </p:sp>
      <p:pic>
        <p:nvPicPr>
          <p:cNvPr id="21508" name="Picture 6" descr="network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57438"/>
            <a:ext cx="3752850" cy="3589337"/>
          </a:xfrm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85750" y="5946775"/>
            <a:ext cx="34829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WWW snapshot, courtesy Y. Hyun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089400" y="5946775"/>
            <a:ext cx="505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smtClean="0">
                <a:solidFill>
                  <a:srgbClr val="000000"/>
                </a:solidFill>
              </a:rPr>
              <a:t>Yeast protein interaction network, courtesy H. Jeong</a:t>
            </a:r>
          </a:p>
        </p:txBody>
      </p:sp>
      <p:pic>
        <p:nvPicPr>
          <p:cNvPr id="21511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285750" y="1262063"/>
            <a:ext cx="3268663" cy="139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5709" tIns="35709" rIns="132037" bIns="35709"/>
          <a:lstStyle/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solidFill>
                  <a:srgbClr val="000000"/>
                </a:solidFill>
                <a:latin typeface="Arial"/>
              </a:rPr>
              <a:t> Internet structure</a:t>
            </a:r>
          </a:p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solidFill>
                  <a:srgbClr val="000000"/>
                </a:solidFill>
                <a:latin typeface="Arial"/>
              </a:rPr>
              <a:t> Social interactions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3038" y="1262063"/>
            <a:ext cx="5426075" cy="1366837"/>
          </a:xfrm>
          <a:prstGeom prst="rect">
            <a:avLst/>
          </a:prstGeom>
          <a:noFill/>
        </p:spPr>
        <p:txBody>
          <a:bodyPr lIns="64277" tIns="32139" rIns="64277" bIns="32139">
            <a:spAutoFit/>
          </a:bodyPr>
          <a:lstStyle>
            <a:lvl1pPr marL="255588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00"/>
              </a:buClr>
              <a:buSzPct val="100000"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Scientific datasets: biological, chemical, cosmological, ecological, …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1514" name="Picture 16" descr="6a00d8341c52a953ef00e54f6a0d3c8833-640w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471738"/>
            <a:ext cx="304323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89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ouseh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546"/>
            <a:ext cx="7508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714000" y="1702193"/>
            <a:ext cx="2430000" cy="15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Co-author graph </a:t>
            </a:r>
            <a:br>
              <a:rPr lang="en-US" sz="24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</a:rPr>
              <a:t>from 1993 </a:t>
            </a:r>
            <a:br>
              <a:rPr lang="en-US" sz="24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</a:rPr>
              <a:t>Householder</a:t>
            </a:r>
            <a:br>
              <a:rPr lang="en-US" sz="24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symposium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Social network analysis (1993)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2273235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9861" y="5615750"/>
            <a:ext cx="3663999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Facebook graph: </a:t>
            </a:r>
            <a:br>
              <a:rPr lang="en-US" sz="24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&gt; 1,000,000,000  vertices  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Social network analysis (2014)</a:t>
            </a:r>
            <a:endParaRPr lang="en-US" b="0" dirty="0"/>
          </a:p>
        </p:txBody>
      </p:sp>
      <p:pic>
        <p:nvPicPr>
          <p:cNvPr id="4" name="Picture 3" descr="faceboo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8" y="982195"/>
            <a:ext cx="8804171" cy="4623260"/>
          </a:xfrm>
          <a:prstGeom prst="rect">
            <a:avLst/>
          </a:prstGeom>
        </p:spPr>
      </p:pic>
      <p:pic>
        <p:nvPicPr>
          <p:cNvPr id="3" name="Picture 2" descr="FacebookRelatio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72" y="4811819"/>
            <a:ext cx="2430794" cy="18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9079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-356873"/>
            <a:ext cx="8915400" cy="1626921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Large-scale genomic mapping and sequencing</a:t>
            </a:r>
            <a:br>
              <a:rPr lang="en-US" b="0" dirty="0" smtClean="0">
                <a:latin typeface="Arial" charset="0"/>
              </a:rPr>
            </a:br>
            <a:r>
              <a:rPr lang="en-US" sz="1600" b="0" dirty="0" smtClean="0">
                <a:latin typeface="Arial" charset="0"/>
              </a:rPr>
              <a:t>[</a:t>
            </a:r>
            <a:r>
              <a:rPr lang="en-US" sz="1600" b="0" dirty="0" err="1" smtClean="0">
                <a:latin typeface="Arial" charset="0"/>
              </a:rPr>
              <a:t>Strnadova</a:t>
            </a:r>
            <a:r>
              <a:rPr lang="en-US" sz="1600" b="0" dirty="0" smtClean="0">
                <a:latin typeface="Arial" charset="0"/>
              </a:rPr>
              <a:t>, </a:t>
            </a:r>
            <a:r>
              <a:rPr lang="en-US" sz="1600" b="0" dirty="0" err="1" smtClean="0"/>
              <a:t>Buluc</a:t>
            </a:r>
            <a:r>
              <a:rPr lang="en-US" sz="1600" b="0" dirty="0" smtClean="0"/>
              <a:t>, Chapman, G, Gonzalez, </a:t>
            </a:r>
            <a:r>
              <a:rPr lang="en-US" sz="1600" b="0" dirty="0" err="1" smtClean="0"/>
              <a:t>Jegelska</a:t>
            </a:r>
            <a:r>
              <a:rPr lang="en-US" sz="1600" b="0" dirty="0" smtClean="0"/>
              <a:t>, </a:t>
            </a:r>
            <a:br>
              <a:rPr lang="en-US" sz="1600" b="0" dirty="0" smtClean="0"/>
            </a:br>
            <a:r>
              <a:rPr lang="en-US" sz="1600" b="0" dirty="0" smtClean="0"/>
              <a:t>    </a:t>
            </a:r>
            <a:r>
              <a:rPr lang="en-US" sz="1600" b="0" dirty="0" err="1" smtClean="0"/>
              <a:t>Rokhsar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Oliker</a:t>
            </a:r>
            <a:r>
              <a:rPr lang="en-US" sz="1600" b="0" dirty="0" smtClean="0"/>
              <a:t> 2014]</a:t>
            </a:r>
            <a:endParaRPr lang="en-US" sz="1600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2381" y="2739526"/>
            <a:ext cx="9067909" cy="356919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200" dirty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latin typeface="Arial" charset="0"/>
              </a:rPr>
              <a:t>Problem</a:t>
            </a:r>
            <a:r>
              <a:rPr lang="en-US" sz="2200" dirty="0">
                <a:latin typeface="Arial" charset="0"/>
              </a:rPr>
              <a:t>:  scale to millions of markers times thousands of </a:t>
            </a:r>
            <a:r>
              <a:rPr lang="en-US" sz="2200" dirty="0" smtClean="0">
                <a:latin typeface="Arial" charset="0"/>
              </a:rPr>
              <a:t>individuals, with “unknown” rates &gt; 50%</a:t>
            </a:r>
            <a:endParaRPr lang="en-US" sz="2200" dirty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latin typeface="Arial" charset="0"/>
              </a:rPr>
              <a:t>Tools used or desired:  spanning trees, approximate TSP, incremental connected components, spectral and custom clustering, k-nearest neighbors</a:t>
            </a:r>
            <a:endParaRPr lang="en-US" sz="2200" dirty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Arial" charset="0"/>
              </a:rPr>
              <a:t>Results: </a:t>
            </a:r>
            <a:r>
              <a:rPr lang="en-US" sz="2200" dirty="0" smtClean="0">
                <a:latin typeface="Arial" charset="0"/>
              </a:rPr>
              <a:t>using more data gives better </a:t>
            </a:r>
            <a:r>
              <a:rPr lang="en-US" sz="2200" dirty="0">
                <a:latin typeface="Arial" charset="0"/>
              </a:rPr>
              <a:t>genomic maps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900" dirty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902" y="1375011"/>
            <a:ext cx="4166387" cy="239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6" y="1396705"/>
            <a:ext cx="3633931" cy="25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7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LapBrain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8" y="1333027"/>
            <a:ext cx="4429103" cy="3321827"/>
          </a:xfrm>
          <a:prstGeom prst="rect">
            <a:avLst/>
          </a:prstGeom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892182"/>
          </a:xfrm>
        </p:spPr>
        <p:txBody>
          <a:bodyPr>
            <a:normAutofit/>
          </a:bodyPr>
          <a:lstStyle/>
          <a:p>
            <a:pPr lvl="1"/>
            <a:r>
              <a:rPr lang="en-US" b="0" dirty="0" smtClean="0"/>
              <a:t>Alignment and matching of brain scans</a:t>
            </a:r>
            <a:br>
              <a:rPr lang="en-US" b="0" dirty="0" smtClean="0"/>
            </a:br>
            <a:r>
              <a:rPr lang="en-US" sz="1600" b="0" dirty="0" smtClean="0"/>
              <a:t>[Conroy, G, </a:t>
            </a:r>
            <a:r>
              <a:rPr lang="en-US" sz="1600" b="0" dirty="0" err="1" smtClean="0"/>
              <a:t>Kratzer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Lyzinski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Priebe</a:t>
            </a:r>
            <a:r>
              <a:rPr lang="en-US" sz="1600" b="0" dirty="0" smtClean="0"/>
              <a:t>, Vogelstein 2014]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8401"/>
            <a:ext cx="8929445" cy="53487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200" dirty="0" smtClean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latin typeface="Arial" charset="0"/>
              </a:rPr>
              <a:t>Problem</a:t>
            </a:r>
            <a:r>
              <a:rPr lang="en-US" sz="2200" dirty="0">
                <a:latin typeface="Arial" charset="0"/>
              </a:rPr>
              <a:t>:  </a:t>
            </a:r>
            <a:r>
              <a:rPr lang="en-US" sz="2200" dirty="0" smtClean="0">
                <a:latin typeface="Arial" charset="0"/>
              </a:rPr>
              <a:t>match </a:t>
            </a:r>
            <a:r>
              <a:rPr lang="en-US" sz="2200" dirty="0">
                <a:latin typeface="Arial" charset="0"/>
              </a:rPr>
              <a:t>functional regions across individuals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Arial" charset="0"/>
              </a:rPr>
              <a:t>Tools:  </a:t>
            </a:r>
            <a:r>
              <a:rPr lang="en-US" sz="2200" dirty="0" err="1">
                <a:latin typeface="Arial" charset="0"/>
              </a:rPr>
              <a:t>Laplacian</a:t>
            </a:r>
            <a:r>
              <a:rPr lang="en-US" sz="2200" dirty="0">
                <a:latin typeface="Arial" charset="0"/>
              </a:rPr>
              <a:t> eigenvectors, geometric </a:t>
            </a:r>
            <a:r>
              <a:rPr lang="en-US" sz="2200" dirty="0" smtClean="0">
                <a:latin typeface="Arial" charset="0"/>
              </a:rPr>
              <a:t>spectral partitioning</a:t>
            </a:r>
            <a:r>
              <a:rPr lang="en-US" sz="2200" dirty="0">
                <a:latin typeface="Arial" charset="0"/>
              </a:rPr>
              <a:t>, clustering, and more. . .</a:t>
            </a:r>
          </a:p>
          <a:p>
            <a:pPr marL="578549" lvl="1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578549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>
              <a:latin typeface="Arial" charset="0"/>
            </a:endParaRPr>
          </a:p>
        </p:txBody>
      </p:sp>
      <p:pic>
        <p:nvPicPr>
          <p:cNvPr id="5" name="Picture 4" descr="Bisection_Overlap_nL50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57" y="2225210"/>
            <a:ext cx="2455892" cy="18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80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|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FFDA9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FFDA9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5_IntelWhite">
  <a:themeElements>
    <a:clrScheme name="2_white_intel_only 1">
      <a:dk1>
        <a:srgbClr val="000000"/>
      </a:dk1>
      <a:lt1>
        <a:srgbClr val="FFFFFF"/>
      </a:lt1>
      <a:dk2>
        <a:srgbClr val="0860A8"/>
      </a:dk2>
      <a:lt2>
        <a:srgbClr val="0860A8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379900"/>
      </a:folHlink>
    </a:clrScheme>
    <a:fontScheme name="1_IntelWhi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96" charset="0"/>
          </a:defRPr>
        </a:defPPr>
      </a:lstStyle>
    </a:lnDef>
  </a:objectDefaults>
  <a:extraClrSchemeLst>
    <a:extraClrScheme>
      <a:clrScheme name="2_white_intel_only 1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UCSB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53192</TotalTime>
  <Words>2371</Words>
  <Application>Microsoft Macintosh PowerPoint</Application>
  <PresentationFormat>On-screen Show (4:3)</PresentationFormat>
  <Paragraphs>598</Paragraphs>
  <Slides>41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41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84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7_Office Theme</vt:lpstr>
      <vt:lpstr>8_Office Theme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15_Default Design</vt:lpstr>
      <vt:lpstr>4_Office Theme</vt:lpstr>
      <vt:lpstr>17_Default Design</vt:lpstr>
      <vt:lpstr>19_Default Design</vt:lpstr>
      <vt:lpstr>20_Default Design</vt:lpstr>
      <vt:lpstr>21_Default Design</vt:lpstr>
      <vt:lpstr>22_Default Design</vt:lpstr>
      <vt:lpstr>14_Default Design</vt:lpstr>
      <vt:lpstr>16_Default Design</vt:lpstr>
      <vt:lpstr>5_Office Theme</vt:lpstr>
      <vt:lpstr>1_Office Theme</vt:lpstr>
      <vt:lpstr>15_Office Theme</vt:lpstr>
      <vt:lpstr>6_Office Theme</vt:lpstr>
      <vt:lpstr>21_Office Theme</vt:lpstr>
      <vt:lpstr>18_Default Design</vt:lpstr>
      <vt:lpstr>23_Default Design</vt:lpstr>
      <vt:lpstr>24_Default Design</vt:lpstr>
      <vt:lpstr>25_Default Design</vt:lpstr>
      <vt:lpstr>26_Default Design</vt:lpstr>
      <vt:lpstr>28_Default Design</vt:lpstr>
      <vt:lpstr>5_IntelWhite</vt:lpstr>
      <vt:lpstr>14_Office Theme</vt:lpstr>
      <vt:lpstr>30_Default Design</vt:lpstr>
      <vt:lpstr>31_Default Design</vt:lpstr>
      <vt:lpstr>UCSB Theme</vt:lpstr>
      <vt:lpstr>PowerPoint.Show.8</vt:lpstr>
      <vt:lpstr>Equation</vt:lpstr>
      <vt:lpstr>PowerPoint Presentation</vt:lpstr>
      <vt:lpstr>  Thanks …</vt:lpstr>
      <vt:lpstr>Outline</vt:lpstr>
      <vt:lpstr>Computational models of the physical world</vt:lpstr>
      <vt:lpstr>Large graphs are everywhere…</vt:lpstr>
      <vt:lpstr>Social network analysis (1993)</vt:lpstr>
      <vt:lpstr>Social network analysis (2014)</vt:lpstr>
      <vt:lpstr>Large-scale genomic mapping and sequencing [Strnadova, Buluc, Chapman, G, Gonzalez, Jegelska,      Rokhsar, Oliker 2014]</vt:lpstr>
      <vt:lpstr>Alignment and matching of brain scans [Conroy, G, Kratzer, Lyzinski, Priebe, Vogelstein 2014]</vt:lpstr>
      <vt:lpstr>Landscape connectivity modeling  [McRae et al.]</vt:lpstr>
      <vt:lpstr>Combinatorial acceleration of Laplacian solvers [Boman, Deweese, G 2014]</vt:lpstr>
      <vt:lpstr>The middleware challenge for graph analysis</vt:lpstr>
      <vt:lpstr>The middleware challenge for graph analysis</vt:lpstr>
      <vt:lpstr>Identification of Primitives</vt:lpstr>
      <vt:lpstr>Multiple-source breadth-first search</vt:lpstr>
      <vt:lpstr>Multiple-source breadth-first search</vt:lpstr>
      <vt:lpstr>Examples of semirings in graph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other graph algorithms we’ve implemented    in linear algebraic style</vt:lpstr>
      <vt:lpstr>Graph algorithms in the language of linear algebra</vt:lpstr>
      <vt:lpstr>PowerPoint Presentation</vt:lpstr>
      <vt:lpstr>PowerPoint Presentation</vt:lpstr>
      <vt:lpstr>PowerPoint Presentation</vt:lpstr>
      <vt:lpstr>PowerPoint Presentation</vt:lpstr>
      <vt:lpstr>Combinatorial BLAS “users” (Sep 2014)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(original) BLAS</vt:lpstr>
      <vt:lpstr>Can we standardize a “Graph BLAS”?</vt:lpstr>
      <vt:lpstr>PowerPoint Presentation</vt:lpstr>
      <vt:lpstr>PowerPoint Presentation</vt:lpstr>
      <vt:lpstr>Conclusion</vt:lpstr>
    </vt:vector>
  </TitlesOfParts>
  <Company>ISC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 Gilbert</cp:lastModifiedBy>
  <cp:revision>1855</cp:revision>
  <cp:lastPrinted>2014-01-24T19:55:46Z</cp:lastPrinted>
  <dcterms:created xsi:type="dcterms:W3CDTF">2005-03-11T17:35:07Z</dcterms:created>
  <dcterms:modified xsi:type="dcterms:W3CDTF">2015-03-04T18:41:50Z</dcterms:modified>
</cp:coreProperties>
</file>