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9.jpg" ContentType="image/gif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3" r:id="rId2"/>
    <p:sldMasterId id="2147483681" r:id="rId3"/>
    <p:sldMasterId id="2147483699" r:id="rId4"/>
    <p:sldMasterId id="2147483717" r:id="rId5"/>
    <p:sldMasterId id="2147483730" r:id="rId6"/>
    <p:sldMasterId id="2147483748" r:id="rId7"/>
  </p:sldMasterIdLst>
  <p:notesMasterIdLst>
    <p:notesMasterId r:id="rId30"/>
  </p:notesMasterIdLst>
  <p:handoutMasterIdLst>
    <p:handoutMasterId r:id="rId31"/>
  </p:handoutMasterIdLst>
  <p:sldIdLst>
    <p:sldId id="416" r:id="rId8"/>
    <p:sldId id="431" r:id="rId9"/>
    <p:sldId id="421" r:id="rId10"/>
    <p:sldId id="418" r:id="rId11"/>
    <p:sldId id="419" r:id="rId12"/>
    <p:sldId id="434" r:id="rId13"/>
    <p:sldId id="435" r:id="rId14"/>
    <p:sldId id="422" r:id="rId15"/>
    <p:sldId id="423" r:id="rId16"/>
    <p:sldId id="424" r:id="rId17"/>
    <p:sldId id="402" r:id="rId18"/>
    <p:sldId id="406" r:id="rId19"/>
    <p:sldId id="439" r:id="rId20"/>
    <p:sldId id="420" r:id="rId21"/>
    <p:sldId id="425" r:id="rId22"/>
    <p:sldId id="440" r:id="rId23"/>
    <p:sldId id="427" r:id="rId24"/>
    <p:sldId id="428" r:id="rId25"/>
    <p:sldId id="429" r:id="rId26"/>
    <p:sldId id="442" r:id="rId27"/>
    <p:sldId id="441" r:id="rId28"/>
    <p:sldId id="443" r:id="rId29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D200"/>
    <a:srgbClr val="021FAE"/>
    <a:srgbClr val="075DCF"/>
    <a:srgbClr val="33CC33"/>
    <a:srgbClr val="66FF66"/>
    <a:srgbClr val="6591A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4" Type="http://schemas.openxmlformats.org/officeDocument/2006/relationships/slide" Target="slides/slide12.xml"/><Relationship Id="rId5" Type="http://schemas.openxmlformats.org/officeDocument/2006/relationships/slide" Target="slides/slide14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3FF04176-4E4C-6E44-BA67-99E75800F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0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2018583-0A0E-194B-9C2E-F16137FD4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" charset="0"/>
              </a:rPr>
              <a:t>Why betweenness centrality?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 has a lot of applications in identifying important vertices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 standard graph benchmark to compare implementations.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EDC4DBDE-0103-F344-AD57-AF55165E2016}" type="slidenum">
              <a:rPr lang="en-US" sz="1300">
                <a:solidFill>
                  <a:prstClr val="black"/>
                </a:solidFill>
                <a:latin typeface="Times New Roman" charset="0"/>
              </a:rPr>
              <a:pPr/>
              <a:t>15</a:t>
            </a:fld>
            <a:endParaRPr lang="en-US" sz="13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32FDFB20-503A-134B-82BF-2DD64F576732}" type="slidenum">
              <a:rPr lang="en-US" sz="1300">
                <a:solidFill>
                  <a:prstClr val="black"/>
                </a:solidFill>
                <a:latin typeface="Times New Roman" charset="0"/>
              </a:rPr>
              <a:pPr/>
              <a:t>16</a:t>
            </a:fld>
            <a:endParaRPr lang="en-US" sz="13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01B4540E-8938-9C46-9123-90D705764BB5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01B4540E-8938-9C46-9123-90D705764BB5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01B4540E-8938-9C46-9123-90D705764BB5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32FDFB20-503A-134B-82BF-2DD64F576732}" type="slidenum">
              <a:rPr lang="en-US" sz="1300">
                <a:solidFill>
                  <a:prstClr val="black"/>
                </a:solidFill>
                <a:latin typeface="Times New Roman" charset="0"/>
              </a:rPr>
              <a:pPr/>
              <a:t>22</a:t>
            </a:fld>
            <a:endParaRPr lang="en-US" sz="13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2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40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064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5247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6276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373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2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4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898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95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7719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305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4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316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1737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41816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518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274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315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7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00257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29314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83642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3288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646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870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3755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756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760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420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593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321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439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826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89316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236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21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210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31502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64076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67020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4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588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082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9234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8744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107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042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115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62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926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824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8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26534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396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354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937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3492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40318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23807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927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1611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589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73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329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452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2080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433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461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6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83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3113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9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608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031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520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0318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6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31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898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95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7719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110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772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6891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8013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387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8415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146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97433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55128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74065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292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19253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126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478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702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7198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280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3951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081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5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66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948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6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029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5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3.xml"/><Relationship Id="rId18" Type="http://schemas.openxmlformats.org/officeDocument/2006/relationships/theme" Target="../theme/theme6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  <a:cs typeface="+mn-cs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  <a:cs typeface="+mn-cs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9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  <a:cs typeface="+mn-cs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8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A8579A15-8662-8944-923C-C55142D55398}" type="slidenum">
              <a:rPr lang="en-US" sz="1000">
                <a:solidFill>
                  <a:srgbClr val="000000"/>
                </a:solidFill>
                <a:latin typeface="Arial" charset="0"/>
                <a:cs typeface="+mn-cs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7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7.wmf"/><Relationship Id="rId3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20063" cy="51593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" charset="0"/>
              </a:rPr>
              <a:t>Computational models of the physical world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019257" y="4117278"/>
            <a:ext cx="3731411" cy="2608878"/>
            <a:chOff x="473" y="1152"/>
            <a:chExt cx="2641" cy="1972"/>
          </a:xfrm>
        </p:grpSpPr>
        <p:pic>
          <p:nvPicPr>
            <p:cNvPr id="14" name="Picture 6"/>
            <p:cNvPicPr preferRelativeResize="0"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49"/>
            <a:stretch>
              <a:fillRect/>
            </a:stretch>
          </p:blipFill>
          <p:spPr bwMode="auto">
            <a:xfrm>
              <a:off x="860" y="1152"/>
              <a:ext cx="1628" cy="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1008" y="1680"/>
              <a:ext cx="288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73" y="1319"/>
              <a:ext cx="912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45000"/>
                </a:spcBef>
              </a:pPr>
              <a:r>
                <a:rPr lang="en-US" sz="2000" dirty="0">
                  <a:solidFill>
                    <a:srgbClr val="EF9100"/>
                  </a:solidFill>
                </a:rPr>
                <a:t>Cortical bone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853" y="2279"/>
              <a:ext cx="126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45000"/>
                </a:spcBef>
              </a:pPr>
              <a:r>
                <a:rPr lang="en-US" sz="2000" dirty="0">
                  <a:solidFill>
                    <a:srgbClr val="EF9100"/>
                  </a:solidFill>
                </a:rPr>
                <a:t>Trabecular bone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521" y="1895"/>
              <a:ext cx="372" cy="69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</p:grpSp>
      <p:pic>
        <p:nvPicPr>
          <p:cNvPr id="4" name="Picture 3" descr="x31f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4" y="1312533"/>
            <a:ext cx="2887579" cy="2363821"/>
          </a:xfrm>
          <a:prstGeom prst="rect">
            <a:avLst/>
          </a:prstGeom>
        </p:spPr>
      </p:pic>
      <p:pic>
        <p:nvPicPr>
          <p:cNvPr id="5" name="Picture 4" descr="clim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7911"/>
            <a:ext cx="5035873" cy="2820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124" y="1184750"/>
            <a:ext cx="5319209" cy="29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9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"/>
          <p:cNvSpPr>
            <a:spLocks/>
          </p:cNvSpPr>
          <p:nvPr/>
        </p:nvSpPr>
        <p:spPr bwMode="auto">
          <a:xfrm>
            <a:off x="843336" y="4784744"/>
            <a:ext cx="7322145" cy="124731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i="1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Nov 2014</a:t>
            </a:r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:   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sz="3200" b="1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/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24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Tera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~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1,400</a:t>
            </a:r>
          </a:p>
          <a:p>
            <a:pPr marL="26944" algn="ctr" eaLnBrk="1" hangingPunct="1">
              <a:spcBef>
                <a:spcPts val="988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2800" i="1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Nov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2010</a:t>
            </a:r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: 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2.5 </a:t>
            </a:r>
            <a:r>
              <a:rPr lang="en-US" sz="3200" b="1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/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6.6 Giga 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~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380,000</a:t>
            </a:r>
            <a:endParaRPr lang="en-US" sz="3200" b="1" dirty="0">
              <a:solidFill>
                <a:srgbClr val="000000"/>
              </a:solidFill>
              <a:latin typeface="Times New Roman" charset="0"/>
              <a:cs typeface="Times New Roman" charset="0"/>
              <a:sym typeface="Arial Bold" charset="0"/>
            </a:endParaRPr>
          </a:p>
          <a:p>
            <a:pPr marL="26944" algn="ctr" eaLnBrk="1" hangingPunct="1">
              <a:spcBef>
                <a:spcPts val="988"/>
              </a:spcBef>
            </a:pPr>
            <a:endParaRPr lang="en-US" sz="32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" y="173064"/>
            <a:ext cx="8913813" cy="5159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>
                <a:latin typeface="Arial" charset="0"/>
              </a:rPr>
              <a:t>Floating-Point </a:t>
            </a:r>
            <a:r>
              <a:rPr lang="en-US" sz="2400" b="0" dirty="0" smtClean="0">
                <a:latin typeface="Arial" charset="0"/>
              </a:rPr>
              <a:t>vs</a:t>
            </a:r>
            <a:r>
              <a:rPr lang="en-US" sz="2400" b="0" dirty="0">
                <a:latin typeface="Arial" charset="0"/>
              </a:rPr>
              <a:t>. </a:t>
            </a:r>
            <a:r>
              <a:rPr lang="en-US" sz="2400" b="0" dirty="0" smtClean="0">
                <a:latin typeface="Arial" charset="0"/>
              </a:rPr>
              <a:t>Graphs, November 2014</a:t>
            </a:r>
            <a:endParaRPr lang="en-US" sz="2400" b="0" dirty="0">
              <a:latin typeface="Arial" charset="0"/>
            </a:endParaRP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89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7906" cy="6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  <a:cs typeface="+mn-cs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90000" cy="58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  <a:cs typeface="+mn-cs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9408" cy="11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  <a:cs typeface="+mn-cs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  <a:cs typeface="+mn-cs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  <a:cs typeface="+mn-cs"/>
                  </a:rPr>
                  <a:t>U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845219" y="2162175"/>
            <a:ext cx="3132467" cy="2326104"/>
            <a:chOff x="5845218" y="2162175"/>
            <a:chExt cx="3132467" cy="232610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5935705" y="2490788"/>
              <a:ext cx="241300" cy="814388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6215105" y="2490788"/>
              <a:ext cx="241300" cy="814388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6177005" y="2270125"/>
              <a:ext cx="1233487" cy="211138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6100805" y="2390775"/>
              <a:ext cx="190500" cy="190500"/>
            </a:xfrm>
            <a:prstGeom prst="ellipse">
              <a:avLst/>
            </a:prstGeom>
            <a:solidFill>
              <a:srgbClr val="00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6186530" y="3322638"/>
              <a:ext cx="1233487" cy="83026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5903955" y="21685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7421605" y="21621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923005" y="41497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5845218" y="31527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7440655" y="32353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7320005" y="40671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7320005" y="23907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73200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85392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7434305" y="3121025"/>
              <a:ext cx="1233487" cy="211138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6189705" y="3965575"/>
              <a:ext cx="1233487" cy="211138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6170655" y="4175125"/>
              <a:ext cx="1233487" cy="211138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6196055" y="3324225"/>
              <a:ext cx="1233487" cy="211138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5929355" y="3354388"/>
              <a:ext cx="241300" cy="814388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7421605" y="2490788"/>
              <a:ext cx="241300" cy="814388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7410493" y="3313113"/>
              <a:ext cx="1212850" cy="86201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7443830" y="2495550"/>
              <a:ext cx="1212850" cy="86201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7408905" y="41433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8678905" y="31591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6100805" y="3228975"/>
              <a:ext cx="190500" cy="190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6100805" y="4067175"/>
              <a:ext cx="190500" cy="19050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</p:grpSp>
      <p:sp>
        <p:nvSpPr>
          <p:cNvPr id="30726" name="Rectangle 7"/>
          <p:cNvSpPr>
            <a:spLocks/>
          </p:cNvSpPr>
          <p:nvPr/>
        </p:nvSpPr>
        <p:spPr bwMode="auto">
          <a:xfrm>
            <a:off x="1239864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sz="2800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Petaflops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8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24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Terateps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0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l_xeon_phi_knights_corner-580x4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86200"/>
            <a:ext cx="3731855" cy="2599431"/>
          </a:xfrm>
          <a:prstGeom prst="rect">
            <a:avLst/>
          </a:prstGeom>
        </p:spPr>
      </p:pic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489825" cy="446088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Parallel Computers Today</a:t>
            </a:r>
          </a:p>
        </p:txBody>
      </p:sp>
      <p:pic>
        <p:nvPicPr>
          <p:cNvPr id="6" name="Picture 5" descr="NVIDIA_GeForce_Titan_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3301809" cy="2590800"/>
          </a:xfrm>
          <a:prstGeom prst="rect">
            <a:avLst/>
          </a:prstGeom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447800" y="5410200"/>
            <a:ext cx="22098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</a:rPr>
              <a:t>Nvidia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GK110 GPU: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1.7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TFLOPS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62400" y="3657600"/>
            <a:ext cx="2209800" cy="26176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61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-processor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Intel Xeon Phi: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1.0 TFLOPS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038600" y="6052651"/>
            <a:ext cx="5943600" cy="80534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</a:rPr>
              <a:t>  TFLOPS = 10</a:t>
            </a:r>
            <a:r>
              <a:rPr lang="en-US" sz="2000" baseline="30000" dirty="0">
                <a:latin typeface="Arial" charset="0"/>
              </a:rPr>
              <a:t>12</a:t>
            </a:r>
            <a:r>
              <a:rPr lang="en-US" sz="2000" dirty="0">
                <a:latin typeface="Arial" charset="0"/>
              </a:rPr>
              <a:t> floating point ops/sec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</a:rPr>
              <a:t>  PFLOPS = 1,000,000,000,000,000 / sec </a:t>
            </a:r>
            <a:endParaRPr lang="en-US" sz="2400" dirty="0">
              <a:latin typeface="Arial" charset="0"/>
            </a:endParaRPr>
          </a:p>
        </p:txBody>
      </p:sp>
      <p:pic>
        <p:nvPicPr>
          <p:cNvPr id="10" name="Picture 9" descr="tita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443432" cy="27432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29200" y="2819400"/>
            <a:ext cx="3657600" cy="7571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Oak Ridge / Cray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Titan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17.6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PFLOPS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0"/>
            <a:ext cx="8763000" cy="685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Supercomputers 1976:</a:t>
            </a:r>
            <a:r>
              <a:rPr lang="en-US" sz="2800" b="1" smtClean="0">
                <a:solidFill>
                  <a:srgbClr val="FF0000"/>
                </a:solidFill>
                <a:ea typeface="+mn-ea"/>
                <a:cs typeface="+mn-cs"/>
              </a:rPr>
              <a:t>  </a:t>
            </a:r>
            <a:r>
              <a:rPr 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Cray-1,</a:t>
            </a:r>
            <a:r>
              <a:rPr lang="en-US" sz="2800" b="1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133 MFLOPS  (10</a:t>
            </a:r>
            <a:r>
              <a:rPr lang="en-US" b="1" i="1" u="sng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6</a:t>
            </a:r>
            <a:r>
              <a:rPr lang="en-US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)</a:t>
            </a:r>
            <a:r>
              <a:rPr lang="en-US" sz="280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6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5127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8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5124" name="Picture 11" descr="cray1bi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368300"/>
          </a:xfrm>
          <a:noFill/>
          <a:ln/>
        </p:spPr>
        <p:txBody>
          <a:bodyPr/>
          <a:lstStyle/>
          <a:p>
            <a:r>
              <a:rPr lang="en-US"/>
              <a:t>Technology Trends: Microprocessor Capacity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52400" y="4495800"/>
            <a:ext cx="4572000" cy="20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Moore</a:t>
            </a:r>
            <a:r>
              <a:rPr lang="ja-JP" altLang="en-US" sz="2000" b="1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s Law: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# transistors / chip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doubles every 1.5 years</a:t>
            </a:r>
          </a:p>
          <a:p>
            <a:endParaRPr kumimoji="1"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endParaRPr lang="en-US" sz="1800" b="1" dirty="0" smtClean="0">
              <a:solidFill>
                <a:srgbClr val="000000"/>
              </a:solidFill>
              <a:latin typeface="Arial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237574" name="Picture 6" descr="mo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0480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152400" y="5867400"/>
            <a:ext cx="472440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Microprocessors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keep getting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smaller, denser, and more powerful.</a:t>
            </a:r>
          </a:p>
        </p:txBody>
      </p:sp>
      <p:pic>
        <p:nvPicPr>
          <p:cNvPr id="2" name="Picture 1" descr="MooresLawTo20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4990997" cy="3429000"/>
          </a:xfrm>
          <a:prstGeom prst="rect">
            <a:avLst/>
          </a:prstGeom>
        </p:spPr>
      </p:pic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4953000" y="4267200"/>
            <a:ext cx="4191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Gordon Moore </a:t>
            </a:r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(Intel co</a:t>
            </a:r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founder) </a:t>
            </a:r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predicted in </a:t>
            </a:r>
            <a:r>
              <a:rPr kumimoji="1" lang="en-US" sz="2000" b="1" dirty="0" smtClean="0">
                <a:solidFill>
                  <a:srgbClr val="FF0000"/>
                </a:solidFill>
                <a:latin typeface="Arial" charset="0"/>
              </a:rPr>
              <a:t>1965</a:t>
            </a:r>
            <a:r>
              <a:rPr kumimoji="1" lang="en-US" sz="2000" b="1" dirty="0" smtClean="0">
                <a:solidFill>
                  <a:srgbClr val="000000"/>
                </a:solidFill>
                <a:latin typeface="Arial" charset="0"/>
              </a:rPr>
              <a:t> that the transistor density of semiconductor chips would double roughly every 18 months. </a:t>
            </a:r>
          </a:p>
        </p:txBody>
      </p:sp>
    </p:spTree>
    <p:extLst>
      <p:ext uri="{BB962C8B-B14F-4D97-AF65-F5344CB8AC3E}">
        <p14:creationId xmlns:p14="http://schemas.microsoft.com/office/powerpoint/2010/main" val="3753432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6146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614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0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6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2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190500" y="0"/>
            <a:ext cx="8763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Trends in processor clock speed</a:t>
            </a:r>
            <a:endParaRPr lang="en-US" sz="28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 descr="ClockSp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60500"/>
            <a:ext cx="7660227" cy="3925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715000"/>
            <a:ext cx="690781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Triton’s </a:t>
            </a:r>
            <a:r>
              <a:rPr lang="en-US" sz="2400" dirty="0" err="1" smtClean="0">
                <a:solidFill>
                  <a:srgbClr val="FF0000"/>
                </a:solidFill>
              </a:rPr>
              <a:t>clockspeed</a:t>
            </a:r>
            <a:r>
              <a:rPr lang="en-US" sz="2400" dirty="0" smtClean="0">
                <a:solidFill>
                  <a:srgbClr val="FF0000"/>
                </a:solidFill>
              </a:rPr>
              <a:t> is still only 2600 </a:t>
            </a:r>
            <a:r>
              <a:rPr lang="en-US" sz="2400" dirty="0" err="1" smtClean="0">
                <a:solidFill>
                  <a:srgbClr val="FF0000"/>
                </a:solidFill>
              </a:rPr>
              <a:t>Mhz</a:t>
            </a:r>
            <a:r>
              <a:rPr lang="en-US" sz="2400" dirty="0" smtClean="0">
                <a:solidFill>
                  <a:srgbClr val="FF0000"/>
                </a:solidFill>
              </a:rPr>
              <a:t> in 2015!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545200" cy="789960"/>
          </a:xfrm>
        </p:spPr>
        <p:txBody>
          <a:bodyPr wrap="none" lIns="63500" tIns="25400" rIns="63500" bIns="25400" anchor="t"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-core Intel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Sandy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Bridge </a:t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(Triton uses an 8-core version)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IntelSandyBridge4c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620000" cy="383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486400"/>
            <a:ext cx="32471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2600 </a:t>
            </a:r>
            <a:r>
              <a:rPr lang="en-US" sz="2400" dirty="0" err="1" smtClean="0">
                <a:solidFill>
                  <a:srgbClr val="FF0000"/>
                </a:solidFill>
              </a:rPr>
              <a:t>Mhz</a:t>
            </a:r>
            <a:r>
              <a:rPr lang="en-US" sz="2400" dirty="0" smtClean="0">
                <a:solidFill>
                  <a:srgbClr val="FF0000"/>
                </a:solidFill>
              </a:rPr>
              <a:t> clock speed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84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4800"/>
            <a:ext cx="6537325" cy="477838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Generic Parallel Machine Architecture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24400"/>
            <a:ext cx="8458200" cy="1288558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203200" indent="-203200">
              <a:buFontTx/>
              <a:buNone/>
            </a:pPr>
            <a:endParaRPr lang="en-US" sz="1800" dirty="0">
              <a:latin typeface="Arial" charset="0"/>
            </a:endParaRPr>
          </a:p>
          <a:p>
            <a:pPr marL="203200" indent="-203200"/>
            <a:r>
              <a:rPr lang="en-US" sz="2000" dirty="0">
                <a:latin typeface="Arial" charset="0"/>
              </a:rPr>
              <a:t>Key architecture question: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Where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and how fast are the interconnects?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2171700" lvl="4" indent="-342900"/>
            <a:endParaRPr lang="en-US" sz="1200" dirty="0">
              <a:solidFill>
                <a:srgbClr val="FF0000"/>
              </a:solidFill>
              <a:latin typeface="Arial" charset="0"/>
            </a:endParaRPr>
          </a:p>
          <a:p>
            <a:pPr marL="203200" indent="-203200"/>
            <a:r>
              <a:rPr lang="en-US" sz="2000" dirty="0">
                <a:latin typeface="Arial" charset="0"/>
              </a:rPr>
              <a:t>Key algorithm question: 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</a:rPr>
              <a:t>Where is the data?</a:t>
            </a:r>
            <a:endParaRPr lang="en-US" sz="32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60500" y="12319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58950" y="13017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35138" y="1273175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Proc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82750" y="15303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58938" y="1501775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Cache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30350" y="18351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06538" y="18065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L2 Cache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54150" y="26733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430338" y="27971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L3 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225550" y="37401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431925" y="3940175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0574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057400" y="3352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87338" y="815975"/>
            <a:ext cx="1162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005400"/>
                </a:solidFill>
                <a:latin typeface="Arial" charset="0"/>
                <a:cs typeface="+mn-cs"/>
              </a:rPr>
              <a:t>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  <a:cs typeface="+mn-cs"/>
              </a:rPr>
              <a:t>Storage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  <a:cs typeface="+mn-cs"/>
              </a:rPr>
              <a:t>Hierarchy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4323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7307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7069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Proc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6545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6307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Cache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5021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4783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L2 Cache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4259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4021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L3 Cache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1973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44037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0292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64135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7119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6881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Proc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6357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66119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Cache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64833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4595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L2 Cache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64071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63833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L3 Cache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61785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63849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701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70104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8" name="AutoShape 44" descr="Light downward diagonal"/>
          <p:cNvSpPr>
            <a:spLocks noChangeArrowheads="1"/>
          </p:cNvSpPr>
          <p:nvPr/>
        </p:nvSpPr>
        <p:spPr bwMode="auto">
          <a:xfrm>
            <a:off x="4273550" y="2368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9" name="AutoShape 45" descr="Light downward diagonal"/>
          <p:cNvSpPr>
            <a:spLocks noChangeArrowheads="1"/>
          </p:cNvSpPr>
          <p:nvPr/>
        </p:nvSpPr>
        <p:spPr bwMode="auto">
          <a:xfrm>
            <a:off x="4273550" y="33591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0" name="AutoShape 46" descr="Light downward diagonal"/>
          <p:cNvSpPr>
            <a:spLocks noChangeArrowheads="1"/>
          </p:cNvSpPr>
          <p:nvPr/>
        </p:nvSpPr>
        <p:spPr bwMode="auto">
          <a:xfrm>
            <a:off x="4273550" y="4654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50292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0104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 rot="5400000">
            <a:off x="7754938" y="2871788"/>
            <a:ext cx="1543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00AE00"/>
                </a:solidFill>
                <a:latin typeface="Arial" charset="0"/>
                <a:cs typeface="+mn-cs"/>
              </a:rPr>
              <a:t>potential</a:t>
            </a:r>
          </a:p>
          <a:p>
            <a:r>
              <a:rPr lang="en-US" sz="1800">
                <a:solidFill>
                  <a:srgbClr val="00AE00"/>
                </a:solidFill>
                <a:latin typeface="Arial" charset="0"/>
                <a:cs typeface="+mn-cs"/>
              </a:rPr>
              <a:t>interconnects</a:t>
            </a:r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 flipH="1" flipV="1">
            <a:off x="7772400" y="25146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 flipH="1">
            <a:off x="7772400" y="2895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7772400" y="2971800"/>
            <a:ext cx="457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66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799748" cy="48218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Triton memory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hierarchy: I (Chip level)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3352800"/>
            <a:ext cx="8839200" cy="3417974"/>
            <a:chOff x="152400" y="1143000"/>
            <a:chExt cx="8839200" cy="3417974"/>
          </a:xfrm>
        </p:grpSpPr>
        <p:grpSp>
          <p:nvGrpSpPr>
            <p:cNvPr id="13370" name="Group 70"/>
            <p:cNvGrpSpPr>
              <a:grpSpLocks/>
            </p:cNvGrpSpPr>
            <p:nvPr/>
          </p:nvGrpSpPr>
          <p:grpSpPr bwMode="auto">
            <a:xfrm>
              <a:off x="4727230" y="1765300"/>
              <a:ext cx="993213" cy="977900"/>
              <a:chOff x="4432300" y="1155700"/>
              <a:chExt cx="1117245" cy="977900"/>
            </a:xfrm>
          </p:grpSpPr>
          <p:sp>
            <p:nvSpPr>
              <p:cNvPr id="13406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7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8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409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0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411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2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71" name="Rectangle 28"/>
            <p:cNvSpPr>
              <a:spLocks noChangeArrowheads="1"/>
            </p:cNvSpPr>
            <p:nvPr/>
          </p:nvSpPr>
          <p:spPr bwMode="auto">
            <a:xfrm>
              <a:off x="4648200" y="3276600"/>
              <a:ext cx="186033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72" name="Line 29"/>
            <p:cNvSpPr>
              <a:spLocks noChangeShapeType="1"/>
            </p:cNvSpPr>
            <p:nvPr/>
          </p:nvSpPr>
          <p:spPr bwMode="auto">
            <a:xfrm>
              <a:off x="5393347" y="2667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78" name="Group 71"/>
            <p:cNvGrpSpPr>
              <a:grpSpLocks/>
            </p:cNvGrpSpPr>
            <p:nvPr/>
          </p:nvGrpSpPr>
          <p:grpSpPr bwMode="auto">
            <a:xfrm>
              <a:off x="5799790" y="1752600"/>
              <a:ext cx="993213" cy="977900"/>
              <a:chOff x="4432300" y="1155700"/>
              <a:chExt cx="1117245" cy="977900"/>
            </a:xfrm>
          </p:grpSpPr>
          <p:sp>
            <p:nvSpPr>
              <p:cNvPr id="13399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1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402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3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404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5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79" name="Group 79"/>
            <p:cNvGrpSpPr>
              <a:grpSpLocks/>
            </p:cNvGrpSpPr>
            <p:nvPr/>
          </p:nvGrpSpPr>
          <p:grpSpPr bwMode="auto">
            <a:xfrm>
              <a:off x="6883639" y="1752600"/>
              <a:ext cx="993213" cy="977900"/>
              <a:chOff x="4432300" y="1155700"/>
              <a:chExt cx="1117245" cy="977900"/>
            </a:xfrm>
          </p:grpSpPr>
          <p:sp>
            <p:nvSpPr>
              <p:cNvPr id="13392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4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95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97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80" name="Group 87"/>
            <p:cNvGrpSpPr>
              <a:grpSpLocks/>
            </p:cNvGrpSpPr>
            <p:nvPr/>
          </p:nvGrpSpPr>
          <p:grpSpPr bwMode="auto">
            <a:xfrm>
              <a:off x="7930125" y="1752600"/>
              <a:ext cx="993213" cy="977900"/>
              <a:chOff x="4432300" y="1155700"/>
              <a:chExt cx="1117245" cy="977900"/>
            </a:xfrm>
          </p:grpSpPr>
          <p:sp>
            <p:nvSpPr>
              <p:cNvPr id="13385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88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90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81" name="Line 29"/>
            <p:cNvSpPr>
              <a:spLocks noChangeShapeType="1"/>
            </p:cNvSpPr>
            <p:nvPr/>
          </p:nvSpPr>
          <p:spPr bwMode="auto">
            <a:xfrm>
              <a:off x="6273974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Line 29"/>
            <p:cNvSpPr>
              <a:spLocks noChangeShapeType="1"/>
            </p:cNvSpPr>
            <p:nvPr/>
          </p:nvSpPr>
          <p:spPr bwMode="auto">
            <a:xfrm>
              <a:off x="7290082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Line 29"/>
            <p:cNvSpPr>
              <a:spLocks noChangeShapeType="1"/>
            </p:cNvSpPr>
            <p:nvPr/>
          </p:nvSpPr>
          <p:spPr bwMode="auto">
            <a:xfrm>
              <a:off x="8170710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7" name="Group 70"/>
            <p:cNvGrpSpPr>
              <a:grpSpLocks/>
            </p:cNvGrpSpPr>
            <p:nvPr/>
          </p:nvGrpSpPr>
          <p:grpSpPr bwMode="auto">
            <a:xfrm>
              <a:off x="231430" y="1765300"/>
              <a:ext cx="993213" cy="977900"/>
              <a:chOff x="4432300" y="1155700"/>
              <a:chExt cx="1117245" cy="977900"/>
            </a:xfrm>
          </p:grpSpPr>
          <p:sp>
            <p:nvSpPr>
              <p:cNvPr id="13363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66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368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28" name="Rectangle 28"/>
            <p:cNvSpPr>
              <a:spLocks noChangeArrowheads="1"/>
            </p:cNvSpPr>
            <p:nvPr/>
          </p:nvSpPr>
          <p:spPr bwMode="auto">
            <a:xfrm>
              <a:off x="152400" y="3276600"/>
              <a:ext cx="186033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29" name="Line 29"/>
            <p:cNvSpPr>
              <a:spLocks noChangeShapeType="1"/>
            </p:cNvSpPr>
            <p:nvPr/>
          </p:nvSpPr>
          <p:spPr bwMode="auto">
            <a:xfrm>
              <a:off x="897547" y="2667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38"/>
            <p:cNvSpPr>
              <a:spLocks noChangeArrowheads="1"/>
            </p:cNvSpPr>
            <p:nvPr/>
          </p:nvSpPr>
          <p:spPr bwMode="auto">
            <a:xfrm>
              <a:off x="1066800" y="3200400"/>
              <a:ext cx="7018795" cy="673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39"/>
            <p:cNvSpPr>
              <a:spLocks noChangeArrowheads="1"/>
            </p:cNvSpPr>
            <p:nvPr/>
          </p:nvSpPr>
          <p:spPr bwMode="auto">
            <a:xfrm>
              <a:off x="3886200" y="3352800"/>
              <a:ext cx="1866584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800" dirty="0" smtClean="0">
                  <a:solidFill>
                    <a:schemeClr val="accent1"/>
                  </a:solidFill>
                  <a:latin typeface="Arial" charset="0"/>
                </a:rPr>
                <a:t>Cache (8MB)</a:t>
              </a:r>
              <a:endParaRPr lang="en-US" sz="1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3332" name="Line 42"/>
            <p:cNvSpPr>
              <a:spLocks noChangeShapeType="1"/>
            </p:cNvSpPr>
            <p:nvPr/>
          </p:nvSpPr>
          <p:spPr bwMode="auto">
            <a:xfrm>
              <a:off x="4572000" y="28956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AutoShape 44" descr="Light downward diagonal"/>
            <p:cNvSpPr>
              <a:spLocks noChangeArrowheads="1"/>
            </p:cNvSpPr>
            <p:nvPr/>
          </p:nvSpPr>
          <p:spPr bwMode="auto">
            <a:xfrm>
              <a:off x="694325" y="2895600"/>
              <a:ext cx="8068675" cy="15240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54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35" name="Group 71"/>
            <p:cNvGrpSpPr>
              <a:grpSpLocks/>
            </p:cNvGrpSpPr>
            <p:nvPr/>
          </p:nvGrpSpPr>
          <p:grpSpPr bwMode="auto">
            <a:xfrm>
              <a:off x="1303990" y="1752600"/>
              <a:ext cx="993213" cy="977900"/>
              <a:chOff x="4432300" y="1155700"/>
              <a:chExt cx="1117245" cy="977900"/>
            </a:xfrm>
          </p:grpSpPr>
          <p:sp>
            <p:nvSpPr>
              <p:cNvPr id="13356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59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61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36" name="Group 79"/>
            <p:cNvGrpSpPr>
              <a:grpSpLocks/>
            </p:cNvGrpSpPr>
            <p:nvPr/>
          </p:nvGrpSpPr>
          <p:grpSpPr bwMode="auto">
            <a:xfrm>
              <a:off x="2387839" y="1752600"/>
              <a:ext cx="993213" cy="977900"/>
              <a:chOff x="4432300" y="1155700"/>
              <a:chExt cx="1117245" cy="977900"/>
            </a:xfrm>
          </p:grpSpPr>
          <p:sp>
            <p:nvSpPr>
              <p:cNvPr id="13349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52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54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37" name="Group 87"/>
            <p:cNvGrpSpPr>
              <a:grpSpLocks/>
            </p:cNvGrpSpPr>
            <p:nvPr/>
          </p:nvGrpSpPr>
          <p:grpSpPr bwMode="auto">
            <a:xfrm>
              <a:off x="3434325" y="1752600"/>
              <a:ext cx="993213" cy="977900"/>
              <a:chOff x="4432300" y="1155700"/>
              <a:chExt cx="1117245" cy="977900"/>
            </a:xfrm>
          </p:grpSpPr>
          <p:sp>
            <p:nvSpPr>
              <p:cNvPr id="13342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45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47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38" name="Line 29"/>
            <p:cNvSpPr>
              <a:spLocks noChangeShapeType="1"/>
            </p:cNvSpPr>
            <p:nvPr/>
          </p:nvSpPr>
          <p:spPr bwMode="auto">
            <a:xfrm>
              <a:off x="1778174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29"/>
            <p:cNvSpPr>
              <a:spLocks noChangeShapeType="1"/>
            </p:cNvSpPr>
            <p:nvPr/>
          </p:nvSpPr>
          <p:spPr bwMode="auto">
            <a:xfrm>
              <a:off x="2794282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9"/>
            <p:cNvSpPr>
              <a:spLocks noChangeShapeType="1"/>
            </p:cNvSpPr>
            <p:nvPr/>
          </p:nvSpPr>
          <p:spPr bwMode="auto">
            <a:xfrm>
              <a:off x="3674910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168"/>
            <p:cNvSpPr>
              <a:spLocks noChangeArrowheads="1"/>
            </p:cNvSpPr>
            <p:nvPr/>
          </p:nvSpPr>
          <p:spPr bwMode="auto">
            <a:xfrm>
              <a:off x="152400" y="1524000"/>
              <a:ext cx="8839200" cy="2438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Rectangle 41"/>
            <p:cNvSpPr>
              <a:spLocks noChangeArrowheads="1"/>
            </p:cNvSpPr>
            <p:nvPr/>
          </p:nvSpPr>
          <p:spPr bwMode="auto">
            <a:xfrm>
              <a:off x="228600" y="1143000"/>
              <a:ext cx="8253249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(AMD </a:t>
              </a:r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Opteron 8-core 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Arial" charset="0"/>
                </a:rPr>
                <a:t>Magny-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Arial" charset="0"/>
                </a:rPr>
                <a:t>Cours</a:t>
              </a:r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, similar to Triton’s Intel Sandy Bridge)</a:t>
              </a:r>
              <a:endParaRPr 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26" name="Rectangle 41"/>
            <p:cNvSpPr>
              <a:spLocks noChangeArrowheads="1"/>
            </p:cNvSpPr>
            <p:nvPr/>
          </p:nvSpPr>
          <p:spPr bwMode="auto">
            <a:xfrm>
              <a:off x="1066800" y="4191000"/>
              <a:ext cx="7010400" cy="3699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70C0"/>
                  </a:solidFill>
                  <a:latin typeface="Arial" charset="0"/>
                </a:rPr>
                <a:t>Chip sits in socket, connected to the rest of the node . . .</a:t>
              </a:r>
              <a:endParaRPr lang="en-US" sz="1800" b="1" dirty="0">
                <a:solidFill>
                  <a:srgbClr val="0070C0"/>
                </a:solidFill>
                <a:latin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0" y="3962400"/>
              <a:ext cx="2438400" cy="228600"/>
              <a:chOff x="4572000" y="3962400"/>
              <a:chExt cx="2438400" cy="228600"/>
            </a:xfrm>
          </p:grpSpPr>
          <p:sp>
            <p:nvSpPr>
              <p:cNvPr id="13319" name="Line 48"/>
              <p:cNvSpPr>
                <a:spLocks noChangeShapeType="1"/>
              </p:cNvSpPr>
              <p:nvPr/>
            </p:nvSpPr>
            <p:spPr bwMode="auto">
              <a:xfrm>
                <a:off x="4572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48"/>
              <p:cNvSpPr>
                <a:spLocks noChangeShapeType="1"/>
              </p:cNvSpPr>
              <p:nvPr/>
            </p:nvSpPr>
            <p:spPr bwMode="auto">
              <a:xfrm>
                <a:off x="4724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48"/>
              <p:cNvSpPr>
                <a:spLocks noChangeShapeType="1"/>
              </p:cNvSpPr>
              <p:nvPr/>
            </p:nvSpPr>
            <p:spPr bwMode="auto">
              <a:xfrm>
                <a:off x="4876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>
                <a:off x="5029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48"/>
              <p:cNvSpPr>
                <a:spLocks noChangeShapeType="1"/>
              </p:cNvSpPr>
              <p:nvPr/>
            </p:nvSpPr>
            <p:spPr bwMode="auto">
              <a:xfrm>
                <a:off x="5181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48"/>
              <p:cNvSpPr>
                <a:spLocks noChangeShapeType="1"/>
              </p:cNvSpPr>
              <p:nvPr/>
            </p:nvSpPr>
            <p:spPr bwMode="auto">
              <a:xfrm>
                <a:off x="5334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48"/>
              <p:cNvSpPr>
                <a:spLocks noChangeShapeType="1"/>
              </p:cNvSpPr>
              <p:nvPr/>
            </p:nvSpPr>
            <p:spPr bwMode="auto">
              <a:xfrm>
                <a:off x="5486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48"/>
              <p:cNvSpPr>
                <a:spLocks noChangeShapeType="1"/>
              </p:cNvSpPr>
              <p:nvPr/>
            </p:nvSpPr>
            <p:spPr bwMode="auto">
              <a:xfrm>
                <a:off x="5638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48"/>
              <p:cNvSpPr>
                <a:spLocks noChangeShapeType="1"/>
              </p:cNvSpPr>
              <p:nvPr/>
            </p:nvSpPr>
            <p:spPr bwMode="auto">
              <a:xfrm>
                <a:off x="5791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48"/>
              <p:cNvSpPr>
                <a:spLocks noChangeShapeType="1"/>
              </p:cNvSpPr>
              <p:nvPr/>
            </p:nvSpPr>
            <p:spPr bwMode="auto">
              <a:xfrm>
                <a:off x="5943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48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48"/>
              <p:cNvSpPr>
                <a:spLocks noChangeShapeType="1"/>
              </p:cNvSpPr>
              <p:nvPr/>
            </p:nvSpPr>
            <p:spPr bwMode="auto">
              <a:xfrm>
                <a:off x="6248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48"/>
              <p:cNvSpPr>
                <a:spLocks noChangeShapeType="1"/>
              </p:cNvSpPr>
              <p:nvPr/>
            </p:nvSpPr>
            <p:spPr bwMode="auto">
              <a:xfrm>
                <a:off x="6400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48"/>
              <p:cNvSpPr>
                <a:spLocks noChangeShapeType="1"/>
              </p:cNvSpPr>
              <p:nvPr/>
            </p:nvSpPr>
            <p:spPr bwMode="auto">
              <a:xfrm>
                <a:off x="6553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48"/>
              <p:cNvSpPr>
                <a:spLocks noChangeShapeType="1"/>
              </p:cNvSpPr>
              <p:nvPr/>
            </p:nvSpPr>
            <p:spPr bwMode="auto">
              <a:xfrm>
                <a:off x="6705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48"/>
              <p:cNvSpPr>
                <a:spLocks noChangeShapeType="1"/>
              </p:cNvSpPr>
              <p:nvPr/>
            </p:nvSpPr>
            <p:spPr bwMode="auto">
              <a:xfrm>
                <a:off x="6858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48"/>
              <p:cNvSpPr>
                <a:spLocks noChangeShapeType="1"/>
              </p:cNvSpPr>
              <p:nvPr/>
            </p:nvSpPr>
            <p:spPr bwMode="auto">
              <a:xfrm>
                <a:off x="7010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981200" y="3962400"/>
              <a:ext cx="2438400" cy="228600"/>
              <a:chOff x="4572000" y="3962400"/>
              <a:chExt cx="2438400" cy="228600"/>
            </a:xfrm>
          </p:grpSpPr>
          <p:sp>
            <p:nvSpPr>
              <p:cNvPr id="119" name="Line 48"/>
              <p:cNvSpPr>
                <a:spLocks noChangeShapeType="1"/>
              </p:cNvSpPr>
              <p:nvPr/>
            </p:nvSpPr>
            <p:spPr bwMode="auto">
              <a:xfrm>
                <a:off x="4572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48"/>
              <p:cNvSpPr>
                <a:spLocks noChangeShapeType="1"/>
              </p:cNvSpPr>
              <p:nvPr/>
            </p:nvSpPr>
            <p:spPr bwMode="auto">
              <a:xfrm>
                <a:off x="4724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48"/>
              <p:cNvSpPr>
                <a:spLocks noChangeShapeType="1"/>
              </p:cNvSpPr>
              <p:nvPr/>
            </p:nvSpPr>
            <p:spPr bwMode="auto">
              <a:xfrm>
                <a:off x="4876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48"/>
              <p:cNvSpPr>
                <a:spLocks noChangeShapeType="1"/>
              </p:cNvSpPr>
              <p:nvPr/>
            </p:nvSpPr>
            <p:spPr bwMode="auto">
              <a:xfrm>
                <a:off x="5029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48"/>
              <p:cNvSpPr>
                <a:spLocks noChangeShapeType="1"/>
              </p:cNvSpPr>
              <p:nvPr/>
            </p:nvSpPr>
            <p:spPr bwMode="auto">
              <a:xfrm>
                <a:off x="5181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48"/>
              <p:cNvSpPr>
                <a:spLocks noChangeShapeType="1"/>
              </p:cNvSpPr>
              <p:nvPr/>
            </p:nvSpPr>
            <p:spPr bwMode="auto">
              <a:xfrm>
                <a:off x="5334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48"/>
              <p:cNvSpPr>
                <a:spLocks noChangeShapeType="1"/>
              </p:cNvSpPr>
              <p:nvPr/>
            </p:nvSpPr>
            <p:spPr bwMode="auto">
              <a:xfrm>
                <a:off x="5486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48"/>
              <p:cNvSpPr>
                <a:spLocks noChangeShapeType="1"/>
              </p:cNvSpPr>
              <p:nvPr/>
            </p:nvSpPr>
            <p:spPr bwMode="auto">
              <a:xfrm>
                <a:off x="5638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48"/>
              <p:cNvSpPr>
                <a:spLocks noChangeShapeType="1"/>
              </p:cNvSpPr>
              <p:nvPr/>
            </p:nvSpPr>
            <p:spPr bwMode="auto">
              <a:xfrm>
                <a:off x="5791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48"/>
              <p:cNvSpPr>
                <a:spLocks noChangeShapeType="1"/>
              </p:cNvSpPr>
              <p:nvPr/>
            </p:nvSpPr>
            <p:spPr bwMode="auto">
              <a:xfrm>
                <a:off x="5943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8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8"/>
              <p:cNvSpPr>
                <a:spLocks noChangeShapeType="1"/>
              </p:cNvSpPr>
              <p:nvPr/>
            </p:nvSpPr>
            <p:spPr bwMode="auto">
              <a:xfrm>
                <a:off x="6248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8"/>
              <p:cNvSpPr>
                <a:spLocks noChangeShapeType="1"/>
              </p:cNvSpPr>
              <p:nvPr/>
            </p:nvSpPr>
            <p:spPr bwMode="auto">
              <a:xfrm>
                <a:off x="6400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48"/>
              <p:cNvSpPr>
                <a:spLocks noChangeShapeType="1"/>
              </p:cNvSpPr>
              <p:nvPr/>
            </p:nvSpPr>
            <p:spPr bwMode="auto">
              <a:xfrm>
                <a:off x="6553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8"/>
              <p:cNvSpPr>
                <a:spLocks noChangeShapeType="1"/>
              </p:cNvSpPr>
              <p:nvPr/>
            </p:nvSpPr>
            <p:spPr bwMode="auto">
              <a:xfrm>
                <a:off x="6705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8"/>
              <p:cNvSpPr>
                <a:spLocks noChangeShapeType="1"/>
              </p:cNvSpPr>
              <p:nvPr/>
            </p:nvSpPr>
            <p:spPr bwMode="auto">
              <a:xfrm>
                <a:off x="6858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8"/>
              <p:cNvSpPr>
                <a:spLocks noChangeShapeType="1"/>
              </p:cNvSpPr>
              <p:nvPr/>
            </p:nvSpPr>
            <p:spPr bwMode="auto">
              <a:xfrm>
                <a:off x="7010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" name="Picture 3" descr="MagnyCoursPack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76400"/>
            <a:ext cx="1739900" cy="1739900"/>
          </a:xfrm>
          <a:prstGeom prst="rect">
            <a:avLst/>
          </a:prstGeom>
        </p:spPr>
      </p:pic>
      <p:pic>
        <p:nvPicPr>
          <p:cNvPr id="5" name="Picture 4" descr="OpteronDie-8co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622800" cy="28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9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Line 48"/>
          <p:cNvSpPr>
            <a:spLocks noChangeShapeType="1"/>
          </p:cNvSpPr>
          <p:nvPr/>
        </p:nvSpPr>
        <p:spPr bwMode="auto">
          <a:xfrm rot="16200000">
            <a:off x="4229100" y="31623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879874" cy="48218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Triton memory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hierarchy II (Node level)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3315" name="Rectangle 40"/>
          <p:cNvSpPr>
            <a:spLocks noChangeArrowheads="1"/>
          </p:cNvSpPr>
          <p:nvPr/>
        </p:nvSpPr>
        <p:spPr bwMode="auto">
          <a:xfrm>
            <a:off x="2971800" y="1295400"/>
            <a:ext cx="11430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1"/>
          <p:cNvSpPr>
            <a:spLocks noChangeArrowheads="1"/>
          </p:cNvSpPr>
          <p:nvPr/>
        </p:nvSpPr>
        <p:spPr bwMode="auto">
          <a:xfrm>
            <a:off x="3048000" y="3810000"/>
            <a:ext cx="101956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Shared</a:t>
            </a:r>
            <a:br>
              <a:rPr lang="en-US" sz="18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Node</a:t>
            </a:r>
            <a:br>
              <a:rPr lang="en-US" sz="18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Memory</a:t>
            </a:r>
          </a:p>
          <a:p>
            <a:pPr algn="ctr"/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(64GB)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318" name="AutoShape 46" descr="Light downward diagonal"/>
          <p:cNvSpPr>
            <a:spLocks noChangeArrowheads="1"/>
          </p:cNvSpPr>
          <p:nvPr/>
        </p:nvSpPr>
        <p:spPr bwMode="auto">
          <a:xfrm>
            <a:off x="-228600" y="6172200"/>
            <a:ext cx="9601200" cy="1524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48"/>
          <p:cNvSpPr>
            <a:spLocks noChangeShapeType="1"/>
          </p:cNvSpPr>
          <p:nvPr/>
        </p:nvSpPr>
        <p:spPr bwMode="auto">
          <a:xfrm>
            <a:off x="6019800" y="541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202"/>
          <p:cNvSpPr>
            <a:spLocks noChangeArrowheads="1"/>
          </p:cNvSpPr>
          <p:nvPr/>
        </p:nvSpPr>
        <p:spPr bwMode="auto">
          <a:xfrm>
            <a:off x="2819400" y="1066800"/>
            <a:ext cx="6248400" cy="4343400"/>
          </a:xfrm>
          <a:prstGeom prst="rect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Rectangle 41"/>
          <p:cNvSpPr>
            <a:spLocks noChangeArrowheads="1"/>
          </p:cNvSpPr>
          <p:nvPr/>
        </p:nvSpPr>
        <p:spPr bwMode="auto">
          <a:xfrm>
            <a:off x="5486400" y="609600"/>
            <a:ext cx="8271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Node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326" name="Rectangle 41"/>
          <p:cNvSpPr>
            <a:spLocks noChangeArrowheads="1"/>
          </p:cNvSpPr>
          <p:nvPr/>
        </p:nvSpPr>
        <p:spPr bwMode="auto">
          <a:xfrm>
            <a:off x="2514600" y="5791200"/>
            <a:ext cx="508493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&lt;-  </a:t>
            </a:r>
            <a:r>
              <a:rPr lang="en-US" sz="1800" b="1" dirty="0" err="1" smtClean="0">
                <a:solidFill>
                  <a:srgbClr val="0070C0"/>
                </a:solidFill>
                <a:latin typeface="Arial" charset="0"/>
              </a:rPr>
              <a:t>Infiniband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 interconnect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to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other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odes 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-&gt;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7200" y="1295400"/>
            <a:ext cx="4648200" cy="914400"/>
            <a:chOff x="4267200" y="1295400"/>
            <a:chExt cx="4648200" cy="914400"/>
          </a:xfrm>
        </p:grpSpPr>
        <p:sp>
          <p:nvSpPr>
            <p:cNvPr id="221" name="Rectangle 39"/>
            <p:cNvSpPr>
              <a:spLocks noChangeArrowheads="1"/>
            </p:cNvSpPr>
            <p:nvPr/>
          </p:nvSpPr>
          <p:spPr bwMode="auto">
            <a:xfrm>
              <a:off x="6172200" y="1828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22" name="Line 48"/>
            <p:cNvSpPr>
              <a:spLocks noChangeShapeType="1"/>
            </p:cNvSpPr>
            <p:nvPr/>
          </p:nvSpPr>
          <p:spPr bwMode="auto">
            <a:xfrm rot="16200000">
              <a:off x="4381500" y="1638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Rectangle 168"/>
            <p:cNvSpPr>
              <a:spLocks noChangeArrowheads="1"/>
            </p:cNvSpPr>
            <p:nvPr/>
          </p:nvSpPr>
          <p:spPr bwMode="auto">
            <a:xfrm>
              <a:off x="4495800" y="1295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38"/>
            <p:cNvSpPr>
              <a:spLocks noChangeArrowheads="1"/>
            </p:cNvSpPr>
            <p:nvPr/>
          </p:nvSpPr>
          <p:spPr bwMode="auto">
            <a:xfrm>
              <a:off x="5181601" y="1828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6705600" y="1295400"/>
              <a:ext cx="2209800" cy="457200"/>
              <a:chOff x="6019800" y="1600200"/>
              <a:chExt cx="2209800" cy="457200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9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0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7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8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5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3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4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72000" y="1295400"/>
              <a:ext cx="2209800" cy="457200"/>
              <a:chOff x="6019800" y="1600200"/>
              <a:chExt cx="2209800" cy="457200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7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8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5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6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3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1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2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4267200" y="2311400"/>
            <a:ext cx="4648200" cy="914400"/>
            <a:chOff x="4267200" y="2311400"/>
            <a:chExt cx="4648200" cy="914400"/>
          </a:xfrm>
        </p:grpSpPr>
        <p:sp>
          <p:nvSpPr>
            <p:cNvPr id="256" name="Rectangle 39"/>
            <p:cNvSpPr>
              <a:spLocks noChangeArrowheads="1"/>
            </p:cNvSpPr>
            <p:nvPr/>
          </p:nvSpPr>
          <p:spPr bwMode="auto">
            <a:xfrm>
              <a:off x="6172200" y="2844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57" name="Line 48"/>
            <p:cNvSpPr>
              <a:spLocks noChangeShapeType="1"/>
            </p:cNvSpPr>
            <p:nvPr/>
          </p:nvSpPr>
          <p:spPr bwMode="auto">
            <a:xfrm rot="16200000">
              <a:off x="4381500" y="2654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Rectangle 168"/>
            <p:cNvSpPr>
              <a:spLocks noChangeArrowheads="1"/>
            </p:cNvSpPr>
            <p:nvPr/>
          </p:nvSpPr>
          <p:spPr bwMode="auto">
            <a:xfrm>
              <a:off x="4495800" y="2311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38"/>
            <p:cNvSpPr>
              <a:spLocks noChangeArrowheads="1"/>
            </p:cNvSpPr>
            <p:nvPr/>
          </p:nvSpPr>
          <p:spPr bwMode="auto">
            <a:xfrm>
              <a:off x="5181601" y="2844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6705600" y="2311400"/>
              <a:ext cx="2209800" cy="457200"/>
              <a:chOff x="6019800" y="1600200"/>
              <a:chExt cx="2209800" cy="457200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8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8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8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7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61" name="Group 260"/>
            <p:cNvGrpSpPr/>
            <p:nvPr/>
          </p:nvGrpSpPr>
          <p:grpSpPr>
            <a:xfrm>
              <a:off x="4572000" y="2311400"/>
              <a:ext cx="2209800" cy="457200"/>
              <a:chOff x="6019800" y="1600200"/>
              <a:chExt cx="2209800" cy="457200"/>
            </a:xfrm>
          </p:grpSpPr>
          <p:grpSp>
            <p:nvGrpSpPr>
              <p:cNvPr id="262" name="Group 261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7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7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6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6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4267200" y="3327400"/>
            <a:ext cx="4648200" cy="914400"/>
            <a:chOff x="4267200" y="3327400"/>
            <a:chExt cx="4648200" cy="914400"/>
          </a:xfrm>
        </p:grpSpPr>
        <p:sp>
          <p:nvSpPr>
            <p:cNvPr id="288" name="Rectangle 39"/>
            <p:cNvSpPr>
              <a:spLocks noChangeArrowheads="1"/>
            </p:cNvSpPr>
            <p:nvPr/>
          </p:nvSpPr>
          <p:spPr bwMode="auto">
            <a:xfrm>
              <a:off x="6172200" y="3860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89" name="Line 48"/>
            <p:cNvSpPr>
              <a:spLocks noChangeShapeType="1"/>
            </p:cNvSpPr>
            <p:nvPr/>
          </p:nvSpPr>
          <p:spPr bwMode="auto">
            <a:xfrm rot="16200000">
              <a:off x="4381500" y="3670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Rectangle 168"/>
            <p:cNvSpPr>
              <a:spLocks noChangeArrowheads="1"/>
            </p:cNvSpPr>
            <p:nvPr/>
          </p:nvSpPr>
          <p:spPr bwMode="auto">
            <a:xfrm>
              <a:off x="4495800" y="3327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38"/>
            <p:cNvSpPr>
              <a:spLocks noChangeArrowheads="1"/>
            </p:cNvSpPr>
            <p:nvPr/>
          </p:nvSpPr>
          <p:spPr bwMode="auto">
            <a:xfrm>
              <a:off x="5181601" y="3860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2" name="Group 291"/>
            <p:cNvGrpSpPr/>
            <p:nvPr/>
          </p:nvGrpSpPr>
          <p:grpSpPr>
            <a:xfrm>
              <a:off x="6705600" y="3327400"/>
              <a:ext cx="2209800" cy="457200"/>
              <a:chOff x="6019800" y="1600200"/>
              <a:chExt cx="2209800" cy="457200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93" name="Group 292"/>
            <p:cNvGrpSpPr/>
            <p:nvPr/>
          </p:nvGrpSpPr>
          <p:grpSpPr>
            <a:xfrm>
              <a:off x="4572000" y="3327400"/>
              <a:ext cx="2209800" cy="457200"/>
              <a:chOff x="6019800" y="1600200"/>
              <a:chExt cx="2209800" cy="457200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0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0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0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9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4267200" y="3962400"/>
            <a:ext cx="4648200" cy="1295400"/>
            <a:chOff x="4267200" y="3962400"/>
            <a:chExt cx="4648200" cy="1295400"/>
          </a:xfrm>
        </p:grpSpPr>
        <p:sp>
          <p:nvSpPr>
            <p:cNvPr id="319" name="Rectangle 41"/>
            <p:cNvSpPr>
              <a:spLocks noChangeArrowheads="1"/>
            </p:cNvSpPr>
            <p:nvPr/>
          </p:nvSpPr>
          <p:spPr bwMode="auto">
            <a:xfrm>
              <a:off x="6324600" y="3962400"/>
              <a:ext cx="185948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0" name="Rectangle 39"/>
            <p:cNvSpPr>
              <a:spLocks noChangeArrowheads="1"/>
            </p:cNvSpPr>
            <p:nvPr/>
          </p:nvSpPr>
          <p:spPr bwMode="auto">
            <a:xfrm>
              <a:off x="6172200" y="4876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21" name="Line 48"/>
            <p:cNvSpPr>
              <a:spLocks noChangeShapeType="1"/>
            </p:cNvSpPr>
            <p:nvPr/>
          </p:nvSpPr>
          <p:spPr bwMode="auto">
            <a:xfrm rot="16200000">
              <a:off x="4381500" y="4686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Rectangle 168"/>
            <p:cNvSpPr>
              <a:spLocks noChangeArrowheads="1"/>
            </p:cNvSpPr>
            <p:nvPr/>
          </p:nvSpPr>
          <p:spPr bwMode="auto">
            <a:xfrm>
              <a:off x="4495800" y="4343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38"/>
            <p:cNvSpPr>
              <a:spLocks noChangeArrowheads="1"/>
            </p:cNvSpPr>
            <p:nvPr/>
          </p:nvSpPr>
          <p:spPr bwMode="auto">
            <a:xfrm>
              <a:off x="5181601" y="4876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6705600" y="4343400"/>
              <a:ext cx="2209800" cy="457200"/>
              <a:chOff x="6019800" y="1600200"/>
              <a:chExt cx="2209800" cy="457200"/>
            </a:xfrm>
          </p:grpSpPr>
          <p:grpSp>
            <p:nvGrpSpPr>
              <p:cNvPr id="338" name="Group 337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325" name="Group 324"/>
            <p:cNvGrpSpPr/>
            <p:nvPr/>
          </p:nvGrpSpPr>
          <p:grpSpPr>
            <a:xfrm>
              <a:off x="4572000" y="4343400"/>
              <a:ext cx="2209800" cy="457200"/>
              <a:chOff x="6019800" y="1600200"/>
              <a:chExt cx="2209800" cy="457200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3317" name="AutoShape 45" descr="Light downward diagonal"/>
          <p:cNvSpPr>
            <a:spLocks noChangeArrowheads="1"/>
          </p:cNvSpPr>
          <p:nvPr/>
        </p:nvSpPr>
        <p:spPr bwMode="auto">
          <a:xfrm rot="16200000" flipV="1">
            <a:off x="2415381" y="3071019"/>
            <a:ext cx="3810000" cy="106362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41"/>
          <p:cNvSpPr>
            <a:spLocks noChangeArrowheads="1"/>
          </p:cNvSpPr>
          <p:nvPr/>
        </p:nvSpPr>
        <p:spPr bwMode="auto">
          <a:xfrm>
            <a:off x="4572000" y="17526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5" name="Rectangle 41"/>
          <p:cNvSpPr>
            <a:spLocks noChangeArrowheads="1"/>
          </p:cNvSpPr>
          <p:nvPr/>
        </p:nvSpPr>
        <p:spPr bwMode="auto">
          <a:xfrm>
            <a:off x="4572000" y="27940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6" name="Rectangle 41"/>
          <p:cNvSpPr>
            <a:spLocks noChangeArrowheads="1"/>
          </p:cNvSpPr>
          <p:nvPr/>
        </p:nvSpPr>
        <p:spPr bwMode="auto">
          <a:xfrm>
            <a:off x="4572000" y="38354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7" name="Rectangle 41"/>
          <p:cNvSpPr>
            <a:spLocks noChangeArrowheads="1"/>
          </p:cNvSpPr>
          <p:nvPr/>
        </p:nvSpPr>
        <p:spPr bwMode="auto">
          <a:xfrm>
            <a:off x="4572000" y="48768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Picture 5" descr="Quad-Socket-AMD-Motherboa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399"/>
            <a:ext cx="3505200" cy="29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3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tonRa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3429000" cy="2939143"/>
          </a:xfrm>
          <a:prstGeom prst="rect">
            <a:avLst/>
          </a:prstGeom>
        </p:spPr>
      </p:pic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59397" cy="48218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Triton memory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hierarchy III (System level)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pSp>
        <p:nvGrpSpPr>
          <p:cNvPr id="1449" name="Group 1448"/>
          <p:cNvGrpSpPr/>
          <p:nvPr/>
        </p:nvGrpSpPr>
        <p:grpSpPr>
          <a:xfrm>
            <a:off x="-152400" y="3657600"/>
            <a:ext cx="9601200" cy="2362200"/>
            <a:chOff x="-152400" y="4191000"/>
            <a:chExt cx="9601200" cy="2362200"/>
          </a:xfrm>
        </p:grpSpPr>
        <p:sp>
          <p:nvSpPr>
            <p:cNvPr id="74" name="Line 48"/>
            <p:cNvSpPr>
              <a:spLocks noChangeShapeType="1"/>
            </p:cNvSpPr>
            <p:nvPr/>
          </p:nvSpPr>
          <p:spPr bwMode="auto">
            <a:xfrm rot="10800000">
              <a:off x="8458200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" name="Line 48"/>
            <p:cNvSpPr>
              <a:spLocks noChangeShapeType="1"/>
            </p:cNvSpPr>
            <p:nvPr/>
          </p:nvSpPr>
          <p:spPr bwMode="auto">
            <a:xfrm rot="10800000">
              <a:off x="838200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" name="Line 48"/>
            <p:cNvSpPr>
              <a:spLocks noChangeShapeType="1"/>
            </p:cNvSpPr>
            <p:nvPr/>
          </p:nvSpPr>
          <p:spPr bwMode="auto">
            <a:xfrm rot="10800000">
              <a:off x="1926771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" name="Line 48"/>
            <p:cNvSpPr>
              <a:spLocks noChangeShapeType="1"/>
            </p:cNvSpPr>
            <p:nvPr/>
          </p:nvSpPr>
          <p:spPr bwMode="auto">
            <a:xfrm rot="10800000">
              <a:off x="3015342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" name="Line 48"/>
            <p:cNvSpPr>
              <a:spLocks noChangeShapeType="1"/>
            </p:cNvSpPr>
            <p:nvPr/>
          </p:nvSpPr>
          <p:spPr bwMode="auto">
            <a:xfrm rot="10800000">
              <a:off x="4103913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" name="Line 48"/>
            <p:cNvSpPr>
              <a:spLocks noChangeShapeType="1"/>
            </p:cNvSpPr>
            <p:nvPr/>
          </p:nvSpPr>
          <p:spPr bwMode="auto">
            <a:xfrm rot="10800000">
              <a:off x="5192484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" name="Line 48"/>
            <p:cNvSpPr>
              <a:spLocks noChangeShapeType="1"/>
            </p:cNvSpPr>
            <p:nvPr/>
          </p:nvSpPr>
          <p:spPr bwMode="auto">
            <a:xfrm rot="10800000">
              <a:off x="6281055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" name="Line 48"/>
            <p:cNvSpPr>
              <a:spLocks noChangeShapeType="1"/>
            </p:cNvSpPr>
            <p:nvPr/>
          </p:nvSpPr>
          <p:spPr bwMode="auto">
            <a:xfrm rot="10800000">
              <a:off x="7369626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AutoShape 46" descr="Light downward diagonal"/>
            <p:cNvSpPr>
              <a:spLocks noChangeArrowheads="1"/>
            </p:cNvSpPr>
            <p:nvPr/>
          </p:nvSpPr>
          <p:spPr bwMode="auto">
            <a:xfrm>
              <a:off x="-152400" y="5295900"/>
              <a:ext cx="9601200" cy="15240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54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1000" y="4191000"/>
              <a:ext cx="8534400" cy="838200"/>
              <a:chOff x="228600" y="4038600"/>
              <a:chExt cx="8534400" cy="8382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286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7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76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0" name="Group 21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2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2" name="Group 231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3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4" name="Group 243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4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56" name="Group 255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5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72" name="Group 271"/>
              <p:cNvGrpSpPr/>
              <p:nvPr/>
            </p:nvGrpSpPr>
            <p:grpSpPr>
              <a:xfrm>
                <a:off x="1328057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273" name="Group 272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32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4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74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5" name="Group 274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1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6" name="Group 275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0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7" name="Group 276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9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8" name="Group 277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7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25" name="Group 324"/>
              <p:cNvGrpSpPr/>
              <p:nvPr/>
            </p:nvGrpSpPr>
            <p:grpSpPr>
              <a:xfrm>
                <a:off x="2427514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326" name="Group 325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37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27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8" name="Group 327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6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29" name="Group 328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5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0" name="Group 329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4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1" name="Group 330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3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78" name="Group 377"/>
              <p:cNvGrpSpPr/>
              <p:nvPr/>
            </p:nvGrpSpPr>
            <p:grpSpPr>
              <a:xfrm>
                <a:off x="3526971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379" name="Group 378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42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80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1" name="Group 380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1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2" name="Group 381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0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3" name="Group 382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9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4" name="Group 383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8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31" name="Group 430"/>
              <p:cNvGrpSpPr/>
              <p:nvPr/>
            </p:nvGrpSpPr>
            <p:grpSpPr>
              <a:xfrm>
                <a:off x="4626428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432" name="Group 431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48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433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4" name="Group 433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7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5" name="Group 434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6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6" name="Group 435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4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7" name="Group 436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3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84" name="Group 483"/>
              <p:cNvGrpSpPr/>
              <p:nvPr/>
            </p:nvGrpSpPr>
            <p:grpSpPr>
              <a:xfrm>
                <a:off x="5725885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485" name="Group 484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53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486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7" name="Group 486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2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88" name="Group 487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1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89" name="Group 488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0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0" name="Group 489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9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37" name="Group 536"/>
              <p:cNvGrpSpPr/>
              <p:nvPr/>
            </p:nvGrpSpPr>
            <p:grpSpPr>
              <a:xfrm>
                <a:off x="6825342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538" name="Group 53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58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539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0" name="Group 53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7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1" name="Group 540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6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2" name="Group 541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5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3" name="Group 542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4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63" name="Group 962"/>
              <p:cNvGrpSpPr/>
              <p:nvPr/>
            </p:nvGrpSpPr>
            <p:grpSpPr>
              <a:xfrm>
                <a:off x="79248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964" name="Group 963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01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5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65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66" name="Group 965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0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7" name="Group 966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99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8" name="Group 967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98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9" name="Group 968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97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381000" y="5715000"/>
              <a:ext cx="8534400" cy="838200"/>
              <a:chOff x="228600" y="4038600"/>
              <a:chExt cx="8534400" cy="838200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2286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390" name="Group 1389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44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391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2" name="Group 1391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42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93" name="Group 1392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41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94" name="Group 1393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40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95" name="Group 1394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9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328057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338" name="Group 133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38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9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339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0" name="Group 133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7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41" name="Group 1340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6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42" name="Group 1341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5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43" name="Group 1342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4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0" name="Group 1019"/>
              <p:cNvGrpSpPr/>
              <p:nvPr/>
            </p:nvGrpSpPr>
            <p:grpSpPr>
              <a:xfrm>
                <a:off x="2427514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286" name="Group 1285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33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7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287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8" name="Group 1287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2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89" name="Group 1288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1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90" name="Group 1289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0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91" name="Group 1290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9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1" name="Group 1020"/>
              <p:cNvGrpSpPr/>
              <p:nvPr/>
            </p:nvGrpSpPr>
            <p:grpSpPr>
              <a:xfrm>
                <a:off x="3526971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234" name="Group 1233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28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6" name="Group 1235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7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37" name="Group 1236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6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38" name="Group 1237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5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39" name="Group 1238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4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2" name="Group 1021"/>
              <p:cNvGrpSpPr/>
              <p:nvPr/>
            </p:nvGrpSpPr>
            <p:grpSpPr>
              <a:xfrm>
                <a:off x="4626428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182" name="Group 1181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23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3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183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84" name="Group 1183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2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85" name="Group 1184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1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86" name="Group 1185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9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87" name="Group 1186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8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3" name="Group 1022"/>
              <p:cNvGrpSpPr/>
              <p:nvPr/>
            </p:nvGrpSpPr>
            <p:grpSpPr>
              <a:xfrm>
                <a:off x="5725885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130" name="Group 1129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18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131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32" name="Group 1131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6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33" name="Group 1132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5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34" name="Group 1133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4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35" name="Group 1134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3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4" name="Group 1023"/>
              <p:cNvGrpSpPr/>
              <p:nvPr/>
            </p:nvGrpSpPr>
            <p:grpSpPr>
              <a:xfrm>
                <a:off x="6825342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078" name="Group 107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12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079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80" name="Group 107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1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81" name="Group 1080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0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82" name="Group 1081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9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83" name="Group 1082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8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5" name="Group 1024"/>
              <p:cNvGrpSpPr/>
              <p:nvPr/>
            </p:nvGrpSpPr>
            <p:grpSpPr>
              <a:xfrm>
                <a:off x="79248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026" name="Group 1025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07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7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027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8" name="Group 1027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6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29" name="Group 1028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5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30" name="Group 1029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4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31" name="Group 1030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3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1458" name="Group 1457"/>
          <p:cNvGrpSpPr/>
          <p:nvPr/>
        </p:nvGrpSpPr>
        <p:grpSpPr>
          <a:xfrm>
            <a:off x="457200" y="6019800"/>
            <a:ext cx="8343069" cy="277641"/>
            <a:chOff x="457200" y="6019800"/>
            <a:chExt cx="8343069" cy="277641"/>
          </a:xfrm>
        </p:grpSpPr>
        <p:sp>
          <p:nvSpPr>
            <p:cNvPr id="1450" name="Rectangle 41"/>
            <p:cNvSpPr>
              <a:spLocks noChangeArrowheads="1"/>
            </p:cNvSpPr>
            <p:nvPr/>
          </p:nvSpPr>
          <p:spPr bwMode="auto">
            <a:xfrm>
              <a:off x="3788229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1" name="Rectangle 41"/>
            <p:cNvSpPr>
              <a:spLocks noChangeArrowheads="1"/>
            </p:cNvSpPr>
            <p:nvPr/>
          </p:nvSpPr>
          <p:spPr bwMode="auto">
            <a:xfrm>
              <a:off x="4572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2" name="Rectangle 41"/>
            <p:cNvSpPr>
              <a:spLocks noChangeArrowheads="1"/>
            </p:cNvSpPr>
            <p:nvPr/>
          </p:nvSpPr>
          <p:spPr bwMode="auto">
            <a:xfrm>
              <a:off x="4898572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3" name="Rectangle 41"/>
            <p:cNvSpPr>
              <a:spLocks noChangeArrowheads="1"/>
            </p:cNvSpPr>
            <p:nvPr/>
          </p:nvSpPr>
          <p:spPr bwMode="auto">
            <a:xfrm>
              <a:off x="2677886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4" name="Rectangle 41"/>
            <p:cNvSpPr>
              <a:spLocks noChangeArrowheads="1"/>
            </p:cNvSpPr>
            <p:nvPr/>
          </p:nvSpPr>
          <p:spPr bwMode="auto">
            <a:xfrm>
              <a:off x="1567543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5" name="Rectangle 41"/>
            <p:cNvSpPr>
              <a:spLocks noChangeArrowheads="1"/>
            </p:cNvSpPr>
            <p:nvPr/>
          </p:nvSpPr>
          <p:spPr bwMode="auto">
            <a:xfrm>
              <a:off x="6008915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6" name="Rectangle 41"/>
            <p:cNvSpPr>
              <a:spLocks noChangeArrowheads="1"/>
            </p:cNvSpPr>
            <p:nvPr/>
          </p:nvSpPr>
          <p:spPr bwMode="auto">
            <a:xfrm>
              <a:off x="7119258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7" name="Rectangle 41"/>
            <p:cNvSpPr>
              <a:spLocks noChangeArrowheads="1"/>
            </p:cNvSpPr>
            <p:nvPr/>
          </p:nvSpPr>
          <p:spPr bwMode="auto">
            <a:xfrm>
              <a:off x="82296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</p:grpSp>
      <p:grpSp>
        <p:nvGrpSpPr>
          <p:cNvPr id="1459" name="Group 1458"/>
          <p:cNvGrpSpPr/>
          <p:nvPr/>
        </p:nvGrpSpPr>
        <p:grpSpPr>
          <a:xfrm>
            <a:off x="457200" y="3429000"/>
            <a:ext cx="8343069" cy="277641"/>
            <a:chOff x="457200" y="6019800"/>
            <a:chExt cx="8343069" cy="277641"/>
          </a:xfrm>
        </p:grpSpPr>
        <p:sp>
          <p:nvSpPr>
            <p:cNvPr id="1460" name="Rectangle 41"/>
            <p:cNvSpPr>
              <a:spLocks noChangeArrowheads="1"/>
            </p:cNvSpPr>
            <p:nvPr/>
          </p:nvSpPr>
          <p:spPr bwMode="auto">
            <a:xfrm>
              <a:off x="3788229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1" name="Rectangle 41"/>
            <p:cNvSpPr>
              <a:spLocks noChangeArrowheads="1"/>
            </p:cNvSpPr>
            <p:nvPr/>
          </p:nvSpPr>
          <p:spPr bwMode="auto">
            <a:xfrm>
              <a:off x="4572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2" name="Rectangle 41"/>
            <p:cNvSpPr>
              <a:spLocks noChangeArrowheads="1"/>
            </p:cNvSpPr>
            <p:nvPr/>
          </p:nvSpPr>
          <p:spPr bwMode="auto">
            <a:xfrm>
              <a:off x="4898572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3" name="Rectangle 41"/>
            <p:cNvSpPr>
              <a:spLocks noChangeArrowheads="1"/>
            </p:cNvSpPr>
            <p:nvPr/>
          </p:nvSpPr>
          <p:spPr bwMode="auto">
            <a:xfrm>
              <a:off x="2677886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4" name="Rectangle 41"/>
            <p:cNvSpPr>
              <a:spLocks noChangeArrowheads="1"/>
            </p:cNvSpPr>
            <p:nvPr/>
          </p:nvSpPr>
          <p:spPr bwMode="auto">
            <a:xfrm>
              <a:off x="1567543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5" name="Rectangle 41"/>
            <p:cNvSpPr>
              <a:spLocks noChangeArrowheads="1"/>
            </p:cNvSpPr>
            <p:nvPr/>
          </p:nvSpPr>
          <p:spPr bwMode="auto">
            <a:xfrm>
              <a:off x="6008915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6" name="Rectangle 41"/>
            <p:cNvSpPr>
              <a:spLocks noChangeArrowheads="1"/>
            </p:cNvSpPr>
            <p:nvPr/>
          </p:nvSpPr>
          <p:spPr bwMode="auto">
            <a:xfrm>
              <a:off x="7119258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7" name="Rectangle 41"/>
            <p:cNvSpPr>
              <a:spLocks noChangeArrowheads="1"/>
            </p:cNvSpPr>
            <p:nvPr/>
          </p:nvSpPr>
          <p:spPr bwMode="auto">
            <a:xfrm>
              <a:off x="82296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</p:grpSp>
      <p:sp>
        <p:nvSpPr>
          <p:cNvPr id="1468" name="Rectangle 41"/>
          <p:cNvSpPr>
            <a:spLocks noChangeArrowheads="1"/>
          </p:cNvSpPr>
          <p:nvPr/>
        </p:nvSpPr>
        <p:spPr bwMode="auto">
          <a:xfrm>
            <a:off x="609600" y="6324600"/>
            <a:ext cx="817531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charset="0"/>
              </a:rPr>
              <a:t>324 nodes, message-passing communication, no shared memory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34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877300" cy="5159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“The unreasonable effectiveness of mathematics”</a:t>
            </a:r>
            <a:endParaRPr lang="en-US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8036" y="914400"/>
            <a:ext cx="4634602" cy="514713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As the 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  <a:cs typeface="+mn-cs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middleware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  <a:cs typeface="+mn-cs"/>
              </a:rPr>
              <a:t>”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    of scientific computing, </a:t>
            </a:r>
            <a:b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  linear algebra has supplied</a:t>
            </a:r>
            <a:b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            or enabled: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Mathematical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tools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ja-JP" alt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Impedance match</a:t>
            </a:r>
            <a:r>
              <a:rPr lang="ja-JP" altLang="en-US" sz="2400" dirty="0">
                <a:solidFill>
                  <a:srgbClr val="000000"/>
                </a:solidFill>
                <a:latin typeface="Arial" charset="0"/>
                <a:cs typeface="+mn-cs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to 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    computer operations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High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-level primitives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High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-quality software libraries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Ways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to extract performance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   from computer architecture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Interactive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environments</a:t>
            </a:r>
          </a:p>
        </p:txBody>
      </p:sp>
      <p:grpSp>
        <p:nvGrpSpPr>
          <p:cNvPr id="23556" name="Group 32"/>
          <p:cNvGrpSpPr>
            <a:grpSpLocks/>
          </p:cNvGrpSpPr>
          <p:nvPr/>
        </p:nvGrpSpPr>
        <p:grpSpPr bwMode="auto">
          <a:xfrm>
            <a:off x="1179513" y="1471613"/>
            <a:ext cx="3074987" cy="4564062"/>
            <a:chOff x="463826" y="1497496"/>
            <a:chExt cx="3074505" cy="4565374"/>
          </a:xfrm>
        </p:grpSpPr>
        <p:sp>
          <p:nvSpPr>
            <p:cNvPr id="14" name="TextBox 13"/>
            <p:cNvSpPr txBox="1"/>
            <p:nvPr/>
          </p:nvSpPr>
          <p:spPr>
            <a:xfrm>
              <a:off x="993968" y="5267304"/>
              <a:ext cx="1811053" cy="462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  <a:cs typeface="+mn-cs"/>
                </a:rPr>
                <a:t>Computers</a:t>
              </a:r>
            </a:p>
          </p:txBody>
        </p:sp>
        <p:grpSp>
          <p:nvGrpSpPr>
            <p:cNvPr id="23558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3559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560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1283" y="1695990"/>
                <a:ext cx="2866576" cy="8320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Continuous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physical modeling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64" y="3544371"/>
                <a:ext cx="2287228" cy="462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Linear algebra</a:t>
                </a:r>
              </a:p>
            </p:txBody>
          </p:sp>
          <p:cxnSp>
            <p:nvCxnSpPr>
              <p:cNvPr id="23563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4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6558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models of parallel computation</a:t>
            </a: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038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Computational model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8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Shared </a:t>
            </a:r>
            <a:r>
              <a:rPr lang="en-US" sz="2400" dirty="0"/>
              <a:t>memory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SPMD / Message passing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smtClean="0"/>
              <a:t>SIMD  / Data parallel 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PGAS / Partitioned global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Loosely coupled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Hybrids …</a:t>
            </a:r>
            <a:endParaRPr lang="en-US" sz="2400" dirty="0"/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Languages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800" dirty="0" smtClean="0"/>
          </a:p>
          <a:p>
            <a:pPr>
              <a:lnSpc>
                <a:spcPct val="130000"/>
              </a:lnSpc>
            </a:pPr>
            <a:r>
              <a:rPr lang="en-US" sz="2400" dirty="0" err="1" smtClean="0"/>
              <a:t>Cilk</a:t>
            </a:r>
            <a:r>
              <a:rPr lang="en-US" sz="2400" dirty="0" smtClean="0"/>
              <a:t>, </a:t>
            </a:r>
            <a:r>
              <a:rPr lang="en-US" sz="2400" dirty="0" err="1" smtClean="0"/>
              <a:t>OpenMP</a:t>
            </a:r>
            <a:r>
              <a:rPr lang="en-US" sz="2400" dirty="0" smtClean="0"/>
              <a:t>, </a:t>
            </a:r>
            <a:r>
              <a:rPr lang="en-US" sz="2400" dirty="0" err="1" smtClean="0"/>
              <a:t>Pthreads</a:t>
            </a:r>
            <a:r>
              <a:rPr lang="en-US" sz="2400" dirty="0" smtClean="0"/>
              <a:t> …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smtClean="0"/>
              <a:t>MPI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err="1" smtClean="0"/>
              <a:t>Cuda</a:t>
            </a:r>
            <a:r>
              <a:rPr lang="en-US" sz="2400" dirty="0" smtClean="0"/>
              <a:t>, </a:t>
            </a:r>
            <a:r>
              <a:rPr lang="en-US" sz="2400" dirty="0" err="1" smtClean="0"/>
              <a:t>Matlab</a:t>
            </a:r>
            <a:r>
              <a:rPr lang="en-US" sz="2400" dirty="0" smtClean="0"/>
              <a:t>, </a:t>
            </a:r>
            <a:r>
              <a:rPr lang="en-US" sz="2400" dirty="0" err="1" smtClean="0"/>
              <a:t>OpenCL</a:t>
            </a:r>
            <a:r>
              <a:rPr lang="en-US" sz="2400" dirty="0" smtClean="0"/>
              <a:t>, …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UPC, CAF, Titanium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smtClean="0"/>
              <a:t>Map/Reduce,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…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966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/>
              <a:t>Parallel programming languages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Many have been invented – *much* less consensus on </a:t>
            </a:r>
            <a:r>
              <a:rPr lang="en-US" dirty="0" smtClean="0"/>
              <a:t>what are the best </a:t>
            </a:r>
            <a:r>
              <a:rPr lang="en-US" dirty="0"/>
              <a:t>languages than in the sequential </a:t>
            </a:r>
            <a:r>
              <a:rPr lang="en-US" dirty="0" smtClean="0"/>
              <a:t>world.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Could have a whole course on them; we</a:t>
            </a:r>
            <a:r>
              <a:rPr lang="ja-JP" altLang="en-US" dirty="0"/>
              <a:t>’</a:t>
            </a:r>
            <a:r>
              <a:rPr lang="en-US" dirty="0" err="1"/>
              <a:t>ll</a:t>
            </a:r>
            <a:r>
              <a:rPr lang="en-US" dirty="0"/>
              <a:t> look </a:t>
            </a:r>
            <a:r>
              <a:rPr lang="en-US" dirty="0" smtClean="0"/>
              <a:t>just a few.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u="sng" dirty="0"/>
              <a:t>L</a:t>
            </a:r>
            <a:r>
              <a:rPr lang="en-US" i="1" u="sng" dirty="0" smtClean="0"/>
              <a:t>anguages </a:t>
            </a:r>
            <a:r>
              <a:rPr lang="en-US" i="1" u="sng" dirty="0"/>
              <a:t>you</a:t>
            </a:r>
            <a:r>
              <a:rPr lang="ja-JP" altLang="en-US" i="1" u="sng" dirty="0"/>
              <a:t>’</a:t>
            </a:r>
            <a:r>
              <a:rPr lang="en-US" i="1" u="sng" dirty="0" err="1"/>
              <a:t>ll</a:t>
            </a:r>
            <a:r>
              <a:rPr lang="en-US" i="1" u="sng" dirty="0"/>
              <a:t> use in </a:t>
            </a:r>
            <a:r>
              <a:rPr lang="en-US" i="1" u="sng" dirty="0" smtClean="0"/>
              <a:t>homework</a:t>
            </a:r>
            <a:r>
              <a:rPr lang="en-US" dirty="0" smtClean="0"/>
              <a:t>:</a:t>
            </a:r>
            <a:endParaRPr lang="en-US" dirty="0"/>
          </a:p>
          <a:p>
            <a:pPr lvl="8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 </a:t>
            </a:r>
            <a:r>
              <a:rPr lang="en-US" dirty="0"/>
              <a:t>with MPI  (very widely used, very old-fashioned)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Cilk</a:t>
            </a:r>
            <a:r>
              <a:rPr lang="en-US" dirty="0"/>
              <a:t> </a:t>
            </a:r>
            <a:r>
              <a:rPr lang="en-US" dirty="0" smtClean="0"/>
              <a:t>Plus     (</a:t>
            </a:r>
            <a:r>
              <a:rPr lang="en-US" dirty="0"/>
              <a:t>a newer upstart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dirty="0" smtClean="0"/>
              <a:t>You will choose a language for the final project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8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4800"/>
            <a:ext cx="6537325" cy="477838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Generic Parallel Machine Architecture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24400"/>
            <a:ext cx="8458200" cy="1288558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203200" indent="-203200">
              <a:buFontTx/>
              <a:buNone/>
            </a:pPr>
            <a:endParaRPr lang="en-US" sz="1800" dirty="0">
              <a:latin typeface="Arial" charset="0"/>
            </a:endParaRPr>
          </a:p>
          <a:p>
            <a:pPr marL="203200" indent="-203200"/>
            <a:r>
              <a:rPr lang="en-US" sz="2000" dirty="0">
                <a:latin typeface="Arial" charset="0"/>
              </a:rPr>
              <a:t>Key architecture question: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Where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and how fast are the interconnects?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2171700" lvl="4" indent="-342900"/>
            <a:endParaRPr lang="en-US" sz="1200" dirty="0">
              <a:solidFill>
                <a:srgbClr val="FF0000"/>
              </a:solidFill>
              <a:latin typeface="Arial" charset="0"/>
            </a:endParaRPr>
          </a:p>
          <a:p>
            <a:pPr marL="203200" indent="-203200"/>
            <a:r>
              <a:rPr lang="en-US" sz="2000" dirty="0">
                <a:latin typeface="Arial" charset="0"/>
              </a:rPr>
              <a:t>Key algorithm question: 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</a:rPr>
              <a:t>Where is the data?</a:t>
            </a:r>
            <a:endParaRPr lang="en-US" sz="32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60500" y="12319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58950" y="13017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35138" y="1273175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Proc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82750" y="15303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58938" y="1501775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Cache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30350" y="18351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06538" y="18065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L2 Cache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54150" y="26733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430338" y="27971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L3 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225550" y="37401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431925" y="3940175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0574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057400" y="3352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87338" y="815975"/>
            <a:ext cx="1162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005400"/>
                </a:solidFill>
                <a:latin typeface="Arial" charset="0"/>
                <a:cs typeface="+mn-cs"/>
              </a:rPr>
              <a:t>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  <a:cs typeface="+mn-cs"/>
              </a:rPr>
              <a:t>Storage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  <a:cs typeface="+mn-cs"/>
              </a:rPr>
              <a:t>Hierarchy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4323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7307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7069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Proc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6545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6307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Cache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5021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4783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L2 Cache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4259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4021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L3 Cache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1973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44037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0292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64135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7119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6881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Proc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6357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66119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Cache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64833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4595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L2 Cache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64071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63833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L3 Cache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61785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63849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618FFD"/>
                </a:solidFill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701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70104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8" name="AutoShape 44" descr="Light downward diagonal"/>
          <p:cNvSpPr>
            <a:spLocks noChangeArrowheads="1"/>
          </p:cNvSpPr>
          <p:nvPr/>
        </p:nvSpPr>
        <p:spPr bwMode="auto">
          <a:xfrm>
            <a:off x="4273550" y="2368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09" name="AutoShape 45" descr="Light downward diagonal"/>
          <p:cNvSpPr>
            <a:spLocks noChangeArrowheads="1"/>
          </p:cNvSpPr>
          <p:nvPr/>
        </p:nvSpPr>
        <p:spPr bwMode="auto">
          <a:xfrm>
            <a:off x="4273550" y="33591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0" name="AutoShape 46" descr="Light downward diagonal"/>
          <p:cNvSpPr>
            <a:spLocks noChangeArrowheads="1"/>
          </p:cNvSpPr>
          <p:nvPr/>
        </p:nvSpPr>
        <p:spPr bwMode="auto">
          <a:xfrm>
            <a:off x="4273550" y="4654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50292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0104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 rot="5400000">
            <a:off x="7754938" y="2871788"/>
            <a:ext cx="1543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00AE00"/>
                </a:solidFill>
                <a:latin typeface="Arial" charset="0"/>
                <a:cs typeface="+mn-cs"/>
              </a:rPr>
              <a:t>potential</a:t>
            </a:r>
          </a:p>
          <a:p>
            <a:r>
              <a:rPr lang="en-US" sz="1800">
                <a:solidFill>
                  <a:srgbClr val="00AE00"/>
                </a:solidFill>
                <a:latin typeface="Arial" charset="0"/>
                <a:cs typeface="+mn-cs"/>
              </a:rPr>
              <a:t>interconnects</a:t>
            </a:r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 flipH="1" flipV="1">
            <a:off x="7772400" y="25146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 flipH="1">
            <a:off x="7772400" y="2895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7772400" y="2971800"/>
            <a:ext cx="457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0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9" y="0"/>
            <a:ext cx="1951300" cy="11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Top 500 List </a:t>
            </a:r>
            <a:r>
              <a:rPr lang="en-US" sz="2400" b="0" dirty="0" smtClean="0">
                <a:latin typeface="Arial" charset="0"/>
              </a:rPr>
              <a:t>(November 2014)</a:t>
            </a:r>
            <a:endParaRPr lang="en-US" sz="2400" b="0" dirty="0">
              <a:latin typeface="Arial" charset="0"/>
            </a:endParaRPr>
          </a:p>
        </p:txBody>
      </p: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0" y="4367213"/>
            <a:ext cx="3571875" cy="1035050"/>
            <a:chOff x="4800600" y="1425575"/>
            <a:chExt cx="4138613" cy="1198563"/>
          </a:xfrm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  <a:cs typeface="+mn-cs"/>
                </a:rPr>
                <a:t>=</a:t>
              </a:r>
            </a:p>
          </p:txBody>
        </p:sp>
        <p:sp>
          <p:nvSpPr>
            <p:cNvPr id="27656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  <a:cs typeface="+mn-cs"/>
                </a:rPr>
                <a:t>x</a:t>
              </a:r>
            </a:p>
          </p:txBody>
        </p:sp>
        <p:sp>
          <p:nvSpPr>
            <p:cNvPr id="27657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  <a:cs typeface="+mn-cs"/>
                </a:rPr>
                <a:t>P</a:t>
              </a:r>
            </a:p>
          </p:txBody>
        </p:sp>
        <p:grpSp>
          <p:nvGrpSpPr>
            <p:cNvPr id="27658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2767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767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27659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27666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2766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27669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27670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</p:grpSp>
          <p:sp>
            <p:nvSpPr>
              <p:cNvPr id="2766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  <a:cs typeface="+mn-cs"/>
                  </a:rPr>
                  <a:t>L</a:t>
                </a:r>
              </a:p>
            </p:txBody>
          </p:sp>
        </p:grpSp>
        <p:grpSp>
          <p:nvGrpSpPr>
            <p:cNvPr id="27660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27661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2766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27664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27665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</p:grpSp>
          <p:sp>
            <p:nvSpPr>
              <p:cNvPr id="2766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  <a:cs typeface="+mn-cs"/>
                  </a:rPr>
                  <a:t>U</a:t>
                </a:r>
              </a:p>
            </p:txBody>
          </p:sp>
        </p:grpSp>
      </p:grpSp>
      <p:sp>
        <p:nvSpPr>
          <p:cNvPr id="28" name="Rectangle 7"/>
          <p:cNvSpPr>
            <a:spLocks/>
          </p:cNvSpPr>
          <p:nvPr/>
        </p:nvSpPr>
        <p:spPr bwMode="auto">
          <a:xfrm>
            <a:off x="173038" y="2071688"/>
            <a:ext cx="3511550" cy="2022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Top500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Solve a large system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of linear equations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by Gaussian elimination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2" name="Picture 1" descr="Top50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27" y="1309593"/>
            <a:ext cx="6408076" cy="55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5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ous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546"/>
            <a:ext cx="7508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14000" y="1702193"/>
            <a:ext cx="2430000" cy="15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45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Co-author graph </a:t>
            </a:r>
            <a:b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from 1993 </a:t>
            </a:r>
            <a:b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Householder</a:t>
            </a:r>
            <a:b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symposium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111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9861" y="5615750"/>
            <a:ext cx="3663999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45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+mn-cs"/>
              </a:rPr>
              <a:t>Facebook graph: </a:t>
            </a:r>
            <a:br>
              <a:rPr lang="en-US" sz="2400" dirty="0" smtClean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+mn-cs"/>
              </a:rPr>
              <a:t>&gt; 1,000,000,000  vertices  </a:t>
            </a:r>
            <a:endParaRPr lang="en-US" sz="2400" dirty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(2015)</a:t>
            </a:r>
            <a:endParaRPr lang="en-US" dirty="0"/>
          </a:p>
        </p:txBody>
      </p:sp>
      <p:pic>
        <p:nvPicPr>
          <p:cNvPr id="4" name="Picture 3" descr="faceboo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8" y="982195"/>
            <a:ext cx="8804171" cy="4623260"/>
          </a:xfrm>
          <a:prstGeom prst="rect">
            <a:avLst/>
          </a:prstGeom>
        </p:spPr>
      </p:pic>
      <p:pic>
        <p:nvPicPr>
          <p:cNvPr id="3" name="Picture 2" descr="FacebookRela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72" y="4811819"/>
            <a:ext cx="2430794" cy="18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9626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16962"/>
          <a:lstStyle/>
          <a:p>
            <a:pPr marL="39688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network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analysis</a:t>
            </a:r>
          </a:p>
        </p:txBody>
      </p:sp>
      <p:pic>
        <p:nvPicPr>
          <p:cNvPr id="81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17713"/>
            <a:ext cx="41783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/>
          </p:cNvSpPr>
          <p:nvPr/>
        </p:nvSpPr>
        <p:spPr bwMode="auto">
          <a:xfrm>
            <a:off x="5187950" y="3249613"/>
            <a:ext cx="3625850" cy="126841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>
              <a:spcBef>
                <a:spcPts val="984"/>
              </a:spcBef>
              <a:defRPr/>
            </a:pPr>
            <a:r>
              <a:rPr lang="en-US" sz="2000" dirty="0" err="1">
                <a:solidFill>
                  <a:srgbClr val="000000"/>
                </a:solidFill>
                <a:latin typeface="Arial Bold" charset="0"/>
                <a:cs typeface="Arial Bold" charset="0"/>
                <a:sym typeface="Arial Bold" charset="0"/>
              </a:rPr>
              <a:t>Betweenness</a:t>
            </a:r>
            <a:r>
              <a:rPr lang="en-US" sz="2000" dirty="0">
                <a:solidFill>
                  <a:srgbClr val="000000"/>
                </a:solidFill>
                <a:latin typeface="Arial Bold" charset="0"/>
                <a:cs typeface="Arial Bold" charset="0"/>
                <a:sym typeface="Arial Bold" charset="0"/>
              </a:rPr>
              <a:t> Centrality (BC)</a:t>
            </a:r>
          </a:p>
          <a:p>
            <a:pPr marL="27898">
              <a:spcBef>
                <a:spcPts val="984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 Bold" charset="0"/>
                <a:sym typeface="Arial Bold" charset="0"/>
              </a:rPr>
              <a:t>C</a:t>
            </a:r>
            <a:r>
              <a:rPr lang="en-US" sz="1800" baseline="-25000" dirty="0">
                <a:solidFill>
                  <a:srgbClr val="000000"/>
                </a:solidFill>
                <a:latin typeface="Arial"/>
                <a:cs typeface="Arial Bold" charset="0"/>
                <a:sym typeface="Arial Bold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 Bold" charset="0"/>
                <a:sym typeface="Arial Bold" charset="0"/>
              </a:rPr>
              <a:t>(v):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 charset="0"/>
              </a:rPr>
              <a:t> Among all the shortest paths, what fraction of them pass through the node of interest?</a:t>
            </a:r>
          </a:p>
        </p:txBody>
      </p:sp>
      <p:pic>
        <p:nvPicPr>
          <p:cNvPr id="8198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4670425"/>
            <a:ext cx="2517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5392738" y="5724525"/>
            <a:ext cx="3625850" cy="3476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6988">
              <a:spcBef>
                <a:spcPts val="813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Brandes</a:t>
            </a:r>
            <a:r>
              <a:rPr lang="ja-JP" alt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’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 algorithm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374650" y="4919663"/>
            <a:ext cx="4170363" cy="5635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0" bIns="0"/>
          <a:lstStyle/>
          <a:p>
            <a:pPr marL="40174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 charset="0"/>
              </a:rPr>
              <a:t>A typical software stack for an application enabled with the Combinatorial BLAS</a:t>
            </a:r>
          </a:p>
        </p:txBody>
      </p:sp>
      <p:pic>
        <p:nvPicPr>
          <p:cNvPr id="8201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08025"/>
            <a:ext cx="2741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50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120063" cy="5159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analogy?  </a:t>
            </a:r>
          </a:p>
        </p:txBody>
      </p:sp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13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3968" y="5267304"/>
              <a:ext cx="1811053" cy="462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  <a:cs typeface="+mn-cs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1283" y="1695990"/>
                <a:ext cx="2866576" cy="8320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Continuous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7464" y="3544371"/>
                <a:ext cx="2287228" cy="462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068888" y="1477963"/>
            <a:ext cx="3074987" cy="4565650"/>
            <a:chOff x="4671391" y="1490870"/>
            <a:chExt cx="3074505" cy="4565374"/>
          </a:xfrm>
        </p:grpSpPr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4583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4584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7155" y="1735607"/>
                <a:ext cx="2834831" cy="831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Discrete</a:t>
                </a:r>
                <a:b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3176" y="3545247"/>
                <a:ext cx="2115805" cy="461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Arial"/>
                    <a:cs typeface="+mn-cs"/>
                  </a:rPr>
                  <a:t>Graph theory</a:t>
                </a:r>
              </a:p>
            </p:txBody>
          </p:sp>
          <p:cxnSp>
            <p:nvCxnSpPr>
              <p:cNvPr id="2458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334862" y="5233969"/>
              <a:ext cx="1809466" cy="461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/>
                  <a:cs typeface="+mn-cs"/>
                </a:rPr>
                <a:t>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5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91" y="0"/>
            <a:ext cx="2041208" cy="12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5380038" cy="515937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Graph 500 List </a:t>
            </a:r>
            <a:r>
              <a:rPr lang="en-US" sz="2400" b="0" dirty="0" smtClean="0">
                <a:latin typeface="Arial" charset="0"/>
              </a:rPr>
              <a:t>(November 2014)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17550" y="1259139"/>
            <a:ext cx="3060700" cy="20240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Graph500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Breadth-first search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in a large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power-law graph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104850" y="3581275"/>
            <a:ext cx="3130550" cy="2324100"/>
            <a:chOff x="3552" y="672"/>
            <a:chExt cx="1972" cy="1464"/>
          </a:xfrm>
        </p:grpSpPr>
        <p:grpSp>
          <p:nvGrpSpPr>
            <p:cNvPr id="28679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28727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28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80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28725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26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81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28723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24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28682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grpSp>
          <p:nvGrpSpPr>
            <p:cNvPr id="28683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28721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22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28684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85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86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87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88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  <p:sp>
          <p:nvSpPr>
            <p:cNvPr id="28689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28690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28691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28692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grpSp>
          <p:nvGrpSpPr>
            <p:cNvPr id="28693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28719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20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94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28717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18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95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28715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96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28713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14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97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28711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12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98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28709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10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699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28707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08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28700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28705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28706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28701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2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  <p:sp>
          <p:nvSpPr>
            <p:cNvPr id="28703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28704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</p:grpSp>
      <p:pic>
        <p:nvPicPr>
          <p:cNvPr id="3" name="Picture 2" descr="Graph50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15" y="1131012"/>
            <a:ext cx="5289685" cy="57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2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" y="173064"/>
            <a:ext cx="8913813" cy="5159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>
                <a:latin typeface="Arial" charset="0"/>
              </a:rPr>
              <a:t>Floating-Point </a:t>
            </a:r>
            <a:r>
              <a:rPr lang="en-US" sz="2400" b="0" dirty="0" smtClean="0">
                <a:latin typeface="Arial" charset="0"/>
              </a:rPr>
              <a:t>vs</a:t>
            </a:r>
            <a:r>
              <a:rPr lang="en-US" sz="2400" b="0" dirty="0">
                <a:latin typeface="Arial" charset="0"/>
              </a:rPr>
              <a:t>. </a:t>
            </a:r>
            <a:r>
              <a:rPr lang="en-US" sz="2400" b="0" dirty="0" smtClean="0">
                <a:latin typeface="Arial" charset="0"/>
              </a:rPr>
              <a:t>Graphs, November 2014</a:t>
            </a:r>
            <a:endParaRPr lang="en-US" sz="2400" b="0" dirty="0">
              <a:latin typeface="Arial" charset="0"/>
            </a:endParaRP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89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7906" cy="6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  <a:cs typeface="+mn-cs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90000" cy="58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  <a:cs typeface="+mn-cs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9408" cy="11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  <a:cs typeface="+mn-cs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  <a:cs typeface="+mn-cs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  <a:cs typeface="+mn-cs"/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  <a:cs typeface="+mn-cs"/>
                  </a:rPr>
                  <a:t>U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845219" y="2162175"/>
            <a:ext cx="3132467" cy="2326104"/>
            <a:chOff x="5845218" y="2162175"/>
            <a:chExt cx="3132467" cy="232610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5935705" y="2490788"/>
              <a:ext cx="241300" cy="814388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6215105" y="2490788"/>
              <a:ext cx="241300" cy="814388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6177005" y="2270125"/>
              <a:ext cx="1233487" cy="211138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6100805" y="2390775"/>
              <a:ext cx="190500" cy="190500"/>
            </a:xfrm>
            <a:prstGeom prst="ellipse">
              <a:avLst/>
            </a:prstGeom>
            <a:solidFill>
              <a:srgbClr val="00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6186530" y="3322638"/>
              <a:ext cx="1233487" cy="83026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5903955" y="21685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7421605" y="21621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923005" y="41497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5845218" y="31527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7440655" y="32353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7320005" y="40671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7320005" y="23907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73200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85392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7434305" y="3121025"/>
              <a:ext cx="1233487" cy="211138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6189705" y="3965575"/>
              <a:ext cx="1233487" cy="211138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6170655" y="4175125"/>
              <a:ext cx="1233487" cy="211138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6196055" y="3324225"/>
              <a:ext cx="1233487" cy="211138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5929355" y="3354388"/>
              <a:ext cx="241300" cy="814388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7421605" y="2490788"/>
              <a:ext cx="241300" cy="814388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7410493" y="3313113"/>
              <a:ext cx="1212850" cy="86201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7443830" y="2495550"/>
              <a:ext cx="1212850" cy="86201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  <a:cs typeface="+mn-cs"/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7408905" y="41433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8678905" y="31591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  <a:cs typeface="+mn-cs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6100805" y="3228975"/>
              <a:ext cx="190500" cy="190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6100805" y="4067175"/>
              <a:ext cx="190500" cy="19050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  <a:cs typeface="+mn-cs"/>
              </a:endParaRPr>
            </a:p>
          </p:txBody>
        </p:sp>
      </p:grpSp>
      <p:sp>
        <p:nvSpPr>
          <p:cNvPr id="30725" name="Rectangle 7"/>
          <p:cNvSpPr>
            <a:spLocks/>
          </p:cNvSpPr>
          <p:nvPr/>
        </p:nvSpPr>
        <p:spPr bwMode="auto">
          <a:xfrm>
            <a:off x="927101" y="5062538"/>
            <a:ext cx="6931025" cy="5635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 /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 is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about 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1,400</a:t>
            </a:r>
            <a:endParaRPr lang="en-US" sz="32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239864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sz="2800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Petaflops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8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24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Terateps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75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stem VT Spec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stem VT Spec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11587</TotalTime>
  <Words>812</Words>
  <Application>Microsoft Macintosh PowerPoint</Application>
  <PresentationFormat>On-screen Show (4:3)</PresentationFormat>
  <Paragraphs>305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Default Design</vt:lpstr>
      <vt:lpstr>1_Default Design</vt:lpstr>
      <vt:lpstr>8_Default Design</vt:lpstr>
      <vt:lpstr>2_Default Design</vt:lpstr>
      <vt:lpstr>3_Default Design</vt:lpstr>
      <vt:lpstr>4_Default Design</vt:lpstr>
      <vt:lpstr>5_Default Design</vt:lpstr>
      <vt:lpstr>Computational models of the physical world</vt:lpstr>
      <vt:lpstr>“The unreasonable effectiveness of mathematics”</vt:lpstr>
      <vt:lpstr>Top 500 List (November 2014)</vt:lpstr>
      <vt:lpstr>Social network analysis (1993)</vt:lpstr>
      <vt:lpstr>Social network analysis (2015)</vt:lpstr>
      <vt:lpstr>Social network analysis</vt:lpstr>
      <vt:lpstr>An analogy?  </vt:lpstr>
      <vt:lpstr>Graph 500 List (November 2014)</vt:lpstr>
      <vt:lpstr>Floating-Point vs. Graphs, November 2014</vt:lpstr>
      <vt:lpstr>Floating-Point vs. Graphs, November 2014</vt:lpstr>
      <vt:lpstr>Parallel Computers Today</vt:lpstr>
      <vt:lpstr>PowerPoint Presentation</vt:lpstr>
      <vt:lpstr>Technology Trends: Microprocessor Capacity</vt:lpstr>
      <vt:lpstr>PowerPoint Presentation</vt:lpstr>
      <vt:lpstr>4-core Intel Sandy Bridge  (Triton uses an 8-core version)</vt:lpstr>
      <vt:lpstr>Generic Parallel Machine Architecture</vt:lpstr>
      <vt:lpstr>Triton memory hierarchy: I (Chip level) </vt:lpstr>
      <vt:lpstr>Triton memory hierarchy II (Node level) </vt:lpstr>
      <vt:lpstr>Triton memory hierarchy III (System level) </vt:lpstr>
      <vt:lpstr>Some models of parallel computation</vt:lpstr>
      <vt:lpstr>Parallel programming languages</vt:lpstr>
      <vt:lpstr>Generic Parallel Machine Architecture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543</cp:revision>
  <cp:lastPrinted>1999-10-20T00:13:40Z</cp:lastPrinted>
  <dcterms:created xsi:type="dcterms:W3CDTF">1998-10-05T22:15:03Z</dcterms:created>
  <dcterms:modified xsi:type="dcterms:W3CDTF">2015-01-05T20:06:40Z</dcterms:modified>
</cp:coreProperties>
</file>