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media/image8.jpg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413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31" r:id="rId11"/>
    <p:sldId id="429" r:id="rId12"/>
    <p:sldId id="430" r:id="rId13"/>
    <p:sldId id="421" r:id="rId14"/>
    <p:sldId id="417" r:id="rId15"/>
    <p:sldId id="402" r:id="rId16"/>
    <p:sldId id="403" r:id="rId17"/>
    <p:sldId id="404" r:id="rId18"/>
    <p:sldId id="411" r:id="rId19"/>
    <p:sldId id="405" r:id="rId20"/>
    <p:sldId id="406" r:id="rId21"/>
    <p:sldId id="407" r:id="rId22"/>
    <p:sldId id="408" r:id="rId23"/>
    <p:sldId id="409" r:id="rId24"/>
    <p:sldId id="412" r:id="rId25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System VT Spec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D200"/>
    <a:srgbClr val="021FAE"/>
    <a:srgbClr val="075DCF"/>
    <a:srgbClr val="33CC33"/>
    <a:srgbClr val="66FF66"/>
    <a:srgbClr val="6591A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9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4" Type="http://schemas.openxmlformats.org/officeDocument/2006/relationships/slide" Target="slides/slide16.xml"/><Relationship Id="rId5" Type="http://schemas.openxmlformats.org/officeDocument/2006/relationships/slide" Target="slides/slide18.xml"/><Relationship Id="rId6" Type="http://schemas.openxmlformats.org/officeDocument/2006/relationships/slide" Target="slides/slide19.xml"/><Relationship Id="rId7" Type="http://schemas.openxmlformats.org/officeDocument/2006/relationships/slide" Target="slides/slide20.xml"/><Relationship Id="rId1" Type="http://schemas.openxmlformats.org/officeDocument/2006/relationships/slide" Target="slides/slide3.xml"/><Relationship Id="rId2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405938"/>
            <a:ext cx="298767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fld id="{A8F75C0A-859D-304E-959C-4892A59FB6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6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3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defTabSz="933450">
              <a:defRPr sz="13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843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314" tIns="46657" rIns="93314" bIns="46657" numCol="1" anchor="b" anchorCtr="0" compatLnSpc="1">
            <a:prstTxWarp prst="textNoShape">
              <a:avLst/>
            </a:prstTxWarp>
          </a:bodyPr>
          <a:lstStyle>
            <a:lvl1pPr algn="r" defTabSz="933450">
              <a:defRPr sz="1300">
                <a:latin typeface="Times New Roman" charset="0"/>
              </a:defRPr>
            </a:lvl1pPr>
          </a:lstStyle>
          <a:p>
            <a:fld id="{BC2E7FDE-007D-DC49-A08E-58BD527A91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17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EDC4DBDE-0103-F344-AD57-AF55165E2016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4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2FDFB20-503A-134B-82BF-2DD64F576732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5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6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7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8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01B4540E-8938-9C46-9123-90D705764BB5}" type="slidenum">
              <a:rPr lang="en-US" sz="1300">
                <a:solidFill>
                  <a:prstClr val="black"/>
                </a:solidFill>
                <a:latin typeface="Times New Roman" charset="0"/>
              </a:rPr>
              <a:pPr/>
              <a:t>9</a:t>
            </a:fld>
            <a:endParaRPr lang="en-US" sz="1300">
              <a:solidFill>
                <a:prstClr val="black"/>
              </a:solidFill>
              <a:latin typeface="Times New Roman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1pPr>
            <a:lvl2pPr marL="742950" indent="-28575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 defTabSz="9334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fld id="{32FDFB20-503A-134B-82BF-2DD64F576732}" type="slidenum">
              <a:rPr lang="en-US" sz="1300">
                <a:latin typeface="Times New Roman" charset="0"/>
              </a:rPr>
              <a:pPr/>
              <a:t>12</a:t>
            </a:fld>
            <a:endParaRPr lang="en-US" sz="1300">
              <a:latin typeface="Times New Roman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41350"/>
            <a:ext cx="4919663" cy="3689350"/>
          </a:xfrm>
          <a:ln w="12700" cap="flat">
            <a:solidFill>
              <a:schemeClr val="tx1"/>
            </a:solidFill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525" y="4705350"/>
            <a:ext cx="5932488" cy="445611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3662" tIns="47625" rIns="93662" bIns="4762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4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2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072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79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593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13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2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79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547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254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58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74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67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05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489825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295400"/>
            <a:ext cx="4038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771900"/>
            <a:ext cx="40386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85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04800"/>
            <a:ext cx="8305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1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29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40386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1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2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6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200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5187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3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489825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1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FF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2400">
          <a:solidFill>
            <a:srgbClr val="000000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>
          <a:solidFill>
            <a:srgbClr val="000000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600">
          <a:solidFill>
            <a:srgbClr val="000000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–"/>
        <a:defRPr sz="1400">
          <a:solidFill>
            <a:srgbClr val="000000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6934199" cy="4191000"/>
          </a:xfrm>
        </p:spPr>
        <p:txBody>
          <a:bodyPr/>
          <a:lstStyle/>
          <a:p>
            <a:pPr algn="ctr"/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dirty="0" smtClean="0"/>
              <a:t>CS 140:</a:t>
            </a: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u="sng" dirty="0"/>
              <a:t/>
            </a:r>
            <a:br>
              <a:rPr lang="en-US" sz="3200" u="sng" dirty="0"/>
            </a:br>
            <a:r>
              <a:rPr lang="en-US" sz="3200" u="sng" dirty="0" smtClean="0"/>
              <a:t>Models of parallel programming:</a:t>
            </a:r>
            <a:br>
              <a:rPr lang="en-US" sz="3200" u="sng" dirty="0" smtClean="0"/>
            </a:br>
            <a:r>
              <a:rPr lang="en-US" sz="3200" u="sng" dirty="0" smtClean="0"/>
              <a:t/>
            </a:r>
            <a:br>
              <a:rPr lang="en-US" sz="3200" u="sng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Distributed memory and MPI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26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models of parallel computation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40386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Computational model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sz="800" dirty="0" smtClean="0"/>
          </a:p>
          <a:p>
            <a:pPr>
              <a:lnSpc>
                <a:spcPct val="130000"/>
              </a:lnSpc>
            </a:pPr>
            <a:r>
              <a:rPr lang="en-US" sz="2400" dirty="0" smtClean="0"/>
              <a:t>Shared </a:t>
            </a:r>
            <a:r>
              <a:rPr lang="en-US" sz="2400" dirty="0"/>
              <a:t>memory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SPMD / Message passing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SIMD  / Data parallel 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PGAS / Partitioned global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Loosely coupled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Hybrids …</a:t>
            </a:r>
            <a:endParaRPr lang="en-US" sz="2400" dirty="0"/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u="sng" dirty="0" smtClean="0">
                <a:solidFill>
                  <a:srgbClr val="FF0000"/>
                </a:solidFill>
              </a:rPr>
              <a:t>Languages</a:t>
            </a:r>
            <a:endParaRPr lang="en-US" sz="2400" u="sng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sz="800" dirty="0" smtClean="0"/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Cilk</a:t>
            </a:r>
            <a:r>
              <a:rPr lang="en-US" sz="2400" dirty="0" smtClean="0"/>
              <a:t>, </a:t>
            </a:r>
            <a:r>
              <a:rPr lang="en-US" sz="2400" dirty="0" err="1" smtClean="0"/>
              <a:t>OpenMP</a:t>
            </a:r>
            <a:r>
              <a:rPr lang="en-US" sz="2400" dirty="0" smtClean="0"/>
              <a:t>, </a:t>
            </a:r>
            <a:r>
              <a:rPr lang="en-US" sz="2400" dirty="0" err="1" smtClean="0"/>
              <a:t>Pthreads</a:t>
            </a:r>
            <a:r>
              <a:rPr lang="en-US" sz="2400" dirty="0" smtClean="0"/>
              <a:t> …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MPI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err="1" smtClean="0"/>
              <a:t>Cuda</a:t>
            </a:r>
            <a:r>
              <a:rPr lang="en-US" sz="2400" dirty="0" smtClean="0"/>
              <a:t>, </a:t>
            </a:r>
            <a:r>
              <a:rPr lang="en-US" sz="2400" dirty="0" err="1" smtClean="0"/>
              <a:t>Matlab</a:t>
            </a:r>
            <a:r>
              <a:rPr lang="en-US" sz="2400" dirty="0" smtClean="0"/>
              <a:t>, </a:t>
            </a:r>
            <a:r>
              <a:rPr lang="en-US" sz="2400" dirty="0" err="1" smtClean="0"/>
              <a:t>OpenCL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UPC, CAF, Titanium</a:t>
            </a:r>
            <a:endParaRPr lang="en-US" sz="2400" dirty="0"/>
          </a:p>
          <a:p>
            <a:pPr>
              <a:lnSpc>
                <a:spcPct val="130000"/>
              </a:lnSpc>
            </a:pPr>
            <a:r>
              <a:rPr lang="en-US" sz="2400" dirty="0" smtClean="0"/>
              <a:t>Map/Reduce, </a:t>
            </a:r>
            <a:r>
              <a:rPr lang="en-US" sz="2400" dirty="0" err="1" smtClean="0"/>
              <a:t>Hadoop</a:t>
            </a:r>
            <a:r>
              <a:rPr lang="en-US" sz="2400" dirty="0" smtClean="0"/>
              <a:t>, …</a:t>
            </a:r>
          </a:p>
          <a:p>
            <a:pPr>
              <a:lnSpc>
                <a:spcPct val="130000"/>
              </a:lnSpc>
            </a:pPr>
            <a:r>
              <a:rPr lang="en-US" sz="2400" dirty="0" smtClean="0"/>
              <a:t>???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335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45488" cy="368300"/>
          </a:xfrm>
        </p:spPr>
        <p:txBody>
          <a:bodyPr/>
          <a:lstStyle/>
          <a:p>
            <a:r>
              <a:rPr lang="en-US"/>
              <a:t>Parallel programming languages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Many have been invented – *much* less consensus on </a:t>
            </a:r>
            <a:r>
              <a:rPr lang="en-US" dirty="0" smtClean="0"/>
              <a:t>what are the best </a:t>
            </a:r>
            <a:r>
              <a:rPr lang="en-US" dirty="0"/>
              <a:t>languages than in the sequential </a:t>
            </a:r>
            <a:r>
              <a:rPr lang="en-US" dirty="0" smtClean="0"/>
              <a:t>world.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Could have a whole course on them; we</a:t>
            </a:r>
            <a:r>
              <a:rPr lang="ja-JP" altLang="en-US" dirty="0"/>
              <a:t>’</a:t>
            </a:r>
            <a:r>
              <a:rPr lang="en-US" dirty="0" err="1"/>
              <a:t>ll</a:t>
            </a:r>
            <a:r>
              <a:rPr lang="en-US" dirty="0"/>
              <a:t> look </a:t>
            </a:r>
            <a:r>
              <a:rPr lang="en-US" dirty="0" smtClean="0"/>
              <a:t>just a few.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endParaRPr lang="en-US" sz="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i="1" u="sng" dirty="0"/>
              <a:t>L</a:t>
            </a:r>
            <a:r>
              <a:rPr lang="en-US" i="1" u="sng" dirty="0" smtClean="0"/>
              <a:t>anguages </a:t>
            </a:r>
            <a:r>
              <a:rPr lang="en-US" i="1" u="sng" dirty="0"/>
              <a:t>you</a:t>
            </a:r>
            <a:r>
              <a:rPr lang="ja-JP" altLang="en-US" i="1" u="sng" dirty="0"/>
              <a:t>’</a:t>
            </a:r>
            <a:r>
              <a:rPr lang="en-US" i="1" u="sng" dirty="0" err="1"/>
              <a:t>ll</a:t>
            </a:r>
            <a:r>
              <a:rPr lang="en-US" i="1" u="sng" dirty="0"/>
              <a:t> use in </a:t>
            </a:r>
            <a:r>
              <a:rPr lang="en-US" i="1" u="sng" dirty="0" smtClean="0"/>
              <a:t>homework</a:t>
            </a:r>
            <a:r>
              <a:rPr lang="en-US" dirty="0" smtClean="0"/>
              <a:t>:</a:t>
            </a:r>
            <a:endParaRPr lang="en-US" dirty="0"/>
          </a:p>
          <a:p>
            <a:pPr lvl="8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 </a:t>
            </a:r>
            <a:r>
              <a:rPr lang="en-US" dirty="0"/>
              <a:t>with MPI  (very widely used, very old-fashioned)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Cilk</a:t>
            </a:r>
            <a:r>
              <a:rPr lang="en-US" dirty="0"/>
              <a:t> </a:t>
            </a:r>
            <a:r>
              <a:rPr lang="en-US" dirty="0" smtClean="0"/>
              <a:t>Plus     (</a:t>
            </a:r>
            <a:r>
              <a:rPr lang="en-US" dirty="0"/>
              <a:t>a newer upstart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dirty="0" smtClean="0"/>
              <a:t>You will choose a language for the final project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97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6537325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 Parallel Machine Architecture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458200" cy="128855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203200" indent="-203200">
              <a:buFontTx/>
              <a:buNone/>
            </a:pPr>
            <a:endParaRPr lang="en-US" sz="1800" dirty="0"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architecture question: 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and how fast are the interconnects?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2171700" lvl="4" indent="-342900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algorithm question:  </a:t>
            </a:r>
            <a:r>
              <a:rPr lang="en-US" sz="2000" u="sng" dirty="0">
                <a:solidFill>
                  <a:srgbClr val="FF0000"/>
                </a:solidFill>
                <a:latin typeface="Arial" charset="0"/>
              </a:rPr>
              <a:t>Where is the data?</a:t>
            </a:r>
            <a:endParaRPr lang="en-US" sz="3200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87338" y="815975"/>
            <a:ext cx="1162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</a:rPr>
              <a:t>Hierarchy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Proc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Cache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L2 Cache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L3 Cache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1"/>
                </a:solidFill>
                <a:latin typeface="Arial" charset="0"/>
              </a:rPr>
              <a:t>Memory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9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0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potential</a:t>
            </a:r>
          </a:p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interconnects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720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6779761" cy="482183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/>
              <a:t>Message-passing </a:t>
            </a:r>
            <a:r>
              <a:rPr lang="en-US" dirty="0" smtClean="0"/>
              <a:t>programming model</a:t>
            </a:r>
            <a:endParaRPr lang="en-US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971800"/>
            <a:ext cx="8991600" cy="3910814"/>
          </a:xfrm>
          <a:noFill/>
          <a:ln/>
        </p:spPr>
        <p:txBody>
          <a:bodyPr wrap="square" lIns="63500" tIns="25400" rIns="63500" bIns="25400">
            <a:spAutoFit/>
          </a:bodyPr>
          <a:lstStyle/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>
                <a:solidFill>
                  <a:srgbClr val="FF0000"/>
                </a:solidFill>
              </a:rPr>
              <a:t>Architecture:  </a:t>
            </a:r>
            <a:r>
              <a:rPr lang="en-US" dirty="0" smtClean="0"/>
              <a:t>Each </a:t>
            </a:r>
            <a:r>
              <a:rPr lang="en-US" dirty="0"/>
              <a:t>processor has its own memory and cache but cannot directly access another processor</a:t>
            </a:r>
            <a:r>
              <a:rPr lang="ja-JP" altLang="en-US" dirty="0"/>
              <a:t>’</a:t>
            </a:r>
            <a:r>
              <a:rPr lang="en-US" dirty="0"/>
              <a:t>s memory</a:t>
            </a:r>
            <a:r>
              <a:rPr lang="en-US" dirty="0" smtClean="0"/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03200" indent="-203200">
              <a:spcBef>
                <a:spcPts val="1500"/>
              </a:spcBef>
              <a:spcAft>
                <a:spcPts val="300"/>
              </a:spcAft>
            </a:pPr>
            <a:r>
              <a:rPr lang="en-US" dirty="0" smtClean="0">
                <a:solidFill>
                  <a:srgbClr val="FF0000"/>
                </a:solidFill>
              </a:rPr>
              <a:t>Language:  </a:t>
            </a:r>
            <a:r>
              <a:rPr lang="en-US" dirty="0" smtClean="0">
                <a:solidFill>
                  <a:schemeClr val="tx1"/>
                </a:solidFill>
              </a:rPr>
              <a:t>MPI 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smtClean="0">
                <a:solidFill>
                  <a:schemeClr val="tx1"/>
                </a:solidFill>
              </a:rPr>
              <a:t>“Message-Passing Interface”)</a:t>
            </a:r>
            <a:endParaRPr lang="en-US" dirty="0" smtClean="0">
              <a:solidFill>
                <a:srgbClr val="FF0000"/>
              </a:solidFill>
            </a:endParaRPr>
          </a:p>
          <a:p>
            <a:pPr marL="603250" lvl="1" indent="-203200">
              <a:spcBef>
                <a:spcPts val="1500"/>
              </a:spcBef>
              <a:spcAft>
                <a:spcPts val="3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least common denominator based on </a:t>
            </a:r>
            <a:r>
              <a:rPr lang="en-US" sz="2400" dirty="0" smtClean="0"/>
              <a:t>1980s technology</a:t>
            </a:r>
            <a:endParaRPr lang="en-US" sz="1600" dirty="0">
              <a:solidFill>
                <a:schemeClr val="tx1"/>
              </a:solidFill>
            </a:endParaRPr>
          </a:p>
          <a:p>
            <a:pPr marL="603250" lvl="1" indent="-203200"/>
            <a:r>
              <a:rPr lang="en-US" sz="2400" dirty="0">
                <a:solidFill>
                  <a:schemeClr val="tx1"/>
                </a:solidFill>
              </a:rPr>
              <a:t>Links to documentation on course home </a:t>
            </a:r>
            <a:r>
              <a:rPr lang="en-US" sz="2400" dirty="0" smtClean="0">
                <a:solidFill>
                  <a:schemeClr val="tx1"/>
                </a:solidFill>
              </a:rPr>
              <a:t>page</a:t>
            </a:r>
          </a:p>
          <a:p>
            <a:pPr marL="603250" lvl="1" indent="-203200"/>
            <a:r>
              <a:rPr lang="en-US" sz="2400" u="sng" dirty="0" smtClean="0">
                <a:solidFill>
                  <a:schemeClr val="tx1"/>
                </a:solidFill>
              </a:rPr>
              <a:t>SPMD</a:t>
            </a:r>
            <a:r>
              <a:rPr lang="en-US" sz="2400" dirty="0" smtClean="0">
                <a:solidFill>
                  <a:schemeClr val="tx1"/>
                </a:solidFill>
              </a:rPr>
              <a:t> = “Single Program, Multiple Data”</a:t>
            </a:r>
            <a:endParaRPr lang="en-US" sz="2400" dirty="0">
              <a:solidFill>
                <a:schemeClr val="tx1"/>
              </a:solidFill>
            </a:endParaRPr>
          </a:p>
          <a:p>
            <a:pPr marL="203200" indent="-203200"/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1143000"/>
            <a:ext cx="5105400" cy="1757363"/>
            <a:chOff x="1056" y="2301"/>
            <a:chExt cx="3216" cy="1107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1104" y="3120"/>
              <a:ext cx="3168" cy="28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208" y="3120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interconnect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1294" y="2304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P0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056" y="2592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680" y="2304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440" y="254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584" y="244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776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640" y="2544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3936" y="259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736" y="2688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>
                  <a:latin typeface="Arial" charset="0"/>
                </a:rPr>
                <a:t>. . .</a:t>
              </a: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2155" y="2301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P1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1917" y="2589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541" y="2301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301" y="2541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2445" y="244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3442" y="2357"/>
              <a:ext cx="290" cy="240"/>
            </a:xfrm>
            <a:prstGeom prst="ellipse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Pn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3204" y="2645"/>
              <a:ext cx="624" cy="336"/>
            </a:xfrm>
            <a:prstGeom prst="rect">
              <a:avLst/>
            </a:prstGeom>
            <a:solidFill>
              <a:srgbClr val="EBD7C3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memory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828" y="2357"/>
              <a:ext cx="240" cy="240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NI</a:t>
              </a: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3588" y="2597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3732" y="2501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29758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 in MPI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&lt;stdio.h&gt;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#include "mpi.h"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int main( int argc, char *argv[])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int rank, size;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MPI_Init( &amp;argc, &amp;argv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MPI_Comm_size( MPI_COMM_WORLD, &amp;size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MPI_Comm_rank( MPI_COMM_WORLD, &amp;rank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printf( "Hello world from process %d of %d\n",   </a:t>
            </a:r>
            <a:br>
              <a:rPr lang="en-US" sz="2000" b="1">
                <a:latin typeface="Courier New" charset="0"/>
              </a:rPr>
            </a:br>
            <a:r>
              <a:rPr lang="en-US" sz="2000" b="1">
                <a:latin typeface="Courier New" charset="0"/>
              </a:rPr>
              <a:t>          rank, size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MPI_Finalize();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    return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</a:pPr>
            <a:endParaRPr lang="en-US" sz="2000" b="1">
              <a:latin typeface="Courier New" charset="0"/>
            </a:endParaRPr>
          </a:p>
          <a:p>
            <a:pPr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ransition xmlns:p14="http://schemas.microsoft.com/office/powerpoint/2010/main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MPI in nine routines  (all you </a:t>
            </a:r>
            <a:r>
              <a:rPr lang="en-US" u="sng"/>
              <a:t>really</a:t>
            </a:r>
            <a:r>
              <a:rPr lang="en-US"/>
              <a:t> need)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MPI_Init</a:t>
            </a:r>
            <a:r>
              <a:rPr lang="en-US" b="1" dirty="0">
                <a:latin typeface="Courier New" charset="0"/>
              </a:rPr>
              <a:t>			Initialize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MPI_Finalize</a:t>
            </a:r>
            <a:r>
              <a:rPr lang="en-US" b="1" dirty="0">
                <a:latin typeface="Courier New" charset="0"/>
              </a:rPr>
              <a:t>		Finalize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MPI_Comm_size</a:t>
            </a:r>
            <a:r>
              <a:rPr lang="en-US" b="1" dirty="0">
                <a:latin typeface="Courier New" charset="0"/>
              </a:rPr>
              <a:t>		How many processes?  	</a:t>
            </a: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MPI_Comm_rank</a:t>
            </a:r>
            <a:r>
              <a:rPr lang="en-US" b="1" dirty="0">
                <a:latin typeface="Courier New" charset="0"/>
              </a:rPr>
              <a:t>		Which process am I?	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MPI_Wtime</a:t>
            </a:r>
            <a:r>
              <a:rPr lang="en-US" b="1" dirty="0">
                <a:latin typeface="Courier New" charset="0"/>
              </a:rPr>
              <a:t>			Timer</a:t>
            </a: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MPI_Send</a:t>
            </a:r>
            <a:r>
              <a:rPr lang="en-US" b="1" dirty="0">
                <a:latin typeface="Courier New" charset="0"/>
              </a:rPr>
              <a:t>			Send data to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MPI_Recv</a:t>
            </a:r>
            <a:r>
              <a:rPr lang="en-US" b="1" dirty="0">
                <a:latin typeface="Courier New" charset="0"/>
              </a:rPr>
              <a:t>			Receive data from one </a:t>
            </a:r>
            <a:r>
              <a:rPr lang="en-US" b="1" dirty="0" err="1">
                <a:latin typeface="Courier New" charset="0"/>
              </a:rPr>
              <a:t>proc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MPI_Bcast</a:t>
            </a:r>
            <a:r>
              <a:rPr lang="en-US" b="1" dirty="0">
                <a:latin typeface="Courier New" charset="0"/>
              </a:rPr>
              <a:t>			Broadcast data to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b="1" dirty="0">
              <a:latin typeface="Courier New" charset="0"/>
            </a:endParaRPr>
          </a:p>
          <a:p>
            <a:pPr>
              <a:buFontTx/>
              <a:buNone/>
            </a:pPr>
            <a:r>
              <a:rPr lang="en-US" b="1" dirty="0" err="1">
                <a:latin typeface="Courier New" charset="0"/>
              </a:rPr>
              <a:t>MPI_Reduce</a:t>
            </a:r>
            <a:r>
              <a:rPr lang="en-US" b="1" dirty="0">
                <a:latin typeface="Courier New" charset="0"/>
              </a:rPr>
              <a:t>		</a:t>
            </a:r>
            <a:r>
              <a:rPr lang="en-US" b="1" dirty="0" smtClean="0">
                <a:latin typeface="Courier New" charset="0"/>
              </a:rPr>
              <a:t>Combine </a:t>
            </a:r>
            <a:r>
              <a:rPr lang="en-US" b="1" dirty="0">
                <a:latin typeface="Courier New" charset="0"/>
              </a:rPr>
              <a:t>data from all </a:t>
            </a:r>
            <a:r>
              <a:rPr lang="en-US" b="1" dirty="0" err="1">
                <a:latin typeface="Courier New" charset="0"/>
              </a:rPr>
              <a:t>procs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Ten more MPI routines (sometimes useful)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More </a:t>
            </a:r>
            <a:r>
              <a:rPr lang="en-US" b="1" u="sng" dirty="0" smtClean="0">
                <a:latin typeface="Courier New" charset="0"/>
              </a:rPr>
              <a:t>collective ops </a:t>
            </a:r>
            <a:r>
              <a:rPr lang="en-US" b="1" u="sng" dirty="0">
                <a:latin typeface="Courier New" charset="0"/>
              </a:rPr>
              <a:t>(like </a:t>
            </a:r>
            <a:r>
              <a:rPr lang="en-US" b="1" u="sng" dirty="0" err="1">
                <a:latin typeface="Courier New" charset="0"/>
              </a:rPr>
              <a:t>Bcast</a:t>
            </a:r>
            <a:r>
              <a:rPr lang="en-US" b="1" u="sng" dirty="0">
                <a:latin typeface="Courier New" charset="0"/>
              </a:rPr>
              <a:t> and Reduce):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MPI_Alltoall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MPI_Alltoallv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MPI_Scatter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MPI_Gather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Non-blocking send and receive: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u="sng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MPI_Isend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MPI_Irecv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MPI_Wait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MPI_Test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MPI_Probe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MPI_Iprobe</a:t>
            </a: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u="sng" dirty="0">
                <a:latin typeface="Courier New" charset="0"/>
              </a:rPr>
              <a:t>Synchronization: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>
              <a:latin typeface="Courier New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charset="0"/>
              </a:rPr>
              <a:t>	</a:t>
            </a:r>
            <a:r>
              <a:rPr lang="en-US" b="1" dirty="0" err="1">
                <a:latin typeface="Courier New" charset="0"/>
              </a:rPr>
              <a:t>MPI_Barrier</a:t>
            </a:r>
            <a:endParaRPr lang="en-US" b="1" dirty="0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Communicator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A set of processes that are allowed to communicate among themselves.</a:t>
            </a:r>
          </a:p>
          <a:p>
            <a:pPr lvl="1"/>
            <a:r>
              <a:rPr lang="en-US" sz="2400" b="1">
                <a:latin typeface="Courier New" charset="0"/>
              </a:rPr>
              <a:t>Kind of like a “radio channel”.</a:t>
            </a:r>
          </a:p>
          <a:p>
            <a:pPr lvl="1"/>
            <a:r>
              <a:rPr lang="en-US" sz="2400" b="1">
                <a:latin typeface="Courier New" charset="0"/>
              </a:rPr>
              <a:t>Default communicator: </a:t>
            </a:r>
            <a:r>
              <a:rPr lang="en-US" sz="2400" b="1">
                <a:solidFill>
                  <a:srgbClr val="FF0000"/>
                </a:solidFill>
                <a:latin typeface="Courier New" charset="0"/>
              </a:rPr>
              <a:t>MPI_COMM_WORLD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 library can use its own communicator, separated from that of a user program.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Data Type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What kind of data is being sent/recvd?</a:t>
            </a:r>
          </a:p>
          <a:p>
            <a:pPr lvl="1"/>
            <a:r>
              <a:rPr lang="en-US" sz="2400" b="1">
                <a:latin typeface="Courier New" charset="0"/>
              </a:rPr>
              <a:t>Mostly just names for C data types</a:t>
            </a:r>
          </a:p>
          <a:p>
            <a:pPr lvl="1"/>
            <a:r>
              <a:rPr lang="en-US" sz="2400" b="1">
                <a:latin typeface="Courier New" charset="0"/>
              </a:rPr>
              <a:t>MPI_INT, MPI_CHAR, MPI_DOUBLE, etc.</a:t>
            </a:r>
          </a:p>
          <a:p>
            <a:pPr lvl="1">
              <a:buFontTx/>
              <a:buNone/>
            </a:pPr>
            <a:endParaRPr lang="en-US" sz="2400" b="1"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368300"/>
          </a:xfrm>
          <a:noFill/>
          <a:ln/>
        </p:spPr>
        <p:txBody>
          <a:bodyPr/>
          <a:lstStyle/>
          <a:p>
            <a:r>
              <a:rPr lang="en-US"/>
              <a:t>Technology Trends: Microprocessor Capacity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152400" y="4495800"/>
            <a:ext cx="4572000" cy="209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Moore</a:t>
            </a:r>
            <a:r>
              <a:rPr lang="ja-JP" altLang="en-US" sz="2000" b="1" dirty="0" smtClean="0">
                <a:solidFill>
                  <a:srgbClr val="FF0000"/>
                </a:solidFill>
                <a:latin typeface="Arial"/>
                <a:cs typeface="ＭＳ Ｐゴシック" charset="0"/>
              </a:rPr>
              <a:t>’</a:t>
            </a:r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s Law:</a:t>
            </a:r>
            <a:r>
              <a:rPr lang="en-US" sz="2000" b="1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  # transistors / chip doubles every 1.5 years</a:t>
            </a:r>
          </a:p>
          <a:p>
            <a:endParaRPr kumimoji="1" lang="en-US" sz="2400" b="1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endParaRPr lang="en-US" sz="1800" b="1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endParaRPr lang="en-US" sz="2400" b="1" dirty="0" smtClean="0">
              <a:solidFill>
                <a:srgbClr val="000000"/>
              </a:solidFill>
              <a:latin typeface="Arial" charset="0"/>
              <a:cs typeface="ＭＳ Ｐゴシック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 </a:t>
            </a:r>
          </a:p>
        </p:txBody>
      </p:sp>
      <p:pic>
        <p:nvPicPr>
          <p:cNvPr id="237574" name="Picture 6" descr="mo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00200"/>
            <a:ext cx="3048000" cy="243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575" name="Rectangle 7"/>
          <p:cNvSpPr>
            <a:spLocks noChangeArrowheads="1"/>
          </p:cNvSpPr>
          <p:nvPr/>
        </p:nvSpPr>
        <p:spPr bwMode="auto">
          <a:xfrm>
            <a:off x="152400" y="5867400"/>
            <a:ext cx="4724400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Microprocessors keep getting smaller, denser, and more powerful.</a:t>
            </a:r>
          </a:p>
        </p:txBody>
      </p:sp>
      <p:pic>
        <p:nvPicPr>
          <p:cNvPr id="2" name="Picture 1" descr="MooresLawTo201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66800"/>
            <a:ext cx="4990997" cy="3429000"/>
          </a:xfrm>
          <a:prstGeom prst="rect">
            <a:avLst/>
          </a:prstGeom>
        </p:spPr>
      </p:pic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4953000" y="4267200"/>
            <a:ext cx="4191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189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kumimoji="1" lang="en-US" sz="2000" b="1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Gordon Moore (Intel co-founder) predicted in </a:t>
            </a:r>
            <a:r>
              <a:rPr kumimoji="1" lang="en-US" sz="2000" b="1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1965</a:t>
            </a:r>
            <a:r>
              <a:rPr kumimoji="1" lang="en-US" sz="2000" b="1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 that the transistor density of semiconductor chips would double roughly every 18 months. </a:t>
            </a:r>
          </a:p>
        </p:txBody>
      </p:sp>
    </p:spTree>
    <p:extLst>
      <p:ext uri="{BB962C8B-B14F-4D97-AF65-F5344CB8AC3E}">
        <p14:creationId xmlns:p14="http://schemas.microsoft.com/office/powerpoint/2010/main" val="53442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MPI Concepts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>
              <a:latin typeface="Courier New" charset="0"/>
            </a:endParaRPr>
          </a:p>
          <a:p>
            <a:r>
              <a:rPr lang="en-US" b="1" u="sng">
                <a:latin typeface="Courier New" charset="0"/>
              </a:rPr>
              <a:t>Message Tag</a:t>
            </a:r>
          </a:p>
          <a:p>
            <a:endParaRPr lang="en-US" b="1" u="sng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Arbitrary (integer) label for a message</a:t>
            </a:r>
          </a:p>
          <a:p>
            <a:pPr lvl="1"/>
            <a:r>
              <a:rPr lang="en-US" sz="2400" b="1">
                <a:latin typeface="Courier New" charset="0"/>
              </a:rPr>
              <a:t>Tag of Send must match tag of Recv</a:t>
            </a:r>
          </a:p>
          <a:p>
            <a:pPr lvl="1"/>
            <a:endParaRPr lang="en-US" sz="2400" b="1">
              <a:latin typeface="Courier New" charset="0"/>
            </a:endParaRPr>
          </a:p>
          <a:p>
            <a:pPr lvl="1"/>
            <a:r>
              <a:rPr lang="en-US" sz="2400" b="1">
                <a:latin typeface="Courier New" charset="0"/>
              </a:rPr>
              <a:t>Useful for error checking &amp; debugging</a:t>
            </a:r>
            <a:endParaRPr lang="en-US" sz="2400" b="1">
              <a:solidFill>
                <a:srgbClr val="FF0000"/>
              </a:solidFill>
              <a:latin typeface="Courier New" charset="0"/>
            </a:endParaRPr>
          </a:p>
          <a:p>
            <a:pPr lvl="1"/>
            <a:endParaRPr lang="en-US" sz="2400" b="1"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489825" cy="609600"/>
          </a:xfrm>
        </p:spPr>
        <p:txBody>
          <a:bodyPr/>
          <a:lstStyle/>
          <a:p>
            <a:r>
              <a:rPr lang="en-US"/>
              <a:t>Parameters of blocking send</a:t>
            </a:r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>
            <a:off x="1066800" y="2667000"/>
            <a:ext cx="7162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 charset="0"/>
              </a:rPr>
              <a:t>MPI_Send</a:t>
            </a:r>
            <a:r>
              <a:rPr lang="en-US" sz="2000" b="1" dirty="0">
                <a:latin typeface="Courier New" charset="0"/>
              </a:rPr>
              <a:t>(</a:t>
            </a:r>
            <a:r>
              <a:rPr lang="en-US" sz="2000" b="1" dirty="0" err="1">
                <a:latin typeface="Courier New" charset="0"/>
              </a:rPr>
              <a:t>buf</a:t>
            </a:r>
            <a:r>
              <a:rPr lang="en-US" sz="2000" b="1" dirty="0">
                <a:latin typeface="Courier New" charset="0"/>
              </a:rPr>
              <a:t>, count, </a:t>
            </a:r>
            <a:r>
              <a:rPr lang="en-US" sz="2000" b="1" dirty="0" err="1">
                <a:latin typeface="Courier New" charset="0"/>
              </a:rPr>
              <a:t>datatype</a:t>
            </a:r>
            <a:r>
              <a:rPr lang="en-US" sz="2000" b="1" dirty="0">
                <a:latin typeface="Courier New" charset="0"/>
              </a:rPr>
              <a:t>, </a:t>
            </a:r>
            <a:r>
              <a:rPr lang="en-US" sz="2000" b="1" dirty="0" err="1">
                <a:latin typeface="Courier New" charset="0"/>
              </a:rPr>
              <a:t>dest</a:t>
            </a:r>
            <a:r>
              <a:rPr lang="en-US" sz="2000" b="1" dirty="0">
                <a:latin typeface="Courier New" charset="0"/>
              </a:rPr>
              <a:t>, tag, </a:t>
            </a:r>
            <a:r>
              <a:rPr lang="en-US" sz="2000" b="1" dirty="0" err="1">
                <a:latin typeface="Courier New" charset="0"/>
              </a:rPr>
              <a:t>comm</a:t>
            </a:r>
            <a:r>
              <a:rPr lang="en-US" sz="2000" b="1" dirty="0">
                <a:latin typeface="Courier New" charset="0"/>
              </a:rPr>
              <a:t>)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1951038" y="3154363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4069" name="Rectangle 5"/>
          <p:cNvSpPr>
            <a:spLocks noChangeArrowheads="1"/>
          </p:cNvSpPr>
          <p:nvPr/>
        </p:nvSpPr>
        <p:spPr bwMode="auto">
          <a:xfrm>
            <a:off x="2786063" y="3687763"/>
            <a:ext cx="1585912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Number of items</a:t>
            </a:r>
            <a:endParaRPr lang="en-US" sz="1200">
              <a:latin typeface="Arial" charset="0"/>
            </a:endParaRPr>
          </a:p>
        </p:txBody>
      </p:sp>
      <p:sp>
        <p:nvSpPr>
          <p:cNvPr id="344070" name="Rectangle 6"/>
          <p:cNvSpPr>
            <a:spLocks noChangeArrowheads="1"/>
          </p:cNvSpPr>
          <p:nvPr/>
        </p:nvSpPr>
        <p:spPr bwMode="auto">
          <a:xfrm>
            <a:off x="3976688" y="3154363"/>
            <a:ext cx="11080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Datatype of</a:t>
            </a:r>
            <a:endParaRPr lang="en-US" sz="1200">
              <a:latin typeface="Arial" charset="0"/>
            </a:endParaRPr>
          </a:p>
        </p:txBody>
      </p:sp>
      <p:sp>
        <p:nvSpPr>
          <p:cNvPr id="344071" name="Rectangle 7"/>
          <p:cNvSpPr>
            <a:spLocks noChangeArrowheads="1"/>
          </p:cNvSpPr>
          <p:nvPr/>
        </p:nvSpPr>
        <p:spPr bwMode="auto">
          <a:xfrm>
            <a:off x="4740275" y="3687763"/>
            <a:ext cx="18542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Rank of destination</a:t>
            </a:r>
            <a:endParaRPr lang="en-US" sz="1200">
              <a:latin typeface="Arial" charset="0"/>
            </a:endParaRPr>
          </a:p>
        </p:txBody>
      </p:sp>
      <p:sp>
        <p:nvSpPr>
          <p:cNvPr id="344072" name="Rectangle 8"/>
          <p:cNvSpPr>
            <a:spLocks noChangeArrowheads="1"/>
          </p:cNvSpPr>
          <p:nvPr/>
        </p:nvSpPr>
        <p:spPr bwMode="auto">
          <a:xfrm>
            <a:off x="6019800" y="3200400"/>
            <a:ext cx="12398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>
              <a:latin typeface="Arial" charset="0"/>
            </a:endParaRPr>
          </a:p>
        </p:txBody>
      </p:sp>
      <p:sp>
        <p:nvSpPr>
          <p:cNvPr id="344073" name="Rectangle 9"/>
          <p:cNvSpPr>
            <a:spLocks noChangeArrowheads="1"/>
          </p:cNvSpPr>
          <p:nvPr/>
        </p:nvSpPr>
        <p:spPr bwMode="auto">
          <a:xfrm>
            <a:off x="6659563" y="3705225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Comm</a:t>
            </a:r>
            <a:endParaRPr lang="en-US" sz="1200">
              <a:latin typeface="Arial" charset="0"/>
            </a:endParaRPr>
          </a:p>
        </p:txBody>
      </p:sp>
      <p:sp>
        <p:nvSpPr>
          <p:cNvPr id="344074" name="Rectangle 10"/>
          <p:cNvSpPr>
            <a:spLocks noChangeArrowheads="1"/>
          </p:cNvSpPr>
          <p:nvPr/>
        </p:nvSpPr>
        <p:spPr bwMode="auto">
          <a:xfrm>
            <a:off x="7281863" y="3705225"/>
            <a:ext cx="769937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unicator</a:t>
            </a:r>
            <a:endParaRPr lang="en-US" sz="1200">
              <a:latin typeface="Arial" charset="0"/>
            </a:endParaRPr>
          </a:p>
        </p:txBody>
      </p:sp>
      <p:sp>
        <p:nvSpPr>
          <p:cNvPr id="344075" name="Rectangle 11"/>
          <p:cNvSpPr>
            <a:spLocks noChangeArrowheads="1"/>
          </p:cNvSpPr>
          <p:nvPr/>
        </p:nvSpPr>
        <p:spPr bwMode="auto">
          <a:xfrm>
            <a:off x="1933575" y="3384550"/>
            <a:ext cx="6508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send b</a:t>
            </a:r>
            <a:endParaRPr lang="en-US" sz="1200">
              <a:latin typeface="Arial" charset="0"/>
            </a:endParaRPr>
          </a:p>
        </p:txBody>
      </p:sp>
      <p:sp>
        <p:nvSpPr>
          <p:cNvPr id="344076" name="Rectangle 12"/>
          <p:cNvSpPr>
            <a:spLocks noChangeArrowheads="1"/>
          </p:cNvSpPr>
          <p:nvPr/>
        </p:nvSpPr>
        <p:spPr bwMode="auto">
          <a:xfrm>
            <a:off x="2573338" y="3384550"/>
            <a:ext cx="2413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4077" name="Rectangle 13"/>
          <p:cNvSpPr>
            <a:spLocks noChangeArrowheads="1"/>
          </p:cNvSpPr>
          <p:nvPr/>
        </p:nvSpPr>
        <p:spPr bwMode="auto">
          <a:xfrm>
            <a:off x="2803525" y="3384550"/>
            <a:ext cx="192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4078" name="Rectangle 14"/>
          <p:cNvSpPr>
            <a:spLocks noChangeArrowheads="1"/>
          </p:cNvSpPr>
          <p:nvPr/>
        </p:nvSpPr>
        <p:spPr bwMode="auto">
          <a:xfrm>
            <a:off x="3213100" y="3917950"/>
            <a:ext cx="7112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to send</a:t>
            </a:r>
            <a:endParaRPr lang="en-US" sz="1200">
              <a:latin typeface="Arial" charset="0"/>
            </a:endParaRPr>
          </a:p>
        </p:txBody>
      </p:sp>
      <p:sp>
        <p:nvSpPr>
          <p:cNvPr id="344079" name="Rectangle 15"/>
          <p:cNvSpPr>
            <a:spLocks noChangeArrowheads="1"/>
          </p:cNvSpPr>
          <p:nvPr/>
        </p:nvSpPr>
        <p:spPr bwMode="auto">
          <a:xfrm>
            <a:off x="4065588" y="3384550"/>
            <a:ext cx="9382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each item</a:t>
            </a:r>
            <a:endParaRPr lang="en-US" sz="1200">
              <a:latin typeface="Arial" charset="0"/>
            </a:endParaRPr>
          </a:p>
        </p:txBody>
      </p:sp>
      <p:sp>
        <p:nvSpPr>
          <p:cNvPr id="344080" name="Rectangle 16"/>
          <p:cNvSpPr>
            <a:spLocks noChangeArrowheads="1"/>
          </p:cNvSpPr>
          <p:nvPr/>
        </p:nvSpPr>
        <p:spPr bwMode="auto">
          <a:xfrm>
            <a:off x="5273675" y="3917950"/>
            <a:ext cx="75723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process</a:t>
            </a:r>
            <a:endParaRPr lang="en-US" sz="1200">
              <a:latin typeface="Arial" charset="0"/>
            </a:endParaRPr>
          </a:p>
        </p:txBody>
      </p:sp>
      <p:sp>
        <p:nvSpPr>
          <p:cNvPr id="344081" name="Line 17"/>
          <p:cNvSpPr>
            <a:spLocks noChangeShapeType="1"/>
          </p:cNvSpPr>
          <p:nvPr/>
        </p:nvSpPr>
        <p:spPr bwMode="auto">
          <a:xfrm flipH="1">
            <a:off x="2554288" y="2940050"/>
            <a:ext cx="214312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2" name="Line 18"/>
          <p:cNvSpPr>
            <a:spLocks noChangeShapeType="1"/>
          </p:cNvSpPr>
          <p:nvPr/>
        </p:nvSpPr>
        <p:spPr bwMode="auto">
          <a:xfrm>
            <a:off x="3567113" y="2940050"/>
            <a:ext cx="1587" cy="8001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3" name="Line 19"/>
          <p:cNvSpPr>
            <a:spLocks noChangeShapeType="1"/>
          </p:cNvSpPr>
          <p:nvPr/>
        </p:nvSpPr>
        <p:spPr bwMode="auto">
          <a:xfrm>
            <a:off x="4527550" y="2940050"/>
            <a:ext cx="1588" cy="2667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4" name="Line 20"/>
          <p:cNvSpPr>
            <a:spLocks noChangeShapeType="1"/>
          </p:cNvSpPr>
          <p:nvPr/>
        </p:nvSpPr>
        <p:spPr bwMode="auto">
          <a:xfrm flipH="1">
            <a:off x="6394450" y="2971800"/>
            <a:ext cx="463550" cy="2349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5" name="Line 21"/>
          <p:cNvSpPr>
            <a:spLocks noChangeShapeType="1"/>
          </p:cNvSpPr>
          <p:nvPr/>
        </p:nvSpPr>
        <p:spPr bwMode="auto">
          <a:xfrm flipH="1">
            <a:off x="5648325" y="2895600"/>
            <a:ext cx="371475" cy="79057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086" name="Line 22"/>
          <p:cNvSpPr>
            <a:spLocks noChangeShapeType="1"/>
          </p:cNvSpPr>
          <p:nvPr/>
        </p:nvSpPr>
        <p:spPr bwMode="auto">
          <a:xfrm flipH="1">
            <a:off x="7299325" y="2971800"/>
            <a:ext cx="320675" cy="76835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r>
              <a:rPr lang="en-US" sz="2000"/>
              <a:t>     </a:t>
            </a:r>
            <a:r>
              <a:rPr lang="en-US"/>
              <a:t>Parameters of blocking receive</a:t>
            </a: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609600" y="2667000"/>
            <a:ext cx="831132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MPI_Recv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buf</a:t>
            </a:r>
            <a:r>
              <a:rPr lang="en-US" sz="2000" b="1" dirty="0">
                <a:latin typeface="Courier New"/>
                <a:cs typeface="Courier New"/>
              </a:rPr>
              <a:t>, count, </a:t>
            </a:r>
            <a:r>
              <a:rPr lang="en-US" sz="2000" b="1" dirty="0" err="1">
                <a:latin typeface="Courier New"/>
                <a:cs typeface="Courier New"/>
              </a:rPr>
              <a:t>datatype</a:t>
            </a:r>
            <a:r>
              <a:rPr lang="en-US" sz="2000" b="1" dirty="0">
                <a:latin typeface="Courier New"/>
                <a:cs typeface="Courier New"/>
              </a:rPr>
              <a:t>, </a:t>
            </a:r>
            <a:r>
              <a:rPr lang="en-US" sz="2000" b="1" dirty="0" err="1">
                <a:latin typeface="Courier New"/>
                <a:cs typeface="Courier New"/>
              </a:rPr>
              <a:t>src</a:t>
            </a:r>
            <a:r>
              <a:rPr lang="en-US" sz="2000" b="1" dirty="0">
                <a:latin typeface="Courier New"/>
                <a:cs typeface="Courier New"/>
              </a:rPr>
              <a:t>, tag, </a:t>
            </a:r>
            <a:r>
              <a:rPr lang="en-US" sz="2000" b="1" dirty="0" err="1">
                <a:latin typeface="Courier New"/>
                <a:cs typeface="Courier New"/>
              </a:rPr>
              <a:t>comm</a:t>
            </a:r>
            <a:r>
              <a:rPr lang="en-US" sz="2000" b="1" dirty="0">
                <a:latin typeface="Courier New"/>
                <a:cs typeface="Courier New"/>
              </a:rPr>
              <a:t>, status)</a:t>
            </a:r>
          </a:p>
        </p:txBody>
      </p:sp>
      <p:sp>
        <p:nvSpPr>
          <p:cNvPr id="345092" name="Rectangle 4"/>
          <p:cNvSpPr>
            <a:spLocks noChangeArrowheads="1"/>
          </p:cNvSpPr>
          <p:nvPr/>
        </p:nvSpPr>
        <p:spPr bwMode="auto">
          <a:xfrm>
            <a:off x="1482725" y="3144838"/>
            <a:ext cx="10350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Address of</a:t>
            </a:r>
            <a:endParaRPr lang="en-US" sz="1200">
              <a:latin typeface="Arial" charset="0"/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2262188" y="3676650"/>
            <a:ext cx="63500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Maxim</a:t>
            </a:r>
            <a:endParaRPr lang="en-US" sz="1200">
              <a:latin typeface="Arial" charset="0"/>
            </a:endParaRPr>
          </a:p>
        </p:txBody>
      </p:sp>
      <p:sp>
        <p:nvSpPr>
          <p:cNvPr id="345094" name="Rectangle 6"/>
          <p:cNvSpPr>
            <a:spLocks noChangeArrowheads="1"/>
          </p:cNvSpPr>
          <p:nvPr/>
        </p:nvSpPr>
        <p:spPr bwMode="auto">
          <a:xfrm>
            <a:off x="2881313" y="3676650"/>
            <a:ext cx="481012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 n</a:t>
            </a:r>
            <a:endParaRPr lang="en-US" sz="1200">
              <a:latin typeface="Arial" charset="0"/>
            </a:endParaRPr>
          </a:p>
        </p:txBody>
      </p:sp>
      <p:sp>
        <p:nvSpPr>
          <p:cNvPr id="345095" name="Rectangle 7"/>
          <p:cNvSpPr>
            <a:spLocks noChangeArrowheads="1"/>
          </p:cNvSpPr>
          <p:nvPr/>
        </p:nvSpPr>
        <p:spPr bwMode="auto">
          <a:xfrm>
            <a:off x="3359150" y="3676650"/>
            <a:ext cx="6127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umber</a:t>
            </a:r>
            <a:endParaRPr lang="en-US" sz="1200">
              <a:latin typeface="Arial" charset="0"/>
            </a:endParaRPr>
          </a:p>
        </p:txBody>
      </p:sp>
      <p:sp>
        <p:nvSpPr>
          <p:cNvPr id="345098" name="Rectangle 10"/>
          <p:cNvSpPr>
            <a:spLocks noChangeArrowheads="1"/>
          </p:cNvSpPr>
          <p:nvPr/>
        </p:nvSpPr>
        <p:spPr bwMode="auto">
          <a:xfrm>
            <a:off x="5791200" y="3200400"/>
            <a:ext cx="1239838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 dirty="0">
                <a:solidFill>
                  <a:srgbClr val="FF0000"/>
                </a:solidFill>
                <a:latin typeface="Arial" charset="0"/>
              </a:rPr>
              <a:t>Message tag</a:t>
            </a:r>
            <a:endParaRPr lang="en-US" sz="1200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553200" y="3733800"/>
            <a:ext cx="1389062" cy="258763"/>
            <a:chOff x="6084888" y="3746500"/>
            <a:chExt cx="1389062" cy="258763"/>
          </a:xfrm>
        </p:grpSpPr>
        <p:sp>
          <p:nvSpPr>
            <p:cNvPr id="345099" name="Rectangle 11"/>
            <p:cNvSpPr>
              <a:spLocks noChangeArrowheads="1"/>
            </p:cNvSpPr>
            <p:nvPr/>
          </p:nvSpPr>
          <p:spPr bwMode="auto">
            <a:xfrm>
              <a:off x="6084888" y="3746500"/>
              <a:ext cx="635000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Comm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0" name="Rectangle 12"/>
            <p:cNvSpPr>
              <a:spLocks noChangeArrowheads="1"/>
            </p:cNvSpPr>
            <p:nvPr/>
          </p:nvSpPr>
          <p:spPr bwMode="auto">
            <a:xfrm>
              <a:off x="6704013" y="3746500"/>
              <a:ext cx="7699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unicator</a:t>
              </a:r>
              <a:endParaRPr lang="en-US" sz="1200">
                <a:latin typeface="Arial" charset="0"/>
              </a:endParaRPr>
            </a:p>
          </p:txBody>
        </p:sp>
      </p:grpSp>
      <p:sp>
        <p:nvSpPr>
          <p:cNvPr id="345101" name="Rectangle 13"/>
          <p:cNvSpPr>
            <a:spLocks noChangeArrowheads="1"/>
          </p:cNvSpPr>
          <p:nvPr/>
        </p:nvSpPr>
        <p:spPr bwMode="auto">
          <a:xfrm>
            <a:off x="1358900" y="3357563"/>
            <a:ext cx="57626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receiv</a:t>
            </a:r>
            <a:endParaRPr lang="en-US" sz="1200">
              <a:latin typeface="Arial" charset="0"/>
            </a:endParaRPr>
          </a:p>
        </p:txBody>
      </p:sp>
      <p:sp>
        <p:nvSpPr>
          <p:cNvPr id="345102" name="Rectangle 14"/>
          <p:cNvSpPr>
            <a:spLocks noChangeArrowheads="1"/>
          </p:cNvSpPr>
          <p:nvPr/>
        </p:nvSpPr>
        <p:spPr bwMode="auto">
          <a:xfrm>
            <a:off x="1925638" y="3357563"/>
            <a:ext cx="30162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 b</a:t>
            </a:r>
            <a:endParaRPr lang="en-US" sz="1200">
              <a:latin typeface="Arial" charset="0"/>
            </a:endParaRPr>
          </a:p>
        </p:txBody>
      </p:sp>
      <p:sp>
        <p:nvSpPr>
          <p:cNvPr id="345103" name="Rectangle 15"/>
          <p:cNvSpPr>
            <a:spLocks noChangeArrowheads="1"/>
          </p:cNvSpPr>
          <p:nvPr/>
        </p:nvSpPr>
        <p:spPr bwMode="auto">
          <a:xfrm>
            <a:off x="2209800" y="3357563"/>
            <a:ext cx="24130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uff</a:t>
            </a:r>
            <a:endParaRPr lang="en-US" sz="1200">
              <a:latin typeface="Arial" charset="0"/>
            </a:endParaRPr>
          </a:p>
        </p:txBody>
      </p:sp>
      <p:sp>
        <p:nvSpPr>
          <p:cNvPr id="345104" name="Rectangle 16"/>
          <p:cNvSpPr>
            <a:spLocks noChangeArrowheads="1"/>
          </p:cNvSpPr>
          <p:nvPr/>
        </p:nvSpPr>
        <p:spPr bwMode="auto">
          <a:xfrm>
            <a:off x="2439988" y="3357563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er</a:t>
            </a:r>
            <a:endParaRPr lang="en-US" sz="1200">
              <a:latin typeface="Arial" charset="0"/>
            </a:endParaRPr>
          </a:p>
        </p:txBody>
      </p:sp>
      <p:sp>
        <p:nvSpPr>
          <p:cNvPr id="345105" name="Rectangle 17"/>
          <p:cNvSpPr>
            <a:spLocks noChangeArrowheads="1"/>
          </p:cNvSpPr>
          <p:nvPr/>
        </p:nvSpPr>
        <p:spPr bwMode="auto">
          <a:xfrm>
            <a:off x="2244725" y="3889375"/>
            <a:ext cx="163512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of items to receiv</a:t>
            </a:r>
            <a:endParaRPr lang="en-US" sz="1200">
              <a:latin typeface="Arial" charset="0"/>
            </a:endParaRPr>
          </a:p>
        </p:txBody>
      </p:sp>
      <p:sp>
        <p:nvSpPr>
          <p:cNvPr id="345106" name="Rectangle 18"/>
          <p:cNvSpPr>
            <a:spLocks noChangeArrowheads="1"/>
          </p:cNvSpPr>
          <p:nvPr/>
        </p:nvSpPr>
        <p:spPr bwMode="auto">
          <a:xfrm>
            <a:off x="3854450" y="38893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700">
                <a:solidFill>
                  <a:srgbClr val="FF0000"/>
                </a:solidFill>
                <a:latin typeface="Arial" charset="0"/>
              </a:rPr>
              <a:t>e</a:t>
            </a:r>
            <a:endParaRPr lang="en-US" sz="1200">
              <a:latin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962400" y="3276600"/>
            <a:ext cx="1108075" cy="471487"/>
            <a:chOff x="3643313" y="3144838"/>
            <a:chExt cx="1108075" cy="471487"/>
          </a:xfrm>
        </p:grpSpPr>
        <p:sp>
          <p:nvSpPr>
            <p:cNvPr id="345096" name="Rectangle 8"/>
            <p:cNvSpPr>
              <a:spLocks noChangeArrowheads="1"/>
            </p:cNvSpPr>
            <p:nvPr/>
          </p:nvSpPr>
          <p:spPr bwMode="auto">
            <a:xfrm>
              <a:off x="3643313" y="3144838"/>
              <a:ext cx="1108075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Datatype</a:t>
              </a:r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 of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07" name="Rectangle 19"/>
            <p:cNvSpPr>
              <a:spLocks noChangeArrowheads="1"/>
            </p:cNvSpPr>
            <p:nvPr/>
          </p:nvSpPr>
          <p:spPr bwMode="auto">
            <a:xfrm>
              <a:off x="3713163" y="3357563"/>
              <a:ext cx="938212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each item</a:t>
              </a:r>
              <a:endParaRPr lang="en-US" sz="1200">
                <a:latin typeface="Arial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24400" y="3733800"/>
            <a:ext cx="1455737" cy="471488"/>
            <a:chOff x="4421188" y="3676650"/>
            <a:chExt cx="1455737" cy="471488"/>
          </a:xfrm>
        </p:grpSpPr>
        <p:sp>
          <p:nvSpPr>
            <p:cNvPr id="345097" name="Rectangle 9"/>
            <p:cNvSpPr>
              <a:spLocks noChangeArrowheads="1"/>
            </p:cNvSpPr>
            <p:nvPr/>
          </p:nvSpPr>
          <p:spPr bwMode="auto">
            <a:xfrm>
              <a:off x="4421188" y="3676650"/>
              <a:ext cx="14557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Rank of source</a:t>
              </a:r>
              <a:endParaRPr lang="en-US" sz="1200">
                <a:latin typeface="Arial" charset="0"/>
              </a:endParaRPr>
            </a:p>
          </p:txBody>
        </p:sp>
        <p:sp>
          <p:nvSpPr>
            <p:cNvPr id="345108" name="Rectangle 20"/>
            <p:cNvSpPr>
              <a:spLocks noChangeArrowheads="1"/>
            </p:cNvSpPr>
            <p:nvPr/>
          </p:nvSpPr>
          <p:spPr bwMode="auto">
            <a:xfrm>
              <a:off x="4757738" y="3889375"/>
              <a:ext cx="757237" cy="258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process</a:t>
              </a:r>
              <a:endParaRPr lang="en-US" sz="1200" dirty="0">
                <a:latin typeface="Arial" charset="0"/>
              </a:endParaRPr>
            </a:p>
          </p:txBody>
        </p:sp>
      </p:grpSp>
      <p:sp>
        <p:nvSpPr>
          <p:cNvPr id="345109" name="Line 21"/>
          <p:cNvSpPr>
            <a:spLocks noChangeShapeType="1"/>
          </p:cNvSpPr>
          <p:nvPr/>
        </p:nvSpPr>
        <p:spPr bwMode="auto">
          <a:xfrm flipH="1">
            <a:off x="2155824" y="2971800"/>
            <a:ext cx="130175" cy="227013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0" name="Line 22"/>
          <p:cNvSpPr>
            <a:spLocks noChangeShapeType="1"/>
          </p:cNvSpPr>
          <p:nvPr/>
        </p:nvSpPr>
        <p:spPr bwMode="auto">
          <a:xfrm>
            <a:off x="3111500" y="2916238"/>
            <a:ext cx="1588" cy="795337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1" name="Line 23"/>
          <p:cNvSpPr>
            <a:spLocks noChangeShapeType="1"/>
          </p:cNvSpPr>
          <p:nvPr/>
        </p:nvSpPr>
        <p:spPr bwMode="auto">
          <a:xfrm>
            <a:off x="4495800" y="3048000"/>
            <a:ext cx="1587" cy="265112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2" name="Line 24"/>
          <p:cNvSpPr>
            <a:spLocks noChangeShapeType="1"/>
          </p:cNvSpPr>
          <p:nvPr/>
        </p:nvSpPr>
        <p:spPr bwMode="auto">
          <a:xfrm>
            <a:off x="6324600" y="2971800"/>
            <a:ext cx="1587" cy="212725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3" name="Line 25"/>
          <p:cNvSpPr>
            <a:spLocks noChangeShapeType="1"/>
          </p:cNvSpPr>
          <p:nvPr/>
        </p:nvSpPr>
        <p:spPr bwMode="auto">
          <a:xfrm>
            <a:off x="5486400" y="2971800"/>
            <a:ext cx="1587" cy="795338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114" name="Line 26"/>
          <p:cNvSpPr>
            <a:spLocks noChangeShapeType="1"/>
          </p:cNvSpPr>
          <p:nvPr/>
        </p:nvSpPr>
        <p:spPr bwMode="auto">
          <a:xfrm flipH="1">
            <a:off x="7162800" y="3048000"/>
            <a:ext cx="0" cy="685800"/>
          </a:xfrm>
          <a:prstGeom prst="line">
            <a:avLst/>
          </a:prstGeom>
          <a:noFill/>
          <a:ln w="17463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620000" y="3048000"/>
            <a:ext cx="1373188" cy="541337"/>
            <a:chOff x="6686550" y="2916238"/>
            <a:chExt cx="1373188" cy="541337"/>
          </a:xfrm>
        </p:grpSpPr>
        <p:sp>
          <p:nvSpPr>
            <p:cNvPr id="345115" name="Rectangle 27"/>
            <p:cNvSpPr>
              <a:spLocks noChangeArrowheads="1"/>
            </p:cNvSpPr>
            <p:nvPr/>
          </p:nvSpPr>
          <p:spPr bwMode="auto">
            <a:xfrm>
              <a:off x="6686550" y="2986088"/>
              <a:ext cx="614363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Status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6" name="Line 28"/>
            <p:cNvSpPr>
              <a:spLocks noChangeShapeType="1"/>
            </p:cNvSpPr>
            <p:nvPr/>
          </p:nvSpPr>
          <p:spPr bwMode="auto">
            <a:xfrm flipH="1">
              <a:off x="7253288" y="2916238"/>
              <a:ext cx="123825" cy="123825"/>
            </a:xfrm>
            <a:prstGeom prst="line">
              <a:avLst/>
            </a:prstGeom>
            <a:noFill/>
            <a:ln w="17463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5117" name="Rectangle 29"/>
            <p:cNvSpPr>
              <a:spLocks noChangeArrowheads="1"/>
            </p:cNvSpPr>
            <p:nvPr/>
          </p:nvSpPr>
          <p:spPr bwMode="auto">
            <a:xfrm>
              <a:off x="6686550" y="3198813"/>
              <a:ext cx="9271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dirty="0">
                  <a:solidFill>
                    <a:srgbClr val="FF0000"/>
                  </a:solidFill>
                  <a:latin typeface="Arial" charset="0"/>
                </a:rPr>
                <a:t>after </a:t>
              </a:r>
              <a:r>
                <a:rPr lang="en-US" sz="1700" dirty="0" err="1">
                  <a:solidFill>
                    <a:srgbClr val="FF0000"/>
                  </a:solidFill>
                  <a:latin typeface="Arial" charset="0"/>
                </a:rPr>
                <a:t>oper</a:t>
              </a:r>
              <a:endParaRPr lang="en-US" sz="1200" dirty="0">
                <a:latin typeface="Arial" charset="0"/>
              </a:endParaRPr>
            </a:p>
          </p:txBody>
        </p:sp>
        <p:sp>
          <p:nvSpPr>
            <p:cNvPr id="345118" name="Rectangle 30"/>
            <p:cNvSpPr>
              <a:spLocks noChangeArrowheads="1"/>
            </p:cNvSpPr>
            <p:nvPr/>
          </p:nvSpPr>
          <p:spPr bwMode="auto">
            <a:xfrm>
              <a:off x="7589838" y="3198813"/>
              <a:ext cx="46990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FF0000"/>
                  </a:solidFill>
                  <a:latin typeface="Arial" charset="0"/>
                </a:rPr>
                <a:t>ation</a:t>
              </a:r>
              <a:endParaRPr lang="en-US" sz="1200">
                <a:latin typeface="Arial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924800" cy="609600"/>
          </a:xfrm>
        </p:spPr>
        <p:txBody>
          <a:bodyPr/>
          <a:lstStyle/>
          <a:p>
            <a:r>
              <a:rPr lang="en-US"/>
              <a:t>Example:  </a:t>
            </a:r>
            <a:r>
              <a:rPr lang="en-US" sz="2400"/>
              <a:t>Send an integer x from proc 0 to proc 1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372600" cy="4800600"/>
          </a:xfrm>
        </p:spPr>
        <p:txBody>
          <a:bodyPr/>
          <a:lstStyle/>
          <a:p>
            <a:pPr>
              <a:buFontTx/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MPI_Comm_rank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(MPI_COMM_WORLD,&amp;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); /* get rank */ 								</a:t>
            </a:r>
          </a:p>
          <a:p>
            <a:pPr>
              <a:buFontTx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 1;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0)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 = 17;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MPI_Send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 1, 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msgtag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, MPI_COMM_WORLD);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 else if (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myrank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== 1) {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cs typeface="Courier New"/>
              </a:rPr>
              <a:t>int</a:t>
            </a: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 x;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/>
                <a:cs typeface="Courier New"/>
              </a:rPr>
              <a:t>MPI_Recv</a:t>
            </a:r>
            <a:r>
              <a:rPr lang="en-US" sz="2000" b="1" dirty="0">
                <a:solidFill>
                  <a:srgbClr val="FF0000"/>
                </a:solidFill>
                <a:latin typeface="Courier New"/>
                <a:cs typeface="Courier New"/>
              </a:rPr>
              <a:t>(&amp;x, 1, MPI_INT,0,msgtag,MPI_COMM_WORLD,&amp;status);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8853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4"/>
          <p:cNvSpPr txBox="1">
            <a:spLocks noChangeArrowheads="1"/>
          </p:cNvSpPr>
          <p:nvPr/>
        </p:nvSpPr>
        <p:spPr bwMode="auto">
          <a:xfrm>
            <a:off x="838200" y="35814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System VT Special" charset="0"/>
                <a:ea typeface="ＭＳ Ｐゴシック" charset="0"/>
              </a:defRPr>
            </a:lvl9pPr>
          </a:lstStyle>
          <a:p>
            <a:endParaRPr lang="en-US" sz="2800">
              <a:solidFill>
                <a:srgbClr val="000000"/>
              </a:solidFill>
              <a:latin typeface="Times" charset="0"/>
            </a:endParaRPr>
          </a:p>
        </p:txBody>
      </p:sp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3195638" y="1485900"/>
            <a:ext cx="4289425" cy="0"/>
            <a:chOff x="0" y="0"/>
            <a:chExt cx="2702" cy="0"/>
          </a:xfrm>
        </p:grpSpPr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2702" cy="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6150" name="Group 7"/>
            <p:cNvGrpSpPr>
              <a:grpSpLocks/>
            </p:cNvGrpSpPr>
            <p:nvPr/>
          </p:nvGrpSpPr>
          <p:grpSpPr bwMode="auto">
            <a:xfrm>
              <a:off x="0" y="0"/>
              <a:ext cx="2702" cy="0"/>
              <a:chOff x="0" y="0"/>
              <a:chExt cx="2702" cy="0"/>
            </a:xfrm>
          </p:grpSpPr>
          <p:sp>
            <p:nvSpPr>
              <p:cNvPr id="6151" name="Rectangle 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00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6152" name="Rectangle 9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02" cy="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</p:grpSp>
      </p:grpSp>
      <p:sp>
        <p:nvSpPr>
          <p:cNvPr id="35851" name="Rectangle 2"/>
          <p:cNvSpPr>
            <a:spLocks noChangeArrowheads="1"/>
          </p:cNvSpPr>
          <p:nvPr/>
        </p:nvSpPr>
        <p:spPr bwMode="auto">
          <a:xfrm>
            <a:off x="190500" y="0"/>
            <a:ext cx="87630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rgbClr val="FF0000"/>
              </a:buClr>
              <a:buSzPct val="100000"/>
              <a:defRPr/>
            </a:pPr>
            <a:r>
              <a:rPr lang="en-US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ＭＳ Ｐゴシック" charset="0"/>
              </a:rPr>
              <a:t>Trends in processor clock speed</a:t>
            </a:r>
            <a:endParaRPr lang="en-US" sz="2800">
              <a:solidFill>
                <a:srgbClr val="FF0000"/>
              </a:solidFill>
              <a:latin typeface="Arial" charset="0"/>
              <a:cs typeface="ＭＳ Ｐゴシック" charset="0"/>
            </a:endParaRPr>
          </a:p>
        </p:txBody>
      </p:sp>
      <p:pic>
        <p:nvPicPr>
          <p:cNvPr id="2" name="Picture 1" descr="ClockSpe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600" y="1460500"/>
            <a:ext cx="7660227" cy="39253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5715000"/>
            <a:ext cx="6907811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ＭＳ Ｐゴシック" charset="0"/>
              </a:rPr>
              <a:t>Triton’s </a:t>
            </a:r>
            <a:r>
              <a:rPr lang="en-US" sz="2400" dirty="0" err="1" smtClean="0">
                <a:solidFill>
                  <a:srgbClr val="FF0000"/>
                </a:solidFill>
                <a:cs typeface="ＭＳ Ｐゴシック" charset="0"/>
              </a:rPr>
              <a:t>clockspeed</a:t>
            </a:r>
            <a:r>
              <a:rPr lang="en-US" sz="2400" dirty="0" smtClean="0">
                <a:solidFill>
                  <a:srgbClr val="FF0000"/>
                </a:solidFill>
                <a:cs typeface="ＭＳ Ｐゴシック" charset="0"/>
              </a:rPr>
              <a:t> is still only 2600 </a:t>
            </a:r>
            <a:r>
              <a:rPr lang="en-US" sz="2400" dirty="0" err="1" smtClean="0">
                <a:solidFill>
                  <a:srgbClr val="FF0000"/>
                </a:solidFill>
                <a:cs typeface="ＭＳ Ｐゴシック" charset="0"/>
              </a:rPr>
              <a:t>Mhz</a:t>
            </a:r>
            <a:r>
              <a:rPr lang="en-US" sz="2400" dirty="0" smtClean="0">
                <a:solidFill>
                  <a:srgbClr val="FF0000"/>
                </a:solidFill>
                <a:cs typeface="ＭＳ Ｐゴシック" charset="0"/>
              </a:rPr>
              <a:t> in 2015!</a:t>
            </a:r>
            <a:endParaRPr lang="en-US" sz="2400" dirty="0">
              <a:solidFill>
                <a:srgbClr val="FF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2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4545200" cy="789960"/>
          </a:xfrm>
        </p:spPr>
        <p:txBody>
          <a:bodyPr wrap="none" lIns="63500" tIns="25400" rIns="63500" bIns="25400" anchor="t">
            <a:sp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4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-core Intel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Sandy Bridge </a:t>
            </a:r>
            <a:b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j-cs"/>
              </a:rPr>
              <a:t>(Triton uses an 8-core version)</a:t>
            </a:r>
            <a:endParaRPr lang="en-US" sz="2000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+mj-cs"/>
            </a:endParaRPr>
          </a:p>
        </p:txBody>
      </p:sp>
      <p:pic>
        <p:nvPicPr>
          <p:cNvPr id="2" name="Picture 1" descr="IntelSandyBridge4co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1600"/>
            <a:ext cx="7620000" cy="3835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19400" y="5486400"/>
            <a:ext cx="324710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cs typeface="ＭＳ Ｐゴシック" charset="0"/>
              </a:rPr>
              <a:t>2600 </a:t>
            </a:r>
            <a:r>
              <a:rPr lang="en-US" sz="2400" dirty="0" err="1" smtClean="0">
                <a:solidFill>
                  <a:srgbClr val="FF0000"/>
                </a:solidFill>
                <a:cs typeface="ＭＳ Ｐゴシック" charset="0"/>
              </a:rPr>
              <a:t>Mhz</a:t>
            </a:r>
            <a:r>
              <a:rPr lang="en-US" sz="2400" dirty="0" smtClean="0">
                <a:solidFill>
                  <a:srgbClr val="FF0000"/>
                </a:solidFill>
                <a:cs typeface="ＭＳ Ｐゴシック" charset="0"/>
              </a:rPr>
              <a:t> clock speed</a:t>
            </a:r>
            <a:endParaRPr lang="en-US" sz="2400" dirty="0">
              <a:solidFill>
                <a:srgbClr val="FF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601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4800"/>
            <a:ext cx="6537325" cy="477838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Generic Parallel Machine Architecture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8458200" cy="128855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203200" indent="-203200">
              <a:buFontTx/>
              <a:buNone/>
            </a:pPr>
            <a:endParaRPr lang="en-US" sz="1800" dirty="0"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architecture question: 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Where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and how fast are the interconnects?</a:t>
            </a:r>
            <a:endParaRPr lang="en-US" sz="2000" dirty="0">
              <a:solidFill>
                <a:srgbClr val="FF0000"/>
              </a:solidFill>
              <a:latin typeface="Arial" charset="0"/>
            </a:endParaRPr>
          </a:p>
          <a:p>
            <a:pPr marL="2171700" lvl="4" indent="-342900"/>
            <a:endParaRPr lang="en-US" sz="1200" dirty="0">
              <a:solidFill>
                <a:srgbClr val="FF0000"/>
              </a:solidFill>
              <a:latin typeface="Arial" charset="0"/>
            </a:endParaRPr>
          </a:p>
          <a:p>
            <a:pPr marL="203200" indent="-203200"/>
            <a:r>
              <a:rPr lang="en-US" sz="2000" dirty="0">
                <a:latin typeface="Arial" charset="0"/>
              </a:rPr>
              <a:t>Key algorithm question:  </a:t>
            </a:r>
            <a:r>
              <a:rPr lang="en-US" sz="2000" u="sng" dirty="0">
                <a:solidFill>
                  <a:srgbClr val="FF0000"/>
                </a:solidFill>
                <a:latin typeface="Arial" charset="0"/>
              </a:rPr>
              <a:t>Where is the data?</a:t>
            </a:r>
            <a:endParaRPr lang="en-US" sz="3200" u="sng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60500" y="12319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758950" y="13017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735138" y="127317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Proc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682750" y="15303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658938" y="1501775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Cache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530350" y="18351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506538" y="18065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L2 Cache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454150" y="26733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430338" y="2797175"/>
            <a:ext cx="1162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L3 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1225550" y="37401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431925" y="3940175"/>
            <a:ext cx="100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Memory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0574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0574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87338" y="815975"/>
            <a:ext cx="1162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5400"/>
                </a:solidFill>
                <a:latin typeface="Arial" charset="0"/>
                <a:cs typeface="ＭＳ Ｐゴシック" charset="0"/>
              </a:rPr>
              <a:t>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  <a:cs typeface="ＭＳ Ｐゴシック" charset="0"/>
              </a:rPr>
              <a:t>Storage </a:t>
            </a:r>
          </a:p>
          <a:p>
            <a:r>
              <a:rPr lang="en-US" sz="1800">
                <a:solidFill>
                  <a:srgbClr val="005400"/>
                </a:solidFill>
                <a:latin typeface="Arial" charset="0"/>
                <a:cs typeface="ＭＳ Ｐゴシック" charset="0"/>
              </a:rPr>
              <a:t>Hierarchy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4323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47307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7069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Proc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545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46307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Cache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45021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44783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L2 Cache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44259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4021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L3 Cache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41973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44037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Memory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50292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>
            <a:off x="50292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6413500" y="1155700"/>
            <a:ext cx="1193800" cy="1117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6711950" y="1225550"/>
            <a:ext cx="596900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6688138" y="1195388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Proc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6635750" y="1454150"/>
            <a:ext cx="74930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299" name="Rectangle 35"/>
          <p:cNvSpPr>
            <a:spLocks noChangeArrowheads="1"/>
          </p:cNvSpPr>
          <p:nvPr/>
        </p:nvSpPr>
        <p:spPr bwMode="auto">
          <a:xfrm>
            <a:off x="6611938" y="1423988"/>
            <a:ext cx="84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Cache</a:t>
            </a:r>
          </a:p>
        </p:txBody>
      </p:sp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6483350" y="1758950"/>
            <a:ext cx="1054100" cy="44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6459538" y="17287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L2 Cache</a:t>
            </a:r>
          </a:p>
        </p:txBody>
      </p:sp>
      <p:sp>
        <p:nvSpPr>
          <p:cNvPr id="11302" name="Rectangle 38"/>
          <p:cNvSpPr>
            <a:spLocks noChangeArrowheads="1"/>
          </p:cNvSpPr>
          <p:nvPr/>
        </p:nvSpPr>
        <p:spPr bwMode="auto">
          <a:xfrm>
            <a:off x="6407150" y="2597150"/>
            <a:ext cx="1206500" cy="673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3" name="Rectangle 39"/>
          <p:cNvSpPr>
            <a:spLocks noChangeArrowheads="1"/>
          </p:cNvSpPr>
          <p:nvPr/>
        </p:nvSpPr>
        <p:spPr bwMode="auto">
          <a:xfrm>
            <a:off x="6383338" y="271938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L3 Cache</a:t>
            </a:r>
          </a:p>
        </p:txBody>
      </p:sp>
      <p:sp>
        <p:nvSpPr>
          <p:cNvPr id="11304" name="Rectangle 40"/>
          <p:cNvSpPr>
            <a:spLocks noChangeArrowheads="1"/>
          </p:cNvSpPr>
          <p:nvPr/>
        </p:nvSpPr>
        <p:spPr bwMode="auto">
          <a:xfrm>
            <a:off x="6178550" y="3663950"/>
            <a:ext cx="1587500" cy="825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6384925" y="3862388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618FFD"/>
                </a:solidFill>
                <a:latin typeface="Arial" charset="0"/>
                <a:cs typeface="ＭＳ Ｐゴシック" charset="0"/>
              </a:rPr>
              <a:t>Memory</a:t>
            </a:r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>
            <a:off x="7010400" y="2286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7" name="Line 43"/>
          <p:cNvSpPr>
            <a:spLocks noChangeShapeType="1"/>
          </p:cNvSpPr>
          <p:nvPr/>
        </p:nvSpPr>
        <p:spPr bwMode="auto">
          <a:xfrm>
            <a:off x="7010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8" name="AutoShape 44" descr="Light downward diagonal"/>
          <p:cNvSpPr>
            <a:spLocks noChangeArrowheads="1"/>
          </p:cNvSpPr>
          <p:nvPr/>
        </p:nvSpPr>
        <p:spPr bwMode="auto">
          <a:xfrm>
            <a:off x="4273550" y="2368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09" name="AutoShape 45" descr="Light downward diagonal"/>
          <p:cNvSpPr>
            <a:spLocks noChangeArrowheads="1"/>
          </p:cNvSpPr>
          <p:nvPr/>
        </p:nvSpPr>
        <p:spPr bwMode="auto">
          <a:xfrm>
            <a:off x="4273550" y="33591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0" name="AutoShape 46" descr="Light downward diagonal"/>
          <p:cNvSpPr>
            <a:spLocks noChangeArrowheads="1"/>
          </p:cNvSpPr>
          <p:nvPr/>
        </p:nvSpPr>
        <p:spPr bwMode="auto">
          <a:xfrm>
            <a:off x="4273550" y="4654550"/>
            <a:ext cx="3492500" cy="1397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1" name="Line 47"/>
          <p:cNvSpPr>
            <a:spLocks noChangeShapeType="1"/>
          </p:cNvSpPr>
          <p:nvPr/>
        </p:nvSpPr>
        <p:spPr bwMode="auto">
          <a:xfrm>
            <a:off x="50292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010400" y="4495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 rot="5400000">
            <a:off x="7754938" y="2871788"/>
            <a:ext cx="1543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solidFill>
                  <a:srgbClr val="00AE00"/>
                </a:solidFill>
                <a:latin typeface="Arial" charset="0"/>
                <a:cs typeface="ＭＳ Ｐゴシック" charset="0"/>
              </a:rPr>
              <a:t>potential</a:t>
            </a:r>
          </a:p>
          <a:p>
            <a:r>
              <a:rPr lang="en-US" sz="1800">
                <a:solidFill>
                  <a:srgbClr val="00AE00"/>
                </a:solidFill>
                <a:latin typeface="Arial" charset="0"/>
                <a:cs typeface="ＭＳ Ｐゴシック" charset="0"/>
              </a:rPr>
              <a:t>interconnects</a:t>
            </a:r>
          </a:p>
        </p:txBody>
      </p:sp>
      <p:sp>
        <p:nvSpPr>
          <p:cNvPr id="11314" name="Line 50"/>
          <p:cNvSpPr>
            <a:spLocks noChangeShapeType="1"/>
          </p:cNvSpPr>
          <p:nvPr/>
        </p:nvSpPr>
        <p:spPr bwMode="auto">
          <a:xfrm flipH="1" flipV="1">
            <a:off x="7772400" y="2514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5" name="Line 51"/>
          <p:cNvSpPr>
            <a:spLocks noChangeShapeType="1"/>
          </p:cNvSpPr>
          <p:nvPr/>
        </p:nvSpPr>
        <p:spPr bwMode="auto">
          <a:xfrm flipH="1">
            <a:off x="7772400" y="28956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7772400" y="2971800"/>
            <a:ext cx="45720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841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799748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hierarchy: I (Chip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8600" y="3352800"/>
            <a:ext cx="8839200" cy="3417974"/>
            <a:chOff x="152400" y="1143000"/>
            <a:chExt cx="8839200" cy="3417974"/>
          </a:xfrm>
        </p:grpSpPr>
        <p:grpSp>
          <p:nvGrpSpPr>
            <p:cNvPr id="13370" name="Group 70"/>
            <p:cNvGrpSpPr>
              <a:grpSpLocks/>
            </p:cNvGrpSpPr>
            <p:nvPr/>
          </p:nvGrpSpPr>
          <p:grpSpPr bwMode="auto">
            <a:xfrm>
              <a:off x="4727230" y="1765300"/>
              <a:ext cx="993213" cy="977900"/>
              <a:chOff x="4432300" y="1155700"/>
              <a:chExt cx="1117245" cy="977900"/>
            </a:xfrm>
          </p:grpSpPr>
          <p:sp>
            <p:nvSpPr>
              <p:cNvPr id="1340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40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1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</a:p>
            </p:txBody>
          </p:sp>
          <p:sp>
            <p:nvSpPr>
              <p:cNvPr id="1341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1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sp>
          <p:nvSpPr>
            <p:cNvPr id="13371" name="Rectangle 28"/>
            <p:cNvSpPr>
              <a:spLocks noChangeArrowheads="1"/>
            </p:cNvSpPr>
            <p:nvPr/>
          </p:nvSpPr>
          <p:spPr bwMode="auto">
            <a:xfrm>
              <a:off x="4648200" y="3276600"/>
              <a:ext cx="18603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3372" name="Line 29"/>
            <p:cNvSpPr>
              <a:spLocks noChangeShapeType="1"/>
            </p:cNvSpPr>
            <p:nvPr/>
          </p:nvSpPr>
          <p:spPr bwMode="auto">
            <a:xfrm>
              <a:off x="5393347" y="2667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13378" name="Group 71"/>
            <p:cNvGrpSpPr>
              <a:grpSpLocks/>
            </p:cNvGrpSpPr>
            <p:nvPr/>
          </p:nvGrpSpPr>
          <p:grpSpPr bwMode="auto">
            <a:xfrm>
              <a:off x="5799790" y="1752600"/>
              <a:ext cx="993213" cy="977900"/>
              <a:chOff x="4432300" y="1155700"/>
              <a:chExt cx="1117245" cy="977900"/>
            </a:xfrm>
          </p:grpSpPr>
          <p:sp>
            <p:nvSpPr>
              <p:cNvPr id="1339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40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40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0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grpSp>
          <p:nvGrpSpPr>
            <p:cNvPr id="13379" name="Group 79"/>
            <p:cNvGrpSpPr>
              <a:grpSpLocks/>
            </p:cNvGrpSpPr>
            <p:nvPr/>
          </p:nvGrpSpPr>
          <p:grpSpPr bwMode="auto">
            <a:xfrm>
              <a:off x="6883639" y="1752600"/>
              <a:ext cx="993213" cy="977900"/>
              <a:chOff x="4432300" y="1155700"/>
              <a:chExt cx="1117245" cy="977900"/>
            </a:xfrm>
          </p:grpSpPr>
          <p:sp>
            <p:nvSpPr>
              <p:cNvPr id="1339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9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9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9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9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39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9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grpSp>
          <p:nvGrpSpPr>
            <p:cNvPr id="13380" name="Group 87"/>
            <p:cNvGrpSpPr>
              <a:grpSpLocks/>
            </p:cNvGrpSpPr>
            <p:nvPr/>
          </p:nvGrpSpPr>
          <p:grpSpPr bwMode="auto">
            <a:xfrm>
              <a:off x="7930125" y="1752600"/>
              <a:ext cx="993213" cy="977900"/>
              <a:chOff x="4432300" y="1155700"/>
              <a:chExt cx="1117245" cy="977900"/>
            </a:xfrm>
          </p:grpSpPr>
          <p:sp>
            <p:nvSpPr>
              <p:cNvPr id="13385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86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87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88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89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390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91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sp>
          <p:nvSpPr>
            <p:cNvPr id="13381" name="Line 29"/>
            <p:cNvSpPr>
              <a:spLocks noChangeShapeType="1"/>
            </p:cNvSpPr>
            <p:nvPr/>
          </p:nvSpPr>
          <p:spPr bwMode="auto">
            <a:xfrm>
              <a:off x="6273974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82" name="Line 29"/>
            <p:cNvSpPr>
              <a:spLocks noChangeShapeType="1"/>
            </p:cNvSpPr>
            <p:nvPr/>
          </p:nvSpPr>
          <p:spPr bwMode="auto">
            <a:xfrm>
              <a:off x="7290082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83" name="Line 29"/>
            <p:cNvSpPr>
              <a:spLocks noChangeShapeType="1"/>
            </p:cNvSpPr>
            <p:nvPr/>
          </p:nvSpPr>
          <p:spPr bwMode="auto">
            <a:xfrm>
              <a:off x="8170710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13327" name="Group 70"/>
            <p:cNvGrpSpPr>
              <a:grpSpLocks/>
            </p:cNvGrpSpPr>
            <p:nvPr/>
          </p:nvGrpSpPr>
          <p:grpSpPr bwMode="auto">
            <a:xfrm>
              <a:off x="231430" y="1765300"/>
              <a:ext cx="993213" cy="977900"/>
              <a:chOff x="4432300" y="1155700"/>
              <a:chExt cx="1117245" cy="977900"/>
            </a:xfrm>
          </p:grpSpPr>
          <p:sp>
            <p:nvSpPr>
              <p:cNvPr id="13363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4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5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66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7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</a:p>
            </p:txBody>
          </p:sp>
          <p:sp>
            <p:nvSpPr>
              <p:cNvPr id="13368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9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sp>
          <p:nvSpPr>
            <p:cNvPr id="13328" name="Rectangle 28"/>
            <p:cNvSpPr>
              <a:spLocks noChangeArrowheads="1"/>
            </p:cNvSpPr>
            <p:nvPr/>
          </p:nvSpPr>
          <p:spPr bwMode="auto">
            <a:xfrm>
              <a:off x="152400" y="3276600"/>
              <a:ext cx="18603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sz="1800">
                <a:solidFill>
                  <a:srgbClr val="FF0000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3329" name="Line 29"/>
            <p:cNvSpPr>
              <a:spLocks noChangeShapeType="1"/>
            </p:cNvSpPr>
            <p:nvPr/>
          </p:nvSpPr>
          <p:spPr bwMode="auto">
            <a:xfrm>
              <a:off x="897547" y="26670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>
              <a:off x="1066800" y="3200400"/>
              <a:ext cx="7018795" cy="6731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31" name="Rectangle 39"/>
            <p:cNvSpPr>
              <a:spLocks noChangeArrowheads="1"/>
            </p:cNvSpPr>
            <p:nvPr/>
          </p:nvSpPr>
          <p:spPr bwMode="auto">
            <a:xfrm>
              <a:off x="3886200" y="3352800"/>
              <a:ext cx="1866584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dirty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L3 </a:t>
              </a:r>
              <a: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Cache (8MB)</a:t>
              </a:r>
              <a:endParaRPr lang="en-US" sz="1800" dirty="0">
                <a:solidFill>
                  <a:srgbClr val="618FFD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3332" name="Line 42"/>
            <p:cNvSpPr>
              <a:spLocks noChangeShapeType="1"/>
            </p:cNvSpPr>
            <p:nvPr/>
          </p:nvSpPr>
          <p:spPr bwMode="auto">
            <a:xfrm>
              <a:off x="4572000" y="28956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34" name="AutoShape 44" descr="Light downward diagonal"/>
            <p:cNvSpPr>
              <a:spLocks noChangeArrowheads="1"/>
            </p:cNvSpPr>
            <p:nvPr/>
          </p:nvSpPr>
          <p:spPr bwMode="auto">
            <a:xfrm>
              <a:off x="694325" y="2895600"/>
              <a:ext cx="8068675" cy="1524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13335" name="Group 71"/>
            <p:cNvGrpSpPr>
              <a:grpSpLocks/>
            </p:cNvGrpSpPr>
            <p:nvPr/>
          </p:nvGrpSpPr>
          <p:grpSpPr bwMode="auto">
            <a:xfrm>
              <a:off x="1303990" y="1752600"/>
              <a:ext cx="993213" cy="977900"/>
              <a:chOff x="4432300" y="1155700"/>
              <a:chExt cx="1117245" cy="977900"/>
            </a:xfrm>
          </p:grpSpPr>
          <p:sp>
            <p:nvSpPr>
              <p:cNvPr id="13356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7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8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59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0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361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62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grpSp>
          <p:nvGrpSpPr>
            <p:cNvPr id="13336" name="Group 79"/>
            <p:cNvGrpSpPr>
              <a:grpSpLocks/>
            </p:cNvGrpSpPr>
            <p:nvPr/>
          </p:nvGrpSpPr>
          <p:grpSpPr bwMode="auto">
            <a:xfrm>
              <a:off x="2387839" y="1752600"/>
              <a:ext cx="993213" cy="977900"/>
              <a:chOff x="4432300" y="1155700"/>
              <a:chExt cx="1117245" cy="977900"/>
            </a:xfrm>
          </p:grpSpPr>
          <p:sp>
            <p:nvSpPr>
              <p:cNvPr id="13349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0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1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52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3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354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55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grpSp>
          <p:nvGrpSpPr>
            <p:cNvPr id="13337" name="Group 87"/>
            <p:cNvGrpSpPr>
              <a:grpSpLocks/>
            </p:cNvGrpSpPr>
            <p:nvPr/>
          </p:nvGrpSpPr>
          <p:grpSpPr bwMode="auto">
            <a:xfrm>
              <a:off x="3434325" y="1752600"/>
              <a:ext cx="993213" cy="977900"/>
              <a:chOff x="4432300" y="1155700"/>
              <a:chExt cx="1117245" cy="977900"/>
            </a:xfrm>
          </p:grpSpPr>
          <p:sp>
            <p:nvSpPr>
              <p:cNvPr id="13342" name="Rectangle 18"/>
              <p:cNvSpPr>
                <a:spLocks noChangeArrowheads="1"/>
              </p:cNvSpPr>
              <p:nvPr/>
            </p:nvSpPr>
            <p:spPr bwMode="auto">
              <a:xfrm>
                <a:off x="4432300" y="1155700"/>
                <a:ext cx="1054100" cy="9779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43" name="Rectangle 19"/>
              <p:cNvSpPr>
                <a:spLocks noChangeArrowheads="1"/>
              </p:cNvSpPr>
              <p:nvPr/>
            </p:nvSpPr>
            <p:spPr bwMode="auto">
              <a:xfrm>
                <a:off x="4730750" y="1225550"/>
                <a:ext cx="596900" cy="2159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44" name="Rectangle 20"/>
              <p:cNvSpPr>
                <a:spLocks noChangeArrowheads="1"/>
              </p:cNvSpPr>
              <p:nvPr/>
            </p:nvSpPr>
            <p:spPr bwMode="auto">
              <a:xfrm>
                <a:off x="4706938" y="1195388"/>
                <a:ext cx="607539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Proc</a:t>
                </a:r>
              </a:p>
            </p:txBody>
          </p:sp>
          <p:sp>
            <p:nvSpPr>
              <p:cNvPr id="13345" name="Rectangle 21"/>
              <p:cNvSpPr>
                <a:spLocks noChangeArrowheads="1"/>
              </p:cNvSpPr>
              <p:nvPr/>
            </p:nvSpPr>
            <p:spPr bwMode="auto">
              <a:xfrm>
                <a:off x="4654550" y="1454150"/>
                <a:ext cx="749300" cy="2921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46" name="Rectangle 22"/>
              <p:cNvSpPr>
                <a:spLocks noChangeArrowheads="1"/>
              </p:cNvSpPr>
              <p:nvPr/>
            </p:nvSpPr>
            <p:spPr bwMode="auto">
              <a:xfrm>
                <a:off x="4572000" y="1447800"/>
                <a:ext cx="836195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Cache</a:t>
                </a:r>
                <a:endParaRPr lang="en-US" sz="1600">
                  <a:solidFill>
                    <a:srgbClr val="618FFD"/>
                  </a:solidFill>
                  <a:latin typeface="Arial" charset="0"/>
                  <a:cs typeface="ＭＳ Ｐゴシック" charset="0"/>
                </a:endParaRPr>
              </a:p>
            </p:txBody>
          </p:sp>
          <p:sp>
            <p:nvSpPr>
              <p:cNvPr id="13347" name="Rectangle 23"/>
              <p:cNvSpPr>
                <a:spLocks noChangeArrowheads="1"/>
              </p:cNvSpPr>
              <p:nvPr/>
            </p:nvSpPr>
            <p:spPr bwMode="auto">
              <a:xfrm>
                <a:off x="4502150" y="1758950"/>
                <a:ext cx="908050" cy="29845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48" name="Rectangle 24"/>
              <p:cNvSpPr>
                <a:spLocks noChangeArrowheads="1"/>
              </p:cNvSpPr>
              <p:nvPr/>
            </p:nvSpPr>
            <p:spPr bwMode="auto">
              <a:xfrm>
                <a:off x="4478338" y="1728788"/>
                <a:ext cx="1071207" cy="3084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400">
                    <a:solidFill>
                      <a:srgbClr val="618FFD"/>
                    </a:solidFill>
                    <a:latin typeface="Arial" charset="0"/>
                    <a:cs typeface="ＭＳ Ｐゴシック" charset="0"/>
                  </a:rPr>
                  <a:t>L2 Cache</a:t>
                </a:r>
              </a:p>
            </p:txBody>
          </p:sp>
        </p:grpSp>
        <p:sp>
          <p:nvSpPr>
            <p:cNvPr id="13338" name="Line 29"/>
            <p:cNvSpPr>
              <a:spLocks noChangeShapeType="1"/>
            </p:cNvSpPr>
            <p:nvPr/>
          </p:nvSpPr>
          <p:spPr bwMode="auto">
            <a:xfrm>
              <a:off x="1778174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39" name="Line 29"/>
            <p:cNvSpPr>
              <a:spLocks noChangeShapeType="1"/>
            </p:cNvSpPr>
            <p:nvPr/>
          </p:nvSpPr>
          <p:spPr bwMode="auto">
            <a:xfrm>
              <a:off x="2794282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>
              <a:off x="3674910" y="26670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41" name="Rectangle 168"/>
            <p:cNvSpPr>
              <a:spLocks noChangeArrowheads="1"/>
            </p:cNvSpPr>
            <p:nvPr/>
          </p:nvSpPr>
          <p:spPr bwMode="auto">
            <a:xfrm>
              <a:off x="152400" y="1524000"/>
              <a:ext cx="8839200" cy="2438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3323" name="Rectangle 41"/>
            <p:cNvSpPr>
              <a:spLocks noChangeArrowheads="1"/>
            </p:cNvSpPr>
            <p:nvPr/>
          </p:nvSpPr>
          <p:spPr bwMode="auto">
            <a:xfrm>
              <a:off x="228600" y="1143000"/>
              <a:ext cx="8253249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  <a:cs typeface="ＭＳ Ｐゴシック" charset="0"/>
                </a:rPr>
                <a:t>(AMD Opteron 8-core </a:t>
              </a:r>
              <a:r>
                <a:rPr lang="en-US" sz="1800" b="1" dirty="0" err="1" smtClean="0">
                  <a:solidFill>
                    <a:srgbClr val="FF0000"/>
                  </a:solidFill>
                  <a:latin typeface="Arial" charset="0"/>
                  <a:cs typeface="ＭＳ Ｐゴシック" charset="0"/>
                </a:rPr>
                <a:t>Magny-Cours</a:t>
              </a:r>
              <a:r>
                <a:rPr lang="en-US" sz="1800" b="1" dirty="0" smtClean="0">
                  <a:solidFill>
                    <a:srgbClr val="FF0000"/>
                  </a:solidFill>
                  <a:latin typeface="Arial" charset="0"/>
                  <a:cs typeface="ＭＳ Ｐゴシック" charset="0"/>
                </a:rPr>
                <a:t>, similar to Triton’s Intel Sandy Bridge)</a:t>
              </a:r>
              <a:endParaRPr lang="en-US" sz="1800" b="1" dirty="0">
                <a:solidFill>
                  <a:srgbClr val="FF0000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3326" name="Rectangle 41"/>
            <p:cNvSpPr>
              <a:spLocks noChangeArrowheads="1"/>
            </p:cNvSpPr>
            <p:nvPr/>
          </p:nvSpPr>
          <p:spPr bwMode="auto">
            <a:xfrm>
              <a:off x="1066800" y="4191000"/>
              <a:ext cx="7010400" cy="3699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/>
          </p:spPr>
          <p:txBody>
            <a:bodyPr wrap="square" lIns="92075" tIns="46038" rIns="92075" bIns="46038">
              <a:spAutoFit/>
            </a:bodyPr>
            <a:lstStyle/>
            <a:p>
              <a:pPr algn="ctr"/>
              <a:r>
                <a:rPr lang="en-US" sz="1800" b="1" dirty="0" smtClean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Chip sits in socket, connected to the rest of the node . . .</a:t>
              </a:r>
              <a:endParaRPr lang="en-US" sz="1800" b="1" dirty="0">
                <a:solidFill>
                  <a:srgbClr val="0070C0"/>
                </a:solidFill>
                <a:latin typeface="Arial" charset="0"/>
                <a:cs typeface="ＭＳ Ｐゴシック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572000" y="3962400"/>
              <a:ext cx="2438400" cy="228600"/>
              <a:chOff x="4572000" y="3962400"/>
              <a:chExt cx="2438400" cy="228600"/>
            </a:xfrm>
          </p:grpSpPr>
          <p:sp>
            <p:nvSpPr>
              <p:cNvPr id="13319" name="Line 48"/>
              <p:cNvSpPr>
                <a:spLocks noChangeShapeType="1"/>
              </p:cNvSpPr>
              <p:nvPr/>
            </p:nvSpPr>
            <p:spPr bwMode="auto">
              <a:xfrm>
                <a:off x="4572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1" name="Line 48"/>
              <p:cNvSpPr>
                <a:spLocks noChangeShapeType="1"/>
              </p:cNvSpPr>
              <p:nvPr/>
            </p:nvSpPr>
            <p:spPr bwMode="auto">
              <a:xfrm>
                <a:off x="4724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2" name="Line 48"/>
              <p:cNvSpPr>
                <a:spLocks noChangeShapeType="1"/>
              </p:cNvSpPr>
              <p:nvPr/>
            </p:nvSpPr>
            <p:spPr bwMode="auto">
              <a:xfrm>
                <a:off x="4876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3" name="Line 48"/>
              <p:cNvSpPr>
                <a:spLocks noChangeShapeType="1"/>
              </p:cNvSpPr>
              <p:nvPr/>
            </p:nvSpPr>
            <p:spPr bwMode="auto">
              <a:xfrm>
                <a:off x="5029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4" name="Line 48"/>
              <p:cNvSpPr>
                <a:spLocks noChangeShapeType="1"/>
              </p:cNvSpPr>
              <p:nvPr/>
            </p:nvSpPr>
            <p:spPr bwMode="auto">
              <a:xfrm>
                <a:off x="5181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5" name="Line 48"/>
              <p:cNvSpPr>
                <a:spLocks noChangeShapeType="1"/>
              </p:cNvSpPr>
              <p:nvPr/>
            </p:nvSpPr>
            <p:spPr bwMode="auto">
              <a:xfrm>
                <a:off x="5334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6" name="Line 48"/>
              <p:cNvSpPr>
                <a:spLocks noChangeShapeType="1"/>
              </p:cNvSpPr>
              <p:nvPr/>
            </p:nvSpPr>
            <p:spPr bwMode="auto">
              <a:xfrm>
                <a:off x="5486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7" name="Line 48"/>
              <p:cNvSpPr>
                <a:spLocks noChangeShapeType="1"/>
              </p:cNvSpPr>
              <p:nvPr/>
            </p:nvSpPr>
            <p:spPr bwMode="auto">
              <a:xfrm>
                <a:off x="5638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5791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09" name="Line 48"/>
              <p:cNvSpPr>
                <a:spLocks noChangeShapeType="1"/>
              </p:cNvSpPr>
              <p:nvPr/>
            </p:nvSpPr>
            <p:spPr bwMode="auto">
              <a:xfrm>
                <a:off x="5943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0" name="Line 48"/>
              <p:cNvSpPr>
                <a:spLocks noChangeShapeType="1"/>
              </p:cNvSpPr>
              <p:nvPr/>
            </p:nvSpPr>
            <p:spPr bwMode="auto">
              <a:xfrm>
                <a:off x="6096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1" name="Line 48"/>
              <p:cNvSpPr>
                <a:spLocks noChangeShapeType="1"/>
              </p:cNvSpPr>
              <p:nvPr/>
            </p:nvSpPr>
            <p:spPr bwMode="auto">
              <a:xfrm>
                <a:off x="6248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2" name="Line 48"/>
              <p:cNvSpPr>
                <a:spLocks noChangeShapeType="1"/>
              </p:cNvSpPr>
              <p:nvPr/>
            </p:nvSpPr>
            <p:spPr bwMode="auto">
              <a:xfrm>
                <a:off x="6400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3" name="Line 48"/>
              <p:cNvSpPr>
                <a:spLocks noChangeShapeType="1"/>
              </p:cNvSpPr>
              <p:nvPr/>
            </p:nvSpPr>
            <p:spPr bwMode="auto">
              <a:xfrm>
                <a:off x="6553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4" name="Line 48"/>
              <p:cNvSpPr>
                <a:spLocks noChangeShapeType="1"/>
              </p:cNvSpPr>
              <p:nvPr/>
            </p:nvSpPr>
            <p:spPr bwMode="auto">
              <a:xfrm>
                <a:off x="6705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5" name="Line 48"/>
              <p:cNvSpPr>
                <a:spLocks noChangeShapeType="1"/>
              </p:cNvSpPr>
              <p:nvPr/>
            </p:nvSpPr>
            <p:spPr bwMode="auto">
              <a:xfrm>
                <a:off x="6858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16" name="Line 48"/>
              <p:cNvSpPr>
                <a:spLocks noChangeShapeType="1"/>
              </p:cNvSpPr>
              <p:nvPr/>
            </p:nvSpPr>
            <p:spPr bwMode="auto">
              <a:xfrm>
                <a:off x="7010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981200" y="3962400"/>
              <a:ext cx="2438400" cy="228600"/>
              <a:chOff x="4572000" y="3962400"/>
              <a:chExt cx="2438400" cy="228600"/>
            </a:xfrm>
          </p:grpSpPr>
          <p:sp>
            <p:nvSpPr>
              <p:cNvPr id="119" name="Line 48"/>
              <p:cNvSpPr>
                <a:spLocks noChangeShapeType="1"/>
              </p:cNvSpPr>
              <p:nvPr/>
            </p:nvSpPr>
            <p:spPr bwMode="auto">
              <a:xfrm>
                <a:off x="4572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0" name="Line 48"/>
              <p:cNvSpPr>
                <a:spLocks noChangeShapeType="1"/>
              </p:cNvSpPr>
              <p:nvPr/>
            </p:nvSpPr>
            <p:spPr bwMode="auto">
              <a:xfrm>
                <a:off x="4724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1" name="Line 48"/>
              <p:cNvSpPr>
                <a:spLocks noChangeShapeType="1"/>
              </p:cNvSpPr>
              <p:nvPr/>
            </p:nvSpPr>
            <p:spPr bwMode="auto">
              <a:xfrm>
                <a:off x="4876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2" name="Line 48"/>
              <p:cNvSpPr>
                <a:spLocks noChangeShapeType="1"/>
              </p:cNvSpPr>
              <p:nvPr/>
            </p:nvSpPr>
            <p:spPr bwMode="auto">
              <a:xfrm>
                <a:off x="5029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3" name="Line 48"/>
              <p:cNvSpPr>
                <a:spLocks noChangeShapeType="1"/>
              </p:cNvSpPr>
              <p:nvPr/>
            </p:nvSpPr>
            <p:spPr bwMode="auto">
              <a:xfrm>
                <a:off x="5181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4" name="Line 48"/>
              <p:cNvSpPr>
                <a:spLocks noChangeShapeType="1"/>
              </p:cNvSpPr>
              <p:nvPr/>
            </p:nvSpPr>
            <p:spPr bwMode="auto">
              <a:xfrm>
                <a:off x="5334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5" name="Line 48"/>
              <p:cNvSpPr>
                <a:spLocks noChangeShapeType="1"/>
              </p:cNvSpPr>
              <p:nvPr/>
            </p:nvSpPr>
            <p:spPr bwMode="auto">
              <a:xfrm>
                <a:off x="5486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6" name="Line 48"/>
              <p:cNvSpPr>
                <a:spLocks noChangeShapeType="1"/>
              </p:cNvSpPr>
              <p:nvPr/>
            </p:nvSpPr>
            <p:spPr bwMode="auto">
              <a:xfrm>
                <a:off x="5638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7" name="Line 48"/>
              <p:cNvSpPr>
                <a:spLocks noChangeShapeType="1"/>
              </p:cNvSpPr>
              <p:nvPr/>
            </p:nvSpPr>
            <p:spPr bwMode="auto">
              <a:xfrm>
                <a:off x="5791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8" name="Line 48"/>
              <p:cNvSpPr>
                <a:spLocks noChangeShapeType="1"/>
              </p:cNvSpPr>
              <p:nvPr/>
            </p:nvSpPr>
            <p:spPr bwMode="auto">
              <a:xfrm>
                <a:off x="5943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29" name="Line 48"/>
              <p:cNvSpPr>
                <a:spLocks noChangeShapeType="1"/>
              </p:cNvSpPr>
              <p:nvPr/>
            </p:nvSpPr>
            <p:spPr bwMode="auto">
              <a:xfrm>
                <a:off x="6096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0" name="Line 48"/>
              <p:cNvSpPr>
                <a:spLocks noChangeShapeType="1"/>
              </p:cNvSpPr>
              <p:nvPr/>
            </p:nvSpPr>
            <p:spPr bwMode="auto">
              <a:xfrm>
                <a:off x="6248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1" name="Line 48"/>
              <p:cNvSpPr>
                <a:spLocks noChangeShapeType="1"/>
              </p:cNvSpPr>
              <p:nvPr/>
            </p:nvSpPr>
            <p:spPr bwMode="auto">
              <a:xfrm>
                <a:off x="64008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2" name="Line 48"/>
              <p:cNvSpPr>
                <a:spLocks noChangeShapeType="1"/>
              </p:cNvSpPr>
              <p:nvPr/>
            </p:nvSpPr>
            <p:spPr bwMode="auto">
              <a:xfrm>
                <a:off x="65532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3" name="Line 48"/>
              <p:cNvSpPr>
                <a:spLocks noChangeShapeType="1"/>
              </p:cNvSpPr>
              <p:nvPr/>
            </p:nvSpPr>
            <p:spPr bwMode="auto">
              <a:xfrm>
                <a:off x="67056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4" name="Line 48"/>
              <p:cNvSpPr>
                <a:spLocks noChangeShapeType="1"/>
              </p:cNvSpPr>
              <p:nvPr/>
            </p:nvSpPr>
            <p:spPr bwMode="auto">
              <a:xfrm>
                <a:off x="68580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sp>
            <p:nvSpPr>
              <p:cNvPr id="135" name="Line 48"/>
              <p:cNvSpPr>
                <a:spLocks noChangeShapeType="1"/>
              </p:cNvSpPr>
              <p:nvPr/>
            </p:nvSpPr>
            <p:spPr bwMode="auto">
              <a:xfrm>
                <a:off x="7010400" y="3962400"/>
                <a:ext cx="0" cy="2286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</p:grpSp>
      </p:grpSp>
      <p:pic>
        <p:nvPicPr>
          <p:cNvPr id="4" name="Picture 3" descr="MagnyCoursPacka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676400"/>
            <a:ext cx="1739900" cy="1739900"/>
          </a:xfrm>
          <a:prstGeom prst="rect">
            <a:avLst/>
          </a:prstGeom>
        </p:spPr>
      </p:pic>
      <p:pic>
        <p:nvPicPr>
          <p:cNvPr id="5" name="Picture 4" descr="OpteronDie-8cor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533400"/>
            <a:ext cx="4622800" cy="283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4153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505200" y="609600"/>
            <a:ext cx="5334000" cy="5562600"/>
            <a:chOff x="2819400" y="609600"/>
            <a:chExt cx="5334000" cy="5562600"/>
          </a:xfrm>
        </p:grpSpPr>
        <p:sp>
          <p:nvSpPr>
            <p:cNvPr id="143" name="Line 48"/>
            <p:cNvSpPr>
              <a:spLocks noChangeShapeType="1"/>
            </p:cNvSpPr>
            <p:nvPr/>
          </p:nvSpPr>
          <p:spPr bwMode="auto">
            <a:xfrm rot="16200000" flipH="1">
              <a:off x="4572000" y="1905000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" name="Line 48"/>
            <p:cNvSpPr>
              <a:spLocks noChangeShapeType="1"/>
            </p:cNvSpPr>
            <p:nvPr/>
          </p:nvSpPr>
          <p:spPr bwMode="auto">
            <a:xfrm rot="16200000">
              <a:off x="4229100" y="3162300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5" name="Rectangle 40"/>
            <p:cNvSpPr>
              <a:spLocks noChangeArrowheads="1"/>
            </p:cNvSpPr>
            <p:nvPr/>
          </p:nvSpPr>
          <p:spPr bwMode="auto">
            <a:xfrm>
              <a:off x="2971800" y="1295400"/>
              <a:ext cx="1143000" cy="3810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6" name="Rectangle 41"/>
            <p:cNvSpPr>
              <a:spLocks noChangeArrowheads="1"/>
            </p:cNvSpPr>
            <p:nvPr/>
          </p:nvSpPr>
          <p:spPr bwMode="auto">
            <a:xfrm>
              <a:off x="3048000" y="3810000"/>
              <a:ext cx="1019560" cy="1200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Shared</a:t>
              </a:r>
              <a:b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</a:br>
              <a: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Node</a:t>
              </a:r>
              <a:b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</a:br>
              <a: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Memory</a:t>
              </a:r>
            </a:p>
            <a:p>
              <a:pPr algn="ctr"/>
              <a:r>
                <a:rPr lang="en-US" sz="1800" dirty="0" smtClean="0">
                  <a:solidFill>
                    <a:srgbClr val="618FFD"/>
                  </a:solidFill>
                  <a:latin typeface="Arial" charset="0"/>
                  <a:cs typeface="ＭＳ Ｐゴシック" charset="0"/>
                </a:rPr>
                <a:t>(64GB)</a:t>
              </a:r>
              <a:endParaRPr lang="en-US" sz="1800" dirty="0">
                <a:solidFill>
                  <a:srgbClr val="618FFD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47" name="Line 48"/>
            <p:cNvSpPr>
              <a:spLocks noChangeShapeType="1"/>
            </p:cNvSpPr>
            <p:nvPr/>
          </p:nvSpPr>
          <p:spPr bwMode="auto">
            <a:xfrm>
              <a:off x="6019800" y="5410200"/>
              <a:ext cx="0" cy="762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8" name="Rectangle 202"/>
            <p:cNvSpPr>
              <a:spLocks noChangeArrowheads="1"/>
            </p:cNvSpPr>
            <p:nvPr/>
          </p:nvSpPr>
          <p:spPr bwMode="auto">
            <a:xfrm>
              <a:off x="2819400" y="1066800"/>
              <a:ext cx="5334000" cy="4343400"/>
            </a:xfrm>
            <a:prstGeom prst="rect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9" name="Rectangle 41"/>
            <p:cNvSpPr>
              <a:spLocks noChangeArrowheads="1"/>
            </p:cNvSpPr>
            <p:nvPr/>
          </p:nvSpPr>
          <p:spPr bwMode="auto">
            <a:xfrm>
              <a:off x="5486400" y="609600"/>
              <a:ext cx="827150" cy="400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20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  <a:endParaRPr lang="en-US" sz="2400" b="1" dirty="0">
                <a:solidFill>
                  <a:srgbClr val="0070C0"/>
                </a:solidFill>
                <a:latin typeface="Arial" charset="0"/>
                <a:cs typeface="ＭＳ Ｐゴシック" charset="0"/>
              </a:endParaRPr>
            </a:p>
          </p:txBody>
        </p:sp>
        <p:sp>
          <p:nvSpPr>
            <p:cNvPr id="150" name="Line 48"/>
            <p:cNvSpPr>
              <a:spLocks noChangeShapeType="1"/>
            </p:cNvSpPr>
            <p:nvPr/>
          </p:nvSpPr>
          <p:spPr bwMode="auto">
            <a:xfrm rot="16200000" flipH="1">
              <a:off x="4572000" y="3810000"/>
              <a:ext cx="0" cy="609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51" name="AutoShape 45" descr="Light downward diagonal"/>
            <p:cNvSpPr>
              <a:spLocks noChangeArrowheads="1"/>
            </p:cNvSpPr>
            <p:nvPr/>
          </p:nvSpPr>
          <p:spPr bwMode="auto">
            <a:xfrm rot="16200000" flipV="1">
              <a:off x="2415381" y="3071019"/>
              <a:ext cx="3810000" cy="106362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4876800" y="3327400"/>
              <a:ext cx="3156402" cy="1701800"/>
              <a:chOff x="4876800" y="3327400"/>
              <a:chExt cx="3156402" cy="1701800"/>
            </a:xfrm>
          </p:grpSpPr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4876800" y="3327400"/>
                <a:ext cx="2438400" cy="1701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86" name="Group 185"/>
              <p:cNvGrpSpPr/>
              <p:nvPr/>
            </p:nvGrpSpPr>
            <p:grpSpPr>
              <a:xfrm>
                <a:off x="5067300" y="3998691"/>
                <a:ext cx="2057400" cy="308419"/>
                <a:chOff x="5067300" y="3909791"/>
                <a:chExt cx="2057400" cy="308419"/>
              </a:xfrm>
            </p:grpSpPr>
            <p:sp>
              <p:nvSpPr>
                <p:cNvPr id="214" name="Rectangle 39"/>
                <p:cNvSpPr>
                  <a:spLocks noChangeArrowheads="1"/>
                </p:cNvSpPr>
                <p:nvPr/>
              </p:nvSpPr>
              <p:spPr bwMode="auto">
                <a:xfrm>
                  <a:off x="5324505" y="3909791"/>
                  <a:ext cx="1642840" cy="3084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14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L3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Cache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(20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MB)</a:t>
                  </a:r>
                  <a:endParaRPr lang="en-US" sz="14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  <p:sp>
              <p:nvSpPr>
                <p:cNvPr id="215" name="Rectangle 38"/>
                <p:cNvSpPr>
                  <a:spLocks noChangeArrowheads="1"/>
                </p:cNvSpPr>
                <p:nvPr/>
              </p:nvSpPr>
              <p:spPr bwMode="auto">
                <a:xfrm>
                  <a:off x="5067300" y="3911600"/>
                  <a:ext cx="2057400" cy="304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87" name="Group 186"/>
              <p:cNvGrpSpPr/>
              <p:nvPr/>
            </p:nvGrpSpPr>
            <p:grpSpPr>
              <a:xfrm>
                <a:off x="4991100" y="4419600"/>
                <a:ext cx="2209800" cy="457200"/>
                <a:chOff x="6019800" y="1600200"/>
                <a:chExt cx="2209800" cy="457200"/>
              </a:xfrm>
            </p:grpSpPr>
            <p:grpSp>
              <p:nvGrpSpPr>
                <p:cNvPr id="202" name="Group 201"/>
                <p:cNvGrpSpPr/>
                <p:nvPr/>
              </p:nvGrpSpPr>
              <p:grpSpPr>
                <a:xfrm>
                  <a:off x="60198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21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13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03" name="Group 202"/>
                <p:cNvGrpSpPr/>
                <p:nvPr/>
              </p:nvGrpSpPr>
              <p:grpSpPr>
                <a:xfrm>
                  <a:off x="65532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21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1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04" name="Group 203"/>
                <p:cNvGrpSpPr/>
                <p:nvPr/>
              </p:nvGrpSpPr>
              <p:grpSpPr>
                <a:xfrm>
                  <a:off x="70866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20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0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05" name="Group 204"/>
                <p:cNvGrpSpPr/>
                <p:nvPr/>
              </p:nvGrpSpPr>
              <p:grpSpPr>
                <a:xfrm>
                  <a:off x="76200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206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07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88" name="Group 187"/>
              <p:cNvGrpSpPr/>
              <p:nvPr/>
            </p:nvGrpSpPr>
            <p:grpSpPr>
              <a:xfrm>
                <a:off x="4991100" y="3429000"/>
                <a:ext cx="2209800" cy="457200"/>
                <a:chOff x="6019800" y="1600200"/>
                <a:chExt cx="2209800" cy="457200"/>
              </a:xfrm>
            </p:grpSpPr>
            <p:grpSp>
              <p:nvGrpSpPr>
                <p:cNvPr id="190" name="Group 189"/>
                <p:cNvGrpSpPr/>
                <p:nvPr/>
              </p:nvGrpSpPr>
              <p:grpSpPr>
                <a:xfrm>
                  <a:off x="60198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20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0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91" name="Group 190"/>
                <p:cNvGrpSpPr/>
                <p:nvPr/>
              </p:nvGrpSpPr>
              <p:grpSpPr>
                <a:xfrm>
                  <a:off x="65532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9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92" name="Group 191"/>
                <p:cNvGrpSpPr/>
                <p:nvPr/>
              </p:nvGrpSpPr>
              <p:grpSpPr>
                <a:xfrm>
                  <a:off x="70866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96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7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93" name="Group 192"/>
                <p:cNvGrpSpPr/>
                <p:nvPr/>
              </p:nvGrpSpPr>
              <p:grpSpPr>
                <a:xfrm>
                  <a:off x="76200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94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</p:grpSp>
          <p:sp>
            <p:nvSpPr>
              <p:cNvPr id="189" name="Rectangle 41"/>
              <p:cNvSpPr>
                <a:spLocks noChangeArrowheads="1"/>
              </p:cNvSpPr>
              <p:nvPr/>
            </p:nvSpPr>
            <p:spPr bwMode="auto">
              <a:xfrm>
                <a:off x="7391400" y="3962400"/>
                <a:ext cx="641802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  <a:latin typeface="Arial" charset="0"/>
                    <a:cs typeface="ＭＳ Ｐゴシック" charset="0"/>
                  </a:rPr>
                  <a:t>Chip</a:t>
                </a:r>
                <a:endParaRPr lang="en-US" sz="1600" b="1" dirty="0">
                  <a:solidFill>
                    <a:srgbClr val="FF0000"/>
                  </a:solidFill>
                  <a:latin typeface="Arial" charset="0"/>
                  <a:cs typeface="ＭＳ Ｐゴシック" charset="0"/>
                </a:endParaRPr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4876800" y="1371600"/>
              <a:ext cx="3156402" cy="1701800"/>
              <a:chOff x="4876800" y="3327400"/>
              <a:chExt cx="3156402" cy="1701800"/>
            </a:xfrm>
          </p:grpSpPr>
          <p:sp>
            <p:nvSpPr>
              <p:cNvPr id="154" name="Rectangle 168"/>
              <p:cNvSpPr>
                <a:spLocks noChangeArrowheads="1"/>
              </p:cNvSpPr>
              <p:nvPr/>
            </p:nvSpPr>
            <p:spPr bwMode="auto">
              <a:xfrm>
                <a:off x="4876800" y="3327400"/>
                <a:ext cx="2438400" cy="17018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55" name="Group 154"/>
              <p:cNvGrpSpPr/>
              <p:nvPr/>
            </p:nvGrpSpPr>
            <p:grpSpPr>
              <a:xfrm>
                <a:off x="5067300" y="3998691"/>
                <a:ext cx="2057400" cy="308419"/>
                <a:chOff x="5067300" y="3909791"/>
                <a:chExt cx="2057400" cy="308419"/>
              </a:xfrm>
            </p:grpSpPr>
            <p:sp>
              <p:nvSpPr>
                <p:cNvPr id="183" name="Rectangle 39"/>
                <p:cNvSpPr>
                  <a:spLocks noChangeArrowheads="1"/>
                </p:cNvSpPr>
                <p:nvPr/>
              </p:nvSpPr>
              <p:spPr bwMode="auto">
                <a:xfrm>
                  <a:off x="5324505" y="3909791"/>
                  <a:ext cx="1642840" cy="3084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r>
                    <a:rPr lang="en-US" sz="14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L3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Cache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(20 </a:t>
                  </a:r>
                  <a:r>
                    <a:rPr lang="en-US" sz="14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MB)</a:t>
                  </a:r>
                  <a:endParaRPr lang="en-US" sz="14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  <p:sp>
              <p:nvSpPr>
                <p:cNvPr id="184" name="Rectangle 38"/>
                <p:cNvSpPr>
                  <a:spLocks noChangeArrowheads="1"/>
                </p:cNvSpPr>
                <p:nvPr/>
              </p:nvSpPr>
              <p:spPr bwMode="auto">
                <a:xfrm>
                  <a:off x="5067300" y="3911600"/>
                  <a:ext cx="2057400" cy="304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>
                <a:off x="4991100" y="4419600"/>
                <a:ext cx="2209800" cy="457200"/>
                <a:chOff x="6019800" y="1600200"/>
                <a:chExt cx="2209800" cy="457200"/>
              </a:xfrm>
            </p:grpSpPr>
            <p:grpSp>
              <p:nvGrpSpPr>
                <p:cNvPr id="171" name="Group 170"/>
                <p:cNvGrpSpPr/>
                <p:nvPr/>
              </p:nvGrpSpPr>
              <p:grpSpPr>
                <a:xfrm>
                  <a:off x="60198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81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2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72" name="Group 171"/>
                <p:cNvGrpSpPr/>
                <p:nvPr/>
              </p:nvGrpSpPr>
              <p:grpSpPr>
                <a:xfrm>
                  <a:off x="65532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7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73" name="Group 172"/>
                <p:cNvGrpSpPr/>
                <p:nvPr/>
              </p:nvGrpSpPr>
              <p:grpSpPr>
                <a:xfrm>
                  <a:off x="70866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7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8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76200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75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6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57" name="Group 156"/>
              <p:cNvGrpSpPr/>
              <p:nvPr/>
            </p:nvGrpSpPr>
            <p:grpSpPr>
              <a:xfrm>
                <a:off x="4991100" y="3429000"/>
                <a:ext cx="2209800" cy="457200"/>
                <a:chOff x="6019800" y="1600200"/>
                <a:chExt cx="2209800" cy="457200"/>
              </a:xfrm>
            </p:grpSpPr>
            <p:grpSp>
              <p:nvGrpSpPr>
                <p:cNvPr id="159" name="Group 158"/>
                <p:cNvGrpSpPr/>
                <p:nvPr/>
              </p:nvGrpSpPr>
              <p:grpSpPr>
                <a:xfrm>
                  <a:off x="60198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69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60" name="Group 159"/>
                <p:cNvGrpSpPr/>
                <p:nvPr/>
              </p:nvGrpSpPr>
              <p:grpSpPr>
                <a:xfrm>
                  <a:off x="65532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6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8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70866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65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6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62" name="Group 161"/>
                <p:cNvGrpSpPr/>
                <p:nvPr/>
              </p:nvGrpSpPr>
              <p:grpSpPr>
                <a:xfrm>
                  <a:off x="7620000" y="1600200"/>
                  <a:ext cx="609600" cy="457200"/>
                  <a:chOff x="6019800" y="1600200"/>
                  <a:chExt cx="609600" cy="457200"/>
                </a:xfrm>
              </p:grpSpPr>
              <p:sp>
                <p:nvSpPr>
                  <p:cNvPr id="163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6092190" y="1638300"/>
                    <a:ext cx="461010" cy="4191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6019800" y="1600200"/>
                    <a:ext cx="609600" cy="416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1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P</a:t>
                    </a: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/>
                    </a:r>
                    <a:b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</a:br>
                    <a:r>
                      <a:rPr lang="en-US" sz="1000" b="1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L1/L2</a:t>
                    </a:r>
                    <a:endParaRPr lang="en-US" sz="1000" b="1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</p:grpSp>
          <p:sp>
            <p:nvSpPr>
              <p:cNvPr id="158" name="Rectangle 41"/>
              <p:cNvSpPr>
                <a:spLocks noChangeArrowheads="1"/>
              </p:cNvSpPr>
              <p:nvPr/>
            </p:nvSpPr>
            <p:spPr bwMode="auto">
              <a:xfrm>
                <a:off x="7391400" y="3962400"/>
                <a:ext cx="641802" cy="3391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FF0000"/>
                    </a:solidFill>
                    <a:latin typeface="Arial" charset="0"/>
                    <a:cs typeface="ＭＳ Ｐゴシック" charset="0"/>
                  </a:rPr>
                  <a:t>Chip</a:t>
                </a:r>
                <a:endParaRPr lang="en-US" sz="1600" b="1" dirty="0">
                  <a:solidFill>
                    <a:srgbClr val="FF0000"/>
                  </a:solidFill>
                  <a:latin typeface="Arial" charset="0"/>
                  <a:cs typeface="ＭＳ Ｐゴシック" charset="0"/>
                </a:endParaRPr>
              </a:p>
            </p:txBody>
          </p:sp>
        </p:grpSp>
      </p:grp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879874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 II (Node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13318" name="AutoShape 46" descr="Light downward diagonal"/>
          <p:cNvSpPr>
            <a:spLocks noChangeArrowheads="1"/>
          </p:cNvSpPr>
          <p:nvPr/>
        </p:nvSpPr>
        <p:spPr bwMode="auto">
          <a:xfrm>
            <a:off x="-228600" y="61722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3326" name="Rectangle 41"/>
          <p:cNvSpPr>
            <a:spLocks noChangeArrowheads="1"/>
          </p:cNvSpPr>
          <p:nvPr/>
        </p:nvSpPr>
        <p:spPr bwMode="auto">
          <a:xfrm>
            <a:off x="2514600" y="5791200"/>
            <a:ext cx="5084938" cy="369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&lt;-  </a:t>
            </a:r>
            <a:r>
              <a:rPr lang="en-US" sz="1800" b="1" dirty="0" err="1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Infiniband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 interconnect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to 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other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n</a:t>
            </a:r>
            <a:r>
              <a:rPr lang="en-US" sz="1800" b="1" dirty="0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odes  </a:t>
            </a:r>
            <a:r>
              <a:rPr lang="en-US" sz="1800" b="1" dirty="0">
                <a:solidFill>
                  <a:srgbClr val="0070C0"/>
                </a:solidFill>
                <a:latin typeface="Arial" charset="0"/>
                <a:cs typeface="ＭＳ Ｐゴシック" charset="0"/>
              </a:rPr>
              <a:t>-&gt;</a:t>
            </a:r>
          </a:p>
        </p:txBody>
      </p:sp>
      <p:pic>
        <p:nvPicPr>
          <p:cNvPr id="6" name="Picture 5" descr="Quad-Socket-AMD-Motherboard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85800"/>
            <a:ext cx="3505200" cy="2906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6231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ritonRack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09600"/>
            <a:ext cx="3429000" cy="2939143"/>
          </a:xfrm>
          <a:prstGeom prst="rect">
            <a:avLst/>
          </a:prstGeom>
        </p:spPr>
      </p:pic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359397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 III (System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grpSp>
        <p:nvGrpSpPr>
          <p:cNvPr id="1449" name="Group 1448"/>
          <p:cNvGrpSpPr/>
          <p:nvPr/>
        </p:nvGrpSpPr>
        <p:grpSpPr>
          <a:xfrm>
            <a:off x="-152400" y="3657600"/>
            <a:ext cx="9601200" cy="2362200"/>
            <a:chOff x="-152400" y="4191000"/>
            <a:chExt cx="9601200" cy="2362200"/>
          </a:xfrm>
        </p:grpSpPr>
        <p:sp>
          <p:nvSpPr>
            <p:cNvPr id="74" name="Line 48"/>
            <p:cNvSpPr>
              <a:spLocks noChangeShapeType="1"/>
            </p:cNvSpPr>
            <p:nvPr/>
          </p:nvSpPr>
          <p:spPr bwMode="auto">
            <a:xfrm rot="10800000">
              <a:off x="8458200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2" name="Line 48"/>
            <p:cNvSpPr>
              <a:spLocks noChangeShapeType="1"/>
            </p:cNvSpPr>
            <p:nvPr/>
          </p:nvSpPr>
          <p:spPr bwMode="auto">
            <a:xfrm rot="10800000">
              <a:off x="838200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3" name="Line 48"/>
            <p:cNvSpPr>
              <a:spLocks noChangeShapeType="1"/>
            </p:cNvSpPr>
            <p:nvPr/>
          </p:nvSpPr>
          <p:spPr bwMode="auto">
            <a:xfrm rot="10800000">
              <a:off x="1926771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4" name="Line 48"/>
            <p:cNvSpPr>
              <a:spLocks noChangeShapeType="1"/>
            </p:cNvSpPr>
            <p:nvPr/>
          </p:nvSpPr>
          <p:spPr bwMode="auto">
            <a:xfrm rot="10800000">
              <a:off x="3015342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5" name="Line 48"/>
            <p:cNvSpPr>
              <a:spLocks noChangeShapeType="1"/>
            </p:cNvSpPr>
            <p:nvPr/>
          </p:nvSpPr>
          <p:spPr bwMode="auto">
            <a:xfrm rot="10800000">
              <a:off x="4103913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6" name="Line 48"/>
            <p:cNvSpPr>
              <a:spLocks noChangeShapeType="1"/>
            </p:cNvSpPr>
            <p:nvPr/>
          </p:nvSpPr>
          <p:spPr bwMode="auto">
            <a:xfrm rot="10800000">
              <a:off x="5192484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7" name="Line 48"/>
            <p:cNvSpPr>
              <a:spLocks noChangeShapeType="1"/>
            </p:cNvSpPr>
            <p:nvPr/>
          </p:nvSpPr>
          <p:spPr bwMode="auto">
            <a:xfrm rot="10800000">
              <a:off x="6281055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448" name="Line 48"/>
            <p:cNvSpPr>
              <a:spLocks noChangeShapeType="1"/>
            </p:cNvSpPr>
            <p:nvPr/>
          </p:nvSpPr>
          <p:spPr bwMode="auto">
            <a:xfrm rot="10800000">
              <a:off x="7369626" y="50292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270" name="AutoShape 46" descr="Light downward diagonal"/>
            <p:cNvSpPr>
              <a:spLocks noChangeArrowheads="1"/>
            </p:cNvSpPr>
            <p:nvPr/>
          </p:nvSpPr>
          <p:spPr bwMode="auto">
            <a:xfrm>
              <a:off x="-152400" y="5295900"/>
              <a:ext cx="9601200" cy="152400"/>
            </a:xfrm>
            <a:prstGeom prst="roundRect">
              <a:avLst>
                <a:gd name="adj" fmla="val 49995"/>
              </a:avLst>
            </a:prstGeom>
            <a:pattFill prst="ltDnDiag">
              <a:fgClr>
                <a:srgbClr val="005400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cs typeface="ＭＳ Ｐゴシック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81000" y="4191000"/>
              <a:ext cx="8534400" cy="838200"/>
              <a:chOff x="228600" y="4038600"/>
              <a:chExt cx="8534400" cy="8382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2286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7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6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220" name="Group 21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2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32" name="Group 231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3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44" name="Group 24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4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56" name="Group 255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5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272" name="Group 271"/>
              <p:cNvGrpSpPr/>
              <p:nvPr/>
            </p:nvGrpSpPr>
            <p:grpSpPr>
              <a:xfrm>
                <a:off x="1328057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273" name="Group 272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323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24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274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275" name="Group 274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1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76" name="Group 275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0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77" name="Group 276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9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278" name="Group 277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27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2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325" name="Group 324"/>
              <p:cNvGrpSpPr/>
              <p:nvPr/>
            </p:nvGrpSpPr>
            <p:grpSpPr>
              <a:xfrm>
                <a:off x="2427514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326" name="Group 32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3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32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328" name="Group 32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6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29" name="Group 32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5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30" name="Group 32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4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31" name="Group 33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3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378" name="Group 377"/>
              <p:cNvGrpSpPr/>
              <p:nvPr/>
            </p:nvGrpSpPr>
            <p:grpSpPr>
              <a:xfrm>
                <a:off x="3526971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379" name="Group 378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429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30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380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381" name="Group 380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1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82" name="Group 381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0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83" name="Group 382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9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384" name="Group 383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38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3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431" name="Group 430"/>
              <p:cNvGrpSpPr/>
              <p:nvPr/>
            </p:nvGrpSpPr>
            <p:grpSpPr>
              <a:xfrm>
                <a:off x="4626428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432" name="Group 431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48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83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433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434" name="Group 433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7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35" name="Group 434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6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36" name="Group 435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4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37" name="Group 436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3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484" name="Group 483"/>
              <p:cNvGrpSpPr/>
              <p:nvPr/>
            </p:nvGrpSpPr>
            <p:grpSpPr>
              <a:xfrm>
                <a:off x="5725885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485" name="Group 484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535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6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486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487" name="Group 486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2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88" name="Group 487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1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89" name="Group 488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0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490" name="Group 489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49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4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537" name="Group 536"/>
              <p:cNvGrpSpPr/>
              <p:nvPr/>
            </p:nvGrpSpPr>
            <p:grpSpPr>
              <a:xfrm>
                <a:off x="6825342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538" name="Group 53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58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53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540" name="Group 53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7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541" name="Group 54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6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542" name="Group 54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5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543" name="Group 54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54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5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963" name="Group 962"/>
              <p:cNvGrpSpPr/>
              <p:nvPr/>
            </p:nvGrpSpPr>
            <p:grpSpPr>
              <a:xfrm>
                <a:off x="79248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964" name="Group 963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01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1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965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966" name="Group 965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0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967" name="Group 966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9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968" name="Group 967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8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969" name="Group 968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97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</p:grpSp>
        <p:grpSp>
          <p:nvGrpSpPr>
            <p:cNvPr id="1017" name="Group 1016"/>
            <p:cNvGrpSpPr/>
            <p:nvPr/>
          </p:nvGrpSpPr>
          <p:grpSpPr>
            <a:xfrm>
              <a:off x="381000" y="5715000"/>
              <a:ext cx="8534400" cy="838200"/>
              <a:chOff x="228600" y="4038600"/>
              <a:chExt cx="8534400" cy="838200"/>
            </a:xfrm>
          </p:grpSpPr>
          <p:grpSp>
            <p:nvGrpSpPr>
              <p:cNvPr id="1018" name="Group 1017"/>
              <p:cNvGrpSpPr/>
              <p:nvPr/>
            </p:nvGrpSpPr>
            <p:grpSpPr>
              <a:xfrm>
                <a:off x="2286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390" name="Group 1389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44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41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391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392" name="Group 1391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2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93" name="Group 1392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1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94" name="Group 139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40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95" name="Group 1394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9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19" name="Group 1018"/>
              <p:cNvGrpSpPr/>
              <p:nvPr/>
            </p:nvGrpSpPr>
            <p:grpSpPr>
              <a:xfrm>
                <a:off x="1328057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338" name="Group 133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38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33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340" name="Group 133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7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41" name="Group 134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6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42" name="Group 134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5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343" name="Group 134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4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0" name="Group 1019"/>
              <p:cNvGrpSpPr/>
              <p:nvPr/>
            </p:nvGrpSpPr>
            <p:grpSpPr>
              <a:xfrm>
                <a:off x="2427514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286" name="Group 128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33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28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288" name="Group 128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2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89" name="Group 128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1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90" name="Group 128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30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91" name="Group 129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9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3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1" name="Group 1020"/>
              <p:cNvGrpSpPr/>
              <p:nvPr/>
            </p:nvGrpSpPr>
            <p:grpSpPr>
              <a:xfrm>
                <a:off x="3526971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234" name="Group 1233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284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85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235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236" name="Group 1235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7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37" name="Group 1236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6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38" name="Group 1237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5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239" name="Group 1238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4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2" name="Group 1021"/>
              <p:cNvGrpSpPr/>
              <p:nvPr/>
            </p:nvGrpSpPr>
            <p:grpSpPr>
              <a:xfrm>
                <a:off x="4626428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182" name="Group 1181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23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33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183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184" name="Group 1183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2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85" name="Group 1184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210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86" name="Group 1185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9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2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87" name="Group 1186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8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3" name="Group 1022"/>
              <p:cNvGrpSpPr/>
              <p:nvPr/>
            </p:nvGrpSpPr>
            <p:grpSpPr>
              <a:xfrm>
                <a:off x="5725885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130" name="Group 1129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18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81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131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132" name="Group 1131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6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33" name="Group 1132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58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34" name="Group 1133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4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135" name="Group 1134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3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4" name="Group 1023"/>
              <p:cNvGrpSpPr/>
              <p:nvPr/>
            </p:nvGrpSpPr>
            <p:grpSpPr>
              <a:xfrm>
                <a:off x="6825342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078" name="Group 1077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12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9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079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080" name="Group 1079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17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81" name="Group 1080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106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82" name="Group 1081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9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1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83" name="Group 1082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8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  <p:grpSp>
            <p:nvGrpSpPr>
              <p:cNvPr id="1025" name="Group 1024"/>
              <p:cNvGrpSpPr/>
              <p:nvPr/>
            </p:nvGrpSpPr>
            <p:grpSpPr>
              <a:xfrm>
                <a:off x="7924800" y="4038600"/>
                <a:ext cx="838200" cy="838200"/>
                <a:chOff x="5105400" y="4191000"/>
                <a:chExt cx="838200" cy="838200"/>
              </a:xfrm>
            </p:grpSpPr>
            <p:grpSp>
              <p:nvGrpSpPr>
                <p:cNvPr id="1026" name="Group 1025"/>
                <p:cNvGrpSpPr/>
                <p:nvPr/>
              </p:nvGrpSpPr>
              <p:grpSpPr>
                <a:xfrm>
                  <a:off x="5132559" y="4267200"/>
                  <a:ext cx="277641" cy="685800"/>
                  <a:chOff x="5042035" y="4267200"/>
                  <a:chExt cx="277641" cy="685800"/>
                </a:xfrm>
              </p:grpSpPr>
              <p:sp>
                <p:nvSpPr>
                  <p:cNvPr id="107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5066555" y="4267200"/>
                    <a:ext cx="228600" cy="685800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7" name="Rectangle 41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4891125" y="4495800"/>
                    <a:ext cx="579461" cy="2776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/>
                    <a:r>
                      <a:rPr lang="en-US" sz="1200" dirty="0" smtClean="0">
                        <a:solidFill>
                          <a:srgbClr val="618FFD"/>
                        </a:solidFill>
                        <a:latin typeface="Arial" charset="0"/>
                        <a:cs typeface="ＭＳ Ｐゴシック" charset="0"/>
                      </a:rPr>
                      <a:t>64GB</a:t>
                    </a:r>
                    <a:endParaRPr lang="en-US" sz="1200" dirty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027" name="Rectangle 202"/>
                <p:cNvSpPr>
                  <a:spLocks noChangeArrowheads="1"/>
                </p:cNvSpPr>
                <p:nvPr/>
              </p:nvSpPr>
              <p:spPr bwMode="auto">
                <a:xfrm>
                  <a:off x="5105400" y="4191000"/>
                  <a:ext cx="838200" cy="838200"/>
                </a:xfrm>
                <a:prstGeom prst="rect">
                  <a:avLst/>
                </a:prstGeom>
                <a:noFill/>
                <a:ln w="19050" cmpd="sng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028" name="Group 1027"/>
                <p:cNvGrpSpPr>
                  <a:grpSpLocks noChangeAspect="1"/>
                </p:cNvGrpSpPr>
                <p:nvPr/>
              </p:nvGrpSpPr>
              <p:grpSpPr>
                <a:xfrm>
                  <a:off x="5410200" y="42672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6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29" name="Group 1028"/>
                <p:cNvGrpSpPr>
                  <a:grpSpLocks noChangeAspect="1"/>
                </p:cNvGrpSpPr>
                <p:nvPr/>
              </p:nvGrpSpPr>
              <p:grpSpPr>
                <a:xfrm>
                  <a:off x="5410200" y="44450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5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30" name="Group 1029"/>
                <p:cNvGrpSpPr>
                  <a:grpSpLocks noChangeAspect="1"/>
                </p:cNvGrpSpPr>
                <p:nvPr/>
              </p:nvGrpSpPr>
              <p:grpSpPr>
                <a:xfrm>
                  <a:off x="5410200" y="4622801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4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grpSp>
              <p:nvGrpSpPr>
                <p:cNvPr id="1031" name="Group 1030"/>
                <p:cNvGrpSpPr>
                  <a:grpSpLocks noChangeAspect="1"/>
                </p:cNvGrpSpPr>
                <p:nvPr/>
              </p:nvGrpSpPr>
              <p:grpSpPr>
                <a:xfrm>
                  <a:off x="5410200" y="4800600"/>
                  <a:ext cx="457200" cy="142875"/>
                  <a:chOff x="6172200" y="2895600"/>
                  <a:chExt cx="2438400" cy="762000"/>
                </a:xfrm>
              </p:grpSpPr>
              <p:sp>
                <p:nvSpPr>
                  <p:cNvPr id="1032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6172200" y="2895600"/>
                    <a:ext cx="2438400" cy="762000"/>
                  </a:xfrm>
                  <a:prstGeom prst="rect">
                    <a:avLst/>
                  </a:prstGeom>
                  <a:noFill/>
                  <a:ln w="6350" cmpd="sng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484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5055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7627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0199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71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53427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79145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048625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8305800" y="2971800"/>
                    <a:ext cx="2286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0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477000" y="3276600"/>
                    <a:ext cx="1828800" cy="22860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</p:grpSp>
        </p:grpSp>
      </p:grpSp>
      <p:grpSp>
        <p:nvGrpSpPr>
          <p:cNvPr id="1458" name="Group 1457"/>
          <p:cNvGrpSpPr/>
          <p:nvPr/>
        </p:nvGrpSpPr>
        <p:grpSpPr>
          <a:xfrm>
            <a:off x="457200" y="6019800"/>
            <a:ext cx="8343069" cy="277641"/>
            <a:chOff x="457200" y="6019800"/>
            <a:chExt cx="8343069" cy="277641"/>
          </a:xfrm>
        </p:grpSpPr>
        <p:sp>
          <p:nvSpPr>
            <p:cNvPr id="145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</p:grpSp>
      <p:grpSp>
        <p:nvGrpSpPr>
          <p:cNvPr id="1459" name="Group 1458"/>
          <p:cNvGrpSpPr/>
          <p:nvPr/>
        </p:nvGrpSpPr>
        <p:grpSpPr>
          <a:xfrm>
            <a:off x="457200" y="3429000"/>
            <a:ext cx="8343069" cy="277641"/>
            <a:chOff x="457200" y="6019800"/>
            <a:chExt cx="8343069" cy="277641"/>
          </a:xfrm>
        </p:grpSpPr>
        <p:sp>
          <p:nvSpPr>
            <p:cNvPr id="146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</p:grpSp>
      <p:sp>
        <p:nvSpPr>
          <p:cNvPr id="1468" name="Rectangle 41"/>
          <p:cNvSpPr>
            <a:spLocks noChangeArrowheads="1"/>
          </p:cNvSpPr>
          <p:nvPr/>
        </p:nvSpPr>
        <p:spPr bwMode="auto">
          <a:xfrm>
            <a:off x="609600" y="6324600"/>
            <a:ext cx="8175315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324 nodes, message-passing communication, no shared memory</a:t>
            </a:r>
            <a:endParaRPr lang="en-US" sz="2400" b="1" dirty="0">
              <a:solidFill>
                <a:srgbClr val="0070C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0137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ritonRack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09600"/>
            <a:ext cx="3429000" cy="2939143"/>
          </a:xfrm>
          <a:prstGeom prst="rect">
            <a:avLst/>
          </a:prstGeom>
        </p:spPr>
      </p:pic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359397" cy="482183"/>
          </a:xfrm>
        </p:spPr>
        <p:txBody>
          <a:bodyPr wrap="none" lIns="63500" tIns="25400" rIns="63500" bIns="25400" anchor="t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Triton memory </a:t>
            </a:r>
            <a:r>
              <a:rPr lang="en-US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hierarchy III (System level) 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74" name="Line 48"/>
          <p:cNvSpPr>
            <a:spLocks noChangeShapeType="1"/>
          </p:cNvSpPr>
          <p:nvPr/>
        </p:nvSpPr>
        <p:spPr bwMode="auto">
          <a:xfrm rot="10800000">
            <a:off x="8458200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2" name="Line 48"/>
          <p:cNvSpPr>
            <a:spLocks noChangeShapeType="1"/>
          </p:cNvSpPr>
          <p:nvPr/>
        </p:nvSpPr>
        <p:spPr bwMode="auto">
          <a:xfrm rot="10800000">
            <a:off x="838200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3" name="Line 48"/>
          <p:cNvSpPr>
            <a:spLocks noChangeShapeType="1"/>
          </p:cNvSpPr>
          <p:nvPr/>
        </p:nvSpPr>
        <p:spPr bwMode="auto">
          <a:xfrm rot="10800000">
            <a:off x="1926771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4" name="Line 48"/>
          <p:cNvSpPr>
            <a:spLocks noChangeShapeType="1"/>
          </p:cNvSpPr>
          <p:nvPr/>
        </p:nvSpPr>
        <p:spPr bwMode="auto">
          <a:xfrm rot="10800000">
            <a:off x="3015342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5" name="Line 48"/>
          <p:cNvSpPr>
            <a:spLocks noChangeShapeType="1"/>
          </p:cNvSpPr>
          <p:nvPr/>
        </p:nvSpPr>
        <p:spPr bwMode="auto">
          <a:xfrm rot="10800000">
            <a:off x="4103913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6" name="Line 48"/>
          <p:cNvSpPr>
            <a:spLocks noChangeShapeType="1"/>
          </p:cNvSpPr>
          <p:nvPr/>
        </p:nvSpPr>
        <p:spPr bwMode="auto">
          <a:xfrm rot="10800000">
            <a:off x="5192484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7" name="Line 48"/>
          <p:cNvSpPr>
            <a:spLocks noChangeShapeType="1"/>
          </p:cNvSpPr>
          <p:nvPr/>
        </p:nvSpPr>
        <p:spPr bwMode="auto">
          <a:xfrm rot="10800000">
            <a:off x="6281055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448" name="Line 48"/>
          <p:cNvSpPr>
            <a:spLocks noChangeShapeType="1"/>
          </p:cNvSpPr>
          <p:nvPr/>
        </p:nvSpPr>
        <p:spPr bwMode="auto">
          <a:xfrm rot="10800000">
            <a:off x="7369626" y="44958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270" name="AutoShape 46" descr="Light downward diagonal"/>
          <p:cNvSpPr>
            <a:spLocks noChangeArrowheads="1"/>
          </p:cNvSpPr>
          <p:nvPr/>
        </p:nvSpPr>
        <p:spPr bwMode="auto">
          <a:xfrm>
            <a:off x="-152400" y="4762500"/>
            <a:ext cx="9601200" cy="152400"/>
          </a:xfrm>
          <a:prstGeom prst="roundRect">
            <a:avLst>
              <a:gd name="adj" fmla="val 49995"/>
            </a:avLst>
          </a:prstGeom>
          <a:pattFill prst="ltDnDiag">
            <a:fgClr>
              <a:srgbClr val="005400"/>
            </a:fgClr>
            <a:bgClr>
              <a:schemeClr val="bg1"/>
            </a:bgClr>
          </a:patt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grpSp>
        <p:nvGrpSpPr>
          <p:cNvPr id="1458" name="Group 1457"/>
          <p:cNvGrpSpPr/>
          <p:nvPr/>
        </p:nvGrpSpPr>
        <p:grpSpPr>
          <a:xfrm>
            <a:off x="457200" y="6019800"/>
            <a:ext cx="8343069" cy="277641"/>
            <a:chOff x="457200" y="6019800"/>
            <a:chExt cx="8343069" cy="277641"/>
          </a:xfrm>
        </p:grpSpPr>
        <p:sp>
          <p:nvSpPr>
            <p:cNvPr id="145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5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</p:grpSp>
      <p:grpSp>
        <p:nvGrpSpPr>
          <p:cNvPr id="1459" name="Group 1458"/>
          <p:cNvGrpSpPr/>
          <p:nvPr/>
        </p:nvGrpSpPr>
        <p:grpSpPr>
          <a:xfrm>
            <a:off x="457200" y="3429000"/>
            <a:ext cx="8343069" cy="277641"/>
            <a:chOff x="457200" y="6019800"/>
            <a:chExt cx="8343069" cy="277641"/>
          </a:xfrm>
        </p:grpSpPr>
        <p:sp>
          <p:nvSpPr>
            <p:cNvPr id="1460" name="Rectangle 41"/>
            <p:cNvSpPr>
              <a:spLocks noChangeArrowheads="1"/>
            </p:cNvSpPr>
            <p:nvPr/>
          </p:nvSpPr>
          <p:spPr bwMode="auto">
            <a:xfrm>
              <a:off x="3788229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1" name="Rectangle 41"/>
            <p:cNvSpPr>
              <a:spLocks noChangeArrowheads="1"/>
            </p:cNvSpPr>
            <p:nvPr/>
          </p:nvSpPr>
          <p:spPr bwMode="auto">
            <a:xfrm>
              <a:off x="4572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2" name="Rectangle 41"/>
            <p:cNvSpPr>
              <a:spLocks noChangeArrowheads="1"/>
            </p:cNvSpPr>
            <p:nvPr/>
          </p:nvSpPr>
          <p:spPr bwMode="auto">
            <a:xfrm>
              <a:off x="4898572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3" name="Rectangle 41"/>
            <p:cNvSpPr>
              <a:spLocks noChangeArrowheads="1"/>
            </p:cNvSpPr>
            <p:nvPr/>
          </p:nvSpPr>
          <p:spPr bwMode="auto">
            <a:xfrm>
              <a:off x="2677886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4" name="Rectangle 41"/>
            <p:cNvSpPr>
              <a:spLocks noChangeArrowheads="1"/>
            </p:cNvSpPr>
            <p:nvPr/>
          </p:nvSpPr>
          <p:spPr bwMode="auto">
            <a:xfrm>
              <a:off x="1567543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5" name="Rectangle 41"/>
            <p:cNvSpPr>
              <a:spLocks noChangeArrowheads="1"/>
            </p:cNvSpPr>
            <p:nvPr/>
          </p:nvSpPr>
          <p:spPr bwMode="auto">
            <a:xfrm>
              <a:off x="6008915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6" name="Rectangle 41"/>
            <p:cNvSpPr>
              <a:spLocks noChangeArrowheads="1"/>
            </p:cNvSpPr>
            <p:nvPr/>
          </p:nvSpPr>
          <p:spPr bwMode="auto">
            <a:xfrm>
              <a:off x="7119258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  <p:sp>
          <p:nvSpPr>
            <p:cNvPr id="1467" name="Rectangle 41"/>
            <p:cNvSpPr>
              <a:spLocks noChangeArrowheads="1"/>
            </p:cNvSpPr>
            <p:nvPr/>
          </p:nvSpPr>
          <p:spPr bwMode="auto">
            <a:xfrm>
              <a:off x="8229600" y="6019800"/>
              <a:ext cx="570669" cy="277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200" b="1" dirty="0">
                  <a:solidFill>
                    <a:srgbClr val="0070C0"/>
                  </a:solidFill>
                  <a:latin typeface="Arial" charset="0"/>
                  <a:cs typeface="ＭＳ Ｐゴシック" charset="0"/>
                </a:rPr>
                <a:t>Node</a:t>
              </a:r>
            </a:p>
          </p:txBody>
        </p:sp>
      </p:grpSp>
      <p:sp>
        <p:nvSpPr>
          <p:cNvPr id="1468" name="Rectangle 41"/>
          <p:cNvSpPr>
            <a:spLocks noChangeArrowheads="1"/>
          </p:cNvSpPr>
          <p:nvPr/>
        </p:nvSpPr>
        <p:spPr bwMode="auto">
          <a:xfrm>
            <a:off x="609600" y="6324600"/>
            <a:ext cx="8175315" cy="4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" charset="0"/>
                <a:cs typeface="ＭＳ Ｐゴシック" charset="0"/>
              </a:rPr>
              <a:t>324 nodes, message-passing communication, no shared memory</a:t>
            </a:r>
            <a:endParaRPr lang="en-US" sz="2400" b="1" dirty="0">
              <a:solidFill>
                <a:srgbClr val="0070C0"/>
              </a:solidFill>
              <a:latin typeface="Arial" charset="0"/>
              <a:cs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3400" y="5105400"/>
            <a:ext cx="8305800" cy="838200"/>
            <a:chOff x="533400" y="3810000"/>
            <a:chExt cx="8305800" cy="838200"/>
          </a:xfrm>
        </p:grpSpPr>
        <p:grpSp>
          <p:nvGrpSpPr>
            <p:cNvPr id="5" name="Group 4"/>
            <p:cNvGrpSpPr/>
            <p:nvPr/>
          </p:nvGrpSpPr>
          <p:grpSpPr>
            <a:xfrm>
              <a:off x="80010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964" name="Group 963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014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015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965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4" name="Group 3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9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991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884" name="Group 88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8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8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8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8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890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903" name="Group 902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904" name="Group 90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9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90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906" name="Group 90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9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9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90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956" name="Group 955"/>
            <p:cNvGrpSpPr/>
            <p:nvPr/>
          </p:nvGrpSpPr>
          <p:grpSpPr>
            <a:xfrm>
              <a:off x="69342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957" name="Group 956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490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491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958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959" name="Group 958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478" name="Group 1477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4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479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480" name="Group 1479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4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8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481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960" name="Group 959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961" name="Group 960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4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962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016" name="Group 101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4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4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4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492" name="Group 1491"/>
            <p:cNvGrpSpPr/>
            <p:nvPr/>
          </p:nvGrpSpPr>
          <p:grpSpPr>
            <a:xfrm>
              <a:off x="58674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493" name="Group 1492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521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522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494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495" name="Group 1494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509" name="Group 1508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10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511" name="Group 1510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1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1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12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496" name="Group 1495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497" name="Group 1496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498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499" name="Group 1498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00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523" name="Group 1522"/>
            <p:cNvGrpSpPr/>
            <p:nvPr/>
          </p:nvGrpSpPr>
          <p:grpSpPr>
            <a:xfrm>
              <a:off x="48006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524" name="Group 1523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552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553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525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526" name="Group 1525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540" name="Group 1539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41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542" name="Group 1541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43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527" name="Group 1526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528" name="Group 1527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29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530" name="Group 1529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31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585" name="Group 1584"/>
            <p:cNvGrpSpPr/>
            <p:nvPr/>
          </p:nvGrpSpPr>
          <p:grpSpPr>
            <a:xfrm>
              <a:off x="37338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586" name="Group 1585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614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615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587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588" name="Group 1587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02" name="Group 160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0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04" name="Group 160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0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589" name="Group 1588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590" name="Group 1589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91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592" name="Group 1591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5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9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59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593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616" name="Group 1615"/>
            <p:cNvGrpSpPr/>
            <p:nvPr/>
          </p:nvGrpSpPr>
          <p:grpSpPr>
            <a:xfrm>
              <a:off x="26670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617" name="Group 1616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645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646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618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619" name="Group 1618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33" name="Group 1632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34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35" name="Group 1634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36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620" name="Group 1619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21" name="Group 1620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22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23" name="Group 1622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24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647" name="Group 1646"/>
            <p:cNvGrpSpPr/>
            <p:nvPr/>
          </p:nvGrpSpPr>
          <p:grpSpPr>
            <a:xfrm>
              <a:off x="16002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648" name="Group 164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67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67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64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650" name="Group 164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64" name="Group 166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6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66" name="Group 166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6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651" name="Group 165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52" name="Group 165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5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54" name="Group 165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5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678" name="Group 1677"/>
            <p:cNvGrpSpPr/>
            <p:nvPr/>
          </p:nvGrpSpPr>
          <p:grpSpPr>
            <a:xfrm>
              <a:off x="5334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679" name="Group 1678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707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708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680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681" name="Group 1680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95" name="Group 1694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96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97" name="Group 1696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98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682" name="Group 1681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683" name="Group 1682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84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685" name="Group 1684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6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6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686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</p:grpSp>
      <p:grpSp>
        <p:nvGrpSpPr>
          <p:cNvPr id="1709" name="Group 1708"/>
          <p:cNvGrpSpPr/>
          <p:nvPr/>
        </p:nvGrpSpPr>
        <p:grpSpPr>
          <a:xfrm>
            <a:off x="533400" y="3657600"/>
            <a:ext cx="8305800" cy="838200"/>
            <a:chOff x="533400" y="3810000"/>
            <a:chExt cx="8305800" cy="838200"/>
          </a:xfrm>
        </p:grpSpPr>
        <p:grpSp>
          <p:nvGrpSpPr>
            <p:cNvPr id="1710" name="Group 1709"/>
            <p:cNvGrpSpPr/>
            <p:nvPr/>
          </p:nvGrpSpPr>
          <p:grpSpPr>
            <a:xfrm>
              <a:off x="80010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928" name="Group 192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95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95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92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930" name="Group 192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944" name="Group 194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4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946" name="Group 194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4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931" name="Group 193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932" name="Group 193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3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934" name="Group 193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3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3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3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1" name="Group 1710"/>
            <p:cNvGrpSpPr/>
            <p:nvPr/>
          </p:nvGrpSpPr>
          <p:grpSpPr>
            <a:xfrm>
              <a:off x="69342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898" name="Group 189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92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92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89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900" name="Group 189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914" name="Group 191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2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2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1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916" name="Group 191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1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901" name="Group 190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902" name="Group 190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1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1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1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1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0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904" name="Group 190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90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0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0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90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90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2" name="Group 1711"/>
            <p:cNvGrpSpPr/>
            <p:nvPr/>
          </p:nvGrpSpPr>
          <p:grpSpPr>
            <a:xfrm>
              <a:off x="58674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868" name="Group 186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89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89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86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870" name="Group 186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84" name="Group 188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9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9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8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86" name="Group 188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8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871" name="Group 187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72" name="Group 187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8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8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8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8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7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74" name="Group 187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7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7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7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7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7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3" name="Group 1712"/>
            <p:cNvGrpSpPr/>
            <p:nvPr/>
          </p:nvGrpSpPr>
          <p:grpSpPr>
            <a:xfrm>
              <a:off x="48006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838" name="Group 183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86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86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83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840" name="Group 183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54" name="Group 185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6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6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5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56" name="Group 185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5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841" name="Group 184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42" name="Group 184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5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5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5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5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4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44" name="Group 184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4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4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4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4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4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4" name="Group 1713"/>
            <p:cNvGrpSpPr/>
            <p:nvPr/>
          </p:nvGrpSpPr>
          <p:grpSpPr>
            <a:xfrm>
              <a:off x="37338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808" name="Group 180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83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83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80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810" name="Group 180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24" name="Group 182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3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3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2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26" name="Group 182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2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811" name="Group 181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812" name="Group 181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2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2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2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2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1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814" name="Group 181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1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1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1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1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81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5" name="Group 1714"/>
            <p:cNvGrpSpPr/>
            <p:nvPr/>
          </p:nvGrpSpPr>
          <p:grpSpPr>
            <a:xfrm>
              <a:off x="26670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778" name="Group 177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80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80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77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780" name="Group 177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94" name="Group 179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80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9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96" name="Group 179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9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9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80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9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781" name="Group 178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82" name="Group 178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9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9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9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9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8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84" name="Group 178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8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8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8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8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8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6" name="Group 1715"/>
            <p:cNvGrpSpPr/>
            <p:nvPr/>
          </p:nvGrpSpPr>
          <p:grpSpPr>
            <a:xfrm>
              <a:off x="16002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748" name="Group 174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77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77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74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750" name="Group 174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64" name="Group 176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7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7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7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7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6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66" name="Group 176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6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6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7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7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6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751" name="Group 175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52" name="Group 175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6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6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6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6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5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54" name="Group 175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5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5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5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5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5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  <p:grpSp>
          <p:nvGrpSpPr>
            <p:cNvPr id="1717" name="Group 1716"/>
            <p:cNvGrpSpPr/>
            <p:nvPr/>
          </p:nvGrpSpPr>
          <p:grpSpPr>
            <a:xfrm>
              <a:off x="533400" y="3810000"/>
              <a:ext cx="838200" cy="838200"/>
              <a:chOff x="7315200" y="1905000"/>
              <a:chExt cx="838200" cy="838200"/>
            </a:xfrm>
          </p:grpSpPr>
          <p:grpSp>
            <p:nvGrpSpPr>
              <p:cNvPr id="1718" name="Group 1717"/>
              <p:cNvGrpSpPr/>
              <p:nvPr/>
            </p:nvGrpSpPr>
            <p:grpSpPr>
              <a:xfrm>
                <a:off x="7342359" y="1981200"/>
                <a:ext cx="277641" cy="685800"/>
                <a:chOff x="5042035" y="4267200"/>
                <a:chExt cx="277641" cy="685800"/>
              </a:xfrm>
            </p:grpSpPr>
            <p:sp>
              <p:nvSpPr>
                <p:cNvPr id="1746" name="Rectangle 40"/>
                <p:cNvSpPr>
                  <a:spLocks noChangeArrowheads="1"/>
                </p:cNvSpPr>
                <p:nvPr/>
              </p:nvSpPr>
              <p:spPr bwMode="auto">
                <a:xfrm>
                  <a:off x="5066555" y="4267200"/>
                  <a:ext cx="228600" cy="68580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sp>
              <p:nvSpPr>
                <p:cNvPr id="1747" name="Rectangle 41"/>
                <p:cNvSpPr>
                  <a:spLocks noChangeArrowheads="1"/>
                </p:cNvSpPr>
                <p:nvPr/>
              </p:nvSpPr>
              <p:spPr bwMode="auto">
                <a:xfrm rot="5400000">
                  <a:off x="4891125" y="4495800"/>
                  <a:ext cx="579461" cy="277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rgbClr val="618FFD"/>
                      </a:solidFill>
                      <a:latin typeface="Arial" charset="0"/>
                      <a:cs typeface="ＭＳ Ｐゴシック" charset="0"/>
                    </a:rPr>
                    <a:t>64GB</a:t>
                  </a:r>
                  <a:endParaRPr lang="en-US" sz="1200" dirty="0">
                    <a:solidFill>
                      <a:srgbClr val="618FFD"/>
                    </a:solidFill>
                    <a:latin typeface="Arial" charset="0"/>
                    <a:cs typeface="ＭＳ Ｐゴシック" charset="0"/>
                  </a:endParaRPr>
                </a:p>
              </p:txBody>
            </p:sp>
          </p:grpSp>
          <p:sp>
            <p:nvSpPr>
              <p:cNvPr id="1719" name="Rectangle 202"/>
              <p:cNvSpPr>
                <a:spLocks noChangeArrowheads="1"/>
              </p:cNvSpPr>
              <p:nvPr/>
            </p:nvSpPr>
            <p:spPr bwMode="auto">
              <a:xfrm>
                <a:off x="7315200" y="1905000"/>
                <a:ext cx="838200" cy="838200"/>
              </a:xfrm>
              <a:prstGeom prst="rect">
                <a:avLst/>
              </a:prstGeom>
              <a:noFill/>
              <a:ln w="19050" cmpd="sng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000000"/>
                  </a:solidFill>
                  <a:cs typeface="ＭＳ Ｐゴシック" charset="0"/>
                </a:endParaRPr>
              </a:p>
            </p:txBody>
          </p:sp>
          <p:grpSp>
            <p:nvGrpSpPr>
              <p:cNvPr id="1720" name="Group 1719"/>
              <p:cNvGrpSpPr/>
              <p:nvPr/>
            </p:nvGrpSpPr>
            <p:grpSpPr>
              <a:xfrm>
                <a:off x="7620000" y="1981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34" name="Group 1733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4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4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44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45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35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36" name="Group 1735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3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3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4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4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37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  <p:grpSp>
            <p:nvGrpSpPr>
              <p:cNvPr id="1721" name="Group 1720"/>
              <p:cNvGrpSpPr/>
              <p:nvPr/>
            </p:nvGrpSpPr>
            <p:grpSpPr>
              <a:xfrm>
                <a:off x="7620000" y="2362200"/>
                <a:ext cx="381000" cy="304800"/>
                <a:chOff x="6324600" y="685800"/>
                <a:chExt cx="1600200" cy="1295400"/>
              </a:xfrm>
            </p:grpSpPr>
            <p:grpSp>
              <p:nvGrpSpPr>
                <p:cNvPr id="1722" name="Group 1721"/>
                <p:cNvGrpSpPr/>
                <p:nvPr/>
              </p:nvGrpSpPr>
              <p:grpSpPr>
                <a:xfrm>
                  <a:off x="6450330" y="791051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30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31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32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33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23" name="Rectangle 18"/>
                <p:cNvSpPr>
                  <a:spLocks noChangeArrowheads="1"/>
                </p:cNvSpPr>
                <p:nvPr/>
              </p:nvSpPr>
              <p:spPr bwMode="auto">
                <a:xfrm flipV="1">
                  <a:off x="6422231" y="1247656"/>
                  <a:ext cx="1356360" cy="187881"/>
                </a:xfrm>
                <a:prstGeom prst="rect">
                  <a:avLst/>
                </a:prstGeom>
                <a:noFill/>
                <a:ln w="6350" cmpd="sng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  <p:grpSp>
              <p:nvGrpSpPr>
                <p:cNvPr id="1724" name="Group 1723"/>
                <p:cNvGrpSpPr/>
                <p:nvPr/>
              </p:nvGrpSpPr>
              <p:grpSpPr>
                <a:xfrm>
                  <a:off x="6450330" y="1576388"/>
                  <a:ext cx="1300163" cy="315754"/>
                  <a:chOff x="6271260" y="784860"/>
                  <a:chExt cx="1300163" cy="297180"/>
                </a:xfrm>
              </p:grpSpPr>
              <p:sp>
                <p:nvSpPr>
                  <p:cNvPr id="1726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271260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27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605588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28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6939915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  <p:sp>
                <p:nvSpPr>
                  <p:cNvPr id="1729" name="Rectangle 18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7274243" y="784860"/>
                    <a:ext cx="297180" cy="297180"/>
                  </a:xfrm>
                  <a:prstGeom prst="rect">
                    <a:avLst/>
                  </a:prstGeom>
                  <a:noFill/>
                  <a:ln w="6350" cmpd="sng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cs typeface="ＭＳ Ｐゴシック" charset="0"/>
                    </a:endParaRPr>
                  </a:p>
                </p:txBody>
              </p:sp>
            </p:grpSp>
            <p:sp>
              <p:nvSpPr>
                <p:cNvPr id="172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324600" y="685800"/>
                  <a:ext cx="1600200" cy="1295400"/>
                </a:xfrm>
                <a:prstGeom prst="rect">
                  <a:avLst/>
                </a:prstGeom>
                <a:noFill/>
                <a:ln w="6350" cmpd="sng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srgbClr val="000000"/>
                    </a:solidFill>
                    <a:cs typeface="ＭＳ Ｐゴシック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260342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ystem VT Spec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1A0FEF"/>
      </a:hlink>
      <a:folHlink>
        <a:srgbClr val="00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stem VT Special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10845</TotalTime>
  <Words>973</Words>
  <Application>Microsoft Macintosh PowerPoint</Application>
  <PresentationFormat>On-screen Show (4:3)</PresentationFormat>
  <Paragraphs>367</Paragraphs>
  <Slides>23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1_Default Design</vt:lpstr>
      <vt:lpstr>  CS 140:  Models of parallel programming:   Distributed memory and MPI  </vt:lpstr>
      <vt:lpstr>Technology Trends: Microprocessor Capacity</vt:lpstr>
      <vt:lpstr>PowerPoint Presentation</vt:lpstr>
      <vt:lpstr>4-core Intel Sandy Bridge  (Triton uses an 8-core version)</vt:lpstr>
      <vt:lpstr>Generic Parallel Machine Architecture</vt:lpstr>
      <vt:lpstr>Triton memory hierarchy: I (Chip level) </vt:lpstr>
      <vt:lpstr>Triton memory hierarchy II (Node level) </vt:lpstr>
      <vt:lpstr>Triton memory hierarchy III (System level) </vt:lpstr>
      <vt:lpstr>Triton memory hierarchy III (System level) </vt:lpstr>
      <vt:lpstr>Some models of parallel computation</vt:lpstr>
      <vt:lpstr>Parallel programming languages</vt:lpstr>
      <vt:lpstr>Generic Parallel Machine Architecture</vt:lpstr>
      <vt:lpstr>Message-passing programming model</vt:lpstr>
      <vt:lpstr>Hello, world in MPI</vt:lpstr>
      <vt:lpstr>MPI in nine routines  (all you really need)</vt:lpstr>
      <vt:lpstr>Ten more MPI routines (sometimes useful)</vt:lpstr>
      <vt:lpstr>Example:  Send an integer x from proc 0 to proc 1</vt:lpstr>
      <vt:lpstr>Some MPI Concepts</vt:lpstr>
      <vt:lpstr>Some MPI Concepts</vt:lpstr>
      <vt:lpstr>Some MPI Concepts</vt:lpstr>
      <vt:lpstr>Parameters of blocking send</vt:lpstr>
      <vt:lpstr>     Parameters of blocking receive</vt:lpstr>
      <vt:lpstr>Example:  Send an integer x from proc 0 to proc 1</vt:lpstr>
    </vt:vector>
  </TitlesOfParts>
  <Company>PARC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Support-Graph Preconditioning</dc:title>
  <dc:creator>John R. Gilbert</dc:creator>
  <cp:lastModifiedBy>John Gilbert</cp:lastModifiedBy>
  <cp:revision>517</cp:revision>
  <cp:lastPrinted>1999-10-20T00:13:40Z</cp:lastPrinted>
  <dcterms:created xsi:type="dcterms:W3CDTF">1998-10-05T22:15:03Z</dcterms:created>
  <dcterms:modified xsi:type="dcterms:W3CDTF">2015-01-07T20:16:33Z</dcterms:modified>
</cp:coreProperties>
</file>