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83" r:id="rId2"/>
    <p:sldId id="498" r:id="rId3"/>
    <p:sldId id="497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3" r:id="rId13"/>
    <p:sldId id="496" r:id="rId14"/>
    <p:sldId id="499" r:id="rId15"/>
    <p:sldId id="494" r:id="rId16"/>
    <p:sldId id="495" r:id="rId17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6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5DAD1CE1-8A81-B34D-89E0-3B3A6BD29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3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908589F3-2FC6-4540-BFE7-D75B74DCF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55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843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4441A1EC-1B19-6E4A-9D1B-1A32FA03E452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1946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2772AB10-3F76-7146-9A6C-6DFA5531BECD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048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048897F2-C69E-7C4D-B76C-0816B0519CD5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150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8A5DB0C0-F930-DD4F-BE38-C9300DAE8622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253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E9839270-C2B8-DB42-BA85-1ED2AF79D49A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Multithreaded Programming in Cilk Lecture 1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July 13, 2006</a:t>
            </a:r>
          </a:p>
        </p:txBody>
      </p:sp>
      <p:sp>
        <p:nvSpPr>
          <p:cNvPr id="2355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470E1128-3EBF-6946-9B3C-2A6ED329FF45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3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6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86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0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91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72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20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Complexity Measures </a:t>
            </a:r>
            <a:br>
              <a:rPr lang="en-US" sz="4000" b="1">
                <a:solidFill>
                  <a:srgbClr val="FF0000"/>
                </a:solidFill>
                <a:latin typeface="Arial" charset="0"/>
              </a:rPr>
            </a:br>
            <a:r>
              <a:rPr lang="en-US" sz="4000" b="1">
                <a:solidFill>
                  <a:srgbClr val="FF0000"/>
                </a:solidFill>
                <a:latin typeface="Arial" charset="0"/>
              </a:rPr>
              <a:t>for </a:t>
            </a:r>
            <a:br>
              <a:rPr lang="en-US" sz="4000" b="1">
                <a:solidFill>
                  <a:srgbClr val="FF0000"/>
                </a:solidFill>
                <a:latin typeface="Arial" charset="0"/>
              </a:rPr>
            </a:br>
            <a:r>
              <a:rPr lang="en-US" sz="4000" b="1">
                <a:solidFill>
                  <a:srgbClr val="FF0000"/>
                </a:solidFill>
                <a:latin typeface="Arial" charset="0"/>
              </a:rPr>
              <a:t>Parallel Computation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154987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/</a:t>
            </a:r>
            <a:r>
              <a:rPr lang="en-US" sz="3200" dirty="0" err="1">
                <a:solidFill>
                  <a:srgbClr val="000000"/>
                </a:solidFill>
                <a:latin typeface="Lucida Sans Unicode" pitchFamily="34" charset="0"/>
                <a:ea typeface="+mn-ea"/>
              </a:rPr>
              <a:t>t</a:t>
            </a:r>
            <a:r>
              <a:rPr lang="en-US" sz="3200" baseline="-25000" dirty="0" err="1">
                <a:solidFill>
                  <a:srgbClr val="000000"/>
                </a:solidFill>
                <a:latin typeface="Lucida Sans Unicode" pitchFamily="34" charset="0"/>
                <a:ea typeface="+mn-ea"/>
              </a:rPr>
              <a:t>P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sym typeface="Times New Roman" pitchFamily="18" charset="0"/>
              </a:rPr>
              <a:t>  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latin typeface="Lucida Sans Unicode" pitchFamily="34" charset="0"/>
                <a:ea typeface="+mn-ea"/>
                <a:sym typeface="Times New Roman" pitchFamily="18" charset="0"/>
              </a:rPr>
              <a:t>p</a:t>
            </a:r>
            <a:r>
              <a:rPr lang="en-US" sz="3200" dirty="0">
                <a:latin typeface="Lucida Sans Unicode" pitchFamily="34" charset="0"/>
                <a:ea typeface="+mn-ea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latin typeface="Lucida Sans Unicode" pitchFamily="34" charset="0"/>
              <a:ea typeface="+mn-ea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If 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/t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</a:t>
            </a:r>
            <a:r>
              <a:rPr lang="en-US" sz="2800">
                <a:solidFill>
                  <a:srgbClr val="000000"/>
                </a:solidFill>
                <a:latin typeface="Symbol" charset="0"/>
                <a:sym typeface="Symbol" charset="0"/>
              </a:rPr>
              <a:t>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(p)</a:t>
            </a:r>
            <a:r>
              <a:rPr lang="en-US" sz="2800">
                <a:solidFill>
                  <a:srgbClr val="9900CC"/>
                </a:solidFill>
                <a:latin typeface="Lucida Sans Unicode" charset="0"/>
                <a:sym typeface="Times New Roman" charset="0"/>
              </a:rPr>
              <a:t>, </a:t>
            </a:r>
            <a:r>
              <a:rPr lang="en-US" sz="2800">
                <a:latin typeface="Lucida Sans Unicode" charset="0"/>
                <a:sym typeface="Times New Roman" charset="0"/>
              </a:rPr>
              <a:t>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= p</a:t>
            </a:r>
            <a:r>
              <a:rPr lang="en-US" sz="280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perfect 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800">
                <a:latin typeface="Lucida Sans Unicode" charset="0"/>
                <a:sym typeface="Times New Roman" charset="0"/>
              </a:rPr>
              <a:t>	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&gt; p</a:t>
            </a:r>
            <a:r>
              <a:rPr lang="en-US" sz="2800">
                <a:latin typeface="Lucida Sans Unicode" charset="0"/>
                <a:sym typeface="Times New Roman" charset="0"/>
              </a:rPr>
              <a:t>, we have </a:t>
            </a:r>
            <a:r>
              <a:rPr lang="en-US" sz="2800" b="1" i="1">
                <a:solidFill>
                  <a:schemeClr val="accent2"/>
                </a:solidFill>
                <a:latin typeface="Lucida Sans Unicode" charset="0"/>
                <a:sym typeface="Times New Roman" charset="0"/>
              </a:rPr>
              <a:t>superlinear speedup</a:t>
            </a:r>
            <a:r>
              <a:rPr lang="en-US" sz="2800">
                <a:latin typeface="Lucida Sans Unicode" charset="0"/>
                <a:sym typeface="Times New Roman" charset="0"/>
              </a:rPr>
              <a:t>, </a:t>
            </a: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endParaRPr lang="en-US" sz="800">
              <a:latin typeface="Lucida Sans Unicode" charset="0"/>
              <a:sym typeface="Times New Roman" charset="0"/>
            </a:endParaRPr>
          </a:p>
          <a:p>
            <a:pPr>
              <a:buClr>
                <a:schemeClr val="bg2"/>
              </a:buClr>
              <a:tabLst>
                <a:tab pos="1371600" algn="l"/>
              </a:tabLst>
            </a:pPr>
            <a:r>
              <a:rPr lang="en-US" sz="2400">
                <a:latin typeface="Lucida Sans Unicode" charset="0"/>
                <a:sym typeface="Times New Roman" charset="0"/>
              </a:rPr>
              <a:t>	(which is not possible in this model,</a:t>
            </a:r>
            <a:br>
              <a:rPr lang="en-US" sz="2400">
                <a:latin typeface="Lucida Sans Unicode" charset="0"/>
                <a:sym typeface="Times New Roman" charset="0"/>
              </a:rPr>
            </a:br>
            <a:r>
              <a:rPr lang="en-US" sz="2400">
                <a:latin typeface="Lucida Sans Unicode" charset="0"/>
                <a:sym typeface="Times New Roman" charset="0"/>
              </a:rPr>
              <a:t>	 because of the </a:t>
            </a:r>
            <a:r>
              <a:rPr lang="en-US" sz="2400">
                <a:solidFill>
                  <a:schemeClr val="tx2"/>
                </a:solidFill>
                <a:latin typeface="Lucida Sans Unicode" charset="0"/>
                <a:sym typeface="Times New Roman" charset="0"/>
              </a:rPr>
              <a:t>Work Law</a:t>
            </a:r>
            <a:r>
              <a:rPr lang="en-US" sz="2400">
                <a:latin typeface="Lucida Sans Unicode" charset="0"/>
                <a:sym typeface="Times New Roman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24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p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  <a:sym typeface="Times New Roman" charset="0"/>
              </a:rPr>
              <a:t>≥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24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  <a:r>
              <a:rPr lang="en-US" sz="2400">
                <a:latin typeface="Lucida Sans Unicode" charset="0"/>
                <a:sym typeface="Times New Roman" charset="0"/>
              </a:rPr>
              <a:t>)</a:t>
            </a:r>
            <a:endParaRPr lang="en-US" sz="2800">
              <a:latin typeface="Lucida Sans Unicode" charset="0"/>
              <a:sym typeface="Times New Roman" charset="0"/>
            </a:endParaRPr>
          </a:p>
        </p:txBody>
      </p:sp>
      <p:sp>
        <p:nvSpPr>
          <p:cNvPr id="10244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Line 55"/>
          <p:cNvSpPr>
            <a:spLocks noChangeShapeType="1"/>
          </p:cNvSpPr>
          <p:nvPr/>
        </p:nvSpPr>
        <p:spPr bwMode="auto">
          <a:xfrm>
            <a:off x="609600" y="54864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Speedup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Parallelism</a:t>
            </a:r>
          </a:p>
        </p:txBody>
      </p:sp>
      <p:sp>
        <p:nvSpPr>
          <p:cNvPr id="11267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867400" cy="4344988"/>
          </a:xfrm>
        </p:spPr>
        <p:txBody>
          <a:bodyPr/>
          <a:lstStyle/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latin typeface="Arial" charset="0"/>
              </a:rPr>
              <a:t>Because the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Span Law </a:t>
            </a:r>
            <a:r>
              <a:rPr lang="en-US">
                <a:latin typeface="Arial" charset="0"/>
              </a:rPr>
              <a:t>requires t</a:t>
            </a:r>
            <a:r>
              <a:rPr lang="en-US" baseline="-25000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cmsy10" charset="0"/>
              </a:rPr>
              <a:t>≥</a:t>
            </a:r>
            <a:r>
              <a:rPr lang="en-US">
                <a:latin typeface="Arial" charset="0"/>
              </a:rPr>
              <a:t> t</a:t>
            </a:r>
            <a:r>
              <a:rPr lang="en-US" baseline="-25000">
                <a:latin typeface="Arial" charset="0"/>
              </a:rPr>
              <a:t>∞</a:t>
            </a:r>
            <a:r>
              <a:rPr lang="en-US">
                <a:latin typeface="Arial" charset="0"/>
              </a:rPr>
              <a:t>, 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latin typeface="Arial" charset="0"/>
              </a:rPr>
              <a:t>the maximum possible speedup is</a:t>
            </a:r>
            <a:endParaRPr lang="en-US" sz="3200">
              <a:latin typeface="Arial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endParaRPr lang="en-US" sz="800">
              <a:latin typeface="Arial" charset="0"/>
              <a:sym typeface="Times New Roman" charset="0"/>
            </a:endParaRP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2800">
                <a:latin typeface="Arial" charset="0"/>
                <a:sym typeface="Times New Roman" charset="0"/>
              </a:rPr>
              <a:t>t</a:t>
            </a:r>
            <a:r>
              <a:rPr lang="en-US" sz="2800" baseline="-25000">
                <a:latin typeface="Arial" charset="0"/>
                <a:sym typeface="Times New Roman" charset="0"/>
              </a:rPr>
              <a:t>1</a:t>
            </a:r>
            <a:r>
              <a:rPr lang="en-US" sz="2800">
                <a:latin typeface="Arial" charset="0"/>
              </a:rPr>
              <a:t>/t</a:t>
            </a:r>
            <a:r>
              <a:rPr lang="en-US" sz="2800" baseline="-25000">
                <a:latin typeface="Arial" charset="0"/>
              </a:rPr>
              <a:t>∞ 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	</a:t>
            </a:r>
            <a:r>
              <a:rPr lang="en-US">
                <a:solidFill>
                  <a:srgbClr val="002060"/>
                </a:solidFill>
                <a:latin typeface="Arial" charset="0"/>
                <a:sym typeface="Times New Roman" charset="0"/>
              </a:rPr>
              <a:t>=	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Times New Roman" charset="0"/>
              </a:rPr>
              <a:t>(potential) parallelism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 sz="800">
                <a:solidFill>
                  <a:schemeClr val="accent2"/>
                </a:solidFill>
                <a:latin typeface="Arial" charset="0"/>
                <a:sym typeface="Times New Roman" charset="0"/>
              </a:rPr>
              <a:t>	</a:t>
            </a:r>
          </a:p>
          <a:p>
            <a:pPr marL="0" indent="0"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2060"/>
                </a:solidFill>
                <a:latin typeface="Arial" charset="0"/>
                <a:sym typeface="Times New Roman" charset="0"/>
              </a:rPr>
              <a:t>              =</a:t>
            </a:r>
            <a:r>
              <a:rPr lang="en-US">
                <a:solidFill>
                  <a:srgbClr val="9900CC"/>
                </a:solidFill>
                <a:latin typeface="Arial" charset="0"/>
                <a:sym typeface="Times New Roman" charset="0"/>
              </a:rPr>
              <a:t>	</a:t>
            </a:r>
            <a:r>
              <a:rPr lang="en-US">
                <a:latin typeface="Arial" charset="0"/>
                <a:sym typeface="Times New Roman" charset="0"/>
              </a:rPr>
              <a:t>the average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amount of work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per step along </a:t>
            </a:r>
            <a:br>
              <a:rPr lang="en-US">
                <a:latin typeface="Arial" charset="0"/>
                <a:sym typeface="Times New Roman" charset="0"/>
              </a:rPr>
            </a:br>
            <a:r>
              <a:rPr lang="en-US">
                <a:latin typeface="Arial" charset="0"/>
                <a:sym typeface="Times New Roman" charset="0"/>
              </a:rPr>
              <a:t>		the span.</a:t>
            </a:r>
            <a:endParaRPr lang="en-US">
              <a:solidFill>
                <a:srgbClr val="9900CC"/>
              </a:solidFill>
              <a:latin typeface="Arial" charset="0"/>
              <a:sym typeface="Times New Roman" charset="0"/>
            </a:endParaRPr>
          </a:p>
        </p:txBody>
      </p:sp>
      <p:grpSp>
        <p:nvGrpSpPr>
          <p:cNvPr id="11268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11269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0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1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280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4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7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11339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0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1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2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3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4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5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6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7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8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49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0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51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Laws of Parallel Complexity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72600" cy="4800600"/>
          </a:xfrm>
        </p:spPr>
        <p:txBody>
          <a:bodyPr/>
          <a:lstStyle/>
          <a:p>
            <a:pPr>
              <a:buFontTx/>
              <a:buNone/>
            </a:pPr>
            <a:endParaRPr lang="en-US" u="sng">
              <a:latin typeface="Arial" charset="0"/>
            </a:endParaRPr>
          </a:p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Work law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		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 t</a:t>
            </a:r>
            <a:r>
              <a:rPr lang="en-US" sz="2800" baseline="-25000">
                <a:solidFill>
                  <a:srgbClr val="002060"/>
                </a:solidFill>
                <a:latin typeface="Arial" charset="0"/>
              </a:rPr>
              <a:t>p  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≥  t</a:t>
            </a:r>
            <a:r>
              <a:rPr lang="en-US" sz="2800" baseline="-25000">
                <a:solidFill>
                  <a:srgbClr val="002060"/>
                </a:solidFill>
                <a:latin typeface="Arial" charset="0"/>
              </a:rPr>
              <a:t>1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 / p</a:t>
            </a:r>
          </a:p>
          <a:p>
            <a:endParaRPr lang="en-US">
              <a:latin typeface="Arial" charset="0"/>
            </a:endParaRPr>
          </a:p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Span law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		 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002060"/>
                </a:solidFill>
                <a:latin typeface="Arial" charset="0"/>
              </a:rPr>
              <a:t>p </a:t>
            </a:r>
            <a:r>
              <a:rPr lang="en-US" sz="2800" baseline="-2500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>
                <a:solidFill>
                  <a:srgbClr val="7030A0"/>
                </a:solidFill>
                <a:latin typeface="Arial" charset="0"/>
              </a:rPr>
              <a:t>≥  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002060"/>
                </a:solidFill>
                <a:latin typeface="Arial" charset="0"/>
              </a:rPr>
              <a:t>∞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endParaRPr lang="en-US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Amdahl’s law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>
                <a:latin typeface="Arial" charset="0"/>
              </a:rPr>
              <a:t>	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>
                <a:latin typeface="Arial" charset="0"/>
              </a:rPr>
              <a:t>If a fraction f, between 0 and 1, of the work must be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done sequentially, then   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		</a:t>
            </a:r>
            <a:r>
              <a:rPr lang="en-US" sz="2400">
                <a:solidFill>
                  <a:srgbClr val="7030A0"/>
                </a:solidFill>
                <a:latin typeface="Arial" charset="0"/>
              </a:rPr>
              <a:t>speedup   ≤   1 / f</a:t>
            </a:r>
          </a:p>
          <a:p>
            <a:pPr lvl="1">
              <a:lnSpc>
                <a:spcPct val="150000"/>
              </a:lnSpc>
              <a:spcBef>
                <a:spcPts val="200"/>
              </a:spcBef>
            </a:pPr>
            <a:r>
              <a:rPr lang="en-US" sz="2400">
                <a:latin typeface="Arial" charset="0"/>
              </a:rPr>
              <a:t>Exercise:  prove Amdahl’s law from the span law.</a:t>
            </a: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>
                <a:latin typeface="Arial" charset="0"/>
              </a:rPr>
              <a:t>Thus, can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really model parallel efficiency or speedup;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for that, we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d use the latency-bandwidth model (see </a:t>
            </a:r>
            <a:r>
              <a:rPr lang="en-US" sz="2000" dirty="0" smtClean="0">
                <a:latin typeface="Arial" charset="0"/>
              </a:rPr>
              <a:t>later slide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Complexity Measures for Parallel Computation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3726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Problem parameters: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	index of problem size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	number of processors</a:t>
            </a:r>
          </a:p>
          <a:p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Algorithm parameters:</a:t>
            </a:r>
          </a:p>
          <a:p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	running time on p processors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	time on 1 processor = sequential time 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“work”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∞</a:t>
            </a:r>
            <a:r>
              <a:rPr lang="en-US" dirty="0">
                <a:latin typeface="Arial" charset="0"/>
              </a:rPr>
              <a:t>	time on unlimited </a:t>
            </a:r>
            <a:r>
              <a:rPr lang="en-US" dirty="0" err="1">
                <a:latin typeface="Arial" charset="0"/>
              </a:rPr>
              <a:t>procs</a:t>
            </a:r>
            <a:r>
              <a:rPr lang="en-US" dirty="0">
                <a:latin typeface="Arial" charset="0"/>
              </a:rPr>
              <a:t> = critical path length 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“span”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	total communication volume</a:t>
            </a:r>
          </a:p>
          <a:p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Performance measures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speedup</a:t>
            </a:r>
            <a:r>
              <a:rPr lang="en-US" dirty="0">
                <a:latin typeface="Arial" charset="0"/>
              </a:rPr>
              <a:t>	s  = 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</a:t>
            </a:r>
            <a:r>
              <a:rPr lang="en-US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p</a:t>
            </a:r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efficiency</a:t>
            </a:r>
            <a:r>
              <a:rPr lang="en-US" dirty="0">
                <a:latin typeface="Arial" charset="0"/>
              </a:rPr>
              <a:t>	e  = 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(p*</a:t>
            </a:r>
            <a:r>
              <a:rPr lang="en-US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)  =  s / p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(potential) parallelism 	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pp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t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∞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omputational intensity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= </a:t>
            </a:r>
            <a:r>
              <a:rPr lang="en-US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v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endParaRPr lang="en-US" sz="2800" baseline="-25000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0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Latency/</a:t>
            </a:r>
            <a:r>
              <a:rPr lang="en-US" altLang="en-US" dirty="0" err="1" smtClean="0">
                <a:ea typeface="+mj-ea"/>
              </a:rPr>
              <a:t>Bandwith</a:t>
            </a:r>
            <a:r>
              <a:rPr lang="en-US" altLang="en-US" dirty="0" smtClean="0">
                <a:ea typeface="+mj-ea"/>
              </a:rPr>
              <a:t> Model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endParaRPr lang="en-US" sz="1200">
              <a:latin typeface="Arial" charset="0"/>
            </a:endParaRPr>
          </a:p>
          <a:p>
            <a:pPr>
              <a:buFontTx/>
              <a:buNone/>
            </a:pPr>
            <a:r>
              <a:rPr lang="en-US" u="sng">
                <a:latin typeface="Arial" charset="0"/>
              </a:rPr>
              <a:t>Moving data between processors by message-passing</a:t>
            </a:r>
          </a:p>
          <a:p>
            <a:pPr>
              <a:buFontTx/>
              <a:buNone/>
            </a:pPr>
            <a:endParaRPr lang="en-US" sz="1400" u="sng"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Machine parameters: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or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startup   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latency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(message startup time in seconds) </a:t>
            </a:r>
            <a:endParaRPr lang="en-US" sz="2000" baseline="-2500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b  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or 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data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       inverse bandwidth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(in seconds per word)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between nodes of Triton,  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a ~ 2.2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-6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>
                <a:solidFill>
                  <a:schemeClr val="tx2"/>
                </a:solidFill>
                <a:latin typeface="Arial" charset="0"/>
              </a:rPr>
              <a:t>and</a:t>
            </a:r>
            <a:r>
              <a:rPr lang="en-US" sz="2400">
                <a:solidFill>
                  <a:srgbClr val="FF0000"/>
                </a:solidFill>
                <a:latin typeface="Symbol" charset="0"/>
              </a:rPr>
              <a:t>  b ~ 6.4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>
                <a:solidFill>
                  <a:srgbClr val="FF0000"/>
                </a:solidFill>
                <a:latin typeface="Arial" charset="0"/>
              </a:rPr>
              <a:t>-9</a:t>
            </a:r>
            <a:endParaRPr lang="en-US" sz="2400" b="1" baseline="30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Time to send &amp; recv or bcast a message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words:    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+ w*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b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commmunication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total computation time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Total parallel time: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  =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comp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+  t</a:t>
            </a:r>
            <a:r>
              <a:rPr lang="en-US" sz="2800" baseline="-25000">
                <a:solidFill>
                  <a:srgbClr val="FF0000"/>
                </a:solidFill>
                <a:latin typeface="Arial" charset="0"/>
              </a:rPr>
              <a:t>comm 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Moving data between cache and memory on one processor: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Assume just two levels in memory hierarchy, fast and slow</a:t>
            </a:r>
          </a:p>
          <a:p>
            <a:r>
              <a:rPr lang="en-US" dirty="0">
                <a:latin typeface="Arial" charset="0"/>
              </a:rPr>
              <a:t>All data initially in slow memory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 dirty="0">
                <a:latin typeface="Arial" charset="0"/>
              </a:rPr>
              <a:t> = number of memory elements (words) moved between fast and slow memory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000" dirty="0">
                <a:latin typeface="Arial" charset="0"/>
              </a:rPr>
              <a:t> = time per slow memory operation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 number of arithmetic operations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 time per arithmetic operation,  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&lt;&lt;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m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f / m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computational intensity) </a:t>
            </a:r>
            <a:r>
              <a:rPr lang="en-US" sz="2000" i="1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flops per slow element access</a:t>
            </a:r>
          </a:p>
          <a:p>
            <a:r>
              <a:rPr lang="en-US" dirty="0">
                <a:latin typeface="Arial" charset="0"/>
              </a:rPr>
              <a:t>Minimum possible time = 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f * 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when all data in fast memory</a:t>
            </a:r>
          </a:p>
          <a:p>
            <a:r>
              <a:rPr lang="en-US" dirty="0">
                <a:latin typeface="Arial" charset="0"/>
              </a:rPr>
              <a:t>Actual time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f * 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 +  m * t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  =   f * 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* (1 + t</a:t>
            </a:r>
            <a:r>
              <a:rPr lang="en-US" sz="2400" baseline="-25000" dirty="0">
                <a:solidFill>
                  <a:srgbClr val="FF0000"/>
                </a:solidFill>
                <a:latin typeface="Times New Roman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/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 * 1/q) 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sz="800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Larger 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q</a:t>
            </a:r>
            <a:r>
              <a:rPr lang="en-US" dirty="0">
                <a:latin typeface="Arial" charset="0"/>
              </a:rPr>
              <a:t> means time closer to minimum </a:t>
            </a:r>
            <a:r>
              <a:rPr lang="en-US" dirty="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* </a:t>
            </a:r>
            <a:r>
              <a:rPr lang="en-US" dirty="0" err="1">
                <a:solidFill>
                  <a:srgbClr val="FF0000"/>
                </a:solidFill>
                <a:latin typeface="Times New Roman" charset="0"/>
              </a:rPr>
              <a:t>t</a:t>
            </a:r>
            <a:r>
              <a:rPr lang="en-US" baseline="-25000" dirty="0" err="1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Cache Memory Model</a:t>
            </a:r>
            <a:endParaRPr lang="en-US" altLang="en-US" sz="2400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Complexity Measures for Parallel Computation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3726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Problem parameters: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	index of problem size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	number of processors</a:t>
            </a:r>
          </a:p>
          <a:p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Algorithm parameters:</a:t>
            </a:r>
          </a:p>
          <a:p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	running time on p processors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	time on 1 processor = sequential time 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“work”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∞</a:t>
            </a:r>
            <a:r>
              <a:rPr lang="en-US" dirty="0">
                <a:latin typeface="Arial" charset="0"/>
              </a:rPr>
              <a:t>	time on unlimited </a:t>
            </a:r>
            <a:r>
              <a:rPr lang="en-US" dirty="0" err="1">
                <a:latin typeface="Arial" charset="0"/>
              </a:rPr>
              <a:t>procs</a:t>
            </a:r>
            <a:r>
              <a:rPr lang="en-US" dirty="0">
                <a:latin typeface="Arial" charset="0"/>
              </a:rPr>
              <a:t> = critical path length 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“span”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	total communication volume</a:t>
            </a:r>
          </a:p>
          <a:p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Performance measures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speedup</a:t>
            </a:r>
            <a:r>
              <a:rPr lang="en-US" dirty="0">
                <a:latin typeface="Arial" charset="0"/>
              </a:rPr>
              <a:t>	s  = 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</a:t>
            </a:r>
            <a:r>
              <a:rPr lang="en-US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p</a:t>
            </a:r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efficiency</a:t>
            </a:r>
            <a:r>
              <a:rPr lang="en-US" dirty="0">
                <a:latin typeface="Arial" charset="0"/>
              </a:rPr>
              <a:t>	e  =  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(p*</a:t>
            </a:r>
            <a:r>
              <a:rPr lang="en-US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)  =  s / p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(potential) parallelism 	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pp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t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∞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omputational intensity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= </a:t>
            </a:r>
            <a:r>
              <a:rPr lang="en-US" dirty="0">
                <a:latin typeface="Arial" charset="0"/>
              </a:rPr>
              <a:t>t</a:t>
            </a:r>
            <a:r>
              <a:rPr lang="en-US" sz="2800" baseline="-25000" dirty="0">
                <a:latin typeface="Arial" charset="0"/>
              </a:rPr>
              <a:t>1 </a:t>
            </a:r>
            <a:r>
              <a:rPr lang="en-US" dirty="0">
                <a:latin typeface="Arial" charset="0"/>
              </a:rPr>
              <a:t>/ v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endParaRPr lang="en-US" sz="2800" baseline="-25000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8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Several possible models!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Execution time and parallelism: </a:t>
            </a:r>
          </a:p>
          <a:p>
            <a:pPr lvl="1"/>
            <a:r>
              <a:rPr lang="en-US" sz="2400" dirty="0">
                <a:latin typeface="Arial" charset="0"/>
              </a:rPr>
              <a:t>Work / Span Model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Total </a:t>
            </a:r>
            <a:r>
              <a:rPr lang="en-US" u="sng" dirty="0">
                <a:latin typeface="Arial" charset="0"/>
              </a:rPr>
              <a:t>cost</a:t>
            </a:r>
            <a:r>
              <a:rPr lang="en-US" dirty="0">
                <a:latin typeface="Arial" charset="0"/>
              </a:rPr>
              <a:t> of moving data: </a:t>
            </a:r>
          </a:p>
          <a:p>
            <a:pPr lvl="1"/>
            <a:r>
              <a:rPr lang="en-US" sz="2400" dirty="0">
                <a:latin typeface="Arial" charset="0"/>
              </a:rPr>
              <a:t>Communication Volume Model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Detailed models that try to capture </a:t>
            </a:r>
            <a:r>
              <a:rPr lang="en-US" u="sng" dirty="0">
                <a:latin typeface="Arial" charset="0"/>
              </a:rPr>
              <a:t>time</a:t>
            </a:r>
            <a:r>
              <a:rPr lang="en-US" dirty="0">
                <a:latin typeface="Arial" charset="0"/>
              </a:rPr>
              <a:t> for moving data:</a:t>
            </a:r>
          </a:p>
          <a:p>
            <a:pPr lvl="1"/>
            <a:r>
              <a:rPr lang="en-US" sz="2400" dirty="0">
                <a:latin typeface="Arial" charset="0"/>
              </a:rPr>
              <a:t>Latency / Bandwidth Model    </a:t>
            </a:r>
            <a:r>
              <a:rPr lang="en-US" sz="2000" dirty="0">
                <a:latin typeface="Arial" charset="0"/>
              </a:rPr>
              <a:t>(for message-passing)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Cache Memory Model            </a:t>
            </a:r>
            <a:r>
              <a:rPr lang="en-US" sz="2000" dirty="0">
                <a:latin typeface="Arial" charset="0"/>
              </a:rPr>
              <a:t>(for hierarchical memory)</a:t>
            </a:r>
          </a:p>
          <a:p>
            <a:pPr lvl="1"/>
            <a:endParaRPr lang="en-US" sz="20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Other detailed models we won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discuss:  </a:t>
            </a:r>
            <a:r>
              <a:rPr lang="en-US" sz="2000" dirty="0" err="1">
                <a:latin typeface="Arial" charset="0"/>
              </a:rPr>
              <a:t>LogP</a:t>
            </a:r>
            <a:r>
              <a:rPr lang="en-US" sz="2000" dirty="0">
                <a:latin typeface="Arial" charset="0"/>
              </a:rPr>
              <a:t>, UMH, ….</a:t>
            </a:r>
            <a:endParaRPr lang="en-US" sz="2400" dirty="0">
              <a:latin typeface="Arial" charset="0"/>
            </a:endParaRP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grpSp>
        <p:nvGrpSpPr>
          <p:cNvPr id="4099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285700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1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2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3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4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5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6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8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9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0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1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2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3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4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5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16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24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285707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4155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6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7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8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9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0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2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4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5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6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7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8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9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0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1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2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3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4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5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113" name="Oval 4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4" name="Oval 5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5" name="Oval 6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6" name="Oval 7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7" name="Oval 8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8" name="Oval 9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19" name="Oval 10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2" name="Oval 14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3" name="Oval 15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4" name="Oval 16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5" name="Oval 17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8" name="Oval 20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29" name="Oval 28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sp>
          <p:nvSpPr>
            <p:cNvPr id="130" name="Oval 11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Lucida Sans Unicode" pitchFamily="34" charset="0"/>
                <a:ea typeface="+mn-ea"/>
              </a:endParaRPr>
            </a:p>
          </p:txBody>
        </p:sp>
        <p:cxnSp>
          <p:nvCxnSpPr>
            <p:cNvPr id="5234" name="AutoShape 21"/>
            <p:cNvCxnSpPr>
              <a:cxnSpLocks noChangeShapeType="1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" name="AutoShape 22"/>
            <p:cNvCxnSpPr>
              <a:cxnSpLocks noChangeShapeType="1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6" name="AutoShape 23"/>
            <p:cNvCxnSpPr>
              <a:cxnSpLocks noChangeShapeType="1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" name="AutoShape 24"/>
            <p:cNvCxnSpPr>
              <a:cxnSpLocks noChangeShapeType="1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8" name="AutoShape 25"/>
            <p:cNvCxnSpPr>
              <a:cxnSpLocks noChangeShapeType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9" name="AutoShape 26"/>
            <p:cNvCxnSpPr>
              <a:cxnSpLocks noChangeShapeType="1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0" name="AutoShape 27"/>
            <p:cNvCxnSpPr>
              <a:cxnSpLocks noChangeShapeType="1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1" name="AutoShape 29"/>
            <p:cNvCxnSpPr>
              <a:cxnSpLocks noChangeShapeType="1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2" name="AutoShape 30"/>
            <p:cNvCxnSpPr>
              <a:cxnSpLocks noChangeShapeType="1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3" name="AutoShape 31"/>
            <p:cNvCxnSpPr>
              <a:cxnSpLocks noChangeShapeType="1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4" name="AutoShape 32"/>
            <p:cNvCxnSpPr>
              <a:cxnSpLocks noChangeShapeType="1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5" name="AutoShape 33"/>
            <p:cNvCxnSpPr>
              <a:cxnSpLocks noChangeShapeType="1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6" name="AutoShape 34"/>
            <p:cNvCxnSpPr>
              <a:cxnSpLocks noChangeShapeType="1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7" name="AutoShape 35"/>
            <p:cNvCxnSpPr>
              <a:cxnSpLocks noChangeShapeType="1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8" name="AutoShape 36"/>
            <p:cNvCxnSpPr>
              <a:cxnSpLocks noChangeShapeType="1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49" name="AutoShape 37"/>
            <p:cNvCxnSpPr>
              <a:cxnSpLocks noChangeShapeType="1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0" name="AutoShape 38"/>
            <p:cNvCxnSpPr>
              <a:cxnSpLocks noChangeShapeType="1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1" name="AutoShape 39"/>
            <p:cNvCxnSpPr>
              <a:cxnSpLocks noChangeShapeType="1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2" name="AutoShape 40"/>
            <p:cNvCxnSpPr>
              <a:cxnSpLocks noChangeShapeType="1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3" name="AutoShape 41"/>
            <p:cNvCxnSpPr>
              <a:cxnSpLocks noChangeShapeType="1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54" name="AutoShape 42"/>
            <p:cNvCxnSpPr>
              <a:cxnSpLocks noChangeShapeType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9900CC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latin typeface="Lucida Sans Unicode" charset="0"/>
              </a:rPr>
              <a:t> 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5178" name="Rectangle 160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157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621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8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1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3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5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2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30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7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6258" name="Rectangle 82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6259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65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" name="AutoShape 36"/>
          <p:cNvCxnSpPr>
            <a:cxnSpLocks noChangeShapeType="1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AutoShape 38"/>
          <p:cNvCxnSpPr>
            <a:cxnSpLocks noChangeShapeType="1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= </a:t>
            </a:r>
            <a:r>
              <a:rPr lang="en-US" sz="3200">
                <a:latin typeface="Lucida Sans Unicode" charset="0"/>
              </a:rPr>
              <a:t>execution time on 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p</a:t>
            </a:r>
            <a:r>
              <a:rPr lang="en-US" sz="3200">
                <a:latin typeface="Lucida Sans Unicode" charset="0"/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latin typeface="Lucida Sans Unicode" pitchFamily="34" charset="0"/>
              <a:ea typeface="+mn-ea"/>
            </a:endParaRPr>
          </a:p>
        </p:txBody>
      </p:sp>
      <p:cxnSp>
        <p:nvCxnSpPr>
          <p:cNvPr id="7233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4" name="AutoShape 22"/>
          <p:cNvCxnSpPr>
            <a:cxnSpLocks noChangeShapeType="1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5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6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7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8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9" name="AutoShape 27"/>
          <p:cNvCxnSpPr>
            <a:cxnSpLocks noChangeShapeType="1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0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1" name="AutoShape 30"/>
          <p:cNvCxnSpPr>
            <a:cxnSpLocks noChangeShapeType="1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2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3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4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45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46" name="Rectangle 44"/>
          <p:cNvSpPr>
            <a:spLocks noChangeArrowheads="1"/>
          </p:cNvSpPr>
          <p:nvPr/>
        </p:nvSpPr>
        <p:spPr bwMode="auto">
          <a:xfrm>
            <a:off x="3427413" y="1828800"/>
            <a:ext cx="207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</a:rPr>
              <a:t>1</a:t>
            </a:r>
            <a:r>
              <a:rPr lang="en-US" sz="3200">
                <a:solidFill>
                  <a:srgbClr val="827F77"/>
                </a:solidFill>
                <a:latin typeface="Lucida Sans Unicode" charset="0"/>
              </a:rPr>
              <a:t> 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work</a:t>
            </a:r>
          </a:p>
        </p:txBody>
      </p:sp>
      <p:sp>
        <p:nvSpPr>
          <p:cNvPr id="7247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3200">
                <a:solidFill>
                  <a:srgbClr val="002060"/>
                </a:solidFill>
                <a:latin typeface="Lucida Sans Unicode" charset="0"/>
              </a:rPr>
              <a:t> </a:t>
            </a:r>
            <a:r>
              <a:rPr lang="en-US" sz="3200">
                <a:latin typeface="Lucida Sans Unicode" charset="0"/>
              </a:rPr>
              <a:t>= </a:t>
            </a:r>
            <a:r>
              <a:rPr lang="en-US" sz="3200" b="1" i="1">
                <a:solidFill>
                  <a:schemeClr val="accent2"/>
                </a:solidFill>
                <a:latin typeface="Lucida Sans Unicode" charset="0"/>
              </a:rPr>
              <a:t>span </a:t>
            </a:r>
            <a:r>
              <a:rPr lang="en-US" sz="3200" b="1">
                <a:solidFill>
                  <a:schemeClr val="tx2"/>
                </a:solidFill>
                <a:latin typeface="Lucida Sans Unicode" charset="0"/>
              </a:rPr>
              <a:t>*</a:t>
            </a:r>
          </a:p>
        </p:txBody>
      </p:sp>
      <p:sp>
        <p:nvSpPr>
          <p:cNvPr id="7248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chemeClr val="tx2"/>
                </a:solidFill>
                <a:latin typeface="Lucida Sans Unicode" charset="0"/>
              </a:rPr>
              <a:t>*	</a:t>
            </a:r>
            <a:r>
              <a:rPr lang="en-US" sz="2400">
                <a:latin typeface="Lucida Sans Unicode" charset="0"/>
              </a:rPr>
              <a:t>Also called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critical-path length</a:t>
            </a:r>
            <a:endParaRPr lang="en-US" sz="2400">
              <a:solidFill>
                <a:schemeClr val="accent2"/>
              </a:solidFill>
              <a:latin typeface="Lucida Sans Unicode" charset="0"/>
            </a:endParaRPr>
          </a:p>
          <a:p>
            <a:r>
              <a:rPr lang="en-US" sz="2400">
                <a:latin typeface="Lucida Sans Unicode" charset="0"/>
              </a:rPr>
              <a:t>	or </a:t>
            </a:r>
            <a:r>
              <a:rPr lang="en-US" sz="2400" b="1" i="1">
                <a:solidFill>
                  <a:schemeClr val="accent2"/>
                </a:solidFill>
                <a:latin typeface="Lucida Sans Unicode" charset="0"/>
              </a:rPr>
              <a:t>computational depth</a:t>
            </a:r>
            <a:r>
              <a:rPr lang="en-US" sz="2400">
                <a:latin typeface="Lucida Sans Unicode" charset="0"/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346075" indent="-231775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tx2"/>
                </a:solidFill>
                <a:latin typeface="Lucida Sans Unicode" charset="0"/>
              </a:rPr>
              <a:t>W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ORK</a:t>
            </a:r>
            <a:r>
              <a:rPr lang="en-US" b="1">
                <a:solidFill>
                  <a:schemeClr val="tx2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chemeClr val="tx2"/>
                </a:solidFill>
                <a:latin typeface="Lucida Sans Unicode" charset="0"/>
              </a:rPr>
              <a:t>AW</a:t>
            </a:r>
            <a:endParaRPr lang="en-US" sz="2800">
              <a:solidFill>
                <a:schemeClr val="tx2"/>
              </a:solidFill>
              <a:latin typeface="Lucida Sans Unicode" charset="0"/>
            </a:endParaRPr>
          </a:p>
          <a:p>
            <a:pPr lvl="1">
              <a:buClr>
                <a:schemeClr val="accent2"/>
              </a:buClr>
              <a:buFontTx/>
              <a:buChar char="∙"/>
            </a:pP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000000"/>
                </a:solidFill>
                <a:latin typeface="Lucida Sans Unicode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≥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Lucida Sans Unicode" charset="0"/>
                <a:sym typeface="Times New Roman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>
            <a:lvl1pPr marL="342900" indent="-3429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marL="0" lvl="1">
              <a:buClr>
                <a:srgbClr val="0093D0"/>
              </a:buClr>
            </a:pP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S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PAN</a:t>
            </a:r>
            <a:r>
              <a:rPr lang="en-US" sz="4000" b="1">
                <a:solidFill>
                  <a:srgbClr val="990033"/>
                </a:solidFill>
                <a:latin typeface="Lucida Sans Unicode" charset="0"/>
              </a:rPr>
              <a:t> L</a:t>
            </a:r>
            <a:r>
              <a:rPr lang="en-US" sz="2800" b="1">
                <a:solidFill>
                  <a:srgbClr val="990033"/>
                </a:solidFill>
                <a:latin typeface="Lucida Sans Unicode" charset="0"/>
              </a:rPr>
              <a:t>AW</a:t>
            </a:r>
            <a:endParaRPr lang="en-US" sz="3200">
              <a:solidFill>
                <a:srgbClr val="373633"/>
              </a:solidFill>
              <a:latin typeface="Lucida Sans Unicode" charset="0"/>
              <a:sym typeface="Times New Roman" charset="0"/>
            </a:endParaRPr>
          </a:p>
          <a:p>
            <a:pPr marL="0" lvl="1">
              <a:buClr>
                <a:srgbClr val="0093D0"/>
              </a:buClr>
              <a:buFontTx/>
              <a:buChar char="∙"/>
            </a:pP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</a:rPr>
              <a:t>p</a:t>
            </a:r>
            <a:r>
              <a:rPr lang="en-US" sz="3200">
                <a:solidFill>
                  <a:srgbClr val="373633"/>
                </a:solidFill>
                <a:latin typeface="Lucida Sans Unicode" charset="0"/>
              </a:rPr>
              <a:t> ≥</a:t>
            </a:r>
            <a:r>
              <a:rPr lang="en-US" sz="32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latin typeface="Lucida Sans Unicode" charset="0"/>
                <a:sym typeface="Times New Roman" charset="0"/>
              </a:rPr>
              <a:t>∞</a:t>
            </a:r>
            <a:endParaRPr lang="en-US" sz="1600">
              <a:solidFill>
                <a:srgbClr val="373633"/>
              </a:solidFill>
              <a:latin typeface="Lucida Sans Unicode" charset="0"/>
            </a:endParaRPr>
          </a:p>
        </p:txBody>
      </p:sp>
      <p:sp>
        <p:nvSpPr>
          <p:cNvPr id="51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Work / Span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</a:t>
            </a:r>
            <a:r>
              <a:rPr lang="en-US" sz="28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∪B)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Series Composition</a:t>
            </a:r>
          </a:p>
        </p:txBody>
      </p:sp>
      <p:grpSp>
        <p:nvGrpSpPr>
          <p:cNvPr id="8196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>
              <a:spLocks noChangeArrowheads="1"/>
            </p:cNvSpPr>
            <p:nvPr/>
          </p:nvSpPr>
          <p:spPr bwMode="auto">
            <a:xfrm>
              <a:off x="685318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8" name="Cloud 7"/>
            <p:cNvSpPr>
              <a:spLocks noChangeArrowheads="1"/>
            </p:cNvSpPr>
            <p:nvPr/>
          </p:nvSpPr>
          <p:spPr bwMode="auto">
            <a:xfrm>
              <a:off x="2591190" y="2019300"/>
              <a:ext cx="1447920" cy="1143000"/>
            </a:xfrm>
            <a:custGeom>
              <a:avLst/>
              <a:gdLst>
                <a:gd name="T0" fmla="*/ 1446713 w 43200"/>
                <a:gd name="T1" fmla="*/ 571500 h 43200"/>
                <a:gd name="T2" fmla="*/ 723960 w 43200"/>
                <a:gd name="T3" fmla="*/ 1141783 h 43200"/>
                <a:gd name="T4" fmla="*/ 4491 w 43200"/>
                <a:gd name="T5" fmla="*/ 571500 h 43200"/>
                <a:gd name="T6" fmla="*/ 723960 w 43200"/>
                <a:gd name="T7" fmla="*/ 65352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292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29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  <a:cs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Composition</a:t>
            </a:r>
          </a:p>
        </p:txBody>
      </p:sp>
      <p:grpSp>
        <p:nvGrpSpPr>
          <p:cNvPr id="9219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>
              <a:spLocks noChangeArrowheads="1"/>
            </p:cNvSpPr>
            <p:nvPr/>
          </p:nvSpPr>
          <p:spPr bwMode="auto">
            <a:xfrm>
              <a:off x="6019457" y="1371600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A</a:t>
              </a:r>
            </a:p>
          </p:txBody>
        </p:sp>
        <p:sp>
          <p:nvSpPr>
            <p:cNvPr id="10" name="Cloud 9"/>
            <p:cNvSpPr>
              <a:spLocks noChangeArrowheads="1"/>
            </p:cNvSpPr>
            <p:nvPr/>
          </p:nvSpPr>
          <p:spPr bwMode="auto">
            <a:xfrm>
              <a:off x="6019457" y="2857035"/>
              <a:ext cx="1448486" cy="1143465"/>
            </a:xfrm>
            <a:custGeom>
              <a:avLst/>
              <a:gdLst>
                <a:gd name="T0" fmla="*/ 1447279 w 43200"/>
                <a:gd name="T1" fmla="*/ 571733 h 43200"/>
                <a:gd name="T2" fmla="*/ 724243 w 43200"/>
                <a:gd name="T3" fmla="*/ 1142247 h 43200"/>
                <a:gd name="T4" fmla="*/ 4493 w 43200"/>
                <a:gd name="T5" fmla="*/ 571733 h 43200"/>
                <a:gd name="T6" fmla="*/ 724243 w 43200"/>
                <a:gd name="T7" fmla="*/ 65379 h 432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954 w 43200"/>
                <a:gd name="T13" fmla="*/ 6524 h 43200"/>
                <a:gd name="T14" fmla="*/ 34174 w 43200"/>
                <a:gd name="T15" fmla="*/ 34674 h 43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00" h="43200">
                  <a:moveTo>
                    <a:pt x="3900" y="14370"/>
                  </a:moveTo>
                  <a:lnTo>
                    <a:pt x="3899" y="14370"/>
                  </a:lnTo>
                  <a:cubicBezTo>
                    <a:pt x="3858" y="13959"/>
                    <a:pt x="3838" y="13545"/>
                    <a:pt x="3838" y="13131"/>
                  </a:cubicBezTo>
                  <a:cubicBezTo>
                    <a:pt x="3838" y="8055"/>
                    <a:pt x="6861" y="3941"/>
                    <a:pt x="10591" y="3941"/>
                  </a:cubicBezTo>
                  <a:cubicBezTo>
                    <a:pt x="11791" y="3941"/>
                    <a:pt x="12969" y="4376"/>
                    <a:pt x="14005" y="5201"/>
                  </a:cubicBezTo>
                  <a:lnTo>
                    <a:pt x="14005" y="5202"/>
                  </a:lnTo>
                  <a:cubicBezTo>
                    <a:pt x="14930" y="2828"/>
                    <a:pt x="16742" y="1343"/>
                    <a:pt x="18715" y="1343"/>
                  </a:cubicBezTo>
                  <a:cubicBezTo>
                    <a:pt x="20114" y="1343"/>
                    <a:pt x="21458" y="2093"/>
                    <a:pt x="22456" y="3431"/>
                  </a:cubicBezTo>
                  <a:lnTo>
                    <a:pt x="22456" y="3432"/>
                  </a:lnTo>
                  <a:cubicBezTo>
                    <a:pt x="23194" y="1415"/>
                    <a:pt x="24707" y="140"/>
                    <a:pt x="26362" y="140"/>
                  </a:cubicBezTo>
                  <a:cubicBezTo>
                    <a:pt x="27723" y="140"/>
                    <a:pt x="29007" y="1006"/>
                    <a:pt x="29832" y="2481"/>
                  </a:cubicBezTo>
                  <a:lnTo>
                    <a:pt x="29832" y="2480"/>
                  </a:lnTo>
                  <a:cubicBezTo>
                    <a:pt x="30755" y="1002"/>
                    <a:pt x="32110" y="149"/>
                    <a:pt x="33538" y="149"/>
                  </a:cubicBezTo>
                  <a:cubicBezTo>
                    <a:pt x="35888" y="149"/>
                    <a:pt x="37901" y="2435"/>
                    <a:pt x="38318" y="5575"/>
                  </a:cubicBezTo>
                  <a:lnTo>
                    <a:pt x="38317" y="5576"/>
                  </a:lnTo>
                  <a:cubicBezTo>
                    <a:pt x="40639" y="6438"/>
                    <a:pt x="42250" y="9313"/>
                    <a:pt x="42250" y="12594"/>
                  </a:cubicBezTo>
                  <a:cubicBezTo>
                    <a:pt x="42250" y="13579"/>
                    <a:pt x="42103" y="14554"/>
                    <a:pt x="41818" y="15460"/>
                  </a:cubicBezTo>
                  <a:lnTo>
                    <a:pt x="41818" y="15459"/>
                  </a:lnTo>
                  <a:cubicBezTo>
                    <a:pt x="42727" y="17070"/>
                    <a:pt x="43220" y="19044"/>
                    <a:pt x="43220" y="21076"/>
                  </a:cubicBezTo>
                  <a:cubicBezTo>
                    <a:pt x="43220" y="25663"/>
                    <a:pt x="40741" y="29553"/>
                    <a:pt x="37404" y="30203"/>
                  </a:cubicBezTo>
                  <a:lnTo>
                    <a:pt x="37403" y="30202"/>
                  </a:lnTo>
                  <a:cubicBezTo>
                    <a:pt x="37378" y="34523"/>
                    <a:pt x="34795" y="38006"/>
                    <a:pt x="31619" y="38006"/>
                  </a:cubicBezTo>
                  <a:cubicBezTo>
                    <a:pt x="30535" y="38006"/>
                    <a:pt x="29474" y="37593"/>
                    <a:pt x="28555" y="36813"/>
                  </a:cubicBezTo>
                  <a:lnTo>
                    <a:pt x="28556" y="36813"/>
                  </a:lnTo>
                  <a:cubicBezTo>
                    <a:pt x="27694" y="40699"/>
                    <a:pt x="25069" y="43357"/>
                    <a:pt x="22094" y="43357"/>
                  </a:cubicBezTo>
                  <a:cubicBezTo>
                    <a:pt x="19839" y="43357"/>
                    <a:pt x="17733" y="41821"/>
                    <a:pt x="16480" y="39263"/>
                  </a:cubicBezTo>
                  <a:lnTo>
                    <a:pt x="16480" y="39264"/>
                  </a:lnTo>
                  <a:cubicBezTo>
                    <a:pt x="15279" y="40250"/>
                    <a:pt x="13904" y="40770"/>
                    <a:pt x="12503" y="40770"/>
                  </a:cubicBezTo>
                  <a:cubicBezTo>
                    <a:pt x="9735" y="40770"/>
                    <a:pt x="7180" y="38748"/>
                    <a:pt x="5804" y="35469"/>
                  </a:cubicBezTo>
                  <a:lnTo>
                    <a:pt x="5803" y="35469"/>
                  </a:lnTo>
                  <a:cubicBezTo>
                    <a:pt x="5635" y="35496"/>
                    <a:pt x="5465" y="35509"/>
                    <a:pt x="5296" y="35509"/>
                  </a:cubicBezTo>
                  <a:cubicBezTo>
                    <a:pt x="2888" y="35510"/>
                    <a:pt x="936" y="32860"/>
                    <a:pt x="936" y="29592"/>
                  </a:cubicBezTo>
                  <a:cubicBezTo>
                    <a:pt x="936" y="28090"/>
                    <a:pt x="1356" y="26644"/>
                    <a:pt x="2112" y="25547"/>
                  </a:cubicBezTo>
                  <a:lnTo>
                    <a:pt x="2113" y="25547"/>
                  </a:lnTo>
                  <a:cubicBezTo>
                    <a:pt x="781" y="24481"/>
                    <a:pt x="-36" y="22528"/>
                    <a:pt x="-36" y="20418"/>
                  </a:cubicBezTo>
                  <a:cubicBezTo>
                    <a:pt x="-36" y="17370"/>
                    <a:pt x="1647" y="14817"/>
                    <a:pt x="3863" y="14504"/>
                  </a:cubicBezTo>
                  <a:close/>
                </a:path>
                <a:path w="43200" h="43200" fill="none">
                  <a:moveTo>
                    <a:pt x="4693" y="26177"/>
                  </a:moveTo>
                  <a:lnTo>
                    <a:pt x="4693" y="26177"/>
                  </a:lnTo>
                  <a:cubicBezTo>
                    <a:pt x="4580" y="26189"/>
                    <a:pt x="4468" y="26194"/>
                    <a:pt x="4356" y="26194"/>
                  </a:cubicBezTo>
                  <a:cubicBezTo>
                    <a:pt x="3584" y="26194"/>
                    <a:pt x="2826" y="25913"/>
                    <a:pt x="2160" y="25379"/>
                  </a:cubicBezTo>
                  <a:moveTo>
                    <a:pt x="6928" y="34899"/>
                  </a:moveTo>
                  <a:lnTo>
                    <a:pt x="6927" y="34898"/>
                  </a:lnTo>
                  <a:cubicBezTo>
                    <a:pt x="6572" y="35091"/>
                    <a:pt x="6200" y="35219"/>
                    <a:pt x="5820" y="35280"/>
                  </a:cubicBezTo>
                  <a:moveTo>
                    <a:pt x="16478" y="39090"/>
                  </a:moveTo>
                  <a:lnTo>
                    <a:pt x="16477" y="39090"/>
                  </a:lnTo>
                  <a:cubicBezTo>
                    <a:pt x="16210" y="38544"/>
                    <a:pt x="15986" y="37960"/>
                    <a:pt x="15809" y="37350"/>
                  </a:cubicBezTo>
                  <a:moveTo>
                    <a:pt x="28827" y="34751"/>
                  </a:moveTo>
                  <a:lnTo>
                    <a:pt x="28826" y="34750"/>
                  </a:lnTo>
                  <a:cubicBezTo>
                    <a:pt x="28787" y="35398"/>
                    <a:pt x="28698" y="36038"/>
                    <a:pt x="28560" y="36660"/>
                  </a:cubicBezTo>
                  <a:moveTo>
                    <a:pt x="34129" y="22954"/>
                  </a:moveTo>
                  <a:lnTo>
                    <a:pt x="34128" y="22954"/>
                  </a:lnTo>
                  <a:cubicBezTo>
                    <a:pt x="36118" y="24271"/>
                    <a:pt x="37381" y="27017"/>
                    <a:pt x="37381" y="30027"/>
                  </a:cubicBezTo>
                  <a:cubicBezTo>
                    <a:pt x="37381" y="30048"/>
                    <a:pt x="37380" y="30069"/>
                    <a:pt x="37380" y="30090"/>
                  </a:cubicBezTo>
                  <a:moveTo>
                    <a:pt x="41798" y="15354"/>
                  </a:moveTo>
                  <a:lnTo>
                    <a:pt x="41798" y="15354"/>
                  </a:lnTo>
                  <a:cubicBezTo>
                    <a:pt x="41473" y="16386"/>
                    <a:pt x="40978" y="17302"/>
                    <a:pt x="40350" y="18030"/>
                  </a:cubicBezTo>
                  <a:moveTo>
                    <a:pt x="38324" y="5426"/>
                  </a:moveTo>
                  <a:lnTo>
                    <a:pt x="38324" y="5425"/>
                  </a:lnTo>
                  <a:cubicBezTo>
                    <a:pt x="38375" y="5811"/>
                    <a:pt x="38401" y="6202"/>
                    <a:pt x="38401" y="6595"/>
                  </a:cubicBezTo>
                  <a:cubicBezTo>
                    <a:pt x="38401" y="6626"/>
                    <a:pt x="38400" y="6658"/>
                    <a:pt x="38400" y="6690"/>
                  </a:cubicBezTo>
                  <a:moveTo>
                    <a:pt x="29078" y="3952"/>
                  </a:moveTo>
                  <a:lnTo>
                    <a:pt x="29078" y="3952"/>
                  </a:lnTo>
                  <a:cubicBezTo>
                    <a:pt x="29266" y="3369"/>
                    <a:pt x="29516" y="2826"/>
                    <a:pt x="29820" y="2340"/>
                  </a:cubicBezTo>
                  <a:moveTo>
                    <a:pt x="22141" y="4720"/>
                  </a:moveTo>
                  <a:lnTo>
                    <a:pt x="22140" y="4719"/>
                  </a:lnTo>
                  <a:cubicBezTo>
                    <a:pt x="22217" y="4238"/>
                    <a:pt x="22338" y="3771"/>
                    <a:pt x="22500" y="3330"/>
                  </a:cubicBezTo>
                  <a:moveTo>
                    <a:pt x="14000" y="5192"/>
                  </a:moveTo>
                  <a:lnTo>
                    <a:pt x="14000" y="5191"/>
                  </a:lnTo>
                  <a:cubicBezTo>
                    <a:pt x="14471" y="5568"/>
                    <a:pt x="14908" y="6020"/>
                    <a:pt x="15299" y="6540"/>
                  </a:cubicBezTo>
                  <a:moveTo>
                    <a:pt x="4127" y="15789"/>
                  </a:moveTo>
                  <a:lnTo>
                    <a:pt x="4127" y="15788"/>
                  </a:lnTo>
                  <a:cubicBezTo>
                    <a:pt x="4024" y="15324"/>
                    <a:pt x="3948" y="14850"/>
                    <a:pt x="3900" y="14369"/>
                  </a:cubicBezTo>
                </a:path>
              </a:pathLst>
            </a:custGeom>
            <a:solidFill>
              <a:srgbClr val="FFFFCC"/>
            </a:solidFill>
            <a:ln w="25400">
              <a:solidFill>
                <a:srgbClr val="4568BA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B</a:t>
              </a: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447800" y="5334000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Span: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 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max{t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(A),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∞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(B)}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524000" y="47244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800" b="1" i="1">
                <a:solidFill>
                  <a:schemeClr val="accent2"/>
                </a:solidFill>
                <a:latin typeface="Lucida Sans Unicode" charset="0"/>
              </a:rPr>
              <a:t>Work:</a:t>
            </a:r>
            <a:r>
              <a:rPr lang="en-US" sz="2800">
                <a:latin typeface="Lucida Sans Unicode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(A∪B) =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(A) + t</a:t>
            </a:r>
            <a:r>
              <a:rPr lang="en-US" sz="2800" baseline="-25000">
                <a:solidFill>
                  <a:srgbClr val="000000"/>
                </a:solidFill>
                <a:latin typeface="Lucida Sans Unicode" charset="0"/>
              </a:rPr>
              <a:t>1</a:t>
            </a:r>
            <a:r>
              <a:rPr lang="en-US" sz="2800">
                <a:solidFill>
                  <a:srgbClr val="000000"/>
                </a:solidFill>
                <a:latin typeface="Lucida Sans Unicode" charset="0"/>
              </a:rPr>
              <a:t>(B)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10720</TotalTime>
  <Words>672</Words>
  <Application>Microsoft Macintosh PowerPoint</Application>
  <PresentationFormat>On-screen Show (4:3)</PresentationFormat>
  <Paragraphs>168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Complexity Measures for Parallel Computation</vt:lpstr>
      <vt:lpstr>Several possible models!</vt:lpstr>
      <vt:lpstr>Work / Span Model</vt:lpstr>
      <vt:lpstr>Work / Span Model</vt:lpstr>
      <vt:lpstr>Work / Span Model</vt:lpstr>
      <vt:lpstr>Work / Span Model</vt:lpstr>
      <vt:lpstr>Series Composition</vt:lpstr>
      <vt:lpstr>Parallel Composition</vt:lpstr>
      <vt:lpstr>Speedup</vt:lpstr>
      <vt:lpstr>Parallelism</vt:lpstr>
      <vt:lpstr>Laws of Parallel Complexity</vt:lpstr>
      <vt:lpstr>Communication Volume Model</vt:lpstr>
      <vt:lpstr>Complexity Measures for Parallel Computation</vt:lpstr>
      <vt:lpstr>Detailed complexity measures for data movement I:                        Latency/Bandwith Model</vt:lpstr>
      <vt:lpstr>Detailed complexity measures for data movement II:                        Cache Memory Model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514</cp:revision>
  <cp:lastPrinted>1999-10-20T00:13:40Z</cp:lastPrinted>
  <dcterms:created xsi:type="dcterms:W3CDTF">1998-10-05T22:15:03Z</dcterms:created>
  <dcterms:modified xsi:type="dcterms:W3CDTF">2015-01-28T19:48:34Z</dcterms:modified>
</cp:coreProperties>
</file>