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483" r:id="rId2"/>
    <p:sldId id="498" r:id="rId3"/>
    <p:sldId id="497" r:id="rId4"/>
    <p:sldId id="484" r:id="rId5"/>
    <p:sldId id="485" r:id="rId6"/>
    <p:sldId id="486" r:id="rId7"/>
    <p:sldId id="487" r:id="rId8"/>
    <p:sldId id="488" r:id="rId9"/>
    <p:sldId id="489" r:id="rId10"/>
    <p:sldId id="490" r:id="rId11"/>
    <p:sldId id="491" r:id="rId12"/>
    <p:sldId id="493" r:id="rId13"/>
    <p:sldId id="496" r:id="rId14"/>
    <p:sldId id="499" r:id="rId15"/>
    <p:sldId id="494" r:id="rId16"/>
    <p:sldId id="495" r:id="rId17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0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6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fld id="{5DAD1CE1-8A81-B34D-89E0-3B3A6BD29B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39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fld id="{908589F3-2FC6-4540-BFE7-D75B74DCFF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55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1843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4441A1EC-1B19-6E4A-9D1B-1A32FA03E452}" type="slidenum">
              <a:rPr lang="en-US" sz="1300">
                <a:latin typeface="Times New Roman" charset="0"/>
              </a:rPr>
              <a:pPr/>
              <a:t>4</a:t>
            </a:fld>
            <a:endParaRPr lang="en-US" sz="1300">
              <a:latin typeface="Times New Roman" charset="0"/>
            </a:endParaRPr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1946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2772AB10-3F76-7146-9A6C-6DFA5531BECD}" type="slidenum">
              <a:rPr lang="en-US" sz="1300">
                <a:latin typeface="Times New Roman" charset="0"/>
              </a:rPr>
              <a:pPr/>
              <a:t>5</a:t>
            </a:fld>
            <a:endParaRPr lang="en-US" sz="1300">
              <a:latin typeface="Times New Roman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2048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048897F2-C69E-7C4D-B76C-0816B0519CD5}" type="slidenum">
              <a:rPr lang="en-US" sz="1300">
                <a:latin typeface="Times New Roman" charset="0"/>
              </a:rPr>
              <a:pPr/>
              <a:t>6</a:t>
            </a:fld>
            <a:endParaRPr lang="en-US" sz="1300">
              <a:latin typeface="Times New Roman" charset="0"/>
            </a:endParaRPr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2150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8A5DB0C0-F930-DD4F-BE38-C9300DAE8622}" type="slidenum">
              <a:rPr lang="en-US" sz="1300">
                <a:latin typeface="Times New Roman" charset="0"/>
              </a:rPr>
              <a:pPr/>
              <a:t>7</a:t>
            </a:fld>
            <a:endParaRPr lang="en-US" sz="1300">
              <a:latin typeface="Times New Roman" charset="0"/>
            </a:endParaRPr>
          </a:p>
        </p:txBody>
      </p:sp>
      <p:sp>
        <p:nvSpPr>
          <p:cNvPr id="215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2253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E9839270-C2B8-DB42-BA85-1ED2AF79D49A}" type="slidenum">
              <a:rPr lang="en-US" sz="1300">
                <a:latin typeface="Times New Roman" charset="0"/>
              </a:rPr>
              <a:pPr/>
              <a:t>10</a:t>
            </a:fld>
            <a:endParaRPr lang="en-US" sz="1300">
              <a:latin typeface="Times New Roman" charset="0"/>
            </a:endParaRPr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2355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470E1128-3EBF-6946-9B3C-2A6ED329FF45}" type="slidenum">
              <a:rPr lang="en-US" sz="1300">
                <a:latin typeface="Times New Roman" charset="0"/>
              </a:rPr>
              <a:pPr/>
              <a:t>11</a:t>
            </a:fld>
            <a:endParaRPr lang="en-US" sz="1300">
              <a:latin typeface="Times New Roman" charset="0"/>
            </a:endParaRPr>
          </a:p>
        </p:txBody>
      </p:sp>
      <p:sp>
        <p:nvSpPr>
          <p:cNvPr id="235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34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25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66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986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3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0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911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9723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620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000" b="1">
                <a:solidFill>
                  <a:srgbClr val="FF0000"/>
                </a:solidFill>
                <a:latin typeface="Arial" charset="0"/>
              </a:rPr>
              <a:t>Complexity Measures </a:t>
            </a:r>
            <a:br>
              <a:rPr lang="en-US" sz="4000" b="1">
                <a:solidFill>
                  <a:srgbClr val="FF0000"/>
                </a:solidFill>
                <a:latin typeface="Arial" charset="0"/>
              </a:rPr>
            </a:br>
            <a:r>
              <a:rPr lang="en-US" sz="4000" b="1">
                <a:solidFill>
                  <a:srgbClr val="FF0000"/>
                </a:solidFill>
                <a:latin typeface="Arial" charset="0"/>
              </a:rPr>
              <a:t>for </a:t>
            </a:r>
            <a:br>
              <a:rPr lang="en-US" sz="4000" b="1">
                <a:solidFill>
                  <a:srgbClr val="FF0000"/>
                </a:solidFill>
                <a:latin typeface="Arial" charset="0"/>
              </a:rPr>
            </a:br>
            <a:r>
              <a:rPr lang="en-US" sz="4000" b="1">
                <a:solidFill>
                  <a:srgbClr val="FF0000"/>
                </a:solidFill>
                <a:latin typeface="Arial" charset="0"/>
              </a:rPr>
              <a:t>Parallel Computation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936" name="Rectangle 48"/>
          <p:cNvSpPr>
            <a:spLocks noChangeArrowheads="1"/>
          </p:cNvSpPr>
          <p:nvPr/>
        </p:nvSpPr>
        <p:spPr bwMode="auto">
          <a:xfrm>
            <a:off x="547688" y="1473200"/>
            <a:ext cx="8154987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bg2"/>
              </a:buClr>
              <a:defRPr/>
            </a:pPr>
            <a:r>
              <a:rPr lang="en-US" sz="3200" b="1" i="1" dirty="0">
                <a:solidFill>
                  <a:schemeClr val="accent2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Def.  </a:t>
            </a:r>
            <a:r>
              <a:rPr lang="en-US" sz="3200" dirty="0">
                <a:solidFill>
                  <a:srgbClr val="000000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t</a:t>
            </a:r>
            <a:r>
              <a:rPr lang="en-US" sz="3200" baseline="-25000" dirty="0">
                <a:solidFill>
                  <a:srgbClr val="000000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1</a:t>
            </a:r>
            <a:r>
              <a:rPr lang="en-US" sz="3200" dirty="0">
                <a:solidFill>
                  <a:srgbClr val="000000"/>
                </a:solidFill>
                <a:latin typeface="Lucida Sans Unicode" pitchFamily="34" charset="0"/>
                <a:ea typeface="+mn-ea"/>
              </a:rPr>
              <a:t>/</a:t>
            </a:r>
            <a:r>
              <a:rPr lang="en-US" sz="3200" dirty="0" err="1">
                <a:solidFill>
                  <a:srgbClr val="000000"/>
                </a:solidFill>
                <a:latin typeface="Lucida Sans Unicode" pitchFamily="34" charset="0"/>
                <a:ea typeface="+mn-ea"/>
              </a:rPr>
              <a:t>t</a:t>
            </a:r>
            <a:r>
              <a:rPr lang="en-US" sz="3200" baseline="-25000" dirty="0" err="1">
                <a:solidFill>
                  <a:srgbClr val="000000"/>
                </a:solidFill>
                <a:latin typeface="Lucida Sans Unicode" pitchFamily="34" charset="0"/>
                <a:ea typeface="+mn-ea"/>
              </a:rPr>
              <a:t>P</a:t>
            </a:r>
            <a:r>
              <a:rPr lang="en-US" sz="3200" dirty="0">
                <a:solidFill>
                  <a:srgbClr val="000000"/>
                </a:solidFill>
                <a:latin typeface="Lucida Sans Unicode" pitchFamily="34" charset="0"/>
                <a:ea typeface="+mn-ea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= </a:t>
            </a:r>
            <a:r>
              <a:rPr lang="en-US" sz="3200" b="1" i="1" dirty="0">
                <a:solidFill>
                  <a:schemeClr val="accent2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speedup</a:t>
            </a:r>
            <a:r>
              <a:rPr lang="en-US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itchFamily="34" charset="0"/>
                <a:ea typeface="+mn-ea"/>
                <a:sym typeface="Times New Roman" pitchFamily="18" charset="0"/>
              </a:rPr>
              <a:t>  </a:t>
            </a:r>
            <a:r>
              <a:rPr lang="en-US" sz="3200" dirty="0">
                <a:latin typeface="Lucida Sans Unicode" pitchFamily="34" charset="0"/>
                <a:ea typeface="+mn-ea"/>
                <a:sym typeface="Times New Roman" pitchFamily="18" charset="0"/>
              </a:rPr>
              <a:t>on </a:t>
            </a:r>
            <a:r>
              <a:rPr lang="en-US" sz="3200" dirty="0">
                <a:solidFill>
                  <a:srgbClr val="000000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p</a:t>
            </a:r>
            <a:r>
              <a:rPr lang="en-US" sz="3200" dirty="0">
                <a:latin typeface="Lucida Sans Unicode" pitchFamily="34" charset="0"/>
                <a:ea typeface="+mn-ea"/>
                <a:sym typeface="Times New Roman" pitchFamily="18" charset="0"/>
              </a:rPr>
              <a:t> processors.</a:t>
            </a:r>
            <a:endParaRPr lang="en-US" sz="3200" b="1" i="1" dirty="0">
              <a:solidFill>
                <a:schemeClr val="accent2"/>
              </a:solidFill>
              <a:latin typeface="Lucida Sans Unicode" pitchFamily="34" charset="0"/>
              <a:ea typeface="+mn-ea"/>
              <a:sym typeface="Times New Roman" pitchFamily="18" charset="0"/>
            </a:endParaRPr>
          </a:p>
        </p:txBody>
      </p:sp>
      <p:sp>
        <p:nvSpPr>
          <p:cNvPr id="293939" name="Rectangle 51"/>
          <p:cNvSpPr>
            <a:spLocks noChangeArrowheads="1"/>
          </p:cNvSpPr>
          <p:nvPr/>
        </p:nvSpPr>
        <p:spPr bwMode="auto">
          <a:xfrm>
            <a:off x="576263" y="2647950"/>
            <a:ext cx="7958137" cy="24923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bg2"/>
              </a:buClr>
              <a:tabLst>
                <a:tab pos="1371600" algn="l"/>
              </a:tabLst>
            </a:pPr>
            <a:r>
              <a:rPr lang="en-US" sz="2800">
                <a:latin typeface="Lucida Sans Unicode" charset="0"/>
                <a:sym typeface="Times New Roman" charset="0"/>
              </a:rPr>
              <a:t>If </a:t>
            </a:r>
            <a:r>
              <a:rPr lang="en-US" sz="28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/t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P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	</a:t>
            </a:r>
            <a:r>
              <a:rPr lang="en-US" sz="28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= </a:t>
            </a:r>
            <a:r>
              <a:rPr lang="en-US" sz="2800">
                <a:solidFill>
                  <a:srgbClr val="000000"/>
                </a:solidFill>
                <a:latin typeface="Symbol" charset="0"/>
                <a:sym typeface="Symbol" charset="0"/>
              </a:rPr>
              <a:t></a:t>
            </a:r>
            <a:r>
              <a:rPr lang="en-US" sz="28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(p)</a:t>
            </a:r>
            <a:r>
              <a:rPr lang="en-US" sz="2800">
                <a:solidFill>
                  <a:srgbClr val="9900CC"/>
                </a:solidFill>
                <a:latin typeface="Lucida Sans Unicode" charset="0"/>
                <a:sym typeface="Times New Roman" charset="0"/>
              </a:rPr>
              <a:t>, </a:t>
            </a:r>
            <a:r>
              <a:rPr lang="en-US" sz="2800">
                <a:latin typeface="Lucida Sans Unicode" charset="0"/>
                <a:sym typeface="Times New Roman" charset="0"/>
              </a:rPr>
              <a:t>we have </a:t>
            </a:r>
            <a:r>
              <a:rPr lang="en-US" sz="2800" b="1" i="1">
                <a:solidFill>
                  <a:schemeClr val="accent2"/>
                </a:solidFill>
                <a:latin typeface="Lucida Sans Unicode" charset="0"/>
                <a:sym typeface="Times New Roman" charset="0"/>
              </a:rPr>
              <a:t>linear speedup</a:t>
            </a:r>
            <a:r>
              <a:rPr lang="en-US" sz="2800">
                <a:latin typeface="Lucida Sans Unicode" charset="0"/>
                <a:sym typeface="Times New Roman" charset="0"/>
              </a:rPr>
              <a:t>,</a:t>
            </a: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endParaRPr lang="en-US" sz="800">
              <a:latin typeface="Lucida Sans Unicode" charset="0"/>
              <a:sym typeface="Times New Roman" charset="0"/>
            </a:endParaRP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r>
              <a:rPr lang="en-US" sz="2800">
                <a:latin typeface="Lucida Sans Unicode" charset="0"/>
                <a:sym typeface="Times New Roman" charset="0"/>
              </a:rPr>
              <a:t>	</a:t>
            </a:r>
            <a:r>
              <a:rPr lang="en-US" sz="28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= p</a:t>
            </a:r>
            <a:r>
              <a:rPr lang="en-US" sz="2800">
                <a:latin typeface="Lucida Sans Unicode" charset="0"/>
                <a:sym typeface="Times New Roman" charset="0"/>
              </a:rPr>
              <a:t>, we have </a:t>
            </a:r>
            <a:r>
              <a:rPr lang="en-US" sz="2800" b="1" i="1">
                <a:solidFill>
                  <a:schemeClr val="accent2"/>
                </a:solidFill>
                <a:latin typeface="Lucida Sans Unicode" charset="0"/>
                <a:sym typeface="Times New Roman" charset="0"/>
              </a:rPr>
              <a:t>perfect linear speedup</a:t>
            </a:r>
            <a:r>
              <a:rPr lang="en-US" sz="2800">
                <a:latin typeface="Lucida Sans Unicode" charset="0"/>
                <a:sym typeface="Times New Roman" charset="0"/>
              </a:rPr>
              <a:t>,</a:t>
            </a: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endParaRPr lang="en-US" sz="800">
              <a:latin typeface="Lucida Sans Unicode" charset="0"/>
              <a:sym typeface="Times New Roman" charset="0"/>
            </a:endParaRP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r>
              <a:rPr lang="en-US" sz="2800">
                <a:latin typeface="Lucida Sans Unicode" charset="0"/>
                <a:sym typeface="Times New Roman" charset="0"/>
              </a:rPr>
              <a:t>	</a:t>
            </a:r>
            <a:r>
              <a:rPr lang="en-US" sz="28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&gt; p</a:t>
            </a:r>
            <a:r>
              <a:rPr lang="en-US" sz="2800">
                <a:latin typeface="Lucida Sans Unicode" charset="0"/>
                <a:sym typeface="Times New Roman" charset="0"/>
              </a:rPr>
              <a:t>, we have </a:t>
            </a:r>
            <a:r>
              <a:rPr lang="en-US" sz="2800" b="1" i="1">
                <a:solidFill>
                  <a:schemeClr val="accent2"/>
                </a:solidFill>
                <a:latin typeface="Lucida Sans Unicode" charset="0"/>
                <a:sym typeface="Times New Roman" charset="0"/>
              </a:rPr>
              <a:t>superlinear speedup</a:t>
            </a:r>
            <a:r>
              <a:rPr lang="en-US" sz="2800">
                <a:latin typeface="Lucida Sans Unicode" charset="0"/>
                <a:sym typeface="Times New Roman" charset="0"/>
              </a:rPr>
              <a:t>, </a:t>
            </a: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endParaRPr lang="en-US" sz="800">
              <a:latin typeface="Lucida Sans Unicode" charset="0"/>
              <a:sym typeface="Times New Roman" charset="0"/>
            </a:endParaRP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r>
              <a:rPr lang="en-US" sz="2400">
                <a:latin typeface="Lucida Sans Unicode" charset="0"/>
                <a:sym typeface="Times New Roman" charset="0"/>
              </a:rPr>
              <a:t>	(which is not possible in this model,</a:t>
            </a:r>
            <a:br>
              <a:rPr lang="en-US" sz="2400">
                <a:latin typeface="Lucida Sans Unicode" charset="0"/>
                <a:sym typeface="Times New Roman" charset="0"/>
              </a:rPr>
            </a:br>
            <a:r>
              <a:rPr lang="en-US" sz="2400">
                <a:latin typeface="Lucida Sans Unicode" charset="0"/>
                <a:sym typeface="Times New Roman" charset="0"/>
              </a:rPr>
              <a:t>	 because of the </a:t>
            </a:r>
            <a:r>
              <a:rPr lang="en-US" sz="2400">
                <a:solidFill>
                  <a:schemeClr val="tx2"/>
                </a:solidFill>
                <a:latin typeface="Lucida Sans Unicode" charset="0"/>
                <a:sym typeface="Times New Roman" charset="0"/>
              </a:rPr>
              <a:t>Work Law</a:t>
            </a:r>
            <a:r>
              <a:rPr lang="en-US" sz="2400">
                <a:latin typeface="Lucida Sans Unicode" charset="0"/>
                <a:sym typeface="Times New Roman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t</a:t>
            </a:r>
            <a:r>
              <a:rPr lang="en-US" sz="2400" baseline="-250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p</a:t>
            </a:r>
            <a:r>
              <a:rPr lang="en-US" sz="24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" charset="0"/>
                <a:sym typeface="Times New Roman" charset="0"/>
              </a:rPr>
              <a:t>≥</a:t>
            </a:r>
            <a:r>
              <a:rPr lang="en-US" sz="24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 t</a:t>
            </a:r>
            <a:r>
              <a:rPr lang="en-US" sz="2400" baseline="-250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1</a:t>
            </a:r>
            <a:r>
              <a:rPr lang="en-US" sz="24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/p</a:t>
            </a:r>
            <a:r>
              <a:rPr lang="en-US" sz="2400">
                <a:latin typeface="Lucida Sans Unicode" charset="0"/>
                <a:sym typeface="Times New Roman" charset="0"/>
              </a:rPr>
              <a:t>)</a:t>
            </a:r>
            <a:endParaRPr lang="en-US" sz="2800">
              <a:latin typeface="Lucida Sans Unicode" charset="0"/>
              <a:sym typeface="Times New Roman" charset="0"/>
            </a:endParaRPr>
          </a:p>
        </p:txBody>
      </p:sp>
      <p:sp>
        <p:nvSpPr>
          <p:cNvPr id="10244" name="Line 53"/>
          <p:cNvSpPr>
            <a:spLocks noChangeShapeType="1"/>
          </p:cNvSpPr>
          <p:nvPr/>
        </p:nvSpPr>
        <p:spPr bwMode="auto">
          <a:xfrm>
            <a:off x="657225" y="2514600"/>
            <a:ext cx="7772400" cy="0"/>
          </a:xfrm>
          <a:prstGeom prst="line">
            <a:avLst/>
          </a:prstGeom>
          <a:noFill/>
          <a:ln w="57150" cmpd="thickThin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5" name="Line 55"/>
          <p:cNvSpPr>
            <a:spLocks noChangeShapeType="1"/>
          </p:cNvSpPr>
          <p:nvPr/>
        </p:nvSpPr>
        <p:spPr bwMode="auto">
          <a:xfrm>
            <a:off x="609600" y="5486400"/>
            <a:ext cx="7772400" cy="0"/>
          </a:xfrm>
          <a:prstGeom prst="line">
            <a:avLst/>
          </a:prstGeom>
          <a:noFill/>
          <a:ln w="57150" cmpd="thinThick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Speedup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Parallelism</a:t>
            </a:r>
          </a:p>
        </p:txBody>
      </p:sp>
      <p:sp>
        <p:nvSpPr>
          <p:cNvPr id="11267" name="Text Box 5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5867400" cy="4344988"/>
          </a:xfrm>
        </p:spPr>
        <p:txBody>
          <a:bodyPr/>
          <a:lstStyle/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latin typeface="Arial" charset="0"/>
              </a:rPr>
              <a:t>Because the 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Span Law </a:t>
            </a:r>
            <a:r>
              <a:rPr lang="en-US">
                <a:latin typeface="Arial" charset="0"/>
              </a:rPr>
              <a:t>requires t</a:t>
            </a:r>
            <a:r>
              <a:rPr lang="en-US" baseline="-25000">
                <a:latin typeface="Arial" charset="0"/>
              </a:rPr>
              <a:t>p</a:t>
            </a:r>
            <a:r>
              <a:rPr lang="en-US">
                <a:latin typeface="Arial" charset="0"/>
              </a:rPr>
              <a:t> </a:t>
            </a:r>
            <a:r>
              <a:rPr lang="en-US">
                <a:latin typeface="cmsy10" charset="0"/>
              </a:rPr>
              <a:t>≥</a:t>
            </a:r>
            <a:r>
              <a:rPr lang="en-US">
                <a:latin typeface="Arial" charset="0"/>
              </a:rPr>
              <a:t> t</a:t>
            </a:r>
            <a:r>
              <a:rPr lang="en-US" baseline="-25000">
                <a:latin typeface="Arial" charset="0"/>
              </a:rPr>
              <a:t>∞</a:t>
            </a:r>
            <a:r>
              <a:rPr lang="en-US">
                <a:latin typeface="Arial" charset="0"/>
              </a:rPr>
              <a:t>, </a:t>
            </a:r>
          </a:p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latin typeface="Arial" charset="0"/>
              </a:rPr>
              <a:t>the maximum possible speedup is</a:t>
            </a:r>
            <a:endParaRPr lang="en-US" sz="3200">
              <a:latin typeface="Arial" charset="0"/>
            </a:endParaRPr>
          </a:p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endParaRPr lang="en-US" sz="800">
              <a:latin typeface="Arial" charset="0"/>
              <a:sym typeface="Times New Roman" charset="0"/>
            </a:endParaRPr>
          </a:p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r>
              <a:rPr lang="en-US" sz="2800">
                <a:latin typeface="Arial" charset="0"/>
                <a:sym typeface="Times New Roman" charset="0"/>
              </a:rPr>
              <a:t>t</a:t>
            </a:r>
            <a:r>
              <a:rPr lang="en-US" sz="2800" baseline="-25000">
                <a:latin typeface="Arial" charset="0"/>
                <a:sym typeface="Times New Roman" charset="0"/>
              </a:rPr>
              <a:t>1</a:t>
            </a:r>
            <a:r>
              <a:rPr lang="en-US" sz="2800">
                <a:latin typeface="Arial" charset="0"/>
              </a:rPr>
              <a:t>/t</a:t>
            </a:r>
            <a:r>
              <a:rPr lang="en-US" sz="2800" baseline="-25000">
                <a:latin typeface="Arial" charset="0"/>
              </a:rPr>
              <a:t>∞ </a:t>
            </a:r>
            <a:r>
              <a:rPr lang="en-US">
                <a:solidFill>
                  <a:srgbClr val="00206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2060"/>
                </a:solidFill>
                <a:latin typeface="Arial" charset="0"/>
                <a:sym typeface="Times New Roman" charset="0"/>
              </a:rPr>
              <a:t>=	</a:t>
            </a:r>
            <a:r>
              <a:rPr lang="en-US" b="1" i="1">
                <a:solidFill>
                  <a:schemeClr val="accent2"/>
                </a:solidFill>
                <a:latin typeface="Arial" charset="0"/>
                <a:sym typeface="Times New Roman" charset="0"/>
              </a:rPr>
              <a:t>(potential) parallelism</a:t>
            </a:r>
          </a:p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r>
              <a:rPr lang="en-US" sz="800">
                <a:solidFill>
                  <a:schemeClr val="accent2"/>
                </a:solidFill>
                <a:latin typeface="Arial" charset="0"/>
                <a:sym typeface="Times New Roman" charset="0"/>
              </a:rPr>
              <a:t>	</a:t>
            </a:r>
          </a:p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solidFill>
                  <a:srgbClr val="002060"/>
                </a:solidFill>
                <a:latin typeface="Arial" charset="0"/>
                <a:sym typeface="Times New Roman" charset="0"/>
              </a:rPr>
              <a:t>              =</a:t>
            </a:r>
            <a:r>
              <a:rPr lang="en-US">
                <a:solidFill>
                  <a:srgbClr val="9900CC"/>
                </a:solidFill>
                <a:latin typeface="Arial" charset="0"/>
                <a:sym typeface="Times New Roman" charset="0"/>
              </a:rPr>
              <a:t>	</a:t>
            </a:r>
            <a:r>
              <a:rPr lang="en-US">
                <a:latin typeface="Arial" charset="0"/>
                <a:sym typeface="Times New Roman" charset="0"/>
              </a:rPr>
              <a:t>the average </a:t>
            </a:r>
            <a:br>
              <a:rPr lang="en-US">
                <a:latin typeface="Arial" charset="0"/>
                <a:sym typeface="Times New Roman" charset="0"/>
              </a:rPr>
            </a:br>
            <a:r>
              <a:rPr lang="en-US">
                <a:latin typeface="Arial" charset="0"/>
                <a:sym typeface="Times New Roman" charset="0"/>
              </a:rPr>
              <a:t>		amount of work </a:t>
            </a:r>
            <a:br>
              <a:rPr lang="en-US">
                <a:latin typeface="Arial" charset="0"/>
                <a:sym typeface="Times New Roman" charset="0"/>
              </a:rPr>
            </a:br>
            <a:r>
              <a:rPr lang="en-US">
                <a:latin typeface="Arial" charset="0"/>
                <a:sym typeface="Times New Roman" charset="0"/>
              </a:rPr>
              <a:t>		per step along </a:t>
            </a:r>
            <a:br>
              <a:rPr lang="en-US">
                <a:latin typeface="Arial" charset="0"/>
                <a:sym typeface="Times New Roman" charset="0"/>
              </a:rPr>
            </a:br>
            <a:r>
              <a:rPr lang="en-US">
                <a:latin typeface="Arial" charset="0"/>
                <a:sym typeface="Times New Roman" charset="0"/>
              </a:rPr>
              <a:t>		the span.</a:t>
            </a:r>
            <a:endParaRPr lang="en-US">
              <a:solidFill>
                <a:srgbClr val="9900CC"/>
              </a:solidFill>
              <a:latin typeface="Arial" charset="0"/>
              <a:sym typeface="Times New Roman" charset="0"/>
            </a:endParaRPr>
          </a:p>
        </p:txBody>
      </p:sp>
      <p:grpSp>
        <p:nvGrpSpPr>
          <p:cNvPr id="11268" name="Group 117"/>
          <p:cNvGrpSpPr>
            <a:grpSpLocks/>
          </p:cNvGrpSpPr>
          <p:nvPr/>
        </p:nvGrpSpPr>
        <p:grpSpPr bwMode="auto">
          <a:xfrm>
            <a:off x="5105400" y="1524000"/>
            <a:ext cx="3733800" cy="4648200"/>
            <a:chOff x="381000" y="1828800"/>
            <a:chExt cx="3733800" cy="4648200"/>
          </a:xfrm>
        </p:grpSpPr>
        <p:cxnSp>
          <p:nvCxnSpPr>
            <p:cNvPr id="11269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0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1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2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3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4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5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6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0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cxnSp>
          <p:nvCxnSpPr>
            <p:cNvPr id="11280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1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2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3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4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5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6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7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9" name="Oval 4"/>
            <p:cNvSpPr>
              <a:spLocks noChangeArrowheads="1"/>
            </p:cNvSpPr>
            <p:nvPr/>
          </p:nvSpPr>
          <p:spPr bwMode="auto">
            <a:xfrm>
              <a:off x="33337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0" name="Oval 5"/>
            <p:cNvSpPr>
              <a:spLocks noChangeArrowheads="1"/>
            </p:cNvSpPr>
            <p:nvPr/>
          </p:nvSpPr>
          <p:spPr bwMode="auto">
            <a:xfrm>
              <a:off x="28575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1" name="Oval 6"/>
            <p:cNvSpPr>
              <a:spLocks noChangeArrowheads="1"/>
            </p:cNvSpPr>
            <p:nvPr/>
          </p:nvSpPr>
          <p:spPr bwMode="auto">
            <a:xfrm>
              <a:off x="28575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2" name="Oval 7"/>
            <p:cNvSpPr>
              <a:spLocks noChangeArrowheads="1"/>
            </p:cNvSpPr>
            <p:nvPr/>
          </p:nvSpPr>
          <p:spPr bwMode="auto">
            <a:xfrm>
              <a:off x="38100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3" name="Oval 8"/>
            <p:cNvSpPr>
              <a:spLocks noChangeArrowheads="1"/>
            </p:cNvSpPr>
            <p:nvPr/>
          </p:nvSpPr>
          <p:spPr bwMode="auto">
            <a:xfrm>
              <a:off x="381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4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5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6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7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8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9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0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1" name="Oval 18"/>
            <p:cNvSpPr>
              <a:spLocks noChangeArrowheads="1"/>
            </p:cNvSpPr>
            <p:nvPr/>
          </p:nvSpPr>
          <p:spPr bwMode="auto">
            <a:xfrm>
              <a:off x="1905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2" name="Oval 19"/>
            <p:cNvSpPr>
              <a:spLocks noChangeArrowheads="1"/>
            </p:cNvSpPr>
            <p:nvPr/>
          </p:nvSpPr>
          <p:spPr bwMode="auto">
            <a:xfrm>
              <a:off x="3810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3" name="Oval 20"/>
            <p:cNvSpPr>
              <a:spLocks noChangeArrowheads="1"/>
            </p:cNvSpPr>
            <p:nvPr/>
          </p:nvSpPr>
          <p:spPr bwMode="auto">
            <a:xfrm>
              <a:off x="3810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4" name="Oval 28"/>
            <p:cNvSpPr>
              <a:spLocks noChangeArrowheads="1"/>
            </p:cNvSpPr>
            <p:nvPr/>
          </p:nvSpPr>
          <p:spPr bwMode="auto">
            <a:xfrm>
              <a:off x="1905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5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cxnSp>
          <p:nvCxnSpPr>
            <p:cNvPr id="11339" name="AutoShape 21"/>
            <p:cNvCxnSpPr>
              <a:cxnSpLocks noChangeShapeType="1"/>
            </p:cNvCxnSpPr>
            <p:nvPr/>
          </p:nvCxnSpPr>
          <p:spPr bwMode="auto">
            <a:xfrm>
              <a:off x="2203450" y="2632075"/>
              <a:ext cx="1282700" cy="8255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0" name="AutoShape 22"/>
            <p:cNvCxnSpPr>
              <a:cxnSpLocks noChangeShapeType="1"/>
            </p:cNvCxnSpPr>
            <p:nvPr/>
          </p:nvCxnSpPr>
          <p:spPr bwMode="auto">
            <a:xfrm flipH="1">
              <a:off x="533400" y="3175000"/>
              <a:ext cx="5016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1" name="AutoShape 23"/>
            <p:cNvCxnSpPr>
              <a:cxnSpLocks noChangeShapeType="1"/>
            </p:cNvCxnSpPr>
            <p:nvPr/>
          </p:nvCxnSpPr>
          <p:spPr bwMode="auto">
            <a:xfrm>
              <a:off x="533400" y="3762375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2" name="AutoShape 24"/>
            <p:cNvCxnSpPr>
              <a:cxnSpLocks noChangeShapeType="1"/>
            </p:cNvCxnSpPr>
            <p:nvPr/>
          </p:nvCxnSpPr>
          <p:spPr bwMode="auto">
            <a:xfrm>
              <a:off x="1727200" y="3717925"/>
              <a:ext cx="3302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3" name="AutoShape 25"/>
            <p:cNvCxnSpPr>
              <a:cxnSpLocks noChangeShapeType="1"/>
            </p:cNvCxnSpPr>
            <p:nvPr/>
          </p:nvCxnSpPr>
          <p:spPr bwMode="auto">
            <a:xfrm>
              <a:off x="641350" y="4803775"/>
              <a:ext cx="3937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4" name="AutoShape 26"/>
            <p:cNvCxnSpPr>
              <a:cxnSpLocks noChangeShapeType="1"/>
            </p:cNvCxnSpPr>
            <p:nvPr/>
          </p:nvCxnSpPr>
          <p:spPr bwMode="auto">
            <a:xfrm>
              <a:off x="35941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5" name="AutoShape 27"/>
            <p:cNvCxnSpPr>
              <a:cxnSpLocks noChangeShapeType="1"/>
            </p:cNvCxnSpPr>
            <p:nvPr/>
          </p:nvCxnSpPr>
          <p:spPr bwMode="auto">
            <a:xfrm flipH="1">
              <a:off x="1250950" y="4803775"/>
              <a:ext cx="6985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6" name="AutoShape 29"/>
            <p:cNvCxnSpPr>
              <a:cxnSpLocks noChangeShapeType="1"/>
            </p:cNvCxnSpPr>
            <p:nvPr/>
          </p:nvCxnSpPr>
          <p:spPr bwMode="auto">
            <a:xfrm>
              <a:off x="2057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7" name="AutoShape 30"/>
            <p:cNvCxnSpPr>
              <a:cxnSpLocks noChangeShapeType="1"/>
            </p:cNvCxnSpPr>
            <p:nvPr/>
          </p:nvCxnSpPr>
          <p:spPr bwMode="auto">
            <a:xfrm flipH="1">
              <a:off x="30099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8" name="AutoShape 31"/>
            <p:cNvCxnSpPr>
              <a:cxnSpLocks noChangeShapeType="1"/>
            </p:cNvCxnSpPr>
            <p:nvPr/>
          </p:nvCxnSpPr>
          <p:spPr bwMode="auto">
            <a:xfrm>
              <a:off x="3009900" y="4305300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9" name="AutoShape 32"/>
            <p:cNvCxnSpPr>
              <a:cxnSpLocks noChangeShapeType="1"/>
            </p:cNvCxnSpPr>
            <p:nvPr/>
          </p:nvCxnSpPr>
          <p:spPr bwMode="auto">
            <a:xfrm>
              <a:off x="3962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50" name="AutoShape 33"/>
            <p:cNvCxnSpPr>
              <a:cxnSpLocks noChangeShapeType="1"/>
            </p:cNvCxnSpPr>
            <p:nvPr/>
          </p:nvCxnSpPr>
          <p:spPr bwMode="auto">
            <a:xfrm flipH="1">
              <a:off x="3155950" y="4848225"/>
              <a:ext cx="806450" cy="1368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51" name="AutoShape 34"/>
            <p:cNvCxnSpPr>
              <a:cxnSpLocks noChangeShapeType="1"/>
            </p:cNvCxnSpPr>
            <p:nvPr/>
          </p:nvCxnSpPr>
          <p:spPr bwMode="auto">
            <a:xfrm>
              <a:off x="3009900" y="5391150"/>
              <a:ext cx="3810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9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0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1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2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3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4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5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6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7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382000" cy="6096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ea typeface="+mj-ea"/>
              </a:rPr>
              <a:t>Laws of Parallel Complexity</a:t>
            </a:r>
            <a:endParaRPr lang="en-US" altLang="en-US" sz="2400" dirty="0" smtClean="0">
              <a:ea typeface="+mj-ea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372600" cy="4800600"/>
          </a:xfrm>
        </p:spPr>
        <p:txBody>
          <a:bodyPr/>
          <a:lstStyle/>
          <a:p>
            <a:pPr>
              <a:buFontTx/>
              <a:buNone/>
            </a:pPr>
            <a:endParaRPr lang="en-US" u="sng">
              <a:latin typeface="Arial" charset="0"/>
            </a:endParaRPr>
          </a:p>
          <a:p>
            <a:r>
              <a:rPr lang="en-US" u="sng">
                <a:solidFill>
                  <a:srgbClr val="FF0000"/>
                </a:solidFill>
                <a:latin typeface="Arial" charset="0"/>
              </a:rPr>
              <a:t>Work law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:		</a:t>
            </a:r>
            <a:r>
              <a:rPr lang="en-US">
                <a:solidFill>
                  <a:srgbClr val="002060"/>
                </a:solidFill>
                <a:latin typeface="Arial" charset="0"/>
              </a:rPr>
              <a:t> t</a:t>
            </a:r>
            <a:r>
              <a:rPr lang="en-US" sz="2800" baseline="-25000">
                <a:solidFill>
                  <a:srgbClr val="002060"/>
                </a:solidFill>
                <a:latin typeface="Arial" charset="0"/>
              </a:rPr>
              <a:t>p  </a:t>
            </a:r>
            <a:r>
              <a:rPr lang="en-US">
                <a:solidFill>
                  <a:srgbClr val="002060"/>
                </a:solidFill>
                <a:latin typeface="Arial" charset="0"/>
              </a:rPr>
              <a:t>≥  t</a:t>
            </a:r>
            <a:r>
              <a:rPr lang="en-US" sz="2800" baseline="-25000">
                <a:solidFill>
                  <a:srgbClr val="002060"/>
                </a:solidFill>
                <a:latin typeface="Arial" charset="0"/>
              </a:rPr>
              <a:t>1</a:t>
            </a:r>
            <a:r>
              <a:rPr lang="en-US">
                <a:solidFill>
                  <a:srgbClr val="002060"/>
                </a:solidFill>
                <a:latin typeface="Arial" charset="0"/>
              </a:rPr>
              <a:t> / p</a:t>
            </a:r>
          </a:p>
          <a:p>
            <a:endParaRPr lang="en-US">
              <a:latin typeface="Arial" charset="0"/>
            </a:endParaRPr>
          </a:p>
          <a:p>
            <a:r>
              <a:rPr lang="en-US" u="sng">
                <a:solidFill>
                  <a:srgbClr val="FF0000"/>
                </a:solidFill>
                <a:latin typeface="Arial" charset="0"/>
              </a:rPr>
              <a:t>Span law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:		 </a:t>
            </a:r>
            <a:r>
              <a:rPr lang="en-US">
                <a:solidFill>
                  <a:srgbClr val="00206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002060"/>
                </a:solidFill>
                <a:latin typeface="Arial" charset="0"/>
              </a:rPr>
              <a:t>p </a:t>
            </a:r>
            <a:r>
              <a:rPr lang="en-US" sz="2800" baseline="-2500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>
                <a:solidFill>
                  <a:srgbClr val="7030A0"/>
                </a:solidFill>
                <a:latin typeface="Arial" charset="0"/>
              </a:rPr>
              <a:t>≥  </a:t>
            </a:r>
            <a:r>
              <a:rPr lang="en-US">
                <a:solidFill>
                  <a:srgbClr val="00206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002060"/>
                </a:solidFill>
                <a:latin typeface="Arial" charset="0"/>
              </a:rPr>
              <a:t>∞</a:t>
            </a:r>
            <a:r>
              <a:rPr lang="en-US">
                <a:solidFill>
                  <a:srgbClr val="002060"/>
                </a:solidFill>
                <a:latin typeface="Arial" charset="0"/>
              </a:rPr>
              <a:t> </a:t>
            </a:r>
          </a:p>
          <a:p>
            <a:endParaRPr lang="en-US">
              <a:solidFill>
                <a:srgbClr val="FF0000"/>
              </a:solidFill>
              <a:latin typeface="Arial" charset="0"/>
            </a:endParaRPr>
          </a:p>
          <a:p>
            <a:r>
              <a:rPr lang="en-US" u="sng">
                <a:solidFill>
                  <a:srgbClr val="FF0000"/>
                </a:solidFill>
                <a:latin typeface="Arial" charset="0"/>
              </a:rPr>
              <a:t>Amdahl’s law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US">
                <a:latin typeface="Arial" charset="0"/>
              </a:rPr>
              <a:t>	</a:t>
            </a:r>
          </a:p>
          <a:p>
            <a:pPr lvl="1">
              <a:lnSpc>
                <a:spcPct val="150000"/>
              </a:lnSpc>
              <a:spcBef>
                <a:spcPts val="200"/>
              </a:spcBef>
            </a:pPr>
            <a:r>
              <a:rPr lang="en-US" sz="2400">
                <a:latin typeface="Arial" charset="0"/>
              </a:rPr>
              <a:t>If a fraction f, between 0 and 1, of the work must be </a:t>
            </a:r>
            <a:br>
              <a:rPr lang="en-US" sz="2400">
                <a:latin typeface="Arial" charset="0"/>
              </a:rPr>
            </a:br>
            <a:r>
              <a:rPr lang="en-US" sz="2400">
                <a:latin typeface="Arial" charset="0"/>
              </a:rPr>
              <a:t>done sequentially, then    </a:t>
            </a:r>
            <a:br>
              <a:rPr lang="en-US" sz="2400">
                <a:latin typeface="Arial" charset="0"/>
              </a:rPr>
            </a:br>
            <a:r>
              <a:rPr lang="en-US" sz="2400">
                <a:latin typeface="Arial" charset="0"/>
              </a:rPr>
              <a:t>			</a:t>
            </a:r>
            <a:r>
              <a:rPr lang="en-US" sz="2400">
                <a:solidFill>
                  <a:srgbClr val="7030A0"/>
                </a:solidFill>
                <a:latin typeface="Arial" charset="0"/>
              </a:rPr>
              <a:t>speedup   ≤   1 / f</a:t>
            </a:r>
          </a:p>
          <a:p>
            <a:pPr lvl="1">
              <a:lnSpc>
                <a:spcPct val="150000"/>
              </a:lnSpc>
              <a:spcBef>
                <a:spcPts val="200"/>
              </a:spcBef>
            </a:pPr>
            <a:r>
              <a:rPr lang="en-US" sz="2400">
                <a:latin typeface="Arial" charset="0"/>
              </a:rPr>
              <a:t>Exercise:  prove Amdahl’s law from the span law.</a:t>
            </a:r>
          </a:p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Communication Volume Model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21675" cy="535305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Network of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 processors</a:t>
            </a:r>
          </a:p>
          <a:p>
            <a:pPr lvl="1"/>
            <a:r>
              <a:rPr lang="en-US" sz="2000" dirty="0">
                <a:latin typeface="Arial" charset="0"/>
              </a:rPr>
              <a:t>Each with local memory</a:t>
            </a:r>
          </a:p>
          <a:p>
            <a:pPr lvl="1"/>
            <a:r>
              <a:rPr lang="en-US" sz="2000" dirty="0">
                <a:latin typeface="Arial" charset="0"/>
              </a:rPr>
              <a:t>Message-passing 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Communication volume 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dirty="0">
                <a:latin typeface="Arial" charset="0"/>
              </a:rPr>
              <a:t>)</a:t>
            </a:r>
          </a:p>
          <a:p>
            <a:pPr lvl="1"/>
            <a:r>
              <a:rPr lang="en-US" sz="2000" dirty="0">
                <a:latin typeface="Arial" charset="0"/>
              </a:rPr>
              <a:t>Total size (words) of all messages passed during computation</a:t>
            </a:r>
          </a:p>
          <a:p>
            <a:pPr lvl="1"/>
            <a:r>
              <a:rPr lang="en-US" sz="2000" dirty="0">
                <a:latin typeface="Arial" charset="0"/>
              </a:rPr>
              <a:t>Broadcasting one word costs volume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sz="2000" dirty="0">
                <a:latin typeface="Arial" charset="0"/>
              </a:rPr>
              <a:t> (actually,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p-1</a:t>
            </a:r>
            <a:r>
              <a:rPr lang="en-US" sz="2000" dirty="0">
                <a:latin typeface="Arial" charset="0"/>
              </a:rPr>
              <a:t>)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No explicit accounting for communication time</a:t>
            </a:r>
          </a:p>
          <a:p>
            <a:pPr lvl="1"/>
            <a:r>
              <a:rPr lang="en-US" sz="2000" dirty="0">
                <a:latin typeface="Arial" charset="0"/>
              </a:rPr>
              <a:t>Thus, can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t really model parallel efficiency or speedup; 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for that, we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d use the latency-bandwidth model (see </a:t>
            </a:r>
            <a:r>
              <a:rPr lang="en-US" sz="2000" dirty="0" smtClean="0">
                <a:latin typeface="Arial" charset="0"/>
              </a:rPr>
              <a:t>later slide</a:t>
            </a:r>
            <a:r>
              <a:rPr lang="en-US" sz="2000" dirty="0">
                <a:latin typeface="Arial" charset="0"/>
              </a:rPr>
              <a:t>)</a:t>
            </a:r>
          </a:p>
          <a:p>
            <a:pPr lvl="1">
              <a:buFontTx/>
              <a:buNone/>
            </a:pPr>
            <a:endParaRPr lang="en-US" sz="2000" dirty="0">
              <a:latin typeface="Arial" charset="0"/>
            </a:endParaRPr>
          </a:p>
          <a:p>
            <a:pPr lvl="3"/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2000" cy="6096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ea typeface="+mj-ea"/>
              </a:rPr>
              <a:t>Complexity Measures for Parallel Computation</a:t>
            </a:r>
            <a:endParaRPr lang="en-US" altLang="en-US" sz="2400" dirty="0" smtClean="0">
              <a:ea typeface="+mj-ea"/>
            </a:endParaRP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372600" cy="6324600"/>
          </a:xfrm>
        </p:spPr>
        <p:txBody>
          <a:bodyPr/>
          <a:lstStyle/>
          <a:p>
            <a:pPr>
              <a:buFontTx/>
              <a:buNone/>
            </a:pPr>
            <a:r>
              <a:rPr lang="en-US" u="sng" dirty="0">
                <a:latin typeface="Arial" charset="0"/>
              </a:rPr>
              <a:t>Problem parameters: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dirty="0">
                <a:latin typeface="Arial" charset="0"/>
              </a:rPr>
              <a:t>	index of problem size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	number of processors</a:t>
            </a:r>
          </a:p>
          <a:p>
            <a:endParaRPr lang="en-US" sz="1200" dirty="0">
              <a:latin typeface="Arial" charset="0"/>
            </a:endParaRPr>
          </a:p>
          <a:p>
            <a:pPr>
              <a:buFontTx/>
              <a:buNone/>
            </a:pPr>
            <a:r>
              <a:rPr lang="en-US" u="sng" dirty="0">
                <a:latin typeface="Arial" charset="0"/>
              </a:rPr>
              <a:t>Algorithm parameters:</a:t>
            </a:r>
          </a:p>
          <a:p>
            <a:r>
              <a:rPr lang="en-US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	running time on p processors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lang="en-US" dirty="0">
                <a:latin typeface="Arial" charset="0"/>
              </a:rPr>
              <a:t>	time on 1 processor = sequential time =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“work”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>
                <a:solidFill>
                  <a:srgbClr val="FF0000"/>
                </a:solidFill>
                <a:latin typeface="Arial" charset="0"/>
              </a:rPr>
              <a:t>∞</a:t>
            </a:r>
            <a:r>
              <a:rPr lang="en-US" dirty="0">
                <a:latin typeface="Arial" charset="0"/>
              </a:rPr>
              <a:t>	time on unlimited </a:t>
            </a:r>
            <a:r>
              <a:rPr lang="en-US" dirty="0" err="1">
                <a:latin typeface="Arial" charset="0"/>
              </a:rPr>
              <a:t>procs</a:t>
            </a:r>
            <a:r>
              <a:rPr lang="en-US" dirty="0">
                <a:latin typeface="Arial" charset="0"/>
              </a:rPr>
              <a:t> = critical path length =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“span”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dirty="0">
                <a:latin typeface="Arial" charset="0"/>
              </a:rPr>
              <a:t>	total communication volume</a:t>
            </a:r>
          </a:p>
          <a:p>
            <a:endParaRPr lang="en-US" sz="1200" dirty="0">
              <a:latin typeface="Arial" charset="0"/>
            </a:endParaRPr>
          </a:p>
          <a:p>
            <a:pPr>
              <a:buFontTx/>
              <a:buNone/>
            </a:pPr>
            <a:r>
              <a:rPr lang="en-US" u="sng" dirty="0">
                <a:latin typeface="Arial" charset="0"/>
              </a:rPr>
              <a:t>Performance measures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speedup</a:t>
            </a:r>
            <a:r>
              <a:rPr lang="en-US" dirty="0">
                <a:latin typeface="Arial" charset="0"/>
              </a:rPr>
              <a:t>	s  =  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dirty="0">
                <a:latin typeface="Arial" charset="0"/>
              </a:rPr>
              <a:t>/ </a:t>
            </a:r>
            <a:r>
              <a:rPr lang="en-US" dirty="0" err="1">
                <a:latin typeface="Arial" charset="0"/>
              </a:rPr>
              <a:t>t</a:t>
            </a:r>
            <a:r>
              <a:rPr lang="en-US" sz="2800" baseline="-25000" dirty="0" err="1">
                <a:latin typeface="Arial" charset="0"/>
              </a:rPr>
              <a:t>p</a:t>
            </a:r>
            <a:endParaRPr lang="en-US" dirty="0">
              <a:latin typeface="Arial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efficiency</a:t>
            </a:r>
            <a:r>
              <a:rPr lang="en-US" dirty="0">
                <a:latin typeface="Arial" charset="0"/>
              </a:rPr>
              <a:t>	e  =  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dirty="0">
                <a:latin typeface="Arial" charset="0"/>
              </a:rPr>
              <a:t>/ (p*</a:t>
            </a:r>
            <a:r>
              <a:rPr lang="en-US" dirty="0" err="1">
                <a:latin typeface="Arial" charset="0"/>
              </a:rPr>
              <a:t>t</a:t>
            </a:r>
            <a:r>
              <a:rPr lang="en-US" sz="2800" baseline="-25000" dirty="0" err="1"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)  =  s / p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(potential) parallelism 	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pp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= </a:t>
            </a:r>
            <a:r>
              <a:rPr lang="en-US" dirty="0">
                <a:latin typeface="Arial" charset="0"/>
              </a:rPr>
              <a:t>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dirty="0">
                <a:latin typeface="Arial" charset="0"/>
              </a:rPr>
              <a:t>/ t</a:t>
            </a:r>
            <a:r>
              <a:rPr lang="en-US" sz="2800" baseline="-25000" dirty="0" smtClean="0">
                <a:solidFill>
                  <a:schemeClr val="tx2"/>
                </a:solidFill>
                <a:latin typeface="Arial" charset="0"/>
              </a:rPr>
              <a:t>∞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omputational intensity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	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q</a:t>
            </a:r>
            <a:r>
              <a:rPr lang="en-US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= </a:t>
            </a:r>
            <a:r>
              <a:rPr lang="en-US" dirty="0">
                <a:latin typeface="Arial" charset="0"/>
              </a:rPr>
              <a:t>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dirty="0">
                <a:latin typeface="Arial" charset="0"/>
              </a:rPr>
              <a:t>/ v</a:t>
            </a:r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endParaRPr lang="en-US" sz="2800" baseline="-25000" dirty="0">
              <a:solidFill>
                <a:srgbClr val="FF0000"/>
              </a:solidFill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708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ea typeface="+mj-ea"/>
              </a:rPr>
              <a:t>Detailed complexity measures for data movement I:    </a:t>
            </a:r>
            <a:br>
              <a:rPr lang="en-US" altLang="en-US" dirty="0" smtClean="0">
                <a:ea typeface="+mj-ea"/>
              </a:rPr>
            </a:br>
            <a:r>
              <a:rPr lang="en-US" altLang="en-US" dirty="0" smtClean="0">
                <a:ea typeface="+mj-ea"/>
              </a:rPr>
              <a:t>                   Latency/</a:t>
            </a:r>
            <a:r>
              <a:rPr lang="en-US" altLang="en-US" dirty="0" err="1" smtClean="0">
                <a:ea typeface="+mj-ea"/>
              </a:rPr>
              <a:t>Bandwith</a:t>
            </a:r>
            <a:r>
              <a:rPr lang="en-US" altLang="en-US" dirty="0" smtClean="0">
                <a:ea typeface="+mj-ea"/>
              </a:rPr>
              <a:t> Model</a:t>
            </a:r>
            <a:endParaRPr lang="en-US" altLang="en-US" sz="2400" dirty="0" smtClean="0">
              <a:ea typeface="+mj-ea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372600" cy="6019800"/>
          </a:xfrm>
        </p:spPr>
        <p:txBody>
          <a:bodyPr/>
          <a:lstStyle/>
          <a:p>
            <a:pPr>
              <a:buFontTx/>
              <a:buNone/>
            </a:pPr>
            <a:endParaRPr lang="en-US" sz="1200">
              <a:latin typeface="Arial" charset="0"/>
            </a:endParaRPr>
          </a:p>
          <a:p>
            <a:pPr>
              <a:buFontTx/>
              <a:buNone/>
            </a:pPr>
            <a:endParaRPr lang="en-US" sz="1200">
              <a:latin typeface="Arial" charset="0"/>
            </a:endParaRPr>
          </a:p>
          <a:p>
            <a:pPr>
              <a:buFontTx/>
              <a:buNone/>
            </a:pPr>
            <a:r>
              <a:rPr lang="en-US" u="sng">
                <a:latin typeface="Arial" charset="0"/>
              </a:rPr>
              <a:t>Moving data between processors by message-passing</a:t>
            </a:r>
          </a:p>
          <a:p>
            <a:pPr>
              <a:buFontTx/>
              <a:buNone/>
            </a:pPr>
            <a:endParaRPr lang="en-US" sz="1400" u="sng"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Machine parameters: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a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or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 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startup     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latency 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(message startup time in seconds) </a:t>
            </a:r>
            <a:endParaRPr lang="en-US" sz="2000" baseline="-25000">
              <a:solidFill>
                <a:srgbClr val="FF0000"/>
              </a:solidFill>
              <a:latin typeface="Arial" charset="0"/>
            </a:endParaRP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b  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 or 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data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        inverse bandwidth 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(in seconds per word)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between nodes of Triton,  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a ~ 2.2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× 10</a:t>
            </a:r>
            <a:r>
              <a:rPr lang="en-US" sz="2400" b="1" baseline="30000">
                <a:solidFill>
                  <a:srgbClr val="FF0000"/>
                </a:solidFill>
                <a:latin typeface="Arial" charset="0"/>
              </a:rPr>
              <a:t>-6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  </a:t>
            </a:r>
            <a:r>
              <a:rPr lang="en-US" sz="2400">
                <a:solidFill>
                  <a:schemeClr val="tx2"/>
                </a:solidFill>
                <a:latin typeface="Arial" charset="0"/>
              </a:rPr>
              <a:t>and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  b ~ 6.4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× 10</a:t>
            </a:r>
            <a:r>
              <a:rPr lang="en-US" sz="2400" b="1" baseline="30000">
                <a:solidFill>
                  <a:srgbClr val="FF0000"/>
                </a:solidFill>
                <a:latin typeface="Arial" charset="0"/>
              </a:rPr>
              <a:t>-9</a:t>
            </a:r>
            <a:endParaRPr lang="en-US" sz="2400" b="1" baseline="30000">
              <a:solidFill>
                <a:schemeClr val="tx1"/>
              </a:solidFill>
              <a:latin typeface="Arial" charset="0"/>
            </a:endParaRPr>
          </a:p>
          <a:p>
            <a:pPr lvl="4"/>
            <a:endParaRPr lang="en-US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Time to send &amp; recv or bcast a message of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w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words:    </a:t>
            </a:r>
            <a:r>
              <a:rPr lang="en-US">
                <a:solidFill>
                  <a:srgbClr val="FF0000"/>
                </a:solidFill>
                <a:latin typeface="Symbol" charset="0"/>
              </a:rPr>
              <a:t>a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+ w*</a:t>
            </a:r>
            <a:r>
              <a:rPr lang="en-US">
                <a:solidFill>
                  <a:srgbClr val="FF0000"/>
                </a:solidFill>
                <a:latin typeface="Symbol" charset="0"/>
              </a:rPr>
              <a:t>b</a:t>
            </a:r>
            <a:endParaRPr lang="en-US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comm 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total commmunication time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comp 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total computation time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Total parallel time: 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>
                <a:latin typeface="Arial" charset="0"/>
              </a:rPr>
              <a:t>   =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  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comp 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+  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comm </a:t>
            </a:r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372600" cy="6019800"/>
          </a:xfrm>
        </p:spPr>
        <p:txBody>
          <a:bodyPr/>
          <a:lstStyle/>
          <a:p>
            <a:pPr>
              <a:buFontTx/>
              <a:buNone/>
            </a:pPr>
            <a:endParaRPr lang="en-US" sz="1200" dirty="0">
              <a:latin typeface="Arial" charset="0"/>
            </a:endParaRPr>
          </a:p>
          <a:p>
            <a:pPr>
              <a:buFontTx/>
              <a:buNone/>
            </a:pPr>
            <a:r>
              <a:rPr lang="en-US" u="sng" dirty="0">
                <a:latin typeface="Arial" charset="0"/>
              </a:rPr>
              <a:t>Moving data between cache and memory on one processor:</a:t>
            </a:r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Assume just two levels in memory hierarchy, fast and slow</a:t>
            </a:r>
          </a:p>
          <a:p>
            <a:r>
              <a:rPr lang="en-US" dirty="0">
                <a:latin typeface="Arial" charset="0"/>
              </a:rPr>
              <a:t>All data initially in slow memory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m</a:t>
            </a:r>
            <a:r>
              <a:rPr lang="en-US" sz="2000" dirty="0">
                <a:latin typeface="Arial" charset="0"/>
              </a:rPr>
              <a:t> = number of memory elements (words) moved between fast and slow memory 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sz="2400" baseline="-25000" dirty="0">
                <a:solidFill>
                  <a:srgbClr val="FF0000"/>
                </a:solidFill>
                <a:latin typeface="Times New Roman" charset="0"/>
              </a:rPr>
              <a:t>m</a:t>
            </a:r>
            <a:r>
              <a:rPr lang="en-US" sz="2000" dirty="0">
                <a:latin typeface="Arial" charset="0"/>
              </a:rPr>
              <a:t> = time per slow memory operation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= number of arithmetic operations</a:t>
            </a:r>
          </a:p>
          <a:p>
            <a:pPr lvl="1"/>
            <a:r>
              <a:rPr lang="en-US" sz="2400" dirty="0" err="1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sz="2400" baseline="-25000" dirty="0" err="1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= time per arithmetic operation,  </a:t>
            </a:r>
            <a:r>
              <a:rPr lang="en-US" sz="2400" dirty="0" err="1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sz="2400" baseline="-25000" dirty="0" err="1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400" baseline="-25000" dirty="0">
                <a:solidFill>
                  <a:srgbClr val="FF0000"/>
                </a:solidFill>
                <a:latin typeface="Times New Roman" charset="0"/>
              </a:rPr>
              <a:t>  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&lt;&lt; 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sz="2400" baseline="-25000" dirty="0">
                <a:solidFill>
                  <a:srgbClr val="FF0000"/>
                </a:solidFill>
                <a:latin typeface="Times New Roman" charset="0"/>
              </a:rPr>
              <a:t>m</a:t>
            </a:r>
            <a:endParaRPr lang="en-US" sz="2000" dirty="0">
              <a:solidFill>
                <a:srgbClr val="FF0000"/>
              </a:solidFill>
              <a:latin typeface="Arial" charset="0"/>
            </a:endParaRP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Times New Roman" charset="0"/>
              </a:rPr>
              <a:t>q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f / m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sz="2400" i="1" dirty="0" smtClean="0">
                <a:solidFill>
                  <a:srgbClr val="FF0000"/>
                </a:solidFill>
                <a:latin typeface="Arial" charset="0"/>
              </a:rPr>
              <a:t>(</a:t>
            </a:r>
            <a:r>
              <a:rPr lang="en-US" sz="2000" i="1" dirty="0" smtClean="0">
                <a:solidFill>
                  <a:srgbClr val="FF0000"/>
                </a:solidFill>
                <a:latin typeface="Arial" charset="0"/>
              </a:rPr>
              <a:t>computational intensity) </a:t>
            </a:r>
            <a:r>
              <a:rPr lang="en-US" sz="2000" i="1" dirty="0" smtClean="0"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flops per slow element access</a:t>
            </a:r>
          </a:p>
          <a:p>
            <a:r>
              <a:rPr lang="en-US" dirty="0">
                <a:latin typeface="Arial" charset="0"/>
              </a:rPr>
              <a:t>Minimum possible time = </a:t>
            </a:r>
            <a:r>
              <a:rPr lang="en-US" dirty="0">
                <a:solidFill>
                  <a:srgbClr val="FF0000"/>
                </a:solidFill>
                <a:latin typeface="Times New Roman" charset="0"/>
              </a:rPr>
              <a:t>f * 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baseline="-25000" dirty="0" err="1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dirty="0">
                <a:latin typeface="Arial" charset="0"/>
              </a:rPr>
              <a:t>when all data in fast memory</a:t>
            </a:r>
          </a:p>
          <a:p>
            <a:r>
              <a:rPr lang="en-US" dirty="0">
                <a:latin typeface="Arial" charset="0"/>
              </a:rPr>
              <a:t>Actual time 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f * </a:t>
            </a:r>
            <a:r>
              <a:rPr lang="en-US" sz="2400" dirty="0" err="1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sz="2400" baseline="-25000" dirty="0" err="1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  +  m * t</a:t>
            </a:r>
            <a:r>
              <a:rPr lang="en-US" sz="2400" baseline="-25000" dirty="0">
                <a:solidFill>
                  <a:srgbClr val="FF0000"/>
                </a:solidFill>
                <a:latin typeface="Times New Roman" charset="0"/>
              </a:rPr>
              <a:t>m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   =   f * </a:t>
            </a:r>
            <a:r>
              <a:rPr lang="en-US" sz="2400" dirty="0" err="1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sz="2400" baseline="-25000" dirty="0" err="1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 * (1 + t</a:t>
            </a:r>
            <a:r>
              <a:rPr lang="en-US" sz="2400" baseline="-25000" dirty="0">
                <a:solidFill>
                  <a:srgbClr val="FF0000"/>
                </a:solidFill>
                <a:latin typeface="Times New Roman" charset="0"/>
              </a:rPr>
              <a:t>m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/</a:t>
            </a:r>
            <a:r>
              <a:rPr lang="en-US" sz="2400" dirty="0" err="1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sz="2400" baseline="-25000" dirty="0" err="1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</a:rPr>
              <a:t>  * 1/q) </a:t>
            </a:r>
            <a:endParaRPr lang="en-US" sz="2000" dirty="0">
              <a:solidFill>
                <a:srgbClr val="FF0000"/>
              </a:solidFill>
              <a:latin typeface="Arial" charset="0"/>
            </a:endParaRPr>
          </a:p>
          <a:p>
            <a:pPr lvl="1"/>
            <a:endParaRPr lang="en-US" sz="8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Larger </a:t>
            </a:r>
            <a:r>
              <a:rPr lang="en-US" dirty="0">
                <a:solidFill>
                  <a:srgbClr val="FF0000"/>
                </a:solidFill>
                <a:latin typeface="Times New Roman" charset="0"/>
              </a:rPr>
              <a:t>q</a:t>
            </a:r>
            <a:r>
              <a:rPr lang="en-US" dirty="0">
                <a:latin typeface="Arial" charset="0"/>
              </a:rPr>
              <a:t> means time closer to minimum </a:t>
            </a:r>
            <a:r>
              <a:rPr lang="en-US" dirty="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* 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baseline="-25000" dirty="0" err="1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ea typeface="+mj-ea"/>
              </a:rPr>
              <a:t>Detailed complexity measures for data movement II:    </a:t>
            </a:r>
            <a:br>
              <a:rPr lang="en-US" altLang="en-US" dirty="0" smtClean="0">
                <a:ea typeface="+mj-ea"/>
              </a:rPr>
            </a:br>
            <a:r>
              <a:rPr lang="en-US" altLang="en-US" dirty="0" smtClean="0">
                <a:ea typeface="+mj-ea"/>
              </a:rPr>
              <a:t>                   Cache Memory Model</a:t>
            </a:r>
            <a:endParaRPr lang="en-US" altLang="en-US" sz="2400" dirty="0" smtClean="0">
              <a:ea typeface="+mj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2000" cy="6096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ea typeface="+mj-ea"/>
              </a:rPr>
              <a:t>Complexity Measures for Parallel Computation</a:t>
            </a:r>
            <a:endParaRPr lang="en-US" altLang="en-US" sz="2400" dirty="0" smtClean="0">
              <a:ea typeface="+mj-ea"/>
            </a:endParaRP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372600" cy="6324600"/>
          </a:xfrm>
        </p:spPr>
        <p:txBody>
          <a:bodyPr/>
          <a:lstStyle/>
          <a:p>
            <a:pPr>
              <a:buFontTx/>
              <a:buNone/>
            </a:pPr>
            <a:r>
              <a:rPr lang="en-US" u="sng" dirty="0">
                <a:latin typeface="Arial" charset="0"/>
              </a:rPr>
              <a:t>Problem parameters: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dirty="0">
                <a:latin typeface="Arial" charset="0"/>
              </a:rPr>
              <a:t>	index of problem size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	number of processors</a:t>
            </a:r>
          </a:p>
          <a:p>
            <a:endParaRPr lang="en-US" sz="1200" dirty="0">
              <a:latin typeface="Arial" charset="0"/>
            </a:endParaRPr>
          </a:p>
          <a:p>
            <a:pPr>
              <a:buFontTx/>
              <a:buNone/>
            </a:pPr>
            <a:r>
              <a:rPr lang="en-US" u="sng" dirty="0">
                <a:latin typeface="Arial" charset="0"/>
              </a:rPr>
              <a:t>Algorithm parameters:</a:t>
            </a:r>
          </a:p>
          <a:p>
            <a:r>
              <a:rPr lang="en-US" dirty="0" err="1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	running time on p processors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lang="en-US" dirty="0">
                <a:latin typeface="Arial" charset="0"/>
              </a:rPr>
              <a:t>	time on 1 processor = sequential time =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“work”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 dirty="0">
                <a:solidFill>
                  <a:srgbClr val="FF0000"/>
                </a:solidFill>
                <a:latin typeface="Arial" charset="0"/>
              </a:rPr>
              <a:t>∞</a:t>
            </a:r>
            <a:r>
              <a:rPr lang="en-US" dirty="0">
                <a:latin typeface="Arial" charset="0"/>
              </a:rPr>
              <a:t>	time on unlimited </a:t>
            </a:r>
            <a:r>
              <a:rPr lang="en-US" dirty="0" err="1">
                <a:latin typeface="Arial" charset="0"/>
              </a:rPr>
              <a:t>procs</a:t>
            </a:r>
            <a:r>
              <a:rPr lang="en-US" dirty="0">
                <a:latin typeface="Arial" charset="0"/>
              </a:rPr>
              <a:t> = critical path length =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“span”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dirty="0">
                <a:latin typeface="Arial" charset="0"/>
              </a:rPr>
              <a:t>	total communication volume</a:t>
            </a:r>
          </a:p>
          <a:p>
            <a:endParaRPr lang="en-US" sz="1200" dirty="0">
              <a:latin typeface="Arial" charset="0"/>
            </a:endParaRPr>
          </a:p>
          <a:p>
            <a:pPr>
              <a:buFontTx/>
              <a:buNone/>
            </a:pPr>
            <a:r>
              <a:rPr lang="en-US" u="sng" dirty="0">
                <a:latin typeface="Arial" charset="0"/>
              </a:rPr>
              <a:t>Performance measures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speedup</a:t>
            </a:r>
            <a:r>
              <a:rPr lang="en-US" dirty="0">
                <a:latin typeface="Arial" charset="0"/>
              </a:rPr>
              <a:t>	s  =  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dirty="0">
                <a:latin typeface="Arial" charset="0"/>
              </a:rPr>
              <a:t>/ </a:t>
            </a:r>
            <a:r>
              <a:rPr lang="en-US" dirty="0" err="1">
                <a:latin typeface="Arial" charset="0"/>
              </a:rPr>
              <a:t>t</a:t>
            </a:r>
            <a:r>
              <a:rPr lang="en-US" sz="2800" baseline="-25000" dirty="0" err="1">
                <a:latin typeface="Arial" charset="0"/>
              </a:rPr>
              <a:t>p</a:t>
            </a:r>
            <a:endParaRPr lang="en-US" dirty="0">
              <a:latin typeface="Arial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efficiency</a:t>
            </a:r>
            <a:r>
              <a:rPr lang="en-US" dirty="0">
                <a:latin typeface="Arial" charset="0"/>
              </a:rPr>
              <a:t>	e  =  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dirty="0">
                <a:latin typeface="Arial" charset="0"/>
              </a:rPr>
              <a:t>/ (p*</a:t>
            </a:r>
            <a:r>
              <a:rPr lang="en-US" dirty="0" err="1">
                <a:latin typeface="Arial" charset="0"/>
              </a:rPr>
              <a:t>t</a:t>
            </a:r>
            <a:r>
              <a:rPr lang="en-US" sz="2800" baseline="-25000" dirty="0" err="1"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)  =  s / p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(potential) parallelism 	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pp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= </a:t>
            </a:r>
            <a:r>
              <a:rPr lang="en-US" dirty="0">
                <a:latin typeface="Arial" charset="0"/>
              </a:rPr>
              <a:t>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dirty="0">
                <a:latin typeface="Arial" charset="0"/>
              </a:rPr>
              <a:t>/ t</a:t>
            </a:r>
            <a:r>
              <a:rPr lang="en-US" sz="2800" baseline="-25000" dirty="0" smtClean="0">
                <a:solidFill>
                  <a:schemeClr val="tx2"/>
                </a:solidFill>
                <a:latin typeface="Arial" charset="0"/>
              </a:rPr>
              <a:t>∞</a:t>
            </a:r>
          </a:p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omputational intensity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	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q</a:t>
            </a:r>
            <a:r>
              <a:rPr lang="en-US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= </a:t>
            </a:r>
            <a:r>
              <a:rPr lang="en-US" dirty="0">
                <a:latin typeface="Arial" charset="0"/>
              </a:rPr>
              <a:t>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dirty="0">
                <a:latin typeface="Arial" charset="0"/>
              </a:rPr>
              <a:t>/ v</a:t>
            </a:r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endParaRPr lang="en-US" sz="2800" baseline="-25000" dirty="0">
              <a:solidFill>
                <a:srgbClr val="FF0000"/>
              </a:solidFill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580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Several possible models!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21675" cy="5353050"/>
          </a:xfrm>
        </p:spPr>
        <p:txBody>
          <a:bodyPr/>
          <a:lstStyle/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Execution time and parallelism: </a:t>
            </a:r>
          </a:p>
          <a:p>
            <a:pPr lvl="1"/>
            <a:r>
              <a:rPr lang="en-US" sz="2400" dirty="0">
                <a:latin typeface="Arial" charset="0"/>
              </a:rPr>
              <a:t>Work / Span Model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Total </a:t>
            </a:r>
            <a:r>
              <a:rPr lang="en-US" u="sng" dirty="0">
                <a:latin typeface="Arial" charset="0"/>
              </a:rPr>
              <a:t>cost</a:t>
            </a:r>
            <a:r>
              <a:rPr lang="en-US" dirty="0">
                <a:latin typeface="Arial" charset="0"/>
              </a:rPr>
              <a:t> of moving data: </a:t>
            </a:r>
          </a:p>
          <a:p>
            <a:pPr lvl="1"/>
            <a:r>
              <a:rPr lang="en-US" sz="2400" dirty="0">
                <a:latin typeface="Arial" charset="0"/>
              </a:rPr>
              <a:t>Communication Volume Model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Detailed models that try to capture </a:t>
            </a:r>
            <a:r>
              <a:rPr lang="en-US" u="sng" dirty="0">
                <a:latin typeface="Arial" charset="0"/>
              </a:rPr>
              <a:t>time</a:t>
            </a:r>
            <a:r>
              <a:rPr lang="en-US" dirty="0">
                <a:latin typeface="Arial" charset="0"/>
              </a:rPr>
              <a:t> for moving data:</a:t>
            </a:r>
          </a:p>
          <a:p>
            <a:pPr lvl="1"/>
            <a:r>
              <a:rPr lang="en-US" sz="2400" dirty="0">
                <a:latin typeface="Arial" charset="0"/>
              </a:rPr>
              <a:t>Latency / Bandwidth Model    </a:t>
            </a:r>
            <a:r>
              <a:rPr lang="en-US" sz="2000" dirty="0">
                <a:latin typeface="Arial" charset="0"/>
              </a:rPr>
              <a:t>(for message-passing)</a:t>
            </a:r>
            <a:endParaRPr lang="en-US" sz="2400" dirty="0">
              <a:latin typeface="Arial" charset="0"/>
            </a:endParaRPr>
          </a:p>
          <a:p>
            <a:pPr lvl="1"/>
            <a:r>
              <a:rPr lang="en-US" sz="2400" dirty="0">
                <a:latin typeface="Arial" charset="0"/>
              </a:rPr>
              <a:t>Cache Memory Model            </a:t>
            </a:r>
            <a:r>
              <a:rPr lang="en-US" sz="2000" dirty="0">
                <a:latin typeface="Arial" charset="0"/>
              </a:rPr>
              <a:t>(for hierarchical memory)</a:t>
            </a:r>
          </a:p>
          <a:p>
            <a:pPr lvl="1"/>
            <a:endParaRPr lang="en-US" sz="2000" dirty="0">
              <a:latin typeface="Arial" charset="0"/>
            </a:endParaRPr>
          </a:p>
          <a:p>
            <a:pPr lvl="1"/>
            <a:r>
              <a:rPr lang="en-US" sz="2000" dirty="0">
                <a:latin typeface="Arial" charset="0"/>
              </a:rPr>
              <a:t>Other detailed models we won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t discuss:  </a:t>
            </a:r>
            <a:r>
              <a:rPr lang="en-US" sz="2000" dirty="0" err="1">
                <a:latin typeface="Arial" charset="0"/>
              </a:rPr>
              <a:t>LogP</a:t>
            </a:r>
            <a:r>
              <a:rPr lang="en-US" sz="2000" dirty="0">
                <a:latin typeface="Arial" charset="0"/>
              </a:rPr>
              <a:t>, UMH, ….</a:t>
            </a:r>
            <a:endParaRPr lang="en-US" sz="2400" dirty="0">
              <a:latin typeface="Arial" charset="0"/>
            </a:endParaRPr>
          </a:p>
          <a:p>
            <a:pPr lvl="1">
              <a:buFontTx/>
              <a:buNone/>
            </a:pPr>
            <a:endParaRPr lang="en-US" sz="2000" dirty="0">
              <a:latin typeface="Arial" charset="0"/>
            </a:endParaRPr>
          </a:p>
          <a:p>
            <a:pPr lvl="3"/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9900CC"/>
                </a:solidFill>
                <a:latin typeface="Lucida Sans Unicode" charset="0"/>
              </a:rPr>
              <a:t>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=</a:t>
            </a:r>
            <a:r>
              <a:rPr lang="en-US" sz="3200">
                <a:latin typeface="Lucida Sans Unicode" charset="0"/>
              </a:rPr>
              <a:t> execution time on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latin typeface="Lucida Sans Unicode" charset="0"/>
              </a:rPr>
              <a:t> processors</a:t>
            </a:r>
          </a:p>
        </p:txBody>
      </p:sp>
      <p:grpSp>
        <p:nvGrpSpPr>
          <p:cNvPr id="4099" name="Group 43"/>
          <p:cNvGrpSpPr>
            <a:grpSpLocks/>
          </p:cNvGrpSpPr>
          <p:nvPr/>
        </p:nvGrpSpPr>
        <p:grpSpPr bwMode="auto">
          <a:xfrm>
            <a:off x="381000" y="1828800"/>
            <a:ext cx="3733800" cy="4648200"/>
            <a:chOff x="240" y="1152"/>
            <a:chExt cx="2352" cy="2928"/>
          </a:xfrm>
        </p:grpSpPr>
        <p:sp>
          <p:nvSpPr>
            <p:cNvPr id="285700" name="Oval 4"/>
            <p:cNvSpPr>
              <a:spLocks noChangeArrowheads="1"/>
            </p:cNvSpPr>
            <p:nvPr/>
          </p:nvSpPr>
          <p:spPr bwMode="auto">
            <a:xfrm>
              <a:off x="2100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1" name="Oval 5"/>
            <p:cNvSpPr>
              <a:spLocks noChangeArrowheads="1"/>
            </p:cNvSpPr>
            <p:nvPr/>
          </p:nvSpPr>
          <p:spPr bwMode="auto">
            <a:xfrm>
              <a:off x="18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2" name="Oval 6"/>
            <p:cNvSpPr>
              <a:spLocks noChangeArrowheads="1"/>
            </p:cNvSpPr>
            <p:nvPr/>
          </p:nvSpPr>
          <p:spPr bwMode="auto">
            <a:xfrm>
              <a:off x="1800" y="320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3" name="Oval 7"/>
            <p:cNvSpPr>
              <a:spLocks noChangeArrowheads="1"/>
            </p:cNvSpPr>
            <p:nvPr/>
          </p:nvSpPr>
          <p:spPr bwMode="auto">
            <a:xfrm>
              <a:off x="240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4" name="Oval 8"/>
            <p:cNvSpPr>
              <a:spLocks noChangeArrowheads="1"/>
            </p:cNvSpPr>
            <p:nvPr/>
          </p:nvSpPr>
          <p:spPr bwMode="auto">
            <a:xfrm>
              <a:off x="24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5" name="Oval 9"/>
            <p:cNvSpPr>
              <a:spLocks noChangeArrowheads="1"/>
            </p:cNvSpPr>
            <p:nvPr/>
          </p:nvSpPr>
          <p:spPr bwMode="auto">
            <a:xfrm>
              <a:off x="1224" y="115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6" name="Oval 10"/>
            <p:cNvSpPr>
              <a:spLocks noChangeArrowheads="1"/>
            </p:cNvSpPr>
            <p:nvPr/>
          </p:nvSpPr>
          <p:spPr bwMode="auto">
            <a:xfrm>
              <a:off x="1224" y="149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8" name="Oval 12"/>
            <p:cNvSpPr>
              <a:spLocks noChangeArrowheads="1"/>
            </p:cNvSpPr>
            <p:nvPr/>
          </p:nvSpPr>
          <p:spPr bwMode="auto">
            <a:xfrm>
              <a:off x="1824" y="388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9" name="Oval 13"/>
            <p:cNvSpPr>
              <a:spLocks noChangeArrowheads="1"/>
            </p:cNvSpPr>
            <p:nvPr/>
          </p:nvSpPr>
          <p:spPr bwMode="auto">
            <a:xfrm>
              <a:off x="624" y="1836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0" name="Oval 14"/>
            <p:cNvSpPr>
              <a:spLocks noChangeArrowheads="1"/>
            </p:cNvSpPr>
            <p:nvPr/>
          </p:nvSpPr>
          <p:spPr bwMode="auto">
            <a:xfrm>
              <a:off x="624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1" name="Oval 15"/>
            <p:cNvSpPr>
              <a:spLocks noChangeArrowheads="1"/>
            </p:cNvSpPr>
            <p:nvPr/>
          </p:nvSpPr>
          <p:spPr bwMode="auto">
            <a:xfrm>
              <a:off x="624" y="320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2" name="Oval 16"/>
            <p:cNvSpPr>
              <a:spLocks noChangeArrowheads="1"/>
            </p:cNvSpPr>
            <p:nvPr/>
          </p:nvSpPr>
          <p:spPr bwMode="auto">
            <a:xfrm>
              <a:off x="624" y="3546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3" name="Oval 17"/>
            <p:cNvSpPr>
              <a:spLocks noChangeArrowheads="1"/>
            </p:cNvSpPr>
            <p:nvPr/>
          </p:nvSpPr>
          <p:spPr bwMode="auto">
            <a:xfrm>
              <a:off x="624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4" name="Oval 18"/>
            <p:cNvSpPr>
              <a:spLocks noChangeArrowheads="1"/>
            </p:cNvSpPr>
            <p:nvPr/>
          </p:nvSpPr>
          <p:spPr bwMode="auto">
            <a:xfrm>
              <a:off x="12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5" name="Oval 19"/>
            <p:cNvSpPr>
              <a:spLocks noChangeArrowheads="1"/>
            </p:cNvSpPr>
            <p:nvPr/>
          </p:nvSpPr>
          <p:spPr bwMode="auto">
            <a:xfrm>
              <a:off x="24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6" name="Oval 20"/>
            <p:cNvSpPr>
              <a:spLocks noChangeArrowheads="1"/>
            </p:cNvSpPr>
            <p:nvPr/>
          </p:nvSpPr>
          <p:spPr bwMode="auto">
            <a:xfrm>
              <a:off x="240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24" name="Oval 28"/>
            <p:cNvSpPr>
              <a:spLocks noChangeArrowheads="1"/>
            </p:cNvSpPr>
            <p:nvPr/>
          </p:nvSpPr>
          <p:spPr bwMode="auto">
            <a:xfrm>
              <a:off x="120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7" name="Oval 11"/>
            <p:cNvSpPr>
              <a:spLocks noChangeArrowheads="1"/>
            </p:cNvSpPr>
            <p:nvPr/>
          </p:nvSpPr>
          <p:spPr bwMode="auto">
            <a:xfrm>
              <a:off x="924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cxnSp>
          <p:nvCxnSpPr>
            <p:cNvPr id="4155" name="AutoShape 21"/>
            <p:cNvCxnSpPr>
              <a:cxnSpLocks noChangeShapeType="1"/>
            </p:cNvCxnSpPr>
            <p:nvPr/>
          </p:nvCxnSpPr>
          <p:spPr bwMode="auto">
            <a:xfrm>
              <a:off x="1388" y="1658"/>
              <a:ext cx="808" cy="5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56" name="AutoShape 22"/>
            <p:cNvCxnSpPr>
              <a:cxnSpLocks noChangeShapeType="1"/>
            </p:cNvCxnSpPr>
            <p:nvPr/>
          </p:nvCxnSpPr>
          <p:spPr bwMode="auto">
            <a:xfrm flipH="1">
              <a:off x="336" y="2000"/>
              <a:ext cx="316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57" name="AutoShape 23"/>
            <p:cNvCxnSpPr>
              <a:cxnSpLocks noChangeShapeType="1"/>
            </p:cNvCxnSpPr>
            <p:nvPr/>
          </p:nvCxnSpPr>
          <p:spPr bwMode="auto">
            <a:xfrm>
              <a:off x="336" y="2370"/>
              <a:ext cx="0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58" name="AutoShape 24"/>
            <p:cNvCxnSpPr>
              <a:cxnSpLocks noChangeShapeType="1"/>
            </p:cNvCxnSpPr>
            <p:nvPr/>
          </p:nvCxnSpPr>
          <p:spPr bwMode="auto">
            <a:xfrm>
              <a:off x="1088" y="2342"/>
              <a:ext cx="208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59" name="AutoShape 25"/>
            <p:cNvCxnSpPr>
              <a:cxnSpLocks noChangeShapeType="1"/>
            </p:cNvCxnSpPr>
            <p:nvPr/>
          </p:nvCxnSpPr>
          <p:spPr bwMode="auto">
            <a:xfrm>
              <a:off x="404" y="3026"/>
              <a:ext cx="248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0" name="AutoShape 26"/>
            <p:cNvCxnSpPr>
              <a:cxnSpLocks noChangeShapeType="1"/>
            </p:cNvCxnSpPr>
            <p:nvPr/>
          </p:nvCxnSpPr>
          <p:spPr bwMode="auto">
            <a:xfrm>
              <a:off x="2264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1" name="AutoShape 27"/>
            <p:cNvCxnSpPr>
              <a:cxnSpLocks noChangeShapeType="1"/>
            </p:cNvCxnSpPr>
            <p:nvPr/>
          </p:nvCxnSpPr>
          <p:spPr bwMode="auto">
            <a:xfrm flipH="1">
              <a:off x="788" y="3026"/>
              <a:ext cx="440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2" name="AutoShape 29"/>
            <p:cNvCxnSpPr>
              <a:cxnSpLocks noChangeShapeType="1"/>
            </p:cNvCxnSpPr>
            <p:nvPr/>
          </p:nvCxnSpPr>
          <p:spPr bwMode="auto">
            <a:xfrm>
              <a:off x="1296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3" name="AutoShape 30"/>
            <p:cNvCxnSpPr>
              <a:cxnSpLocks noChangeShapeType="1"/>
            </p:cNvCxnSpPr>
            <p:nvPr/>
          </p:nvCxnSpPr>
          <p:spPr bwMode="auto">
            <a:xfrm flipH="1">
              <a:off x="1896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4" name="AutoShape 31"/>
            <p:cNvCxnSpPr>
              <a:cxnSpLocks noChangeShapeType="1"/>
            </p:cNvCxnSpPr>
            <p:nvPr/>
          </p:nvCxnSpPr>
          <p:spPr bwMode="auto">
            <a:xfrm>
              <a:off x="1896" y="2712"/>
              <a:ext cx="0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5" name="AutoShape 32"/>
            <p:cNvCxnSpPr>
              <a:cxnSpLocks noChangeShapeType="1"/>
            </p:cNvCxnSpPr>
            <p:nvPr/>
          </p:nvCxnSpPr>
          <p:spPr bwMode="auto">
            <a:xfrm>
              <a:off x="2496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6" name="AutoShape 33"/>
            <p:cNvCxnSpPr>
              <a:cxnSpLocks noChangeShapeType="1"/>
            </p:cNvCxnSpPr>
            <p:nvPr/>
          </p:nvCxnSpPr>
          <p:spPr bwMode="auto">
            <a:xfrm flipH="1">
              <a:off x="1988" y="3054"/>
              <a:ext cx="508" cy="8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7" name="AutoShape 34"/>
            <p:cNvCxnSpPr>
              <a:cxnSpLocks noChangeShapeType="1"/>
            </p:cNvCxnSpPr>
            <p:nvPr/>
          </p:nvCxnSpPr>
          <p:spPr bwMode="auto">
            <a:xfrm>
              <a:off x="1896" y="3396"/>
              <a:ext cx="24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8" name="AutoShape 35"/>
            <p:cNvCxnSpPr>
              <a:cxnSpLocks noChangeShapeType="1"/>
            </p:cNvCxnSpPr>
            <p:nvPr/>
          </p:nvCxnSpPr>
          <p:spPr bwMode="auto">
            <a:xfrm>
              <a:off x="1320" y="1344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9" name="AutoShape 36"/>
            <p:cNvCxnSpPr>
              <a:cxnSpLocks noChangeShapeType="1"/>
            </p:cNvCxnSpPr>
            <p:nvPr/>
          </p:nvCxnSpPr>
          <p:spPr bwMode="auto">
            <a:xfrm flipH="1">
              <a:off x="720" y="1658"/>
              <a:ext cx="5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0" name="AutoShape 37"/>
            <p:cNvCxnSpPr>
              <a:cxnSpLocks noChangeShapeType="1"/>
            </p:cNvCxnSpPr>
            <p:nvPr/>
          </p:nvCxnSpPr>
          <p:spPr bwMode="auto">
            <a:xfrm>
              <a:off x="788" y="2000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1" name="AutoShape 38"/>
            <p:cNvCxnSpPr>
              <a:cxnSpLocks noChangeShapeType="1"/>
            </p:cNvCxnSpPr>
            <p:nvPr/>
          </p:nvCxnSpPr>
          <p:spPr bwMode="auto">
            <a:xfrm flipH="1">
              <a:off x="720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2" name="AutoShape 39"/>
            <p:cNvCxnSpPr>
              <a:cxnSpLocks noChangeShapeType="1"/>
            </p:cNvCxnSpPr>
            <p:nvPr/>
          </p:nvCxnSpPr>
          <p:spPr bwMode="auto">
            <a:xfrm>
              <a:off x="720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3" name="AutoShape 40"/>
            <p:cNvCxnSpPr>
              <a:cxnSpLocks noChangeShapeType="1"/>
            </p:cNvCxnSpPr>
            <p:nvPr/>
          </p:nvCxnSpPr>
          <p:spPr bwMode="auto">
            <a:xfrm>
              <a:off x="720" y="3054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4" name="AutoShape 41"/>
            <p:cNvCxnSpPr>
              <a:cxnSpLocks noChangeShapeType="1"/>
            </p:cNvCxnSpPr>
            <p:nvPr/>
          </p:nvCxnSpPr>
          <p:spPr bwMode="auto">
            <a:xfrm>
              <a:off x="720" y="3396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5" name="AutoShape 42"/>
            <p:cNvCxnSpPr>
              <a:cxnSpLocks noChangeShapeType="1"/>
            </p:cNvCxnSpPr>
            <p:nvPr/>
          </p:nvCxnSpPr>
          <p:spPr bwMode="auto">
            <a:xfrm>
              <a:off x="788" y="3710"/>
              <a:ext cx="1064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4" name="Title 4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Work / Span Model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3"/>
          <p:cNvGrpSpPr>
            <a:grpSpLocks/>
          </p:cNvGrpSpPr>
          <p:nvPr/>
        </p:nvGrpSpPr>
        <p:grpSpPr bwMode="auto">
          <a:xfrm>
            <a:off x="381000" y="1828800"/>
            <a:ext cx="3733800" cy="4648200"/>
            <a:chOff x="240" y="1152"/>
            <a:chExt cx="2352" cy="2928"/>
          </a:xfrm>
        </p:grpSpPr>
        <p:sp>
          <p:nvSpPr>
            <p:cNvPr id="113" name="Oval 4"/>
            <p:cNvSpPr>
              <a:spLocks noChangeArrowheads="1"/>
            </p:cNvSpPr>
            <p:nvPr/>
          </p:nvSpPr>
          <p:spPr bwMode="auto">
            <a:xfrm>
              <a:off x="2100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4" name="Oval 5"/>
            <p:cNvSpPr>
              <a:spLocks noChangeArrowheads="1"/>
            </p:cNvSpPr>
            <p:nvPr/>
          </p:nvSpPr>
          <p:spPr bwMode="auto">
            <a:xfrm>
              <a:off x="18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5" name="Oval 6"/>
            <p:cNvSpPr>
              <a:spLocks noChangeArrowheads="1"/>
            </p:cNvSpPr>
            <p:nvPr/>
          </p:nvSpPr>
          <p:spPr bwMode="auto">
            <a:xfrm>
              <a:off x="1800" y="320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6" name="Oval 7"/>
            <p:cNvSpPr>
              <a:spLocks noChangeArrowheads="1"/>
            </p:cNvSpPr>
            <p:nvPr/>
          </p:nvSpPr>
          <p:spPr bwMode="auto">
            <a:xfrm>
              <a:off x="240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7" name="Oval 8"/>
            <p:cNvSpPr>
              <a:spLocks noChangeArrowheads="1"/>
            </p:cNvSpPr>
            <p:nvPr/>
          </p:nvSpPr>
          <p:spPr bwMode="auto">
            <a:xfrm>
              <a:off x="24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8" name="Oval 9"/>
            <p:cNvSpPr>
              <a:spLocks noChangeArrowheads="1"/>
            </p:cNvSpPr>
            <p:nvPr/>
          </p:nvSpPr>
          <p:spPr bwMode="auto">
            <a:xfrm>
              <a:off x="1224" y="115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9" name="Oval 10"/>
            <p:cNvSpPr>
              <a:spLocks noChangeArrowheads="1"/>
            </p:cNvSpPr>
            <p:nvPr/>
          </p:nvSpPr>
          <p:spPr bwMode="auto">
            <a:xfrm>
              <a:off x="1224" y="149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0" name="Oval 12"/>
            <p:cNvSpPr>
              <a:spLocks noChangeArrowheads="1"/>
            </p:cNvSpPr>
            <p:nvPr/>
          </p:nvSpPr>
          <p:spPr bwMode="auto">
            <a:xfrm>
              <a:off x="1824" y="388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1" name="Oval 13"/>
            <p:cNvSpPr>
              <a:spLocks noChangeArrowheads="1"/>
            </p:cNvSpPr>
            <p:nvPr/>
          </p:nvSpPr>
          <p:spPr bwMode="auto">
            <a:xfrm>
              <a:off x="624" y="1836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2" name="Oval 14"/>
            <p:cNvSpPr>
              <a:spLocks noChangeArrowheads="1"/>
            </p:cNvSpPr>
            <p:nvPr/>
          </p:nvSpPr>
          <p:spPr bwMode="auto">
            <a:xfrm>
              <a:off x="624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3" name="Oval 15"/>
            <p:cNvSpPr>
              <a:spLocks noChangeArrowheads="1"/>
            </p:cNvSpPr>
            <p:nvPr/>
          </p:nvSpPr>
          <p:spPr bwMode="auto">
            <a:xfrm>
              <a:off x="624" y="320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4" name="Oval 16"/>
            <p:cNvSpPr>
              <a:spLocks noChangeArrowheads="1"/>
            </p:cNvSpPr>
            <p:nvPr/>
          </p:nvSpPr>
          <p:spPr bwMode="auto">
            <a:xfrm>
              <a:off x="624" y="3546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5" name="Oval 17"/>
            <p:cNvSpPr>
              <a:spLocks noChangeArrowheads="1"/>
            </p:cNvSpPr>
            <p:nvPr/>
          </p:nvSpPr>
          <p:spPr bwMode="auto">
            <a:xfrm>
              <a:off x="624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6" name="Oval 18"/>
            <p:cNvSpPr>
              <a:spLocks noChangeArrowheads="1"/>
            </p:cNvSpPr>
            <p:nvPr/>
          </p:nvSpPr>
          <p:spPr bwMode="auto">
            <a:xfrm>
              <a:off x="12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7" name="Oval 19"/>
            <p:cNvSpPr>
              <a:spLocks noChangeArrowheads="1"/>
            </p:cNvSpPr>
            <p:nvPr/>
          </p:nvSpPr>
          <p:spPr bwMode="auto">
            <a:xfrm>
              <a:off x="24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8" name="Oval 20"/>
            <p:cNvSpPr>
              <a:spLocks noChangeArrowheads="1"/>
            </p:cNvSpPr>
            <p:nvPr/>
          </p:nvSpPr>
          <p:spPr bwMode="auto">
            <a:xfrm>
              <a:off x="240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9" name="Oval 28"/>
            <p:cNvSpPr>
              <a:spLocks noChangeArrowheads="1"/>
            </p:cNvSpPr>
            <p:nvPr/>
          </p:nvSpPr>
          <p:spPr bwMode="auto">
            <a:xfrm>
              <a:off x="120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30" name="Oval 11"/>
            <p:cNvSpPr>
              <a:spLocks noChangeArrowheads="1"/>
            </p:cNvSpPr>
            <p:nvPr/>
          </p:nvSpPr>
          <p:spPr bwMode="auto">
            <a:xfrm>
              <a:off x="924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cxnSp>
          <p:nvCxnSpPr>
            <p:cNvPr id="5234" name="AutoShape 21"/>
            <p:cNvCxnSpPr>
              <a:cxnSpLocks noChangeShapeType="1"/>
            </p:cNvCxnSpPr>
            <p:nvPr/>
          </p:nvCxnSpPr>
          <p:spPr bwMode="auto">
            <a:xfrm>
              <a:off x="1388" y="1658"/>
              <a:ext cx="808" cy="5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35" name="AutoShape 22"/>
            <p:cNvCxnSpPr>
              <a:cxnSpLocks noChangeShapeType="1"/>
            </p:cNvCxnSpPr>
            <p:nvPr/>
          </p:nvCxnSpPr>
          <p:spPr bwMode="auto">
            <a:xfrm flipH="1">
              <a:off x="336" y="2000"/>
              <a:ext cx="316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36" name="AutoShape 23"/>
            <p:cNvCxnSpPr>
              <a:cxnSpLocks noChangeShapeType="1"/>
            </p:cNvCxnSpPr>
            <p:nvPr/>
          </p:nvCxnSpPr>
          <p:spPr bwMode="auto">
            <a:xfrm>
              <a:off x="336" y="2370"/>
              <a:ext cx="0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37" name="AutoShape 24"/>
            <p:cNvCxnSpPr>
              <a:cxnSpLocks noChangeShapeType="1"/>
            </p:cNvCxnSpPr>
            <p:nvPr/>
          </p:nvCxnSpPr>
          <p:spPr bwMode="auto">
            <a:xfrm>
              <a:off x="1088" y="2342"/>
              <a:ext cx="208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38" name="AutoShape 25"/>
            <p:cNvCxnSpPr>
              <a:cxnSpLocks noChangeShapeType="1"/>
            </p:cNvCxnSpPr>
            <p:nvPr/>
          </p:nvCxnSpPr>
          <p:spPr bwMode="auto">
            <a:xfrm>
              <a:off x="404" y="3026"/>
              <a:ext cx="248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39" name="AutoShape 26"/>
            <p:cNvCxnSpPr>
              <a:cxnSpLocks noChangeShapeType="1"/>
            </p:cNvCxnSpPr>
            <p:nvPr/>
          </p:nvCxnSpPr>
          <p:spPr bwMode="auto">
            <a:xfrm>
              <a:off x="2264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0" name="AutoShape 27"/>
            <p:cNvCxnSpPr>
              <a:cxnSpLocks noChangeShapeType="1"/>
            </p:cNvCxnSpPr>
            <p:nvPr/>
          </p:nvCxnSpPr>
          <p:spPr bwMode="auto">
            <a:xfrm flipH="1">
              <a:off x="788" y="3026"/>
              <a:ext cx="440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1" name="AutoShape 29"/>
            <p:cNvCxnSpPr>
              <a:cxnSpLocks noChangeShapeType="1"/>
            </p:cNvCxnSpPr>
            <p:nvPr/>
          </p:nvCxnSpPr>
          <p:spPr bwMode="auto">
            <a:xfrm>
              <a:off x="1296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2" name="AutoShape 30"/>
            <p:cNvCxnSpPr>
              <a:cxnSpLocks noChangeShapeType="1"/>
            </p:cNvCxnSpPr>
            <p:nvPr/>
          </p:nvCxnSpPr>
          <p:spPr bwMode="auto">
            <a:xfrm flipH="1">
              <a:off x="1896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3" name="AutoShape 31"/>
            <p:cNvCxnSpPr>
              <a:cxnSpLocks noChangeShapeType="1"/>
            </p:cNvCxnSpPr>
            <p:nvPr/>
          </p:nvCxnSpPr>
          <p:spPr bwMode="auto">
            <a:xfrm>
              <a:off x="1896" y="2712"/>
              <a:ext cx="0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4" name="AutoShape 32"/>
            <p:cNvCxnSpPr>
              <a:cxnSpLocks noChangeShapeType="1"/>
            </p:cNvCxnSpPr>
            <p:nvPr/>
          </p:nvCxnSpPr>
          <p:spPr bwMode="auto">
            <a:xfrm>
              <a:off x="2496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5" name="AutoShape 33"/>
            <p:cNvCxnSpPr>
              <a:cxnSpLocks noChangeShapeType="1"/>
            </p:cNvCxnSpPr>
            <p:nvPr/>
          </p:nvCxnSpPr>
          <p:spPr bwMode="auto">
            <a:xfrm flipH="1">
              <a:off x="1988" y="3054"/>
              <a:ext cx="508" cy="8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6" name="AutoShape 34"/>
            <p:cNvCxnSpPr>
              <a:cxnSpLocks noChangeShapeType="1"/>
            </p:cNvCxnSpPr>
            <p:nvPr/>
          </p:nvCxnSpPr>
          <p:spPr bwMode="auto">
            <a:xfrm>
              <a:off x="1896" y="3396"/>
              <a:ext cx="24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7" name="AutoShape 35"/>
            <p:cNvCxnSpPr>
              <a:cxnSpLocks noChangeShapeType="1"/>
            </p:cNvCxnSpPr>
            <p:nvPr/>
          </p:nvCxnSpPr>
          <p:spPr bwMode="auto">
            <a:xfrm>
              <a:off x="1320" y="1344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8" name="AutoShape 36"/>
            <p:cNvCxnSpPr>
              <a:cxnSpLocks noChangeShapeType="1"/>
            </p:cNvCxnSpPr>
            <p:nvPr/>
          </p:nvCxnSpPr>
          <p:spPr bwMode="auto">
            <a:xfrm flipH="1">
              <a:off x="720" y="1658"/>
              <a:ext cx="5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9" name="AutoShape 37"/>
            <p:cNvCxnSpPr>
              <a:cxnSpLocks noChangeShapeType="1"/>
            </p:cNvCxnSpPr>
            <p:nvPr/>
          </p:nvCxnSpPr>
          <p:spPr bwMode="auto">
            <a:xfrm>
              <a:off x="788" y="2000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50" name="AutoShape 38"/>
            <p:cNvCxnSpPr>
              <a:cxnSpLocks noChangeShapeType="1"/>
            </p:cNvCxnSpPr>
            <p:nvPr/>
          </p:nvCxnSpPr>
          <p:spPr bwMode="auto">
            <a:xfrm flipH="1">
              <a:off x="720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51" name="AutoShape 39"/>
            <p:cNvCxnSpPr>
              <a:cxnSpLocks noChangeShapeType="1"/>
            </p:cNvCxnSpPr>
            <p:nvPr/>
          </p:nvCxnSpPr>
          <p:spPr bwMode="auto">
            <a:xfrm>
              <a:off x="720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52" name="AutoShape 40"/>
            <p:cNvCxnSpPr>
              <a:cxnSpLocks noChangeShapeType="1"/>
            </p:cNvCxnSpPr>
            <p:nvPr/>
          </p:nvCxnSpPr>
          <p:spPr bwMode="auto">
            <a:xfrm>
              <a:off x="720" y="3054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53" name="AutoShape 41"/>
            <p:cNvCxnSpPr>
              <a:cxnSpLocks noChangeShapeType="1"/>
            </p:cNvCxnSpPr>
            <p:nvPr/>
          </p:nvCxnSpPr>
          <p:spPr bwMode="auto">
            <a:xfrm>
              <a:off x="720" y="3396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54" name="AutoShape 42"/>
            <p:cNvCxnSpPr>
              <a:cxnSpLocks noChangeShapeType="1"/>
            </p:cNvCxnSpPr>
            <p:nvPr/>
          </p:nvCxnSpPr>
          <p:spPr bwMode="auto">
            <a:xfrm>
              <a:off x="788" y="3710"/>
              <a:ext cx="1064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9900CC"/>
                </a:solidFill>
                <a:latin typeface="Lucida Sans Unicode" charset="0"/>
              </a:rPr>
              <a:t>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=</a:t>
            </a:r>
            <a:r>
              <a:rPr lang="en-US" sz="3200">
                <a:latin typeface="Lucida Sans Unicode" charset="0"/>
              </a:rPr>
              <a:t> execution time on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latin typeface="Lucida Sans Unicode" charset="0"/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5178" name="Rectangle 160"/>
          <p:cNvSpPr>
            <a:spLocks noChangeArrowheads="1"/>
          </p:cNvSpPr>
          <p:nvPr/>
        </p:nvSpPr>
        <p:spPr bwMode="auto">
          <a:xfrm>
            <a:off x="3427413" y="1828800"/>
            <a:ext cx="2074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1</a:t>
            </a:r>
            <a:r>
              <a:rPr lang="en-US" sz="3200">
                <a:solidFill>
                  <a:srgbClr val="827F77"/>
                </a:solidFill>
                <a:latin typeface="Lucida Sans Unicode" charset="0"/>
              </a:rPr>
              <a:t>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=</a:t>
            </a:r>
            <a:r>
              <a:rPr lang="en-US" sz="3200">
                <a:solidFill>
                  <a:srgbClr val="827F77"/>
                </a:solidFill>
                <a:latin typeface="Lucida Sans Unicode" charset="0"/>
              </a:rPr>
              <a:t> </a:t>
            </a:r>
            <a:r>
              <a:rPr lang="en-US" sz="3200" b="1" i="1">
                <a:solidFill>
                  <a:schemeClr val="accent2"/>
                </a:solidFill>
                <a:latin typeface="Lucida Sans Unicode" charset="0"/>
              </a:rPr>
              <a:t>work</a:t>
            </a:r>
          </a:p>
        </p:txBody>
      </p:sp>
      <p:sp>
        <p:nvSpPr>
          <p:cNvPr id="65" name="Title 4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Work / Span Model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5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5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5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5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5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5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" name="AutoShape 36"/>
          <p:cNvCxnSpPr>
            <a:cxnSpLocks noChangeShapeType="1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" name="AutoShape 38"/>
          <p:cNvCxnSpPr>
            <a:cxnSpLocks noChangeShapeType="1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cxnSp>
        <p:nvCxnSpPr>
          <p:cNvPr id="6157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8" name="AutoShape 36"/>
          <p:cNvCxnSpPr>
            <a:cxnSpLocks noChangeShapeType="1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9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0" name="AutoShape 38"/>
          <p:cNvCxnSpPr>
            <a:cxnSpLocks noChangeShapeType="1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1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3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4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5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 = </a:t>
            </a:r>
            <a:r>
              <a:rPr lang="en-US" sz="3200">
                <a:latin typeface="Lucida Sans Unicode" charset="0"/>
              </a:rPr>
              <a:t>execution time on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latin typeface="Lucida Sans Unicode" charset="0"/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cxnSp>
        <p:nvCxnSpPr>
          <p:cNvPr id="6217" name="AutoShape 21"/>
          <p:cNvCxnSpPr>
            <a:cxnSpLocks noChangeShapeType="1"/>
          </p:cNvCxnSpPr>
          <p:nvPr/>
        </p:nvCxnSpPr>
        <p:spPr bwMode="auto">
          <a:xfrm>
            <a:off x="2203450" y="26320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18" name="AutoShape 22"/>
          <p:cNvCxnSpPr>
            <a:cxnSpLocks noChangeShapeType="1"/>
          </p:cNvCxnSpPr>
          <p:nvPr/>
        </p:nvCxnSpPr>
        <p:spPr bwMode="auto">
          <a:xfrm flipH="1">
            <a:off x="533400" y="31750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19" name="AutoShape 23"/>
          <p:cNvCxnSpPr>
            <a:cxnSpLocks noChangeShapeType="1"/>
          </p:cNvCxnSpPr>
          <p:nvPr/>
        </p:nvCxnSpPr>
        <p:spPr bwMode="auto">
          <a:xfrm>
            <a:off x="533400" y="3762375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0" name="AutoShape 24"/>
          <p:cNvCxnSpPr>
            <a:cxnSpLocks noChangeShapeType="1"/>
          </p:cNvCxnSpPr>
          <p:nvPr/>
        </p:nvCxnSpPr>
        <p:spPr bwMode="auto">
          <a:xfrm>
            <a:off x="1727200" y="3717925"/>
            <a:ext cx="3302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1" name="AutoShape 25"/>
          <p:cNvCxnSpPr>
            <a:cxnSpLocks noChangeShapeType="1"/>
          </p:cNvCxnSpPr>
          <p:nvPr/>
        </p:nvCxnSpPr>
        <p:spPr bwMode="auto">
          <a:xfrm>
            <a:off x="641350" y="4803775"/>
            <a:ext cx="3937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2" name="AutoShape 26"/>
          <p:cNvCxnSpPr>
            <a:cxnSpLocks noChangeShapeType="1"/>
          </p:cNvCxnSpPr>
          <p:nvPr/>
        </p:nvCxnSpPr>
        <p:spPr bwMode="auto">
          <a:xfrm>
            <a:off x="35941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3" name="AutoShape 27"/>
          <p:cNvCxnSpPr>
            <a:cxnSpLocks noChangeShapeType="1"/>
          </p:cNvCxnSpPr>
          <p:nvPr/>
        </p:nvCxnSpPr>
        <p:spPr bwMode="auto">
          <a:xfrm flipH="1">
            <a:off x="1250950" y="48037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4" name="AutoShape 29"/>
          <p:cNvCxnSpPr>
            <a:cxnSpLocks noChangeShapeType="1"/>
          </p:cNvCxnSpPr>
          <p:nvPr/>
        </p:nvCxnSpPr>
        <p:spPr bwMode="auto">
          <a:xfrm>
            <a:off x="2057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5" name="AutoShape 30"/>
          <p:cNvCxnSpPr>
            <a:cxnSpLocks noChangeShapeType="1"/>
          </p:cNvCxnSpPr>
          <p:nvPr/>
        </p:nvCxnSpPr>
        <p:spPr bwMode="auto">
          <a:xfrm flipH="1">
            <a:off x="30099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6" name="AutoShape 31"/>
          <p:cNvCxnSpPr>
            <a:cxnSpLocks noChangeShapeType="1"/>
          </p:cNvCxnSpPr>
          <p:nvPr/>
        </p:nvCxnSpPr>
        <p:spPr bwMode="auto">
          <a:xfrm>
            <a:off x="3009900" y="43053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7" name="AutoShape 32"/>
          <p:cNvCxnSpPr>
            <a:cxnSpLocks noChangeShapeType="1"/>
          </p:cNvCxnSpPr>
          <p:nvPr/>
        </p:nvCxnSpPr>
        <p:spPr bwMode="auto">
          <a:xfrm>
            <a:off x="3962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8" name="AutoShape 33"/>
          <p:cNvCxnSpPr>
            <a:cxnSpLocks noChangeShapeType="1"/>
          </p:cNvCxnSpPr>
          <p:nvPr/>
        </p:nvCxnSpPr>
        <p:spPr bwMode="auto">
          <a:xfrm flipH="1">
            <a:off x="3155950" y="48482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9" name="AutoShape 34"/>
          <p:cNvCxnSpPr>
            <a:cxnSpLocks noChangeShapeType="1"/>
          </p:cNvCxnSpPr>
          <p:nvPr/>
        </p:nvCxnSpPr>
        <p:spPr bwMode="auto">
          <a:xfrm>
            <a:off x="3009900" y="53911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30" name="Text Box 68"/>
          <p:cNvSpPr txBox="1">
            <a:spLocks noChangeArrowheads="1"/>
          </p:cNvSpPr>
          <p:nvPr/>
        </p:nvSpPr>
        <p:spPr bwMode="auto">
          <a:xfrm>
            <a:off x="3962400" y="5768975"/>
            <a:ext cx="51212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chemeClr val="tx2"/>
                </a:solidFill>
                <a:latin typeface="Lucida Sans Unicode" charset="0"/>
              </a:rPr>
              <a:t>*	</a:t>
            </a:r>
            <a:r>
              <a:rPr lang="en-US" sz="2400">
                <a:latin typeface="Lucida Sans Unicode" charset="0"/>
              </a:rPr>
              <a:t>Also called </a:t>
            </a:r>
            <a:r>
              <a:rPr lang="en-US" sz="2400" b="1" i="1">
                <a:solidFill>
                  <a:schemeClr val="accent2"/>
                </a:solidFill>
                <a:latin typeface="Lucida Sans Unicode" charset="0"/>
              </a:rPr>
              <a:t>critical-path length</a:t>
            </a:r>
            <a:endParaRPr lang="en-US" sz="2400">
              <a:solidFill>
                <a:schemeClr val="accent2"/>
              </a:solidFill>
              <a:latin typeface="Lucida Sans Unicode" charset="0"/>
            </a:endParaRPr>
          </a:p>
          <a:p>
            <a:r>
              <a:rPr lang="en-US" sz="2400">
                <a:latin typeface="Lucida Sans Unicode" charset="0"/>
              </a:rPr>
              <a:t>	or </a:t>
            </a:r>
            <a:r>
              <a:rPr lang="en-US" sz="2400" b="1" i="1">
                <a:solidFill>
                  <a:schemeClr val="accent2"/>
                </a:solidFill>
                <a:latin typeface="Lucida Sans Unicode" charset="0"/>
              </a:rPr>
              <a:t>computational depth</a:t>
            </a:r>
            <a:r>
              <a:rPr lang="en-US" sz="2400">
                <a:latin typeface="Lucida Sans Unicode" charset="0"/>
              </a:rPr>
              <a:t>.</a:t>
            </a:r>
          </a:p>
        </p:txBody>
      </p:sp>
      <p:sp>
        <p:nvSpPr>
          <p:cNvPr id="66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67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6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6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7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7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7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7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74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6258" name="Rectangle 82"/>
          <p:cNvSpPr>
            <a:spLocks noChangeArrowheads="1"/>
          </p:cNvSpPr>
          <p:nvPr/>
        </p:nvSpPr>
        <p:spPr bwMode="auto">
          <a:xfrm>
            <a:off x="3427413" y="1828800"/>
            <a:ext cx="2074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1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 =</a:t>
            </a:r>
            <a:r>
              <a:rPr lang="en-US" sz="3200">
                <a:solidFill>
                  <a:srgbClr val="827F77"/>
                </a:solidFill>
                <a:latin typeface="Lucida Sans Unicode" charset="0"/>
              </a:rPr>
              <a:t> </a:t>
            </a:r>
            <a:r>
              <a:rPr lang="en-US" sz="3200" b="1" i="1">
                <a:solidFill>
                  <a:schemeClr val="accent2"/>
                </a:solidFill>
                <a:latin typeface="Lucida Sans Unicode" charset="0"/>
              </a:rPr>
              <a:t>work</a:t>
            </a:r>
          </a:p>
        </p:txBody>
      </p:sp>
      <p:sp>
        <p:nvSpPr>
          <p:cNvPr id="6259" name="Text Box 67"/>
          <p:cNvSpPr txBox="1">
            <a:spLocks noChangeArrowheads="1"/>
          </p:cNvSpPr>
          <p:nvPr/>
        </p:nvSpPr>
        <p:spPr bwMode="auto">
          <a:xfrm>
            <a:off x="6019800" y="1828800"/>
            <a:ext cx="25923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  <a:cs typeface="Lucida Sans Unicode" charset="0"/>
              </a:rPr>
              <a:t>∞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 = </a:t>
            </a:r>
            <a:r>
              <a:rPr lang="en-US" sz="3200" b="1" i="1">
                <a:solidFill>
                  <a:schemeClr val="accent2"/>
                </a:solidFill>
                <a:latin typeface="Lucida Sans Unicode" charset="0"/>
              </a:rPr>
              <a:t>span </a:t>
            </a:r>
            <a:r>
              <a:rPr lang="en-US" sz="3200" b="1">
                <a:solidFill>
                  <a:schemeClr val="tx2"/>
                </a:solidFill>
                <a:latin typeface="Lucida Sans Unicode" charset="0"/>
              </a:rPr>
              <a:t>*</a:t>
            </a:r>
          </a:p>
        </p:txBody>
      </p:sp>
      <p:sp>
        <p:nvSpPr>
          <p:cNvPr id="65" name="Title 4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Work / Span Model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70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1" name="AutoShape 36"/>
          <p:cNvCxnSpPr>
            <a:cxnSpLocks noChangeShapeType="1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2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AutoShape 38"/>
          <p:cNvCxnSpPr>
            <a:cxnSpLocks noChangeShapeType="1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4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5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6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7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8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 = </a:t>
            </a:r>
            <a:r>
              <a:rPr lang="en-US" sz="3200">
                <a:latin typeface="Lucida Sans Unicode" charset="0"/>
              </a:rPr>
              <a:t>execution time on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latin typeface="Lucida Sans Unicode" charset="0"/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cxnSp>
        <p:nvCxnSpPr>
          <p:cNvPr id="7233" name="AutoShape 21"/>
          <p:cNvCxnSpPr>
            <a:cxnSpLocks noChangeShapeType="1"/>
          </p:cNvCxnSpPr>
          <p:nvPr/>
        </p:nvCxnSpPr>
        <p:spPr bwMode="auto">
          <a:xfrm>
            <a:off x="2203450" y="26320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4" name="AutoShape 22"/>
          <p:cNvCxnSpPr>
            <a:cxnSpLocks noChangeShapeType="1"/>
          </p:cNvCxnSpPr>
          <p:nvPr/>
        </p:nvCxnSpPr>
        <p:spPr bwMode="auto">
          <a:xfrm flipH="1">
            <a:off x="533400" y="31750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5" name="AutoShape 23"/>
          <p:cNvCxnSpPr>
            <a:cxnSpLocks noChangeShapeType="1"/>
          </p:cNvCxnSpPr>
          <p:nvPr/>
        </p:nvCxnSpPr>
        <p:spPr bwMode="auto">
          <a:xfrm>
            <a:off x="533400" y="3762375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6" name="AutoShape 24"/>
          <p:cNvCxnSpPr>
            <a:cxnSpLocks noChangeShapeType="1"/>
          </p:cNvCxnSpPr>
          <p:nvPr/>
        </p:nvCxnSpPr>
        <p:spPr bwMode="auto">
          <a:xfrm>
            <a:off x="1727200" y="3717925"/>
            <a:ext cx="3302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7" name="AutoShape 25"/>
          <p:cNvCxnSpPr>
            <a:cxnSpLocks noChangeShapeType="1"/>
          </p:cNvCxnSpPr>
          <p:nvPr/>
        </p:nvCxnSpPr>
        <p:spPr bwMode="auto">
          <a:xfrm>
            <a:off x="641350" y="4803775"/>
            <a:ext cx="3937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8" name="AutoShape 26"/>
          <p:cNvCxnSpPr>
            <a:cxnSpLocks noChangeShapeType="1"/>
          </p:cNvCxnSpPr>
          <p:nvPr/>
        </p:nvCxnSpPr>
        <p:spPr bwMode="auto">
          <a:xfrm>
            <a:off x="35941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9" name="AutoShape 27"/>
          <p:cNvCxnSpPr>
            <a:cxnSpLocks noChangeShapeType="1"/>
          </p:cNvCxnSpPr>
          <p:nvPr/>
        </p:nvCxnSpPr>
        <p:spPr bwMode="auto">
          <a:xfrm flipH="1">
            <a:off x="1250950" y="48037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0" name="AutoShape 29"/>
          <p:cNvCxnSpPr>
            <a:cxnSpLocks noChangeShapeType="1"/>
          </p:cNvCxnSpPr>
          <p:nvPr/>
        </p:nvCxnSpPr>
        <p:spPr bwMode="auto">
          <a:xfrm>
            <a:off x="2057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1" name="AutoShape 30"/>
          <p:cNvCxnSpPr>
            <a:cxnSpLocks noChangeShapeType="1"/>
          </p:cNvCxnSpPr>
          <p:nvPr/>
        </p:nvCxnSpPr>
        <p:spPr bwMode="auto">
          <a:xfrm flipH="1">
            <a:off x="30099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2" name="AutoShape 31"/>
          <p:cNvCxnSpPr>
            <a:cxnSpLocks noChangeShapeType="1"/>
          </p:cNvCxnSpPr>
          <p:nvPr/>
        </p:nvCxnSpPr>
        <p:spPr bwMode="auto">
          <a:xfrm>
            <a:off x="3009900" y="43053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3" name="AutoShape 32"/>
          <p:cNvCxnSpPr>
            <a:cxnSpLocks noChangeShapeType="1"/>
          </p:cNvCxnSpPr>
          <p:nvPr/>
        </p:nvCxnSpPr>
        <p:spPr bwMode="auto">
          <a:xfrm>
            <a:off x="3962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4" name="AutoShape 33"/>
          <p:cNvCxnSpPr>
            <a:cxnSpLocks noChangeShapeType="1"/>
          </p:cNvCxnSpPr>
          <p:nvPr/>
        </p:nvCxnSpPr>
        <p:spPr bwMode="auto">
          <a:xfrm flipH="1">
            <a:off x="3155950" y="48482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5" name="AutoShape 34"/>
          <p:cNvCxnSpPr>
            <a:cxnSpLocks noChangeShapeType="1"/>
          </p:cNvCxnSpPr>
          <p:nvPr/>
        </p:nvCxnSpPr>
        <p:spPr bwMode="auto">
          <a:xfrm>
            <a:off x="3009900" y="53911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46" name="Rectangle 44"/>
          <p:cNvSpPr>
            <a:spLocks noChangeArrowheads="1"/>
          </p:cNvSpPr>
          <p:nvPr/>
        </p:nvSpPr>
        <p:spPr bwMode="auto">
          <a:xfrm>
            <a:off x="3427413" y="1828800"/>
            <a:ext cx="2074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1</a:t>
            </a:r>
            <a:r>
              <a:rPr lang="en-US" sz="3200">
                <a:solidFill>
                  <a:srgbClr val="827F77"/>
                </a:solidFill>
                <a:latin typeface="Lucida Sans Unicode" charset="0"/>
              </a:rPr>
              <a:t> = </a:t>
            </a:r>
            <a:r>
              <a:rPr lang="en-US" sz="3200" b="1" i="1">
                <a:solidFill>
                  <a:schemeClr val="accent2"/>
                </a:solidFill>
                <a:latin typeface="Lucida Sans Unicode" charset="0"/>
              </a:rPr>
              <a:t>work</a:t>
            </a:r>
          </a:p>
        </p:txBody>
      </p:sp>
      <p:sp>
        <p:nvSpPr>
          <p:cNvPr id="7247" name="Text Box 67"/>
          <p:cNvSpPr txBox="1">
            <a:spLocks noChangeArrowheads="1"/>
          </p:cNvSpPr>
          <p:nvPr/>
        </p:nvSpPr>
        <p:spPr bwMode="auto">
          <a:xfrm>
            <a:off x="6019800" y="1828800"/>
            <a:ext cx="25923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  <a:cs typeface="Lucida Sans Unicode" charset="0"/>
              </a:rPr>
              <a:t>∞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 </a:t>
            </a:r>
            <a:r>
              <a:rPr lang="en-US" sz="3200">
                <a:latin typeface="Lucida Sans Unicode" charset="0"/>
              </a:rPr>
              <a:t>= </a:t>
            </a:r>
            <a:r>
              <a:rPr lang="en-US" sz="3200" b="1" i="1">
                <a:solidFill>
                  <a:schemeClr val="accent2"/>
                </a:solidFill>
                <a:latin typeface="Lucida Sans Unicode" charset="0"/>
              </a:rPr>
              <a:t>span </a:t>
            </a:r>
            <a:r>
              <a:rPr lang="en-US" sz="3200" b="1">
                <a:solidFill>
                  <a:schemeClr val="tx2"/>
                </a:solidFill>
                <a:latin typeface="Lucida Sans Unicode" charset="0"/>
              </a:rPr>
              <a:t>*</a:t>
            </a:r>
          </a:p>
        </p:txBody>
      </p:sp>
      <p:sp>
        <p:nvSpPr>
          <p:cNvPr id="7248" name="Text Box 68"/>
          <p:cNvSpPr txBox="1">
            <a:spLocks noChangeArrowheads="1"/>
          </p:cNvSpPr>
          <p:nvPr/>
        </p:nvSpPr>
        <p:spPr bwMode="auto">
          <a:xfrm>
            <a:off x="3962400" y="5768975"/>
            <a:ext cx="51212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chemeClr val="tx2"/>
                </a:solidFill>
                <a:latin typeface="Lucida Sans Unicode" charset="0"/>
              </a:rPr>
              <a:t>*	</a:t>
            </a:r>
            <a:r>
              <a:rPr lang="en-US" sz="2400">
                <a:latin typeface="Lucida Sans Unicode" charset="0"/>
              </a:rPr>
              <a:t>Also called </a:t>
            </a:r>
            <a:r>
              <a:rPr lang="en-US" sz="2400" b="1" i="1">
                <a:solidFill>
                  <a:schemeClr val="accent2"/>
                </a:solidFill>
                <a:latin typeface="Lucida Sans Unicode" charset="0"/>
              </a:rPr>
              <a:t>critical-path length</a:t>
            </a:r>
            <a:endParaRPr lang="en-US" sz="2400">
              <a:solidFill>
                <a:schemeClr val="accent2"/>
              </a:solidFill>
              <a:latin typeface="Lucida Sans Unicode" charset="0"/>
            </a:endParaRPr>
          </a:p>
          <a:p>
            <a:r>
              <a:rPr lang="en-US" sz="2400">
                <a:latin typeface="Lucida Sans Unicode" charset="0"/>
              </a:rPr>
              <a:t>	or </a:t>
            </a:r>
            <a:r>
              <a:rPr lang="en-US" sz="2400" b="1" i="1">
                <a:solidFill>
                  <a:schemeClr val="accent2"/>
                </a:solidFill>
                <a:latin typeface="Lucida Sans Unicode" charset="0"/>
              </a:rPr>
              <a:t>computational depth</a:t>
            </a:r>
            <a:r>
              <a:rPr lang="en-US" sz="2400">
                <a:latin typeface="Lucida Sans Unicode" charset="0"/>
              </a:rPr>
              <a:t>.</a:t>
            </a:r>
          </a:p>
        </p:txBody>
      </p:sp>
      <p:sp>
        <p:nvSpPr>
          <p:cNvPr id="65" name="AutoShape 88"/>
          <p:cNvSpPr>
            <a:spLocks noChangeArrowheads="1"/>
          </p:cNvSpPr>
          <p:nvPr/>
        </p:nvSpPr>
        <p:spPr bwMode="auto">
          <a:xfrm>
            <a:off x="5105400" y="2710577"/>
            <a:ext cx="2514600" cy="1259919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346075" indent="-231775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chemeClr val="tx2"/>
                </a:solidFill>
                <a:latin typeface="Lucida Sans Unicode" charset="0"/>
              </a:rPr>
              <a:t>W</a:t>
            </a:r>
            <a:r>
              <a:rPr lang="en-US" sz="2800" b="1">
                <a:solidFill>
                  <a:schemeClr val="tx2"/>
                </a:solidFill>
                <a:latin typeface="Lucida Sans Unicode" charset="0"/>
              </a:rPr>
              <a:t>ORK</a:t>
            </a:r>
            <a:r>
              <a:rPr lang="en-US" b="1">
                <a:solidFill>
                  <a:schemeClr val="tx2"/>
                </a:solidFill>
                <a:latin typeface="Lucida Sans Unicode" charset="0"/>
              </a:rPr>
              <a:t> L</a:t>
            </a:r>
            <a:r>
              <a:rPr lang="en-US" sz="2800" b="1">
                <a:solidFill>
                  <a:schemeClr val="tx2"/>
                </a:solidFill>
                <a:latin typeface="Lucida Sans Unicode" charset="0"/>
              </a:rPr>
              <a:t>AW</a:t>
            </a:r>
            <a:endParaRPr lang="en-US" sz="2800">
              <a:solidFill>
                <a:schemeClr val="tx2"/>
              </a:solidFill>
              <a:latin typeface="Lucida Sans Unicode" charset="0"/>
            </a:endParaRPr>
          </a:p>
          <a:p>
            <a:pPr lvl="1">
              <a:buClr>
                <a:schemeClr val="accent2"/>
              </a:buClr>
              <a:buFontTx/>
              <a:buChar char="∙"/>
            </a:pPr>
            <a:r>
              <a:rPr lang="en-US" sz="3200">
                <a:solidFill>
                  <a:srgbClr val="00000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0000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000000"/>
                </a:solidFill>
                <a:latin typeface="Lucida Sans Unicode" charset="0"/>
              </a:rPr>
              <a:t> </a:t>
            </a:r>
            <a:r>
              <a:rPr lang="en-US" sz="3200">
                <a:solidFill>
                  <a:srgbClr val="000000"/>
                </a:solidFill>
                <a:latin typeface="Lucida Sans Unicode" charset="0"/>
                <a:cs typeface="Lucida Sans Unicode" charset="0"/>
              </a:rPr>
              <a:t>≥</a:t>
            </a:r>
            <a:r>
              <a:rPr lang="en-US" sz="32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t</a:t>
            </a:r>
            <a:r>
              <a:rPr lang="en-US" sz="3200" baseline="-250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1</a:t>
            </a:r>
            <a:r>
              <a:rPr lang="en-US" sz="32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/p</a:t>
            </a:r>
          </a:p>
        </p:txBody>
      </p:sp>
      <p:sp>
        <p:nvSpPr>
          <p:cNvPr id="48" name="AutoShape 88"/>
          <p:cNvSpPr>
            <a:spLocks noChangeArrowheads="1"/>
          </p:cNvSpPr>
          <p:nvPr/>
        </p:nvSpPr>
        <p:spPr bwMode="auto">
          <a:xfrm>
            <a:off x="5105400" y="4234577"/>
            <a:ext cx="2514600" cy="132802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>
            <a:lvl1pPr marL="342900" indent="-3429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marL="0" lvl="1">
              <a:buClr>
                <a:srgbClr val="0093D0"/>
              </a:buClr>
            </a:pPr>
            <a:r>
              <a:rPr lang="en-US" sz="4000" b="1">
                <a:solidFill>
                  <a:srgbClr val="990033"/>
                </a:solidFill>
                <a:latin typeface="Lucida Sans Unicode" charset="0"/>
              </a:rPr>
              <a:t>S</a:t>
            </a:r>
            <a:r>
              <a:rPr lang="en-US" sz="2800" b="1">
                <a:solidFill>
                  <a:srgbClr val="990033"/>
                </a:solidFill>
                <a:latin typeface="Lucida Sans Unicode" charset="0"/>
              </a:rPr>
              <a:t>PAN</a:t>
            </a:r>
            <a:r>
              <a:rPr lang="en-US" sz="4000" b="1">
                <a:solidFill>
                  <a:srgbClr val="990033"/>
                </a:solidFill>
                <a:latin typeface="Lucida Sans Unicode" charset="0"/>
              </a:rPr>
              <a:t> L</a:t>
            </a:r>
            <a:r>
              <a:rPr lang="en-US" sz="2800" b="1">
                <a:solidFill>
                  <a:srgbClr val="990033"/>
                </a:solidFill>
                <a:latin typeface="Lucida Sans Unicode" charset="0"/>
              </a:rPr>
              <a:t>AW</a:t>
            </a:r>
            <a:endParaRPr lang="en-US" sz="3200">
              <a:solidFill>
                <a:srgbClr val="373633"/>
              </a:solidFill>
              <a:latin typeface="Lucida Sans Unicode" charset="0"/>
              <a:sym typeface="Times New Roman" charset="0"/>
            </a:endParaRPr>
          </a:p>
          <a:p>
            <a:pPr marL="0" lvl="1">
              <a:buClr>
                <a:srgbClr val="0093D0"/>
              </a:buClr>
              <a:buFontTx/>
              <a:buChar char="∙"/>
            </a:pPr>
            <a:r>
              <a:rPr lang="en-US" sz="3200">
                <a:solidFill>
                  <a:srgbClr val="373633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373633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373633"/>
                </a:solidFill>
                <a:latin typeface="Lucida Sans Unicode" charset="0"/>
              </a:rPr>
              <a:t> ≥</a:t>
            </a:r>
            <a:r>
              <a:rPr lang="en-US" sz="3200">
                <a:solidFill>
                  <a:srgbClr val="373633"/>
                </a:solidFill>
                <a:latin typeface="Lucida Sans Unicode" charset="0"/>
                <a:sym typeface="Times New Roman" charset="0"/>
              </a:rPr>
              <a:t> t</a:t>
            </a:r>
            <a:r>
              <a:rPr lang="en-US" sz="3200" baseline="-25000">
                <a:solidFill>
                  <a:srgbClr val="373633"/>
                </a:solidFill>
                <a:latin typeface="Lucida Sans Unicode" charset="0"/>
                <a:sym typeface="Times New Roman" charset="0"/>
              </a:rPr>
              <a:t>∞</a:t>
            </a:r>
            <a:endParaRPr lang="en-US" sz="1600">
              <a:solidFill>
                <a:srgbClr val="373633"/>
              </a:solidFill>
              <a:latin typeface="Lucida Sans Unicode" charset="0"/>
            </a:endParaRPr>
          </a:p>
        </p:txBody>
      </p:sp>
      <p:sp>
        <p:nvSpPr>
          <p:cNvPr id="51" name="Title 4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Work / Span Model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122"/>
          <p:cNvSpPr txBox="1">
            <a:spLocks noChangeArrowheads="1"/>
          </p:cNvSpPr>
          <p:nvPr/>
        </p:nvSpPr>
        <p:spPr bwMode="auto">
          <a:xfrm>
            <a:off x="1828800" y="4419600"/>
            <a:ext cx="548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Work:</a:t>
            </a:r>
            <a:r>
              <a:rPr lang="en-US" sz="2800">
                <a:latin typeface="Lucida Sans Unicode" charset="0"/>
              </a:rPr>
              <a:t>  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</a:t>
            </a:r>
            <a:r>
              <a:rPr lang="en-US" sz="2800">
                <a:solidFill>
                  <a:srgbClr val="000000"/>
                </a:solidFill>
                <a:latin typeface="Lucida Sans Unicode" charset="0"/>
                <a:cs typeface="Lucida Sans Unicode" charset="0"/>
              </a:rPr>
              <a:t>∪B) 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=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Series Composition</a:t>
            </a:r>
          </a:p>
        </p:txBody>
      </p:sp>
      <p:grpSp>
        <p:nvGrpSpPr>
          <p:cNvPr id="8196" name="Group 38"/>
          <p:cNvGrpSpPr>
            <a:grpSpLocks/>
          </p:cNvGrpSpPr>
          <p:nvPr/>
        </p:nvGrpSpPr>
        <p:grpSpPr bwMode="auto">
          <a:xfrm>
            <a:off x="1828800" y="1970088"/>
            <a:ext cx="5486400" cy="1470025"/>
            <a:chOff x="228600" y="2019300"/>
            <a:chExt cx="4265994" cy="1143000"/>
          </a:xfrm>
        </p:grpSpPr>
        <p:sp>
          <p:nvSpPr>
            <p:cNvPr id="3" name="Cloud 2"/>
            <p:cNvSpPr>
              <a:spLocks noChangeArrowheads="1"/>
            </p:cNvSpPr>
            <p:nvPr/>
          </p:nvSpPr>
          <p:spPr bwMode="auto">
            <a:xfrm>
              <a:off x="685318" y="2019300"/>
              <a:ext cx="1447920" cy="1143000"/>
            </a:xfrm>
            <a:custGeom>
              <a:avLst/>
              <a:gdLst>
                <a:gd name="T0" fmla="*/ 1446713 w 43200"/>
                <a:gd name="T1" fmla="*/ 571500 h 43200"/>
                <a:gd name="T2" fmla="*/ 723960 w 43200"/>
                <a:gd name="T3" fmla="*/ 1141783 h 43200"/>
                <a:gd name="T4" fmla="*/ 4491 w 43200"/>
                <a:gd name="T5" fmla="*/ 571500 h 43200"/>
                <a:gd name="T6" fmla="*/ 723960 w 43200"/>
                <a:gd name="T7" fmla="*/ 65352 h 432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5954 w 43200"/>
                <a:gd name="T13" fmla="*/ 6524 h 43200"/>
                <a:gd name="T14" fmla="*/ 34174 w 43200"/>
                <a:gd name="T15" fmla="*/ 34674 h 43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00" h="43200">
                  <a:moveTo>
                    <a:pt x="3900" y="14370"/>
                  </a:moveTo>
                  <a:lnTo>
                    <a:pt x="3899" y="14370"/>
                  </a:lnTo>
                  <a:cubicBezTo>
                    <a:pt x="3858" y="13959"/>
                    <a:pt x="3838" y="13545"/>
                    <a:pt x="3838" y="13131"/>
                  </a:cubicBezTo>
                  <a:cubicBezTo>
                    <a:pt x="3838" y="8055"/>
                    <a:pt x="6861" y="3941"/>
                    <a:pt x="10591" y="3941"/>
                  </a:cubicBezTo>
                  <a:cubicBezTo>
                    <a:pt x="11791" y="3941"/>
                    <a:pt x="12969" y="4376"/>
                    <a:pt x="14005" y="5201"/>
                  </a:cubicBezTo>
                  <a:lnTo>
                    <a:pt x="14005" y="5202"/>
                  </a:lnTo>
                  <a:cubicBezTo>
                    <a:pt x="14930" y="2828"/>
                    <a:pt x="16742" y="1343"/>
                    <a:pt x="18715" y="1343"/>
                  </a:cubicBezTo>
                  <a:cubicBezTo>
                    <a:pt x="20114" y="1343"/>
                    <a:pt x="21458" y="2093"/>
                    <a:pt x="22456" y="3431"/>
                  </a:cubicBezTo>
                  <a:lnTo>
                    <a:pt x="22456" y="3432"/>
                  </a:lnTo>
                  <a:cubicBezTo>
                    <a:pt x="23194" y="1415"/>
                    <a:pt x="24707" y="140"/>
                    <a:pt x="26362" y="140"/>
                  </a:cubicBezTo>
                  <a:cubicBezTo>
                    <a:pt x="27723" y="140"/>
                    <a:pt x="29007" y="1006"/>
                    <a:pt x="29832" y="2481"/>
                  </a:cubicBezTo>
                  <a:lnTo>
                    <a:pt x="29832" y="2480"/>
                  </a:lnTo>
                  <a:cubicBezTo>
                    <a:pt x="30755" y="1002"/>
                    <a:pt x="32110" y="149"/>
                    <a:pt x="33538" y="149"/>
                  </a:cubicBezTo>
                  <a:cubicBezTo>
                    <a:pt x="35888" y="149"/>
                    <a:pt x="37901" y="2435"/>
                    <a:pt x="38318" y="5575"/>
                  </a:cubicBezTo>
                  <a:lnTo>
                    <a:pt x="38317" y="5576"/>
                  </a:lnTo>
                  <a:cubicBezTo>
                    <a:pt x="40639" y="6438"/>
                    <a:pt x="42250" y="9313"/>
                    <a:pt x="42250" y="12594"/>
                  </a:cubicBezTo>
                  <a:cubicBezTo>
                    <a:pt x="42250" y="13579"/>
                    <a:pt x="42103" y="14554"/>
                    <a:pt x="41818" y="15460"/>
                  </a:cubicBezTo>
                  <a:lnTo>
                    <a:pt x="41818" y="15459"/>
                  </a:lnTo>
                  <a:cubicBezTo>
                    <a:pt x="42727" y="17070"/>
                    <a:pt x="43220" y="19044"/>
                    <a:pt x="43220" y="21076"/>
                  </a:cubicBezTo>
                  <a:cubicBezTo>
                    <a:pt x="43220" y="25663"/>
                    <a:pt x="40741" y="29553"/>
                    <a:pt x="37404" y="30203"/>
                  </a:cubicBezTo>
                  <a:lnTo>
                    <a:pt x="37403" y="30202"/>
                  </a:lnTo>
                  <a:cubicBezTo>
                    <a:pt x="37378" y="34523"/>
                    <a:pt x="34795" y="38006"/>
                    <a:pt x="31619" y="38006"/>
                  </a:cubicBezTo>
                  <a:cubicBezTo>
                    <a:pt x="30535" y="38006"/>
                    <a:pt x="29474" y="37593"/>
                    <a:pt x="28555" y="36813"/>
                  </a:cubicBezTo>
                  <a:lnTo>
                    <a:pt x="28556" y="36813"/>
                  </a:lnTo>
                  <a:cubicBezTo>
                    <a:pt x="27694" y="40699"/>
                    <a:pt x="25069" y="43357"/>
                    <a:pt x="22094" y="43357"/>
                  </a:cubicBezTo>
                  <a:cubicBezTo>
                    <a:pt x="19839" y="43357"/>
                    <a:pt x="17733" y="41821"/>
                    <a:pt x="16480" y="39263"/>
                  </a:cubicBezTo>
                  <a:lnTo>
                    <a:pt x="16480" y="39264"/>
                  </a:lnTo>
                  <a:cubicBezTo>
                    <a:pt x="15279" y="40250"/>
                    <a:pt x="13904" y="40770"/>
                    <a:pt x="12503" y="40770"/>
                  </a:cubicBezTo>
                  <a:cubicBezTo>
                    <a:pt x="9735" y="40770"/>
                    <a:pt x="7180" y="38748"/>
                    <a:pt x="5804" y="35469"/>
                  </a:cubicBezTo>
                  <a:lnTo>
                    <a:pt x="5803" y="35469"/>
                  </a:lnTo>
                  <a:cubicBezTo>
                    <a:pt x="5635" y="35496"/>
                    <a:pt x="5465" y="35509"/>
                    <a:pt x="5296" y="35509"/>
                  </a:cubicBezTo>
                  <a:cubicBezTo>
                    <a:pt x="2888" y="35510"/>
                    <a:pt x="936" y="32860"/>
                    <a:pt x="936" y="29592"/>
                  </a:cubicBezTo>
                  <a:cubicBezTo>
                    <a:pt x="936" y="28090"/>
                    <a:pt x="1356" y="26644"/>
                    <a:pt x="2112" y="25547"/>
                  </a:cubicBezTo>
                  <a:lnTo>
                    <a:pt x="2113" y="25547"/>
                  </a:lnTo>
                  <a:cubicBezTo>
                    <a:pt x="781" y="24481"/>
                    <a:pt x="-36" y="22528"/>
                    <a:pt x="-36" y="20418"/>
                  </a:cubicBezTo>
                  <a:cubicBezTo>
                    <a:pt x="-36" y="17370"/>
                    <a:pt x="1647" y="14817"/>
                    <a:pt x="3863" y="14504"/>
                  </a:cubicBezTo>
                  <a:close/>
                </a:path>
                <a:path w="43200" h="43200" fill="none">
                  <a:moveTo>
                    <a:pt x="4693" y="26177"/>
                  </a:moveTo>
                  <a:lnTo>
                    <a:pt x="4693" y="26177"/>
                  </a:lnTo>
                  <a:cubicBezTo>
                    <a:pt x="4580" y="26189"/>
                    <a:pt x="4468" y="26194"/>
                    <a:pt x="4356" y="26194"/>
                  </a:cubicBezTo>
                  <a:cubicBezTo>
                    <a:pt x="3584" y="26194"/>
                    <a:pt x="2826" y="25913"/>
                    <a:pt x="2160" y="25379"/>
                  </a:cubicBezTo>
                  <a:moveTo>
                    <a:pt x="6928" y="34899"/>
                  </a:moveTo>
                  <a:lnTo>
                    <a:pt x="6927" y="34898"/>
                  </a:lnTo>
                  <a:cubicBezTo>
                    <a:pt x="6572" y="35091"/>
                    <a:pt x="6200" y="35219"/>
                    <a:pt x="5820" y="35280"/>
                  </a:cubicBezTo>
                  <a:moveTo>
                    <a:pt x="16478" y="39090"/>
                  </a:moveTo>
                  <a:lnTo>
                    <a:pt x="16477" y="39090"/>
                  </a:lnTo>
                  <a:cubicBezTo>
                    <a:pt x="16210" y="38544"/>
                    <a:pt x="15986" y="37960"/>
                    <a:pt x="15809" y="37350"/>
                  </a:cubicBezTo>
                  <a:moveTo>
                    <a:pt x="28827" y="34751"/>
                  </a:moveTo>
                  <a:lnTo>
                    <a:pt x="28826" y="34750"/>
                  </a:lnTo>
                  <a:cubicBezTo>
                    <a:pt x="28787" y="35398"/>
                    <a:pt x="28698" y="36038"/>
                    <a:pt x="28560" y="36660"/>
                  </a:cubicBezTo>
                  <a:moveTo>
                    <a:pt x="34129" y="22954"/>
                  </a:moveTo>
                  <a:lnTo>
                    <a:pt x="34128" y="22954"/>
                  </a:lnTo>
                  <a:cubicBezTo>
                    <a:pt x="36118" y="24271"/>
                    <a:pt x="37381" y="27017"/>
                    <a:pt x="37381" y="30027"/>
                  </a:cubicBezTo>
                  <a:cubicBezTo>
                    <a:pt x="37381" y="30048"/>
                    <a:pt x="37380" y="30069"/>
                    <a:pt x="37380" y="30090"/>
                  </a:cubicBezTo>
                  <a:moveTo>
                    <a:pt x="41798" y="15354"/>
                  </a:moveTo>
                  <a:lnTo>
                    <a:pt x="41798" y="15354"/>
                  </a:lnTo>
                  <a:cubicBezTo>
                    <a:pt x="41473" y="16386"/>
                    <a:pt x="40978" y="17302"/>
                    <a:pt x="40350" y="18030"/>
                  </a:cubicBezTo>
                  <a:moveTo>
                    <a:pt x="38324" y="5426"/>
                  </a:moveTo>
                  <a:lnTo>
                    <a:pt x="38324" y="5425"/>
                  </a:lnTo>
                  <a:cubicBezTo>
                    <a:pt x="38375" y="5811"/>
                    <a:pt x="38401" y="6202"/>
                    <a:pt x="38401" y="6595"/>
                  </a:cubicBezTo>
                  <a:cubicBezTo>
                    <a:pt x="38401" y="6626"/>
                    <a:pt x="38400" y="6658"/>
                    <a:pt x="38400" y="6690"/>
                  </a:cubicBezTo>
                  <a:moveTo>
                    <a:pt x="29078" y="3952"/>
                  </a:moveTo>
                  <a:lnTo>
                    <a:pt x="29078" y="3952"/>
                  </a:lnTo>
                  <a:cubicBezTo>
                    <a:pt x="29266" y="3369"/>
                    <a:pt x="29516" y="2826"/>
                    <a:pt x="29820" y="2340"/>
                  </a:cubicBezTo>
                  <a:moveTo>
                    <a:pt x="22141" y="4720"/>
                  </a:moveTo>
                  <a:lnTo>
                    <a:pt x="22140" y="4719"/>
                  </a:lnTo>
                  <a:cubicBezTo>
                    <a:pt x="22217" y="4238"/>
                    <a:pt x="22338" y="3771"/>
                    <a:pt x="22500" y="3330"/>
                  </a:cubicBezTo>
                  <a:moveTo>
                    <a:pt x="14000" y="5192"/>
                  </a:moveTo>
                  <a:lnTo>
                    <a:pt x="14000" y="5191"/>
                  </a:lnTo>
                  <a:cubicBezTo>
                    <a:pt x="14471" y="5568"/>
                    <a:pt x="14908" y="6020"/>
                    <a:pt x="15299" y="6540"/>
                  </a:cubicBezTo>
                  <a:moveTo>
                    <a:pt x="4127" y="15789"/>
                  </a:moveTo>
                  <a:lnTo>
                    <a:pt x="4127" y="15788"/>
                  </a:lnTo>
                  <a:cubicBezTo>
                    <a:pt x="4024" y="15324"/>
                    <a:pt x="3948" y="14850"/>
                    <a:pt x="3900" y="14369"/>
                  </a:cubicBezTo>
                </a:path>
              </a:pathLst>
            </a:custGeom>
            <a:solidFill>
              <a:srgbClr val="FFFFCC"/>
            </a:solidFill>
            <a:ln w="25400">
              <a:solidFill>
                <a:srgbClr val="4568BA"/>
              </a:solidFill>
              <a:miter lim="800000"/>
              <a:headEnd/>
              <a:tailEnd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+mn-lt"/>
                  <a:ea typeface="+mn-ea"/>
                </a:rPr>
                <a:t>A</a:t>
              </a:r>
            </a:p>
          </p:txBody>
        </p:sp>
        <p:sp>
          <p:nvSpPr>
            <p:cNvPr id="8" name="Cloud 7"/>
            <p:cNvSpPr>
              <a:spLocks noChangeArrowheads="1"/>
            </p:cNvSpPr>
            <p:nvPr/>
          </p:nvSpPr>
          <p:spPr bwMode="auto">
            <a:xfrm>
              <a:off x="2591190" y="2019300"/>
              <a:ext cx="1447920" cy="1143000"/>
            </a:xfrm>
            <a:custGeom>
              <a:avLst/>
              <a:gdLst>
                <a:gd name="T0" fmla="*/ 1446713 w 43200"/>
                <a:gd name="T1" fmla="*/ 571500 h 43200"/>
                <a:gd name="T2" fmla="*/ 723960 w 43200"/>
                <a:gd name="T3" fmla="*/ 1141783 h 43200"/>
                <a:gd name="T4" fmla="*/ 4491 w 43200"/>
                <a:gd name="T5" fmla="*/ 571500 h 43200"/>
                <a:gd name="T6" fmla="*/ 723960 w 43200"/>
                <a:gd name="T7" fmla="*/ 65352 h 432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5954 w 43200"/>
                <a:gd name="T13" fmla="*/ 6524 h 43200"/>
                <a:gd name="T14" fmla="*/ 34174 w 43200"/>
                <a:gd name="T15" fmla="*/ 34674 h 43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00" h="43200">
                  <a:moveTo>
                    <a:pt x="3900" y="14370"/>
                  </a:moveTo>
                  <a:lnTo>
                    <a:pt x="3899" y="14370"/>
                  </a:lnTo>
                  <a:cubicBezTo>
                    <a:pt x="3858" y="13959"/>
                    <a:pt x="3838" y="13545"/>
                    <a:pt x="3838" y="13131"/>
                  </a:cubicBezTo>
                  <a:cubicBezTo>
                    <a:pt x="3838" y="8055"/>
                    <a:pt x="6861" y="3941"/>
                    <a:pt x="10591" y="3941"/>
                  </a:cubicBezTo>
                  <a:cubicBezTo>
                    <a:pt x="11791" y="3941"/>
                    <a:pt x="12969" y="4376"/>
                    <a:pt x="14005" y="5201"/>
                  </a:cubicBezTo>
                  <a:lnTo>
                    <a:pt x="14005" y="5202"/>
                  </a:lnTo>
                  <a:cubicBezTo>
                    <a:pt x="14930" y="2828"/>
                    <a:pt x="16742" y="1343"/>
                    <a:pt x="18715" y="1343"/>
                  </a:cubicBezTo>
                  <a:cubicBezTo>
                    <a:pt x="20114" y="1343"/>
                    <a:pt x="21458" y="2093"/>
                    <a:pt x="22456" y="3431"/>
                  </a:cubicBezTo>
                  <a:lnTo>
                    <a:pt x="22456" y="3432"/>
                  </a:lnTo>
                  <a:cubicBezTo>
                    <a:pt x="23194" y="1415"/>
                    <a:pt x="24707" y="140"/>
                    <a:pt x="26362" y="140"/>
                  </a:cubicBezTo>
                  <a:cubicBezTo>
                    <a:pt x="27723" y="140"/>
                    <a:pt x="29007" y="1006"/>
                    <a:pt x="29832" y="2481"/>
                  </a:cubicBezTo>
                  <a:lnTo>
                    <a:pt x="29832" y="2480"/>
                  </a:lnTo>
                  <a:cubicBezTo>
                    <a:pt x="30755" y="1002"/>
                    <a:pt x="32110" y="149"/>
                    <a:pt x="33538" y="149"/>
                  </a:cubicBezTo>
                  <a:cubicBezTo>
                    <a:pt x="35888" y="149"/>
                    <a:pt x="37901" y="2435"/>
                    <a:pt x="38318" y="5575"/>
                  </a:cubicBezTo>
                  <a:lnTo>
                    <a:pt x="38317" y="5576"/>
                  </a:lnTo>
                  <a:cubicBezTo>
                    <a:pt x="40639" y="6438"/>
                    <a:pt x="42250" y="9313"/>
                    <a:pt x="42250" y="12594"/>
                  </a:cubicBezTo>
                  <a:cubicBezTo>
                    <a:pt x="42250" y="13579"/>
                    <a:pt x="42103" y="14554"/>
                    <a:pt x="41818" y="15460"/>
                  </a:cubicBezTo>
                  <a:lnTo>
                    <a:pt x="41818" y="15459"/>
                  </a:lnTo>
                  <a:cubicBezTo>
                    <a:pt x="42727" y="17070"/>
                    <a:pt x="43220" y="19044"/>
                    <a:pt x="43220" y="21076"/>
                  </a:cubicBezTo>
                  <a:cubicBezTo>
                    <a:pt x="43220" y="25663"/>
                    <a:pt x="40741" y="29553"/>
                    <a:pt x="37404" y="30203"/>
                  </a:cubicBezTo>
                  <a:lnTo>
                    <a:pt x="37403" y="30202"/>
                  </a:lnTo>
                  <a:cubicBezTo>
                    <a:pt x="37378" y="34523"/>
                    <a:pt x="34795" y="38006"/>
                    <a:pt x="31619" y="38006"/>
                  </a:cubicBezTo>
                  <a:cubicBezTo>
                    <a:pt x="30535" y="38006"/>
                    <a:pt x="29474" y="37593"/>
                    <a:pt x="28555" y="36813"/>
                  </a:cubicBezTo>
                  <a:lnTo>
                    <a:pt x="28556" y="36813"/>
                  </a:lnTo>
                  <a:cubicBezTo>
                    <a:pt x="27694" y="40699"/>
                    <a:pt x="25069" y="43357"/>
                    <a:pt x="22094" y="43357"/>
                  </a:cubicBezTo>
                  <a:cubicBezTo>
                    <a:pt x="19839" y="43357"/>
                    <a:pt x="17733" y="41821"/>
                    <a:pt x="16480" y="39263"/>
                  </a:cubicBezTo>
                  <a:lnTo>
                    <a:pt x="16480" y="39264"/>
                  </a:lnTo>
                  <a:cubicBezTo>
                    <a:pt x="15279" y="40250"/>
                    <a:pt x="13904" y="40770"/>
                    <a:pt x="12503" y="40770"/>
                  </a:cubicBezTo>
                  <a:cubicBezTo>
                    <a:pt x="9735" y="40770"/>
                    <a:pt x="7180" y="38748"/>
                    <a:pt x="5804" y="35469"/>
                  </a:cubicBezTo>
                  <a:lnTo>
                    <a:pt x="5803" y="35469"/>
                  </a:lnTo>
                  <a:cubicBezTo>
                    <a:pt x="5635" y="35496"/>
                    <a:pt x="5465" y="35509"/>
                    <a:pt x="5296" y="35509"/>
                  </a:cubicBezTo>
                  <a:cubicBezTo>
                    <a:pt x="2888" y="35510"/>
                    <a:pt x="936" y="32860"/>
                    <a:pt x="936" y="29592"/>
                  </a:cubicBezTo>
                  <a:cubicBezTo>
                    <a:pt x="936" y="28090"/>
                    <a:pt x="1356" y="26644"/>
                    <a:pt x="2112" y="25547"/>
                  </a:cubicBezTo>
                  <a:lnTo>
                    <a:pt x="2113" y="25547"/>
                  </a:lnTo>
                  <a:cubicBezTo>
                    <a:pt x="781" y="24481"/>
                    <a:pt x="-36" y="22528"/>
                    <a:pt x="-36" y="20418"/>
                  </a:cubicBezTo>
                  <a:cubicBezTo>
                    <a:pt x="-36" y="17370"/>
                    <a:pt x="1647" y="14817"/>
                    <a:pt x="3863" y="14504"/>
                  </a:cubicBezTo>
                  <a:close/>
                </a:path>
                <a:path w="43200" h="43200" fill="none">
                  <a:moveTo>
                    <a:pt x="4693" y="26177"/>
                  </a:moveTo>
                  <a:lnTo>
                    <a:pt x="4693" y="26177"/>
                  </a:lnTo>
                  <a:cubicBezTo>
                    <a:pt x="4580" y="26189"/>
                    <a:pt x="4468" y="26194"/>
                    <a:pt x="4356" y="26194"/>
                  </a:cubicBezTo>
                  <a:cubicBezTo>
                    <a:pt x="3584" y="26194"/>
                    <a:pt x="2826" y="25913"/>
                    <a:pt x="2160" y="25379"/>
                  </a:cubicBezTo>
                  <a:moveTo>
                    <a:pt x="6928" y="34899"/>
                  </a:moveTo>
                  <a:lnTo>
                    <a:pt x="6927" y="34898"/>
                  </a:lnTo>
                  <a:cubicBezTo>
                    <a:pt x="6572" y="35091"/>
                    <a:pt x="6200" y="35219"/>
                    <a:pt x="5820" y="35280"/>
                  </a:cubicBezTo>
                  <a:moveTo>
                    <a:pt x="16478" y="39090"/>
                  </a:moveTo>
                  <a:lnTo>
                    <a:pt x="16477" y="39090"/>
                  </a:lnTo>
                  <a:cubicBezTo>
                    <a:pt x="16210" y="38544"/>
                    <a:pt x="15986" y="37960"/>
                    <a:pt x="15809" y="37350"/>
                  </a:cubicBezTo>
                  <a:moveTo>
                    <a:pt x="28827" y="34751"/>
                  </a:moveTo>
                  <a:lnTo>
                    <a:pt x="28826" y="34750"/>
                  </a:lnTo>
                  <a:cubicBezTo>
                    <a:pt x="28787" y="35398"/>
                    <a:pt x="28698" y="36038"/>
                    <a:pt x="28560" y="36660"/>
                  </a:cubicBezTo>
                  <a:moveTo>
                    <a:pt x="34129" y="22954"/>
                  </a:moveTo>
                  <a:lnTo>
                    <a:pt x="34128" y="22954"/>
                  </a:lnTo>
                  <a:cubicBezTo>
                    <a:pt x="36118" y="24271"/>
                    <a:pt x="37381" y="27017"/>
                    <a:pt x="37381" y="30027"/>
                  </a:cubicBezTo>
                  <a:cubicBezTo>
                    <a:pt x="37381" y="30048"/>
                    <a:pt x="37380" y="30069"/>
                    <a:pt x="37380" y="30090"/>
                  </a:cubicBezTo>
                  <a:moveTo>
                    <a:pt x="41798" y="15354"/>
                  </a:moveTo>
                  <a:lnTo>
                    <a:pt x="41798" y="15354"/>
                  </a:lnTo>
                  <a:cubicBezTo>
                    <a:pt x="41473" y="16386"/>
                    <a:pt x="40978" y="17302"/>
                    <a:pt x="40350" y="18030"/>
                  </a:cubicBezTo>
                  <a:moveTo>
                    <a:pt x="38324" y="5426"/>
                  </a:moveTo>
                  <a:lnTo>
                    <a:pt x="38324" y="5425"/>
                  </a:lnTo>
                  <a:cubicBezTo>
                    <a:pt x="38375" y="5811"/>
                    <a:pt x="38401" y="6202"/>
                    <a:pt x="38401" y="6595"/>
                  </a:cubicBezTo>
                  <a:cubicBezTo>
                    <a:pt x="38401" y="6626"/>
                    <a:pt x="38400" y="6658"/>
                    <a:pt x="38400" y="6690"/>
                  </a:cubicBezTo>
                  <a:moveTo>
                    <a:pt x="29078" y="3952"/>
                  </a:moveTo>
                  <a:lnTo>
                    <a:pt x="29078" y="3952"/>
                  </a:lnTo>
                  <a:cubicBezTo>
                    <a:pt x="29266" y="3369"/>
                    <a:pt x="29516" y="2826"/>
                    <a:pt x="29820" y="2340"/>
                  </a:cubicBezTo>
                  <a:moveTo>
                    <a:pt x="22141" y="4720"/>
                  </a:moveTo>
                  <a:lnTo>
                    <a:pt x="22140" y="4719"/>
                  </a:lnTo>
                  <a:cubicBezTo>
                    <a:pt x="22217" y="4238"/>
                    <a:pt x="22338" y="3771"/>
                    <a:pt x="22500" y="3330"/>
                  </a:cubicBezTo>
                  <a:moveTo>
                    <a:pt x="14000" y="5192"/>
                  </a:moveTo>
                  <a:lnTo>
                    <a:pt x="14000" y="5191"/>
                  </a:lnTo>
                  <a:cubicBezTo>
                    <a:pt x="14471" y="5568"/>
                    <a:pt x="14908" y="6020"/>
                    <a:pt x="15299" y="6540"/>
                  </a:cubicBezTo>
                  <a:moveTo>
                    <a:pt x="4127" y="15789"/>
                  </a:moveTo>
                  <a:lnTo>
                    <a:pt x="4127" y="15788"/>
                  </a:lnTo>
                  <a:cubicBezTo>
                    <a:pt x="4024" y="15324"/>
                    <a:pt x="3948" y="14850"/>
                    <a:pt x="3900" y="14369"/>
                  </a:cubicBezTo>
                </a:path>
              </a:pathLst>
            </a:custGeom>
            <a:solidFill>
              <a:srgbClr val="FFFFCC"/>
            </a:solidFill>
            <a:ln w="25400">
              <a:solidFill>
                <a:srgbClr val="4568BA"/>
              </a:solidFill>
              <a:miter lim="800000"/>
              <a:headEnd/>
              <a:tailEnd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+mn-lt"/>
                  <a:ea typeface="+mn-ea"/>
                </a:rPr>
                <a:t>B</a:t>
              </a:r>
            </a:p>
          </p:txBody>
        </p:sp>
        <p:cxnSp>
          <p:nvCxnSpPr>
            <p:cNvPr id="12" name="Straight Arrow Connector 11"/>
            <p:cNvCxnSpPr>
              <a:stCxn id="3" idx="0"/>
              <a:endCxn id="8" idx="2"/>
            </p:cNvCxnSpPr>
            <p:nvPr/>
          </p:nvCxnSpPr>
          <p:spPr>
            <a:xfrm>
              <a:off x="2132004" y="2590800"/>
              <a:ext cx="457953" cy="12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endCxn id="3" idx="2"/>
            </p:cNvCxnSpPr>
            <p:nvPr/>
          </p:nvCxnSpPr>
          <p:spPr>
            <a:xfrm>
              <a:off x="228600" y="2590800"/>
              <a:ext cx="456718" cy="12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0"/>
            </p:cNvCxnSpPr>
            <p:nvPr/>
          </p:nvCxnSpPr>
          <p:spPr>
            <a:xfrm>
              <a:off x="4037876" y="2590800"/>
              <a:ext cx="456718" cy="12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 Box 121"/>
          <p:cNvSpPr txBox="1">
            <a:spLocks noChangeArrowheads="1"/>
          </p:cNvSpPr>
          <p:nvPr/>
        </p:nvSpPr>
        <p:spPr bwMode="auto">
          <a:xfrm>
            <a:off x="1828800" y="4419600"/>
            <a:ext cx="548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Work:</a:t>
            </a:r>
            <a:r>
              <a:rPr lang="en-US" sz="2800">
                <a:latin typeface="Lucida Sans Unicode" charset="0"/>
              </a:rPr>
              <a:t>  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(A∪B) =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(A) +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(B)</a:t>
            </a:r>
          </a:p>
        </p:txBody>
      </p:sp>
      <p:sp>
        <p:nvSpPr>
          <p:cNvPr id="48" name="Text Box 105"/>
          <p:cNvSpPr txBox="1">
            <a:spLocks noChangeArrowheads="1"/>
          </p:cNvSpPr>
          <p:nvPr/>
        </p:nvSpPr>
        <p:spPr bwMode="auto">
          <a:xfrm>
            <a:off x="1828800" y="5029200"/>
            <a:ext cx="548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Span: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 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(A∪B) =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(A) +t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(B)</a:t>
            </a:r>
          </a:p>
        </p:txBody>
      </p:sp>
      <p:sp>
        <p:nvSpPr>
          <p:cNvPr id="49" name="Text Box 123"/>
          <p:cNvSpPr txBox="1">
            <a:spLocks noChangeArrowheads="1"/>
          </p:cNvSpPr>
          <p:nvPr/>
        </p:nvSpPr>
        <p:spPr bwMode="auto">
          <a:xfrm>
            <a:off x="1828800" y="5029200"/>
            <a:ext cx="472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Span: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 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  <a:cs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(A∪B) =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 Composition</a:t>
            </a:r>
          </a:p>
        </p:txBody>
      </p:sp>
      <p:grpSp>
        <p:nvGrpSpPr>
          <p:cNvPr id="9219" name="Group 37"/>
          <p:cNvGrpSpPr>
            <a:grpSpLocks/>
          </p:cNvGrpSpPr>
          <p:nvPr/>
        </p:nvGrpSpPr>
        <p:grpSpPr bwMode="auto">
          <a:xfrm>
            <a:off x="2806700" y="1371600"/>
            <a:ext cx="3530600" cy="3124200"/>
            <a:chOff x="5257799" y="1371600"/>
            <a:chExt cx="2971801" cy="2628900"/>
          </a:xfrm>
        </p:grpSpPr>
        <p:sp>
          <p:nvSpPr>
            <p:cNvPr id="9" name="Cloud 8"/>
            <p:cNvSpPr>
              <a:spLocks noChangeArrowheads="1"/>
            </p:cNvSpPr>
            <p:nvPr/>
          </p:nvSpPr>
          <p:spPr bwMode="auto">
            <a:xfrm>
              <a:off x="6019457" y="1371600"/>
              <a:ext cx="1448486" cy="1143465"/>
            </a:xfrm>
            <a:custGeom>
              <a:avLst/>
              <a:gdLst>
                <a:gd name="T0" fmla="*/ 1447279 w 43200"/>
                <a:gd name="T1" fmla="*/ 571733 h 43200"/>
                <a:gd name="T2" fmla="*/ 724243 w 43200"/>
                <a:gd name="T3" fmla="*/ 1142247 h 43200"/>
                <a:gd name="T4" fmla="*/ 4493 w 43200"/>
                <a:gd name="T5" fmla="*/ 571733 h 43200"/>
                <a:gd name="T6" fmla="*/ 724243 w 43200"/>
                <a:gd name="T7" fmla="*/ 65379 h 432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5954 w 43200"/>
                <a:gd name="T13" fmla="*/ 6524 h 43200"/>
                <a:gd name="T14" fmla="*/ 34174 w 43200"/>
                <a:gd name="T15" fmla="*/ 34674 h 43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00" h="43200">
                  <a:moveTo>
                    <a:pt x="3900" y="14370"/>
                  </a:moveTo>
                  <a:lnTo>
                    <a:pt x="3899" y="14370"/>
                  </a:lnTo>
                  <a:cubicBezTo>
                    <a:pt x="3858" y="13959"/>
                    <a:pt x="3838" y="13545"/>
                    <a:pt x="3838" y="13131"/>
                  </a:cubicBezTo>
                  <a:cubicBezTo>
                    <a:pt x="3838" y="8055"/>
                    <a:pt x="6861" y="3941"/>
                    <a:pt x="10591" y="3941"/>
                  </a:cubicBezTo>
                  <a:cubicBezTo>
                    <a:pt x="11791" y="3941"/>
                    <a:pt x="12969" y="4376"/>
                    <a:pt x="14005" y="5201"/>
                  </a:cubicBezTo>
                  <a:lnTo>
                    <a:pt x="14005" y="5202"/>
                  </a:lnTo>
                  <a:cubicBezTo>
                    <a:pt x="14930" y="2828"/>
                    <a:pt x="16742" y="1343"/>
                    <a:pt x="18715" y="1343"/>
                  </a:cubicBezTo>
                  <a:cubicBezTo>
                    <a:pt x="20114" y="1343"/>
                    <a:pt x="21458" y="2093"/>
                    <a:pt x="22456" y="3431"/>
                  </a:cubicBezTo>
                  <a:lnTo>
                    <a:pt x="22456" y="3432"/>
                  </a:lnTo>
                  <a:cubicBezTo>
                    <a:pt x="23194" y="1415"/>
                    <a:pt x="24707" y="140"/>
                    <a:pt x="26362" y="140"/>
                  </a:cubicBezTo>
                  <a:cubicBezTo>
                    <a:pt x="27723" y="140"/>
                    <a:pt x="29007" y="1006"/>
                    <a:pt x="29832" y="2481"/>
                  </a:cubicBezTo>
                  <a:lnTo>
                    <a:pt x="29832" y="2480"/>
                  </a:lnTo>
                  <a:cubicBezTo>
                    <a:pt x="30755" y="1002"/>
                    <a:pt x="32110" y="149"/>
                    <a:pt x="33538" y="149"/>
                  </a:cubicBezTo>
                  <a:cubicBezTo>
                    <a:pt x="35888" y="149"/>
                    <a:pt x="37901" y="2435"/>
                    <a:pt x="38318" y="5575"/>
                  </a:cubicBezTo>
                  <a:lnTo>
                    <a:pt x="38317" y="5576"/>
                  </a:lnTo>
                  <a:cubicBezTo>
                    <a:pt x="40639" y="6438"/>
                    <a:pt x="42250" y="9313"/>
                    <a:pt x="42250" y="12594"/>
                  </a:cubicBezTo>
                  <a:cubicBezTo>
                    <a:pt x="42250" y="13579"/>
                    <a:pt x="42103" y="14554"/>
                    <a:pt x="41818" y="15460"/>
                  </a:cubicBezTo>
                  <a:lnTo>
                    <a:pt x="41818" y="15459"/>
                  </a:lnTo>
                  <a:cubicBezTo>
                    <a:pt x="42727" y="17070"/>
                    <a:pt x="43220" y="19044"/>
                    <a:pt x="43220" y="21076"/>
                  </a:cubicBezTo>
                  <a:cubicBezTo>
                    <a:pt x="43220" y="25663"/>
                    <a:pt x="40741" y="29553"/>
                    <a:pt x="37404" y="30203"/>
                  </a:cubicBezTo>
                  <a:lnTo>
                    <a:pt x="37403" y="30202"/>
                  </a:lnTo>
                  <a:cubicBezTo>
                    <a:pt x="37378" y="34523"/>
                    <a:pt x="34795" y="38006"/>
                    <a:pt x="31619" y="38006"/>
                  </a:cubicBezTo>
                  <a:cubicBezTo>
                    <a:pt x="30535" y="38006"/>
                    <a:pt x="29474" y="37593"/>
                    <a:pt x="28555" y="36813"/>
                  </a:cubicBezTo>
                  <a:lnTo>
                    <a:pt x="28556" y="36813"/>
                  </a:lnTo>
                  <a:cubicBezTo>
                    <a:pt x="27694" y="40699"/>
                    <a:pt x="25069" y="43357"/>
                    <a:pt x="22094" y="43357"/>
                  </a:cubicBezTo>
                  <a:cubicBezTo>
                    <a:pt x="19839" y="43357"/>
                    <a:pt x="17733" y="41821"/>
                    <a:pt x="16480" y="39263"/>
                  </a:cubicBezTo>
                  <a:lnTo>
                    <a:pt x="16480" y="39264"/>
                  </a:lnTo>
                  <a:cubicBezTo>
                    <a:pt x="15279" y="40250"/>
                    <a:pt x="13904" y="40770"/>
                    <a:pt x="12503" y="40770"/>
                  </a:cubicBezTo>
                  <a:cubicBezTo>
                    <a:pt x="9735" y="40770"/>
                    <a:pt x="7180" y="38748"/>
                    <a:pt x="5804" y="35469"/>
                  </a:cubicBezTo>
                  <a:lnTo>
                    <a:pt x="5803" y="35469"/>
                  </a:lnTo>
                  <a:cubicBezTo>
                    <a:pt x="5635" y="35496"/>
                    <a:pt x="5465" y="35509"/>
                    <a:pt x="5296" y="35509"/>
                  </a:cubicBezTo>
                  <a:cubicBezTo>
                    <a:pt x="2888" y="35510"/>
                    <a:pt x="936" y="32860"/>
                    <a:pt x="936" y="29592"/>
                  </a:cubicBezTo>
                  <a:cubicBezTo>
                    <a:pt x="936" y="28090"/>
                    <a:pt x="1356" y="26644"/>
                    <a:pt x="2112" y="25547"/>
                  </a:cubicBezTo>
                  <a:lnTo>
                    <a:pt x="2113" y="25547"/>
                  </a:lnTo>
                  <a:cubicBezTo>
                    <a:pt x="781" y="24481"/>
                    <a:pt x="-36" y="22528"/>
                    <a:pt x="-36" y="20418"/>
                  </a:cubicBezTo>
                  <a:cubicBezTo>
                    <a:pt x="-36" y="17370"/>
                    <a:pt x="1647" y="14817"/>
                    <a:pt x="3863" y="14504"/>
                  </a:cubicBezTo>
                  <a:close/>
                </a:path>
                <a:path w="43200" h="43200" fill="none">
                  <a:moveTo>
                    <a:pt x="4693" y="26177"/>
                  </a:moveTo>
                  <a:lnTo>
                    <a:pt x="4693" y="26177"/>
                  </a:lnTo>
                  <a:cubicBezTo>
                    <a:pt x="4580" y="26189"/>
                    <a:pt x="4468" y="26194"/>
                    <a:pt x="4356" y="26194"/>
                  </a:cubicBezTo>
                  <a:cubicBezTo>
                    <a:pt x="3584" y="26194"/>
                    <a:pt x="2826" y="25913"/>
                    <a:pt x="2160" y="25379"/>
                  </a:cubicBezTo>
                  <a:moveTo>
                    <a:pt x="6928" y="34899"/>
                  </a:moveTo>
                  <a:lnTo>
                    <a:pt x="6927" y="34898"/>
                  </a:lnTo>
                  <a:cubicBezTo>
                    <a:pt x="6572" y="35091"/>
                    <a:pt x="6200" y="35219"/>
                    <a:pt x="5820" y="35280"/>
                  </a:cubicBezTo>
                  <a:moveTo>
                    <a:pt x="16478" y="39090"/>
                  </a:moveTo>
                  <a:lnTo>
                    <a:pt x="16477" y="39090"/>
                  </a:lnTo>
                  <a:cubicBezTo>
                    <a:pt x="16210" y="38544"/>
                    <a:pt x="15986" y="37960"/>
                    <a:pt x="15809" y="37350"/>
                  </a:cubicBezTo>
                  <a:moveTo>
                    <a:pt x="28827" y="34751"/>
                  </a:moveTo>
                  <a:lnTo>
                    <a:pt x="28826" y="34750"/>
                  </a:lnTo>
                  <a:cubicBezTo>
                    <a:pt x="28787" y="35398"/>
                    <a:pt x="28698" y="36038"/>
                    <a:pt x="28560" y="36660"/>
                  </a:cubicBezTo>
                  <a:moveTo>
                    <a:pt x="34129" y="22954"/>
                  </a:moveTo>
                  <a:lnTo>
                    <a:pt x="34128" y="22954"/>
                  </a:lnTo>
                  <a:cubicBezTo>
                    <a:pt x="36118" y="24271"/>
                    <a:pt x="37381" y="27017"/>
                    <a:pt x="37381" y="30027"/>
                  </a:cubicBezTo>
                  <a:cubicBezTo>
                    <a:pt x="37381" y="30048"/>
                    <a:pt x="37380" y="30069"/>
                    <a:pt x="37380" y="30090"/>
                  </a:cubicBezTo>
                  <a:moveTo>
                    <a:pt x="41798" y="15354"/>
                  </a:moveTo>
                  <a:lnTo>
                    <a:pt x="41798" y="15354"/>
                  </a:lnTo>
                  <a:cubicBezTo>
                    <a:pt x="41473" y="16386"/>
                    <a:pt x="40978" y="17302"/>
                    <a:pt x="40350" y="18030"/>
                  </a:cubicBezTo>
                  <a:moveTo>
                    <a:pt x="38324" y="5426"/>
                  </a:moveTo>
                  <a:lnTo>
                    <a:pt x="38324" y="5425"/>
                  </a:lnTo>
                  <a:cubicBezTo>
                    <a:pt x="38375" y="5811"/>
                    <a:pt x="38401" y="6202"/>
                    <a:pt x="38401" y="6595"/>
                  </a:cubicBezTo>
                  <a:cubicBezTo>
                    <a:pt x="38401" y="6626"/>
                    <a:pt x="38400" y="6658"/>
                    <a:pt x="38400" y="6690"/>
                  </a:cubicBezTo>
                  <a:moveTo>
                    <a:pt x="29078" y="3952"/>
                  </a:moveTo>
                  <a:lnTo>
                    <a:pt x="29078" y="3952"/>
                  </a:lnTo>
                  <a:cubicBezTo>
                    <a:pt x="29266" y="3369"/>
                    <a:pt x="29516" y="2826"/>
                    <a:pt x="29820" y="2340"/>
                  </a:cubicBezTo>
                  <a:moveTo>
                    <a:pt x="22141" y="4720"/>
                  </a:moveTo>
                  <a:lnTo>
                    <a:pt x="22140" y="4719"/>
                  </a:lnTo>
                  <a:cubicBezTo>
                    <a:pt x="22217" y="4238"/>
                    <a:pt x="22338" y="3771"/>
                    <a:pt x="22500" y="3330"/>
                  </a:cubicBezTo>
                  <a:moveTo>
                    <a:pt x="14000" y="5192"/>
                  </a:moveTo>
                  <a:lnTo>
                    <a:pt x="14000" y="5191"/>
                  </a:lnTo>
                  <a:cubicBezTo>
                    <a:pt x="14471" y="5568"/>
                    <a:pt x="14908" y="6020"/>
                    <a:pt x="15299" y="6540"/>
                  </a:cubicBezTo>
                  <a:moveTo>
                    <a:pt x="4127" y="15789"/>
                  </a:moveTo>
                  <a:lnTo>
                    <a:pt x="4127" y="15788"/>
                  </a:lnTo>
                  <a:cubicBezTo>
                    <a:pt x="4024" y="15324"/>
                    <a:pt x="3948" y="14850"/>
                    <a:pt x="3900" y="14369"/>
                  </a:cubicBezTo>
                </a:path>
              </a:pathLst>
            </a:custGeom>
            <a:solidFill>
              <a:srgbClr val="FFFFCC"/>
            </a:solidFill>
            <a:ln w="25400">
              <a:solidFill>
                <a:srgbClr val="4568BA"/>
              </a:solidFill>
              <a:miter lim="800000"/>
              <a:headEnd/>
              <a:tailEnd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+mn-lt"/>
                  <a:ea typeface="+mn-ea"/>
                </a:rPr>
                <a:t>A</a:t>
              </a:r>
            </a:p>
          </p:txBody>
        </p:sp>
        <p:sp>
          <p:nvSpPr>
            <p:cNvPr id="10" name="Cloud 9"/>
            <p:cNvSpPr>
              <a:spLocks noChangeArrowheads="1"/>
            </p:cNvSpPr>
            <p:nvPr/>
          </p:nvSpPr>
          <p:spPr bwMode="auto">
            <a:xfrm>
              <a:off x="6019457" y="2857035"/>
              <a:ext cx="1448486" cy="1143465"/>
            </a:xfrm>
            <a:custGeom>
              <a:avLst/>
              <a:gdLst>
                <a:gd name="T0" fmla="*/ 1447279 w 43200"/>
                <a:gd name="T1" fmla="*/ 571733 h 43200"/>
                <a:gd name="T2" fmla="*/ 724243 w 43200"/>
                <a:gd name="T3" fmla="*/ 1142247 h 43200"/>
                <a:gd name="T4" fmla="*/ 4493 w 43200"/>
                <a:gd name="T5" fmla="*/ 571733 h 43200"/>
                <a:gd name="T6" fmla="*/ 724243 w 43200"/>
                <a:gd name="T7" fmla="*/ 65379 h 432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5954 w 43200"/>
                <a:gd name="T13" fmla="*/ 6524 h 43200"/>
                <a:gd name="T14" fmla="*/ 34174 w 43200"/>
                <a:gd name="T15" fmla="*/ 34674 h 43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00" h="43200">
                  <a:moveTo>
                    <a:pt x="3900" y="14370"/>
                  </a:moveTo>
                  <a:lnTo>
                    <a:pt x="3899" y="14370"/>
                  </a:lnTo>
                  <a:cubicBezTo>
                    <a:pt x="3858" y="13959"/>
                    <a:pt x="3838" y="13545"/>
                    <a:pt x="3838" y="13131"/>
                  </a:cubicBezTo>
                  <a:cubicBezTo>
                    <a:pt x="3838" y="8055"/>
                    <a:pt x="6861" y="3941"/>
                    <a:pt x="10591" y="3941"/>
                  </a:cubicBezTo>
                  <a:cubicBezTo>
                    <a:pt x="11791" y="3941"/>
                    <a:pt x="12969" y="4376"/>
                    <a:pt x="14005" y="5201"/>
                  </a:cubicBezTo>
                  <a:lnTo>
                    <a:pt x="14005" y="5202"/>
                  </a:lnTo>
                  <a:cubicBezTo>
                    <a:pt x="14930" y="2828"/>
                    <a:pt x="16742" y="1343"/>
                    <a:pt x="18715" y="1343"/>
                  </a:cubicBezTo>
                  <a:cubicBezTo>
                    <a:pt x="20114" y="1343"/>
                    <a:pt x="21458" y="2093"/>
                    <a:pt x="22456" y="3431"/>
                  </a:cubicBezTo>
                  <a:lnTo>
                    <a:pt x="22456" y="3432"/>
                  </a:lnTo>
                  <a:cubicBezTo>
                    <a:pt x="23194" y="1415"/>
                    <a:pt x="24707" y="140"/>
                    <a:pt x="26362" y="140"/>
                  </a:cubicBezTo>
                  <a:cubicBezTo>
                    <a:pt x="27723" y="140"/>
                    <a:pt x="29007" y="1006"/>
                    <a:pt x="29832" y="2481"/>
                  </a:cubicBezTo>
                  <a:lnTo>
                    <a:pt x="29832" y="2480"/>
                  </a:lnTo>
                  <a:cubicBezTo>
                    <a:pt x="30755" y="1002"/>
                    <a:pt x="32110" y="149"/>
                    <a:pt x="33538" y="149"/>
                  </a:cubicBezTo>
                  <a:cubicBezTo>
                    <a:pt x="35888" y="149"/>
                    <a:pt x="37901" y="2435"/>
                    <a:pt x="38318" y="5575"/>
                  </a:cubicBezTo>
                  <a:lnTo>
                    <a:pt x="38317" y="5576"/>
                  </a:lnTo>
                  <a:cubicBezTo>
                    <a:pt x="40639" y="6438"/>
                    <a:pt x="42250" y="9313"/>
                    <a:pt x="42250" y="12594"/>
                  </a:cubicBezTo>
                  <a:cubicBezTo>
                    <a:pt x="42250" y="13579"/>
                    <a:pt x="42103" y="14554"/>
                    <a:pt x="41818" y="15460"/>
                  </a:cubicBezTo>
                  <a:lnTo>
                    <a:pt x="41818" y="15459"/>
                  </a:lnTo>
                  <a:cubicBezTo>
                    <a:pt x="42727" y="17070"/>
                    <a:pt x="43220" y="19044"/>
                    <a:pt x="43220" y="21076"/>
                  </a:cubicBezTo>
                  <a:cubicBezTo>
                    <a:pt x="43220" y="25663"/>
                    <a:pt x="40741" y="29553"/>
                    <a:pt x="37404" y="30203"/>
                  </a:cubicBezTo>
                  <a:lnTo>
                    <a:pt x="37403" y="30202"/>
                  </a:lnTo>
                  <a:cubicBezTo>
                    <a:pt x="37378" y="34523"/>
                    <a:pt x="34795" y="38006"/>
                    <a:pt x="31619" y="38006"/>
                  </a:cubicBezTo>
                  <a:cubicBezTo>
                    <a:pt x="30535" y="38006"/>
                    <a:pt x="29474" y="37593"/>
                    <a:pt x="28555" y="36813"/>
                  </a:cubicBezTo>
                  <a:lnTo>
                    <a:pt x="28556" y="36813"/>
                  </a:lnTo>
                  <a:cubicBezTo>
                    <a:pt x="27694" y="40699"/>
                    <a:pt x="25069" y="43357"/>
                    <a:pt x="22094" y="43357"/>
                  </a:cubicBezTo>
                  <a:cubicBezTo>
                    <a:pt x="19839" y="43357"/>
                    <a:pt x="17733" y="41821"/>
                    <a:pt x="16480" y="39263"/>
                  </a:cubicBezTo>
                  <a:lnTo>
                    <a:pt x="16480" y="39264"/>
                  </a:lnTo>
                  <a:cubicBezTo>
                    <a:pt x="15279" y="40250"/>
                    <a:pt x="13904" y="40770"/>
                    <a:pt x="12503" y="40770"/>
                  </a:cubicBezTo>
                  <a:cubicBezTo>
                    <a:pt x="9735" y="40770"/>
                    <a:pt x="7180" y="38748"/>
                    <a:pt x="5804" y="35469"/>
                  </a:cubicBezTo>
                  <a:lnTo>
                    <a:pt x="5803" y="35469"/>
                  </a:lnTo>
                  <a:cubicBezTo>
                    <a:pt x="5635" y="35496"/>
                    <a:pt x="5465" y="35509"/>
                    <a:pt x="5296" y="35509"/>
                  </a:cubicBezTo>
                  <a:cubicBezTo>
                    <a:pt x="2888" y="35510"/>
                    <a:pt x="936" y="32860"/>
                    <a:pt x="936" y="29592"/>
                  </a:cubicBezTo>
                  <a:cubicBezTo>
                    <a:pt x="936" y="28090"/>
                    <a:pt x="1356" y="26644"/>
                    <a:pt x="2112" y="25547"/>
                  </a:cubicBezTo>
                  <a:lnTo>
                    <a:pt x="2113" y="25547"/>
                  </a:lnTo>
                  <a:cubicBezTo>
                    <a:pt x="781" y="24481"/>
                    <a:pt x="-36" y="22528"/>
                    <a:pt x="-36" y="20418"/>
                  </a:cubicBezTo>
                  <a:cubicBezTo>
                    <a:pt x="-36" y="17370"/>
                    <a:pt x="1647" y="14817"/>
                    <a:pt x="3863" y="14504"/>
                  </a:cubicBezTo>
                  <a:close/>
                </a:path>
                <a:path w="43200" h="43200" fill="none">
                  <a:moveTo>
                    <a:pt x="4693" y="26177"/>
                  </a:moveTo>
                  <a:lnTo>
                    <a:pt x="4693" y="26177"/>
                  </a:lnTo>
                  <a:cubicBezTo>
                    <a:pt x="4580" y="26189"/>
                    <a:pt x="4468" y="26194"/>
                    <a:pt x="4356" y="26194"/>
                  </a:cubicBezTo>
                  <a:cubicBezTo>
                    <a:pt x="3584" y="26194"/>
                    <a:pt x="2826" y="25913"/>
                    <a:pt x="2160" y="25379"/>
                  </a:cubicBezTo>
                  <a:moveTo>
                    <a:pt x="6928" y="34899"/>
                  </a:moveTo>
                  <a:lnTo>
                    <a:pt x="6927" y="34898"/>
                  </a:lnTo>
                  <a:cubicBezTo>
                    <a:pt x="6572" y="35091"/>
                    <a:pt x="6200" y="35219"/>
                    <a:pt x="5820" y="35280"/>
                  </a:cubicBezTo>
                  <a:moveTo>
                    <a:pt x="16478" y="39090"/>
                  </a:moveTo>
                  <a:lnTo>
                    <a:pt x="16477" y="39090"/>
                  </a:lnTo>
                  <a:cubicBezTo>
                    <a:pt x="16210" y="38544"/>
                    <a:pt x="15986" y="37960"/>
                    <a:pt x="15809" y="37350"/>
                  </a:cubicBezTo>
                  <a:moveTo>
                    <a:pt x="28827" y="34751"/>
                  </a:moveTo>
                  <a:lnTo>
                    <a:pt x="28826" y="34750"/>
                  </a:lnTo>
                  <a:cubicBezTo>
                    <a:pt x="28787" y="35398"/>
                    <a:pt x="28698" y="36038"/>
                    <a:pt x="28560" y="36660"/>
                  </a:cubicBezTo>
                  <a:moveTo>
                    <a:pt x="34129" y="22954"/>
                  </a:moveTo>
                  <a:lnTo>
                    <a:pt x="34128" y="22954"/>
                  </a:lnTo>
                  <a:cubicBezTo>
                    <a:pt x="36118" y="24271"/>
                    <a:pt x="37381" y="27017"/>
                    <a:pt x="37381" y="30027"/>
                  </a:cubicBezTo>
                  <a:cubicBezTo>
                    <a:pt x="37381" y="30048"/>
                    <a:pt x="37380" y="30069"/>
                    <a:pt x="37380" y="30090"/>
                  </a:cubicBezTo>
                  <a:moveTo>
                    <a:pt x="41798" y="15354"/>
                  </a:moveTo>
                  <a:lnTo>
                    <a:pt x="41798" y="15354"/>
                  </a:lnTo>
                  <a:cubicBezTo>
                    <a:pt x="41473" y="16386"/>
                    <a:pt x="40978" y="17302"/>
                    <a:pt x="40350" y="18030"/>
                  </a:cubicBezTo>
                  <a:moveTo>
                    <a:pt x="38324" y="5426"/>
                  </a:moveTo>
                  <a:lnTo>
                    <a:pt x="38324" y="5425"/>
                  </a:lnTo>
                  <a:cubicBezTo>
                    <a:pt x="38375" y="5811"/>
                    <a:pt x="38401" y="6202"/>
                    <a:pt x="38401" y="6595"/>
                  </a:cubicBezTo>
                  <a:cubicBezTo>
                    <a:pt x="38401" y="6626"/>
                    <a:pt x="38400" y="6658"/>
                    <a:pt x="38400" y="6690"/>
                  </a:cubicBezTo>
                  <a:moveTo>
                    <a:pt x="29078" y="3952"/>
                  </a:moveTo>
                  <a:lnTo>
                    <a:pt x="29078" y="3952"/>
                  </a:lnTo>
                  <a:cubicBezTo>
                    <a:pt x="29266" y="3369"/>
                    <a:pt x="29516" y="2826"/>
                    <a:pt x="29820" y="2340"/>
                  </a:cubicBezTo>
                  <a:moveTo>
                    <a:pt x="22141" y="4720"/>
                  </a:moveTo>
                  <a:lnTo>
                    <a:pt x="22140" y="4719"/>
                  </a:lnTo>
                  <a:cubicBezTo>
                    <a:pt x="22217" y="4238"/>
                    <a:pt x="22338" y="3771"/>
                    <a:pt x="22500" y="3330"/>
                  </a:cubicBezTo>
                  <a:moveTo>
                    <a:pt x="14000" y="5192"/>
                  </a:moveTo>
                  <a:lnTo>
                    <a:pt x="14000" y="5191"/>
                  </a:lnTo>
                  <a:cubicBezTo>
                    <a:pt x="14471" y="5568"/>
                    <a:pt x="14908" y="6020"/>
                    <a:pt x="15299" y="6540"/>
                  </a:cubicBezTo>
                  <a:moveTo>
                    <a:pt x="4127" y="15789"/>
                  </a:moveTo>
                  <a:lnTo>
                    <a:pt x="4127" y="15788"/>
                  </a:lnTo>
                  <a:cubicBezTo>
                    <a:pt x="4024" y="15324"/>
                    <a:pt x="3948" y="14850"/>
                    <a:pt x="3900" y="14369"/>
                  </a:cubicBezTo>
                </a:path>
              </a:pathLst>
            </a:custGeom>
            <a:solidFill>
              <a:srgbClr val="FFFFCC"/>
            </a:solidFill>
            <a:ln w="25400">
              <a:solidFill>
                <a:srgbClr val="4568BA"/>
              </a:solidFill>
              <a:miter lim="800000"/>
              <a:headEnd/>
              <a:tailEnd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+mn-lt"/>
                  <a:ea typeface="+mn-ea"/>
                </a:rPr>
                <a:t>B</a:t>
              </a:r>
            </a:p>
          </p:txBody>
        </p:sp>
        <p:cxnSp>
          <p:nvCxnSpPr>
            <p:cNvPr id="18" name="Straight Arrow Connector 17"/>
            <p:cNvCxnSpPr>
              <a:endCxn id="9" idx="2"/>
            </p:cNvCxnSpPr>
            <p:nvPr/>
          </p:nvCxnSpPr>
          <p:spPr>
            <a:xfrm rot="10800000" flipH="1">
              <a:off x="5257799" y="1943332"/>
              <a:ext cx="767003" cy="76141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9" idx="0"/>
            </p:cNvCxnSpPr>
            <p:nvPr/>
          </p:nvCxnSpPr>
          <p:spPr>
            <a:xfrm>
              <a:off x="7466607" y="1943332"/>
              <a:ext cx="762993" cy="76141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endCxn id="10" idx="2"/>
            </p:cNvCxnSpPr>
            <p:nvPr/>
          </p:nvCxnSpPr>
          <p:spPr>
            <a:xfrm rot="10800000" flipH="1" flipV="1">
              <a:off x="5257799" y="2704752"/>
              <a:ext cx="767003" cy="7240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0" idx="0"/>
            </p:cNvCxnSpPr>
            <p:nvPr/>
          </p:nvCxnSpPr>
          <p:spPr>
            <a:xfrm flipV="1">
              <a:off x="7466607" y="2704752"/>
              <a:ext cx="762993" cy="7240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 Box 105"/>
          <p:cNvSpPr txBox="1">
            <a:spLocks noChangeArrowheads="1"/>
          </p:cNvSpPr>
          <p:nvPr/>
        </p:nvSpPr>
        <p:spPr bwMode="auto">
          <a:xfrm>
            <a:off x="1447800" y="5334000"/>
            <a:ext cx="632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Span: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 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(A∪B) = max{t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(A),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(B)}</a:t>
            </a:r>
          </a:p>
        </p:txBody>
      </p:sp>
      <p:sp>
        <p:nvSpPr>
          <p:cNvPr id="31" name="Text Box 121"/>
          <p:cNvSpPr txBox="1">
            <a:spLocks noChangeArrowheads="1"/>
          </p:cNvSpPr>
          <p:nvPr/>
        </p:nvSpPr>
        <p:spPr bwMode="auto">
          <a:xfrm>
            <a:off x="1524000" y="4724400"/>
            <a:ext cx="548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Work:</a:t>
            </a:r>
            <a:r>
              <a:rPr lang="en-US" sz="2800">
                <a:latin typeface="Lucida Sans Unicode" charset="0"/>
              </a:rPr>
              <a:t>  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(A∪B) =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(A) +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(B)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10720</TotalTime>
  <Words>672</Words>
  <Application>Microsoft Macintosh PowerPoint</Application>
  <PresentationFormat>On-screen Show (4:3)</PresentationFormat>
  <Paragraphs>168</Paragraphs>
  <Slides>16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PowerPoint Presentation</vt:lpstr>
      <vt:lpstr>Complexity Measures for Parallel Computation</vt:lpstr>
      <vt:lpstr>Several possible models!</vt:lpstr>
      <vt:lpstr>Work / Span Model</vt:lpstr>
      <vt:lpstr>Work / Span Model</vt:lpstr>
      <vt:lpstr>Work / Span Model</vt:lpstr>
      <vt:lpstr>Work / Span Model</vt:lpstr>
      <vt:lpstr>Series Composition</vt:lpstr>
      <vt:lpstr>Parallel Composition</vt:lpstr>
      <vt:lpstr>Speedup</vt:lpstr>
      <vt:lpstr>Parallelism</vt:lpstr>
      <vt:lpstr>Laws of Parallel Complexity</vt:lpstr>
      <vt:lpstr>Communication Volume Model</vt:lpstr>
      <vt:lpstr>Complexity Measures for Parallel Computation</vt:lpstr>
      <vt:lpstr>Detailed complexity measures for data movement I:                        Latency/Bandwith Model</vt:lpstr>
      <vt:lpstr>Detailed complexity measures for data movement II:                        Cache Memory Model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514</cp:revision>
  <cp:lastPrinted>1999-10-20T00:13:40Z</cp:lastPrinted>
  <dcterms:created xsi:type="dcterms:W3CDTF">1998-10-05T22:15:03Z</dcterms:created>
  <dcterms:modified xsi:type="dcterms:W3CDTF">2015-01-28T19:48:34Z</dcterms:modified>
</cp:coreProperties>
</file>