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sldIdLst>
    <p:sldId id="258" r:id="rId2"/>
    <p:sldId id="257" r:id="rId3"/>
    <p:sldId id="262" r:id="rId4"/>
    <p:sldId id="310" r:id="rId5"/>
    <p:sldId id="270" r:id="rId6"/>
    <p:sldId id="342" r:id="rId7"/>
    <p:sldId id="307" r:id="rId8"/>
    <p:sldId id="308" r:id="rId9"/>
    <p:sldId id="268" r:id="rId10"/>
    <p:sldId id="320" r:id="rId11"/>
    <p:sldId id="272" r:id="rId12"/>
    <p:sldId id="274" r:id="rId13"/>
    <p:sldId id="271" r:id="rId14"/>
    <p:sldId id="273" r:id="rId15"/>
    <p:sldId id="275" r:id="rId16"/>
    <p:sldId id="276" r:id="rId17"/>
    <p:sldId id="277" r:id="rId18"/>
    <p:sldId id="278" r:id="rId19"/>
    <p:sldId id="309" r:id="rId20"/>
    <p:sldId id="279" r:id="rId21"/>
    <p:sldId id="343" r:id="rId22"/>
    <p:sldId id="281" r:id="rId23"/>
    <p:sldId id="286" r:id="rId24"/>
    <p:sldId id="287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06"/>
    <a:srgbClr val="009900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794" autoAdjust="0"/>
    <p:restoredTop sz="88455" autoAdjust="0"/>
  </p:normalViewPr>
  <p:slideViewPr>
    <p:cSldViewPr>
      <p:cViewPr varScale="1">
        <p:scale>
          <a:sx n="81" d="100"/>
          <a:sy n="81" d="100"/>
        </p:scale>
        <p:origin x="-112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79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602D0BFE-5C50-49EC-8BE0-2D423747B6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34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88167-E299-499A-95FD-3678938FAF0C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81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81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E6AA082-4C08-439E-AFBA-7162DFFCA5DC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79A9E-A83D-45E6-83E5-F9AAC5AB5108}" type="slidenum">
              <a:rPr lang="en-US"/>
              <a:pPr/>
              <a:t>17</a:t>
            </a:fld>
            <a:endParaRPr lang="en-US"/>
          </a:p>
        </p:txBody>
      </p:sp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09E7312-38AD-48F5-B226-D069660030B4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C83ED6-6C00-4442-8854-035AF45747E5}" type="slidenum">
              <a:rPr lang="en-US"/>
              <a:pPr/>
              <a:t>18</a:t>
            </a:fld>
            <a:endParaRPr lang="en-US"/>
          </a:p>
        </p:txBody>
      </p:sp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DF5DB7B-FEF1-4F3E-BA0F-3128F02F85C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83205-90D5-4637-B842-9C82E508DB29}" type="slidenum">
              <a:rPr lang="en-US"/>
              <a:pPr/>
              <a:t>20</a:t>
            </a:fld>
            <a:endParaRPr lang="en-US"/>
          </a:p>
        </p:txBody>
      </p:sp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E484068-7C3A-4286-B1A0-852CE9E7CA8D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7975"/>
          </a:xfrm>
        </p:spPr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83205-90D5-4637-B842-9C82E508DB29}" type="slidenum">
              <a:rPr lang="en-US"/>
              <a:pPr/>
              <a:t>21</a:t>
            </a:fld>
            <a:endParaRPr lang="en-US"/>
          </a:p>
        </p:txBody>
      </p:sp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E484068-7C3A-4286-B1A0-852CE9E7CA8D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7975"/>
          </a:xfrm>
        </p:spPr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7C57-D6ED-4471-BC85-790683865C2E}" type="slidenum">
              <a:rPr lang="en-US"/>
              <a:pPr/>
              <a:t>22</a:t>
            </a:fld>
            <a:endParaRPr lang="en-US"/>
          </a:p>
        </p:txBody>
      </p:sp>
      <p:sp>
        <p:nvSpPr>
          <p:cNvPr id="51202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51203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5120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E1F2137-5AA4-4DA6-AAB2-18BE56F7D874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12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818F00-EC3F-4EED-A3FF-41863C958037}" type="slidenum">
              <a:rPr lang="en-US"/>
              <a:pPr/>
              <a:t>23</a:t>
            </a:fld>
            <a:endParaRPr lang="en-US"/>
          </a:p>
        </p:txBody>
      </p:sp>
      <p:sp>
        <p:nvSpPr>
          <p:cNvPr id="57346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57347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57348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A99CBDA-8E3C-47F9-B1E5-D737AB15D7ED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4A94DD-11D9-46DD-99E2-7BB431A85F52}" type="slidenum">
              <a:rPr lang="en-US"/>
              <a:pPr/>
              <a:t>24</a:t>
            </a:fld>
            <a:endParaRPr lang="en-US"/>
          </a:p>
        </p:txBody>
      </p:sp>
      <p:sp>
        <p:nvSpPr>
          <p:cNvPr id="593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593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593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CB60C4B-D5CB-466C-9AF5-93680A3252B1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930AC-6FF4-452B-8827-42437A05F017}" type="slidenum">
              <a:rPr lang="en-US"/>
              <a:pPr/>
              <a:t>5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0BBDB7-3C58-4891-BC6C-6BBC06DDF783}" type="slidenum">
              <a:rPr lang="en-US"/>
              <a:pPr/>
              <a:t>9</a:t>
            </a:fld>
            <a:endParaRPr lang="en-US"/>
          </a:p>
        </p:txBody>
      </p:sp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0A6C158-843B-4B95-BA08-52F35D5618BC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0BBDB7-3C58-4891-BC6C-6BBC06DDF783}" type="slidenum">
              <a:rPr lang="en-US"/>
              <a:pPr/>
              <a:t>10</a:t>
            </a:fld>
            <a:endParaRPr lang="en-US"/>
          </a:p>
        </p:txBody>
      </p:sp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0A6C158-843B-4B95-BA08-52F35D5618BC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F43DC-4518-4E73-B62E-60755523B17D}" type="slidenum">
              <a:rPr lang="en-US"/>
              <a:pPr/>
              <a:t>11</a:t>
            </a:fld>
            <a:endParaRPr lang="en-US"/>
          </a:p>
        </p:txBody>
      </p:sp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16E58D2-AD29-4354-BEE1-7D9455F1A24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7975"/>
          </a:xfrm>
        </p:spPr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8A4F4-F8BD-401F-8354-F693B7010DE6}" type="slidenum">
              <a:rPr lang="en-US"/>
              <a:pPr/>
              <a:t>12</a:t>
            </a:fld>
            <a:endParaRPr lang="en-US"/>
          </a:p>
        </p:txBody>
      </p:sp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1EA793B-D4FB-449A-AB7A-951E2A227EA1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70D9F-5858-4E46-984B-8A24210F8AAB}" type="slidenum">
              <a:rPr lang="en-US"/>
              <a:pPr/>
              <a:t>14</a:t>
            </a:fld>
            <a:endParaRPr lang="en-US"/>
          </a:p>
        </p:txBody>
      </p:sp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F01C596-6F53-46E3-97A4-0B8A1632D53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484706-D071-45E4-BF2D-14B2F499E5D9}" type="slidenum">
              <a:rPr lang="en-US"/>
              <a:pPr/>
              <a:t>15</a:t>
            </a:fld>
            <a:endParaRPr lang="en-US"/>
          </a:p>
        </p:txBody>
      </p:sp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194303A-E812-49B3-AC7C-353B7A449DEB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31F9BA-D902-4B92-AF94-DDB7E1E7A2D2}" type="slidenum">
              <a:rPr lang="en-US"/>
              <a:pPr/>
              <a:t>16</a:t>
            </a:fld>
            <a:endParaRPr lang="en-US"/>
          </a:p>
        </p:txBody>
      </p:sp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E9BEF24-AB24-46E5-902A-3F1212C34FC0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F939177C-2FDF-4695-B7C3-0A8116DF402B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924800" cy="1470025"/>
          </a:xfrm>
        </p:spPr>
        <p:txBody>
          <a:bodyPr/>
          <a:lstStyle/>
          <a:p>
            <a:pPr defTabSz="914400"/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140 :  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Feb 2, 2015</a:t>
            </a:r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Multicore (and Shared Memory) Programming with </a:t>
            </a:r>
            <a:r>
              <a:rPr lang="en-US" sz="4000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Cilk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Plus</a:t>
            </a:r>
            <a:endParaRPr lang="en-US" sz="4000" b="0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3276600"/>
            <a:ext cx="8686800" cy="2438400"/>
          </a:xfrm>
        </p:spPr>
        <p:txBody>
          <a:bodyPr/>
          <a:lstStyle/>
          <a:p>
            <a:pPr defTabSz="914400"/>
            <a:endParaRPr lang="en-US" dirty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 Multicore and s</a:t>
            </a:r>
            <a:r>
              <a:rPr lang="en-US" dirty="0" smtClean="0">
                <a:solidFill>
                  <a:srgbClr val="585650"/>
                </a:solidFill>
              </a:rPr>
              <a:t>hared </a:t>
            </a:r>
            <a:r>
              <a:rPr lang="en-US" dirty="0">
                <a:solidFill>
                  <a:srgbClr val="585650"/>
                </a:solidFill>
              </a:rPr>
              <a:t>m</a:t>
            </a:r>
            <a:r>
              <a:rPr lang="en-US" dirty="0" smtClean="0">
                <a:solidFill>
                  <a:srgbClr val="585650"/>
                </a:solidFill>
              </a:rPr>
              <a:t>emory</a:t>
            </a:r>
            <a:endParaRPr lang="en-US" dirty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rgbClr val="585650"/>
                </a:solidFill>
              </a:rPr>
              <a:t>  </a:t>
            </a:r>
            <a:r>
              <a:rPr lang="en-US" dirty="0" err="1" smtClean="0">
                <a:solidFill>
                  <a:srgbClr val="585650"/>
                </a:solidFill>
              </a:rPr>
              <a:t>Cilk</a:t>
            </a:r>
            <a:r>
              <a:rPr lang="en-US" dirty="0">
                <a:solidFill>
                  <a:srgbClr val="585650"/>
                </a:solidFill>
              </a:rPr>
              <a:t> </a:t>
            </a:r>
            <a:r>
              <a:rPr lang="en-US" dirty="0" smtClean="0">
                <a:solidFill>
                  <a:srgbClr val="585650"/>
                </a:solidFill>
              </a:rPr>
              <a:t>Plus and the divide &amp; conquer </a:t>
            </a:r>
            <a:r>
              <a:rPr lang="en-US" dirty="0">
                <a:solidFill>
                  <a:srgbClr val="585650"/>
                </a:solidFill>
              </a:rPr>
              <a:t>p</a:t>
            </a:r>
            <a:r>
              <a:rPr lang="en-US" dirty="0" smtClean="0">
                <a:solidFill>
                  <a:srgbClr val="585650"/>
                </a:solidFill>
              </a:rPr>
              <a:t>aradigm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rgbClr val="585650"/>
                </a:solidFill>
              </a:rPr>
              <a:t>  Data races</a:t>
            </a:r>
            <a:endParaRPr lang="en-US" sz="2400" dirty="0" smtClean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rgbClr val="585650"/>
                </a:solidFill>
              </a:rPr>
              <a:t>  Analyzing performance in </a:t>
            </a:r>
            <a:r>
              <a:rPr lang="en-US" dirty="0" err="1" smtClean="0">
                <a:solidFill>
                  <a:srgbClr val="585650"/>
                </a:solidFill>
              </a:rPr>
              <a:t>Cilk</a:t>
            </a:r>
            <a:r>
              <a:rPr lang="en-US" dirty="0" smtClean="0">
                <a:solidFill>
                  <a:srgbClr val="585650"/>
                </a:solidFill>
              </a:rPr>
              <a:t> Plus</a:t>
            </a:r>
            <a:endParaRPr lang="en-US" sz="2400" dirty="0">
              <a:solidFill>
                <a:srgbClr val="5856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4" descr="Parchment"/>
          <p:cNvSpPr>
            <a:spLocks noChangeArrowheads="1"/>
          </p:cNvSpPr>
          <p:nvPr/>
        </p:nvSpPr>
        <p:spPr bwMode="auto">
          <a:xfrm>
            <a:off x="457200" y="2151062"/>
            <a:ext cx="8305800" cy="3716338"/>
          </a:xfrm>
          <a:prstGeom prst="foldedCorner">
            <a:avLst>
              <a:gd name="adj" fmla="val 1250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9pPr>
          </a:lstStyle>
          <a:p>
            <a:pPr marL="336550" indent="-336550" algn="l" defTabSz="457200" eaLnBrk="0" hangingPunct="0">
              <a:lnSpc>
                <a:spcPct val="120000"/>
              </a:lnSpc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b="1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Lucida Sans Unicode" pitchFamily="34" charset="0"/>
            </a:endParaRPr>
          </a:p>
        </p:txBody>
      </p:sp>
      <p:sp>
        <p:nvSpPr>
          <p:cNvPr id="26634" name="Rectangle 10" descr="Parchment"/>
          <p:cNvSpPr>
            <a:spLocks noChangeArrowheads="1"/>
          </p:cNvSpPr>
          <p:nvPr/>
        </p:nvSpPr>
        <p:spPr bwMode="auto">
          <a:xfrm>
            <a:off x="457200" y="2133599"/>
            <a:ext cx="8305800" cy="3733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bIns="0"/>
          <a:lstStyle/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template &lt;</a:t>
            </a:r>
            <a:r>
              <a:rPr lang="en-US" sz="1400" dirty="0" err="1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typename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T&gt;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void </a:t>
            </a:r>
            <a:r>
              <a:rPr lang="en-US" sz="1400" dirty="0" err="1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qsort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(T begin, T end) { </a:t>
            </a:r>
            <a:endParaRPr lang="en-US" sz="1400" dirty="0" smtClean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(begin != end) </a:t>
            </a:r>
            <a:r>
              <a:rPr lang="en-US" sz="1400" dirty="0" smtClean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{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T middle = partition</a:t>
            </a:r>
            <a:r>
              <a:rPr lang="en-US" sz="1400" dirty="0" smtClean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(begin, end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…);</a:t>
            </a: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          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1400" dirty="0" err="1">
                <a:solidFill>
                  <a:schemeClr val="accent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cilk_spawn</a:t>
            </a:r>
            <a:r>
              <a:rPr lang="en-US" sz="14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qsort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(begin, middle); </a:t>
            </a:r>
            <a:endParaRPr lang="en-US" sz="1400" dirty="0" smtClean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1400" dirty="0" err="1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qsort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(max(begin + 1, middle), end)</a:t>
            </a:r>
            <a:r>
              <a:rPr lang="en-US" sz="1400" dirty="0" smtClean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1400" dirty="0" err="1" smtClean="0">
                <a:solidFill>
                  <a:schemeClr val="accent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cilk_sync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595438"/>
            <a:ext cx="4724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  <a:cs typeface="+mn-cs"/>
              </a:rPr>
              <a:t>Quicksort</a:t>
            </a:r>
            <a:endParaRPr lang="en-US" sz="24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5608" name="Tit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Nested Parallelism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71598" y="1752600"/>
            <a:ext cx="7795042" cy="2254250"/>
            <a:chOff x="1371598" y="1752600"/>
            <a:chExt cx="7795042" cy="2254250"/>
          </a:xfrm>
        </p:grpSpPr>
        <p:sp>
          <p:nvSpPr>
            <p:cNvPr id="8" name="AutoShape 10"/>
            <p:cNvSpPr>
              <a:spLocks/>
            </p:cNvSpPr>
            <p:nvPr/>
          </p:nvSpPr>
          <p:spPr bwMode="auto">
            <a:xfrm rot="10800000" flipV="1">
              <a:off x="1371598" y="2514600"/>
              <a:ext cx="4191001" cy="1492250"/>
            </a:xfrm>
            <a:custGeom>
              <a:avLst/>
              <a:gdLst>
                <a:gd name="T0" fmla="*/ 638027 w 12922"/>
                <a:gd name="T1" fmla="*/ 224 h 8376"/>
                <a:gd name="T2" fmla="*/ 3438107 w 12922"/>
                <a:gd name="T3" fmla="*/ 1874012 h 8376"/>
                <a:gd name="T4" fmla="*/ 0 60000 65536"/>
                <a:gd name="T5" fmla="*/ 0 60000 65536"/>
                <a:gd name="T6" fmla="*/ 0 w 12922"/>
                <a:gd name="T7" fmla="*/ 0 h 8376"/>
                <a:gd name="T8" fmla="*/ 12922 w 12922"/>
                <a:gd name="T9" fmla="*/ 8376 h 8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22" h="8376" stroke="0">
                  <a:moveTo>
                    <a:pt x="0" y="270"/>
                  </a:moveTo>
                  <a:cubicBezTo>
                    <a:pt x="786" y="91"/>
                    <a:pt x="1591" y="0"/>
                    <a:pt x="2398" y="1"/>
                  </a:cubicBezTo>
                  <a:cubicBezTo>
                    <a:pt x="7428" y="1"/>
                    <a:pt x="11793" y="3474"/>
                    <a:pt x="12922" y="8376"/>
                  </a:cubicBezTo>
                </a:path>
                <a:path w="12922" h="8376" fill="none">
                  <a:moveTo>
                    <a:pt x="2398" y="1"/>
                  </a:moveTo>
                  <a:cubicBezTo>
                    <a:pt x="7428" y="1"/>
                    <a:pt x="11793" y="3474"/>
                    <a:pt x="12922" y="8376"/>
                  </a:cubicBezTo>
                </a:path>
              </a:pathLst>
            </a:custGeom>
            <a:noFill/>
            <a:ln w="57240">
              <a:solidFill>
                <a:schemeClr val="tx2"/>
              </a:solidFill>
              <a:miter lim="800000"/>
              <a:headEnd type="triangle" w="med" len="med"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4928015" y="1752600"/>
              <a:ext cx="4238625" cy="172561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48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9pPr>
            </a:lstStyle>
            <a:p>
              <a:pPr algn="l" defTabSz="457200" eaLnBrk="0" hangingPunct="0">
                <a:lnSpc>
                  <a:spcPct val="85000"/>
                </a:lnSpc>
                <a:spcBef>
                  <a:spcPts val="80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dirty="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The named </a:t>
              </a:r>
              <a:r>
                <a:rPr lang="en-GB" b="1" i="1" dirty="0">
                  <a:solidFill>
                    <a:srgbClr val="FFCC00"/>
                  </a:solidFill>
                  <a:ea typeface="Arial Unicode MS" pitchFamily="34" charset="-128"/>
                  <a:cs typeface="Arial Unicode MS" pitchFamily="34" charset="-128"/>
                </a:rPr>
                <a:t>child</a:t>
              </a:r>
              <a:r>
                <a:rPr lang="en-GB" b="1" spc="600" dirty="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GB" dirty="0" smtClean="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function may execute </a:t>
              </a:r>
              <a:r>
                <a:rPr lang="en-GB" dirty="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in parallel with the </a:t>
              </a:r>
              <a:r>
                <a:rPr lang="en-GB" b="1" i="1" dirty="0">
                  <a:solidFill>
                    <a:srgbClr val="FFCC00"/>
                  </a:solidFill>
                  <a:ea typeface="Arial Unicode MS" pitchFamily="34" charset="-128"/>
                  <a:cs typeface="Arial Unicode MS" pitchFamily="34" charset="-128"/>
                </a:rPr>
                <a:t>parent</a:t>
              </a:r>
              <a:r>
                <a:rPr lang="en-GB" spc="600" dirty="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GB" dirty="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caller.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352550" y="4572000"/>
            <a:ext cx="6191250" cy="1981200"/>
            <a:chOff x="1352550" y="4572000"/>
            <a:chExt cx="6191250" cy="1981200"/>
          </a:xfrm>
        </p:grpSpPr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2916238" y="5214938"/>
              <a:ext cx="4627562" cy="1338262"/>
            </a:xfrm>
            <a:prstGeom prst="roundRect">
              <a:avLst>
                <a:gd name="adj" fmla="val 17741"/>
              </a:avLst>
            </a:prstGeom>
            <a:solidFill>
              <a:schemeClr val="accent2"/>
            </a:solidFill>
            <a:ln w="648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9pPr>
            </a:lstStyle>
            <a:p>
              <a:pPr algn="l" defTabSz="457200" eaLnBrk="0" hangingPunct="0">
                <a:lnSpc>
                  <a:spcPct val="85000"/>
                </a:lnSpc>
                <a:spcBef>
                  <a:spcPts val="80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dirty="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Control cannot pass this point until all spawned children have returned.</a:t>
              </a:r>
            </a:p>
          </p:txBody>
        </p:sp>
        <p:sp>
          <p:nvSpPr>
            <p:cNvPr id="9" name="AutoShape 11"/>
            <p:cNvSpPr>
              <a:spLocks/>
            </p:cNvSpPr>
            <p:nvPr/>
          </p:nvSpPr>
          <p:spPr bwMode="auto">
            <a:xfrm rot="10800000" flipH="1" flipV="1">
              <a:off x="1352550" y="4572000"/>
              <a:ext cx="2838450" cy="12954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742 h 21600"/>
                <a:gd name="T20" fmla="*/ 10799 w 21600"/>
                <a:gd name="T21" fmla="*/ 1640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11487" y="21578"/>
                  </a:moveTo>
                  <a:cubicBezTo>
                    <a:pt x="11258" y="21592"/>
                    <a:pt x="11029" y="21599"/>
                    <a:pt x="10800" y="21600"/>
                  </a:cubicBezTo>
                  <a:cubicBezTo>
                    <a:pt x="5316" y="21600"/>
                    <a:pt x="703" y="17490"/>
                    <a:pt x="71" y="12043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11487" y="21578"/>
                  </a:moveTo>
                  <a:cubicBezTo>
                    <a:pt x="11258" y="21592"/>
                    <a:pt x="11029" y="21599"/>
                    <a:pt x="10800" y="21600"/>
                  </a:cubicBezTo>
                  <a:cubicBezTo>
                    <a:pt x="5316" y="21600"/>
                    <a:pt x="703" y="17490"/>
                    <a:pt x="71" y="12043"/>
                  </a:cubicBezTo>
                </a:path>
              </a:pathLst>
            </a:custGeom>
            <a:noFill/>
            <a:ln w="57240">
              <a:solidFill>
                <a:schemeClr val="tx2"/>
              </a:solidFill>
              <a:miter lim="800000"/>
              <a:headEnd type="triangle" w="med" len="med"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45370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 dirty="0" err="1" smtClean="0">
                <a:solidFill>
                  <a:schemeClr val="accent2"/>
                </a:solidFill>
              </a:rPr>
              <a:t>Cilk</a:t>
            </a:r>
            <a:r>
              <a:rPr lang="en-US" sz="4400" dirty="0" smtClean="0"/>
              <a:t> </a:t>
            </a:r>
            <a:r>
              <a:rPr lang="en-US" sz="4400" dirty="0"/>
              <a:t>Loops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3581400"/>
            <a:ext cx="8991600" cy="2773196"/>
          </a:xfrm>
        </p:spPr>
        <p:txBody>
          <a:bodyPr wrap="square">
            <a:spAutoFit/>
          </a:bodyPr>
          <a:lstStyle/>
          <a:p>
            <a:pPr marL="280988" indent="-280988"/>
            <a:r>
              <a:rPr lang="en-US" dirty="0"/>
              <a:t>A </a:t>
            </a:r>
            <a:r>
              <a:rPr lang="en-US" dirty="0" err="1">
                <a:solidFill>
                  <a:schemeClr val="accent2"/>
                </a:solidFill>
                <a:latin typeface="Lucida Sans Typewriter" pitchFamily="49" charset="0"/>
              </a:rPr>
              <a:t>cilk_for</a:t>
            </a:r>
            <a:r>
              <a:rPr lang="en-US" dirty="0"/>
              <a:t> loop’s iterations execute in parallel.</a:t>
            </a:r>
          </a:p>
          <a:p>
            <a:pPr marL="280988" indent="-280988"/>
            <a:r>
              <a:rPr lang="en-US" dirty="0" smtClean="0"/>
              <a:t>Loop index </a:t>
            </a:r>
            <a:r>
              <a:rPr lang="en-US" dirty="0"/>
              <a:t>must be declared in the </a:t>
            </a:r>
            <a:r>
              <a:rPr lang="en-US" dirty="0" err="1" smtClean="0"/>
              <a:t>cilk_for</a:t>
            </a:r>
            <a:r>
              <a:rPr lang="en-US" dirty="0" smtClean="0"/>
              <a:t>( ).</a:t>
            </a:r>
            <a:endParaRPr lang="en-US" dirty="0"/>
          </a:p>
          <a:p>
            <a:pPr marL="280988" indent="-280988"/>
            <a:r>
              <a:rPr lang="en-US" dirty="0"/>
              <a:t>E</a:t>
            </a:r>
            <a:r>
              <a:rPr lang="en-US" dirty="0" smtClean="0"/>
              <a:t>nd </a:t>
            </a:r>
            <a:r>
              <a:rPr lang="en-US" dirty="0"/>
              <a:t>condition is evaluated </a:t>
            </a:r>
            <a:r>
              <a:rPr lang="en-US" dirty="0" smtClean="0"/>
              <a:t>just once, </a:t>
            </a:r>
            <a:br>
              <a:rPr lang="en-US" dirty="0" smtClean="0"/>
            </a:br>
            <a:r>
              <a:rPr lang="en-US" dirty="0" smtClean="0"/>
              <a:t>    at </a:t>
            </a:r>
            <a:r>
              <a:rPr lang="en-US" dirty="0"/>
              <a:t>the beginning of the loop.</a:t>
            </a:r>
          </a:p>
          <a:p>
            <a:pPr marL="280988" indent="-280988"/>
            <a:r>
              <a:rPr lang="en-US" dirty="0"/>
              <a:t>Loop </a:t>
            </a:r>
            <a:r>
              <a:rPr lang="en-US" dirty="0" smtClean="0"/>
              <a:t>increment must be </a:t>
            </a:r>
            <a:r>
              <a:rPr lang="en-US" dirty="0"/>
              <a:t>a </a:t>
            </a:r>
            <a:r>
              <a:rPr lang="en-US" b="1" dirty="0" err="1"/>
              <a:t>const</a:t>
            </a:r>
            <a:r>
              <a:rPr lang="en-US" dirty="0"/>
              <a:t> </a:t>
            </a:r>
            <a:r>
              <a:rPr lang="en-US" dirty="0" smtClean="0"/>
              <a:t>value.</a:t>
            </a:r>
          </a:p>
          <a:p>
            <a:pPr marL="280988" indent="-280988"/>
            <a:r>
              <a:rPr lang="en-US" dirty="0" smtClean="0"/>
              <a:t>No “break” or “return” allowed inside the loop.</a:t>
            </a:r>
            <a:endParaRPr lang="en-US" dirty="0"/>
          </a:p>
        </p:txBody>
      </p:sp>
      <p:grpSp>
        <p:nvGrpSpPr>
          <p:cNvPr id="32772" name="Group 3"/>
          <p:cNvGrpSpPr>
            <a:grpSpLocks/>
          </p:cNvGrpSpPr>
          <p:nvPr/>
        </p:nvGrpSpPr>
        <p:grpSpPr bwMode="auto">
          <a:xfrm>
            <a:off x="1828800" y="1752600"/>
            <a:ext cx="5435600" cy="2060575"/>
            <a:chOff x="698" y="1792"/>
            <a:chExt cx="4679" cy="2220"/>
          </a:xfrm>
        </p:grpSpPr>
        <p:sp>
          <p:nvSpPr>
            <p:cNvPr id="11" name="AutoShape 4" descr="Parchment"/>
            <p:cNvSpPr>
              <a:spLocks noChangeArrowheads="1"/>
            </p:cNvSpPr>
            <p:nvPr/>
          </p:nvSpPr>
          <p:spPr bwMode="auto">
            <a:xfrm>
              <a:off x="698" y="1792"/>
              <a:ext cx="4679" cy="1808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32774" name="Rectangle 5" descr="Parchment"/>
            <p:cNvSpPr>
              <a:spLocks noChangeArrowheads="1"/>
            </p:cNvSpPr>
            <p:nvPr/>
          </p:nvSpPr>
          <p:spPr bwMode="auto">
            <a:xfrm>
              <a:off x="787" y="1871"/>
              <a:ext cx="4536" cy="21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cilk_for</a:t>
              </a: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(int i=1; i&lt;n; ++i)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</a:t>
              </a:r>
              <a:r>
                <a:rPr lang="en-US" sz="18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cilk_for</a:t>
              </a: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(int j=0; j&lt;i; ++j)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B[i][j] = A[j][i];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09600" y="1295400"/>
            <a:ext cx="4724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Matrix transpose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Serial Correctness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858963" y="1143000"/>
            <a:ext cx="2919412" cy="167005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403475" y="4960938"/>
            <a:ext cx="1828800" cy="6286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Conventional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Regression Tests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312988" y="5961063"/>
            <a:ext cx="2011362" cy="668337"/>
          </a:xfrm>
          <a:prstGeom prst="octagon">
            <a:avLst>
              <a:gd name="adj" fmla="val 23148"/>
            </a:avLst>
          </a:prstGeom>
          <a:solidFill>
            <a:srgbClr val="0093D0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Reliable Single-Threaded Code</a:t>
            </a:r>
          </a:p>
        </p:txBody>
      </p:sp>
      <p:grpSp>
        <p:nvGrpSpPr>
          <p:cNvPr id="36871" name="Group 9"/>
          <p:cNvGrpSpPr>
            <a:grpSpLocks/>
          </p:cNvGrpSpPr>
          <p:nvPr/>
        </p:nvGrpSpPr>
        <p:grpSpPr bwMode="auto">
          <a:xfrm>
            <a:off x="5486400" y="1358900"/>
            <a:ext cx="1600200" cy="1238250"/>
            <a:chOff x="2542" y="317"/>
            <a:chExt cx="1008" cy="851"/>
          </a:xfrm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542" y="317"/>
              <a:ext cx="1008" cy="851"/>
            </a:xfrm>
            <a:prstGeom prst="flowChartAlternateProcess">
              <a:avLst/>
            </a:prstGeom>
            <a:solidFill>
              <a:srgbClr val="2DACAD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Ctr="1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800" dirty="0" err="1" smtClean="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Cilk</a:t>
              </a:r>
              <a:r>
                <a:rPr lang="en-GB" sz="1800" dirty="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GB" sz="1800" dirty="0" smtClean="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Plus</a:t>
              </a:r>
              <a:r>
                <a:rPr lang="en-GB" sz="1800" dirty="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/>
              </a:r>
              <a:br>
                <a:rPr lang="en-GB" sz="1800" dirty="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</a:br>
              <a:r>
                <a:rPr lang="en-GB" sz="1600" dirty="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  <p:sp>
          <p:nvSpPr>
            <p:cNvPr id="36873" name="AutoShape 11"/>
            <p:cNvSpPr>
              <a:spLocks noChangeArrowheads="1"/>
            </p:cNvSpPr>
            <p:nvPr/>
          </p:nvSpPr>
          <p:spPr bwMode="auto">
            <a:xfrm>
              <a:off x="2595" y="736"/>
              <a:ext cx="902" cy="340"/>
            </a:xfrm>
            <a:prstGeom prst="flowChartAlternateProcess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0" anchor="ctr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Conventional </a:t>
              </a:r>
            </a:p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</p:grpSp>
      <p:cxnSp>
        <p:nvCxnSpPr>
          <p:cNvPr id="36874" name="AutoShape 13"/>
          <p:cNvCxnSpPr>
            <a:cxnSpLocks noChangeShapeType="1"/>
            <a:stCxn id="6" idx="2"/>
          </p:cNvCxnSpPr>
          <p:nvPr/>
        </p:nvCxnSpPr>
        <p:spPr bwMode="auto">
          <a:xfrm rot="5400000">
            <a:off x="3135313" y="5762625"/>
            <a:ext cx="355600" cy="952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75" name="AutoShape 14"/>
          <p:cNvCxnSpPr>
            <a:cxnSpLocks noChangeShapeType="1"/>
            <a:stCxn id="27" idx="0"/>
            <a:endCxn id="4" idx="2"/>
          </p:cNvCxnSpPr>
          <p:nvPr/>
        </p:nvCxnSpPr>
        <p:spPr bwMode="auto">
          <a:xfrm rot="5400000" flipH="1" flipV="1">
            <a:off x="3109119" y="3021806"/>
            <a:ext cx="419100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 type="triangle" w="med" len="med"/>
            <a:tailEnd/>
          </a:ln>
        </p:spPr>
      </p:cxnSp>
      <p:cxnSp>
        <p:nvCxnSpPr>
          <p:cNvPr id="36876" name="AutoShape 15"/>
          <p:cNvCxnSpPr>
            <a:cxnSpLocks noChangeShapeType="1"/>
            <a:endCxn id="20" idx="0"/>
          </p:cNvCxnSpPr>
          <p:nvPr/>
        </p:nvCxnSpPr>
        <p:spPr bwMode="auto">
          <a:xfrm rot="5400000">
            <a:off x="6110288" y="2773362"/>
            <a:ext cx="355600" cy="317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77" name="AutoShape 17"/>
          <p:cNvCxnSpPr>
            <a:cxnSpLocks noChangeShapeType="1"/>
            <a:stCxn id="4" idx="3"/>
            <a:endCxn id="9" idx="1"/>
          </p:cNvCxnSpPr>
          <p:nvPr/>
        </p:nvCxnSpPr>
        <p:spPr bwMode="auto">
          <a:xfrm>
            <a:off x="4778375" y="1978025"/>
            <a:ext cx="708025" cy="0"/>
          </a:xfrm>
          <a:prstGeom prst="straightConnector1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8" name="AutoShape 26"/>
          <p:cNvSpPr>
            <a:spLocks noChangeArrowheads="1"/>
          </p:cNvSpPr>
          <p:nvPr/>
        </p:nvSpPr>
        <p:spPr bwMode="auto">
          <a:xfrm>
            <a:off x="5543550" y="3805238"/>
            <a:ext cx="1485900" cy="549275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137160" rIns="90000" bIns="46800" anchor="ctr" anchorCtr="1"/>
          <a:lstStyle/>
          <a:p>
            <a:pPr algn="ctr"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+mn-cs"/>
              </a:rPr>
              <a:t>Binary</a:t>
            </a:r>
          </a:p>
        </p:txBody>
      </p:sp>
      <p:sp>
        <p:nvSpPr>
          <p:cNvPr id="20" name="AutoShape 33"/>
          <p:cNvSpPr>
            <a:spLocks noChangeArrowheads="1"/>
          </p:cNvSpPr>
          <p:nvPr/>
        </p:nvSpPr>
        <p:spPr bwMode="auto">
          <a:xfrm>
            <a:off x="5524500" y="2952750"/>
            <a:ext cx="1524000" cy="4889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13716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Linker</a:t>
            </a:r>
          </a:p>
        </p:txBody>
      </p:sp>
      <p:cxnSp>
        <p:nvCxnSpPr>
          <p:cNvPr id="36880" name="AutoShape 37"/>
          <p:cNvCxnSpPr>
            <a:cxnSpLocks noChangeShapeType="1"/>
            <a:stCxn id="20" idx="2"/>
            <a:endCxn id="18" idx="0"/>
          </p:cNvCxnSpPr>
          <p:nvPr/>
        </p:nvCxnSpPr>
        <p:spPr bwMode="auto">
          <a:xfrm>
            <a:off x="6286500" y="3441700"/>
            <a:ext cx="0" cy="36353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81" name="AutoShape 38"/>
          <p:cNvCxnSpPr>
            <a:cxnSpLocks noChangeShapeType="1"/>
            <a:stCxn id="18" idx="2"/>
            <a:endCxn id="32" idx="0"/>
          </p:cNvCxnSpPr>
          <p:nvPr/>
        </p:nvCxnSpPr>
        <p:spPr bwMode="auto">
          <a:xfrm rot="5400000">
            <a:off x="6061075" y="4579938"/>
            <a:ext cx="452437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7" name="AutoShape 2"/>
          <p:cNvSpPr>
            <a:spLocks noChangeArrowheads="1"/>
          </p:cNvSpPr>
          <p:nvPr/>
        </p:nvSpPr>
        <p:spPr bwMode="auto">
          <a:xfrm>
            <a:off x="2060575" y="3232150"/>
            <a:ext cx="2514600" cy="1395413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46800" rIns="90000" bIns="46800" anchorCtr="1"/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36883" name="Text Box 3"/>
          <p:cNvSpPr txBox="1">
            <a:spLocks noChangeArrowheads="1"/>
          </p:cNvSpPr>
          <p:nvPr/>
        </p:nvSpPr>
        <p:spPr bwMode="auto">
          <a:xfrm>
            <a:off x="2878138" y="4319588"/>
            <a:ext cx="1398587" cy="320675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 anchor="ctr" anchorCtr="1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Serialization</a:t>
            </a:r>
          </a:p>
        </p:txBody>
      </p:sp>
      <p:sp>
        <p:nvSpPr>
          <p:cNvPr id="36884" name="Rectangle 57"/>
          <p:cNvSpPr>
            <a:spLocks noChangeArrowheads="1"/>
          </p:cNvSpPr>
          <p:nvPr/>
        </p:nvSpPr>
        <p:spPr bwMode="auto">
          <a:xfrm>
            <a:off x="1939925" y="1219200"/>
            <a:ext cx="1914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err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fib (</a:t>
            </a:r>
            <a:r>
              <a:rPr lang="en-GB" sz="1200" dirty="0" err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GB" sz="1200" dirty="0" err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x,y</a:t>
            </a: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</a:t>
            </a:r>
            <a:r>
              <a:rPr lang="en-GB" sz="1200" dirty="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200" dirty="0" err="1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cilk_spawn</a:t>
            </a: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 dirty="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 dirty="0" err="1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cilk_sync</a:t>
            </a:r>
            <a:r>
              <a:rPr lang="en-GB" sz="1200" dirty="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</a:t>
            </a:r>
            <a:r>
              <a:rPr lang="en-GB" sz="1200" dirty="0" err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x+y</a:t>
            </a: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 dirty="0" smtClean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smtClean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6885" name="AutoShape 36"/>
          <p:cNvCxnSpPr>
            <a:cxnSpLocks noChangeShapeType="1"/>
            <a:endCxn id="6" idx="3"/>
          </p:cNvCxnSpPr>
          <p:nvPr/>
        </p:nvCxnSpPr>
        <p:spPr bwMode="auto">
          <a:xfrm rot="10800000">
            <a:off x="4232275" y="5275263"/>
            <a:ext cx="1406525" cy="1587"/>
          </a:xfrm>
          <a:prstGeom prst="bentConnector3">
            <a:avLst>
              <a:gd name="adj1" fmla="val 50000"/>
            </a:avLst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86" name="AutoShape 12"/>
          <p:cNvCxnSpPr>
            <a:cxnSpLocks noChangeShapeType="1"/>
            <a:stCxn id="27" idx="2"/>
            <a:endCxn id="6" idx="0"/>
          </p:cNvCxnSpPr>
          <p:nvPr/>
        </p:nvCxnSpPr>
        <p:spPr bwMode="auto">
          <a:xfrm rot="5400000">
            <a:off x="3151981" y="4793457"/>
            <a:ext cx="333375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2" name="AutoShape 21"/>
          <p:cNvSpPr>
            <a:spLocks noChangeArrowheads="1"/>
          </p:cNvSpPr>
          <p:nvPr/>
        </p:nvSpPr>
        <p:spPr bwMode="auto">
          <a:xfrm>
            <a:off x="5410200" y="4806950"/>
            <a:ext cx="1752600" cy="908050"/>
          </a:xfrm>
          <a:prstGeom prst="flowChartAlternateProcess">
            <a:avLst/>
          </a:prstGeom>
          <a:solidFill>
            <a:srgbClr val="2DACAD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 err="1" smtClean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</a:t>
            </a:r>
            <a:r>
              <a:rPr lang="en-GB" sz="16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Plus Runtime </a:t>
            </a:r>
            <a:endParaRPr lang="en-GB" sz="1600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Library</a:t>
            </a:r>
          </a:p>
        </p:txBody>
      </p:sp>
      <p:pic>
        <p:nvPicPr>
          <p:cNvPr id="36888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9363" y="5349875"/>
            <a:ext cx="3540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6889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72163" y="5349875"/>
            <a:ext cx="3238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28600" y="4572000"/>
            <a:ext cx="4648200" cy="2062163"/>
          </a:xfrm>
          <a:prstGeom prst="wedgeRoundRectCallout">
            <a:avLst>
              <a:gd name="adj1" fmla="val 63796"/>
              <a:gd name="adj2" fmla="val -13125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Serial correctness</a:t>
            </a:r>
            <a:r>
              <a:rPr lang="en-GB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can be debugged and verified </a:t>
            </a:r>
            <a:r>
              <a:rPr lang="en-GB">
                <a:solidFill>
                  <a:schemeClr val="bg1"/>
                </a:solidFill>
              </a:rPr>
              <a:t>by running the multithreaded code on a single processor.</a:t>
            </a:r>
            <a:endParaRPr lang="en-GB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2598738" y="2463800"/>
            <a:ext cx="1297448" cy="349648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 err="1" smtClean="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Cilk</a:t>
            </a: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source</a:t>
            </a:r>
          </a:p>
        </p:txBody>
      </p:sp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4343400" y="763588"/>
            <a:ext cx="4648200" cy="1780772"/>
          </a:xfrm>
          <a:prstGeom prst="wedgeRoundRectCallout">
            <a:avLst>
              <a:gd name="adj1" fmla="val -52903"/>
              <a:gd name="adj2" fmla="val 97773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GB" b="1" i="1" dirty="0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serialization</a:t>
            </a:r>
            <a:r>
              <a:rPr lang="en-GB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is the code with the </a:t>
            </a:r>
            <a:r>
              <a:rPr lang="en-GB" sz="3100" dirty="0" err="1" smtClean="0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</a:t>
            </a:r>
            <a:r>
              <a:rPr lang="en-GB" dirty="0" smtClean="0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keywords replaced by null or </a:t>
            </a:r>
            <a:r>
              <a:rPr lang="en-GB" b="1" dirty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C++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keywords.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Serialization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990600" y="2514600"/>
            <a:ext cx="4457700" cy="2476500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#ifdef</a:t>
            </a:r>
            <a:r>
              <a:rPr lang="en-US" sz="2000" b="1">
                <a:latin typeface="Courier New" pitchFamily="49" charset="0"/>
              </a:rPr>
              <a:t> CILKPAR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#include</a:t>
            </a:r>
            <a:r>
              <a:rPr lang="en-US" sz="2000" b="1">
                <a:latin typeface="Courier New" pitchFamily="49" charset="0"/>
              </a:rPr>
              <a:t> &lt;cilk.h&gt;</a:t>
            </a:r>
          </a:p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#else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cilk_for for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cilk_main main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cilk_spawn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cilk_sync</a:t>
            </a:r>
          </a:p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#endif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5562600"/>
            <a:ext cx="7767638" cy="762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60606"/>
                </a:solidFill>
              </a:rPr>
              <a:t>cilk++ -DCILKPAR –O2 –o parallel.exe main.cpp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60606"/>
                </a:solidFill>
              </a:rPr>
              <a:t>g++ –O2 –o serial.exe main.cpp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09600" y="1524000"/>
            <a:ext cx="8077200" cy="7982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dirty="0"/>
              <a:t>How to seamlessly switch between serial </a:t>
            </a:r>
            <a:r>
              <a:rPr lang="en-US" dirty="0" err="1"/>
              <a:t>c++</a:t>
            </a:r>
            <a:r>
              <a:rPr lang="en-US" dirty="0"/>
              <a:t> and parallel </a:t>
            </a:r>
            <a:r>
              <a:rPr lang="en-US" dirty="0" err="1" smtClean="0"/>
              <a:t>cilk</a:t>
            </a:r>
            <a:r>
              <a:rPr lang="en-US" dirty="0" smtClean="0"/>
              <a:t> plus </a:t>
            </a:r>
            <a:r>
              <a:rPr lang="en-US" dirty="0"/>
              <a:t>programs?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324600" y="2362200"/>
            <a:ext cx="2438400" cy="1108075"/>
          </a:xfrm>
          <a:prstGeom prst="wedgeRoundRectCallout">
            <a:avLst>
              <a:gd name="adj1" fmla="val -89259"/>
              <a:gd name="adj2" fmla="val 21491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Add to the beginning of your program 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6705600" y="4114800"/>
            <a:ext cx="2057400" cy="434975"/>
          </a:xfrm>
          <a:prstGeom prst="wedgeRoundRectCallout">
            <a:avLst>
              <a:gd name="adj1" fmla="val -89583"/>
              <a:gd name="adj2" fmla="val 251093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Compile !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79388" y="1143000"/>
            <a:ext cx="2919412" cy="167005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19" name="Rectangle 57"/>
          <p:cNvSpPr>
            <a:spLocks noChangeArrowheads="1"/>
          </p:cNvSpPr>
          <p:nvPr/>
        </p:nvSpPr>
        <p:spPr bwMode="auto">
          <a:xfrm>
            <a:off x="260350" y="1219200"/>
            <a:ext cx="27876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cilk_spawn</a:t>
            </a: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cilk_sync;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3482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Correctness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919163" y="2463800"/>
            <a:ext cx="1297448" cy="349648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 err="1" smtClean="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Cilk</a:t>
            </a: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source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035425" y="1358900"/>
            <a:ext cx="1600200" cy="1238250"/>
            <a:chOff x="2542" y="317"/>
            <a:chExt cx="1008" cy="8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542" y="317"/>
              <a:ext cx="1008" cy="851"/>
            </a:xfrm>
            <a:prstGeom prst="flowChartAlternateProcess">
              <a:avLst/>
            </a:prstGeom>
            <a:solidFill>
              <a:srgbClr val="2DACAD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Ctr="1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800" dirty="0" err="1" smtClean="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Cilk</a:t>
              </a:r>
              <a:r>
                <a:rPr lang="en-GB" sz="1800" dirty="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GB" sz="1800" dirty="0" smtClean="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Plus</a:t>
              </a:r>
              <a:r>
                <a:rPr lang="en-GB" sz="1800" dirty="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/>
              </a:r>
              <a:br>
                <a:rPr lang="en-GB" sz="1800" dirty="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</a:br>
              <a:r>
                <a:rPr lang="en-GB" sz="1600" dirty="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95" y="736"/>
              <a:ext cx="902" cy="340"/>
            </a:xfrm>
            <a:prstGeom prst="flowChartAlternateProcess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0" anchor="ctr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Conventional </a:t>
              </a:r>
            </a:p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</p:grpSp>
      <p:cxnSp>
        <p:nvCxnSpPr>
          <p:cNvPr id="34823" name="AutoShape 15"/>
          <p:cNvCxnSpPr>
            <a:cxnSpLocks noChangeShapeType="1"/>
            <a:endCxn id="26" idx="0"/>
          </p:cNvCxnSpPr>
          <p:nvPr/>
        </p:nvCxnSpPr>
        <p:spPr bwMode="auto">
          <a:xfrm rot="5400000">
            <a:off x="4657726" y="2774950"/>
            <a:ext cx="355600" cy="317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24" name="AutoShape 16"/>
          <p:cNvCxnSpPr>
            <a:cxnSpLocks noChangeShapeType="1"/>
            <a:stCxn id="19" idx="3"/>
            <a:endCxn id="22" idx="1"/>
          </p:cNvCxnSpPr>
          <p:nvPr/>
        </p:nvCxnSpPr>
        <p:spPr bwMode="auto">
          <a:xfrm>
            <a:off x="5578475" y="4079875"/>
            <a:ext cx="1285875" cy="0"/>
          </a:xfrm>
          <a:prstGeom prst="straightConnector1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4825" name="AutoShape 17"/>
          <p:cNvCxnSpPr>
            <a:cxnSpLocks noChangeShapeType="1"/>
            <a:stCxn id="4" idx="3"/>
          </p:cNvCxnSpPr>
          <p:nvPr/>
        </p:nvCxnSpPr>
        <p:spPr bwMode="auto">
          <a:xfrm>
            <a:off x="3098800" y="1978025"/>
            <a:ext cx="936625" cy="1588"/>
          </a:xfrm>
          <a:prstGeom prst="bentConnector3">
            <a:avLst>
              <a:gd name="adj1" fmla="val 50000"/>
            </a:avLst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9" name="AutoShape 26"/>
          <p:cNvSpPr>
            <a:spLocks noChangeArrowheads="1"/>
          </p:cNvSpPr>
          <p:nvPr/>
        </p:nvSpPr>
        <p:spPr bwMode="auto">
          <a:xfrm>
            <a:off x="4092575" y="3805238"/>
            <a:ext cx="1485900" cy="549275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137160" rIns="90000" bIns="46800" anchor="ctr" anchorCtr="1"/>
          <a:lstStyle/>
          <a:p>
            <a:pPr algn="ctr"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+mn-cs"/>
              </a:rPr>
              <a:t>Binary</a:t>
            </a:r>
          </a:p>
        </p:txBody>
      </p:sp>
      <p:sp>
        <p:nvSpPr>
          <p:cNvPr id="21" name="AutoShape 28"/>
          <p:cNvSpPr>
            <a:spLocks noChangeArrowheads="1"/>
          </p:cNvSpPr>
          <p:nvPr/>
        </p:nvSpPr>
        <p:spPr bwMode="auto">
          <a:xfrm>
            <a:off x="6772275" y="5961063"/>
            <a:ext cx="2011363" cy="668337"/>
          </a:xfrm>
          <a:prstGeom prst="octagon">
            <a:avLst>
              <a:gd name="adj" fmla="val 23148"/>
            </a:avLst>
          </a:prstGeom>
          <a:solidFill>
            <a:srgbClr val="0093D0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Reliable Multi-Threaded Code</a:t>
            </a:r>
          </a:p>
        </p:txBody>
      </p:sp>
      <p:sp>
        <p:nvSpPr>
          <p:cNvPr id="22" name="AutoShape 29"/>
          <p:cNvSpPr>
            <a:spLocks noChangeArrowheads="1"/>
          </p:cNvSpPr>
          <p:nvPr/>
        </p:nvSpPr>
        <p:spPr bwMode="auto">
          <a:xfrm>
            <a:off x="6864350" y="3765550"/>
            <a:ext cx="1828800" cy="628650"/>
          </a:xfrm>
          <a:prstGeom prst="flowChartAlternateProcess">
            <a:avLst/>
          </a:prstGeom>
          <a:solidFill>
            <a:srgbClr val="2DACAD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800" dirty="0" err="1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>Cilk</a:t>
            </a:r>
            <a:r>
              <a:rPr lang="en-GB" sz="1800" dirty="0" err="1">
                <a:solidFill>
                  <a:schemeClr val="bg1">
                    <a:lumMod val="85000"/>
                  </a:schemeClr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>screen</a:t>
            </a:r>
            <a: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/>
            </a:r>
            <a:b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</a:b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+mn-cs"/>
              </a:rPr>
              <a:t>Race Detector</a:t>
            </a:r>
          </a:p>
        </p:txBody>
      </p:sp>
      <p:sp>
        <p:nvSpPr>
          <p:cNvPr id="23" name="AutoShape 30"/>
          <p:cNvSpPr>
            <a:spLocks noChangeArrowheads="1"/>
          </p:cNvSpPr>
          <p:nvPr/>
        </p:nvSpPr>
        <p:spPr bwMode="auto">
          <a:xfrm>
            <a:off x="6870700" y="4959350"/>
            <a:ext cx="1828800" cy="6286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Parallel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Regression Tests</a:t>
            </a:r>
          </a:p>
        </p:txBody>
      </p:sp>
      <p:cxnSp>
        <p:nvCxnSpPr>
          <p:cNvPr id="34830" name="AutoShape 31"/>
          <p:cNvCxnSpPr>
            <a:cxnSpLocks noChangeShapeType="1"/>
            <a:stCxn id="23" idx="2"/>
            <a:endCxn id="21" idx="2"/>
          </p:cNvCxnSpPr>
          <p:nvPr/>
        </p:nvCxnSpPr>
        <p:spPr bwMode="auto">
          <a:xfrm flipH="1">
            <a:off x="7778750" y="5588000"/>
            <a:ext cx="6350" cy="373063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6" name="AutoShape 33"/>
          <p:cNvSpPr>
            <a:spLocks noChangeArrowheads="1"/>
          </p:cNvSpPr>
          <p:nvPr/>
        </p:nvSpPr>
        <p:spPr bwMode="auto">
          <a:xfrm>
            <a:off x="4073525" y="2952750"/>
            <a:ext cx="1524000" cy="4889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13716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Linker</a:t>
            </a:r>
          </a:p>
        </p:txBody>
      </p:sp>
      <p:cxnSp>
        <p:nvCxnSpPr>
          <p:cNvPr id="34832" name="AutoShape 34"/>
          <p:cNvCxnSpPr>
            <a:cxnSpLocks noChangeShapeType="1"/>
            <a:stCxn id="22" idx="2"/>
            <a:endCxn id="23" idx="0"/>
          </p:cNvCxnSpPr>
          <p:nvPr/>
        </p:nvCxnSpPr>
        <p:spPr bwMode="auto">
          <a:xfrm rot="16200000" flipH="1">
            <a:off x="7499350" y="4673600"/>
            <a:ext cx="565150" cy="6350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33" name="AutoShape 37"/>
          <p:cNvCxnSpPr>
            <a:cxnSpLocks noChangeShapeType="1"/>
            <a:stCxn id="26" idx="2"/>
            <a:endCxn id="19" idx="0"/>
          </p:cNvCxnSpPr>
          <p:nvPr/>
        </p:nvCxnSpPr>
        <p:spPr bwMode="auto">
          <a:xfrm>
            <a:off x="4835525" y="3441700"/>
            <a:ext cx="0" cy="36353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92" name="AutoShape 2"/>
          <p:cNvSpPr>
            <a:spLocks noChangeArrowheads="1"/>
          </p:cNvSpPr>
          <p:nvPr/>
        </p:nvSpPr>
        <p:spPr bwMode="auto">
          <a:xfrm>
            <a:off x="228600" y="4572000"/>
            <a:ext cx="6096000" cy="1884363"/>
          </a:xfrm>
          <a:prstGeom prst="wedgeRoundRectCallout">
            <a:avLst>
              <a:gd name="adj1" fmla="val 61199"/>
              <a:gd name="adj2" fmla="val -58617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Parallel correctness</a:t>
            </a:r>
            <a:r>
              <a:rPr lang="en-GB" sz="2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can be debugged and verified with the </a:t>
            </a:r>
            <a:r>
              <a:rPr lang="en-GB" sz="2700" dirty="0" err="1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</a:t>
            </a:r>
            <a:r>
              <a:rPr lang="en-GB" sz="2700" dirty="0" err="1">
                <a:solidFill>
                  <a:schemeClr val="accent4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screen</a:t>
            </a:r>
            <a:r>
              <a:rPr lang="en-GB" sz="2700" dirty="0">
                <a:solidFill>
                  <a:schemeClr val="accent4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race detector, which guarantees to find inconsistencies with the serial code quickly.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utoShape 5"/>
          <p:cNvSpPr>
            <a:spLocks noChangeArrowheads="1"/>
          </p:cNvSpPr>
          <p:nvPr/>
        </p:nvSpPr>
        <p:spPr bwMode="auto">
          <a:xfrm>
            <a:off x="609600" y="3783013"/>
            <a:ext cx="4343400" cy="160020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Race Bugs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7924800" cy="168433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  <a:defRPr/>
            </a:pPr>
            <a:r>
              <a:rPr lang="en-US" sz="3100" kern="0" dirty="0">
                <a:solidFill>
                  <a:schemeClr val="accent2"/>
                </a:solidFill>
                <a:latin typeface="+mj-lt"/>
                <a:cs typeface="+mn-cs"/>
              </a:rPr>
              <a:t>Definition.</a:t>
            </a:r>
            <a:r>
              <a:rPr lang="en-US" kern="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  <a:latin typeface="Lucida Sans Unicode"/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</a:rPr>
              <a:t>A </a:t>
            </a:r>
            <a:r>
              <a:rPr lang="en-US" i="1" kern="0" dirty="0">
                <a:solidFill>
                  <a:srgbClr val="990033"/>
                </a:solidFill>
              </a:rPr>
              <a:t>determinacy race </a:t>
            </a:r>
            <a:r>
              <a:rPr lang="en-US" kern="0" dirty="0">
                <a:solidFill>
                  <a:schemeClr val="accent4"/>
                </a:solidFill>
              </a:rPr>
              <a:t>occurs when two logically parallel instructions access the same memory location and at least one of the instructions performs a write.</a:t>
            </a:r>
            <a:endParaRPr lang="en-US" kern="0" dirty="0">
              <a:solidFill>
                <a:srgbClr val="827F77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85800" y="3783013"/>
            <a:ext cx="43434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int x = 0;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Lucida Sans Typewriter" pitchFamily="49" charset="0"/>
              </a:rPr>
              <a:t>cilk_for</a:t>
            </a: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(int i=0, i&lt;2, ++i) 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    x++;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assert(x == 2);</a:t>
            </a:r>
          </a:p>
        </p:txBody>
      </p:sp>
      <p:sp>
        <p:nvSpPr>
          <p:cNvPr id="33" name="Oval 32"/>
          <p:cNvSpPr/>
          <p:nvPr/>
        </p:nvSpPr>
        <p:spPr>
          <a:xfrm>
            <a:off x="381000" y="3783311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</a:p>
        </p:txBody>
      </p:sp>
      <p:sp>
        <p:nvSpPr>
          <p:cNvPr id="34" name="Oval 33"/>
          <p:cNvSpPr/>
          <p:nvPr/>
        </p:nvSpPr>
        <p:spPr>
          <a:xfrm>
            <a:off x="228600" y="4442422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B</a:t>
            </a:r>
          </a:p>
        </p:txBody>
      </p:sp>
      <p:sp>
        <p:nvSpPr>
          <p:cNvPr id="35" name="Oval 34"/>
          <p:cNvSpPr/>
          <p:nvPr/>
        </p:nvSpPr>
        <p:spPr>
          <a:xfrm>
            <a:off x="533400" y="4442422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C</a:t>
            </a:r>
          </a:p>
        </p:txBody>
      </p:sp>
      <p:sp>
        <p:nvSpPr>
          <p:cNvPr id="36" name="Oval 35"/>
          <p:cNvSpPr/>
          <p:nvPr/>
        </p:nvSpPr>
        <p:spPr>
          <a:xfrm>
            <a:off x="381000" y="4926311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D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832475" y="4237038"/>
            <a:ext cx="835025" cy="69215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x++;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115050" y="3570288"/>
            <a:ext cx="1809750" cy="36988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>
            <a:spAutoFit/>
          </a:bodyPr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 x = 0;</a:t>
            </a:r>
          </a:p>
        </p:txBody>
      </p:sp>
      <p:cxnSp>
        <p:nvCxnSpPr>
          <p:cNvPr id="74" name="Elbow Connector 73"/>
          <p:cNvCxnSpPr>
            <a:cxnSpLocks noChangeShapeType="1"/>
            <a:stCxn id="73" idx="2"/>
            <a:endCxn id="72" idx="0"/>
          </p:cNvCxnSpPr>
          <p:nvPr/>
        </p:nvCxnSpPr>
        <p:spPr bwMode="auto">
          <a:xfrm rot="5400000">
            <a:off x="6486525" y="3703638"/>
            <a:ext cx="296863" cy="76993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cxnSp>
        <p:nvCxnSpPr>
          <p:cNvPr id="75" name="Elbow Connector 74"/>
          <p:cNvCxnSpPr>
            <a:cxnSpLocks noChangeShapeType="1"/>
            <a:stCxn id="73" idx="2"/>
            <a:endCxn id="79" idx="0"/>
          </p:cNvCxnSpPr>
          <p:nvPr/>
        </p:nvCxnSpPr>
        <p:spPr bwMode="auto">
          <a:xfrm rot="16200000" flipH="1">
            <a:off x="7265987" y="3694113"/>
            <a:ext cx="296863" cy="7889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sp>
        <p:nvSpPr>
          <p:cNvPr id="76" name="Rectangle 75"/>
          <p:cNvSpPr/>
          <p:nvPr/>
        </p:nvSpPr>
        <p:spPr>
          <a:xfrm>
            <a:off x="5810250" y="5345113"/>
            <a:ext cx="2419350" cy="36988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assert(x == 2);</a:t>
            </a:r>
          </a:p>
        </p:txBody>
      </p:sp>
      <p:cxnSp>
        <p:nvCxnSpPr>
          <p:cNvPr id="77" name="Elbow Connector 76"/>
          <p:cNvCxnSpPr>
            <a:cxnSpLocks noChangeShapeType="1"/>
            <a:stCxn id="72" idx="2"/>
            <a:endCxn id="76" idx="0"/>
          </p:cNvCxnSpPr>
          <p:nvPr/>
        </p:nvCxnSpPr>
        <p:spPr bwMode="auto">
          <a:xfrm rot="16200000" flipH="1">
            <a:off x="6426994" y="4752182"/>
            <a:ext cx="415925" cy="76993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cxnSp>
        <p:nvCxnSpPr>
          <p:cNvPr id="78" name="Elbow Connector 77"/>
          <p:cNvCxnSpPr>
            <a:cxnSpLocks noChangeShapeType="1"/>
            <a:stCxn id="79" idx="2"/>
            <a:endCxn id="76" idx="0"/>
          </p:cNvCxnSpPr>
          <p:nvPr/>
        </p:nvCxnSpPr>
        <p:spPr bwMode="auto">
          <a:xfrm rot="5400000">
            <a:off x="7206456" y="4742657"/>
            <a:ext cx="415925" cy="7889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sp>
        <p:nvSpPr>
          <p:cNvPr id="79" name="Rectangle 78"/>
          <p:cNvSpPr/>
          <p:nvPr/>
        </p:nvSpPr>
        <p:spPr>
          <a:xfrm>
            <a:off x="7391400" y="4237038"/>
            <a:ext cx="835025" cy="69215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x++;</a:t>
            </a:r>
          </a:p>
        </p:txBody>
      </p:sp>
      <p:sp>
        <p:nvSpPr>
          <p:cNvPr id="80" name="Oval 79"/>
          <p:cNvSpPr/>
          <p:nvPr/>
        </p:nvSpPr>
        <p:spPr>
          <a:xfrm>
            <a:off x="6891888" y="3276600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</a:p>
        </p:txBody>
      </p:sp>
      <p:sp>
        <p:nvSpPr>
          <p:cNvPr id="81" name="Oval 80"/>
          <p:cNvSpPr/>
          <p:nvPr/>
        </p:nvSpPr>
        <p:spPr>
          <a:xfrm>
            <a:off x="5486400" y="4455767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B</a:t>
            </a:r>
          </a:p>
        </p:txBody>
      </p:sp>
      <p:sp>
        <p:nvSpPr>
          <p:cNvPr id="82" name="Oval 81"/>
          <p:cNvSpPr/>
          <p:nvPr/>
        </p:nvSpPr>
        <p:spPr>
          <a:xfrm>
            <a:off x="8305800" y="4455767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C</a:t>
            </a:r>
          </a:p>
        </p:txBody>
      </p:sp>
      <p:sp>
        <p:nvSpPr>
          <p:cNvPr id="83" name="Oval 82"/>
          <p:cNvSpPr/>
          <p:nvPr/>
        </p:nvSpPr>
        <p:spPr>
          <a:xfrm>
            <a:off x="6891888" y="5791200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D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09600" y="3144838"/>
            <a:ext cx="1743075" cy="568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100" kern="0" dirty="0">
                <a:solidFill>
                  <a:srgbClr val="0093D0"/>
                </a:solidFill>
                <a:latin typeface="HandelGotDBol"/>
                <a:cs typeface="+mn-cs"/>
              </a:rPr>
              <a:t>Example</a:t>
            </a: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521325" y="6172200"/>
            <a:ext cx="30178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Dependency Graph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/>
      <p:bldP spid="72" grpId="0" animBg="1"/>
      <p:bldP spid="73" grpId="0" animBg="1"/>
      <p:bldP spid="76" grpId="0" animBg="1"/>
      <p:bldP spid="79" grpId="0" animBg="1"/>
      <p:bldP spid="84" grpId="0"/>
      <p:bldP spid="8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Race Bugs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962525" y="3827463"/>
            <a:ext cx="1160463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r1 = x;</a:t>
            </a:r>
          </a:p>
        </p:txBody>
      </p:sp>
      <p:sp>
        <p:nvSpPr>
          <p:cNvPr id="5" name="Rectangle 4"/>
          <p:cNvSpPr/>
          <p:nvPr/>
        </p:nvSpPr>
        <p:spPr>
          <a:xfrm>
            <a:off x="5100638" y="4648200"/>
            <a:ext cx="882650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r1++;</a:t>
            </a:r>
          </a:p>
        </p:txBody>
      </p:sp>
      <p:sp>
        <p:nvSpPr>
          <p:cNvPr id="6" name="Rectangle 5"/>
          <p:cNvSpPr/>
          <p:nvPr/>
        </p:nvSpPr>
        <p:spPr>
          <a:xfrm>
            <a:off x="4962525" y="5424488"/>
            <a:ext cx="1160463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r1;</a:t>
            </a: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 rot="5400000">
            <a:off x="5317332" y="4421981"/>
            <a:ext cx="450850" cy="1587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 rot="5400000">
            <a:off x="5338763" y="5221288"/>
            <a:ext cx="407987" cy="1587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265988" y="3827463"/>
            <a:ext cx="1160462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r2 = x;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05688" y="4648200"/>
            <a:ext cx="881062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r2++;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265988" y="5424488"/>
            <a:ext cx="1160462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r2;</a:t>
            </a:r>
          </a:p>
        </p:txBody>
      </p:sp>
      <p:cxnSp>
        <p:nvCxnSpPr>
          <p:cNvPr id="16" name="Straight Arrow Connector 15"/>
          <p:cNvCxnSpPr>
            <a:stCxn id="13" idx="2"/>
            <a:endCxn id="14" idx="0"/>
          </p:cNvCxnSpPr>
          <p:nvPr/>
        </p:nvCxnSpPr>
        <p:spPr>
          <a:xfrm rot="5400000">
            <a:off x="7620794" y="4421981"/>
            <a:ext cx="450850" cy="1588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2"/>
            <a:endCxn id="15" idx="0"/>
          </p:cNvCxnSpPr>
          <p:nvPr/>
        </p:nvCxnSpPr>
        <p:spPr>
          <a:xfrm rot="5400000">
            <a:off x="7642225" y="5221288"/>
            <a:ext cx="407987" cy="1588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199188" y="3048000"/>
            <a:ext cx="1020762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0;</a:t>
            </a:r>
          </a:p>
        </p:txBody>
      </p:sp>
      <p:cxnSp>
        <p:nvCxnSpPr>
          <p:cNvPr id="23" name="Elbow Connector 22"/>
          <p:cNvCxnSpPr>
            <a:stCxn id="18" idx="2"/>
            <a:endCxn id="4" idx="0"/>
          </p:cNvCxnSpPr>
          <p:nvPr/>
        </p:nvCxnSpPr>
        <p:spPr>
          <a:xfrm rot="5400000">
            <a:off x="5921375" y="3038476"/>
            <a:ext cx="409575" cy="1168400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8" idx="2"/>
            <a:endCxn id="13" idx="0"/>
          </p:cNvCxnSpPr>
          <p:nvPr/>
        </p:nvCxnSpPr>
        <p:spPr>
          <a:xfrm rot="16200000" flipH="1">
            <a:off x="7073106" y="3055145"/>
            <a:ext cx="409575" cy="1135062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56250" y="6248400"/>
            <a:ext cx="2276475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assert(x == 2);</a:t>
            </a:r>
          </a:p>
        </p:txBody>
      </p:sp>
      <p:cxnSp>
        <p:nvCxnSpPr>
          <p:cNvPr id="28" name="Elbow Connector 27"/>
          <p:cNvCxnSpPr>
            <a:stCxn id="6" idx="2"/>
            <a:endCxn id="27" idx="0"/>
          </p:cNvCxnSpPr>
          <p:nvPr/>
        </p:nvCxnSpPr>
        <p:spPr>
          <a:xfrm rot="16200000" flipH="1">
            <a:off x="5891213" y="5445125"/>
            <a:ext cx="454025" cy="1152525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5" idx="2"/>
            <a:endCxn id="27" idx="0"/>
          </p:cNvCxnSpPr>
          <p:nvPr/>
        </p:nvCxnSpPr>
        <p:spPr>
          <a:xfrm rot="5400000">
            <a:off x="7042944" y="5445919"/>
            <a:ext cx="454025" cy="1150937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436889" y="30421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0" name="Oval 49"/>
          <p:cNvSpPr/>
          <p:nvPr/>
        </p:nvSpPr>
        <p:spPr>
          <a:xfrm>
            <a:off x="4446289" y="3821757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4446289" y="46423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2" name="Oval 51"/>
          <p:cNvSpPr/>
          <p:nvPr/>
        </p:nvSpPr>
        <p:spPr>
          <a:xfrm>
            <a:off x="6773983" y="3821757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3" name="Oval 52"/>
          <p:cNvSpPr/>
          <p:nvPr/>
        </p:nvSpPr>
        <p:spPr>
          <a:xfrm>
            <a:off x="6773983" y="46423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4" name="Oval 53"/>
          <p:cNvSpPr/>
          <p:nvPr/>
        </p:nvSpPr>
        <p:spPr>
          <a:xfrm>
            <a:off x="6773983" y="5419040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5" name="Oval 54"/>
          <p:cNvSpPr/>
          <p:nvPr/>
        </p:nvSpPr>
        <p:spPr>
          <a:xfrm>
            <a:off x="4446289" y="5419040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6" name="Oval 55"/>
          <p:cNvSpPr/>
          <p:nvPr/>
        </p:nvSpPr>
        <p:spPr>
          <a:xfrm>
            <a:off x="5055889" y="62425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09600" y="1219200"/>
            <a:ext cx="7924800" cy="168433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  <a:defRPr/>
            </a:pPr>
            <a:r>
              <a:rPr lang="en-US" sz="3100" kern="0" dirty="0">
                <a:solidFill>
                  <a:schemeClr val="accent2"/>
                </a:solidFill>
                <a:latin typeface="+mj-lt"/>
                <a:cs typeface="+mn-cs"/>
              </a:rPr>
              <a:t>Definition.</a:t>
            </a:r>
            <a:r>
              <a:rPr lang="en-US" kern="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  <a:latin typeface="Lucida Sans Unicode"/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</a:rPr>
              <a:t>A </a:t>
            </a:r>
            <a:r>
              <a:rPr lang="en-US" i="1" kern="0" dirty="0">
                <a:solidFill>
                  <a:srgbClr val="990033"/>
                </a:solidFill>
              </a:rPr>
              <a:t>determinacy race </a:t>
            </a:r>
            <a:r>
              <a:rPr lang="en-US" kern="0" dirty="0">
                <a:solidFill>
                  <a:schemeClr val="accent4"/>
                </a:solidFill>
              </a:rPr>
              <a:t>occurs when two logically parallel instructions access the same memory location and at least one of the instructions performs a write.</a:t>
            </a:r>
            <a:endParaRPr lang="en-US" kern="0" dirty="0">
              <a:solidFill>
                <a:srgbClr val="827F77"/>
              </a:solidFill>
            </a:endParaRPr>
          </a:p>
        </p:txBody>
      </p:sp>
      <p:grpSp>
        <p:nvGrpSpPr>
          <p:cNvPr id="41004" name="Group 66"/>
          <p:cNvGrpSpPr>
            <a:grpSpLocks/>
          </p:cNvGrpSpPr>
          <p:nvPr/>
        </p:nvGrpSpPr>
        <p:grpSpPr bwMode="auto">
          <a:xfrm>
            <a:off x="685800" y="3402013"/>
            <a:ext cx="3074988" cy="2770187"/>
            <a:chOff x="1295400" y="1447800"/>
            <a:chExt cx="3074689" cy="2769889"/>
          </a:xfrm>
        </p:grpSpPr>
        <p:sp>
          <p:nvSpPr>
            <p:cNvPr id="68" name="Rectangle 67"/>
            <p:cNvSpPr/>
            <p:nvPr/>
          </p:nvSpPr>
          <p:spPr>
            <a:xfrm>
              <a:off x="1641441" y="2408134"/>
              <a:ext cx="834944" cy="693663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x++;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923989" y="1741455"/>
              <a:ext cx="1809574" cy="369848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 err="1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int</a:t>
              </a: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 x = 0;</a:t>
              </a:r>
            </a:p>
          </p:txBody>
        </p:sp>
        <p:cxnSp>
          <p:nvCxnSpPr>
            <p:cNvPr id="41007" name="Elbow Connector 69"/>
            <p:cNvCxnSpPr>
              <a:cxnSpLocks noChangeShapeType="1"/>
              <a:stCxn id="69" idx="2"/>
              <a:endCxn id="68" idx="0"/>
            </p:cNvCxnSpPr>
            <p:nvPr/>
          </p:nvCxnSpPr>
          <p:spPr bwMode="auto">
            <a:xfrm rot="5400000">
              <a:off x="2294970" y="1874586"/>
              <a:ext cx="297152" cy="769975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cxnSp>
          <p:nvCxnSpPr>
            <p:cNvPr id="41008" name="Elbow Connector 70"/>
            <p:cNvCxnSpPr>
              <a:cxnSpLocks noChangeShapeType="1"/>
              <a:stCxn id="69" idx="2"/>
              <a:endCxn id="75" idx="0"/>
            </p:cNvCxnSpPr>
            <p:nvPr/>
          </p:nvCxnSpPr>
          <p:spPr bwMode="auto">
            <a:xfrm rot="16200000" flipH="1">
              <a:off x="3074762" y="1864768"/>
              <a:ext cx="297152" cy="789610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sp>
          <p:nvSpPr>
            <p:cNvPr id="72" name="Rectangle 71"/>
            <p:cNvSpPr/>
            <p:nvPr/>
          </p:nvSpPr>
          <p:spPr>
            <a:xfrm>
              <a:off x="1619219" y="3516089"/>
              <a:ext cx="2419115" cy="369848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assert(x == 2);</a:t>
              </a:r>
            </a:p>
          </p:txBody>
        </p:sp>
        <p:cxnSp>
          <p:nvCxnSpPr>
            <p:cNvPr id="41010" name="Elbow Connector 72"/>
            <p:cNvCxnSpPr>
              <a:cxnSpLocks noChangeShapeType="1"/>
              <a:stCxn id="68" idx="2"/>
              <a:endCxn id="72" idx="0"/>
            </p:cNvCxnSpPr>
            <p:nvPr/>
          </p:nvCxnSpPr>
          <p:spPr bwMode="auto">
            <a:xfrm rot="16200000" flipH="1">
              <a:off x="2235865" y="2923767"/>
              <a:ext cx="415361" cy="769974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cxnSp>
          <p:nvCxnSpPr>
            <p:cNvPr id="41011" name="Elbow Connector 73"/>
            <p:cNvCxnSpPr>
              <a:cxnSpLocks noChangeShapeType="1"/>
              <a:stCxn id="75" idx="2"/>
              <a:endCxn id="72" idx="0"/>
            </p:cNvCxnSpPr>
            <p:nvPr/>
          </p:nvCxnSpPr>
          <p:spPr bwMode="auto">
            <a:xfrm rot="5400000">
              <a:off x="3015658" y="2913949"/>
              <a:ext cx="415361" cy="78961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sp>
          <p:nvSpPr>
            <p:cNvPr id="75" name="Rectangle 74"/>
            <p:cNvSpPr/>
            <p:nvPr/>
          </p:nvSpPr>
          <p:spPr>
            <a:xfrm>
              <a:off x="3200215" y="2408134"/>
              <a:ext cx="834944" cy="693663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x++;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2700888" y="1447800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A</a:t>
              </a:r>
            </a:p>
          </p:txBody>
        </p:sp>
        <p:sp>
          <p:nvSpPr>
            <p:cNvPr id="77" name="Oval 76"/>
            <p:cNvSpPr/>
            <p:nvPr/>
          </p:nvSpPr>
          <p:spPr>
            <a:xfrm>
              <a:off x="1295400" y="2626967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B</a:t>
              </a:r>
            </a:p>
          </p:txBody>
        </p:sp>
        <p:sp>
          <p:nvSpPr>
            <p:cNvPr id="78" name="Oval 77"/>
            <p:cNvSpPr/>
            <p:nvPr/>
          </p:nvSpPr>
          <p:spPr>
            <a:xfrm>
              <a:off x="4114800" y="2626967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C</a:t>
              </a:r>
            </a:p>
          </p:txBody>
        </p:sp>
        <p:sp>
          <p:nvSpPr>
            <p:cNvPr id="79" name="Oval 78"/>
            <p:cNvSpPr/>
            <p:nvPr/>
          </p:nvSpPr>
          <p:spPr>
            <a:xfrm>
              <a:off x="2700888" y="3962400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D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Types of Races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847850" y="2834640"/>
          <a:ext cx="5448300" cy="23469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19098"/>
                <a:gridCol w="1380744"/>
                <a:gridCol w="2648458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Race Type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none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33400" y="5446713"/>
            <a:ext cx="80772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Two sections of code are </a:t>
            </a:r>
            <a:r>
              <a:rPr lang="en-US" i="1" dirty="0">
                <a:solidFill>
                  <a:schemeClr val="tx2"/>
                </a:solidFill>
                <a:latin typeface="+mn-lt"/>
                <a:cs typeface="+mn-cs"/>
              </a:rPr>
              <a:t>independent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if they have no determinacy races between them.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9600" y="1323975"/>
            <a:ext cx="7924800" cy="126682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827F77"/>
                </a:solidFill>
              </a:rPr>
              <a:t>Suppose that instruction </a:t>
            </a:r>
            <a:r>
              <a:rPr lang="en-US">
                <a:solidFill>
                  <a:srgbClr val="002060"/>
                </a:solidFill>
              </a:rPr>
              <a:t>A</a:t>
            </a:r>
            <a:r>
              <a:rPr lang="en-US">
                <a:solidFill>
                  <a:srgbClr val="827F77"/>
                </a:solidFill>
              </a:rPr>
              <a:t> and instruction </a:t>
            </a:r>
            <a:r>
              <a:rPr lang="en-US">
                <a:solidFill>
                  <a:srgbClr val="002060"/>
                </a:solidFill>
              </a:rPr>
              <a:t>B</a:t>
            </a:r>
            <a:r>
              <a:rPr lang="en-US">
                <a:solidFill>
                  <a:srgbClr val="827F77"/>
                </a:solidFill>
              </a:rPr>
              <a:t> both access a location </a:t>
            </a:r>
            <a:r>
              <a:rPr lang="en-US">
                <a:solidFill>
                  <a:srgbClr val="002060"/>
                </a:solidFill>
              </a:rPr>
              <a:t>x</a:t>
            </a:r>
            <a:r>
              <a:rPr lang="en-US">
                <a:solidFill>
                  <a:srgbClr val="827F77"/>
                </a:solidFill>
              </a:rPr>
              <a:t>, and suppose that </a:t>
            </a:r>
            <a:r>
              <a:rPr lang="en-US">
                <a:solidFill>
                  <a:srgbClr val="002060"/>
                </a:solidFill>
              </a:rPr>
              <a:t>A∥B</a:t>
            </a:r>
            <a:r>
              <a:rPr lang="en-US">
                <a:solidFill>
                  <a:srgbClr val="827F77"/>
                </a:solidFill>
              </a:rPr>
              <a:t> (</a:t>
            </a:r>
            <a:r>
              <a:rPr lang="en-US">
                <a:solidFill>
                  <a:srgbClr val="002060"/>
                </a:solidFill>
              </a:rPr>
              <a:t>A</a:t>
            </a:r>
            <a:r>
              <a:rPr lang="en-US">
                <a:solidFill>
                  <a:srgbClr val="827F77"/>
                </a:solidFill>
              </a:rPr>
              <a:t> is parallel to </a:t>
            </a:r>
            <a:r>
              <a:rPr lang="en-US">
                <a:solidFill>
                  <a:srgbClr val="002060"/>
                </a:solidFill>
              </a:rPr>
              <a:t>B</a:t>
            </a:r>
            <a:r>
              <a:rPr lang="en-US">
                <a:solidFill>
                  <a:srgbClr val="827F77"/>
                </a:solidFill>
              </a:rPr>
              <a:t>).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Avoiding Races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701800" y="4038600"/>
            <a:ext cx="5740400" cy="1360488"/>
            <a:chOff x="1193047" y="4125983"/>
            <a:chExt cx="5741153" cy="1360417"/>
          </a:xfrm>
        </p:grpSpPr>
        <p:sp>
          <p:nvSpPr>
            <p:cNvPr id="6" name="AutoShape 4" descr="Parchment"/>
            <p:cNvSpPr>
              <a:spLocks noChangeArrowheads="1"/>
            </p:cNvSpPr>
            <p:nvPr/>
          </p:nvSpPr>
          <p:spPr bwMode="auto">
            <a:xfrm>
              <a:off x="1193047" y="4125983"/>
              <a:ext cx="5741153" cy="1360417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45061" name="TextBox 3"/>
            <p:cNvSpPr txBox="1">
              <a:spLocks noChangeArrowheads="1"/>
            </p:cNvSpPr>
            <p:nvPr/>
          </p:nvSpPr>
          <p:spPr bwMode="auto">
            <a:xfrm>
              <a:off x="1295400" y="4209871"/>
              <a:ext cx="5562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200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95300" y="1284288"/>
            <a:ext cx="8153400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0988" indent="-280988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Symbol" pitchFamily="18" charset="2"/>
              <a:buChar char="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All the iterations of a </a:t>
            </a:r>
            <a:r>
              <a:rPr lang="en-US" sz="2400" dirty="0" err="1">
                <a:solidFill>
                  <a:schemeClr val="tx2"/>
                </a:solidFill>
                <a:latin typeface="Lucida Sans Typewriter" pitchFamily="49" charset="0"/>
                <a:cs typeface="+mn-cs"/>
              </a:rPr>
              <a:t>cilk_for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should be independent.</a:t>
            </a:r>
          </a:p>
          <a:p>
            <a:pPr marL="280988" indent="-280988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Symbol" pitchFamily="18" charset="2"/>
              <a:buChar char="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Between a </a:t>
            </a:r>
            <a:r>
              <a:rPr lang="en-US" sz="2400" dirty="0" err="1">
                <a:solidFill>
                  <a:schemeClr val="tx2"/>
                </a:solidFill>
                <a:latin typeface="Lucida Sans Typewriter" pitchFamily="49" charset="0"/>
                <a:cs typeface="+mn-cs"/>
              </a:rPr>
              <a:t>cilk_spawn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and the corresponding </a:t>
            </a:r>
            <a:r>
              <a:rPr lang="en-US" sz="2400" dirty="0" err="1">
                <a:solidFill>
                  <a:schemeClr val="tx2"/>
                </a:solidFill>
                <a:latin typeface="Lucida Sans Typewriter" pitchFamily="49" charset="0"/>
                <a:cs typeface="+mn-cs"/>
              </a:rPr>
              <a:t>cilk_sync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, the code of the spawned child should be independent</a:t>
            </a:r>
            <a:r>
              <a:rPr lang="en-US" sz="2400" dirty="0">
                <a:solidFill>
                  <a:schemeClr val="tx1"/>
                </a:solidFill>
                <a:cs typeface="+mn-cs"/>
              </a:rPr>
              <a:t> of the code of the parent, including code executed by additional spawned or called children.</a:t>
            </a:r>
            <a:endParaRPr lang="en-US" sz="2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646738"/>
            <a:ext cx="76200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Note: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 The arguments to a spawned function are evaluated in the parent before the spawn occurs.</a:t>
            </a:r>
            <a:endParaRPr lang="en-US" sz="2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4038600"/>
            <a:ext cx="744538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chemeClr val="accent2"/>
                </a:solidFill>
                <a:latin typeface="+mj-lt"/>
                <a:cs typeface="+mn-cs"/>
              </a:rPr>
              <a:t>Ex.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Cilk</a:t>
            </a:r>
            <a:r>
              <a:rPr lang="en-US" dirty="0" smtClean="0"/>
              <a:t> </a:t>
            </a:r>
            <a:r>
              <a:rPr lang="en-US" dirty="0"/>
              <a:t>Reducers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924800" cy="50165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u="sng" dirty="0" smtClean="0"/>
              <a:t>reducer</a:t>
            </a:r>
            <a:r>
              <a:rPr lang="en-US" dirty="0" smtClean="0"/>
              <a:t> is one kind of </a:t>
            </a:r>
            <a:r>
              <a:rPr lang="en-US" dirty="0" err="1" smtClean="0"/>
              <a:t>Cilk</a:t>
            </a:r>
            <a:r>
              <a:rPr lang="en-US" dirty="0" smtClean="0"/>
              <a:t> </a:t>
            </a:r>
            <a:r>
              <a:rPr lang="en-US" i="1" u="sng" dirty="0" err="1" smtClean="0"/>
              <a:t>hyperobject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Mostly a </a:t>
            </a:r>
            <a:r>
              <a:rPr lang="en-US" dirty="0"/>
              <a:t>solution to global variables, but </a:t>
            </a:r>
            <a:r>
              <a:rPr lang="en-US" dirty="0" smtClean="0"/>
              <a:t>also </a:t>
            </a:r>
            <a:r>
              <a:rPr lang="en-US" dirty="0"/>
              <a:t>broader </a:t>
            </a:r>
            <a:r>
              <a:rPr lang="en-US" dirty="0" smtClean="0"/>
              <a:t>applications.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048000"/>
            <a:ext cx="4648200" cy="11430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buFontTx/>
              <a:buNone/>
            </a:pPr>
            <a:r>
              <a:rPr lang="en-US" sz="1800" dirty="0" err="1">
                <a:solidFill>
                  <a:schemeClr val="tx1"/>
                </a:solidFill>
              </a:rPr>
              <a:t>int</a:t>
            </a:r>
            <a:r>
              <a:rPr lang="en-US" sz="1800" dirty="0">
                <a:solidFill>
                  <a:schemeClr val="tx1"/>
                </a:solidFill>
              </a:rPr>
              <a:t> result = 0; </a:t>
            </a:r>
          </a:p>
          <a:p>
            <a:pPr defTabSz="455613">
              <a:buFontTx/>
              <a:buNone/>
            </a:pPr>
            <a:r>
              <a:rPr lang="en-US" sz="1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cilk_for</a:t>
            </a:r>
            <a:r>
              <a:rPr lang="en-US" sz="1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 = 0; 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 &lt; N; ++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) { </a:t>
            </a:r>
          </a:p>
          <a:p>
            <a:pPr defTabSz="455613">
              <a:buFontTx/>
              <a:buNone/>
            </a:pPr>
            <a:r>
              <a:rPr lang="en-US" sz="1800" dirty="0">
                <a:solidFill>
                  <a:schemeClr val="tx1"/>
                </a:solidFill>
              </a:rPr>
              <a:t>	result += </a:t>
            </a:r>
            <a:r>
              <a:rPr lang="en-US" sz="1800" dirty="0" err="1">
                <a:solidFill>
                  <a:schemeClr val="tx1"/>
                </a:solidFill>
              </a:rPr>
              <a:t>MyFunc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);</a:t>
            </a:r>
          </a:p>
          <a:p>
            <a:pPr defTabSz="455613">
              <a:buFontTx/>
              <a:buNone/>
            </a:pPr>
            <a:r>
              <a:rPr lang="en-US" sz="18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33400" y="4495800"/>
            <a:ext cx="6172200" cy="19050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buFontTx/>
              <a:buNone/>
            </a:pPr>
            <a:r>
              <a:rPr lang="en-US" sz="1800" dirty="0">
                <a:solidFill>
                  <a:schemeClr val="tx1"/>
                </a:solidFill>
              </a:rPr>
              <a:t>#include </a:t>
            </a:r>
            <a:r>
              <a:rPr lang="en-US" sz="1800" dirty="0" smtClean="0">
                <a:solidFill>
                  <a:schemeClr val="tx1"/>
                </a:solidFill>
              </a:rPr>
              <a:t>&lt;</a:t>
            </a:r>
            <a:r>
              <a:rPr lang="en-US" sz="1800" dirty="0" err="1" smtClean="0">
                <a:solidFill>
                  <a:schemeClr val="tx1"/>
                </a:solidFill>
              </a:rPr>
              <a:t>cilk</a:t>
            </a:r>
            <a:r>
              <a:rPr lang="en-US" sz="1800" dirty="0" smtClean="0">
                <a:solidFill>
                  <a:schemeClr val="tx1"/>
                </a:solidFill>
              </a:rPr>
              <a:t>/</a:t>
            </a:r>
            <a:r>
              <a:rPr lang="en-US" sz="1800" dirty="0" err="1" smtClean="0">
                <a:solidFill>
                  <a:schemeClr val="tx1"/>
                </a:solidFill>
              </a:rPr>
              <a:t>reducer_opadd.h</a:t>
            </a:r>
            <a:r>
              <a:rPr lang="en-US" sz="1800" dirty="0">
                <a:solidFill>
                  <a:schemeClr val="tx1"/>
                </a:solidFill>
              </a:rPr>
              <a:t>&gt; </a:t>
            </a:r>
          </a:p>
          <a:p>
            <a:pPr defTabSz="455613">
              <a:buFontTx/>
              <a:buNone/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  <a:p>
            <a:pPr defTabSz="455613">
              <a:buFontTx/>
              <a:buNone/>
            </a:pPr>
            <a:r>
              <a:rPr lang="en-US" sz="1800" b="1" dirty="0" err="1">
                <a:solidFill>
                  <a:srgbClr val="1C1C1C"/>
                </a:solidFill>
              </a:rPr>
              <a:t>cilk</a:t>
            </a:r>
            <a:r>
              <a:rPr lang="en-US" sz="1800" b="1" dirty="0">
                <a:solidFill>
                  <a:srgbClr val="1C1C1C"/>
                </a:solidFill>
              </a:rPr>
              <a:t>:</a:t>
            </a:r>
            <a:r>
              <a:rPr lang="en-US" sz="1800" b="1" dirty="0" smtClean="0">
                <a:solidFill>
                  <a:srgbClr val="1C1C1C"/>
                </a:solidFill>
              </a:rPr>
              <a:t>:reducer&lt; </a:t>
            </a:r>
            <a:r>
              <a:rPr lang="en-US" sz="1800" b="1" dirty="0" err="1" smtClean="0">
                <a:solidFill>
                  <a:srgbClr val="1C1C1C"/>
                </a:solidFill>
              </a:rPr>
              <a:t>cilk</a:t>
            </a:r>
            <a:r>
              <a:rPr lang="en-US" sz="1800" b="1" dirty="0">
                <a:solidFill>
                  <a:srgbClr val="1C1C1C"/>
                </a:solidFill>
              </a:rPr>
              <a:t>:</a:t>
            </a:r>
            <a:r>
              <a:rPr lang="en-US" sz="1800" b="1" dirty="0" smtClean="0">
                <a:solidFill>
                  <a:srgbClr val="1C1C1C"/>
                </a:solidFill>
              </a:rPr>
              <a:t>:</a:t>
            </a:r>
            <a:r>
              <a:rPr lang="en-US" sz="1800" b="1" dirty="0" err="1" smtClean="0">
                <a:solidFill>
                  <a:srgbClr val="1C1C1C"/>
                </a:solidFill>
              </a:rPr>
              <a:t>opadd</a:t>
            </a:r>
            <a:r>
              <a:rPr lang="en-US" sz="1800" b="1" dirty="0">
                <a:solidFill>
                  <a:srgbClr val="1C1C1C"/>
                </a:solidFill>
              </a:rPr>
              <a:t>&lt;</a:t>
            </a:r>
            <a:r>
              <a:rPr lang="en-US" sz="1800" b="1" dirty="0" err="1">
                <a:solidFill>
                  <a:srgbClr val="1C1C1C"/>
                </a:solidFill>
              </a:rPr>
              <a:t>int</a:t>
            </a:r>
            <a:r>
              <a:rPr lang="en-US" sz="1800" b="1" dirty="0">
                <a:solidFill>
                  <a:srgbClr val="1C1C1C"/>
                </a:solidFill>
              </a:rPr>
              <a:t>&gt; &gt; </a:t>
            </a:r>
            <a:r>
              <a:rPr lang="en-US" sz="1800" b="1" dirty="0" smtClean="0">
                <a:solidFill>
                  <a:srgbClr val="1C1C1C"/>
                </a:solidFill>
              </a:rPr>
              <a:t>result; </a:t>
            </a:r>
            <a:endParaRPr lang="en-US" sz="1800" b="1" dirty="0">
              <a:solidFill>
                <a:srgbClr val="1C1C1C"/>
              </a:solidFill>
            </a:endParaRPr>
          </a:p>
          <a:p>
            <a:pPr defTabSz="455613">
              <a:buFontTx/>
              <a:buNone/>
            </a:pPr>
            <a:r>
              <a:rPr lang="en-US" sz="1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cilk_for</a:t>
            </a:r>
            <a:r>
              <a:rPr lang="en-US" sz="1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 = 0; 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 &lt; N; ++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) { </a:t>
            </a:r>
          </a:p>
          <a:p>
            <a:pPr defTabSz="455613">
              <a:buFontTx/>
              <a:buNone/>
            </a:pP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b="1" dirty="0" smtClean="0">
                <a:solidFill>
                  <a:srgbClr val="1C1C1C"/>
                </a:solidFill>
              </a:rPr>
              <a:t>result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+= </a:t>
            </a:r>
            <a:r>
              <a:rPr lang="en-US" sz="1800" dirty="0" err="1">
                <a:solidFill>
                  <a:schemeClr val="tx1"/>
                </a:solidFill>
              </a:rPr>
              <a:t>MyFunc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);</a:t>
            </a:r>
          </a:p>
          <a:p>
            <a:pPr defTabSz="455613">
              <a:buFontTx/>
              <a:buNone/>
            </a:pPr>
            <a:r>
              <a:rPr lang="en-US" sz="18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6477000" y="3429000"/>
            <a:ext cx="2036763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Data race !</a:t>
            </a: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6781800" y="5129213"/>
            <a:ext cx="1995488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Race free !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4343400" y="5872163"/>
            <a:ext cx="4191000" cy="855662"/>
          </a:xfrm>
          <a:prstGeom prst="wedgeRoundRectCallout">
            <a:avLst>
              <a:gd name="adj1" fmla="val -40343"/>
              <a:gd name="adj2" fmla="val -111782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This uses one of the predefined reducers, but you can also write your own reducer easily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6023" grpId="0"/>
      <p:bldP spid="226309" grpId="0" animBg="1"/>
      <p:bldP spid="22630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76200"/>
            <a:ext cx="7124700" cy="990600"/>
          </a:xfrm>
        </p:spPr>
        <p:txBody>
          <a:bodyPr/>
          <a:lstStyle/>
          <a:p>
            <a:r>
              <a:rPr lang="en-US" sz="4400"/>
              <a:t>Multicore Architecture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57400" y="2895600"/>
            <a:ext cx="5181600" cy="2971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97680" name="Line 16"/>
          <p:cNvSpPr>
            <a:spLocks noChangeShapeType="1"/>
          </p:cNvSpPr>
          <p:nvPr/>
        </p:nvSpPr>
        <p:spPr bwMode="auto">
          <a:xfrm flipV="1">
            <a:off x="35560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1" name="Line 17"/>
          <p:cNvSpPr>
            <a:spLocks noChangeShapeType="1"/>
          </p:cNvSpPr>
          <p:nvPr/>
        </p:nvSpPr>
        <p:spPr bwMode="auto">
          <a:xfrm flipV="1">
            <a:off x="39624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2" name="Line 18"/>
          <p:cNvSpPr>
            <a:spLocks noChangeShapeType="1"/>
          </p:cNvSpPr>
          <p:nvPr/>
        </p:nvSpPr>
        <p:spPr bwMode="auto">
          <a:xfrm flipV="1">
            <a:off x="27432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3" name="Line 19"/>
          <p:cNvSpPr>
            <a:spLocks noChangeShapeType="1"/>
          </p:cNvSpPr>
          <p:nvPr/>
        </p:nvSpPr>
        <p:spPr bwMode="auto">
          <a:xfrm flipV="1">
            <a:off x="31496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6" name="Line 22"/>
          <p:cNvSpPr>
            <a:spLocks noChangeShapeType="1"/>
          </p:cNvSpPr>
          <p:nvPr/>
        </p:nvSpPr>
        <p:spPr bwMode="auto">
          <a:xfrm flipV="1">
            <a:off x="61102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7" name="Line 23"/>
          <p:cNvSpPr>
            <a:spLocks noChangeShapeType="1"/>
          </p:cNvSpPr>
          <p:nvPr/>
        </p:nvSpPr>
        <p:spPr bwMode="auto">
          <a:xfrm flipV="1">
            <a:off x="65166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8" name="Line 24"/>
          <p:cNvSpPr>
            <a:spLocks noChangeShapeType="1"/>
          </p:cNvSpPr>
          <p:nvPr/>
        </p:nvSpPr>
        <p:spPr bwMode="auto">
          <a:xfrm flipV="1">
            <a:off x="52974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9" name="Line 25"/>
          <p:cNvSpPr>
            <a:spLocks noChangeShapeType="1"/>
          </p:cNvSpPr>
          <p:nvPr/>
        </p:nvSpPr>
        <p:spPr bwMode="auto">
          <a:xfrm flipV="1">
            <a:off x="57038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68" name="Line 4"/>
          <p:cNvSpPr>
            <a:spLocks noChangeShapeType="1"/>
          </p:cNvSpPr>
          <p:nvPr/>
        </p:nvSpPr>
        <p:spPr bwMode="auto">
          <a:xfrm flipV="1">
            <a:off x="2857500" y="3957638"/>
            <a:ext cx="6350" cy="4651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1" name="Line 7"/>
          <p:cNvSpPr>
            <a:spLocks noChangeShapeType="1"/>
          </p:cNvSpPr>
          <p:nvPr/>
        </p:nvSpPr>
        <p:spPr bwMode="auto">
          <a:xfrm flipH="1" flipV="1">
            <a:off x="4152900" y="3927475"/>
            <a:ext cx="0" cy="4953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4" name="Line 10"/>
          <p:cNvSpPr>
            <a:spLocks noChangeShapeType="1"/>
          </p:cNvSpPr>
          <p:nvPr/>
        </p:nvSpPr>
        <p:spPr bwMode="auto">
          <a:xfrm flipV="1">
            <a:off x="6515100" y="3883025"/>
            <a:ext cx="6350" cy="539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6" name="AutoShape 12"/>
          <p:cNvSpPr>
            <a:spLocks noChangeArrowheads="1"/>
          </p:cNvSpPr>
          <p:nvPr/>
        </p:nvSpPr>
        <p:spPr bwMode="auto">
          <a:xfrm>
            <a:off x="1142998" y="3048000"/>
            <a:ext cx="7010402" cy="1258419"/>
          </a:xfrm>
          <a:prstGeom prst="leftRightArrow">
            <a:avLst>
              <a:gd name="adj1" fmla="val 56509"/>
              <a:gd name="adj2" fmla="val 32890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>
                <a:solidFill>
                  <a:schemeClr val="tx2"/>
                </a:solidFill>
                <a:latin typeface="+mn-lt"/>
                <a:cs typeface="+mn-cs"/>
              </a:rPr>
              <a:t>Network</a:t>
            </a:r>
          </a:p>
        </p:txBody>
      </p:sp>
      <p:sp>
        <p:nvSpPr>
          <p:cNvPr id="497677" name="Text Box 13"/>
          <p:cNvSpPr txBox="1">
            <a:spLocks noChangeArrowheads="1"/>
          </p:cNvSpPr>
          <p:nvPr/>
        </p:nvSpPr>
        <p:spPr bwMode="auto">
          <a:xfrm>
            <a:off x="4572000" y="4140200"/>
            <a:ext cx="1524000" cy="10414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6000" dirty="0">
                <a:solidFill>
                  <a:schemeClr val="tx1"/>
                </a:solidFill>
                <a:latin typeface="+mn-lt"/>
                <a:cs typeface="+mn-cs"/>
              </a:rPr>
              <a:t>…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4" name="AutoShape 20"/>
          <p:cNvSpPr>
            <a:spLocks noChangeArrowheads="1"/>
          </p:cNvSpPr>
          <p:nvPr/>
        </p:nvSpPr>
        <p:spPr bwMode="auto">
          <a:xfrm>
            <a:off x="2362200" y="1600200"/>
            <a:ext cx="1981200" cy="110399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Memory</a:t>
            </a:r>
          </a:p>
        </p:txBody>
      </p:sp>
      <p:sp>
        <p:nvSpPr>
          <p:cNvPr id="497690" name="AutoShape 26"/>
          <p:cNvSpPr>
            <a:spLocks noChangeArrowheads="1"/>
          </p:cNvSpPr>
          <p:nvPr/>
        </p:nvSpPr>
        <p:spPr bwMode="auto">
          <a:xfrm>
            <a:off x="4915694" y="1600200"/>
            <a:ext cx="1981200" cy="110399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I/O</a:t>
            </a:r>
          </a:p>
        </p:txBody>
      </p:sp>
      <p:sp>
        <p:nvSpPr>
          <p:cNvPr id="497666" name="AutoShape 2"/>
          <p:cNvSpPr>
            <a:spLocks noChangeArrowheads="1"/>
          </p:cNvSpPr>
          <p:nvPr/>
        </p:nvSpPr>
        <p:spPr bwMode="auto">
          <a:xfrm>
            <a:off x="22875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folHlink"/>
              </a:solidFill>
              <a:latin typeface="+mn-lt"/>
              <a:cs typeface="+mn-cs"/>
            </a:endParaRPr>
          </a:p>
        </p:txBody>
      </p:sp>
      <p:sp>
        <p:nvSpPr>
          <p:cNvPr id="497669" name="AutoShape 5"/>
          <p:cNvSpPr>
            <a:spLocks noChangeArrowheads="1"/>
          </p:cNvSpPr>
          <p:nvPr/>
        </p:nvSpPr>
        <p:spPr bwMode="auto">
          <a:xfrm>
            <a:off x="35829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2" name="AutoShape 8"/>
          <p:cNvSpPr>
            <a:spLocks noChangeArrowheads="1"/>
          </p:cNvSpPr>
          <p:nvPr/>
        </p:nvSpPr>
        <p:spPr bwMode="auto">
          <a:xfrm>
            <a:off x="59451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92" name="AutoShape 28"/>
          <p:cNvSpPr>
            <a:spLocks noChangeArrowheads="1"/>
          </p:cNvSpPr>
          <p:nvPr/>
        </p:nvSpPr>
        <p:spPr bwMode="auto">
          <a:xfrm>
            <a:off x="25153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497693" name="AutoShape 29"/>
          <p:cNvSpPr>
            <a:spLocks noChangeArrowheads="1"/>
          </p:cNvSpPr>
          <p:nvPr/>
        </p:nvSpPr>
        <p:spPr bwMode="auto">
          <a:xfrm>
            <a:off x="38107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497694" name="AutoShape 30"/>
          <p:cNvSpPr>
            <a:spLocks noChangeArrowheads="1"/>
          </p:cNvSpPr>
          <p:nvPr/>
        </p:nvSpPr>
        <p:spPr bwMode="auto">
          <a:xfrm>
            <a:off x="61729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36269" y="6019800"/>
            <a:ext cx="4185761" cy="584776"/>
          </a:xfrm>
          <a:prstGeom prst="rect">
            <a:avLst/>
          </a:prstGeom>
          <a:noFill/>
        </p:spPr>
        <p:txBody>
          <a:bodyPr wrap="none" anchorCtr="1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b="1" dirty="0">
                <a:solidFill>
                  <a:schemeClr val="tx2"/>
                </a:solidFill>
                <a:latin typeface="+mn-lt"/>
                <a:cs typeface="+mn-cs"/>
              </a:rPr>
              <a:t>Chip </a:t>
            </a:r>
            <a:r>
              <a:rPr lang="en-US" sz="3200" b="1" dirty="0" smtClean="0">
                <a:solidFill>
                  <a:schemeClr val="tx2"/>
                </a:solidFill>
                <a:latin typeface="+mn-lt"/>
                <a:cs typeface="+mn-cs"/>
              </a:rPr>
              <a:t>Multiprocessor</a:t>
            </a:r>
            <a:endParaRPr lang="en-US" sz="32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7214" name="Rectangle 27"/>
          <p:cNvSpPr>
            <a:spLocks noChangeArrowheads="1"/>
          </p:cNvSpPr>
          <p:nvPr/>
        </p:nvSpPr>
        <p:spPr bwMode="auto">
          <a:xfrm>
            <a:off x="24384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7215" name="Rectangle 27"/>
          <p:cNvSpPr>
            <a:spLocks noChangeArrowheads="1"/>
          </p:cNvSpPr>
          <p:nvPr/>
        </p:nvSpPr>
        <p:spPr bwMode="auto">
          <a:xfrm>
            <a:off x="61722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7216" name="Rectangle 27"/>
          <p:cNvSpPr>
            <a:spLocks noChangeArrowheads="1"/>
          </p:cNvSpPr>
          <p:nvPr/>
        </p:nvSpPr>
        <p:spPr bwMode="auto">
          <a:xfrm>
            <a:off x="38100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3500"/>
            <a:ext cx="8763000" cy="912813"/>
          </a:xfrm>
        </p:spPr>
        <p:txBody>
          <a:bodyPr/>
          <a:lstStyle/>
          <a:p>
            <a:r>
              <a:rPr lang="en-US" sz="4400" dirty="0" err="1" smtClean="0">
                <a:solidFill>
                  <a:schemeClr val="accent2"/>
                </a:solidFill>
              </a:rPr>
              <a:t>Cilk</a:t>
            </a:r>
            <a:r>
              <a:rPr lang="en-US" sz="4400" dirty="0" smtClean="0">
                <a:solidFill>
                  <a:schemeClr val="accent2"/>
                </a:solidFill>
              </a:rPr>
              <a:t> analysis tools</a:t>
            </a:r>
            <a:endParaRPr lang="en-US" sz="44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08100"/>
            <a:ext cx="8686800" cy="5203604"/>
          </a:xfrm>
        </p:spPr>
        <p:txBody>
          <a:bodyPr>
            <a:spAutoFit/>
          </a:bodyPr>
          <a:lstStyle/>
          <a:p>
            <a:r>
              <a:rPr lang="en-US" dirty="0" err="1" smtClean="0">
                <a:solidFill>
                  <a:srgbClr val="6E6C65"/>
                </a:solidFill>
              </a:rPr>
              <a:t>Cilkscreen</a:t>
            </a:r>
            <a:r>
              <a:rPr lang="en-US" dirty="0" smtClean="0">
                <a:solidFill>
                  <a:srgbClr val="6E6C65"/>
                </a:solidFill>
              </a:rPr>
              <a:t> </a:t>
            </a:r>
            <a:r>
              <a:rPr lang="en-US" dirty="0" smtClean="0"/>
              <a:t>race detector:</a:t>
            </a:r>
          </a:p>
          <a:p>
            <a:pPr lvl="1"/>
            <a:r>
              <a:rPr lang="en-US" dirty="0" smtClean="0">
                <a:solidFill>
                  <a:srgbClr val="827F77"/>
                </a:solidFill>
              </a:rPr>
              <a:t>Runs off the executable (compiled specially).</a:t>
            </a:r>
          </a:p>
          <a:p>
            <a:pPr lvl="1"/>
            <a:r>
              <a:rPr lang="en-US" dirty="0">
                <a:solidFill>
                  <a:srgbClr val="827F77"/>
                </a:solidFill>
              </a:rPr>
              <a:t>R</a:t>
            </a:r>
            <a:r>
              <a:rPr lang="en-US" dirty="0" smtClean="0">
                <a:solidFill>
                  <a:srgbClr val="827F77"/>
                </a:solidFill>
              </a:rPr>
              <a:t>eports </a:t>
            </a:r>
            <a:r>
              <a:rPr lang="en-US" i="1" dirty="0" smtClean="0">
                <a:solidFill>
                  <a:srgbClr val="827F77"/>
                </a:solidFill>
              </a:rPr>
              <a:t>any possibility of a data race </a:t>
            </a:r>
            <a:r>
              <a:rPr lang="en-US" dirty="0" smtClean="0">
                <a:solidFill>
                  <a:srgbClr val="827F77"/>
                </a:solidFill>
              </a:rPr>
              <a:t>in a particular execution with particular input data.</a:t>
            </a:r>
          </a:p>
          <a:p>
            <a:pPr lvl="1"/>
            <a:r>
              <a:rPr lang="en-US" dirty="0" smtClean="0">
                <a:solidFill>
                  <a:srgbClr val="827F77"/>
                </a:solidFill>
              </a:rPr>
              <a:t>Quite a bit slower than real time.</a:t>
            </a:r>
            <a:endParaRPr lang="en-US" dirty="0">
              <a:solidFill>
                <a:srgbClr val="827F77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Cilkview</a:t>
            </a:r>
            <a:r>
              <a:rPr lang="en-US" dirty="0" smtClean="0"/>
              <a:t> scalability analyzer:</a:t>
            </a:r>
            <a:endParaRPr lang="en-US" dirty="0"/>
          </a:p>
          <a:p>
            <a:pPr lvl="1"/>
            <a:r>
              <a:rPr lang="en-US" dirty="0" smtClean="0"/>
              <a:t>Runs off the executable (compiled specially).</a:t>
            </a:r>
            <a:endParaRPr lang="en-US" dirty="0"/>
          </a:p>
          <a:p>
            <a:pPr lvl="1"/>
            <a:r>
              <a:rPr lang="en-US" dirty="0" smtClean="0"/>
              <a:t>Reports potential parallelism, burdened parallelism, etc. in theory by counting operations (not by actual clock time); quite a bit slower than real time.</a:t>
            </a:r>
          </a:p>
          <a:p>
            <a:pPr lvl="1"/>
            <a:r>
              <a:rPr lang="en-US" dirty="0" smtClean="0"/>
              <a:t>Compare results to measured clock times to understand the scaling of your code.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3500"/>
            <a:ext cx="8763000" cy="912813"/>
          </a:xfrm>
        </p:spPr>
        <p:txBody>
          <a:bodyPr/>
          <a:lstStyle/>
          <a:p>
            <a:r>
              <a:rPr lang="en-US" sz="4400">
                <a:solidFill>
                  <a:schemeClr val="accent2"/>
                </a:solidFill>
              </a:rPr>
              <a:t>Cilk</a:t>
            </a:r>
            <a:r>
              <a:rPr lang="en-US" sz="4400">
                <a:solidFill>
                  <a:schemeClr val="bg2"/>
                </a:solidFill>
              </a:rPr>
              <a:t>screen</a:t>
            </a:r>
            <a:endParaRPr lang="en-US" sz="44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08100"/>
            <a:ext cx="8686800" cy="5000625"/>
          </a:xfrm>
        </p:spPr>
        <p:txBody>
          <a:bodyPr>
            <a:spAutoFit/>
          </a:bodyPr>
          <a:lstStyle/>
          <a:p>
            <a:r>
              <a:rPr lang="en-US" sz="3200">
                <a:solidFill>
                  <a:srgbClr val="0093D0"/>
                </a:solidFill>
                <a:latin typeface="HandelGotDBol"/>
              </a:rPr>
              <a:t>Cilk</a:t>
            </a:r>
            <a:r>
              <a:rPr lang="en-US">
                <a:solidFill>
                  <a:srgbClr val="6E6C65"/>
                </a:solidFill>
              </a:rPr>
              <a:t>screen </a:t>
            </a:r>
            <a:r>
              <a:rPr lang="en-US"/>
              <a:t>runs off the binary executable:</a:t>
            </a:r>
          </a:p>
          <a:p>
            <a:pPr lvl="1"/>
            <a:r>
              <a:rPr lang="en-US"/>
              <a:t>Compile your program with the </a:t>
            </a:r>
            <a:r>
              <a:rPr lang="en-US">
                <a:solidFill>
                  <a:schemeClr val="accent2"/>
                </a:solidFill>
                <a:latin typeface="Lucida Sans Typewriter" pitchFamily="49" charset="0"/>
              </a:rPr>
              <a:t>–fcilkscreen </a:t>
            </a:r>
            <a:r>
              <a:rPr lang="en-US"/>
              <a:t>option to include debugging information.</a:t>
            </a:r>
          </a:p>
          <a:p>
            <a:pPr lvl="1"/>
            <a:r>
              <a:rPr lang="en-US"/>
              <a:t>Go to the directory with your executable and execute </a:t>
            </a:r>
            <a:r>
              <a:rPr lang="en-US">
                <a:solidFill>
                  <a:schemeClr val="accent2"/>
                </a:solidFill>
                <a:latin typeface="Lucida Sans Typewriter" pitchFamily="49" charset="0"/>
              </a:rPr>
              <a:t>cilkscreen </a:t>
            </a:r>
            <a:r>
              <a:rPr lang="en-US" i="1">
                <a:solidFill>
                  <a:schemeClr val="accent2"/>
                </a:solidFill>
                <a:latin typeface="Lucida Sans Typewriter" pitchFamily="49" charset="0"/>
              </a:rPr>
              <a:t>your_program</a:t>
            </a:r>
            <a:r>
              <a:rPr lang="en-US">
                <a:solidFill>
                  <a:schemeClr val="accent2"/>
                </a:solidFill>
                <a:latin typeface="Lucida Sans Typewriter" pitchFamily="49" charset="0"/>
              </a:rPr>
              <a:t> [</a:t>
            </a:r>
            <a:r>
              <a:rPr lang="en-US" i="1">
                <a:solidFill>
                  <a:schemeClr val="accent2"/>
                </a:solidFill>
                <a:latin typeface="Lucida Sans Typewriter" pitchFamily="49" charset="0"/>
              </a:rPr>
              <a:t>options</a:t>
            </a:r>
            <a:r>
              <a:rPr lang="en-US">
                <a:solidFill>
                  <a:schemeClr val="accent2"/>
                </a:solidFill>
                <a:latin typeface="Lucida Sans Typewriter" pitchFamily="49" charset="0"/>
              </a:rPr>
              <a:t>]</a:t>
            </a:r>
          </a:p>
          <a:p>
            <a:pPr lvl="1"/>
            <a:r>
              <a:rPr lang="en-US" sz="2800">
                <a:solidFill>
                  <a:schemeClr val="accent2"/>
                </a:solidFill>
                <a:latin typeface="HandelGotDBol"/>
              </a:rPr>
              <a:t>Cilk</a:t>
            </a:r>
            <a:r>
              <a:rPr lang="en-US">
                <a:solidFill>
                  <a:srgbClr val="6E6C65"/>
                </a:solidFill>
              </a:rPr>
              <a:t>screen </a:t>
            </a:r>
            <a:r>
              <a:rPr lang="en-US"/>
              <a:t>prints information about any races it detects.</a:t>
            </a:r>
            <a:endParaRPr lang="en-US">
              <a:solidFill>
                <a:schemeClr val="accent2"/>
              </a:solidFill>
              <a:latin typeface="Lucida Sans Typewriter" pitchFamily="49" charset="0"/>
            </a:endParaRPr>
          </a:p>
          <a:p>
            <a:r>
              <a:rPr lang="en-US"/>
              <a:t>For a given input, </a:t>
            </a:r>
            <a:r>
              <a:rPr lang="en-US" sz="3200">
                <a:solidFill>
                  <a:srgbClr val="0093D0"/>
                </a:solidFill>
                <a:latin typeface="HandelGotDBol"/>
              </a:rPr>
              <a:t>Cilk</a:t>
            </a:r>
            <a:r>
              <a:rPr lang="en-US">
                <a:solidFill>
                  <a:srgbClr val="6E6C65"/>
                </a:solidFill>
              </a:rPr>
              <a:t>screen </a:t>
            </a:r>
            <a:r>
              <a:rPr lang="en-US"/>
              <a:t>mathematically </a:t>
            </a:r>
            <a:r>
              <a:rPr lang="en-US">
                <a:solidFill>
                  <a:schemeClr val="accent2"/>
                </a:solidFill>
              </a:rPr>
              <a:t>guarantees</a:t>
            </a:r>
            <a:r>
              <a:rPr lang="en-US"/>
              <a:t> to localize a race if there exists a parallel execution that could produce results different from the serial execution.</a:t>
            </a:r>
          </a:p>
          <a:p>
            <a:r>
              <a:rPr lang="en-US"/>
              <a:t>It runs about </a:t>
            </a:r>
            <a:r>
              <a:rPr lang="en-US">
                <a:solidFill>
                  <a:srgbClr val="002060"/>
                </a:solidFill>
              </a:rPr>
              <a:t>20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times slower than real-time.</a:t>
            </a:r>
          </a:p>
        </p:txBody>
      </p:sp>
    </p:spTree>
    <p:extLst>
      <p:ext uri="{BB962C8B-B14F-4D97-AF65-F5344CB8AC3E}">
        <p14:creationId xmlns:p14="http://schemas.microsoft.com/office/powerpoint/2010/main" val="17523027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178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179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180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181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182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183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184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185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50186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= </a:t>
            </a:r>
            <a:r>
              <a:rPr lang="en-US" sz="3200">
                <a:solidFill>
                  <a:schemeClr val="tx1"/>
                </a:solidFill>
              </a:rPr>
              <a:t>execution time on </a:t>
            </a:r>
            <a:r>
              <a:rPr lang="en-US" sz="32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chemeClr val="tx1"/>
                </a:solidFill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50241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42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43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44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45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46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47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48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49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50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51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52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50253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50254" name="Rectangle 44"/>
          <p:cNvSpPr>
            <a:spLocks noChangeArrowheads="1"/>
          </p:cNvSpPr>
          <p:nvPr/>
        </p:nvSpPr>
        <p:spPr bwMode="auto">
          <a:xfrm>
            <a:off x="3427413" y="1828800"/>
            <a:ext cx="2179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827F77"/>
                </a:solidFill>
              </a:rPr>
              <a:t> = </a:t>
            </a:r>
            <a:r>
              <a:rPr lang="en-US" sz="3200" b="1" i="1">
                <a:solidFill>
                  <a:schemeClr val="accent2"/>
                </a:solidFill>
              </a:rPr>
              <a:t>work</a:t>
            </a:r>
          </a:p>
        </p:txBody>
      </p:sp>
      <p:sp>
        <p:nvSpPr>
          <p:cNvPr id="50255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= </a:t>
            </a:r>
            <a:r>
              <a:rPr lang="en-US" sz="3200" b="1" i="1">
                <a:solidFill>
                  <a:schemeClr val="accent2"/>
                </a:solidFill>
              </a:rPr>
              <a:t>span</a:t>
            </a:r>
            <a:r>
              <a:rPr lang="en-US" sz="3200" b="1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50256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*	</a:t>
            </a:r>
            <a:r>
              <a:rPr lang="en-US" sz="2400">
                <a:solidFill>
                  <a:schemeClr val="tx1"/>
                </a:solidFill>
              </a:rPr>
              <a:t>Also called </a:t>
            </a:r>
            <a:r>
              <a:rPr lang="en-US" sz="2400" b="1" i="1">
                <a:solidFill>
                  <a:schemeClr val="accent2"/>
                </a:solidFill>
              </a:rPr>
              <a:t>critical-path length</a:t>
            </a:r>
            <a:endParaRPr lang="en-US" sz="2400">
              <a:solidFill>
                <a:schemeClr val="accent2"/>
              </a:solidFill>
            </a:endParaRPr>
          </a:p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or </a:t>
            </a:r>
            <a:r>
              <a:rPr lang="en-US" sz="2400" b="1" i="1">
                <a:solidFill>
                  <a:schemeClr val="accent2"/>
                </a:solidFill>
              </a:rPr>
              <a:t>computational depth</a:t>
            </a:r>
            <a:r>
              <a:rPr lang="en-US" sz="2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5105400" y="2710577"/>
            <a:ext cx="2514600" cy="1259919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W</a:t>
            </a:r>
            <a:r>
              <a:rPr lang="en-US" b="1">
                <a:solidFill>
                  <a:schemeClr val="tx2"/>
                </a:solidFill>
              </a:rPr>
              <a:t>ORK</a:t>
            </a:r>
            <a:r>
              <a:rPr lang="en-US" sz="3600" b="1">
                <a:solidFill>
                  <a:schemeClr val="tx2"/>
                </a:solidFill>
              </a:rPr>
              <a:t> L</a:t>
            </a:r>
            <a:r>
              <a:rPr lang="en-US" b="1">
                <a:solidFill>
                  <a:schemeClr val="tx2"/>
                </a:solidFill>
              </a:rPr>
              <a:t>AW</a:t>
            </a:r>
            <a:endParaRPr lang="en-US">
              <a:solidFill>
                <a:schemeClr val="tx2"/>
              </a:solidFill>
            </a:endParaRPr>
          </a:p>
          <a:p>
            <a:pPr marL="346075" lvl="1" indent="-23177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P</a:t>
            </a:r>
            <a:r>
              <a:rPr lang="en-US" sz="3200">
                <a:solidFill>
                  <a:srgbClr val="373633"/>
                </a:solidFill>
              </a:rPr>
              <a:t> ≥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T</a:t>
            </a:r>
            <a:r>
              <a:rPr lang="en-US" sz="3200" baseline="-25000">
                <a:solidFill>
                  <a:srgbClr val="373633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/P</a:t>
            </a: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4000" b="1">
                <a:solidFill>
                  <a:srgbClr val="990033"/>
                </a:solidFill>
              </a:rPr>
              <a:t>S</a:t>
            </a:r>
            <a:r>
              <a:rPr lang="en-US" b="1">
                <a:solidFill>
                  <a:srgbClr val="990033"/>
                </a:solidFill>
              </a:rPr>
              <a:t>PAN</a:t>
            </a:r>
            <a:r>
              <a:rPr lang="en-US" sz="4000" b="1">
                <a:solidFill>
                  <a:srgbClr val="990033"/>
                </a:solidFill>
              </a:rPr>
              <a:t> L</a:t>
            </a:r>
            <a:r>
              <a:rPr lang="en-US" b="1">
                <a:solidFill>
                  <a:srgbClr val="990033"/>
                </a:solidFill>
              </a:rPr>
              <a:t>AW</a:t>
            </a:r>
            <a:endParaRPr lang="en-US" sz="3200">
              <a:solidFill>
                <a:srgbClr val="373633"/>
              </a:solidFill>
              <a:sym typeface="Times New Roman" pitchFamily="18" charset="0"/>
            </a:endParaRPr>
          </a:p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P</a:t>
            </a:r>
            <a:r>
              <a:rPr lang="en-US" sz="3200">
                <a:solidFill>
                  <a:srgbClr val="373633"/>
                </a:solidFill>
              </a:rPr>
              <a:t> ≥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 T</a:t>
            </a:r>
            <a:r>
              <a:rPr lang="en-US" sz="3200" baseline="-25000">
                <a:solidFill>
                  <a:srgbClr val="373633"/>
                </a:solidFill>
                <a:sym typeface="Times New Roman" pitchFamily="18" charset="0"/>
              </a:rPr>
              <a:t>∞</a:t>
            </a:r>
            <a:endParaRPr lang="en-US" sz="1600">
              <a:solidFill>
                <a:srgbClr val="373633"/>
              </a:solidFill>
            </a:endParaRPr>
          </a:p>
        </p:txBody>
      </p:sp>
      <p:sp>
        <p:nvSpPr>
          <p:cNvPr id="50263" name="Title 4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Complexity Measures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36" name="Rectangle 48"/>
          <p:cNvSpPr>
            <a:spLocks noChangeArrowheads="1"/>
          </p:cNvSpPr>
          <p:nvPr/>
        </p:nvSpPr>
        <p:spPr bwMode="auto">
          <a:xfrm>
            <a:off x="547688" y="1473200"/>
            <a:ext cx="8026400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defRPr/>
            </a:pPr>
            <a:r>
              <a:rPr lang="en-US" sz="3200" b="1" i="1" dirty="0">
                <a:solidFill>
                  <a:schemeClr val="accent2"/>
                </a:solidFill>
                <a:cs typeface="+mn-cs"/>
                <a:sym typeface="Times New Roman" pitchFamily="18" charset="0"/>
              </a:rPr>
              <a:t>Def.  </a:t>
            </a:r>
            <a:r>
              <a:rPr lang="en-US" sz="3200" dirty="0">
                <a:solidFill>
                  <a:srgbClr val="000000"/>
                </a:solidFill>
                <a:cs typeface="+mn-cs"/>
                <a:sym typeface="Times New Roman" pitchFamily="18" charset="0"/>
              </a:rPr>
              <a:t>T</a:t>
            </a:r>
            <a:r>
              <a:rPr lang="en-US" sz="3200" baseline="-25000" dirty="0">
                <a:solidFill>
                  <a:srgbClr val="000000"/>
                </a:solidFill>
                <a:cs typeface="+mn-cs"/>
                <a:sym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/T</a:t>
            </a:r>
            <a:r>
              <a:rPr lang="en-US" sz="3200" baseline="-25000" dirty="0">
                <a:solidFill>
                  <a:srgbClr val="000000"/>
                </a:solidFill>
                <a:cs typeface="+mn-cs"/>
              </a:rPr>
              <a:t>P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sz="3200" dirty="0">
                <a:solidFill>
                  <a:srgbClr val="002060"/>
                </a:solidFill>
                <a:cs typeface="+mn-cs"/>
                <a:sym typeface="Times New Roman" pitchFamily="18" charset="0"/>
              </a:rPr>
              <a:t>= </a:t>
            </a:r>
            <a:r>
              <a:rPr lang="en-US" sz="3200" b="1" i="1" dirty="0">
                <a:solidFill>
                  <a:schemeClr val="accent2"/>
                </a:solidFill>
                <a:cs typeface="+mn-cs"/>
                <a:sym typeface="Times New Roman" pitchFamily="18" charset="0"/>
              </a:rPr>
              <a:t>speedup</a:t>
            </a:r>
            <a:r>
              <a:rPr lang="en-US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  <a:sym typeface="Times New Roman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n-cs"/>
                <a:sym typeface="Times New Roman" pitchFamily="18" charset="0"/>
              </a:rPr>
              <a:t>on </a:t>
            </a:r>
            <a:r>
              <a:rPr lang="en-US" sz="3200" dirty="0">
                <a:solidFill>
                  <a:srgbClr val="000000"/>
                </a:solidFill>
                <a:cs typeface="+mn-cs"/>
                <a:sym typeface="Times New Roman" pitchFamily="18" charset="0"/>
              </a:rPr>
              <a:t>P</a:t>
            </a:r>
            <a:r>
              <a:rPr lang="en-US" sz="3200" dirty="0">
                <a:solidFill>
                  <a:schemeClr val="tx1"/>
                </a:solidFill>
                <a:cs typeface="+mn-cs"/>
                <a:sym typeface="Times New Roman" pitchFamily="18" charset="0"/>
              </a:rPr>
              <a:t> processors.</a:t>
            </a:r>
            <a:endParaRPr lang="en-US" sz="3200" b="1" i="1" dirty="0">
              <a:solidFill>
                <a:schemeClr val="accent2"/>
              </a:solidFill>
              <a:cs typeface="+mn-cs"/>
              <a:sym typeface="Times New Roman" pitchFamily="18" charset="0"/>
            </a:endParaRPr>
          </a:p>
        </p:txBody>
      </p:sp>
      <p:sp>
        <p:nvSpPr>
          <p:cNvPr id="293939" name="Rectangle 51"/>
          <p:cNvSpPr>
            <a:spLocks noChangeArrowheads="1"/>
          </p:cNvSpPr>
          <p:nvPr/>
        </p:nvSpPr>
        <p:spPr bwMode="auto">
          <a:xfrm>
            <a:off x="576263" y="2647950"/>
            <a:ext cx="7958137" cy="224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If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= </a:t>
            </a:r>
            <a:r>
              <a:rPr lang="en-US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(P)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, 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we have 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linear speedup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= 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we have 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perfect linear speedup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&gt; 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we have 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superlinear speedup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which is not possible in this performance model, because of the </a:t>
            </a:r>
            <a:r>
              <a:rPr lang="en-US">
                <a:solidFill>
                  <a:schemeClr val="tx2"/>
                </a:solidFill>
                <a:sym typeface="Times New Roman" pitchFamily="18" charset="0"/>
              </a:rPr>
              <a:t>Work Law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P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≥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/P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</a:p>
        </p:txBody>
      </p:sp>
      <p:sp>
        <p:nvSpPr>
          <p:cNvPr id="56324" name="Line 53"/>
          <p:cNvSpPr>
            <a:spLocks noChangeShapeType="1"/>
          </p:cNvSpPr>
          <p:nvPr/>
        </p:nvSpPr>
        <p:spPr bwMode="auto">
          <a:xfrm>
            <a:off x="657225" y="2514600"/>
            <a:ext cx="7772400" cy="0"/>
          </a:xfrm>
          <a:prstGeom prst="line">
            <a:avLst/>
          </a:prstGeom>
          <a:noFill/>
          <a:ln w="57150" cmpd="thickThin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325" name="Line 55"/>
          <p:cNvSpPr>
            <a:spLocks noChangeShapeType="1"/>
          </p:cNvSpPr>
          <p:nvPr/>
        </p:nvSpPr>
        <p:spPr bwMode="auto">
          <a:xfrm>
            <a:off x="657225" y="5029200"/>
            <a:ext cx="7772400" cy="0"/>
          </a:xfrm>
          <a:prstGeom prst="line">
            <a:avLst/>
          </a:prstGeom>
          <a:noFill/>
          <a:ln w="57150" cmpd="thinThick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326" name="Tit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Speedup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 dirty="0" smtClean="0"/>
              <a:t>(Potential) Parallelism</a:t>
            </a:r>
            <a:endParaRPr lang="en-US" sz="4400" dirty="0"/>
          </a:p>
        </p:txBody>
      </p:sp>
      <p:sp>
        <p:nvSpPr>
          <p:cNvPr id="58371" name="Text Box 5"/>
          <p:cNvSpPr>
            <a:spLocks noGrp="1" noChangeArrowheads="1"/>
          </p:cNvSpPr>
          <p:nvPr>
            <p:ph type="body" idx="4294967295"/>
          </p:nvPr>
        </p:nvSpPr>
        <p:spPr>
          <a:xfrm>
            <a:off x="288925" y="1446213"/>
            <a:ext cx="5426075" cy="38290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/>
              <a:t>Because the </a:t>
            </a:r>
            <a:r>
              <a:rPr lang="en-US">
                <a:solidFill>
                  <a:schemeClr val="tx2"/>
                </a:solidFill>
              </a:rPr>
              <a:t>Span Law </a:t>
            </a:r>
            <a:r>
              <a:rPr lang="en-US"/>
              <a:t>dictates that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latin typeface="cmsy10"/>
              </a:rPr>
              <a:t>≥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, the maximum possible speedup given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/>
              <a:t> and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 is</a:t>
            </a:r>
            <a:endParaRPr lang="en-US" sz="3200"/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∞ </a:t>
            </a:r>
            <a:r>
              <a:rPr lang="en-US">
                <a:solidFill>
                  <a:srgbClr val="002060"/>
                </a:solidFill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	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parallelism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chemeClr val="accent2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	</a:t>
            </a:r>
            <a:r>
              <a:rPr lang="en-US">
                <a:sym typeface="Times New Roman" pitchFamily="18" charset="0"/>
              </a:rPr>
              <a:t>the average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amount of work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per step along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the span.</a:t>
            </a:r>
            <a:endParaRPr lang="en-US">
              <a:solidFill>
                <a:srgbClr val="9900CC"/>
              </a:solidFill>
              <a:sym typeface="Times New Roman" pitchFamily="18" charset="0"/>
            </a:endParaRPr>
          </a:p>
        </p:txBody>
      </p:sp>
      <p:grpSp>
        <p:nvGrpSpPr>
          <p:cNvPr id="58372" name="Group 117"/>
          <p:cNvGrpSpPr>
            <a:grpSpLocks/>
          </p:cNvGrpSpPr>
          <p:nvPr/>
        </p:nvGrpSpPr>
        <p:grpSpPr bwMode="auto">
          <a:xfrm>
            <a:off x="5105400" y="1524000"/>
            <a:ext cx="3733800" cy="4648200"/>
            <a:chOff x="381000" y="1828800"/>
            <a:chExt cx="3733800" cy="4648200"/>
          </a:xfrm>
        </p:grpSpPr>
        <p:cxnSp>
          <p:nvCxnSpPr>
            <p:cNvPr id="58373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4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5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6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7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8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9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80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384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5" name="AutoShape 36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6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7" name="AutoShape 38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8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9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0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1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443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4" name="AutoShape 22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5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6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7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8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9" name="AutoShape 27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0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1" name="AutoShape 30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2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3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4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5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Parallelism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" y="1219200"/>
            <a:ext cx="7848600" cy="3200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Minimize the span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to maximize parallelism.  Try to generate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10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times more parallelism than processors for near-perfect linear speedup.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If you have plenty of parallelism, try to trade some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cs typeface="+mn-cs"/>
              </a:rPr>
              <a:t>of 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it off for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reduced work overheads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Use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divide-and-conquer recursion 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or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 parallel loops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rather than spawning one small thing off after another.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43200" y="5410200"/>
            <a:ext cx="4419600" cy="12192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cilk_spawn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cilk_sync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;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43200" y="4419600"/>
            <a:ext cx="4419600" cy="9144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cilk_for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44196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Do this: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4102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Not this: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5" grpId="0" animBg="1"/>
      <p:bldP spid="6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Overheads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" y="1371600"/>
            <a:ext cx="7848600" cy="4908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Make sure that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work/#spawns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is not too small.</a:t>
            </a:r>
          </a:p>
          <a:p>
            <a:pPr marL="682625" lvl="1" indent="-225425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Coarsen by using function calls and </a:t>
            </a:r>
            <a:r>
              <a:rPr lang="en-US" sz="2400" i="1" dirty="0" err="1">
                <a:solidFill>
                  <a:schemeClr val="tx2"/>
                </a:solidFill>
                <a:latin typeface="+mn-lt"/>
                <a:cs typeface="+mn-cs"/>
              </a:rPr>
              <a:t>inlining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near the leaves of recursion rather than spawning.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Parallelize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outer loops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if you can, not inner loops.  If you must parallelize an inner loop, coarsen it, but not too much.  </a:t>
            </a:r>
          </a:p>
          <a:p>
            <a:pPr marL="688975" lvl="1" indent="-231775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500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iterations should be plenty coarse for even the most meager loop.</a:t>
            </a:r>
          </a:p>
          <a:p>
            <a:pPr marL="688975" lvl="1" indent="-231775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Fewer iterations should suffice for “fatter” loops.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Use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reducers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only in sufficiently fat loops.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Desktop Multicores Today</a:t>
            </a:r>
          </a:p>
        </p:txBody>
      </p:sp>
      <p:pic>
        <p:nvPicPr>
          <p:cNvPr id="16389" name="Picture 5" descr="Quad-core Node Drawi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2286000"/>
            <a:ext cx="5486400" cy="4019550"/>
          </a:xfrm>
        </p:spPr>
      </p:pic>
      <p:sp>
        <p:nvSpPr>
          <p:cNvPr id="13" name="Rectangle 12"/>
          <p:cNvSpPr/>
          <p:nvPr/>
        </p:nvSpPr>
        <p:spPr>
          <a:xfrm>
            <a:off x="609600" y="1447800"/>
            <a:ext cx="7965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This is your AMD </a:t>
            </a:r>
            <a:r>
              <a:rPr lang="en-US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Shangai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or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Intel Core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i7 (Nehalem)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!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629400" y="2149475"/>
            <a:ext cx="2286000" cy="814550"/>
          </a:xfrm>
          <a:prstGeom prst="wedgeRoundRectCallout">
            <a:avLst>
              <a:gd name="adj1" fmla="val -150833"/>
              <a:gd name="adj2" fmla="val 228190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On-chip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interconnect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6477000" y="4876800"/>
            <a:ext cx="2438400" cy="1493885"/>
          </a:xfrm>
          <a:prstGeom prst="wedgeRoundRectCallout">
            <a:avLst>
              <a:gd name="adj1" fmla="val -95000"/>
              <a:gd name="adj2" fmla="val -45046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Private cache: Cache coherence is required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62-core Xeon Phi chip</a:t>
            </a:r>
            <a:endParaRPr lang="en-US" dirty="0"/>
          </a:p>
        </p:txBody>
      </p:sp>
      <p:pic>
        <p:nvPicPr>
          <p:cNvPr id="6" name="Picture 5" descr="XeonPhiDie-Intel-Knights-Hi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3400" y="1600200"/>
            <a:ext cx="8094876" cy="5392562"/>
          </a:xfrm>
          <a:prstGeom prst="rect">
            <a:avLst/>
          </a:prstGeom>
        </p:spPr>
      </p:pic>
      <p:pic>
        <p:nvPicPr>
          <p:cNvPr id="5" name="Picture 4" descr="KnightsLandingPack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473" y="1143000"/>
            <a:ext cx="3158289" cy="22860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 dirty="0" err="1" smtClean="0"/>
              <a:t>Cilk</a:t>
            </a:r>
            <a:r>
              <a:rPr lang="en-US" sz="4400" dirty="0" smtClean="0"/>
              <a:t> (Plus)</a:t>
            </a:r>
            <a:endParaRPr lang="en-US" sz="44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5473700"/>
          </a:xfrm>
        </p:spPr>
        <p:txBody>
          <a:bodyPr/>
          <a:lstStyle/>
          <a:p>
            <a:r>
              <a:rPr lang="en-US" dirty="0" err="1" smtClean="0"/>
              <a:t>Cilk</a:t>
            </a:r>
            <a:r>
              <a:rPr lang="en-US" dirty="0" smtClean="0"/>
              <a:t> Plus </a:t>
            </a:r>
            <a:r>
              <a:rPr lang="en-US" dirty="0"/>
              <a:t>is a faithful extension of C++</a:t>
            </a:r>
          </a:p>
          <a:p>
            <a:r>
              <a:rPr lang="en-US" dirty="0" smtClean="0"/>
              <a:t>Programs use </a:t>
            </a:r>
            <a:r>
              <a:rPr lang="en-US" dirty="0"/>
              <a:t>the </a:t>
            </a:r>
            <a:r>
              <a:rPr lang="en-US" b="1" dirty="0"/>
              <a:t>divide-and-conquer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paradigm. Two hints to the compiler:</a:t>
            </a:r>
          </a:p>
          <a:p>
            <a:pPr lvl="1"/>
            <a:r>
              <a:rPr lang="en-US" dirty="0" err="1">
                <a:solidFill>
                  <a:srgbClr val="990033"/>
                </a:solidFill>
              </a:rPr>
              <a:t>cilk_spawn</a:t>
            </a:r>
            <a:r>
              <a:rPr lang="en-US" dirty="0">
                <a:solidFill>
                  <a:srgbClr val="990033"/>
                </a:solidFill>
              </a:rPr>
              <a:t>: </a:t>
            </a:r>
            <a:r>
              <a:rPr lang="en-US" i="1" dirty="0" smtClean="0">
                <a:solidFill>
                  <a:srgbClr val="585650"/>
                </a:solidFill>
              </a:rPr>
              <a:t>this </a:t>
            </a:r>
            <a:r>
              <a:rPr lang="en-US" i="1" dirty="0">
                <a:solidFill>
                  <a:srgbClr val="585650"/>
                </a:solidFill>
              </a:rPr>
              <a:t>function can run in parallel with </a:t>
            </a:r>
            <a:r>
              <a:rPr lang="en-US" i="1" dirty="0" smtClean="0">
                <a:solidFill>
                  <a:srgbClr val="585650"/>
                </a:solidFill>
              </a:rPr>
              <a:t>its caller</a:t>
            </a:r>
            <a:r>
              <a:rPr lang="en-US" i="1" dirty="0">
                <a:solidFill>
                  <a:srgbClr val="585650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rgbClr val="990033"/>
                </a:solidFill>
              </a:rPr>
              <a:t>cilk_sync</a:t>
            </a:r>
            <a:r>
              <a:rPr lang="en-US" dirty="0">
                <a:solidFill>
                  <a:srgbClr val="990033"/>
                </a:solidFill>
              </a:rPr>
              <a:t>: </a:t>
            </a:r>
            <a:r>
              <a:rPr lang="en-US" i="1" dirty="0">
                <a:solidFill>
                  <a:srgbClr val="585650"/>
                </a:solidFill>
              </a:rPr>
              <a:t>all spawned children must return before </a:t>
            </a:r>
            <a:r>
              <a:rPr lang="en-US" i="1" dirty="0" smtClean="0">
                <a:solidFill>
                  <a:srgbClr val="585650"/>
                </a:solidFill>
              </a:rPr>
              <a:t>execution passes this point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Third hint for </a:t>
            </a:r>
            <a:r>
              <a:rPr lang="en-US" dirty="0"/>
              <a:t>convenience only (compiler converts it to </a:t>
            </a:r>
            <a:r>
              <a:rPr lang="en-US" sz="2400" dirty="0" err="1" smtClean="0">
                <a:solidFill>
                  <a:srgbClr val="990033"/>
                </a:solidFill>
              </a:rPr>
              <a:t>cilk_spawn</a:t>
            </a:r>
            <a:r>
              <a:rPr lang="en-US" sz="2400" dirty="0" smtClean="0"/>
              <a:t> </a:t>
            </a:r>
            <a:r>
              <a:rPr lang="en-US" dirty="0" smtClean="0"/>
              <a:t>and </a:t>
            </a:r>
            <a:r>
              <a:rPr lang="en-US" sz="2400" dirty="0" err="1" smtClean="0">
                <a:solidFill>
                  <a:srgbClr val="990033"/>
                </a:solidFill>
              </a:rPr>
              <a:t>cilk_sync</a:t>
            </a:r>
            <a:r>
              <a:rPr lang="en-US" dirty="0" smtClean="0"/>
              <a:t>) </a:t>
            </a:r>
            <a:endParaRPr lang="en-US" dirty="0"/>
          </a:p>
          <a:p>
            <a:pPr lvl="1"/>
            <a:r>
              <a:rPr lang="en-US" dirty="0" err="1" smtClean="0">
                <a:solidFill>
                  <a:srgbClr val="990033"/>
                </a:solidFill>
              </a:rPr>
              <a:t>cilk_for</a:t>
            </a:r>
            <a:r>
              <a:rPr lang="en-US" dirty="0" smtClean="0">
                <a:solidFill>
                  <a:srgbClr val="990033"/>
                </a:solidFill>
              </a:rPr>
              <a:t>: </a:t>
            </a:r>
            <a:r>
              <a:rPr lang="en-US" i="1" dirty="0" smtClean="0">
                <a:solidFill>
                  <a:srgbClr val="585650"/>
                </a:solidFill>
              </a:rPr>
              <a:t>loop iterations can run in parallel.</a:t>
            </a:r>
            <a:endParaRPr lang="en-US" dirty="0" smtClean="0">
              <a:solidFill>
                <a:srgbClr val="990033"/>
              </a:solidFill>
            </a:endParaRPr>
          </a:p>
          <a:p>
            <a:r>
              <a:rPr lang="en-US" dirty="0" err="1" smtClean="0"/>
              <a:t>Cilk</a:t>
            </a:r>
            <a:r>
              <a:rPr lang="en-US" dirty="0" smtClean="0"/>
              <a:t> also has </a:t>
            </a:r>
            <a:r>
              <a:rPr lang="en-US" dirty="0" smtClean="0">
                <a:solidFill>
                  <a:srgbClr val="990033"/>
                </a:solidFill>
              </a:rPr>
              <a:t>reducers</a:t>
            </a:r>
            <a:r>
              <a:rPr lang="en-US" dirty="0" smtClean="0"/>
              <a:t> to avoid data races in global variables.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  <a:r>
              <a:rPr lang="en-US" sz="4000" dirty="0" smtClean="0"/>
              <a:t>(and names) </a:t>
            </a:r>
            <a:r>
              <a:rPr lang="en-US" dirty="0" smtClean="0"/>
              <a:t>of </a:t>
            </a:r>
            <a:r>
              <a:rPr lang="en-US" dirty="0" err="1" smtClean="0"/>
              <a:t>Cilk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549900"/>
          </a:xfrm>
        </p:spPr>
        <p:txBody>
          <a:bodyPr/>
          <a:lstStyle/>
          <a:p>
            <a:r>
              <a:rPr lang="en-US" i="1" u="sng" dirty="0" smtClean="0">
                <a:solidFill>
                  <a:srgbClr val="1C1C1C"/>
                </a:solidFill>
              </a:rPr>
              <a:t>MIT </a:t>
            </a:r>
            <a:r>
              <a:rPr lang="en-US" i="1" u="sng" dirty="0" err="1" smtClean="0">
                <a:solidFill>
                  <a:srgbClr val="1C1C1C"/>
                </a:solidFill>
              </a:rPr>
              <a:t>Cilk</a:t>
            </a:r>
            <a:r>
              <a:rPr lang="en-US" i="1" u="sng" dirty="0" smtClean="0">
                <a:solidFill>
                  <a:srgbClr val="1C1C1C"/>
                </a:solidFill>
              </a:rPr>
              <a:t>: </a:t>
            </a:r>
            <a:r>
              <a:rPr lang="en-US" sz="2400" i="1" u="sng" dirty="0" smtClean="0">
                <a:solidFill>
                  <a:srgbClr val="1C1C1C"/>
                </a:solidFill>
              </a:rPr>
              <a:t>1994 – 2006</a:t>
            </a:r>
          </a:p>
          <a:p>
            <a:pPr lvl="1"/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 started as a research project at </a:t>
            </a:r>
            <a:r>
              <a:rPr lang="en-US" dirty="0" smtClean="0">
                <a:solidFill>
                  <a:srgbClr val="1C1C1C"/>
                </a:solidFill>
              </a:rPr>
              <a:t>MIT…</a:t>
            </a:r>
            <a:endParaRPr lang="en-US" dirty="0">
              <a:solidFill>
                <a:srgbClr val="1C1C1C"/>
              </a:solidFill>
            </a:endParaRPr>
          </a:p>
          <a:p>
            <a:pPr marL="457200" lvl="1" indent="0">
              <a:buNone/>
            </a:pPr>
            <a:endParaRPr lang="en-US" sz="1200" dirty="0" smtClean="0">
              <a:solidFill>
                <a:srgbClr val="1C1C1C"/>
              </a:solidFill>
            </a:endParaRPr>
          </a:p>
          <a:p>
            <a:r>
              <a:rPr lang="en-US" i="1" u="sng" dirty="0" err="1" smtClean="0">
                <a:solidFill>
                  <a:srgbClr val="1C1C1C"/>
                </a:solidFill>
              </a:rPr>
              <a:t>Cilk</a:t>
            </a:r>
            <a:r>
              <a:rPr lang="en-US" i="1" u="sng" dirty="0" smtClean="0">
                <a:solidFill>
                  <a:srgbClr val="1C1C1C"/>
                </a:solidFill>
              </a:rPr>
              <a:t> Arts </a:t>
            </a:r>
            <a:r>
              <a:rPr lang="en-US" i="1" u="sng" dirty="0" err="1" smtClean="0">
                <a:solidFill>
                  <a:srgbClr val="1C1C1C"/>
                </a:solidFill>
              </a:rPr>
              <a:t>Cilk</a:t>
            </a:r>
            <a:r>
              <a:rPr lang="en-US" i="1" u="sng" dirty="0" smtClean="0">
                <a:solidFill>
                  <a:srgbClr val="1C1C1C"/>
                </a:solidFill>
              </a:rPr>
              <a:t>++: </a:t>
            </a:r>
            <a:r>
              <a:rPr lang="en-US" sz="2400" i="1" u="sng" dirty="0" smtClean="0">
                <a:solidFill>
                  <a:srgbClr val="1C1C1C"/>
                </a:solidFill>
              </a:rPr>
              <a:t>2006 – 2009</a:t>
            </a:r>
            <a:endParaRPr lang="en-US" i="1" u="sng" dirty="0" smtClean="0">
              <a:solidFill>
                <a:srgbClr val="1C1C1C"/>
              </a:solidFill>
            </a:endParaRPr>
          </a:p>
          <a:p>
            <a:pPr lvl="1"/>
            <a:r>
              <a:rPr lang="en-US" dirty="0" smtClean="0">
                <a:solidFill>
                  <a:srgbClr val="1C1C1C"/>
                </a:solidFill>
              </a:rPr>
              <a:t>Then </a:t>
            </a:r>
            <a:r>
              <a:rPr lang="en-US" dirty="0" err="1" smtClean="0">
                <a:solidFill>
                  <a:srgbClr val="1C1C1C"/>
                </a:solidFill>
              </a:rPr>
              <a:t>Leiserson</a:t>
            </a:r>
            <a:r>
              <a:rPr lang="en-US" dirty="0" smtClean="0">
                <a:solidFill>
                  <a:srgbClr val="1C1C1C"/>
                </a:solidFill>
              </a:rPr>
              <a:t> &amp; co. built a commercial compiler…</a:t>
            </a:r>
          </a:p>
          <a:p>
            <a:pPr lvl="1"/>
            <a:endParaRPr lang="en-US" sz="1200" dirty="0" smtClean="0">
              <a:solidFill>
                <a:srgbClr val="1C1C1C"/>
              </a:solidFill>
            </a:endParaRPr>
          </a:p>
          <a:p>
            <a:r>
              <a:rPr lang="en-US" i="1" u="sng" dirty="0" smtClean="0">
                <a:solidFill>
                  <a:srgbClr val="1C1C1C"/>
                </a:solidFill>
              </a:rPr>
              <a:t>Intel </a:t>
            </a:r>
            <a:r>
              <a:rPr lang="en-US" i="1" u="sng" dirty="0" err="1" smtClean="0">
                <a:solidFill>
                  <a:srgbClr val="1C1C1C"/>
                </a:solidFill>
              </a:rPr>
              <a:t>Cilk</a:t>
            </a:r>
            <a:r>
              <a:rPr lang="en-US" i="1" u="sng" dirty="0" smtClean="0">
                <a:solidFill>
                  <a:srgbClr val="1C1C1C"/>
                </a:solidFill>
              </a:rPr>
              <a:t>++: </a:t>
            </a:r>
            <a:r>
              <a:rPr lang="en-US" sz="2400" i="1" u="sng" dirty="0" smtClean="0">
                <a:solidFill>
                  <a:srgbClr val="1C1C1C"/>
                </a:solidFill>
              </a:rPr>
              <a:t>2009 - 2010</a:t>
            </a:r>
            <a:endParaRPr lang="en-US" i="1" u="sng" dirty="0" smtClean="0">
              <a:solidFill>
                <a:srgbClr val="1C1C1C"/>
              </a:solidFill>
            </a:endParaRPr>
          </a:p>
          <a:p>
            <a:pPr lvl="1"/>
            <a:r>
              <a:rPr lang="en-US" dirty="0" smtClean="0">
                <a:solidFill>
                  <a:srgbClr val="1C1C1C"/>
                </a:solidFill>
              </a:rPr>
              <a:t>… then Intel bought </a:t>
            </a:r>
            <a:r>
              <a:rPr lang="en-US" dirty="0" err="1" smtClean="0">
                <a:solidFill>
                  <a:srgbClr val="1C1C1C"/>
                </a:solidFill>
              </a:rPr>
              <a:t>Cilk</a:t>
            </a:r>
            <a:r>
              <a:rPr lang="en-US" dirty="0" smtClean="0">
                <a:solidFill>
                  <a:srgbClr val="1C1C1C"/>
                </a:solidFill>
              </a:rPr>
              <a:t>++ from </a:t>
            </a:r>
            <a:r>
              <a:rPr lang="en-US" dirty="0" err="1" smtClean="0">
                <a:solidFill>
                  <a:srgbClr val="1C1C1C"/>
                </a:solidFill>
              </a:rPr>
              <a:t>Cilk</a:t>
            </a:r>
            <a:r>
              <a:rPr lang="en-US" dirty="0" smtClean="0">
                <a:solidFill>
                  <a:srgbClr val="1C1C1C"/>
                </a:solidFill>
              </a:rPr>
              <a:t> Arts …</a:t>
            </a:r>
          </a:p>
          <a:p>
            <a:pPr lvl="1"/>
            <a:endParaRPr lang="en-US" sz="1200" dirty="0" smtClean="0">
              <a:solidFill>
                <a:srgbClr val="1C1C1C"/>
              </a:solidFill>
            </a:endParaRPr>
          </a:p>
          <a:p>
            <a:r>
              <a:rPr lang="en-US" i="1" u="sng" dirty="0" smtClean="0">
                <a:solidFill>
                  <a:srgbClr val="1C1C1C"/>
                </a:solidFill>
              </a:rPr>
              <a:t>Intel </a:t>
            </a:r>
            <a:r>
              <a:rPr lang="en-US" i="1" u="sng" dirty="0" err="1" smtClean="0">
                <a:solidFill>
                  <a:srgbClr val="1C1C1C"/>
                </a:solidFill>
              </a:rPr>
              <a:t>Cilk</a:t>
            </a:r>
            <a:r>
              <a:rPr lang="en-US" i="1" u="sng" dirty="0" smtClean="0">
                <a:solidFill>
                  <a:srgbClr val="1C1C1C"/>
                </a:solidFill>
              </a:rPr>
              <a:t> Plus: </a:t>
            </a:r>
            <a:r>
              <a:rPr lang="en-US" sz="2400" i="1" u="sng" dirty="0" smtClean="0">
                <a:solidFill>
                  <a:srgbClr val="1C1C1C"/>
                </a:solidFill>
              </a:rPr>
              <a:t>2010 – now</a:t>
            </a:r>
            <a:endParaRPr lang="en-US" i="1" u="sng" dirty="0" smtClean="0">
              <a:solidFill>
                <a:srgbClr val="1C1C1C"/>
              </a:solidFill>
            </a:endParaRPr>
          </a:p>
          <a:p>
            <a:pPr lvl="1"/>
            <a:r>
              <a:rPr lang="en-US" dirty="0" smtClean="0">
                <a:solidFill>
                  <a:srgbClr val="1C1C1C"/>
                </a:solidFill>
              </a:rPr>
              <a:t>… and made it part of “Intel Parallel Building Blocks”</a:t>
            </a:r>
          </a:p>
          <a:p>
            <a:pPr lvl="1"/>
            <a:r>
              <a:rPr lang="en-US" dirty="0" err="1" smtClean="0">
                <a:solidFill>
                  <a:srgbClr val="1C1C1C"/>
                </a:solidFill>
              </a:rPr>
              <a:t>Cilk</a:t>
            </a:r>
            <a:r>
              <a:rPr lang="en-US" dirty="0" smtClean="0">
                <a:solidFill>
                  <a:srgbClr val="1C1C1C"/>
                </a:solidFill>
              </a:rPr>
              <a:t> Plus is also a branch of </a:t>
            </a:r>
            <a:r>
              <a:rPr lang="en-US" dirty="0" err="1" smtClean="0">
                <a:solidFill>
                  <a:srgbClr val="1C1C1C"/>
                </a:solidFill>
              </a:rPr>
              <a:t>gcc</a:t>
            </a:r>
            <a:r>
              <a:rPr lang="en-US" dirty="0" smtClean="0">
                <a:solidFill>
                  <a:srgbClr val="1C1C1C"/>
                </a:solidFill>
              </a:rPr>
              <a:t>++ now.</a:t>
            </a:r>
          </a:p>
          <a:p>
            <a:pPr lvl="1"/>
            <a:endParaRPr lang="en-US" sz="1200" dirty="0" smtClean="0">
              <a:solidFill>
                <a:srgbClr val="1C1C1C"/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Intel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Cilk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Plus is the one you are using on Triton!</a:t>
            </a:r>
          </a:p>
          <a:p>
            <a:pPr lvl="1"/>
            <a:r>
              <a:rPr lang="en-US" dirty="0" smtClean="0">
                <a:solidFill>
                  <a:srgbClr val="1C1C1C"/>
                </a:solidFill>
              </a:rPr>
              <a:t>There are also free downloads of old </a:t>
            </a:r>
            <a:r>
              <a:rPr lang="en-US" dirty="0" err="1" smtClean="0">
                <a:solidFill>
                  <a:srgbClr val="1C1C1C"/>
                </a:solidFill>
              </a:rPr>
              <a:t>Cilk</a:t>
            </a:r>
            <a:r>
              <a:rPr lang="en-US" dirty="0" smtClean="0">
                <a:solidFill>
                  <a:srgbClr val="1C1C1C"/>
                </a:solidFill>
              </a:rPr>
              <a:t>++ around.</a:t>
            </a:r>
          </a:p>
        </p:txBody>
      </p:sp>
    </p:spTree>
    <p:extLst>
      <p:ext uri="{BB962C8B-B14F-4D97-AF65-F5344CB8AC3E}">
        <p14:creationId xmlns:p14="http://schemas.microsoft.com/office/powerpoint/2010/main" val="1594301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63491" name="Oval 3"/>
          <p:cNvSpPr>
            <a:spLocks noChangeArrowheads="1"/>
          </p:cNvSpPr>
          <p:nvPr/>
        </p:nvSpPr>
        <p:spPr bwMode="auto">
          <a:xfrm>
            <a:off x="1447800" y="12954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7273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565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44799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6003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498725" y="2116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5165725" y="2039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3717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6232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5318125" y="1582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3489325" y="2878138"/>
            <a:ext cx="2481263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Partition around Pivot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02" name="Oval 14"/>
          <p:cNvSpPr>
            <a:spLocks noChangeArrowheads="1"/>
          </p:cNvSpPr>
          <p:nvPr/>
        </p:nvSpPr>
        <p:spPr bwMode="auto">
          <a:xfrm>
            <a:off x="1143000" y="3657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828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3352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06" name="Oval 18"/>
          <p:cNvSpPr>
            <a:spLocks noChangeArrowheads="1"/>
          </p:cNvSpPr>
          <p:nvPr/>
        </p:nvSpPr>
        <p:spPr bwMode="auto">
          <a:xfrm>
            <a:off x="5486400" y="3733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2895600" y="4267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6172200" y="4038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7010400" y="3886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6629400" y="4419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4724400" y="4114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64515" name="Oval 3"/>
          <p:cNvSpPr>
            <a:spLocks noChangeArrowheads="1"/>
          </p:cNvSpPr>
          <p:nvPr/>
        </p:nvSpPr>
        <p:spPr bwMode="auto">
          <a:xfrm>
            <a:off x="1143000" y="1371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2057400" y="2057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352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19" name="Oval 7"/>
          <p:cNvSpPr>
            <a:spLocks noChangeArrowheads="1"/>
          </p:cNvSpPr>
          <p:nvPr/>
        </p:nvSpPr>
        <p:spPr bwMode="auto">
          <a:xfrm>
            <a:off x="5486400" y="1447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2895600" y="1981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172200" y="1752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7010400" y="1600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4724400" y="1828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>
            <a:off x="27432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>
            <a:off x="71628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2422525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Quicksort recursively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29" name="Oval 17"/>
          <p:cNvSpPr>
            <a:spLocks noChangeArrowheads="1"/>
          </p:cNvSpPr>
          <p:nvPr/>
        </p:nvSpPr>
        <p:spPr bwMode="auto">
          <a:xfrm>
            <a:off x="1143000" y="3505200"/>
            <a:ext cx="3276600" cy="8382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20574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26797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33" name="Text Box 21"/>
          <p:cNvSpPr txBox="1">
            <a:spLocks noChangeArrowheads="1"/>
          </p:cNvSpPr>
          <p:nvPr/>
        </p:nvSpPr>
        <p:spPr bwMode="auto">
          <a:xfrm>
            <a:off x="37338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34" name="Text Box 22"/>
          <p:cNvSpPr txBox="1">
            <a:spLocks noChangeArrowheads="1"/>
          </p:cNvSpPr>
          <p:nvPr/>
        </p:nvSpPr>
        <p:spPr bwMode="auto">
          <a:xfrm>
            <a:off x="3276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35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64536" name="Oval 24"/>
          <p:cNvSpPr>
            <a:spLocks noChangeArrowheads="1"/>
          </p:cNvSpPr>
          <p:nvPr/>
        </p:nvSpPr>
        <p:spPr bwMode="auto">
          <a:xfrm>
            <a:off x="5638800" y="3505200"/>
            <a:ext cx="3276600" cy="9144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6324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69342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7620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1676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22098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64542" name="Text Box 30"/>
          <p:cNvSpPr txBox="1">
            <a:spLocks noChangeArrowheads="1"/>
          </p:cNvSpPr>
          <p:nvPr/>
        </p:nvSpPr>
        <p:spPr bwMode="auto">
          <a:xfrm>
            <a:off x="28321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64543" name="Text Box 31"/>
          <p:cNvSpPr txBox="1">
            <a:spLocks noChangeArrowheads="1"/>
          </p:cNvSpPr>
          <p:nvPr/>
        </p:nvSpPr>
        <p:spPr bwMode="auto">
          <a:xfrm>
            <a:off x="38862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64544" name="Text Box 32"/>
          <p:cNvSpPr txBox="1">
            <a:spLocks noChangeArrowheads="1"/>
          </p:cNvSpPr>
          <p:nvPr/>
        </p:nvSpPr>
        <p:spPr bwMode="auto">
          <a:xfrm>
            <a:off x="3429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64545" name="Text Box 33"/>
          <p:cNvSpPr txBox="1">
            <a:spLocks noChangeArrowheads="1"/>
          </p:cNvSpPr>
          <p:nvPr/>
        </p:nvSpPr>
        <p:spPr bwMode="auto">
          <a:xfrm>
            <a:off x="5029200" y="48006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6477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64547" name="Text Box 35"/>
          <p:cNvSpPr txBox="1">
            <a:spLocks noChangeArrowheads="1"/>
          </p:cNvSpPr>
          <p:nvPr/>
        </p:nvSpPr>
        <p:spPr bwMode="auto">
          <a:xfrm>
            <a:off x="70866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64548" name="Text Box 36"/>
          <p:cNvSpPr txBox="1">
            <a:spLocks noChangeArrowheads="1"/>
          </p:cNvSpPr>
          <p:nvPr/>
        </p:nvSpPr>
        <p:spPr bwMode="auto">
          <a:xfrm>
            <a:off x="7772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64549" name="Oval 37"/>
          <p:cNvSpPr>
            <a:spLocks noChangeArrowheads="1"/>
          </p:cNvSpPr>
          <p:nvPr/>
        </p:nvSpPr>
        <p:spPr bwMode="auto">
          <a:xfrm>
            <a:off x="914400" y="4648200"/>
            <a:ext cx="8077200" cy="6096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4" descr="Parchment"/>
          <p:cNvSpPr>
            <a:spLocks noChangeArrowheads="1"/>
          </p:cNvSpPr>
          <p:nvPr/>
        </p:nvSpPr>
        <p:spPr bwMode="auto">
          <a:xfrm>
            <a:off x="457200" y="2151062"/>
            <a:ext cx="8305800" cy="3716338"/>
          </a:xfrm>
          <a:prstGeom prst="foldedCorner">
            <a:avLst>
              <a:gd name="adj" fmla="val 1250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9pPr>
          </a:lstStyle>
          <a:p>
            <a:pPr marL="336550" indent="-336550" algn="l" defTabSz="457200" eaLnBrk="0" hangingPunct="0">
              <a:lnSpc>
                <a:spcPct val="120000"/>
              </a:lnSpc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b="1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Lucida Sans Unicode" pitchFamily="34" charset="0"/>
            </a:endParaRPr>
          </a:p>
        </p:txBody>
      </p:sp>
      <p:sp>
        <p:nvSpPr>
          <p:cNvPr id="26634" name="Rectangle 10" descr="Parchment"/>
          <p:cNvSpPr>
            <a:spLocks noChangeArrowheads="1"/>
          </p:cNvSpPr>
          <p:nvPr/>
        </p:nvSpPr>
        <p:spPr bwMode="auto">
          <a:xfrm>
            <a:off x="457200" y="2133599"/>
            <a:ext cx="8305800" cy="3733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bIns="0"/>
          <a:lstStyle/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template &lt;</a:t>
            </a:r>
            <a:r>
              <a:rPr lang="en-US" sz="1400" dirty="0" err="1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typename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T&gt;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void </a:t>
            </a:r>
            <a:r>
              <a:rPr lang="en-US" sz="1400" dirty="0" err="1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qsort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(T begin, T end) { </a:t>
            </a:r>
            <a:endParaRPr lang="en-US" sz="1400" dirty="0" smtClean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(begin != end) </a:t>
            </a:r>
            <a:r>
              <a:rPr lang="en-US" sz="1400" dirty="0" smtClean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{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T middle = partition</a:t>
            </a:r>
            <a:r>
              <a:rPr lang="en-US" sz="1400" dirty="0" smtClean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(begin, end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…);</a:t>
            </a: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          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1400" dirty="0" err="1">
                <a:solidFill>
                  <a:schemeClr val="accent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cilk_spawn</a:t>
            </a:r>
            <a:r>
              <a:rPr lang="en-US" sz="14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qsort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(begin, middle); </a:t>
            </a:r>
            <a:endParaRPr lang="en-US" sz="1400" dirty="0" smtClean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1400" dirty="0" err="1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qsort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(max(begin + 1, middle), end)</a:t>
            </a:r>
            <a:r>
              <a:rPr lang="en-US" sz="1400" dirty="0" smtClean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1400" dirty="0">
              <a:solidFill>
                <a:schemeClr val="tx1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1400" dirty="0" err="1" smtClean="0">
                <a:solidFill>
                  <a:schemeClr val="accent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cilk_sync</a:t>
            </a: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;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marL="336550" indent="-336550" defTabSz="457200" eaLnBrk="0" hangingPunct="0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595438"/>
            <a:ext cx="4724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  <a:cs typeface="+mn-cs"/>
              </a:rPr>
              <a:t>Quicksort</a:t>
            </a:r>
            <a:endParaRPr lang="en-US" sz="24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5608" name="Tit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Nested Parallelism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2153</TotalTime>
  <Words>1928</Words>
  <Application>Microsoft Macintosh PowerPoint</Application>
  <PresentationFormat>On-screen Show (4:3)</PresentationFormat>
  <Paragraphs>400</Paragraphs>
  <Slides>26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1_Default Design</vt:lpstr>
      <vt:lpstr>CS 140 :  Feb 2, 2015 Multicore (and Shared Memory) Programming with Cilk Plus</vt:lpstr>
      <vt:lpstr>Multicore Architecture</vt:lpstr>
      <vt:lpstr>Desktop Multicores Today</vt:lpstr>
      <vt:lpstr>62-core Xeon Phi chip</vt:lpstr>
      <vt:lpstr>Cilk (Plus)</vt:lpstr>
      <vt:lpstr>History (and names) of Cilk</vt:lpstr>
      <vt:lpstr>QUICKSORT</vt:lpstr>
      <vt:lpstr>QUICKSORT</vt:lpstr>
      <vt:lpstr>Nested Parallelism</vt:lpstr>
      <vt:lpstr>Nested Parallelism</vt:lpstr>
      <vt:lpstr>Cilk Loops</vt:lpstr>
      <vt:lpstr>Serial Correctness</vt:lpstr>
      <vt:lpstr>Serialization</vt:lpstr>
      <vt:lpstr>Parallel Correctness</vt:lpstr>
      <vt:lpstr>Race Bugs</vt:lpstr>
      <vt:lpstr>Race Bugs</vt:lpstr>
      <vt:lpstr>Types of Races</vt:lpstr>
      <vt:lpstr>Avoiding Races</vt:lpstr>
      <vt:lpstr>Cilk Reducers</vt:lpstr>
      <vt:lpstr>Cilk analysis tools</vt:lpstr>
      <vt:lpstr>Cilkscreen</vt:lpstr>
      <vt:lpstr>Complexity Measures</vt:lpstr>
      <vt:lpstr>Speedup</vt:lpstr>
      <vt:lpstr>(Potential) Parallelism</vt:lpstr>
      <vt:lpstr>Three Tips on Parallelism</vt:lpstr>
      <vt:lpstr>Three Tips on Overheads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54</cp:revision>
  <dcterms:created xsi:type="dcterms:W3CDTF">2009-01-20T05:44:33Z</dcterms:created>
  <dcterms:modified xsi:type="dcterms:W3CDTF">2015-02-09T17:17:06Z</dcterms:modified>
</cp:coreProperties>
</file>