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sldIdLst>
    <p:sldId id="318" r:id="rId2"/>
    <p:sldId id="317" r:id="rId3"/>
    <p:sldId id="319" r:id="rId4"/>
    <p:sldId id="320" r:id="rId5"/>
    <p:sldId id="321" r:id="rId6"/>
    <p:sldId id="322" r:id="rId7"/>
    <p:sldId id="323" r:id="rId8"/>
    <p:sldId id="324" r:id="rId9"/>
    <p:sldId id="337" r:id="rId10"/>
    <p:sldId id="326" r:id="rId11"/>
    <p:sldId id="340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282" r:id="rId23"/>
    <p:sldId id="283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5" r:id="rId42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CC0000"/>
    <a:srgbClr val="0000FF"/>
    <a:srgbClr val="02010B"/>
    <a:srgbClr val="BB9B3F"/>
    <a:srgbClr val="060606"/>
    <a:srgbClr val="009900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EAAF2A4A-A9BA-4ECD-B252-F975CF89F4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68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FCE12-548D-46AA-88BD-8C288E02594F}" type="slidenum">
              <a:rPr lang="en-US"/>
              <a:pPr/>
              <a:t>2</a:t>
            </a:fld>
            <a:endParaRPr lang="en-US"/>
          </a:p>
        </p:txBody>
      </p:sp>
      <p:sp>
        <p:nvSpPr>
          <p:cNvPr id="593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593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593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4F22F92-FCA0-4AEF-A03C-847541D2EA3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7355B-ACD0-4FD2-B27D-B369A23BDB7E}" type="slidenum">
              <a:rPr lang="en-US"/>
              <a:pPr/>
              <a:t>25</a:t>
            </a:fld>
            <a:endParaRPr lang="en-US"/>
          </a:p>
        </p:txBody>
      </p:sp>
      <p:sp>
        <p:nvSpPr>
          <p:cNvPr id="6861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861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861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8E4A23D-EEBE-4CB9-811E-901D6997A71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7815A-0EAC-4D15-8E48-42DCCB859DF0}" type="slidenum">
              <a:rPr lang="en-US"/>
              <a:pPr/>
              <a:t>26</a:t>
            </a:fld>
            <a:endParaRPr lang="en-US"/>
          </a:p>
        </p:txBody>
      </p:sp>
      <p:sp>
        <p:nvSpPr>
          <p:cNvPr id="70658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0659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0660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9EE2DB4-F133-4DDA-8146-ED34F6722F32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06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11083-9998-4E36-8569-0734D1ADC4F5}" type="slidenum">
              <a:rPr lang="en-US"/>
              <a:pPr/>
              <a:t>27</a:t>
            </a:fld>
            <a:endParaRPr lang="en-US"/>
          </a:p>
        </p:txBody>
      </p:sp>
      <p:sp>
        <p:nvSpPr>
          <p:cNvPr id="72706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2707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2708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D1C5788-8BBB-4BE7-A209-8EB2E2C3EFB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27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6A225-84AA-480E-BBF3-1341648C82B5}" type="slidenum">
              <a:rPr lang="en-US"/>
              <a:pPr/>
              <a:t>28</a:t>
            </a:fld>
            <a:endParaRPr lang="en-US"/>
          </a:p>
        </p:txBody>
      </p:sp>
      <p:sp>
        <p:nvSpPr>
          <p:cNvPr id="7475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475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475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332F9C6-EC1E-4920-BF3E-3920BC3EC3A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2DBD0-4178-475F-B61C-9676ECE75E5F}" type="slidenum">
              <a:rPr lang="en-US"/>
              <a:pPr/>
              <a:t>29</a:t>
            </a:fld>
            <a:endParaRPr lang="en-US"/>
          </a:p>
        </p:txBody>
      </p:sp>
      <p:sp>
        <p:nvSpPr>
          <p:cNvPr id="76802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6803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680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DAEFEAD-FD28-400C-8329-823919F65AE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68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30363-26AF-45A5-BAE0-F891A76103B7}" type="slidenum">
              <a:rPr lang="en-US"/>
              <a:pPr/>
              <a:t>30</a:t>
            </a:fld>
            <a:endParaRPr lang="en-US"/>
          </a:p>
        </p:txBody>
      </p:sp>
      <p:sp>
        <p:nvSpPr>
          <p:cNvPr id="7885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885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885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CEAC13A-264C-44FE-A6BA-417672A5A82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88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C66C4F-969C-437F-A4E2-8D267C339660}" type="slidenum">
              <a:rPr lang="en-US"/>
              <a:pPr/>
              <a:t>31</a:t>
            </a:fld>
            <a:endParaRPr lang="en-US"/>
          </a:p>
        </p:txBody>
      </p:sp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AD6909E-3473-4F61-B4CE-1877C571EE3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E95AE-0DBF-4479-A65E-8238E6B48D6E}" type="slidenum">
              <a:rPr lang="en-US"/>
              <a:pPr/>
              <a:t>32</a:t>
            </a:fld>
            <a:endParaRPr lang="en-US"/>
          </a:p>
        </p:txBody>
      </p:sp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4E107BF-22B2-4B5F-97BE-651B8755D1D3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A3E7E-CC36-4555-9C69-546D1F3C7633}" type="slidenum">
              <a:rPr lang="en-US"/>
              <a:pPr/>
              <a:t>33</a:t>
            </a:fld>
            <a:endParaRPr lang="en-US"/>
          </a:p>
        </p:txBody>
      </p:sp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6C344D0-4DF9-43C8-8D51-94F7AE973C3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89F8D-3341-4A68-8E49-52DEEF3BE3F3}" type="slidenum">
              <a:rPr lang="en-US"/>
              <a:pPr/>
              <a:t>34</a:t>
            </a:fld>
            <a:endParaRPr lang="en-US"/>
          </a:p>
        </p:txBody>
      </p:sp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4BC400E-2511-423D-8F97-C18B793B7EBC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1B5A3-5B0A-447F-9075-7E536AFDD2B7}" type="slidenum">
              <a:rPr lang="en-US"/>
              <a:pPr/>
              <a:t>9</a:t>
            </a:fld>
            <a:endParaRPr lang="en-US"/>
          </a:p>
        </p:txBody>
      </p:sp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706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7ABCFAE-74A8-427F-828F-86377DDE9445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34A86-3B2E-438B-A507-192860FDACF6}" type="slidenum">
              <a:rPr lang="en-US"/>
              <a:pPr/>
              <a:t>35</a:t>
            </a:fld>
            <a:endParaRPr lang="en-US"/>
          </a:p>
        </p:txBody>
      </p:sp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07A8714-AEF6-47ED-8372-E38F33744913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05E7D-3785-4106-BA54-BF5765A4BAAF}" type="slidenum">
              <a:rPr lang="en-US"/>
              <a:pPr/>
              <a:t>36</a:t>
            </a:fld>
            <a:endParaRPr lang="en-US"/>
          </a:p>
        </p:txBody>
      </p:sp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331826D-B2E4-4830-A733-41470DAFFCF4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74534-A3A2-431A-B1F3-B020E06EC4CA}" type="slidenum">
              <a:rPr lang="en-US"/>
              <a:pPr/>
              <a:t>37</a:t>
            </a:fld>
            <a:endParaRPr lang="en-US"/>
          </a:p>
        </p:txBody>
      </p:sp>
      <p:sp>
        <p:nvSpPr>
          <p:cNvPr id="1003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99F7888-83CA-4A8A-9850-525B0F1EBD2E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0355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F611D2-CE93-4CF4-9A4F-2D9A2D790989}" type="slidenum">
              <a:rPr lang="en-US"/>
              <a:pPr/>
              <a:t>38</a:t>
            </a:fld>
            <a:endParaRPr lang="en-US"/>
          </a:p>
        </p:txBody>
      </p:sp>
      <p:sp>
        <p:nvSpPr>
          <p:cNvPr id="102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BFF294D-BD00-4A0D-929C-4B0ADC7413F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2403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B147F-860A-4E15-B165-D1EDBEB73E87}" type="slidenum">
              <a:rPr lang="en-US"/>
              <a:pPr/>
              <a:t>39</a:t>
            </a:fld>
            <a:endParaRPr lang="en-US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5812C5F-216A-4B51-AE02-E496E37D0E4B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4451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F2B4BB-9A87-4E4E-99A3-AB525B5E0E75}" type="slidenum">
              <a:rPr lang="en-US"/>
              <a:pPr/>
              <a:t>40</a:t>
            </a:fld>
            <a:endParaRPr lang="en-US"/>
          </a:p>
        </p:txBody>
      </p:sp>
      <p:sp>
        <p:nvSpPr>
          <p:cNvPr id="106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F4505E6-1332-4A36-BBEF-1602CC045C2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6499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4C051-4A01-458A-B544-424B265A1A11}" type="slidenum">
              <a:rPr lang="en-US"/>
              <a:pPr/>
              <a:t>41</a:t>
            </a:fld>
            <a:endParaRPr lang="en-US"/>
          </a:p>
        </p:txBody>
      </p:sp>
      <p:sp>
        <p:nvSpPr>
          <p:cNvPr id="1085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9E66114-63FF-4C53-A05C-705B5581CC42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854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7AB98-DB9C-4B74-B93F-B0ED925B37B1}" type="slidenum">
              <a:rPr lang="en-US"/>
              <a:pPr/>
              <a:t>16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6607D-004C-4317-BDA1-1A0A604F6771}" type="slidenum">
              <a:rPr lang="en-US"/>
              <a:pPr/>
              <a:t>17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40AA0-4D68-4431-960B-9744F221E58F}" type="slidenum">
              <a:rPr lang="en-US"/>
              <a:pPr/>
              <a:t>18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8DA24-EE2D-457C-B675-F61BB60CA4F6}" type="slidenum">
              <a:rPr lang="en-US"/>
              <a:pPr/>
              <a:t>19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E1BCA-5079-4779-BF61-E556BF5B1745}" type="slidenum">
              <a:rPr lang="en-US"/>
              <a:pPr/>
              <a:t>20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FCE12-548D-46AA-88BD-8C288E02594F}" type="slidenum">
              <a:rPr lang="en-US"/>
              <a:pPr/>
              <a:t>21</a:t>
            </a:fld>
            <a:endParaRPr lang="en-US"/>
          </a:p>
        </p:txBody>
      </p:sp>
      <p:sp>
        <p:nvSpPr>
          <p:cNvPr id="593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593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593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4F22F92-FCA0-4AEF-A03C-847541D2EA3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91327-8FF0-4EA3-A6CA-EC4559EC3B33}" type="slidenum">
              <a:rPr lang="en-US"/>
              <a:pPr/>
              <a:t>24</a:t>
            </a:fld>
            <a:endParaRPr lang="en-US"/>
          </a:p>
        </p:txBody>
      </p:sp>
      <p:sp>
        <p:nvSpPr>
          <p:cNvPr id="66562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6563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656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E587B4A-DD26-433B-9420-EE13BF1F688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65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ECC873D3-95EB-45B8-873E-9E3D92CF5CA1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924800" cy="1470025"/>
          </a:xfrm>
        </p:spPr>
        <p:txBody>
          <a:bodyPr/>
          <a:lstStyle/>
          <a:p>
            <a:pPr defTabSz="914400"/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140 :  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Feb 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19, 2015</a:t>
            </a:r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Cilk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Scheduling &amp; Applications</a:t>
            </a:r>
            <a:endParaRPr lang="en-US" sz="4000" b="0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514600"/>
            <a:ext cx="7772400" cy="3505200"/>
          </a:xfrm>
        </p:spPr>
        <p:txBody>
          <a:bodyPr/>
          <a:lstStyle/>
          <a:p>
            <a:pPr defTabSz="914400"/>
            <a:endParaRPr lang="en-US" dirty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 </a:t>
            </a:r>
            <a:r>
              <a:rPr lang="en-US" dirty="0" smtClean="0">
                <a:solidFill>
                  <a:srgbClr val="585650"/>
                </a:solidFill>
              </a:rPr>
              <a:t>Analyzing quicksort</a:t>
            </a:r>
            <a:endParaRPr lang="en-US" dirty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 Optional:  Master method for solving</a:t>
            </a:r>
            <a:br>
              <a:rPr lang="en-US" dirty="0">
                <a:solidFill>
                  <a:srgbClr val="585650"/>
                </a:solidFill>
              </a:rPr>
            </a:br>
            <a:r>
              <a:rPr lang="en-US" dirty="0">
                <a:solidFill>
                  <a:srgbClr val="585650"/>
                </a:solidFill>
              </a:rPr>
              <a:t>       divide-and-conquer recurrences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rgbClr val="585650"/>
                </a:solidFill>
              </a:rPr>
              <a:t> </a:t>
            </a:r>
            <a:r>
              <a:rPr lang="en-US" dirty="0" smtClean="0">
                <a:solidFill>
                  <a:srgbClr val="585650"/>
                </a:solidFill>
              </a:rPr>
              <a:t> </a:t>
            </a:r>
            <a:r>
              <a:rPr lang="en-US" dirty="0">
                <a:solidFill>
                  <a:srgbClr val="585650"/>
                </a:solidFill>
              </a:rPr>
              <a:t>Tips on parallelism and </a:t>
            </a:r>
            <a:r>
              <a:rPr lang="en-US" dirty="0" smtClean="0">
                <a:solidFill>
                  <a:srgbClr val="585650"/>
                </a:solidFill>
              </a:rPr>
              <a:t>overheads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</a:t>
            </a:r>
            <a:r>
              <a:rPr lang="en-US" dirty="0" smtClean="0">
                <a:solidFill>
                  <a:srgbClr val="585650"/>
                </a:solidFill>
              </a:rPr>
              <a:t> Greedy </a:t>
            </a:r>
            <a:r>
              <a:rPr lang="en-US" dirty="0" smtClean="0">
                <a:solidFill>
                  <a:srgbClr val="585650"/>
                </a:solidFill>
              </a:rPr>
              <a:t>scheduling and parallel slackness</a:t>
            </a:r>
            <a:endParaRPr lang="en-US" dirty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rgbClr val="585650"/>
                </a:solidFill>
              </a:rPr>
              <a:t>  </a:t>
            </a:r>
            <a:r>
              <a:rPr lang="en-US" dirty="0" err="1" smtClean="0">
                <a:solidFill>
                  <a:srgbClr val="585650"/>
                </a:solidFill>
              </a:rPr>
              <a:t>Cilk</a:t>
            </a:r>
            <a:r>
              <a:rPr lang="en-US" dirty="0" smtClean="0">
                <a:solidFill>
                  <a:srgbClr val="585650"/>
                </a:solidFill>
              </a:rPr>
              <a:t> runtime</a:t>
            </a:r>
            <a:endParaRPr lang="en-US" dirty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endParaRPr lang="en-US" sz="2400" dirty="0">
              <a:solidFill>
                <a:srgbClr val="5856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565532" y="1666754"/>
            <a:ext cx="411716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Performance</a:t>
            </a: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./</a:t>
            </a:r>
            <a:r>
              <a:rPr lang="en-US" sz="2400" dirty="0" err="1"/>
              <a:t>qsort</a:t>
            </a:r>
            <a:r>
              <a:rPr lang="en-US" sz="2400" dirty="0"/>
              <a:t> 500000 -</a:t>
            </a:r>
            <a:r>
              <a:rPr lang="en-US" sz="2400" dirty="0" err="1"/>
              <a:t>cilk_set_worker_count</a:t>
            </a:r>
            <a:r>
              <a:rPr lang="en-US" sz="2400" dirty="0"/>
              <a:t> 1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&gt;&gt; 0.083 seconds</a:t>
            </a:r>
          </a:p>
          <a:p>
            <a:r>
              <a:rPr lang="en-US" sz="2400" dirty="0"/>
              <a:t>./</a:t>
            </a:r>
            <a:r>
              <a:rPr lang="en-US" sz="2400" dirty="0" err="1"/>
              <a:t>qsort</a:t>
            </a:r>
            <a:r>
              <a:rPr lang="en-US" sz="2400" dirty="0"/>
              <a:t> 500000 -</a:t>
            </a:r>
            <a:r>
              <a:rPr lang="en-US" sz="2400" dirty="0" err="1"/>
              <a:t>cilk_set_worker_count</a:t>
            </a:r>
            <a:r>
              <a:rPr lang="en-US" sz="2400" dirty="0"/>
              <a:t> 16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&gt;&gt; 0.014 seconds</a:t>
            </a:r>
          </a:p>
          <a:p>
            <a:r>
              <a:rPr lang="en-US" dirty="0"/>
              <a:t>Speedup = T</a:t>
            </a:r>
            <a:r>
              <a:rPr lang="en-US" baseline="-25000" dirty="0"/>
              <a:t>1</a:t>
            </a:r>
            <a:r>
              <a:rPr lang="en-US" dirty="0"/>
              <a:t>/T</a:t>
            </a:r>
            <a:r>
              <a:rPr lang="en-US" baseline="-25000" dirty="0"/>
              <a:t>16</a:t>
            </a:r>
            <a:r>
              <a:rPr lang="en-US" dirty="0"/>
              <a:t> = 0.083/0.014 = </a:t>
            </a:r>
            <a:r>
              <a:rPr lang="en-US" b="1" dirty="0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5.93</a:t>
            </a:r>
          </a:p>
          <a:p>
            <a:endParaRPr lang="en-US" dirty="0"/>
          </a:p>
          <a:p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172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Performance</a:t>
            </a: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./</a:t>
            </a:r>
            <a:r>
              <a:rPr lang="en-US" sz="2400" dirty="0" err="1"/>
              <a:t>qsort</a:t>
            </a:r>
            <a:r>
              <a:rPr lang="en-US" sz="2400" dirty="0"/>
              <a:t> 500000 -</a:t>
            </a:r>
            <a:r>
              <a:rPr lang="en-US" sz="2400" dirty="0" err="1"/>
              <a:t>cilk_set_worker_count</a:t>
            </a:r>
            <a:r>
              <a:rPr lang="en-US" sz="2400" dirty="0"/>
              <a:t> 1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&gt;&gt; 0.083 seconds</a:t>
            </a:r>
          </a:p>
          <a:p>
            <a:r>
              <a:rPr lang="en-US" sz="2400" dirty="0"/>
              <a:t>./</a:t>
            </a:r>
            <a:r>
              <a:rPr lang="en-US" sz="2400" dirty="0" err="1"/>
              <a:t>qsort</a:t>
            </a:r>
            <a:r>
              <a:rPr lang="en-US" sz="2400" dirty="0"/>
              <a:t> 500000 -</a:t>
            </a:r>
            <a:r>
              <a:rPr lang="en-US" sz="2400" dirty="0" err="1"/>
              <a:t>cilk_set_worker_count</a:t>
            </a:r>
            <a:r>
              <a:rPr lang="en-US" sz="2400" dirty="0"/>
              <a:t> 16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&gt;&gt; 0.014 seconds</a:t>
            </a:r>
          </a:p>
          <a:p>
            <a:r>
              <a:rPr lang="en-US" dirty="0"/>
              <a:t>Speedup = T</a:t>
            </a:r>
            <a:r>
              <a:rPr lang="en-US" baseline="-25000" dirty="0"/>
              <a:t>1</a:t>
            </a:r>
            <a:r>
              <a:rPr lang="en-US" dirty="0"/>
              <a:t>/T</a:t>
            </a:r>
            <a:r>
              <a:rPr lang="en-US" baseline="-25000" dirty="0"/>
              <a:t>16</a:t>
            </a:r>
            <a:r>
              <a:rPr lang="en-US" dirty="0"/>
              <a:t> = 0.083/0.014 = </a:t>
            </a:r>
            <a:r>
              <a:rPr lang="en-US" b="1" dirty="0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5.93</a:t>
            </a:r>
          </a:p>
          <a:p>
            <a:endParaRPr lang="en-US" dirty="0"/>
          </a:p>
          <a:p>
            <a:r>
              <a:rPr lang="en-US" sz="2400" dirty="0"/>
              <a:t>./</a:t>
            </a:r>
            <a:r>
              <a:rPr lang="en-US" sz="2400" dirty="0" err="1"/>
              <a:t>qsort</a:t>
            </a:r>
            <a:r>
              <a:rPr lang="en-US" sz="2400" dirty="0"/>
              <a:t> 50000000 -</a:t>
            </a:r>
            <a:r>
              <a:rPr lang="en-US" sz="2400" dirty="0" err="1"/>
              <a:t>cilk_set_worker_count</a:t>
            </a:r>
            <a:r>
              <a:rPr lang="en-US" sz="2400" dirty="0"/>
              <a:t> 1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&gt;&gt; 10.57 seconds</a:t>
            </a:r>
          </a:p>
          <a:p>
            <a:r>
              <a:rPr lang="en-US" sz="2400" dirty="0"/>
              <a:t>./</a:t>
            </a:r>
            <a:r>
              <a:rPr lang="en-US" sz="2400" dirty="0" err="1"/>
              <a:t>qsort</a:t>
            </a:r>
            <a:r>
              <a:rPr lang="en-US" sz="2400" dirty="0"/>
              <a:t> 50000000 -</a:t>
            </a:r>
            <a:r>
              <a:rPr lang="en-US" sz="2400" dirty="0" err="1"/>
              <a:t>cilk_set_worker_count</a:t>
            </a:r>
            <a:r>
              <a:rPr lang="en-US" sz="2400" dirty="0"/>
              <a:t> 16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&gt;&gt; 1.58 seconds</a:t>
            </a:r>
          </a:p>
          <a:p>
            <a:r>
              <a:rPr lang="en-US" dirty="0"/>
              <a:t>Speedup = T</a:t>
            </a:r>
            <a:r>
              <a:rPr lang="en-US" baseline="-25000" dirty="0"/>
              <a:t>1</a:t>
            </a:r>
            <a:r>
              <a:rPr lang="en-US" dirty="0"/>
              <a:t>/T</a:t>
            </a:r>
            <a:r>
              <a:rPr lang="en-US" baseline="-25000" dirty="0"/>
              <a:t>16</a:t>
            </a:r>
            <a:r>
              <a:rPr lang="en-US" dirty="0"/>
              <a:t> = 10.57/1.58 = </a:t>
            </a:r>
            <a:r>
              <a:rPr lang="en-US" b="1" dirty="0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6.67</a:t>
            </a:r>
            <a:endParaRPr lang="en-US" sz="2400" dirty="0"/>
          </a:p>
          <a:p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TextBox 7"/>
          <p:cNvSpPr>
            <a:spLocks noChangeArrowheads="1"/>
          </p:cNvSpPr>
          <p:nvPr/>
        </p:nvSpPr>
        <p:spPr bwMode="auto">
          <a:xfrm>
            <a:off x="2362200" y="6202918"/>
            <a:ext cx="3733800" cy="578882"/>
          </a:xfrm>
          <a:prstGeom prst="wedgeRoundRectCallout">
            <a:avLst>
              <a:gd name="adj1" fmla="val 77950"/>
              <a:gd name="adj2" fmla="val -11224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smtClean="0">
                <a:solidFill>
                  <a:srgbClr val="FFFF00"/>
                </a:solidFill>
              </a:rPr>
              <a:t>Why not better???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519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Measure Work/Span Empirically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err="1">
                <a:solidFill>
                  <a:srgbClr val="585650"/>
                </a:solidFill>
              </a:rPr>
              <a:t>c</a:t>
            </a:r>
            <a:r>
              <a:rPr lang="en-US" sz="2400" dirty="0" err="1" smtClean="0">
                <a:solidFill>
                  <a:srgbClr val="585650"/>
                </a:solidFill>
              </a:rPr>
              <a:t>ilkview</a:t>
            </a:r>
            <a:r>
              <a:rPr lang="en-US" sz="2400" dirty="0" smtClean="0">
                <a:solidFill>
                  <a:srgbClr val="585650"/>
                </a:solidFill>
              </a:rPr>
              <a:t> -</a:t>
            </a:r>
            <a:r>
              <a:rPr lang="en-US" sz="2400" dirty="0">
                <a:solidFill>
                  <a:srgbClr val="585650"/>
                </a:solidFill>
              </a:rPr>
              <a:t>w ./</a:t>
            </a:r>
            <a:r>
              <a:rPr lang="en-US" sz="2400" dirty="0" err="1">
                <a:solidFill>
                  <a:srgbClr val="585650"/>
                </a:solidFill>
              </a:rPr>
              <a:t>qsort</a:t>
            </a:r>
            <a:r>
              <a:rPr lang="en-US" sz="2400" dirty="0">
                <a:solidFill>
                  <a:srgbClr val="585650"/>
                </a:solidFill>
              </a:rPr>
              <a:t> 50000000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2400" dirty="0">
                <a:solidFill>
                  <a:srgbClr val="585650"/>
                </a:solidFill>
              </a:rPr>
              <a:t>			</a:t>
            </a:r>
            <a:r>
              <a:rPr lang="en-US" sz="1800" i="1" dirty="0">
                <a:solidFill>
                  <a:srgbClr val="585650"/>
                </a:solidFill>
              </a:rPr>
              <a:t>Work = 21593799861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  			Span = 1261403043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  			Burdened span = 1261600249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  			Parallelism = </a:t>
            </a:r>
            <a:r>
              <a:rPr lang="en-US" sz="1800" b="1" i="1" dirty="0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17.1189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  			Burdened parallelism = 17.1162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  			#Spawn = 50000000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  			#Atomic instructions = 14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endParaRPr lang="en-US" sz="1800" i="1" dirty="0">
              <a:solidFill>
                <a:srgbClr val="585650"/>
              </a:solidFill>
            </a:endParaRPr>
          </a:p>
          <a:p>
            <a:r>
              <a:rPr lang="en-US" sz="2400" dirty="0" err="1">
                <a:solidFill>
                  <a:srgbClr val="585650"/>
                </a:solidFill>
              </a:rPr>
              <a:t>cilkview</a:t>
            </a:r>
            <a:r>
              <a:rPr lang="en-US" sz="2400" dirty="0">
                <a:solidFill>
                  <a:srgbClr val="585650"/>
                </a:solidFill>
              </a:rPr>
              <a:t> -w ./</a:t>
            </a:r>
            <a:r>
              <a:rPr lang="en-US" sz="2400" dirty="0" err="1">
                <a:solidFill>
                  <a:srgbClr val="585650"/>
                </a:solidFill>
              </a:rPr>
              <a:t>qsort</a:t>
            </a:r>
            <a:r>
              <a:rPr lang="en-US" sz="2400" dirty="0">
                <a:solidFill>
                  <a:srgbClr val="585650"/>
                </a:solidFill>
              </a:rPr>
              <a:t> 500000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dirty="0">
                <a:solidFill>
                  <a:srgbClr val="585650"/>
                </a:solidFill>
              </a:rPr>
              <a:t>	  	</a:t>
            </a:r>
            <a:r>
              <a:rPr lang="en-US" sz="1800" i="1" dirty="0">
                <a:solidFill>
                  <a:srgbClr val="585650"/>
                </a:solidFill>
              </a:rPr>
              <a:t>Work = 178835973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			Span = 14378443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			Burdened span = 14525767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			Parallelism = </a:t>
            </a:r>
            <a:r>
              <a:rPr lang="en-US" sz="1800" b="1" i="1" dirty="0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12.4378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		 	Burdened parallelism = 12.3116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			#Spawn = 500000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 dirty="0">
                <a:solidFill>
                  <a:srgbClr val="585650"/>
                </a:solidFill>
              </a:rPr>
              <a:t>			#Atomic instructions = 8</a:t>
            </a:r>
          </a:p>
          <a:p>
            <a:pPr>
              <a:buFont typeface="Lucida Sans Unicode" pitchFamily="34" charset="0"/>
              <a:buNone/>
            </a:pPr>
            <a:endParaRPr lang="en-US" sz="1800" i="1" dirty="0">
              <a:solidFill>
                <a:srgbClr val="585650"/>
              </a:solidFill>
            </a:endParaRPr>
          </a:p>
        </p:txBody>
      </p:sp>
      <p:grpSp>
        <p:nvGrpSpPr>
          <p:cNvPr id="72710" name="Group 3"/>
          <p:cNvGrpSpPr>
            <a:grpSpLocks/>
          </p:cNvGrpSpPr>
          <p:nvPr/>
        </p:nvGrpSpPr>
        <p:grpSpPr bwMode="auto">
          <a:xfrm>
            <a:off x="5867400" y="2667000"/>
            <a:ext cx="2971800" cy="2060575"/>
            <a:chOff x="698" y="1792"/>
            <a:chExt cx="4679" cy="2220"/>
          </a:xfrm>
        </p:grpSpPr>
        <p:sp>
          <p:nvSpPr>
            <p:cNvPr id="11" name="AutoShape 4" descr="Parchment"/>
            <p:cNvSpPr>
              <a:spLocks noChangeArrowheads="1"/>
            </p:cNvSpPr>
            <p:nvPr/>
          </p:nvSpPr>
          <p:spPr bwMode="auto">
            <a:xfrm>
              <a:off x="698" y="1792"/>
              <a:ext cx="4679" cy="1808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72712" name="Rectangle 5" descr="Parchment"/>
            <p:cNvSpPr>
              <a:spLocks noChangeArrowheads="1"/>
            </p:cNvSpPr>
            <p:nvPr/>
          </p:nvSpPr>
          <p:spPr bwMode="auto">
            <a:xfrm>
              <a:off x="787" y="1871"/>
              <a:ext cx="4536" cy="21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workspan ws;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ws.start();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sample_qsort(a, a + n);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ws.stop();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ws.report(std::cout);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37178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4400"/>
              <a:t>Analyzing </a:t>
            </a:r>
            <a:r>
              <a:rPr lang="tr-TR" sz="4400"/>
              <a:t>Q</a:t>
            </a:r>
            <a:r>
              <a:rPr lang="en-US" sz="4400"/>
              <a:t>uicksort</a:t>
            </a:r>
          </a:p>
        </p:txBody>
      </p:sp>
      <p:sp>
        <p:nvSpPr>
          <p:cNvPr id="74755" name="Oval 3"/>
          <p:cNvSpPr>
            <a:spLocks noChangeArrowheads="1"/>
          </p:cNvSpPr>
          <p:nvPr/>
        </p:nvSpPr>
        <p:spPr bwMode="auto">
          <a:xfrm>
            <a:off x="1143000" y="1371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2057400" y="2057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352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5486400" y="1447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2895600" y="1981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6172200" y="1752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7010400" y="1600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4724400" y="1828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27432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71628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2422525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Quicksort recursively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9" name="Oval 17"/>
          <p:cNvSpPr>
            <a:spLocks noChangeArrowheads="1"/>
          </p:cNvSpPr>
          <p:nvPr/>
        </p:nvSpPr>
        <p:spPr bwMode="auto">
          <a:xfrm>
            <a:off x="1143000" y="3505200"/>
            <a:ext cx="3276600" cy="8382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20574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6797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7338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3276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5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74776" name="Oval 24"/>
          <p:cNvSpPr>
            <a:spLocks noChangeArrowheads="1"/>
          </p:cNvSpPr>
          <p:nvPr/>
        </p:nvSpPr>
        <p:spPr bwMode="auto">
          <a:xfrm>
            <a:off x="5638800" y="3505200"/>
            <a:ext cx="3276600" cy="9144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6324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8" name="Text Box 26"/>
          <p:cNvSpPr txBox="1">
            <a:spLocks noChangeArrowheads="1"/>
          </p:cNvSpPr>
          <p:nvPr/>
        </p:nvSpPr>
        <p:spPr bwMode="auto">
          <a:xfrm>
            <a:off x="69342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7620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80" name="Text Box 28"/>
          <p:cNvSpPr txBox="1">
            <a:spLocks noChangeArrowheads="1"/>
          </p:cNvSpPr>
          <p:nvPr/>
        </p:nvSpPr>
        <p:spPr bwMode="auto">
          <a:xfrm>
            <a:off x="1676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1" name="Text Box 29"/>
          <p:cNvSpPr txBox="1">
            <a:spLocks noChangeArrowheads="1"/>
          </p:cNvSpPr>
          <p:nvPr/>
        </p:nvSpPr>
        <p:spPr bwMode="auto">
          <a:xfrm>
            <a:off x="22098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28321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38862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4" name="Text Box 32"/>
          <p:cNvSpPr txBox="1">
            <a:spLocks noChangeArrowheads="1"/>
          </p:cNvSpPr>
          <p:nvPr/>
        </p:nvSpPr>
        <p:spPr bwMode="auto">
          <a:xfrm>
            <a:off x="3429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5" name="Text Box 33"/>
          <p:cNvSpPr txBox="1">
            <a:spLocks noChangeArrowheads="1"/>
          </p:cNvSpPr>
          <p:nvPr/>
        </p:nvSpPr>
        <p:spPr bwMode="auto">
          <a:xfrm>
            <a:off x="5029200" y="48006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6477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7" name="Text Box 35"/>
          <p:cNvSpPr txBox="1">
            <a:spLocks noChangeArrowheads="1"/>
          </p:cNvSpPr>
          <p:nvPr/>
        </p:nvSpPr>
        <p:spPr bwMode="auto">
          <a:xfrm>
            <a:off x="70866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8" name="Text Box 36"/>
          <p:cNvSpPr txBox="1">
            <a:spLocks noChangeArrowheads="1"/>
          </p:cNvSpPr>
          <p:nvPr/>
        </p:nvSpPr>
        <p:spPr bwMode="auto">
          <a:xfrm>
            <a:off x="7772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9" name="Oval 37"/>
          <p:cNvSpPr>
            <a:spLocks noChangeArrowheads="1"/>
          </p:cNvSpPr>
          <p:nvPr/>
        </p:nvSpPr>
        <p:spPr bwMode="auto">
          <a:xfrm>
            <a:off x="914400" y="4648200"/>
            <a:ext cx="8077200" cy="6096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90" name="Text Box 38"/>
          <p:cNvSpPr txBox="1">
            <a:spLocks noChangeArrowheads="1"/>
          </p:cNvSpPr>
          <p:nvPr/>
        </p:nvSpPr>
        <p:spPr bwMode="auto">
          <a:xfrm>
            <a:off x="1066800" y="5638800"/>
            <a:ext cx="7162800" cy="77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/>
              <a:t>Assume we have a “great” partitioner that always generates two balanced sets</a:t>
            </a:r>
          </a:p>
        </p:txBody>
      </p:sp>
    </p:spTree>
    <p:extLst>
      <p:ext uri="{BB962C8B-B14F-4D97-AF65-F5344CB8AC3E}">
        <p14:creationId xmlns:p14="http://schemas.microsoft.com/office/powerpoint/2010/main" val="297596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6781800" y="3200400"/>
            <a:ext cx="1905000" cy="1216025"/>
          </a:xfrm>
          <a:prstGeom prst="wedgeRoundRectCallout">
            <a:avLst>
              <a:gd name="adj1" fmla="val -33500"/>
              <a:gd name="adj2" fmla="val 88250"/>
              <a:gd name="adj3" fmla="val 16667"/>
            </a:avLst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400" dirty="0">
              <a:solidFill>
                <a:schemeClr val="tx1"/>
              </a:solidFill>
              <a:cs typeface="+mn-cs"/>
            </a:endParaRPr>
          </a:p>
        </p:txBody>
      </p:sp>
      <p:pic>
        <p:nvPicPr>
          <p:cNvPr id="73748" name="AutoShape 8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5257800"/>
            <a:ext cx="2362200" cy="838200"/>
          </a:xfrm>
          <a:prstGeom prst="rect">
            <a:avLst/>
          </a:prstGeom>
          <a:noFill/>
        </p:spPr>
      </p:pic>
      <p:pic>
        <p:nvPicPr>
          <p:cNvPr id="73746" name="AutoShape 8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33800"/>
            <a:ext cx="3429000" cy="838200"/>
          </a:xfrm>
          <a:prstGeom prst="rect">
            <a:avLst/>
          </a:prstGeom>
          <a:noFill/>
        </p:spPr>
      </p:pic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Work:</a:t>
            </a:r>
            <a:endParaRPr lang="en-US" baseline="-25000">
              <a:solidFill>
                <a:srgbClr val="060606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(n) = 2T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(n)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2T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(n/2) = 4T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(n/4) + 2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(n/2)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….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….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n/2 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(2) = n 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(1) + n/2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(2)</a:t>
            </a:r>
          </a:p>
          <a:p>
            <a:pPr lvl="1">
              <a:spcBef>
                <a:spcPct val="70000"/>
              </a:spcBef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 lg n)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sym typeface="Times New Roman" pitchFamily="18" charset="0"/>
            </a:endParaRPr>
          </a:p>
          <a:p>
            <a:r>
              <a:rPr lang="en-US">
                <a:solidFill>
                  <a:srgbClr val="060606"/>
                </a:solidFill>
              </a:rPr>
              <a:t>Span recurrence: </a:t>
            </a:r>
            <a:r>
              <a:rPr lang="en-US" sz="2400">
                <a:solidFill>
                  <a:srgbClr val="060606"/>
                </a:solidFill>
              </a:rPr>
              <a:t>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(n) = 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(n/2) + </a:t>
            </a:r>
            <a:r>
              <a:rPr lang="el-GR" sz="24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2400">
                <a:solidFill>
                  <a:srgbClr val="060606"/>
                </a:solidFill>
              </a:rPr>
              <a:t>(n)</a:t>
            </a:r>
          </a:p>
          <a:p>
            <a:pPr>
              <a:spcBef>
                <a:spcPct val="40000"/>
              </a:spcBef>
              <a:buFont typeface="Lucida Sans Unicode" pitchFamily="34" charset="0"/>
              <a:buNone/>
            </a:pPr>
            <a:r>
              <a:rPr lang="en-US">
                <a:solidFill>
                  <a:srgbClr val="060606"/>
                </a:solidFill>
              </a:rPr>
              <a:t>	</a:t>
            </a:r>
            <a:r>
              <a:rPr lang="en-US" sz="2400">
                <a:solidFill>
                  <a:srgbClr val="060606"/>
                </a:solidFill>
              </a:rPr>
              <a:t>Solves to   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(n) = </a:t>
            </a:r>
            <a:r>
              <a:rPr lang="el-GR" sz="24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2400">
                <a:solidFill>
                  <a:srgbClr val="060606"/>
                </a:solidFill>
              </a:rPr>
              <a:t>(n)</a:t>
            </a:r>
            <a:r>
              <a:rPr lang="en-US">
                <a:solidFill>
                  <a:srgbClr val="060606"/>
                </a:solidFill>
              </a:rPr>
              <a:t> </a:t>
            </a:r>
          </a:p>
          <a:p>
            <a:endParaRPr lang="en-US" baseline="-25000">
              <a:solidFill>
                <a:srgbClr val="060606"/>
              </a:solidFill>
            </a:endParaRP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baseline="-25000">
              <a:solidFill>
                <a:srgbClr val="060606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>
              <a:solidFill>
                <a:srgbClr val="060606"/>
              </a:solidFill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</a:t>
            </a:r>
            <a:r>
              <a:rPr lang="tr-TR"/>
              <a:t>Q</a:t>
            </a:r>
            <a:r>
              <a:rPr lang="en-US"/>
              <a:t>uicksort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685800" y="3810000"/>
            <a:ext cx="5257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1143000" y="16002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V="1">
            <a:off x="1219200" y="21336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 flipV="1">
            <a:off x="1295400" y="27432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609600" y="3429000"/>
            <a:ext cx="5334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73751" name="WordArt 22"/>
          <p:cNvSpPr>
            <a:spLocks noChangeArrowheads="1" noChangeShapeType="1" noTextEdit="1"/>
          </p:cNvSpPr>
          <p:nvPr/>
        </p:nvSpPr>
        <p:spPr bwMode="auto">
          <a:xfrm>
            <a:off x="7086600" y="3429000"/>
            <a:ext cx="1362075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b="1" kern="10" spc="36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Partitioning </a:t>
            </a:r>
          </a:p>
          <a:p>
            <a:pPr algn="ctr"/>
            <a:r>
              <a:rPr lang="en-US" sz="1800" b="1" kern="10" spc="36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not parallel !</a:t>
            </a:r>
          </a:p>
        </p:txBody>
      </p:sp>
    </p:spTree>
    <p:extLst>
      <p:ext uri="{BB962C8B-B14F-4D97-AF65-F5344CB8AC3E}">
        <p14:creationId xmlns:p14="http://schemas.microsoft.com/office/powerpoint/2010/main" val="12955285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Quicksort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767638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 dirty="0"/>
              <a:t>Indeed, partitioning (i.e., constructing the array </a:t>
            </a:r>
            <a:r>
              <a:rPr lang="tr-TR" dirty="0"/>
              <a:t>S</a:t>
            </a:r>
            <a:r>
              <a:rPr lang="tr-TR" baseline="-25000" dirty="0"/>
              <a:t>1</a:t>
            </a:r>
            <a:r>
              <a:rPr lang="tr-TR" dirty="0"/>
              <a:t> = {x </a:t>
            </a:r>
            <a:r>
              <a:rPr lang="tr-TR" dirty="0">
                <a:sym typeface="Symbol" pitchFamily="18" charset="2"/>
              </a:rPr>
              <a:t> S-{v} | x  v}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b="1" dirty="0">
                <a:sym typeface="Symbol" pitchFamily="18" charset="2"/>
              </a:rPr>
              <a:t> </a:t>
            </a:r>
            <a:r>
              <a:rPr lang="en-US" dirty="0"/>
              <a:t>can be accomplished in parallel in time </a:t>
            </a:r>
            <a:r>
              <a:rPr lang="el-GR" dirty="0">
                <a:solidFill>
                  <a:srgbClr val="000000"/>
                </a:solidFill>
              </a:rPr>
              <a:t>Θ</a:t>
            </a:r>
            <a:r>
              <a:rPr lang="en-US" dirty="0">
                <a:solidFill>
                  <a:srgbClr val="060606"/>
                </a:solidFill>
              </a:rPr>
              <a:t>(</a:t>
            </a:r>
            <a:r>
              <a:rPr lang="en-US" dirty="0" err="1">
                <a:solidFill>
                  <a:srgbClr val="060606"/>
                </a:solidFill>
              </a:rPr>
              <a:t>lg</a:t>
            </a:r>
            <a:r>
              <a:rPr lang="en-US" dirty="0">
                <a:solidFill>
                  <a:srgbClr val="060606"/>
                </a:solidFill>
              </a:rPr>
              <a:t> n)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 dirty="0"/>
              <a:t>Which gives a span 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∞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(n)</a:t>
            </a:r>
            <a:r>
              <a:rPr lang="en-US" dirty="0"/>
              <a:t> = </a:t>
            </a:r>
            <a:r>
              <a:rPr lang="el-GR" dirty="0">
                <a:solidFill>
                  <a:srgbClr val="000000"/>
                </a:solidFill>
              </a:rPr>
              <a:t>Θ</a:t>
            </a:r>
            <a:r>
              <a:rPr lang="en-US" dirty="0">
                <a:solidFill>
                  <a:srgbClr val="000000"/>
                </a:solidFill>
              </a:rPr>
              <a:t>(lg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n 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 dirty="0"/>
              <a:t>And parallelism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l-GR" dirty="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dirty="0">
                <a:solidFill>
                  <a:srgbClr val="000000"/>
                </a:solidFill>
                <a:sym typeface="Symbol" pitchFamily="18" charset="2"/>
              </a:rPr>
              <a:t>(n/</a:t>
            </a:r>
            <a:r>
              <a:rPr lang="en-US" dirty="0" err="1">
                <a:solidFill>
                  <a:srgbClr val="000000"/>
                </a:solidFill>
                <a:sym typeface="Times New Roman" pitchFamily="18" charset="0"/>
              </a:rPr>
              <a:t>lg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 n)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en-US" dirty="0">
              <a:solidFill>
                <a:srgbClr val="000000"/>
              </a:solidFill>
              <a:sym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 dirty="0">
                <a:sym typeface="Times New Roman" pitchFamily="18" charset="0"/>
              </a:rPr>
              <a:t>Basic parallel </a:t>
            </a:r>
            <a:r>
              <a:rPr lang="en-US" dirty="0" err="1">
                <a:sym typeface="Times New Roman" pitchFamily="18" charset="0"/>
              </a:rPr>
              <a:t>qsort</a:t>
            </a:r>
            <a:r>
              <a:rPr lang="en-US" dirty="0">
                <a:sym typeface="Times New Roman" pitchFamily="18" charset="0"/>
              </a:rPr>
              <a:t> can be found under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 </a:t>
            </a:r>
            <a:r>
              <a:rPr lang="en-US" dirty="0">
                <a:solidFill>
                  <a:srgbClr val="060606"/>
                </a:solidFill>
                <a:sym typeface="Times New Roman" pitchFamily="18" charset="0"/>
              </a:rPr>
              <a:t>$</a:t>
            </a:r>
            <a:r>
              <a:rPr lang="en-US" dirty="0" err="1">
                <a:solidFill>
                  <a:srgbClr val="060606"/>
                </a:solidFill>
                <a:sym typeface="Times New Roman" pitchFamily="18" charset="0"/>
              </a:rPr>
              <a:t>cilkpath</a:t>
            </a:r>
            <a:r>
              <a:rPr lang="en-US" dirty="0">
                <a:solidFill>
                  <a:srgbClr val="060606"/>
                </a:solidFill>
                <a:sym typeface="Times New Roman" pitchFamily="18" charset="0"/>
              </a:rPr>
              <a:t>/examples/</a:t>
            </a:r>
            <a:r>
              <a:rPr lang="en-US" dirty="0" err="1">
                <a:solidFill>
                  <a:srgbClr val="060606"/>
                </a:solidFill>
                <a:sym typeface="Times New Roman" pitchFamily="18" charset="0"/>
              </a:rPr>
              <a:t>qsort</a:t>
            </a:r>
            <a:r>
              <a:rPr lang="en-US" dirty="0">
                <a:solidFill>
                  <a:srgbClr val="060606"/>
                </a:solidFill>
                <a:sym typeface="Times New Roman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en-US" u="sng" dirty="0">
              <a:sym typeface="Times New Roman" pitchFamily="18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62000" y="1295400"/>
            <a:ext cx="5430838" cy="1022350"/>
            <a:chOff x="714" y="2558"/>
            <a:chExt cx="3421" cy="644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Parallelism:</a:t>
              </a:r>
              <a:endParaRPr lang="en-US" i="1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grpSp>
          <p:nvGrpSpPr>
            <p:cNvPr id="75782" name="Group 10"/>
            <p:cNvGrpSpPr>
              <a:grpSpLocks/>
            </p:cNvGrpSpPr>
            <p:nvPr/>
          </p:nvGrpSpPr>
          <p:grpSpPr bwMode="auto">
            <a:xfrm>
              <a:off x="2191" y="2558"/>
              <a:ext cx="1944" cy="644"/>
              <a:chOff x="3358" y="3450"/>
              <a:chExt cx="1944" cy="644"/>
            </a:xfrm>
          </p:grpSpPr>
          <p:grpSp>
            <p:nvGrpSpPr>
              <p:cNvPr id="75783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61338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T</a:t>
                  </a:r>
                  <a:r>
                    <a:rPr lang="en-US" baseline="-25000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8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dirty="0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 dirty="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 dirty="0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9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dirty="0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100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(lg n)</a:t>
                </a:r>
              </a:p>
            </p:txBody>
          </p:sp>
        </p:grpSp>
      </p:grp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553200" y="1295400"/>
            <a:ext cx="2438400" cy="563563"/>
          </a:xfrm>
          <a:prstGeom prst="wedgeRoundRectCallout">
            <a:avLst>
              <a:gd name="adj1" fmla="val -64713"/>
              <a:gd name="adj2" fmla="val 4436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rgbClr val="FFFF00"/>
                </a:solidFill>
              </a:rPr>
              <a:t>Not much !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2" name="TextBox 7"/>
          <p:cNvSpPr>
            <a:spLocks noChangeArrowheads="1"/>
          </p:cNvSpPr>
          <p:nvPr/>
        </p:nvSpPr>
        <p:spPr bwMode="auto">
          <a:xfrm>
            <a:off x="6172200" y="4724400"/>
            <a:ext cx="2514600" cy="563563"/>
          </a:xfrm>
          <a:prstGeom prst="wedgeRoundRectCallout">
            <a:avLst>
              <a:gd name="adj1" fmla="val -74745"/>
              <a:gd name="adj2" fmla="val -4182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>
                <a:solidFill>
                  <a:srgbClr val="FFFF00"/>
                </a:solidFill>
              </a:rPr>
              <a:t>Way better !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5085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The Master Method (Optional)</a:t>
            </a:r>
          </a:p>
        </p:txBody>
      </p:sp>
      <p:sp>
        <p:nvSpPr>
          <p:cNvPr id="584707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3820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The </a:t>
            </a:r>
            <a:r>
              <a:rPr lang="en-US" b="1" i="1">
                <a:solidFill>
                  <a:schemeClr val="accent2"/>
                </a:solidFill>
              </a:rPr>
              <a:t>Master Method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solving recurrences applies to recurrences of the form</a:t>
            </a:r>
          </a:p>
          <a:p>
            <a:pPr algn="ctr"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T(n) = a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T(n/b) + f(n)</a:t>
            </a:r>
            <a:r>
              <a:rPr lang="en-US">
                <a:solidFill>
                  <a:srgbClr val="009999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a ≥ 1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rgbClr val="000000"/>
                </a:solidFill>
              </a:rPr>
              <a:t>b &gt; 1</a:t>
            </a:r>
            <a:r>
              <a:rPr lang="en-US">
                <a:solidFill>
                  <a:schemeClr val="tx1"/>
                </a:solidFill>
              </a:rPr>
              <a:t>, and </a:t>
            </a:r>
            <a:r>
              <a:rPr lang="en-US">
                <a:solidFill>
                  <a:srgbClr val="000000"/>
                </a:solidFill>
              </a:rPr>
              <a:t>f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is asymptotically positive.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84710" name="AutoShape 6"/>
          <p:cNvSpPr>
            <a:spLocks noChangeArrowheads="1"/>
          </p:cNvSpPr>
          <p:nvPr/>
        </p:nvSpPr>
        <p:spPr bwMode="auto">
          <a:xfrm>
            <a:off x="1295400" y="4243388"/>
            <a:ext cx="6556375" cy="11906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b="1" cap="small" dirty="0">
                <a:solidFill>
                  <a:schemeClr val="tx2"/>
                </a:solidFill>
                <a:cs typeface="+mn-cs"/>
              </a:rPr>
              <a:t>Idea: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 Compare </a:t>
            </a:r>
            <a:r>
              <a:rPr lang="en-US" sz="3200" dirty="0" err="1">
                <a:solidFill>
                  <a:srgbClr val="000000"/>
                </a:solidFill>
                <a:cs typeface="+mn-cs"/>
              </a:rPr>
              <a:t>n</a:t>
            </a:r>
            <a:r>
              <a:rPr lang="en-US" sz="3200" baseline="30000" dirty="0" err="1">
                <a:solidFill>
                  <a:srgbClr val="000000"/>
                </a:solidFill>
                <a:cs typeface="+mn-cs"/>
              </a:rPr>
              <a:t>log</a:t>
            </a:r>
            <a:r>
              <a:rPr lang="en-US" baseline="16000" dirty="0" err="1">
                <a:solidFill>
                  <a:srgbClr val="000000"/>
                </a:solidFill>
                <a:cs typeface="+mn-cs"/>
              </a:rPr>
              <a:t>b</a:t>
            </a:r>
            <a:r>
              <a:rPr lang="en-US" sz="3200" baseline="30000" dirty="0" err="1">
                <a:solidFill>
                  <a:srgbClr val="000000"/>
                </a:solidFill>
                <a:cs typeface="+mn-cs"/>
              </a:rPr>
              <a:t>a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 with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f(n)</a:t>
            </a:r>
            <a:r>
              <a:rPr lang="en-US" sz="3200" i="1" baseline="30000" dirty="0">
                <a:solidFill>
                  <a:srgbClr val="9900CC"/>
                </a:solidFill>
                <a:cs typeface="+mn-cs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.</a:t>
            </a:r>
          </a:p>
        </p:txBody>
      </p:sp>
      <p:sp>
        <p:nvSpPr>
          <p:cNvPr id="76805" name="Text Box 8"/>
          <p:cNvSpPr txBox="1">
            <a:spLocks noChangeArrowheads="1"/>
          </p:cNvSpPr>
          <p:nvPr/>
        </p:nvSpPr>
        <p:spPr bwMode="auto">
          <a:xfrm>
            <a:off x="533400" y="5943600"/>
            <a:ext cx="8077200" cy="400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chemeClr val="accent2"/>
                </a:solidFill>
              </a:rPr>
              <a:t>*	</a:t>
            </a: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 smtClean="0">
                <a:solidFill>
                  <a:schemeClr val="tx1"/>
                </a:solidFill>
              </a:rPr>
              <a:t>base </a:t>
            </a:r>
            <a:r>
              <a:rPr lang="en-US" sz="2000" dirty="0">
                <a:solidFill>
                  <a:schemeClr val="tx1"/>
                </a:solidFill>
              </a:rPr>
              <a:t>case </a:t>
            </a:r>
            <a:r>
              <a:rPr lang="en-US" sz="2000" dirty="0" smtClean="0">
                <a:solidFill>
                  <a:schemeClr val="tx1"/>
                </a:solidFill>
              </a:rPr>
              <a:t>is always </a:t>
            </a:r>
            <a:r>
              <a:rPr lang="en-US" sz="2000" dirty="0">
                <a:solidFill>
                  <a:srgbClr val="000000"/>
                </a:solidFill>
              </a:rPr>
              <a:t>T(n) = </a:t>
            </a:r>
            <a:r>
              <a:rPr lang="en-US" sz="2000" dirty="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</a:t>
            </a:r>
            <a:r>
              <a:rPr lang="en-US" sz="2000" dirty="0">
                <a:solidFill>
                  <a:srgbClr val="000000"/>
                </a:solidFill>
              </a:rPr>
              <a:t>(1)</a:t>
            </a:r>
            <a:r>
              <a:rPr lang="en-US" sz="2000" dirty="0">
                <a:solidFill>
                  <a:srgbClr val="9900CC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for sufficiently small </a:t>
            </a:r>
            <a:r>
              <a:rPr lang="en-US" sz="2000" dirty="0">
                <a:solidFill>
                  <a:srgbClr val="000000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6806" name="Rectangle 10"/>
          <p:cNvSpPr>
            <a:spLocks noChangeArrowheads="1"/>
          </p:cNvSpPr>
          <p:nvPr/>
        </p:nvSpPr>
        <p:spPr bwMode="auto">
          <a:xfrm>
            <a:off x="6400800" y="2209800"/>
            <a:ext cx="357188" cy="5064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50248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1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≫ f(n)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4119563"/>
            <a:ext cx="85344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Specifically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rgbClr val="9900CC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f(n) = O(</a:t>
            </a:r>
            <a:r>
              <a:rPr lang="en-US" dirty="0" err="1">
                <a:solidFill>
                  <a:srgbClr val="000000"/>
                </a:solidFill>
              </a:rPr>
              <a:t>n</a:t>
            </a:r>
            <a:r>
              <a:rPr lang="en-US" sz="3200" baseline="30000" dirty="0" err="1">
                <a:solidFill>
                  <a:srgbClr val="000000"/>
                </a:solidFill>
              </a:rPr>
              <a:t>log</a:t>
            </a:r>
            <a:r>
              <a:rPr lang="en-US" baseline="8000" dirty="0" err="1">
                <a:solidFill>
                  <a:srgbClr val="000000"/>
                </a:solidFill>
              </a:rPr>
              <a:t>b</a:t>
            </a:r>
            <a:r>
              <a:rPr lang="en-US" sz="3200" baseline="30000" dirty="0" err="1">
                <a:solidFill>
                  <a:srgbClr val="000000"/>
                </a:solidFill>
              </a:rPr>
              <a:t>a</a:t>
            </a:r>
            <a:r>
              <a:rPr lang="en-US" sz="3200" baseline="30000" dirty="0">
                <a:solidFill>
                  <a:srgbClr val="000000"/>
                </a:solidFill>
              </a:rPr>
              <a:t> – </a:t>
            </a:r>
            <a:r>
              <a:rPr lang="el-GR" sz="3200" baseline="30000" dirty="0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 dirty="0">
                <a:solidFill>
                  <a:srgbClr val="0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some </a:t>
            </a:r>
            <a:r>
              <a:rPr lang="en-US" sz="2400" dirty="0" err="1" smtClean="0">
                <a:solidFill>
                  <a:schemeClr val="tx1"/>
                </a:solidFill>
              </a:rPr>
              <a:t>const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 dirty="0">
                <a:solidFill>
                  <a:srgbClr val="000000"/>
                </a:solidFill>
              </a:rPr>
              <a:t> &gt; 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endParaRPr lang="en-US" sz="11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 dirty="0">
                <a:solidFill>
                  <a:schemeClr val="tx2"/>
                </a:solidFill>
              </a:rPr>
              <a:t>Solution: </a:t>
            </a:r>
            <a:r>
              <a:rPr lang="en-US" sz="3200" b="1" i="1" dirty="0">
                <a:solidFill>
                  <a:schemeClr val="accent2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T(n) = </a:t>
            </a:r>
            <a:r>
              <a:rPr lang="el-GR" sz="3200" dirty="0">
                <a:solidFill>
                  <a:srgbClr val="000000"/>
                </a:solidFill>
              </a:rPr>
              <a:t>Θ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err="1">
                <a:solidFill>
                  <a:srgbClr val="000000"/>
                </a:solidFill>
              </a:rPr>
              <a:t>n</a:t>
            </a:r>
            <a:r>
              <a:rPr lang="en-US" sz="3200" baseline="30000" dirty="0" err="1">
                <a:solidFill>
                  <a:srgbClr val="000000"/>
                </a:solidFill>
              </a:rPr>
              <a:t>log</a:t>
            </a:r>
            <a:r>
              <a:rPr lang="en-US" baseline="8000" dirty="0" err="1">
                <a:solidFill>
                  <a:srgbClr val="000000"/>
                </a:solidFill>
              </a:rPr>
              <a:t>b</a:t>
            </a:r>
            <a:r>
              <a:rPr lang="en-US" sz="3200" baseline="30000" dirty="0" err="1">
                <a:solidFill>
                  <a:srgbClr val="000000"/>
                </a:solidFill>
              </a:rPr>
              <a:t>a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6200" y="5867400"/>
            <a:ext cx="9067800" cy="900889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sz="2400" dirty="0" err="1" smtClean="0">
                <a:solidFill>
                  <a:schemeClr val="tx2"/>
                </a:solidFill>
              </a:rPr>
              <a:t>Strassen</a:t>
            </a:r>
            <a:r>
              <a:rPr lang="en-US" sz="2400" dirty="0" smtClean="0">
                <a:solidFill>
                  <a:schemeClr val="tx2"/>
                </a:solidFill>
              </a:rPr>
              <a:t> matrix multiplication: 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a </a:t>
            </a:r>
            <a:r>
              <a:rPr lang="en-US" sz="2400" dirty="0" smtClean="0">
                <a:solidFill>
                  <a:schemeClr val="tx2"/>
                </a:solidFill>
              </a:rPr>
              <a:t>=7, b=2, f(n) = n</a:t>
            </a:r>
            <a:r>
              <a:rPr lang="en-US" sz="2400" baseline="30000" dirty="0" smtClean="0">
                <a:solidFill>
                  <a:schemeClr val="tx2"/>
                </a:solidFill>
              </a:rPr>
              <a:t>2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                                              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 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T</a:t>
            </a:r>
            <a:r>
              <a:rPr lang="en-US" sz="2400" baseline="-25000" dirty="0">
                <a:solidFill>
                  <a:schemeClr val="tx2"/>
                </a:solidFill>
                <a:sym typeface="Wingdings" pitchFamily="2" charset="2"/>
              </a:rPr>
              <a:t>1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(n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) = </a:t>
            </a:r>
            <a:r>
              <a:rPr lang="el-GR" sz="2400" dirty="0" smtClean="0">
                <a:solidFill>
                  <a:schemeClr val="tx2"/>
                </a:solidFill>
              </a:rPr>
              <a:t>Θ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en-US" sz="2400" dirty="0" smtClean="0">
                <a:solidFill>
                  <a:schemeClr val="tx2"/>
                </a:solidFill>
              </a:rPr>
              <a:t>n</a:t>
            </a:r>
            <a:r>
              <a:rPr lang="en-US" sz="2400" baseline="30000" dirty="0" smtClean="0">
                <a:solidFill>
                  <a:schemeClr val="tx2"/>
                </a:solidFill>
              </a:rPr>
              <a:t>log</a:t>
            </a:r>
            <a:r>
              <a:rPr lang="en-US" sz="2400" baseline="8000" dirty="0" smtClean="0">
                <a:solidFill>
                  <a:schemeClr val="tx2"/>
                </a:solidFill>
              </a:rPr>
              <a:t>2</a:t>
            </a:r>
            <a:r>
              <a:rPr lang="en-US" sz="2400" baseline="30000" dirty="0">
                <a:solidFill>
                  <a:schemeClr val="tx2"/>
                </a:solidFill>
              </a:rPr>
              <a:t>7</a:t>
            </a:r>
            <a:r>
              <a:rPr lang="en-US" sz="2400" dirty="0" smtClean="0">
                <a:solidFill>
                  <a:schemeClr val="tx2"/>
                </a:solidFill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= 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O</a:t>
            </a:r>
            <a:r>
              <a:rPr lang="en-US" sz="2400" dirty="0" smtClean="0">
                <a:solidFill>
                  <a:schemeClr val="tx2"/>
                </a:solidFill>
              </a:rPr>
              <a:t>(n</a:t>
            </a:r>
            <a:r>
              <a:rPr lang="en-US" sz="2400" baseline="30000" dirty="0" smtClean="0">
                <a:solidFill>
                  <a:schemeClr val="tx2"/>
                </a:solidFill>
              </a:rPr>
              <a:t>2.81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1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2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≈ f(n)</a:t>
            </a: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76200" y="4119563"/>
            <a:ext cx="9067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Specifically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rgbClr val="000000"/>
                </a:solidFill>
              </a:rPr>
              <a:t>f(n) = </a:t>
            </a:r>
            <a:r>
              <a:rPr lang="el-GR" dirty="0">
                <a:solidFill>
                  <a:srgbClr val="000000"/>
                </a:solidFill>
              </a:rPr>
              <a:t>Θ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n</a:t>
            </a:r>
            <a:r>
              <a:rPr lang="en-US" sz="3200" baseline="30000" dirty="0" err="1">
                <a:solidFill>
                  <a:srgbClr val="000000"/>
                </a:solidFill>
              </a:rPr>
              <a:t>log</a:t>
            </a:r>
            <a:r>
              <a:rPr lang="en-US" baseline="8000" dirty="0" err="1">
                <a:solidFill>
                  <a:srgbClr val="000000"/>
                </a:solidFill>
              </a:rPr>
              <a:t>b</a:t>
            </a:r>
            <a:r>
              <a:rPr lang="en-US" sz="3200" baseline="30000" dirty="0" err="1">
                <a:solidFill>
                  <a:srgbClr val="000000"/>
                </a:solidFill>
              </a:rPr>
              <a:t>a</a:t>
            </a:r>
            <a:r>
              <a:rPr lang="en-US" dirty="0" err="1">
                <a:solidFill>
                  <a:srgbClr val="000000"/>
                </a:solidFill>
              </a:rPr>
              <a:t>lg</a:t>
            </a:r>
            <a:r>
              <a:rPr lang="en-US" sz="3200" baseline="30000" dirty="0" err="1">
                <a:solidFill>
                  <a:srgbClr val="000000"/>
                </a:solidFill>
              </a:rPr>
              <a:t>k</a:t>
            </a:r>
            <a:r>
              <a:rPr lang="en-US" dirty="0" err="1">
                <a:solidFill>
                  <a:srgbClr val="000000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)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some </a:t>
            </a:r>
            <a:r>
              <a:rPr lang="en-US" sz="2400" dirty="0" err="1" smtClean="0">
                <a:solidFill>
                  <a:schemeClr val="tx1"/>
                </a:solidFill>
              </a:rPr>
              <a:t>const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k ≥ 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endParaRPr lang="en-US" sz="11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 dirty="0">
                <a:solidFill>
                  <a:schemeClr val="tx2"/>
                </a:solidFill>
              </a:rPr>
              <a:t>Solution:</a:t>
            </a:r>
            <a:r>
              <a:rPr lang="en-US" sz="3200" b="1" i="1" dirty="0">
                <a:solidFill>
                  <a:schemeClr val="accent2"/>
                </a:solidFill>
              </a:rPr>
              <a:t>  </a:t>
            </a:r>
            <a:r>
              <a:rPr lang="en-US" sz="3200" dirty="0">
                <a:solidFill>
                  <a:srgbClr val="000000"/>
                </a:solidFill>
              </a:rPr>
              <a:t>T(n) = </a:t>
            </a:r>
            <a:r>
              <a:rPr lang="el-GR" sz="3200" dirty="0">
                <a:solidFill>
                  <a:srgbClr val="000000"/>
                </a:solidFill>
              </a:rPr>
              <a:t>Θ</a:t>
            </a:r>
            <a:r>
              <a:rPr lang="en-US" sz="3200" dirty="0">
                <a:solidFill>
                  <a:srgbClr val="000000"/>
                </a:solidFill>
              </a:rPr>
              <a:t>(n</a:t>
            </a:r>
            <a:r>
              <a:rPr lang="en-US" sz="3200" baseline="30000" dirty="0">
                <a:solidFill>
                  <a:srgbClr val="000000"/>
                </a:solidFill>
              </a:rPr>
              <a:t>log</a:t>
            </a:r>
            <a:r>
              <a:rPr lang="en-US" baseline="8000" dirty="0">
                <a:solidFill>
                  <a:srgbClr val="000000"/>
                </a:solidFill>
              </a:rPr>
              <a:t>b</a:t>
            </a:r>
            <a:r>
              <a:rPr lang="en-US" sz="3200" baseline="30000" dirty="0">
                <a:solidFill>
                  <a:srgbClr val="000000"/>
                </a:solidFill>
              </a:rPr>
              <a:t>a</a:t>
            </a:r>
            <a:r>
              <a:rPr lang="en-US" sz="3200" dirty="0">
                <a:solidFill>
                  <a:srgbClr val="000000"/>
                </a:solidFill>
              </a:rPr>
              <a:t>lg</a:t>
            </a:r>
            <a:r>
              <a:rPr lang="en-US" sz="3200" baseline="30000" dirty="0">
                <a:solidFill>
                  <a:srgbClr val="000000"/>
                </a:solidFill>
              </a:rPr>
              <a:t>k+1</a:t>
            </a:r>
            <a:r>
              <a:rPr lang="en-US" sz="3200" dirty="0">
                <a:solidFill>
                  <a:srgbClr val="000000"/>
                </a:solidFill>
              </a:rPr>
              <a:t>n))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76200" y="5617509"/>
            <a:ext cx="8991600" cy="900889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quicksort work:  a=</a:t>
            </a:r>
            <a:r>
              <a:rPr lang="en-US" sz="2400" dirty="0">
                <a:solidFill>
                  <a:schemeClr val="tx2"/>
                </a:solidFill>
              </a:rPr>
              <a:t>2, b=2</a:t>
            </a:r>
            <a:r>
              <a:rPr lang="en-US" sz="2400" dirty="0" smtClean="0">
                <a:solidFill>
                  <a:schemeClr val="tx2"/>
                </a:solidFill>
              </a:rPr>
              <a:t>, f(n)=n, k=0 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 T</a:t>
            </a:r>
            <a:r>
              <a:rPr lang="en-US" sz="2400" baseline="-25000" dirty="0" smtClean="0">
                <a:solidFill>
                  <a:schemeClr val="tx2"/>
                </a:solidFill>
                <a:sym typeface="Wingdings" pitchFamily="2" charset="2"/>
              </a:rPr>
              <a:t>1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(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n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) = </a:t>
            </a:r>
            <a:r>
              <a:rPr lang="el-GR" sz="2400" dirty="0" smtClean="0">
                <a:solidFill>
                  <a:schemeClr val="tx2"/>
                </a:solidFill>
              </a:rPr>
              <a:t>Θ</a:t>
            </a:r>
            <a:r>
              <a:rPr lang="en-US" sz="2400" dirty="0">
                <a:solidFill>
                  <a:schemeClr val="tx2"/>
                </a:solidFill>
              </a:rPr>
              <a:t>(n </a:t>
            </a:r>
            <a:r>
              <a:rPr lang="en-US" sz="2400" dirty="0" err="1">
                <a:solidFill>
                  <a:schemeClr val="tx2"/>
                </a:solidFill>
              </a:rPr>
              <a:t>lg</a:t>
            </a:r>
            <a:r>
              <a:rPr lang="en-US" sz="2400" dirty="0">
                <a:solidFill>
                  <a:schemeClr val="tx2"/>
                </a:solidFill>
              </a:rPr>
              <a:t> n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</a:rPr>
              <a:t>qsort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span:  a=1, b=2,  f(n)=</a:t>
            </a:r>
            <a:r>
              <a:rPr lang="en-US" sz="2400" dirty="0" err="1" smtClean="0">
                <a:solidFill>
                  <a:schemeClr val="tx2"/>
                </a:solidFill>
              </a:rPr>
              <a:t>lg</a:t>
            </a:r>
            <a:r>
              <a:rPr lang="en-US" sz="2400" dirty="0" smtClean="0">
                <a:solidFill>
                  <a:schemeClr val="tx2"/>
                </a:solidFill>
              </a:rPr>
              <a:t> n, k=1 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 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T</a:t>
            </a:r>
            <a:r>
              <a:rPr lang="en-US" sz="2400" baseline="-25000" dirty="0">
                <a:solidFill>
                  <a:schemeClr val="tx2"/>
                </a:solidFill>
                <a:sym typeface="Wingdings" pitchFamily="2" charset="2"/>
              </a:rPr>
              <a:t>∞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(n) = </a:t>
            </a:r>
            <a:r>
              <a:rPr lang="el-GR" sz="2400" dirty="0">
                <a:solidFill>
                  <a:schemeClr val="tx2"/>
                </a:solidFill>
              </a:rPr>
              <a:t>Θ</a:t>
            </a:r>
            <a:r>
              <a:rPr lang="en-US" sz="2400" dirty="0" smtClean="0">
                <a:solidFill>
                  <a:schemeClr val="tx2"/>
                </a:solidFill>
              </a:rPr>
              <a:t>(lg</a:t>
            </a:r>
            <a:r>
              <a:rPr lang="en-US" sz="2400" baseline="30000" dirty="0" smtClean="0">
                <a:solidFill>
                  <a:schemeClr val="tx2"/>
                </a:solidFill>
              </a:rPr>
              <a:t>2</a:t>
            </a:r>
            <a:r>
              <a:rPr lang="en-US" sz="2400" dirty="0" smtClean="0">
                <a:solidFill>
                  <a:schemeClr val="tx2"/>
                </a:solidFill>
              </a:rPr>
              <a:t>n)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00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3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≪ f(n)</a:t>
            </a: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76200" y="4038600"/>
            <a:ext cx="89154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Specifically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f(n) = </a:t>
            </a:r>
            <a:r>
              <a:rPr lang="el-GR" dirty="0">
                <a:solidFill>
                  <a:srgbClr val="000000"/>
                </a:solidFill>
              </a:rPr>
              <a:t>Ω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n</a:t>
            </a:r>
            <a:r>
              <a:rPr lang="en-US" sz="3200" baseline="30000" dirty="0" err="1">
                <a:solidFill>
                  <a:srgbClr val="000000"/>
                </a:solidFill>
              </a:rPr>
              <a:t>log</a:t>
            </a:r>
            <a:r>
              <a:rPr lang="en-US" baseline="8000" dirty="0" err="1">
                <a:solidFill>
                  <a:srgbClr val="000000"/>
                </a:solidFill>
              </a:rPr>
              <a:t>b</a:t>
            </a:r>
            <a:r>
              <a:rPr lang="en-US" sz="3200" baseline="30000" dirty="0" err="1">
                <a:solidFill>
                  <a:srgbClr val="000000"/>
                </a:solidFill>
              </a:rPr>
              <a:t>a</a:t>
            </a:r>
            <a:r>
              <a:rPr lang="en-US" sz="3200" baseline="30000" dirty="0">
                <a:solidFill>
                  <a:srgbClr val="000000"/>
                </a:solidFill>
              </a:rPr>
              <a:t> + </a:t>
            </a:r>
            <a:r>
              <a:rPr lang="el-GR" sz="3200" baseline="30000" dirty="0">
                <a:solidFill>
                  <a:srgbClr val="000000"/>
                </a:solidFill>
              </a:rPr>
              <a:t>ε</a:t>
            </a:r>
            <a:r>
              <a:rPr lang="en-US" dirty="0">
                <a:solidFill>
                  <a:srgbClr val="000000"/>
                </a:solidFill>
              </a:rPr>
              <a:t>)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some </a:t>
            </a:r>
            <a:r>
              <a:rPr lang="en-US" sz="2400" dirty="0" err="1" smtClean="0">
                <a:solidFill>
                  <a:schemeClr val="tx1"/>
                </a:solidFill>
              </a:rPr>
              <a:t>const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&gt;0,</a:t>
            </a:r>
            <a:r>
              <a:rPr lang="en-US" sz="3200" i="1" dirty="0" smtClean="0">
                <a:solidFill>
                  <a:schemeClr val="tx1"/>
                </a:solidFill>
              </a:rPr>
              <a:t>  </a:t>
            </a:r>
            <a:br>
              <a:rPr lang="en-US" sz="3200" i="1" dirty="0" smtClean="0">
                <a:solidFill>
                  <a:schemeClr val="tx1"/>
                </a:solidFill>
              </a:rPr>
            </a:br>
            <a:r>
              <a:rPr lang="en-US" sz="3200" i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and </a:t>
            </a:r>
            <a:r>
              <a:rPr lang="en-US" sz="2400" b="1" i="1" dirty="0" smtClean="0">
                <a:solidFill>
                  <a:schemeClr val="accent2"/>
                </a:solidFill>
              </a:rPr>
              <a:t>(regularity)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r>
              <a:rPr lang="en-US" dirty="0" err="1" smtClean="0">
                <a:solidFill>
                  <a:srgbClr val="000000"/>
                </a:solidFill>
              </a:rPr>
              <a:t>a</a:t>
            </a:r>
            <a:r>
              <a:rPr lang="en-US" sz="1800" dirty="0" err="1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err="1" smtClean="0">
                <a:solidFill>
                  <a:srgbClr val="000000"/>
                </a:solidFill>
              </a:rPr>
              <a:t>f</a:t>
            </a:r>
            <a:r>
              <a:rPr lang="en-US" dirty="0">
                <a:solidFill>
                  <a:srgbClr val="000000"/>
                </a:solidFill>
              </a:rPr>
              <a:t>(n/b) ≤ </a:t>
            </a:r>
            <a:r>
              <a:rPr lang="en-US" dirty="0" err="1" smtClean="0">
                <a:solidFill>
                  <a:srgbClr val="000000"/>
                </a:solidFill>
              </a:rPr>
              <a:t>c</a:t>
            </a:r>
            <a:r>
              <a:rPr lang="en-US" sz="1800" dirty="0" err="1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err="1" smtClean="0">
                <a:solidFill>
                  <a:srgbClr val="000000"/>
                </a:solidFill>
              </a:rPr>
              <a:t>f</a:t>
            </a:r>
            <a:r>
              <a:rPr lang="en-US" dirty="0">
                <a:solidFill>
                  <a:srgbClr val="000000"/>
                </a:solidFill>
              </a:rPr>
              <a:t>(n)</a:t>
            </a:r>
            <a:r>
              <a:rPr lang="en-US" dirty="0">
                <a:solidFill>
                  <a:srgbClr val="009999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some </a:t>
            </a:r>
            <a:r>
              <a:rPr lang="en-US" sz="2400" dirty="0" err="1" smtClean="0">
                <a:solidFill>
                  <a:schemeClr val="tx1"/>
                </a:solidFill>
              </a:rPr>
              <a:t>const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c&lt;1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endParaRPr lang="en-US" sz="9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 dirty="0">
                <a:solidFill>
                  <a:schemeClr val="tx2"/>
                </a:solidFill>
              </a:rPr>
              <a:t>Solution:</a:t>
            </a:r>
            <a:r>
              <a:rPr lang="en-US" sz="3200" b="1" i="1" dirty="0">
                <a:solidFill>
                  <a:schemeClr val="accent2"/>
                </a:solidFill>
              </a:rPr>
              <a:t>  </a:t>
            </a:r>
            <a:r>
              <a:rPr lang="en-US" sz="3200" dirty="0">
                <a:solidFill>
                  <a:srgbClr val="000000"/>
                </a:solidFill>
              </a:rPr>
              <a:t>T(n) = </a:t>
            </a:r>
            <a:r>
              <a:rPr lang="el-GR" sz="3200" dirty="0">
                <a:solidFill>
                  <a:srgbClr val="000000"/>
                </a:solidFill>
              </a:rPr>
              <a:t>Θ</a:t>
            </a:r>
            <a:r>
              <a:rPr lang="en-US" sz="3200" dirty="0">
                <a:solidFill>
                  <a:srgbClr val="000000"/>
                </a:solidFill>
              </a:rPr>
              <a:t>(f(n)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6200" y="6074709"/>
            <a:ext cx="8991600" cy="40229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 dirty="0" err="1" smtClean="0">
                <a:solidFill>
                  <a:schemeClr val="tx2"/>
                </a:solidFill>
              </a:rPr>
              <a:t>Eg</a:t>
            </a:r>
            <a:r>
              <a:rPr lang="en-US" sz="2400" dirty="0" smtClean="0">
                <a:solidFill>
                  <a:schemeClr val="tx2"/>
                </a:solidFill>
              </a:rPr>
              <a:t>: </a:t>
            </a:r>
            <a:r>
              <a:rPr lang="en-US" sz="2400" dirty="0" err="1" smtClean="0">
                <a:solidFill>
                  <a:schemeClr val="tx2"/>
                </a:solidFill>
              </a:rPr>
              <a:t>qsort</a:t>
            </a:r>
            <a:r>
              <a:rPr lang="en-US" sz="2400" dirty="0" smtClean="0">
                <a:solidFill>
                  <a:schemeClr val="tx2"/>
                </a:solidFill>
              </a:rPr>
              <a:t> span </a:t>
            </a:r>
            <a:r>
              <a:rPr lang="en-US" sz="1800" dirty="0" smtClean="0">
                <a:solidFill>
                  <a:schemeClr val="tx2"/>
                </a:solidFill>
              </a:rPr>
              <a:t>(bad version)</a:t>
            </a:r>
            <a:r>
              <a:rPr lang="en-US" sz="2400" dirty="0" smtClean="0">
                <a:solidFill>
                  <a:schemeClr val="tx2"/>
                </a:solidFill>
              </a:rPr>
              <a:t>: a=</a:t>
            </a:r>
            <a:r>
              <a:rPr lang="en-US" sz="2400" dirty="0">
                <a:solidFill>
                  <a:schemeClr val="tx2"/>
                </a:solidFill>
              </a:rPr>
              <a:t>1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dirty="0">
                <a:solidFill>
                  <a:schemeClr val="tx2"/>
                </a:solidFill>
              </a:rPr>
              <a:t>b=2</a:t>
            </a:r>
            <a:r>
              <a:rPr lang="en-US" sz="2400" dirty="0" smtClean="0">
                <a:solidFill>
                  <a:schemeClr val="tx2"/>
                </a:solidFill>
              </a:rPr>
              <a:t>, f(n)=n 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 T</a:t>
            </a:r>
            <a:r>
              <a:rPr lang="en-US" sz="2400" baseline="-25000" dirty="0" smtClean="0">
                <a:solidFill>
                  <a:schemeClr val="tx2"/>
                </a:solidFill>
                <a:sym typeface="Wingdings" pitchFamily="2" charset="2"/>
              </a:rPr>
              <a:t>∞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(</a:t>
            </a:r>
            <a:r>
              <a:rPr lang="en-US" sz="2400" dirty="0">
                <a:solidFill>
                  <a:schemeClr val="tx2"/>
                </a:solidFill>
                <a:sym typeface="Wingdings" pitchFamily="2" charset="2"/>
              </a:rPr>
              <a:t>n</a:t>
            </a:r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) = </a:t>
            </a:r>
            <a:r>
              <a:rPr lang="el-GR" sz="2400" dirty="0" smtClean="0">
                <a:solidFill>
                  <a:schemeClr val="tx2"/>
                </a:solidFill>
              </a:rPr>
              <a:t>Θ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smtClean="0">
                <a:solidFill>
                  <a:schemeClr val="tx2"/>
                </a:solidFill>
              </a:rPr>
              <a:t>n)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453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 dirty="0" smtClean="0"/>
              <a:t>Potential Parallelism</a:t>
            </a:r>
            <a:endParaRPr lang="en-US" sz="4400" dirty="0"/>
          </a:p>
        </p:txBody>
      </p:sp>
      <p:sp>
        <p:nvSpPr>
          <p:cNvPr id="58371" name="Text Box 5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1447800"/>
            <a:ext cx="5426075" cy="38290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 dirty="0"/>
              <a:t>Because the </a:t>
            </a:r>
            <a:r>
              <a:rPr lang="en-US" dirty="0">
                <a:solidFill>
                  <a:schemeClr val="tx2"/>
                </a:solidFill>
              </a:rPr>
              <a:t>Span Law </a:t>
            </a:r>
            <a:r>
              <a:rPr lang="en-US" dirty="0"/>
              <a:t>dictates that</a:t>
            </a:r>
            <a:r>
              <a:rPr lang="en-US" dirty="0">
                <a:solidFill>
                  <a:srgbClr val="000000"/>
                </a:solidFill>
              </a:rPr>
              <a:t> T</a:t>
            </a:r>
            <a:r>
              <a:rPr lang="en-US" baseline="-25000" dirty="0">
                <a:solidFill>
                  <a:srgbClr val="000000"/>
                </a:solidFill>
              </a:rPr>
              <a:t>P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cmsy10"/>
              </a:rPr>
              <a:t>≥</a:t>
            </a:r>
            <a:r>
              <a:rPr lang="en-US" dirty="0">
                <a:solidFill>
                  <a:srgbClr val="000000"/>
                </a:solidFill>
              </a:rPr>
              <a:t> T</a:t>
            </a:r>
            <a:r>
              <a:rPr lang="en-US" baseline="-25000" dirty="0">
                <a:solidFill>
                  <a:srgbClr val="000000"/>
                </a:solidFill>
              </a:rPr>
              <a:t>∞</a:t>
            </a:r>
            <a:r>
              <a:rPr lang="en-US" dirty="0"/>
              <a:t>, the maximum possible speedup given </a:t>
            </a:r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/>
              <a:t> and </a:t>
            </a:r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baseline="-25000" dirty="0">
                <a:solidFill>
                  <a:srgbClr val="000000"/>
                </a:solidFill>
              </a:rPr>
              <a:t>∞</a:t>
            </a:r>
            <a:r>
              <a:rPr lang="en-US" dirty="0"/>
              <a:t> </a:t>
            </a:r>
            <a:r>
              <a:rPr lang="en-US" dirty="0" smtClean="0"/>
              <a:t>is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endParaRPr lang="en-US" sz="3200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/T</a:t>
            </a:r>
            <a:r>
              <a:rPr lang="en-US" baseline="-25000" dirty="0">
                <a:solidFill>
                  <a:srgbClr val="000000"/>
                </a:solidFill>
              </a:rPr>
              <a:t>∞ </a:t>
            </a: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>
                <a:solidFill>
                  <a:srgbClr val="002060"/>
                </a:solidFill>
                <a:sym typeface="Times New Roman" pitchFamily="18" charset="0"/>
              </a:rPr>
              <a:t>=	</a:t>
            </a:r>
            <a:r>
              <a:rPr lang="en-US" b="1" i="1" dirty="0" smtClean="0">
                <a:solidFill>
                  <a:schemeClr val="accent2"/>
                </a:solidFill>
                <a:sym typeface="Times New Roman" pitchFamily="18" charset="0"/>
              </a:rPr>
              <a:t>potential parallelism</a:t>
            </a:r>
            <a:endParaRPr lang="en-US" b="1" i="1" dirty="0">
              <a:solidFill>
                <a:schemeClr val="accent2"/>
              </a:solidFill>
              <a:sym typeface="Times New Roman" pitchFamily="18" charset="0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 dirty="0">
                <a:solidFill>
                  <a:schemeClr val="accent2"/>
                </a:solidFill>
                <a:sym typeface="Times New Roman" pitchFamily="18" charset="0"/>
              </a:rPr>
              <a:t>	</a:t>
            </a:r>
            <a:r>
              <a:rPr lang="en-US" dirty="0">
                <a:solidFill>
                  <a:srgbClr val="002060"/>
                </a:solidFill>
                <a:sym typeface="Times New Roman" pitchFamily="18" charset="0"/>
              </a:rPr>
              <a:t>=</a:t>
            </a:r>
            <a:r>
              <a:rPr lang="en-US" dirty="0">
                <a:solidFill>
                  <a:srgbClr val="9900CC"/>
                </a:solidFill>
                <a:sym typeface="Times New Roman" pitchFamily="18" charset="0"/>
              </a:rPr>
              <a:t>	</a:t>
            </a:r>
            <a:r>
              <a:rPr lang="en-US" dirty="0">
                <a:sym typeface="Times New Roman" pitchFamily="18" charset="0"/>
              </a:rPr>
              <a:t>the average </a:t>
            </a:r>
            <a:br>
              <a:rPr lang="en-US" dirty="0">
                <a:sym typeface="Times New Roman" pitchFamily="18" charset="0"/>
              </a:rPr>
            </a:br>
            <a:r>
              <a:rPr lang="en-US" dirty="0">
                <a:sym typeface="Times New Roman" pitchFamily="18" charset="0"/>
              </a:rPr>
              <a:t>		amount of work </a:t>
            </a:r>
            <a:br>
              <a:rPr lang="en-US" dirty="0">
                <a:sym typeface="Times New Roman" pitchFamily="18" charset="0"/>
              </a:rPr>
            </a:br>
            <a:r>
              <a:rPr lang="en-US" dirty="0">
                <a:sym typeface="Times New Roman" pitchFamily="18" charset="0"/>
              </a:rPr>
              <a:t>		per step along </a:t>
            </a:r>
            <a:br>
              <a:rPr lang="en-US" dirty="0">
                <a:sym typeface="Times New Roman" pitchFamily="18" charset="0"/>
              </a:rPr>
            </a:br>
            <a:r>
              <a:rPr lang="en-US" dirty="0">
                <a:sym typeface="Times New Roman" pitchFamily="18" charset="0"/>
              </a:rPr>
              <a:t>		the span.</a:t>
            </a:r>
            <a:endParaRPr lang="en-US" dirty="0">
              <a:solidFill>
                <a:srgbClr val="9900CC"/>
              </a:solidFill>
              <a:sym typeface="Times New Roman" pitchFamily="18" charset="0"/>
            </a:endParaRPr>
          </a:p>
        </p:txBody>
      </p:sp>
      <p:grpSp>
        <p:nvGrpSpPr>
          <p:cNvPr id="58372" name="Group 117"/>
          <p:cNvGrpSpPr>
            <a:grpSpLocks/>
          </p:cNvGrpSpPr>
          <p:nvPr/>
        </p:nvGrpSpPr>
        <p:grpSpPr bwMode="auto">
          <a:xfrm>
            <a:off x="5392527" y="1447800"/>
            <a:ext cx="3733800" cy="4648200"/>
            <a:chOff x="381000" y="1828800"/>
            <a:chExt cx="3733800" cy="4648200"/>
          </a:xfrm>
        </p:grpSpPr>
        <p:cxnSp>
          <p:nvCxnSpPr>
            <p:cNvPr id="58373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4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5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6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7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8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9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80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384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5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6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7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8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9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0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1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443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4" name="AutoShape 22"/>
            <p:cNvCxnSpPr>
              <a:cxnSpLocks noChangeShapeType="1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5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6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7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8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9" name="AutoShape 27"/>
            <p:cNvCxnSpPr>
              <a:cxnSpLocks noChangeShapeType="1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0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1" name="AutoShape 30"/>
            <p:cNvCxnSpPr>
              <a:cxnSpLocks noChangeShapeType="1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2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3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4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5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891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Summary</a:t>
            </a:r>
          </a:p>
        </p:txBody>
      </p:sp>
      <p:sp>
        <p:nvSpPr>
          <p:cNvPr id="609284" name="Rectangle 4"/>
          <p:cNvSpPr>
            <a:spLocks noChangeArrowheads="1"/>
          </p:cNvSpPr>
          <p:nvPr/>
        </p:nvSpPr>
        <p:spPr bwMode="auto">
          <a:xfrm>
            <a:off x="273050" y="2794000"/>
            <a:ext cx="8566150" cy="37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1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O(n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–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) 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2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</a:t>
            </a:r>
            <a:r>
              <a:rPr lang="el-GR" sz="32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</a:t>
            </a:r>
            <a:r>
              <a:rPr lang="en-US" sz="3200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</a:t>
            </a:r>
            <a:r>
              <a:rPr lang="en-US" sz="3200">
                <a:solidFill>
                  <a:srgbClr val="000000"/>
                </a:solidFill>
              </a:rPr>
              <a:t>n)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</a:t>
            </a:r>
            <a:r>
              <a:rPr lang="en-US">
                <a:solidFill>
                  <a:srgbClr val="000000"/>
                </a:solidFill>
              </a:rPr>
              <a:t> k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</a:t>
            </a:r>
            <a:r>
              <a:rPr lang="en-US">
                <a:solidFill>
                  <a:srgbClr val="000000"/>
                </a:solidFill>
              </a:rPr>
              <a:t> 0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en-US" sz="3200">
                <a:solidFill>
                  <a:srgbClr val="9900CC"/>
                </a:solidFill>
                <a:sym typeface="Symbol" pitchFamily="18" charset="2"/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 lg</a:t>
            </a:r>
            <a:r>
              <a:rPr lang="en-US" sz="3200" baseline="30000">
                <a:solidFill>
                  <a:srgbClr val="000000"/>
                </a:solidFill>
              </a:rPr>
              <a:t>k+1</a:t>
            </a:r>
            <a:r>
              <a:rPr lang="en-US" sz="3200">
                <a:solidFill>
                  <a:srgbClr val="000000"/>
                </a:solidFill>
              </a:rPr>
              <a:t>n) 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3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</a:t>
            </a:r>
            <a:r>
              <a:rPr lang="el-GR" sz="3200">
                <a:solidFill>
                  <a:srgbClr val="000000"/>
                </a:solidFill>
              </a:rPr>
              <a:t>Ω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+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  <a:r>
              <a:rPr lang="en-US">
                <a:solidFill>
                  <a:schemeClr val="tx1"/>
                </a:solidFill>
              </a:rPr>
              <a:t>, and regularity condition</a:t>
            </a:r>
            <a:endParaRPr lang="en-US">
              <a:solidFill>
                <a:srgbClr val="009999"/>
              </a:solidFill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(f(n)) .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</p:spTree>
    <p:extLst>
      <p:ext uri="{BB962C8B-B14F-4D97-AF65-F5344CB8AC3E}">
        <p14:creationId xmlns:p14="http://schemas.microsoft.com/office/powerpoint/2010/main" val="3178796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 dirty="0" smtClean="0"/>
              <a:t>Potential Parallelism</a:t>
            </a:r>
            <a:endParaRPr lang="en-US" sz="4400" dirty="0"/>
          </a:p>
        </p:txBody>
      </p:sp>
      <p:sp>
        <p:nvSpPr>
          <p:cNvPr id="58371" name="Text Box 5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1447800"/>
            <a:ext cx="5426075" cy="38290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 dirty="0"/>
              <a:t>Because the </a:t>
            </a:r>
            <a:r>
              <a:rPr lang="en-US" dirty="0">
                <a:solidFill>
                  <a:schemeClr val="tx2"/>
                </a:solidFill>
              </a:rPr>
              <a:t>Span Law </a:t>
            </a:r>
            <a:r>
              <a:rPr lang="en-US" dirty="0"/>
              <a:t>dictates that</a:t>
            </a:r>
            <a:r>
              <a:rPr lang="en-US" dirty="0">
                <a:solidFill>
                  <a:srgbClr val="000000"/>
                </a:solidFill>
              </a:rPr>
              <a:t> T</a:t>
            </a:r>
            <a:r>
              <a:rPr lang="en-US" baseline="-25000" dirty="0">
                <a:solidFill>
                  <a:srgbClr val="000000"/>
                </a:solidFill>
              </a:rPr>
              <a:t>P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cmsy10"/>
              </a:rPr>
              <a:t>≥</a:t>
            </a:r>
            <a:r>
              <a:rPr lang="en-US" dirty="0">
                <a:solidFill>
                  <a:srgbClr val="000000"/>
                </a:solidFill>
              </a:rPr>
              <a:t> T</a:t>
            </a:r>
            <a:r>
              <a:rPr lang="en-US" baseline="-25000" dirty="0">
                <a:solidFill>
                  <a:srgbClr val="000000"/>
                </a:solidFill>
              </a:rPr>
              <a:t>∞</a:t>
            </a:r>
            <a:r>
              <a:rPr lang="en-US" dirty="0"/>
              <a:t>, the maximum possible speedup given </a:t>
            </a:r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/>
              <a:t> and </a:t>
            </a:r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baseline="-25000" dirty="0">
                <a:solidFill>
                  <a:srgbClr val="000000"/>
                </a:solidFill>
              </a:rPr>
              <a:t>∞</a:t>
            </a:r>
            <a:r>
              <a:rPr lang="en-US" dirty="0"/>
              <a:t> </a:t>
            </a:r>
            <a:r>
              <a:rPr lang="en-US" dirty="0" smtClean="0"/>
              <a:t>is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endParaRPr lang="en-US" sz="3200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/T</a:t>
            </a:r>
            <a:r>
              <a:rPr lang="en-US" baseline="-25000" dirty="0">
                <a:solidFill>
                  <a:srgbClr val="000000"/>
                </a:solidFill>
              </a:rPr>
              <a:t>∞ </a:t>
            </a: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>
                <a:solidFill>
                  <a:srgbClr val="002060"/>
                </a:solidFill>
                <a:sym typeface="Times New Roman" pitchFamily="18" charset="0"/>
              </a:rPr>
              <a:t>=	</a:t>
            </a:r>
            <a:r>
              <a:rPr lang="en-US" b="1" i="1" dirty="0" smtClean="0">
                <a:solidFill>
                  <a:schemeClr val="accent2"/>
                </a:solidFill>
                <a:sym typeface="Times New Roman" pitchFamily="18" charset="0"/>
              </a:rPr>
              <a:t>potential parallelism</a:t>
            </a:r>
            <a:endParaRPr lang="en-US" b="1" i="1" dirty="0">
              <a:solidFill>
                <a:schemeClr val="accent2"/>
              </a:solidFill>
              <a:sym typeface="Times New Roman" pitchFamily="18" charset="0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 dirty="0">
                <a:solidFill>
                  <a:schemeClr val="accent2"/>
                </a:solidFill>
                <a:sym typeface="Times New Roman" pitchFamily="18" charset="0"/>
              </a:rPr>
              <a:t>	</a:t>
            </a:r>
            <a:r>
              <a:rPr lang="en-US" dirty="0">
                <a:solidFill>
                  <a:srgbClr val="002060"/>
                </a:solidFill>
                <a:sym typeface="Times New Roman" pitchFamily="18" charset="0"/>
              </a:rPr>
              <a:t>=</a:t>
            </a:r>
            <a:r>
              <a:rPr lang="en-US" dirty="0">
                <a:solidFill>
                  <a:srgbClr val="9900CC"/>
                </a:solidFill>
                <a:sym typeface="Times New Roman" pitchFamily="18" charset="0"/>
              </a:rPr>
              <a:t>	</a:t>
            </a:r>
            <a:r>
              <a:rPr lang="en-US" dirty="0">
                <a:sym typeface="Times New Roman" pitchFamily="18" charset="0"/>
              </a:rPr>
              <a:t>the average </a:t>
            </a:r>
            <a:br>
              <a:rPr lang="en-US" dirty="0">
                <a:sym typeface="Times New Roman" pitchFamily="18" charset="0"/>
              </a:rPr>
            </a:br>
            <a:r>
              <a:rPr lang="en-US" dirty="0">
                <a:sym typeface="Times New Roman" pitchFamily="18" charset="0"/>
              </a:rPr>
              <a:t>		amount of work </a:t>
            </a:r>
            <a:br>
              <a:rPr lang="en-US" dirty="0">
                <a:sym typeface="Times New Roman" pitchFamily="18" charset="0"/>
              </a:rPr>
            </a:br>
            <a:r>
              <a:rPr lang="en-US" dirty="0">
                <a:sym typeface="Times New Roman" pitchFamily="18" charset="0"/>
              </a:rPr>
              <a:t>		per step along </a:t>
            </a:r>
            <a:br>
              <a:rPr lang="en-US" dirty="0">
                <a:sym typeface="Times New Roman" pitchFamily="18" charset="0"/>
              </a:rPr>
            </a:br>
            <a:r>
              <a:rPr lang="en-US" dirty="0">
                <a:sym typeface="Times New Roman" pitchFamily="18" charset="0"/>
              </a:rPr>
              <a:t>		the span.</a:t>
            </a:r>
            <a:endParaRPr lang="en-US" dirty="0">
              <a:solidFill>
                <a:srgbClr val="9900CC"/>
              </a:solidFill>
              <a:sym typeface="Times New Roman" pitchFamily="18" charset="0"/>
            </a:endParaRPr>
          </a:p>
        </p:txBody>
      </p:sp>
      <p:grpSp>
        <p:nvGrpSpPr>
          <p:cNvPr id="58372" name="Group 117"/>
          <p:cNvGrpSpPr>
            <a:grpSpLocks/>
          </p:cNvGrpSpPr>
          <p:nvPr/>
        </p:nvGrpSpPr>
        <p:grpSpPr bwMode="auto">
          <a:xfrm>
            <a:off x="5392527" y="1447800"/>
            <a:ext cx="3733800" cy="4648200"/>
            <a:chOff x="381000" y="1828800"/>
            <a:chExt cx="3733800" cy="4648200"/>
          </a:xfrm>
        </p:grpSpPr>
        <p:cxnSp>
          <p:nvCxnSpPr>
            <p:cNvPr id="58373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4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5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6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7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8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9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80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384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5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6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7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8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9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0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1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443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4" name="AutoShape 22"/>
            <p:cNvCxnSpPr>
              <a:cxnSpLocks noChangeShapeType="1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5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6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7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8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9" name="AutoShape 27"/>
            <p:cNvCxnSpPr>
              <a:cxnSpLocks noChangeShapeType="1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0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1" name="AutoShape 30"/>
            <p:cNvCxnSpPr>
              <a:cxnSpLocks noChangeShapeType="1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2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3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4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5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7710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Parallelism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" y="1219200"/>
            <a:ext cx="7848600" cy="3200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Minimize </a:t>
            </a:r>
            <a:r>
              <a:rPr lang="en-US" sz="2400" i="1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span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to maximize parallelism.  Try to generate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10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times more parallelism than processors for near-perfect linear speedup.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If you have plenty of parallelism, try to trade some if it off for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reduced work overheads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Use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divide-and-conquer recursion 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or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 parallel loops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rather than spawning one small thing off after another.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43200" y="5410200"/>
            <a:ext cx="4419600" cy="12192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cilk_spawn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cilk_sync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;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43200" y="4419600"/>
            <a:ext cx="4419600" cy="9144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cilk_for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44196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Do this: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4102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Not this: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5" grpId="0" animBg="1"/>
      <p:bldP spid="6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Overheads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534400" cy="52937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Make sure that </a:t>
            </a:r>
            <a:r>
              <a:rPr lang="en-US" sz="2400" dirty="0">
                <a:solidFill>
                  <a:srgbClr val="000000"/>
                </a:solidFill>
              </a:rPr>
              <a:t>work/#spawns</a:t>
            </a:r>
            <a:r>
              <a:rPr lang="en-US" sz="2400" dirty="0">
                <a:solidFill>
                  <a:schemeClr val="tx1"/>
                </a:solidFill>
              </a:rPr>
              <a:t> is not too small.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Coarsen by using function calls and </a:t>
            </a:r>
            <a:r>
              <a:rPr lang="en-US" sz="2400" i="1" dirty="0" err="1">
                <a:solidFill>
                  <a:schemeClr val="tx2"/>
                </a:solidFill>
              </a:rPr>
              <a:t>inlining</a:t>
            </a:r>
            <a:r>
              <a:rPr lang="en-US" sz="2400" dirty="0">
                <a:solidFill>
                  <a:schemeClr val="tx1"/>
                </a:solidFill>
              </a:rPr>
              <a:t> near the leaves of recursion rather than spawning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000500" lvl="8" indent="-342900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/>
              <a:t>Parallelize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outer loops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/>
              <a:t>if you can, not inner loops (otherwise, you’ll have high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burdened parallelism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/>
              <a:t>which </a:t>
            </a:r>
            <a:r>
              <a:rPr lang="en-US" sz="2400" dirty="0" smtClean="0"/>
              <a:t>includes runtime </a:t>
            </a:r>
            <a:r>
              <a:rPr lang="en-US" sz="2400" dirty="0"/>
              <a:t>and scheduling overhead</a:t>
            </a:r>
            <a:r>
              <a:rPr lang="en-US" dirty="0"/>
              <a:t>)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</a:rPr>
              <a:t>.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If </a:t>
            </a:r>
            <a:r>
              <a:rPr lang="en-US" sz="2400" dirty="0">
                <a:solidFill>
                  <a:schemeClr val="tx1"/>
                </a:solidFill>
              </a:rPr>
              <a:t>you must parallelize an inner loop, coarsen it, but not too much.  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500</a:t>
            </a:r>
            <a:r>
              <a:rPr lang="en-US" sz="2400" dirty="0">
                <a:solidFill>
                  <a:schemeClr val="tx1"/>
                </a:solidFill>
              </a:rPr>
              <a:t> iterations should be plenty coarse for even the most meager loop. Fewer iterations should suffice for “fatter” loops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000500" lvl="8" indent="-342900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Use </a:t>
            </a:r>
            <a:r>
              <a:rPr lang="en-US" sz="2400" i="1" dirty="0">
                <a:solidFill>
                  <a:schemeClr val="tx2"/>
                </a:solidFill>
              </a:rPr>
              <a:t>reducers</a:t>
            </a:r>
            <a:r>
              <a:rPr lang="en-US" sz="2400" dirty="0">
                <a:solidFill>
                  <a:schemeClr val="tx1"/>
                </a:solidFill>
              </a:rPr>
              <a:t> only in sufficiently fat loops.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Scheduling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4495800" cy="5257800"/>
          </a:xfrm>
        </p:spPr>
        <p:txBody>
          <a:bodyPr/>
          <a:lstStyle/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 sz="3100" dirty="0" err="1" smtClean="0">
                <a:solidFill>
                  <a:schemeClr val="accent2"/>
                </a:solidFill>
                <a:latin typeface="HandelGotDBol"/>
              </a:rPr>
              <a:t>Cilk</a:t>
            </a:r>
            <a:r>
              <a:rPr lang="en-US" dirty="0" smtClean="0"/>
              <a:t> </a:t>
            </a:r>
            <a:r>
              <a:rPr lang="en-US" dirty="0"/>
              <a:t>allows the programmer to express </a:t>
            </a:r>
            <a:r>
              <a:rPr lang="en-US" i="1" dirty="0">
                <a:solidFill>
                  <a:schemeClr val="accent2"/>
                </a:solidFill>
              </a:rPr>
              <a:t>potential</a:t>
            </a:r>
            <a:r>
              <a:rPr lang="en-US" dirty="0"/>
              <a:t> parallelism in an application.</a:t>
            </a:r>
          </a:p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 dirty="0"/>
              <a:t>The </a:t>
            </a:r>
            <a:r>
              <a:rPr lang="en-US" sz="3100" dirty="0" err="1" smtClean="0">
                <a:solidFill>
                  <a:srgbClr val="0093D0"/>
                </a:solidFill>
                <a:latin typeface="HandelGotDBol"/>
              </a:rPr>
              <a:t>Cilk</a:t>
            </a:r>
            <a:r>
              <a:rPr lang="en-US" dirty="0" smtClean="0"/>
              <a:t> </a:t>
            </a:r>
            <a:r>
              <a:rPr lang="en-US" b="1" i="1" dirty="0">
                <a:solidFill>
                  <a:schemeClr val="tx2"/>
                </a:solidFill>
              </a:rPr>
              <a:t>scheduler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maps strands onto processors dynamically at runtime.</a:t>
            </a:r>
          </a:p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 dirty="0"/>
              <a:t>Since </a:t>
            </a:r>
            <a:r>
              <a:rPr lang="en-US" b="1" i="1" dirty="0">
                <a:solidFill>
                  <a:schemeClr val="tx2"/>
                </a:solidFill>
              </a:rPr>
              <a:t>on-line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schedulers are complicated, we’ll explore the ideas with an </a:t>
            </a:r>
            <a:r>
              <a:rPr lang="en-US" b="1" i="1" dirty="0">
                <a:solidFill>
                  <a:schemeClr val="tx2"/>
                </a:solidFill>
              </a:rPr>
              <a:t>off-line</a:t>
            </a:r>
            <a:r>
              <a:rPr lang="en-US" dirty="0">
                <a:solidFill>
                  <a:schemeClr val="tx2"/>
                </a:solidFill>
              </a:rPr>
              <a:t>  </a:t>
            </a:r>
            <a:r>
              <a:rPr lang="en-US" dirty="0"/>
              <a:t>scheduler.</a:t>
            </a:r>
          </a:p>
        </p:txBody>
      </p:sp>
      <p:sp>
        <p:nvSpPr>
          <p:cNvPr id="499795" name="AutoShape 83"/>
          <p:cNvSpPr>
            <a:spLocks noChangeArrowheads="1"/>
          </p:cNvSpPr>
          <p:nvPr/>
        </p:nvSpPr>
        <p:spPr bwMode="auto">
          <a:xfrm>
            <a:off x="6127750" y="3429000"/>
            <a:ext cx="1187450" cy="487363"/>
          </a:xfrm>
          <a:prstGeom prst="downArrow">
            <a:avLst>
              <a:gd name="adj1" fmla="val 42463"/>
              <a:gd name="adj2" fmla="val 57958"/>
            </a:avLst>
          </a:prstGeom>
          <a:solidFill>
            <a:schemeClr val="tx2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65541" name="Group 69"/>
          <p:cNvGrpSpPr>
            <a:grpSpLocks/>
          </p:cNvGrpSpPr>
          <p:nvPr/>
        </p:nvGrpSpPr>
        <p:grpSpPr bwMode="auto">
          <a:xfrm>
            <a:off x="5181600" y="1371600"/>
            <a:ext cx="3429000" cy="2051050"/>
            <a:chOff x="1344" y="1584"/>
            <a:chExt cx="4176" cy="2496"/>
          </a:xfrm>
        </p:grpSpPr>
        <p:sp>
          <p:nvSpPr>
            <p:cNvPr id="86" name="AutoShape 70"/>
            <p:cNvSpPr>
              <a:spLocks noChangeArrowheads="1"/>
            </p:cNvSpPr>
            <p:nvPr/>
          </p:nvSpPr>
          <p:spPr bwMode="auto">
            <a:xfrm>
              <a:off x="4800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AutoShape 71"/>
            <p:cNvSpPr>
              <a:spLocks noChangeArrowheads="1"/>
            </p:cNvSpPr>
            <p:nvPr/>
          </p:nvSpPr>
          <p:spPr bwMode="auto">
            <a:xfrm>
              <a:off x="3984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AutoShape 72"/>
            <p:cNvSpPr>
              <a:spLocks noChangeArrowheads="1"/>
            </p:cNvSpPr>
            <p:nvPr/>
          </p:nvSpPr>
          <p:spPr bwMode="auto">
            <a:xfrm>
              <a:off x="3120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AutoShape 73"/>
            <p:cNvSpPr>
              <a:spLocks noChangeArrowheads="1"/>
            </p:cNvSpPr>
            <p:nvPr/>
          </p:nvSpPr>
          <p:spPr bwMode="auto">
            <a:xfrm>
              <a:off x="2154" y="3600"/>
              <a:ext cx="576" cy="48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AutoShape 74"/>
            <p:cNvSpPr>
              <a:spLocks noChangeArrowheads="1"/>
            </p:cNvSpPr>
            <p:nvPr/>
          </p:nvSpPr>
          <p:spPr bwMode="auto">
            <a:xfrm>
              <a:off x="1344" y="3600"/>
              <a:ext cx="576" cy="480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AutoShape 75"/>
            <p:cNvSpPr>
              <a:spLocks noChangeArrowheads="1"/>
            </p:cNvSpPr>
            <p:nvPr/>
          </p:nvSpPr>
          <p:spPr bwMode="auto">
            <a:xfrm>
              <a:off x="1440" y="2928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76"/>
            <p:cNvSpPr>
              <a:spLocks noChangeArrowheads="1"/>
            </p:cNvSpPr>
            <p:nvPr/>
          </p:nvSpPr>
          <p:spPr bwMode="auto">
            <a:xfrm>
              <a:off x="1584" y="3029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77"/>
            <p:cNvSpPr>
              <a:spLocks noChangeArrowheads="1"/>
            </p:cNvSpPr>
            <p:nvPr/>
          </p:nvSpPr>
          <p:spPr bwMode="auto">
            <a:xfrm>
              <a:off x="1482" y="3672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78"/>
            <p:cNvSpPr>
              <a:spLocks noChangeArrowheads="1"/>
            </p:cNvSpPr>
            <p:nvPr/>
          </p:nvSpPr>
          <p:spPr bwMode="auto">
            <a:xfrm>
              <a:off x="2016" y="3029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69" name="AutoShape 79"/>
            <p:cNvCxnSpPr>
              <a:cxnSpLocks noChangeShapeType="1"/>
            </p:cNvCxnSpPr>
            <p:nvPr/>
          </p:nvCxnSpPr>
          <p:spPr bwMode="auto">
            <a:xfrm>
              <a:off x="1872" y="3173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70" name="AutoShape 80"/>
            <p:cNvCxnSpPr>
              <a:cxnSpLocks noChangeShapeType="1"/>
            </p:cNvCxnSpPr>
            <p:nvPr/>
          </p:nvCxnSpPr>
          <p:spPr bwMode="auto">
            <a:xfrm flipH="1">
              <a:off x="1626" y="3317"/>
              <a:ext cx="102" cy="35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97" name="Oval 81"/>
            <p:cNvSpPr>
              <a:spLocks noChangeArrowheads="1"/>
            </p:cNvSpPr>
            <p:nvPr/>
          </p:nvSpPr>
          <p:spPr bwMode="auto">
            <a:xfrm>
              <a:off x="2298" y="3672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74" name="AutoShape 82"/>
            <p:cNvCxnSpPr>
              <a:cxnSpLocks noChangeShapeType="1"/>
            </p:cNvCxnSpPr>
            <p:nvPr/>
          </p:nvCxnSpPr>
          <p:spPr bwMode="auto">
            <a:xfrm>
              <a:off x="2160" y="3317"/>
              <a:ext cx="180" cy="39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99" name="Oval 83"/>
            <p:cNvSpPr>
              <a:spLocks noChangeArrowheads="1"/>
            </p:cNvSpPr>
            <p:nvPr/>
          </p:nvSpPr>
          <p:spPr bwMode="auto">
            <a:xfrm>
              <a:off x="2448" y="3029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78" name="AutoShape 84"/>
            <p:cNvCxnSpPr>
              <a:cxnSpLocks noChangeShapeType="1"/>
            </p:cNvCxnSpPr>
            <p:nvPr/>
          </p:nvCxnSpPr>
          <p:spPr bwMode="auto">
            <a:xfrm>
              <a:off x="2304" y="3173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79" name="AutoShape 85"/>
            <p:cNvCxnSpPr>
              <a:cxnSpLocks noChangeShapeType="1"/>
            </p:cNvCxnSpPr>
            <p:nvPr/>
          </p:nvCxnSpPr>
          <p:spPr bwMode="auto">
            <a:xfrm flipV="1">
              <a:off x="1728" y="3275"/>
              <a:ext cx="762" cy="43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80" name="AutoShape 86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2442" y="3317"/>
              <a:ext cx="150" cy="35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3" name="AutoShape 87"/>
            <p:cNvSpPr>
              <a:spLocks noChangeArrowheads="1"/>
            </p:cNvSpPr>
            <p:nvPr/>
          </p:nvSpPr>
          <p:spPr bwMode="auto">
            <a:xfrm>
              <a:off x="3600" y="1584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4" name="Oval 88"/>
            <p:cNvSpPr>
              <a:spLocks noChangeArrowheads="1"/>
            </p:cNvSpPr>
            <p:nvPr/>
          </p:nvSpPr>
          <p:spPr bwMode="auto">
            <a:xfrm>
              <a:off x="3744" y="1685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5" name="Oval 89"/>
            <p:cNvSpPr>
              <a:spLocks noChangeArrowheads="1"/>
            </p:cNvSpPr>
            <p:nvPr/>
          </p:nvSpPr>
          <p:spPr bwMode="auto">
            <a:xfrm>
              <a:off x="4176" y="1685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90" name="AutoShape 90"/>
            <p:cNvCxnSpPr>
              <a:cxnSpLocks noChangeShapeType="1"/>
            </p:cNvCxnSpPr>
            <p:nvPr/>
          </p:nvCxnSpPr>
          <p:spPr bwMode="auto">
            <a:xfrm>
              <a:off x="4032" y="1829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7" name="AutoShape 91"/>
            <p:cNvSpPr>
              <a:spLocks noChangeArrowheads="1"/>
            </p:cNvSpPr>
            <p:nvPr/>
          </p:nvSpPr>
          <p:spPr bwMode="auto">
            <a:xfrm>
              <a:off x="2352" y="2256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8" name="Oval 92"/>
            <p:cNvSpPr>
              <a:spLocks noChangeArrowheads="1"/>
            </p:cNvSpPr>
            <p:nvPr/>
          </p:nvSpPr>
          <p:spPr bwMode="auto">
            <a:xfrm>
              <a:off x="2496" y="2358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97" name="AutoShape 93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2742" y="1931"/>
              <a:ext cx="1044" cy="46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0" name="Oval 94"/>
            <p:cNvSpPr>
              <a:spLocks noChangeArrowheads="1"/>
            </p:cNvSpPr>
            <p:nvPr/>
          </p:nvSpPr>
          <p:spPr bwMode="auto">
            <a:xfrm>
              <a:off x="2928" y="2358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01" name="AutoShape 95"/>
            <p:cNvCxnSpPr>
              <a:cxnSpLocks noChangeShapeType="1"/>
            </p:cNvCxnSpPr>
            <p:nvPr/>
          </p:nvCxnSpPr>
          <p:spPr bwMode="auto">
            <a:xfrm>
              <a:off x="2784" y="250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2" name="AutoShape 96"/>
            <p:cNvSpPr>
              <a:spLocks noChangeArrowheads="1"/>
            </p:cNvSpPr>
            <p:nvPr/>
          </p:nvSpPr>
          <p:spPr bwMode="auto">
            <a:xfrm>
              <a:off x="4080" y="2267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97"/>
            <p:cNvSpPr>
              <a:spLocks noChangeArrowheads="1"/>
            </p:cNvSpPr>
            <p:nvPr/>
          </p:nvSpPr>
          <p:spPr bwMode="auto">
            <a:xfrm>
              <a:off x="4224" y="2368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08" name="AutoShape 98"/>
            <p:cNvCxnSpPr>
              <a:cxnSpLocks noChangeShapeType="1"/>
            </p:cNvCxnSpPr>
            <p:nvPr/>
          </p:nvCxnSpPr>
          <p:spPr bwMode="auto">
            <a:xfrm>
              <a:off x="4320" y="1973"/>
              <a:ext cx="48" cy="39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09" name="AutoShape 99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1830" y="2604"/>
              <a:ext cx="708" cy="46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6" name="Oval 100"/>
            <p:cNvSpPr>
              <a:spLocks noChangeArrowheads="1"/>
            </p:cNvSpPr>
            <p:nvPr/>
          </p:nvSpPr>
          <p:spPr bwMode="auto">
            <a:xfrm>
              <a:off x="4656" y="2368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13" name="AutoShape 101"/>
            <p:cNvCxnSpPr>
              <a:cxnSpLocks noChangeShapeType="1"/>
            </p:cNvCxnSpPr>
            <p:nvPr/>
          </p:nvCxnSpPr>
          <p:spPr bwMode="auto">
            <a:xfrm>
              <a:off x="4512" y="251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8" name="Oval 102"/>
            <p:cNvSpPr>
              <a:spLocks noChangeArrowheads="1"/>
            </p:cNvSpPr>
            <p:nvPr/>
          </p:nvSpPr>
          <p:spPr bwMode="auto">
            <a:xfrm>
              <a:off x="3240" y="3029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9" name="Oval 103"/>
            <p:cNvSpPr>
              <a:spLocks noChangeArrowheads="1"/>
            </p:cNvSpPr>
            <p:nvPr/>
          </p:nvSpPr>
          <p:spPr bwMode="auto">
            <a:xfrm>
              <a:off x="4104" y="3030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0" name="AutoShape 104"/>
            <p:cNvCxnSpPr>
              <a:cxnSpLocks noChangeShapeType="1"/>
            </p:cNvCxnSpPr>
            <p:nvPr/>
          </p:nvCxnSpPr>
          <p:spPr bwMode="auto">
            <a:xfrm>
              <a:off x="3072" y="2646"/>
              <a:ext cx="210" cy="4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21" name="AutoShape 105"/>
            <p:cNvCxnSpPr>
              <a:cxnSpLocks noChangeShapeType="1"/>
            </p:cNvCxnSpPr>
            <p:nvPr/>
          </p:nvCxnSpPr>
          <p:spPr bwMode="auto">
            <a:xfrm flipH="1">
              <a:off x="4248" y="2656"/>
              <a:ext cx="120" cy="3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2" name="Oval 106"/>
            <p:cNvSpPr>
              <a:spLocks noChangeArrowheads="1"/>
            </p:cNvSpPr>
            <p:nvPr/>
          </p:nvSpPr>
          <p:spPr bwMode="auto">
            <a:xfrm>
              <a:off x="3360" y="2358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5" name="AutoShape 107"/>
            <p:cNvCxnSpPr>
              <a:cxnSpLocks noChangeShapeType="1"/>
            </p:cNvCxnSpPr>
            <p:nvPr/>
          </p:nvCxnSpPr>
          <p:spPr bwMode="auto">
            <a:xfrm>
              <a:off x="3216" y="250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4" name="Oval 108"/>
            <p:cNvSpPr>
              <a:spLocks noChangeArrowheads="1"/>
            </p:cNvSpPr>
            <p:nvPr/>
          </p:nvSpPr>
          <p:spPr bwMode="auto">
            <a:xfrm>
              <a:off x="4920" y="3030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9" name="AutoShape 109"/>
            <p:cNvCxnSpPr>
              <a:cxnSpLocks noChangeShapeType="1"/>
            </p:cNvCxnSpPr>
            <p:nvPr/>
          </p:nvCxnSpPr>
          <p:spPr bwMode="auto">
            <a:xfrm flipV="1">
              <a:off x="2694" y="2604"/>
              <a:ext cx="708" cy="46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0" name="AutoShape 110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3384" y="2646"/>
              <a:ext cx="120" cy="3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1" name="AutoShape 111"/>
            <p:cNvCxnSpPr>
              <a:cxnSpLocks noChangeShapeType="1"/>
            </p:cNvCxnSpPr>
            <p:nvPr/>
          </p:nvCxnSpPr>
          <p:spPr bwMode="auto">
            <a:xfrm>
              <a:off x="4800" y="2656"/>
              <a:ext cx="162" cy="41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8" name="Oval 112"/>
            <p:cNvSpPr>
              <a:spLocks noChangeArrowheads="1"/>
            </p:cNvSpPr>
            <p:nvPr/>
          </p:nvSpPr>
          <p:spPr bwMode="auto">
            <a:xfrm>
              <a:off x="5088" y="2368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35" name="AutoShape 113"/>
            <p:cNvCxnSpPr>
              <a:cxnSpLocks noChangeShapeType="1"/>
            </p:cNvCxnSpPr>
            <p:nvPr/>
          </p:nvCxnSpPr>
          <p:spPr bwMode="auto">
            <a:xfrm>
              <a:off x="4944" y="251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6" name="AutoShape 114"/>
            <p:cNvCxnSpPr>
              <a:cxnSpLocks noChangeShapeType="1"/>
            </p:cNvCxnSpPr>
            <p:nvPr/>
          </p:nvCxnSpPr>
          <p:spPr bwMode="auto">
            <a:xfrm flipV="1">
              <a:off x="4350" y="2614"/>
              <a:ext cx="780" cy="45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7" name="AutoShape 115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5064" y="2656"/>
              <a:ext cx="168" cy="3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32" name="Oval 116"/>
            <p:cNvSpPr>
              <a:spLocks noChangeArrowheads="1"/>
            </p:cNvSpPr>
            <p:nvPr/>
          </p:nvSpPr>
          <p:spPr bwMode="auto">
            <a:xfrm>
              <a:off x="4608" y="1685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41" name="AutoShape 117"/>
            <p:cNvCxnSpPr>
              <a:cxnSpLocks noChangeShapeType="1"/>
            </p:cNvCxnSpPr>
            <p:nvPr/>
          </p:nvCxnSpPr>
          <p:spPr bwMode="auto">
            <a:xfrm>
              <a:off x="4464" y="1829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42" name="AutoShape 118"/>
            <p:cNvCxnSpPr>
              <a:cxnSpLocks noChangeShapeType="1"/>
            </p:cNvCxnSpPr>
            <p:nvPr/>
          </p:nvCxnSpPr>
          <p:spPr bwMode="auto">
            <a:xfrm flipV="1">
              <a:off x="3606" y="1931"/>
              <a:ext cx="1044" cy="46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43" name="AutoShape 119"/>
            <p:cNvCxnSpPr>
              <a:cxnSpLocks noChangeShapeType="1"/>
              <a:stCxn id="0" idx="0"/>
            </p:cNvCxnSpPr>
            <p:nvPr/>
          </p:nvCxnSpPr>
          <p:spPr bwMode="auto">
            <a:xfrm flipH="1" flipV="1">
              <a:off x="4854" y="1931"/>
              <a:ext cx="378" cy="4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</p:grpSp>
      <p:grpSp>
        <p:nvGrpSpPr>
          <p:cNvPr id="3" name="Group 185"/>
          <p:cNvGrpSpPr>
            <a:grpSpLocks/>
          </p:cNvGrpSpPr>
          <p:nvPr/>
        </p:nvGrpSpPr>
        <p:grpSpPr bwMode="auto">
          <a:xfrm>
            <a:off x="4648200" y="4038600"/>
            <a:ext cx="4160838" cy="2479675"/>
            <a:chOff x="1066800" y="1600200"/>
            <a:chExt cx="7162802" cy="4267200"/>
          </a:xfrm>
        </p:grpSpPr>
        <p:sp>
          <p:nvSpPr>
            <p:cNvPr id="187" name="Rectangle 186"/>
            <p:cNvSpPr/>
            <p:nvPr/>
          </p:nvSpPr>
          <p:spPr>
            <a:xfrm>
              <a:off x="2056092" y="2895112"/>
              <a:ext cx="5184218" cy="2972288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FFFFCC"/>
                </a:gs>
              </a:gsLst>
              <a:path path="rect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/>
            </a:p>
          </p:txBody>
        </p:sp>
        <p:sp>
          <p:nvSpPr>
            <p:cNvPr id="188" name="Line 16"/>
            <p:cNvSpPr>
              <a:spLocks noChangeShapeType="1"/>
            </p:cNvSpPr>
            <p:nvPr/>
          </p:nvSpPr>
          <p:spPr bwMode="auto">
            <a:xfrm flipV="1">
              <a:off x="3518168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89" name="Line 17"/>
            <p:cNvSpPr>
              <a:spLocks noChangeShapeType="1"/>
            </p:cNvSpPr>
            <p:nvPr/>
          </p:nvSpPr>
          <p:spPr bwMode="auto">
            <a:xfrm flipV="1">
              <a:off x="3925362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0" name="Line 18"/>
            <p:cNvSpPr>
              <a:spLocks noChangeShapeType="1"/>
            </p:cNvSpPr>
            <p:nvPr/>
          </p:nvSpPr>
          <p:spPr bwMode="auto">
            <a:xfrm flipV="1">
              <a:off x="2706510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1" name="Line 19"/>
            <p:cNvSpPr>
              <a:spLocks noChangeShapeType="1"/>
            </p:cNvSpPr>
            <p:nvPr/>
          </p:nvSpPr>
          <p:spPr bwMode="auto">
            <a:xfrm flipV="1">
              <a:off x="3110972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2" name="Line 22"/>
            <p:cNvSpPr>
              <a:spLocks noChangeShapeType="1"/>
            </p:cNvSpPr>
            <p:nvPr/>
          </p:nvSpPr>
          <p:spPr bwMode="auto">
            <a:xfrm flipV="1">
              <a:off x="6108910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3" name="Line 23"/>
            <p:cNvSpPr>
              <a:spLocks noChangeShapeType="1"/>
            </p:cNvSpPr>
            <p:nvPr/>
          </p:nvSpPr>
          <p:spPr bwMode="auto">
            <a:xfrm flipV="1">
              <a:off x="6516104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4" name="Line 24"/>
            <p:cNvSpPr>
              <a:spLocks noChangeShapeType="1"/>
            </p:cNvSpPr>
            <p:nvPr/>
          </p:nvSpPr>
          <p:spPr bwMode="auto">
            <a:xfrm flipV="1">
              <a:off x="5297253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5" name="Line 25"/>
            <p:cNvSpPr>
              <a:spLocks noChangeShapeType="1"/>
            </p:cNvSpPr>
            <p:nvPr/>
          </p:nvSpPr>
          <p:spPr bwMode="auto">
            <a:xfrm flipV="1">
              <a:off x="5704448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6" name="Line 4"/>
            <p:cNvSpPr>
              <a:spLocks noChangeShapeType="1"/>
            </p:cNvSpPr>
            <p:nvPr/>
          </p:nvSpPr>
          <p:spPr bwMode="auto">
            <a:xfrm flipV="1">
              <a:off x="2783030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7" name="Line 7"/>
            <p:cNvSpPr>
              <a:spLocks noChangeShapeType="1"/>
            </p:cNvSpPr>
            <p:nvPr/>
          </p:nvSpPr>
          <p:spPr bwMode="auto">
            <a:xfrm flipV="1">
              <a:off x="4078401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8" name="Line 10"/>
            <p:cNvSpPr>
              <a:spLocks noChangeShapeType="1"/>
            </p:cNvSpPr>
            <p:nvPr/>
          </p:nvSpPr>
          <p:spPr bwMode="auto">
            <a:xfrm flipV="1">
              <a:off x="6439584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9" name="AutoShape 12"/>
            <p:cNvSpPr>
              <a:spLocks noChangeArrowheads="1"/>
            </p:cNvSpPr>
            <p:nvPr/>
          </p:nvSpPr>
          <p:spPr bwMode="auto">
            <a:xfrm>
              <a:off x="1066800" y="3164677"/>
              <a:ext cx="7162802" cy="1258419"/>
            </a:xfrm>
            <a:prstGeom prst="leftRightArrow">
              <a:avLst>
                <a:gd name="adj1" fmla="val 56509"/>
                <a:gd name="adj2" fmla="val 32890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>
                  <a:solidFill>
                    <a:schemeClr val="tx2"/>
                  </a:solidFill>
                  <a:latin typeface="Arial" charset="0"/>
                  <a:cs typeface="+mn-cs"/>
                </a:rPr>
                <a:t>Network</a:t>
              </a:r>
            </a:p>
          </p:txBody>
        </p:sp>
        <p:sp>
          <p:nvSpPr>
            <p:cNvPr id="65660" name="Text Box 13"/>
            <p:cNvSpPr txBox="1">
              <a:spLocks noChangeArrowheads="1"/>
            </p:cNvSpPr>
            <p:nvPr/>
          </p:nvSpPr>
          <p:spPr bwMode="auto">
            <a:xfrm>
              <a:off x="4496593" y="4140035"/>
              <a:ext cx="1524001" cy="111258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600">
                  <a:solidFill>
                    <a:schemeClr val="tx1"/>
                  </a:solidFill>
                  <a:latin typeface="Arial" pitchFamily="34" charset="0"/>
                </a:rPr>
                <a:t>…</a:t>
              </a:r>
              <a:endParaRPr lang="en-US" sz="14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201" name="AutoShape 20"/>
            <p:cNvSpPr>
              <a:spLocks noChangeArrowheads="1"/>
            </p:cNvSpPr>
            <p:nvPr/>
          </p:nvSpPr>
          <p:spPr bwMode="auto">
            <a:xfrm>
              <a:off x="2324894" y="1600200"/>
              <a:ext cx="1981200" cy="110399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+mn-cs"/>
                </a:rPr>
                <a:t>Memory</a:t>
              </a:r>
            </a:p>
          </p:txBody>
        </p:sp>
        <p:sp>
          <p:nvSpPr>
            <p:cNvPr id="202" name="AutoShape 26"/>
            <p:cNvSpPr>
              <a:spLocks noChangeArrowheads="1"/>
            </p:cNvSpPr>
            <p:nvPr/>
          </p:nvSpPr>
          <p:spPr bwMode="auto">
            <a:xfrm>
              <a:off x="4915694" y="1600200"/>
              <a:ext cx="1981200" cy="110399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>
                  <a:solidFill>
                    <a:schemeClr val="bg1"/>
                  </a:solidFill>
                  <a:latin typeface="Arial" charset="0"/>
                  <a:cs typeface="+mn-cs"/>
                </a:rPr>
                <a:t>I/O</a:t>
              </a:r>
            </a:p>
          </p:txBody>
        </p:sp>
        <p:sp>
          <p:nvSpPr>
            <p:cNvPr id="203" name="AutoShape 2"/>
            <p:cNvSpPr>
              <a:spLocks noChangeArrowheads="1"/>
            </p:cNvSpPr>
            <p:nvPr/>
          </p:nvSpPr>
          <p:spPr bwMode="auto">
            <a:xfrm>
              <a:off x="22113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chemeClr val="folHlink"/>
                  </a:solidFill>
                  <a:latin typeface="Arial" charset="0"/>
                  <a:cs typeface="+mn-cs"/>
                </a:rPr>
                <a:t>P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</a:p>
          </p:txBody>
        </p:sp>
        <p:sp>
          <p:nvSpPr>
            <p:cNvPr id="204" name="AutoShape 5"/>
            <p:cNvSpPr>
              <a:spLocks noChangeArrowheads="1"/>
            </p:cNvSpPr>
            <p:nvPr/>
          </p:nvSpPr>
          <p:spPr bwMode="auto">
            <a:xfrm>
              <a:off x="35067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latin typeface="Arial" charset="0"/>
                <a:cs typeface="+mn-cs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</a:p>
          </p:txBody>
        </p:sp>
        <p:sp>
          <p:nvSpPr>
            <p:cNvPr id="205" name="AutoShape 8"/>
            <p:cNvSpPr>
              <a:spLocks noChangeArrowheads="1"/>
            </p:cNvSpPr>
            <p:nvPr/>
          </p:nvSpPr>
          <p:spPr bwMode="auto">
            <a:xfrm>
              <a:off x="58689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latin typeface="Arial" charset="0"/>
                <a:cs typeface="+mn-cs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</a:p>
          </p:txBody>
        </p:sp>
        <p:sp>
          <p:nvSpPr>
            <p:cNvPr id="206" name="AutoShape 28"/>
            <p:cNvSpPr>
              <a:spLocks noChangeArrowheads="1"/>
            </p:cNvSpPr>
            <p:nvPr/>
          </p:nvSpPr>
          <p:spPr bwMode="auto">
            <a:xfrm>
              <a:off x="24391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  <p:sp>
          <p:nvSpPr>
            <p:cNvPr id="207" name="AutoShape 29"/>
            <p:cNvSpPr>
              <a:spLocks noChangeArrowheads="1"/>
            </p:cNvSpPr>
            <p:nvPr/>
          </p:nvSpPr>
          <p:spPr bwMode="auto">
            <a:xfrm>
              <a:off x="37345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  <p:sp>
          <p:nvSpPr>
            <p:cNvPr id="208" name="AutoShape 30"/>
            <p:cNvSpPr>
              <a:spLocks noChangeArrowheads="1"/>
            </p:cNvSpPr>
            <p:nvPr/>
          </p:nvSpPr>
          <p:spPr bwMode="auto">
            <a:xfrm>
              <a:off x="60967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</p:grpSp>
      <p:sp>
        <p:nvSpPr>
          <p:cNvPr id="65685" name="Rectangle 149"/>
          <p:cNvSpPr>
            <a:spLocks noChangeArrowheads="1"/>
          </p:cNvSpPr>
          <p:nvPr/>
        </p:nvSpPr>
        <p:spPr bwMode="auto">
          <a:xfrm>
            <a:off x="4038600" y="304800"/>
            <a:ext cx="37338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581400" y="457200"/>
            <a:ext cx="3810000" cy="914400"/>
          </a:xfrm>
          <a:prstGeom prst="wedgeRoundRectCallout">
            <a:avLst>
              <a:gd name="adj1" fmla="val -76375"/>
              <a:gd name="adj2" fmla="val 267014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 strand  is a sequence of 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instructions that doesn’t contain 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any parallel constructs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600" b="1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9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build="p"/>
      <p:bldP spid="499795" grpId="0" animBg="1"/>
      <p:bldP spid="2427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514053" name="Rectangle 5"/>
          <p:cNvSpPr>
            <a:spLocks noChangeArrowheads="1"/>
          </p:cNvSpPr>
          <p:nvPr/>
        </p:nvSpPr>
        <p:spPr bwMode="auto">
          <a:xfrm>
            <a:off x="304800" y="1858963"/>
            <a:ext cx="53340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</a:t>
            </a:r>
            <a:r>
              <a:rPr lang="en-US"/>
              <a:t> have executed.</a:t>
            </a:r>
          </a:p>
        </p:txBody>
      </p:sp>
      <p:cxnSp>
        <p:nvCxnSpPr>
          <p:cNvPr id="67589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0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1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2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3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4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5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6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7651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2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3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4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5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6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7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8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9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0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1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2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3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2" name="Group 111"/>
          <p:cNvGrpSpPr/>
          <p:nvPr/>
        </p:nvGrpSpPr>
        <p:grpSpPr>
          <a:xfrm>
            <a:off x="5187950" y="4076700"/>
            <a:ext cx="3733800" cy="847725"/>
            <a:chOff x="5334000" y="4181475"/>
            <a:chExt cx="3733800" cy="847725"/>
          </a:xfrm>
          <a:solidFill>
            <a:srgbClr val="FFC000"/>
          </a:solidFill>
          <a:effectLst/>
        </p:grpSpPr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810500" y="418147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334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9" name="Oval 14"/>
            <p:cNvSpPr>
              <a:spLocks noChangeArrowheads="1"/>
            </p:cNvSpPr>
            <p:nvPr/>
          </p:nvSpPr>
          <p:spPr bwMode="auto">
            <a:xfrm>
              <a:off x="5943600" y="418147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763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858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69636" name="Rectangle 5"/>
          <p:cNvSpPr>
            <a:spLocks noChangeArrowheads="1"/>
          </p:cNvSpPr>
          <p:nvPr/>
        </p:nvSpPr>
        <p:spPr bwMode="auto">
          <a:xfrm>
            <a:off x="304800" y="1858963"/>
            <a:ext cx="51054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</a:t>
            </a:r>
            <a:r>
              <a:rPr lang="en-US"/>
              <a:t> have executed.</a:t>
            </a:r>
          </a:p>
        </p:txBody>
      </p:sp>
      <p:cxnSp>
        <p:nvCxnSpPr>
          <p:cNvPr id="69637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38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39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0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1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2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3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4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9699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0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1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2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3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4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5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6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7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8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9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10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11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7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9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69742" name="Group 111"/>
          <p:cNvGrpSpPr>
            <a:grpSpLocks/>
          </p:cNvGrpSpPr>
          <p:nvPr/>
        </p:nvGrpSpPr>
        <p:grpSpPr bwMode="auto">
          <a:xfrm>
            <a:off x="5187950" y="4619625"/>
            <a:ext cx="3733800" cy="304800"/>
            <a:chOff x="5187950" y="4619625"/>
            <a:chExt cx="3733800" cy="304800"/>
          </a:xfrm>
        </p:grpSpPr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≥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any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9753" name="Rectangle 62"/>
          <p:cNvSpPr>
            <a:spLocks noChangeArrowheads="1"/>
          </p:cNvSpPr>
          <p:nvPr/>
        </p:nvSpPr>
        <p:spPr bwMode="auto">
          <a:xfrm>
            <a:off x="7545388" y="2133600"/>
            <a:ext cx="1258887" cy="584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P = 3</a:t>
            </a:r>
          </a:p>
        </p:txBody>
      </p:sp>
      <p:grpSp>
        <p:nvGrpSpPr>
          <p:cNvPr id="3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14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71684" name="Rectangle 5"/>
          <p:cNvSpPr>
            <a:spLocks noChangeArrowheads="1"/>
          </p:cNvSpPr>
          <p:nvPr/>
        </p:nvSpPr>
        <p:spPr bwMode="auto">
          <a:xfrm>
            <a:off x="304800" y="1858963"/>
            <a:ext cx="51054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 </a:t>
            </a:r>
            <a:r>
              <a:rPr lang="en-US"/>
              <a:t>have executed.</a:t>
            </a:r>
          </a:p>
        </p:txBody>
      </p:sp>
      <p:cxnSp>
        <p:nvCxnSpPr>
          <p:cNvPr id="71685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6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7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8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9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0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1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2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71747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48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49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0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1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2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3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4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5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6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7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8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9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7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9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71790" name="Group 111"/>
          <p:cNvGrpSpPr>
            <a:grpSpLocks/>
          </p:cNvGrpSpPr>
          <p:nvPr/>
        </p:nvGrpSpPr>
        <p:grpSpPr bwMode="auto">
          <a:xfrm>
            <a:off x="5187950" y="4619625"/>
            <a:ext cx="3733800" cy="304800"/>
            <a:chOff x="5187950" y="4619625"/>
            <a:chExt cx="3733800" cy="304800"/>
          </a:xfrm>
        </p:grpSpPr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≥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any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1801" name="Rectangle 62"/>
          <p:cNvSpPr>
            <a:spLocks noChangeArrowheads="1"/>
          </p:cNvSpPr>
          <p:nvPr/>
        </p:nvSpPr>
        <p:spPr bwMode="auto">
          <a:xfrm>
            <a:off x="7545388" y="2133600"/>
            <a:ext cx="1258887" cy="584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P = 3</a:t>
            </a:r>
          </a:p>
        </p:txBody>
      </p:sp>
      <p:grpSp>
        <p:nvGrpSpPr>
          <p:cNvPr id="3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14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304800" y="47244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Incomplete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&lt;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all of them.</a:t>
            </a:r>
          </a:p>
        </p:txBody>
      </p:sp>
      <p:grpSp>
        <p:nvGrpSpPr>
          <p:cNvPr id="4" name="Group 117"/>
          <p:cNvGrpSpPr/>
          <p:nvPr/>
        </p:nvGrpSpPr>
        <p:grpSpPr>
          <a:xfrm>
            <a:off x="5797550" y="4076700"/>
            <a:ext cx="2171700" cy="304800"/>
            <a:chOff x="5905500" y="4191000"/>
            <a:chExt cx="2171700" cy="304800"/>
          </a:xfrm>
          <a:solidFill>
            <a:schemeClr val="tx2"/>
          </a:solidFill>
        </p:grpSpPr>
        <p:sp>
          <p:nvSpPr>
            <p:cNvPr id="113" name="Oval 5"/>
            <p:cNvSpPr>
              <a:spLocks noChangeArrowheads="1"/>
            </p:cNvSpPr>
            <p:nvPr/>
          </p:nvSpPr>
          <p:spPr bwMode="auto">
            <a:xfrm>
              <a:off x="77724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4"/>
            <p:cNvSpPr>
              <a:spLocks noChangeArrowheads="1"/>
            </p:cNvSpPr>
            <p:nvPr/>
          </p:nvSpPr>
          <p:spPr bwMode="auto">
            <a:xfrm>
              <a:off x="59055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AutoShape 39"/>
          <p:cNvCxnSpPr>
            <a:cxnSpLocks noChangeShapeType="1"/>
            <a:endCxn id="0" idx="0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0" name="AutoShape 40"/>
          <p:cNvCxnSpPr>
            <a:cxnSpLocks noChangeShapeType="1"/>
          </p:cNvCxnSpPr>
          <p:nvPr/>
        </p:nvCxnSpPr>
        <p:spPr bwMode="auto">
          <a:xfrm rot="5400000">
            <a:off x="5831681" y="5042694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1" name="AutoShape 41"/>
          <p:cNvCxnSpPr>
            <a:cxnSpLocks noChangeShapeType="1"/>
          </p:cNvCxnSpPr>
          <p:nvPr/>
        </p:nvCxnSpPr>
        <p:spPr bwMode="auto">
          <a:xfrm rot="5400000">
            <a:off x="5831681" y="5585619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2" name="AutoShape 42"/>
          <p:cNvCxnSpPr>
            <a:cxnSpLocks noChangeShapeType="1"/>
          </p:cNvCxnSpPr>
          <p:nvPr/>
        </p:nvCxnSpPr>
        <p:spPr bwMode="auto">
          <a:xfrm rot="16200000" flipH="1">
            <a:off x="6738937" y="5284788"/>
            <a:ext cx="327025" cy="1689100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sp>
        <p:nvSpPr>
          <p:cNvPr id="73734" name="Text Box 164"/>
          <p:cNvSpPr txBox="1">
            <a:spLocks noChangeArrowheads="1"/>
          </p:cNvSpPr>
          <p:nvPr/>
        </p:nvSpPr>
        <p:spPr bwMode="auto">
          <a:xfrm>
            <a:off x="152400" y="1263650"/>
            <a:ext cx="7620000" cy="10064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Theorem</a:t>
            </a:r>
            <a:r>
              <a:rPr lang="en-US">
                <a:solidFill>
                  <a:schemeClr val="tx1"/>
                </a:solidFill>
              </a:rPr>
              <a:t> :  Any greedy scheduler achieves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rgbClr val="002060"/>
                </a:solidFill>
                <a:sym typeface="Symbol" pitchFamily="18" charset="2"/>
              </a:rPr>
              <a:t> </a:t>
            </a: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/P + T</a:t>
            </a:r>
            <a:r>
              <a:rPr lang="en-US" sz="3200" baseline="-25000">
                <a:solidFill>
                  <a:srgbClr val="002060"/>
                </a:solidFill>
                <a:sym typeface="Symbol" pitchFamily="18" charset="2"/>
              </a:rPr>
              <a:t>∞</a:t>
            </a: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7373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0"/>
            <a:ext cx="7239000" cy="11430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4400"/>
              <a:t>Analysis of Greedy</a:t>
            </a:r>
          </a:p>
        </p:txBody>
      </p:sp>
      <p:sp>
        <p:nvSpPr>
          <p:cNvPr id="520235" name="Rectangle 43"/>
          <p:cNvSpPr>
            <a:spLocks noChangeArrowheads="1"/>
          </p:cNvSpPr>
          <p:nvPr/>
        </p:nvSpPr>
        <p:spPr bwMode="auto">
          <a:xfrm>
            <a:off x="152400" y="2667000"/>
            <a:ext cx="5181600" cy="3508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Proof</a:t>
            </a:r>
            <a:r>
              <a:rPr lang="en-US">
                <a:solidFill>
                  <a:schemeClr val="tx2"/>
                </a:solidFill>
              </a:rPr>
              <a:t>. </a:t>
            </a:r>
          </a:p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# complete steps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  <a:sym typeface="Symbol" pitchFamily="18" charset="2"/>
              </a:rPr>
              <a:t></a:t>
            </a:r>
            <a:r>
              <a:rPr lang="en-US">
                <a:solidFill>
                  <a:srgbClr val="002060"/>
                </a:solidFill>
              </a:rPr>
              <a:t>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/>
              <a:t>since each complete step performs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/>
              <a:t>work.</a:t>
            </a:r>
          </a:p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# incomplete steps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  <a:sym typeface="Symbol" pitchFamily="18" charset="2"/>
              </a:rPr>
              <a:t>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/>
              <a:t>since each incomplete step reduces the span of the </a:t>
            </a:r>
            <a:r>
              <a:rPr lang="en-US" u="sng"/>
              <a:t>unexecuted dag</a:t>
            </a:r>
            <a:r>
              <a:rPr lang="en-US"/>
              <a:t> by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5181600" y="1905000"/>
            <a:ext cx="3740150" cy="4648200"/>
            <a:chOff x="5181600" y="1905000"/>
            <a:chExt cx="3740150" cy="4648200"/>
          </a:xfrm>
        </p:grpSpPr>
        <p:cxnSp>
          <p:nvCxnSpPr>
            <p:cNvPr id="73738" name="AutoShape 39"/>
            <p:cNvCxnSpPr>
              <a:cxnSpLocks noChangeShapeType="1"/>
            </p:cNvCxnSpPr>
            <p:nvPr/>
          </p:nvCxnSpPr>
          <p:spPr bwMode="auto">
            <a:xfrm rot="5400000">
              <a:off x="58308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39" name="AutoShape 40"/>
            <p:cNvCxnSpPr>
              <a:cxnSpLocks noChangeShapeType="1"/>
            </p:cNvCxnSpPr>
            <p:nvPr/>
          </p:nvCxnSpPr>
          <p:spPr bwMode="auto">
            <a:xfrm>
              <a:off x="5949950" y="49244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0" name="AutoShape 41"/>
            <p:cNvCxnSpPr>
              <a:cxnSpLocks noChangeShapeType="1"/>
            </p:cNvCxnSpPr>
            <p:nvPr/>
          </p:nvCxnSpPr>
          <p:spPr bwMode="auto">
            <a:xfrm>
              <a:off x="5949950" y="54673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1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6738751" y="5284600"/>
              <a:ext cx="327399" cy="16894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2" name="AutoShape 35"/>
            <p:cNvCxnSpPr>
              <a:cxnSpLocks noChangeShapeType="1"/>
            </p:cNvCxnSpPr>
            <p:nvPr/>
          </p:nvCxnSpPr>
          <p:spPr bwMode="auto">
            <a:xfrm>
              <a:off x="6902450" y="22098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3" name="AutoShape 36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949950" y="27082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4" name="AutoShape 37"/>
            <p:cNvCxnSpPr>
              <a:cxnSpLocks noChangeShapeType="1"/>
            </p:cNvCxnSpPr>
            <p:nvPr/>
          </p:nvCxnSpPr>
          <p:spPr bwMode="auto">
            <a:xfrm>
              <a:off x="6057900" y="32512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5" name="AutoShape 38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rot="5400000">
              <a:off x="5992813" y="3751076"/>
              <a:ext cx="282762" cy="3684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89" name="Oval 4"/>
            <p:cNvSpPr>
              <a:spLocks noChangeArrowheads="1"/>
            </p:cNvSpPr>
            <p:nvPr/>
          </p:nvSpPr>
          <p:spPr bwMode="auto">
            <a:xfrm>
              <a:off x="814070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6644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6"/>
            <p:cNvSpPr>
              <a:spLocks noChangeArrowheads="1"/>
            </p:cNvSpPr>
            <p:nvPr/>
          </p:nvSpPr>
          <p:spPr bwMode="auto">
            <a:xfrm>
              <a:off x="7664450" y="51625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7"/>
            <p:cNvSpPr>
              <a:spLocks noChangeArrowheads="1"/>
            </p:cNvSpPr>
            <p:nvPr/>
          </p:nvSpPr>
          <p:spPr bwMode="auto">
            <a:xfrm>
              <a:off x="518795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9"/>
            <p:cNvSpPr>
              <a:spLocks noChangeArrowheads="1"/>
            </p:cNvSpPr>
            <p:nvPr/>
          </p:nvSpPr>
          <p:spPr bwMode="auto">
            <a:xfrm>
              <a:off x="6750050" y="19050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6750050" y="24479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6" name="Oval 12"/>
            <p:cNvSpPr>
              <a:spLocks noChangeArrowheads="1"/>
            </p:cNvSpPr>
            <p:nvPr/>
          </p:nvSpPr>
          <p:spPr bwMode="auto">
            <a:xfrm>
              <a:off x="7702550" y="62484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7" name="Oval 13"/>
            <p:cNvSpPr>
              <a:spLocks noChangeArrowheads="1"/>
            </p:cNvSpPr>
            <p:nvPr/>
          </p:nvSpPr>
          <p:spPr bwMode="auto">
            <a:xfrm>
              <a:off x="5797550" y="29908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8" name="Oval 14"/>
            <p:cNvSpPr>
              <a:spLocks noChangeArrowheads="1"/>
            </p:cNvSpPr>
            <p:nvPr/>
          </p:nvSpPr>
          <p:spPr bwMode="auto">
            <a:xfrm>
              <a:off x="57975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9" name="Oval 15"/>
            <p:cNvSpPr>
              <a:spLocks noChangeArrowheads="1"/>
            </p:cNvSpPr>
            <p:nvPr/>
          </p:nvSpPr>
          <p:spPr bwMode="auto">
            <a:xfrm>
              <a:off x="5797550" y="51625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0" name="Oval 16"/>
            <p:cNvSpPr>
              <a:spLocks noChangeArrowheads="1"/>
            </p:cNvSpPr>
            <p:nvPr/>
          </p:nvSpPr>
          <p:spPr bwMode="auto">
            <a:xfrm>
              <a:off x="5797550" y="57054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1" name="Oval 17"/>
            <p:cNvSpPr>
              <a:spLocks noChangeArrowheads="1"/>
            </p:cNvSpPr>
            <p:nvPr/>
          </p:nvSpPr>
          <p:spPr bwMode="auto">
            <a:xfrm>
              <a:off x="57975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2" name="Oval 18"/>
            <p:cNvSpPr>
              <a:spLocks noChangeArrowheads="1"/>
            </p:cNvSpPr>
            <p:nvPr/>
          </p:nvSpPr>
          <p:spPr bwMode="auto">
            <a:xfrm>
              <a:off x="67119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3" name="Oval 19"/>
            <p:cNvSpPr>
              <a:spLocks noChangeArrowheads="1"/>
            </p:cNvSpPr>
            <p:nvPr/>
          </p:nvSpPr>
          <p:spPr bwMode="auto">
            <a:xfrm>
              <a:off x="86169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4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5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6" name="Oval 11"/>
            <p:cNvSpPr>
              <a:spLocks noChangeArrowheads="1"/>
            </p:cNvSpPr>
            <p:nvPr/>
          </p:nvSpPr>
          <p:spPr bwMode="auto">
            <a:xfrm>
              <a:off x="627380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73800" name="AutoShape 21"/>
            <p:cNvCxnSpPr>
              <a:cxnSpLocks noChangeShapeType="1"/>
            </p:cNvCxnSpPr>
            <p:nvPr/>
          </p:nvCxnSpPr>
          <p:spPr bwMode="auto">
            <a:xfrm>
              <a:off x="7010400" y="27082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1" name="AutoShape 22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340350" y="32512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2" name="AutoShape 23"/>
            <p:cNvCxnSpPr>
              <a:cxnSpLocks noChangeShapeType="1"/>
            </p:cNvCxnSpPr>
            <p:nvPr/>
          </p:nvCxnSpPr>
          <p:spPr bwMode="auto">
            <a:xfrm rot="5400000">
              <a:off x="4949825" y="4229100"/>
              <a:ext cx="781050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3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6557775" y="3770125"/>
              <a:ext cx="282762" cy="3303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4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5481451" y="4846450"/>
              <a:ext cx="327399" cy="3940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5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8443725" y="3751075"/>
              <a:ext cx="282762" cy="3684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6" name="AutoShape 27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6057900" y="48799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7" name="AutoShape 29"/>
            <p:cNvCxnSpPr>
              <a:cxnSpLocks noChangeShapeType="1"/>
            </p:cNvCxnSpPr>
            <p:nvPr/>
          </p:nvCxnSpPr>
          <p:spPr bwMode="auto">
            <a:xfrm rot="5400000">
              <a:off x="67452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8" name="AutoShape 30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7816850" y="37941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9" name="AutoShape 31"/>
            <p:cNvCxnSpPr>
              <a:cxnSpLocks noChangeShapeType="1"/>
            </p:cNvCxnSpPr>
            <p:nvPr/>
          </p:nvCxnSpPr>
          <p:spPr bwMode="auto">
            <a:xfrm>
              <a:off x="7816850" y="43815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0" name="AutoShape 32"/>
            <p:cNvCxnSpPr>
              <a:cxnSpLocks noChangeShapeType="1"/>
            </p:cNvCxnSpPr>
            <p:nvPr/>
          </p:nvCxnSpPr>
          <p:spPr bwMode="auto">
            <a:xfrm rot="5400000">
              <a:off x="86502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1" name="AutoShape 33"/>
            <p:cNvCxnSpPr>
              <a:cxnSpLocks noChangeShapeType="1"/>
            </p:cNvCxnSpPr>
            <p:nvPr/>
          </p:nvCxnSpPr>
          <p:spPr bwMode="auto">
            <a:xfrm flipH="1">
              <a:off x="7962900" y="49244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2" name="AutoShape 34"/>
            <p:cNvCxnSpPr>
              <a:cxnSpLocks noChangeShapeType="1"/>
            </p:cNvCxnSpPr>
            <p:nvPr/>
          </p:nvCxnSpPr>
          <p:spPr bwMode="auto">
            <a:xfrm>
              <a:off x="7816850" y="54673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0" name="Oval 4"/>
            <p:cNvSpPr>
              <a:spLocks noChangeArrowheads="1"/>
            </p:cNvSpPr>
            <p:nvPr/>
          </p:nvSpPr>
          <p:spPr bwMode="auto">
            <a:xfrm>
              <a:off x="813435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1" name="Oval 7"/>
            <p:cNvSpPr>
              <a:spLocks noChangeArrowheads="1"/>
            </p:cNvSpPr>
            <p:nvPr/>
          </p:nvSpPr>
          <p:spPr bwMode="auto">
            <a:xfrm>
              <a:off x="518160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2" name="Oval 9"/>
            <p:cNvSpPr>
              <a:spLocks noChangeArrowheads="1"/>
            </p:cNvSpPr>
            <p:nvPr/>
          </p:nvSpPr>
          <p:spPr bwMode="auto">
            <a:xfrm>
              <a:off x="6743700" y="19050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3" name="Oval 10"/>
            <p:cNvSpPr>
              <a:spLocks noChangeArrowheads="1"/>
            </p:cNvSpPr>
            <p:nvPr/>
          </p:nvSpPr>
          <p:spPr bwMode="auto">
            <a:xfrm>
              <a:off x="6743700" y="244792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4" name="Oval 13"/>
            <p:cNvSpPr>
              <a:spLocks noChangeArrowheads="1"/>
            </p:cNvSpPr>
            <p:nvPr/>
          </p:nvSpPr>
          <p:spPr bwMode="auto">
            <a:xfrm>
              <a:off x="5791200" y="299085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5" name="Oval 11"/>
            <p:cNvSpPr>
              <a:spLocks noChangeArrowheads="1"/>
            </p:cNvSpPr>
            <p:nvPr/>
          </p:nvSpPr>
          <p:spPr bwMode="auto">
            <a:xfrm>
              <a:off x="626745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6" name="Oval 18"/>
            <p:cNvSpPr>
              <a:spLocks noChangeArrowheads="1"/>
            </p:cNvSpPr>
            <p:nvPr/>
          </p:nvSpPr>
          <p:spPr bwMode="auto">
            <a:xfrm>
              <a:off x="6711950" y="40767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7" name="Oval 19"/>
            <p:cNvSpPr>
              <a:spLocks noChangeArrowheads="1"/>
            </p:cNvSpPr>
            <p:nvPr/>
          </p:nvSpPr>
          <p:spPr bwMode="auto">
            <a:xfrm>
              <a:off x="8616950" y="40767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8" name="Oval 5"/>
            <p:cNvSpPr>
              <a:spLocks noChangeArrowheads="1"/>
            </p:cNvSpPr>
            <p:nvPr/>
          </p:nvSpPr>
          <p:spPr bwMode="auto">
            <a:xfrm>
              <a:off x="7664450" y="40767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9" name="Oval 14"/>
            <p:cNvSpPr>
              <a:spLocks noChangeArrowheads="1"/>
            </p:cNvSpPr>
            <p:nvPr/>
          </p:nvSpPr>
          <p:spPr bwMode="auto">
            <a:xfrm>
              <a:off x="5797550" y="40767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grpSp>
          <p:nvGrpSpPr>
            <p:cNvPr id="73843" name="Group 111"/>
            <p:cNvGrpSpPr>
              <a:grpSpLocks/>
            </p:cNvGrpSpPr>
            <p:nvPr/>
          </p:nvGrpSpPr>
          <p:grpSpPr bwMode="auto">
            <a:xfrm>
              <a:off x="5187950" y="4619625"/>
              <a:ext cx="3733800" cy="304800"/>
              <a:chOff x="5187950" y="4619625"/>
              <a:chExt cx="3733800" cy="304800"/>
            </a:xfrm>
          </p:grpSpPr>
          <p:sp>
            <p:nvSpPr>
              <p:cNvPr id="131" name="Oval 8"/>
              <p:cNvSpPr>
                <a:spLocks noChangeArrowheads="1"/>
              </p:cNvSpPr>
              <p:nvPr/>
            </p:nvSpPr>
            <p:spPr bwMode="auto">
              <a:xfrm>
                <a:off x="5187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  <p:sp>
            <p:nvSpPr>
              <p:cNvPr id="132" name="Oval 20"/>
              <p:cNvSpPr>
                <a:spLocks noChangeArrowheads="1"/>
              </p:cNvSpPr>
              <p:nvPr/>
            </p:nvSpPr>
            <p:spPr bwMode="auto">
              <a:xfrm>
                <a:off x="8616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  <p:sp>
            <p:nvSpPr>
              <p:cNvPr id="133" name="Oval 28"/>
              <p:cNvSpPr>
                <a:spLocks noChangeArrowheads="1"/>
              </p:cNvSpPr>
              <p:nvPr/>
            </p:nvSpPr>
            <p:spPr bwMode="auto">
              <a:xfrm>
                <a:off x="6711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</p:grpSp>
        <p:sp>
          <p:nvSpPr>
            <p:cNvPr id="73853" name="Rectangle 62"/>
            <p:cNvSpPr>
              <a:spLocks noChangeArrowheads="1"/>
            </p:cNvSpPr>
            <p:nvPr/>
          </p:nvSpPr>
          <p:spPr bwMode="auto">
            <a:xfrm>
              <a:off x="7545388" y="2133600"/>
              <a:ext cx="1258678" cy="584775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2060"/>
                  </a:solidFill>
                  <a:sym typeface="Times New Roman" pitchFamily="18" charset="0"/>
                </a:rPr>
                <a:t>P = 3</a:t>
              </a:r>
            </a:p>
          </p:txBody>
        </p:sp>
      </p:grpSp>
      <p:grpSp>
        <p:nvGrpSpPr>
          <p:cNvPr id="4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36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37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38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143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4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5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6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5" name="Group 138"/>
          <p:cNvGrpSpPr/>
          <p:nvPr/>
        </p:nvGrpSpPr>
        <p:grpSpPr>
          <a:xfrm>
            <a:off x="5797550" y="4076700"/>
            <a:ext cx="2171700" cy="304800"/>
            <a:chOff x="5905500" y="4191000"/>
            <a:chExt cx="2171700" cy="304800"/>
          </a:xfrm>
          <a:solidFill>
            <a:schemeClr val="tx2"/>
          </a:solidFill>
        </p:grpSpPr>
        <p:sp>
          <p:nvSpPr>
            <p:cNvPr id="140" name="Oval 5"/>
            <p:cNvSpPr>
              <a:spLocks noChangeArrowheads="1"/>
            </p:cNvSpPr>
            <p:nvPr/>
          </p:nvSpPr>
          <p:spPr bwMode="auto">
            <a:xfrm>
              <a:off x="77724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41" name="Oval 14"/>
            <p:cNvSpPr>
              <a:spLocks noChangeArrowheads="1"/>
            </p:cNvSpPr>
            <p:nvPr/>
          </p:nvSpPr>
          <p:spPr bwMode="auto">
            <a:xfrm>
              <a:off x="59055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3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Optimality of Greedy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7772400" cy="869950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en-US" b="1" i="1" dirty="0" smtClean="0">
                <a:solidFill>
                  <a:schemeClr val="tx2"/>
                </a:solidFill>
              </a:rPr>
              <a:t>Theorem.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 </a:t>
            </a:r>
            <a:r>
              <a:rPr lang="en-US" dirty="0"/>
              <a:t>Any greedy scheduler achieves within a factor of 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dirty="0"/>
              <a:t> of optimal.</a:t>
            </a:r>
          </a:p>
        </p:txBody>
      </p:sp>
      <p:sp>
        <p:nvSpPr>
          <p:cNvPr id="522244" name="Text Box 4"/>
          <p:cNvSpPr txBox="1">
            <a:spLocks noChangeArrowheads="1"/>
          </p:cNvSpPr>
          <p:nvPr/>
        </p:nvSpPr>
        <p:spPr bwMode="auto">
          <a:xfrm>
            <a:off x="609600" y="2320925"/>
            <a:ext cx="7924800" cy="31083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 i="1">
                <a:solidFill>
                  <a:schemeClr val="tx2"/>
                </a:solidFill>
              </a:rPr>
              <a:t>Proof</a:t>
            </a:r>
            <a:r>
              <a:rPr lang="en-US">
                <a:solidFill>
                  <a:schemeClr val="tx2"/>
                </a:solidFill>
              </a:rPr>
              <a:t>. </a:t>
            </a:r>
            <a:r>
              <a:rPr lang="en-US">
                <a:solidFill>
                  <a:schemeClr val="tx1"/>
                </a:solidFill>
              </a:rPr>
              <a:t> Let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 be the execution time produced by the optimal scheduler. 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chemeClr val="tx1"/>
                </a:solidFill>
              </a:rPr>
              <a:t>Since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 ≥ max{T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} </a:t>
            </a:r>
            <a:r>
              <a:rPr lang="en-US">
                <a:solidFill>
                  <a:schemeClr val="tx1"/>
                </a:solidFill>
              </a:rPr>
              <a:t>by the </a:t>
            </a:r>
            <a:r>
              <a:rPr lang="en-US">
                <a:solidFill>
                  <a:schemeClr val="tx2"/>
                </a:solidFill>
              </a:rPr>
              <a:t>Work </a:t>
            </a:r>
            <a:r>
              <a:rPr lang="en-US">
                <a:solidFill>
                  <a:schemeClr val="tx1"/>
                </a:solidFill>
              </a:rPr>
              <a:t>and </a:t>
            </a:r>
            <a:r>
              <a:rPr lang="en-US">
                <a:solidFill>
                  <a:schemeClr val="tx2"/>
                </a:solidFill>
              </a:rPr>
              <a:t>Span Laws</a:t>
            </a:r>
            <a:r>
              <a:rPr lang="en-US">
                <a:solidFill>
                  <a:schemeClr val="tx1"/>
                </a:solidFill>
              </a:rPr>
              <a:t>, we have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	≤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 + T</a:t>
            </a:r>
            <a:r>
              <a:rPr lang="en-US" baseline="-25000">
                <a:solidFill>
                  <a:srgbClr val="000000"/>
                </a:solidFill>
              </a:rPr>
              <a:t>∞ 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	≤ 2⋅max{T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	≤ 2T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 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Sorting</a:t>
            </a:r>
            <a:r>
              <a:rPr lang="en-US"/>
              <a:t>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Sorting is possibly the most frequently executed operation in computing!</a:t>
            </a:r>
            <a:endParaRPr lang="en-US"/>
          </a:p>
          <a:p>
            <a:r>
              <a:rPr lang="en-US" b="1">
                <a:solidFill>
                  <a:srgbClr val="060606"/>
                </a:solidFill>
              </a:rPr>
              <a:t>Quicksort</a:t>
            </a:r>
            <a:r>
              <a:rPr lang="en-US"/>
              <a:t> is the f</a:t>
            </a:r>
            <a:r>
              <a:rPr lang="tr-TR"/>
              <a:t>astest sorting algorithm </a:t>
            </a:r>
            <a:r>
              <a:rPr lang="en-US"/>
              <a:t>in practice </a:t>
            </a:r>
            <a:r>
              <a:rPr lang="tr-TR"/>
              <a:t>with an average running time of O(N log N), </a:t>
            </a:r>
            <a:r>
              <a:rPr lang="tr-TR">
                <a:solidFill>
                  <a:srgbClr val="FF0000"/>
                </a:solidFill>
              </a:rPr>
              <a:t>(but O(N</a:t>
            </a:r>
            <a:r>
              <a:rPr lang="tr-TR" baseline="30000">
                <a:solidFill>
                  <a:srgbClr val="FF0000"/>
                </a:solidFill>
              </a:rPr>
              <a:t>2</a:t>
            </a:r>
            <a:r>
              <a:rPr lang="tr-TR">
                <a:solidFill>
                  <a:srgbClr val="FF0000"/>
                </a:solidFill>
              </a:rPr>
              <a:t>) worst case performance)</a:t>
            </a:r>
            <a:endParaRPr lang="en-US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060606"/>
                </a:solidFill>
              </a:rPr>
              <a:t>Mergesort </a:t>
            </a:r>
            <a:r>
              <a:rPr lang="en-US"/>
              <a:t>has worst case performance of </a:t>
            </a:r>
            <a:r>
              <a:rPr lang="tr-TR"/>
              <a:t>O(N log N)</a:t>
            </a:r>
            <a:r>
              <a:rPr lang="en-US"/>
              <a:t> for sorting N elements</a:t>
            </a:r>
          </a:p>
          <a:p>
            <a:r>
              <a:rPr lang="en-US"/>
              <a:t>Both based on the recursive </a:t>
            </a:r>
            <a:r>
              <a:rPr lang="en-US" b="1">
                <a:solidFill>
                  <a:srgbClr val="060606"/>
                </a:solidFill>
              </a:rPr>
              <a:t>divide-and-conquer</a:t>
            </a:r>
            <a:r>
              <a:rPr lang="en-US"/>
              <a:t> paradigm </a:t>
            </a:r>
            <a:endParaRPr lang="en-US" b="1">
              <a:solidFill>
                <a:srgbClr val="060606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955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Linear Speedup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0925" y="1295400"/>
            <a:ext cx="7010400" cy="1436688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en-US" sz="3200" b="1" i="1" dirty="0" smtClean="0">
                <a:solidFill>
                  <a:schemeClr val="tx2"/>
                </a:solidFill>
              </a:rPr>
              <a:t>Theorem.</a:t>
            </a:r>
            <a:r>
              <a:rPr lang="en-US" sz="3200" dirty="0" smtClean="0">
                <a:solidFill>
                  <a:schemeClr val="tx2"/>
                </a:solidFill>
              </a:rPr>
              <a:t>  </a:t>
            </a:r>
            <a:r>
              <a:rPr lang="en-US" sz="3200" dirty="0"/>
              <a:t>Any greedy scheduler achieves near-perfect linear speedup whenever </a:t>
            </a:r>
            <a:r>
              <a:rPr lang="en-US" sz="3200" dirty="0">
                <a:solidFill>
                  <a:srgbClr val="002060"/>
                </a:solidFill>
              </a:rPr>
              <a:t>P ≪ T</a:t>
            </a:r>
            <a:r>
              <a:rPr lang="en-US" sz="3200" baseline="-25000" dirty="0">
                <a:solidFill>
                  <a:srgbClr val="002060"/>
                </a:solidFill>
              </a:rPr>
              <a:t>1</a:t>
            </a:r>
            <a:r>
              <a:rPr lang="en-US" sz="3200" dirty="0">
                <a:solidFill>
                  <a:srgbClr val="002060"/>
                </a:solidFill>
              </a:rPr>
              <a:t>/T</a:t>
            </a:r>
            <a:r>
              <a:rPr lang="en-US" sz="3200" baseline="-25000" dirty="0">
                <a:solidFill>
                  <a:srgbClr val="002060"/>
                </a:solidFill>
              </a:rPr>
              <a:t>∞</a:t>
            </a:r>
            <a:r>
              <a:rPr lang="en-US" sz="3200" dirty="0"/>
              <a:t>. 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1050925" y="2732088"/>
            <a:ext cx="7010400" cy="26781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 i="1">
                <a:solidFill>
                  <a:schemeClr val="tx2"/>
                </a:solidFill>
              </a:rPr>
              <a:t>Proof. </a:t>
            </a:r>
            <a:r>
              <a:rPr lang="en-US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Since </a:t>
            </a:r>
            <a:r>
              <a:rPr lang="en-US">
                <a:solidFill>
                  <a:srgbClr val="002060"/>
                </a:solidFill>
              </a:rPr>
              <a:t>P ≪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chemeClr val="tx1"/>
                </a:solidFill>
              </a:rPr>
              <a:t> is equivalent to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rgbClr val="002060"/>
                </a:solidFill>
              </a:rPr>
              <a:t> ≪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</a:t>
            </a:r>
            <a:r>
              <a:rPr lang="en-US">
                <a:solidFill>
                  <a:schemeClr val="tx1"/>
                </a:solidFill>
              </a:rPr>
              <a:t>, the </a:t>
            </a:r>
            <a:r>
              <a:rPr lang="en-US">
                <a:solidFill>
                  <a:schemeClr val="tx2"/>
                </a:solidFill>
              </a:rPr>
              <a:t>Greedy Scheduling Theorem</a:t>
            </a:r>
            <a:r>
              <a:rPr lang="en-US">
                <a:solidFill>
                  <a:schemeClr val="tx1"/>
                </a:solidFill>
              </a:rPr>
              <a:t> gives us</a:t>
            </a:r>
            <a:r>
              <a:rPr lang="en-US" i="1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 i="1">
                <a:solidFill>
                  <a:schemeClr val="tx1"/>
                </a:solidFill>
              </a:rPr>
              <a:t>	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rgbClr val="002060"/>
                </a:solidFill>
              </a:rPr>
              <a:t>	≤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 + 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endParaRPr lang="en-US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>
                <a:solidFill>
                  <a:srgbClr val="002060"/>
                </a:solidFill>
              </a:rPr>
              <a:t>		≈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 </a:t>
            </a:r>
            <a:r>
              <a:rPr lang="en-US" i="1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>
                <a:solidFill>
                  <a:schemeClr val="tx1"/>
                </a:solidFill>
              </a:rPr>
              <a:t>Thus, the speedup is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rgbClr val="002060"/>
                </a:solidFill>
              </a:rPr>
              <a:t> ≈ P</a:t>
            </a:r>
            <a:r>
              <a:rPr lang="en-US">
                <a:solidFill>
                  <a:schemeClr val="tx1"/>
                </a:solidFill>
              </a:rPr>
              <a:t>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1050925" y="5486400"/>
            <a:ext cx="7178675" cy="10779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Definition.</a:t>
            </a:r>
            <a:r>
              <a:rPr lang="en-US" sz="3200">
                <a:solidFill>
                  <a:schemeClr val="tx2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The quantity </a:t>
            </a: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002060"/>
                </a:solidFill>
              </a:rPr>
              <a:t>/PT</a:t>
            </a:r>
            <a:r>
              <a:rPr lang="en-US" sz="3200" baseline="-25000">
                <a:solidFill>
                  <a:srgbClr val="002060"/>
                </a:solidFill>
              </a:rPr>
              <a:t>∞ </a:t>
            </a:r>
            <a:r>
              <a:rPr lang="en-US" sz="3200">
                <a:solidFill>
                  <a:schemeClr val="tx1"/>
                </a:solidFill>
              </a:rPr>
              <a:t>is called the </a:t>
            </a:r>
            <a:r>
              <a:rPr lang="en-US" sz="3200" b="1" i="1">
                <a:solidFill>
                  <a:schemeClr val="accent2"/>
                </a:solidFill>
              </a:rPr>
              <a:t>parallel slackness</a:t>
            </a:r>
            <a:r>
              <a:rPr lang="en-US" sz="3200">
                <a:solidFill>
                  <a:schemeClr val="tx1"/>
                </a:solidFill>
              </a:rPr>
              <a:t>.</a:t>
            </a:r>
            <a:endParaRPr lang="en-US" sz="3200" i="1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2" grpId="0"/>
      <p:bldP spid="52429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20" name="AutoShape 24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Call!</a:t>
            </a:r>
          </a:p>
        </p:txBody>
      </p:sp>
      <p:sp>
        <p:nvSpPr>
          <p:cNvPr id="87098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spawn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4520" name="AutoShape 24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89149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4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50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53" name="Oval 9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54" name="Rectangle 10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56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6558" name="Oval 14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59" name="Oval 15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60" name="Rectangle 16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62" name="Rectangle 18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63" name="Rectangle 19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36564" name="Rectangle 20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65" name="Rectangle 21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6566" name="Rectangle 22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6567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44060" name="AutoShape 25"/>
          <p:cNvSpPr>
            <a:spLocks noChangeArrowheads="1"/>
          </p:cNvSpPr>
          <p:nvPr/>
        </p:nvSpPr>
        <p:spPr bwMode="auto">
          <a:xfrm>
            <a:off x="746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44061" name="AutoShape 26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31" name="AutoShape 25"/>
          <p:cNvSpPr>
            <a:spLocks noChangeArrowheads="1"/>
          </p:cNvSpPr>
          <p:nvPr/>
        </p:nvSpPr>
        <p:spPr bwMode="auto">
          <a:xfrm>
            <a:off x="54864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Call!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1208" name="Title 2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6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3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  <p:bldP spid="44061" grpId="0" animBg="1"/>
      <p:bldP spid="3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01" name="Rectangle 9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17" name="Rectangle 25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602" name="Rectangle 10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4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7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8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599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00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3" name="Rectangle 11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8605" name="Oval 13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6" name="Oval 14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7" name="Rectangle 1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608" name="Rectangle 16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09" name="Rectangle 17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610" name="Rectangle 18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38611" name="Rectangle 19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38612" name="Rectangle 20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grpSp>
        <p:nvGrpSpPr>
          <p:cNvPr id="2" name="Group 29"/>
          <p:cNvGrpSpPr/>
          <p:nvPr/>
        </p:nvGrpSpPr>
        <p:grpSpPr>
          <a:xfrm>
            <a:off x="914400" y="3733800"/>
            <a:ext cx="6705600" cy="609600"/>
            <a:chOff x="914400" y="3733800"/>
            <a:chExt cx="6705600" cy="609600"/>
          </a:xfrm>
          <a:solidFill>
            <a:srgbClr val="9999FF"/>
          </a:solidFill>
        </p:grpSpPr>
        <p:sp>
          <p:nvSpPr>
            <p:cNvPr id="238614" name="Rectangle 22"/>
            <p:cNvSpPr>
              <a:spLocks noChangeArrowheads="1"/>
            </p:cNvSpPr>
            <p:nvPr/>
          </p:nvSpPr>
          <p:spPr bwMode="auto">
            <a:xfrm>
              <a:off x="914400" y="4038600"/>
              <a:ext cx="990600" cy="304800"/>
            </a:xfrm>
            <a:prstGeom prst="rect">
              <a:avLst/>
            </a:prstGeom>
            <a:grpFill/>
            <a:ln w="648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spawn</a:t>
              </a:r>
            </a:p>
          </p:txBody>
        </p:sp>
        <p:sp>
          <p:nvSpPr>
            <p:cNvPr id="238615" name="Rectangle 23"/>
            <p:cNvSpPr>
              <a:spLocks noChangeArrowheads="1"/>
            </p:cNvSpPr>
            <p:nvPr/>
          </p:nvSpPr>
          <p:spPr bwMode="auto">
            <a:xfrm>
              <a:off x="6629400" y="3733800"/>
              <a:ext cx="990600" cy="304800"/>
            </a:xfrm>
            <a:prstGeom prst="rect">
              <a:avLst/>
            </a:prstGeom>
            <a:grpFill/>
            <a:ln w="648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spawn</a:t>
              </a:r>
            </a:p>
          </p:txBody>
        </p:sp>
      </p:grpSp>
      <p:sp>
        <p:nvSpPr>
          <p:cNvPr id="238616" name="AutoShape 24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Return!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3247" name="Title 2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65" name="Rectangle 25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42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48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40653" name="Oval 13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4" name="Oval 14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56" name="Rectangle 16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58" name="Rectangle 18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59" name="Rectangle 19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60" name="Rectangle 20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0662" name="Rectangle 22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63" name="Rectangle 23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0664" name="AutoShape 24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Return!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5297" name="Title 2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40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9733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Steal!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7339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  <p:pic>
        <p:nvPicPr>
          <p:cNvPr id="26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Steal!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9386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  <p:sp>
        <p:nvSpPr>
          <p:cNvPr id="99387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28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1435" name="Title 2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  <p:sp>
        <p:nvSpPr>
          <p:cNvPr id="10143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31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0834 0 " pathEditMode="relative" ptsTypes="AA">
                                      <p:cBhvr>
                                        <p:cTn id="6" dur="2000" fill="hold"/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0834 0 " pathEditMode="relative" ptsTypes="AA">
                                      <p:cBhvr>
                                        <p:cTn id="8" dur="2000" fill="hold"/>
                                        <p:tgtEl>
                                          <p:spTgt spid="242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3485" name="Title 2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  <p:sp>
        <p:nvSpPr>
          <p:cNvPr id="10348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28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tr-TR"/>
              <a:t>Basic Quicksort sorting an array S works as follows:</a:t>
            </a:r>
          </a:p>
          <a:p>
            <a:pPr marL="742950" lvl="1" indent="-285750" defTabSz="914400"/>
            <a:r>
              <a:rPr lang="tr-TR"/>
              <a:t>If the number of elements 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 is </a:t>
            </a:r>
            <a:r>
              <a:rPr lang="tr-TR">
                <a:solidFill>
                  <a:srgbClr val="000099"/>
                </a:solidFill>
              </a:rPr>
              <a:t>0</a:t>
            </a:r>
            <a:r>
              <a:rPr lang="tr-TR"/>
              <a:t> or </a:t>
            </a:r>
            <a:r>
              <a:rPr lang="tr-TR">
                <a:solidFill>
                  <a:srgbClr val="000099"/>
                </a:solidFill>
              </a:rPr>
              <a:t>1</a:t>
            </a:r>
            <a:r>
              <a:rPr lang="tr-TR"/>
              <a:t>, then return.</a:t>
            </a:r>
          </a:p>
          <a:p>
            <a:pPr marL="742950" lvl="1" indent="-285750" defTabSz="914400"/>
            <a:r>
              <a:rPr lang="tr-TR"/>
              <a:t>Pick any element </a:t>
            </a:r>
            <a:r>
              <a:rPr lang="tr-TR" i="1">
                <a:solidFill>
                  <a:srgbClr val="000099"/>
                </a:solidFill>
              </a:rPr>
              <a:t>v</a:t>
            </a:r>
            <a:r>
              <a:rPr lang="tr-TR">
                <a:solidFill>
                  <a:srgbClr val="000099"/>
                </a:solidFill>
              </a:rPr>
              <a:t> </a:t>
            </a:r>
            <a:r>
              <a:rPr lang="tr-TR"/>
              <a:t>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. Call this </a:t>
            </a:r>
            <a:r>
              <a:rPr lang="tr-TR">
                <a:solidFill>
                  <a:srgbClr val="000099"/>
                </a:solidFill>
              </a:rPr>
              <a:t>pivot</a:t>
            </a:r>
            <a:r>
              <a:rPr lang="tr-TR"/>
              <a:t>.</a:t>
            </a:r>
          </a:p>
          <a:p>
            <a:pPr marL="742950" lvl="1" indent="-285750" defTabSz="914400"/>
            <a:r>
              <a:rPr lang="tr-TR"/>
              <a:t>Partition the set </a:t>
            </a:r>
            <a:r>
              <a:rPr lang="tr-TR">
                <a:solidFill>
                  <a:srgbClr val="000099"/>
                </a:solidFill>
              </a:rPr>
              <a:t>S-{v} </a:t>
            </a:r>
            <a:r>
              <a:rPr lang="tr-TR"/>
              <a:t>into two disjoint groups: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1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 v}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2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 v}</a:t>
            </a:r>
          </a:p>
          <a:p>
            <a:pPr marL="742950" lvl="1" indent="-285750" defTabSz="914400"/>
            <a:r>
              <a:rPr lang="tr-TR" b="1"/>
              <a:t>Return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1</a:t>
            </a:r>
            <a:r>
              <a:rPr lang="tr-TR" b="1">
                <a:solidFill>
                  <a:srgbClr val="000099"/>
                </a:solidFill>
              </a:rPr>
              <a:t>)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v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2</a:t>
            </a:r>
            <a:r>
              <a:rPr lang="tr-TR" b="1">
                <a:solidFill>
                  <a:srgbClr val="000099"/>
                </a:solidFill>
              </a:rPr>
              <a:t>)</a:t>
            </a:r>
          </a:p>
          <a:p>
            <a:pPr lvl="2" defTabSz="914400"/>
            <a:endParaRPr lang="tr-TR" b="1">
              <a:solidFill>
                <a:srgbClr val="000099"/>
              </a:solidFill>
            </a:endParaRPr>
          </a:p>
          <a:p>
            <a:pPr marL="742950" lvl="1" indent="-285750" defTabSz="914400"/>
            <a:endParaRPr lang="tr-TR"/>
          </a:p>
          <a:p>
            <a:pPr marL="742950" lvl="1" indent="-285750" defTabSz="91440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08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5532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  <p:sp>
        <p:nvSpPr>
          <p:cNvPr id="105533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5125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93763" y="5791200"/>
            <a:ext cx="7356475" cy="71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7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Theorem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:  With sufficient parallelism, workers steal infrequently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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linear speed-up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7581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 err="1" smtClean="0">
                <a:solidFill>
                  <a:schemeClr val="accent2"/>
                </a:solidFill>
              </a:rPr>
              <a:t>Cilk</a:t>
            </a:r>
            <a:r>
              <a:rPr lang="en-GB" sz="4400" dirty="0" smtClean="0"/>
              <a:t> </a:t>
            </a:r>
            <a:r>
              <a:rPr lang="en-GB" sz="4400" dirty="0"/>
              <a:t>Runtime System</a:t>
            </a:r>
            <a:endParaRPr lang="en-US" sz="4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5171" name="Oval 3"/>
          <p:cNvSpPr>
            <a:spLocks noChangeArrowheads="1"/>
          </p:cNvSpPr>
          <p:nvPr/>
        </p:nvSpPr>
        <p:spPr bwMode="auto">
          <a:xfrm>
            <a:off x="1524000" y="14478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28035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3641725" y="2420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4556125" y="1963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60801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25749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7" name="Text Box 9"/>
          <p:cNvSpPr txBox="1">
            <a:spLocks noChangeArrowheads="1"/>
          </p:cNvSpPr>
          <p:nvPr/>
        </p:nvSpPr>
        <p:spPr bwMode="auto">
          <a:xfrm>
            <a:off x="5241925" y="2192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37941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6308725" y="2420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0" name="Text Box 12"/>
          <p:cNvSpPr txBox="1">
            <a:spLocks noChangeArrowheads="1"/>
          </p:cNvSpPr>
          <p:nvPr/>
        </p:nvSpPr>
        <p:spPr bwMode="auto">
          <a:xfrm>
            <a:off x="5394325" y="1735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>
            <a:off x="3946525" y="3030538"/>
            <a:ext cx="13858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Select Pivot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2" name="Oval 14"/>
          <p:cNvSpPr>
            <a:spLocks noChangeArrowheads="1"/>
          </p:cNvSpPr>
          <p:nvPr/>
        </p:nvSpPr>
        <p:spPr bwMode="auto">
          <a:xfrm>
            <a:off x="1447800" y="37338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27273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3565525" y="4706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5" name="Text Box 17"/>
          <p:cNvSpPr txBox="1">
            <a:spLocks noChangeArrowheads="1"/>
          </p:cNvSpPr>
          <p:nvPr/>
        </p:nvSpPr>
        <p:spPr bwMode="auto">
          <a:xfrm>
            <a:off x="4479925" y="4249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60039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2498725" y="4554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8" name="Text Box 20"/>
          <p:cNvSpPr txBox="1">
            <a:spLocks noChangeArrowheads="1"/>
          </p:cNvSpPr>
          <p:nvPr/>
        </p:nvSpPr>
        <p:spPr bwMode="auto">
          <a:xfrm>
            <a:off x="5165725" y="4478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9" name="Text Box 21"/>
          <p:cNvSpPr txBox="1">
            <a:spLocks noChangeArrowheads="1"/>
          </p:cNvSpPr>
          <p:nvPr/>
        </p:nvSpPr>
        <p:spPr bwMode="auto">
          <a:xfrm>
            <a:off x="37179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90" name="Text Box 22"/>
          <p:cNvSpPr txBox="1">
            <a:spLocks noChangeArrowheads="1"/>
          </p:cNvSpPr>
          <p:nvPr/>
        </p:nvSpPr>
        <p:spPr bwMode="auto">
          <a:xfrm>
            <a:off x="6232525" y="4706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91" name="Text Box 23"/>
          <p:cNvSpPr txBox="1">
            <a:spLocks noChangeArrowheads="1"/>
          </p:cNvSpPr>
          <p:nvPr/>
        </p:nvSpPr>
        <p:spPr bwMode="auto">
          <a:xfrm>
            <a:off x="5318125" y="4021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318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6195" name="Oval 3"/>
          <p:cNvSpPr>
            <a:spLocks noChangeArrowheads="1"/>
          </p:cNvSpPr>
          <p:nvPr/>
        </p:nvSpPr>
        <p:spPr bwMode="auto">
          <a:xfrm>
            <a:off x="1447800" y="12954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27273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3565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44799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6003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2498725" y="2116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5165725" y="2039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3717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3" name="Text Box 11"/>
          <p:cNvSpPr txBox="1">
            <a:spLocks noChangeArrowheads="1"/>
          </p:cNvSpPr>
          <p:nvPr/>
        </p:nvSpPr>
        <p:spPr bwMode="auto">
          <a:xfrm>
            <a:off x="6232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5318125" y="1582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5" name="Text Box 13"/>
          <p:cNvSpPr txBox="1">
            <a:spLocks noChangeArrowheads="1"/>
          </p:cNvSpPr>
          <p:nvPr/>
        </p:nvSpPr>
        <p:spPr bwMode="auto">
          <a:xfrm>
            <a:off x="3489325" y="2878138"/>
            <a:ext cx="2481263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Partition around Pivot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6" name="Oval 14"/>
          <p:cNvSpPr>
            <a:spLocks noChangeArrowheads="1"/>
          </p:cNvSpPr>
          <p:nvPr/>
        </p:nvSpPr>
        <p:spPr bwMode="auto">
          <a:xfrm>
            <a:off x="1143000" y="3657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1828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9" name="Text Box 17"/>
          <p:cNvSpPr txBox="1">
            <a:spLocks noChangeArrowheads="1"/>
          </p:cNvSpPr>
          <p:nvPr/>
        </p:nvSpPr>
        <p:spPr bwMode="auto">
          <a:xfrm>
            <a:off x="3352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0" name="Oval 18"/>
          <p:cNvSpPr>
            <a:spLocks noChangeArrowheads="1"/>
          </p:cNvSpPr>
          <p:nvPr/>
        </p:nvSpPr>
        <p:spPr bwMode="auto">
          <a:xfrm>
            <a:off x="5486400" y="3733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11" name="Text Box 19"/>
          <p:cNvSpPr txBox="1">
            <a:spLocks noChangeArrowheads="1"/>
          </p:cNvSpPr>
          <p:nvPr/>
        </p:nvSpPr>
        <p:spPr bwMode="auto">
          <a:xfrm>
            <a:off x="2895600" y="4267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3" name="Text Box 21"/>
          <p:cNvSpPr txBox="1">
            <a:spLocks noChangeArrowheads="1"/>
          </p:cNvSpPr>
          <p:nvPr/>
        </p:nvSpPr>
        <p:spPr bwMode="auto">
          <a:xfrm>
            <a:off x="6172200" y="4038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7010400" y="3886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6629400" y="4419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4724400" y="4114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875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7219" name="Oval 3"/>
          <p:cNvSpPr>
            <a:spLocks noChangeArrowheads="1"/>
          </p:cNvSpPr>
          <p:nvPr/>
        </p:nvSpPr>
        <p:spPr bwMode="auto">
          <a:xfrm>
            <a:off x="1143000" y="1371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2057400" y="2057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352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3" name="Oval 7"/>
          <p:cNvSpPr>
            <a:spLocks noChangeArrowheads="1"/>
          </p:cNvSpPr>
          <p:nvPr/>
        </p:nvSpPr>
        <p:spPr bwMode="auto">
          <a:xfrm>
            <a:off x="5486400" y="1447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2895600" y="1981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172200" y="1752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7010400" y="1600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4724400" y="1828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27432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>
            <a:off x="71628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2422525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Quicksort recursively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3" name="Oval 17"/>
          <p:cNvSpPr>
            <a:spLocks noChangeArrowheads="1"/>
          </p:cNvSpPr>
          <p:nvPr/>
        </p:nvSpPr>
        <p:spPr bwMode="auto">
          <a:xfrm>
            <a:off x="1143000" y="3505200"/>
            <a:ext cx="3276600" cy="8382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34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>
            <a:off x="20574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6" name="Text Box 20"/>
          <p:cNvSpPr txBox="1">
            <a:spLocks noChangeArrowheads="1"/>
          </p:cNvSpPr>
          <p:nvPr/>
        </p:nvSpPr>
        <p:spPr bwMode="auto">
          <a:xfrm>
            <a:off x="26797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7" name="Text Box 21"/>
          <p:cNvSpPr txBox="1">
            <a:spLocks noChangeArrowheads="1"/>
          </p:cNvSpPr>
          <p:nvPr/>
        </p:nvSpPr>
        <p:spPr bwMode="auto">
          <a:xfrm>
            <a:off x="37338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3276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9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7240" name="Oval 24"/>
          <p:cNvSpPr>
            <a:spLocks noChangeArrowheads="1"/>
          </p:cNvSpPr>
          <p:nvPr/>
        </p:nvSpPr>
        <p:spPr bwMode="auto">
          <a:xfrm>
            <a:off x="5638800" y="3505200"/>
            <a:ext cx="3276600" cy="9144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41" name="Text Box 25"/>
          <p:cNvSpPr txBox="1">
            <a:spLocks noChangeArrowheads="1"/>
          </p:cNvSpPr>
          <p:nvPr/>
        </p:nvSpPr>
        <p:spPr bwMode="auto">
          <a:xfrm>
            <a:off x="6324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2" name="Text Box 26"/>
          <p:cNvSpPr txBox="1">
            <a:spLocks noChangeArrowheads="1"/>
          </p:cNvSpPr>
          <p:nvPr/>
        </p:nvSpPr>
        <p:spPr bwMode="auto">
          <a:xfrm>
            <a:off x="69342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3" name="Text Box 27"/>
          <p:cNvSpPr txBox="1">
            <a:spLocks noChangeArrowheads="1"/>
          </p:cNvSpPr>
          <p:nvPr/>
        </p:nvSpPr>
        <p:spPr bwMode="auto">
          <a:xfrm>
            <a:off x="7620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4" name="Text Box 28"/>
          <p:cNvSpPr txBox="1">
            <a:spLocks noChangeArrowheads="1"/>
          </p:cNvSpPr>
          <p:nvPr/>
        </p:nvSpPr>
        <p:spPr bwMode="auto">
          <a:xfrm>
            <a:off x="1676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5" name="Text Box 29"/>
          <p:cNvSpPr txBox="1">
            <a:spLocks noChangeArrowheads="1"/>
          </p:cNvSpPr>
          <p:nvPr/>
        </p:nvSpPr>
        <p:spPr bwMode="auto">
          <a:xfrm>
            <a:off x="22098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6" name="Text Box 30"/>
          <p:cNvSpPr txBox="1">
            <a:spLocks noChangeArrowheads="1"/>
          </p:cNvSpPr>
          <p:nvPr/>
        </p:nvSpPr>
        <p:spPr bwMode="auto">
          <a:xfrm>
            <a:off x="28321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7" name="Text Box 31"/>
          <p:cNvSpPr txBox="1">
            <a:spLocks noChangeArrowheads="1"/>
          </p:cNvSpPr>
          <p:nvPr/>
        </p:nvSpPr>
        <p:spPr bwMode="auto">
          <a:xfrm>
            <a:off x="38862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8" name="Text Box 32"/>
          <p:cNvSpPr txBox="1">
            <a:spLocks noChangeArrowheads="1"/>
          </p:cNvSpPr>
          <p:nvPr/>
        </p:nvSpPr>
        <p:spPr bwMode="auto">
          <a:xfrm>
            <a:off x="3429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9" name="Text Box 33"/>
          <p:cNvSpPr txBox="1">
            <a:spLocks noChangeArrowheads="1"/>
          </p:cNvSpPr>
          <p:nvPr/>
        </p:nvSpPr>
        <p:spPr bwMode="auto">
          <a:xfrm>
            <a:off x="5029200" y="48006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0" name="Text Box 34"/>
          <p:cNvSpPr txBox="1">
            <a:spLocks noChangeArrowheads="1"/>
          </p:cNvSpPr>
          <p:nvPr/>
        </p:nvSpPr>
        <p:spPr bwMode="auto">
          <a:xfrm>
            <a:off x="6477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1" name="Text Box 35"/>
          <p:cNvSpPr txBox="1">
            <a:spLocks noChangeArrowheads="1"/>
          </p:cNvSpPr>
          <p:nvPr/>
        </p:nvSpPr>
        <p:spPr bwMode="auto">
          <a:xfrm>
            <a:off x="70866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2" name="Text Box 36"/>
          <p:cNvSpPr txBox="1">
            <a:spLocks noChangeArrowheads="1"/>
          </p:cNvSpPr>
          <p:nvPr/>
        </p:nvSpPr>
        <p:spPr bwMode="auto">
          <a:xfrm>
            <a:off x="7772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3" name="Oval 37"/>
          <p:cNvSpPr>
            <a:spLocks noChangeArrowheads="1"/>
          </p:cNvSpPr>
          <p:nvPr/>
        </p:nvSpPr>
        <p:spPr bwMode="auto">
          <a:xfrm>
            <a:off x="914400" y="4648200"/>
            <a:ext cx="8077200" cy="6096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62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4400"/>
              <a:t>Parallelizing </a:t>
            </a:r>
            <a:r>
              <a:rPr lang="tr-TR" sz="4400"/>
              <a:t>Q</a:t>
            </a:r>
            <a:r>
              <a:rPr lang="en-US" sz="4400"/>
              <a:t>uicksort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4254500"/>
          </a:xfrm>
        </p:spPr>
        <p:txBody>
          <a:bodyPr/>
          <a:lstStyle/>
          <a:p>
            <a:pPr marL="342900" indent="-342900" defTabSz="914400"/>
            <a:r>
              <a:rPr lang="en-US"/>
              <a:t>Serial</a:t>
            </a:r>
            <a:r>
              <a:rPr lang="tr-TR"/>
              <a:t> Quicksort sort</a:t>
            </a:r>
            <a:r>
              <a:rPr lang="en-US"/>
              <a:t>s</a:t>
            </a:r>
            <a:r>
              <a:rPr lang="tr-TR"/>
              <a:t> an array S as follows:</a:t>
            </a:r>
          </a:p>
          <a:p>
            <a:pPr marL="742950" lvl="1" indent="-285750" defTabSz="914400"/>
            <a:r>
              <a:rPr lang="tr-TR"/>
              <a:t>If the number of elements 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 is </a:t>
            </a:r>
            <a:r>
              <a:rPr lang="tr-TR">
                <a:solidFill>
                  <a:srgbClr val="000099"/>
                </a:solidFill>
              </a:rPr>
              <a:t>0</a:t>
            </a:r>
            <a:r>
              <a:rPr lang="tr-TR"/>
              <a:t> or </a:t>
            </a:r>
            <a:r>
              <a:rPr lang="tr-TR">
                <a:solidFill>
                  <a:srgbClr val="000099"/>
                </a:solidFill>
              </a:rPr>
              <a:t>1</a:t>
            </a:r>
            <a:r>
              <a:rPr lang="tr-TR"/>
              <a:t>, then return.</a:t>
            </a:r>
          </a:p>
          <a:p>
            <a:pPr marL="742950" lvl="1" indent="-285750" defTabSz="914400"/>
            <a:r>
              <a:rPr lang="tr-TR"/>
              <a:t>Pick any element </a:t>
            </a:r>
            <a:r>
              <a:rPr lang="tr-TR" i="1">
                <a:solidFill>
                  <a:srgbClr val="000099"/>
                </a:solidFill>
              </a:rPr>
              <a:t>v</a:t>
            </a:r>
            <a:r>
              <a:rPr lang="tr-TR">
                <a:solidFill>
                  <a:srgbClr val="000099"/>
                </a:solidFill>
              </a:rPr>
              <a:t> </a:t>
            </a:r>
            <a:r>
              <a:rPr lang="tr-TR"/>
              <a:t>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. Call this </a:t>
            </a:r>
            <a:r>
              <a:rPr lang="tr-TR">
                <a:solidFill>
                  <a:srgbClr val="000099"/>
                </a:solidFill>
              </a:rPr>
              <a:t>pivot</a:t>
            </a:r>
            <a:r>
              <a:rPr lang="tr-TR"/>
              <a:t>.</a:t>
            </a:r>
          </a:p>
          <a:p>
            <a:pPr marL="742950" lvl="1" indent="-285750" defTabSz="914400"/>
            <a:r>
              <a:rPr lang="tr-TR"/>
              <a:t>Partition the set </a:t>
            </a:r>
            <a:r>
              <a:rPr lang="tr-TR">
                <a:solidFill>
                  <a:srgbClr val="000099"/>
                </a:solidFill>
              </a:rPr>
              <a:t>S-{v} </a:t>
            </a:r>
            <a:r>
              <a:rPr lang="tr-TR"/>
              <a:t>into two disjoint groups: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1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 v}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2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 v}</a:t>
            </a:r>
          </a:p>
          <a:p>
            <a:pPr marL="742950" lvl="1" indent="-285750" defTabSz="914400"/>
            <a:r>
              <a:rPr lang="tr-TR" b="1"/>
              <a:t>Return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1</a:t>
            </a:r>
            <a:r>
              <a:rPr lang="tr-TR" b="1">
                <a:solidFill>
                  <a:srgbClr val="000099"/>
                </a:solidFill>
              </a:rPr>
              <a:t>)</a:t>
            </a:r>
            <a:r>
              <a:rPr lang="tr-TR" b="1"/>
              <a:t> </a:t>
            </a:r>
            <a:r>
              <a:rPr lang="tr-TR" b="1" u="sng"/>
              <a:t>followed by</a:t>
            </a:r>
            <a:r>
              <a:rPr lang="tr-TR" b="1"/>
              <a:t> </a:t>
            </a:r>
            <a:r>
              <a:rPr lang="tr-TR" b="1">
                <a:solidFill>
                  <a:srgbClr val="000099"/>
                </a:solidFill>
              </a:rPr>
              <a:t>v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2</a:t>
            </a:r>
            <a:r>
              <a:rPr lang="tr-TR" b="1">
                <a:solidFill>
                  <a:srgbClr val="000099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2821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876549"/>
            <a:ext cx="8305800" cy="3733800"/>
            <a:chOff x="264" y="912"/>
            <a:chExt cx="5232" cy="2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4" descr="Parchment"/>
            <p:cNvSpPr>
              <a:spLocks noChangeArrowheads="1"/>
            </p:cNvSpPr>
            <p:nvPr/>
          </p:nvSpPr>
          <p:spPr bwMode="auto">
            <a:xfrm>
              <a:off x="264" y="923"/>
              <a:ext cx="5232" cy="2341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9pPr>
            </a:lstStyle>
            <a:p>
              <a:pPr marL="336550" indent="-336550" algn="l" defTabSz="457200" eaLnBrk="0" hangingPunct="0">
                <a:lnSpc>
                  <a:spcPct val="120000"/>
                </a:lnSpc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b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Lucida Sans Unicode" pitchFamily="34" charset="0"/>
              </a:endParaRPr>
            </a:p>
          </p:txBody>
        </p:sp>
        <p:sp>
          <p:nvSpPr>
            <p:cNvPr id="26634" name="Rectangle 10" descr="Parchment"/>
            <p:cNvSpPr>
              <a:spLocks noChangeArrowheads="1"/>
            </p:cNvSpPr>
            <p:nvPr/>
          </p:nvSpPr>
          <p:spPr bwMode="auto">
            <a:xfrm>
              <a:off x="264" y="912"/>
              <a:ext cx="5232" cy="23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template 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T&gt;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void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(T begin, T end) { </a:t>
              </a:r>
              <a:endParaRPr lang="en-US" sz="1400" dirty="0" smtClean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endParaRP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endParaRP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if (begin != end) </a:t>
              </a:r>
              <a:r>
                <a:rPr lang="en-US" sz="1400" dirty="0" smtClean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{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endParaRP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T middle = partition</a:t>
              </a:r>
              <a:r>
                <a:rPr lang="en-US" sz="1400" dirty="0" smtClean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(begin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, </a:t>
              </a:r>
              <a:r>
                <a:rPr lang="en-US" sz="1400" dirty="0" smtClean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end, …);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endParaRP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(max(begin + 1, middle), end)</a:t>
              </a:r>
              <a:r>
                <a:rPr lang="en-US" sz="1400" dirty="0" smtClean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   </a:t>
              </a:r>
              <a:r>
                <a:rPr lang="en-US" sz="1400" dirty="0" smtClean="0">
                  <a:solidFill>
                    <a:schemeClr val="tx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// No </a:t>
              </a:r>
              <a:r>
                <a:rPr lang="en-US" sz="1400" dirty="0" err="1" smtClean="0">
                  <a:solidFill>
                    <a:schemeClr val="tx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1400" dirty="0" smtClean="0">
                  <a:solidFill>
                    <a:schemeClr val="tx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on this line! </a:t>
              </a:r>
              <a:endParaRPr lang="en-US" sz="1400" dirty="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endParaRP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69640" name="Tit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Quicksort (Basic)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57200" y="1219200"/>
            <a:ext cx="7924800" cy="149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The second recursive call to </a:t>
            </a:r>
            <a:r>
              <a:rPr lang="en-US" sz="2400" i="1" dirty="0" err="1"/>
              <a:t>qsort</a:t>
            </a:r>
            <a:r>
              <a:rPr lang="en-US" sz="2400" dirty="0"/>
              <a:t> does not depend on the results of the first recursive call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We have an opportunity to speed up the call by making both calls in parallel.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14110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</TotalTime>
  <Words>2623</Words>
  <Application>Microsoft Macintosh PowerPoint</Application>
  <PresentationFormat>On-screen Show (4:3)</PresentationFormat>
  <Paragraphs>653</Paragraphs>
  <Slides>41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1_Default Design</vt:lpstr>
      <vt:lpstr>CS 140 :  Feb 19, 2015 Cilk Scheduling &amp; Applications</vt:lpstr>
      <vt:lpstr>Potential Parallelism</vt:lpstr>
      <vt:lpstr>Sorting </vt:lpstr>
      <vt:lpstr>QUICKSORT</vt:lpstr>
      <vt:lpstr>QUICKSORT</vt:lpstr>
      <vt:lpstr>QUICKSORT</vt:lpstr>
      <vt:lpstr>QUICKSORT</vt:lpstr>
      <vt:lpstr>Parallelizing Quicksort</vt:lpstr>
      <vt:lpstr>Parallel Quicksort (Basic)</vt:lpstr>
      <vt:lpstr>Actual Performance</vt:lpstr>
      <vt:lpstr>Actual Performance</vt:lpstr>
      <vt:lpstr>Measure Work/Span Empirically</vt:lpstr>
      <vt:lpstr>Analyzing Quicksort</vt:lpstr>
      <vt:lpstr>Analyzing Quicksort</vt:lpstr>
      <vt:lpstr>Analyzing Quicksort</vt:lpstr>
      <vt:lpstr>The Master Method (Optional)</vt:lpstr>
      <vt:lpstr>Master Method — CASE 1</vt:lpstr>
      <vt:lpstr>Master Method — CASE 2</vt:lpstr>
      <vt:lpstr>Master Method — CASE 3</vt:lpstr>
      <vt:lpstr>Master Method Summary</vt:lpstr>
      <vt:lpstr>Potential Parallelism</vt:lpstr>
      <vt:lpstr>Three Tips on Parallelism</vt:lpstr>
      <vt:lpstr>Three Tips on Overheads</vt:lpstr>
      <vt:lpstr>Scheduling</vt:lpstr>
      <vt:lpstr>Greedy Scheduling</vt:lpstr>
      <vt:lpstr>Greedy Scheduling</vt:lpstr>
      <vt:lpstr>Greedy Scheduling</vt:lpstr>
      <vt:lpstr>Analysis of Greedy</vt:lpstr>
      <vt:lpstr>Optimality of Greedy</vt:lpstr>
      <vt:lpstr>Linear Speedup</vt:lpstr>
      <vt:lpstr>Cilk Runtime System</vt:lpstr>
      <vt:lpstr>Cilk Runtime System</vt:lpstr>
      <vt:lpstr>Cilk Runtime System</vt:lpstr>
      <vt:lpstr>Cilk Runtime System</vt:lpstr>
      <vt:lpstr>Cilk Runtime System</vt:lpstr>
      <vt:lpstr>Cilk Runtime System</vt:lpstr>
      <vt:lpstr>Cilk Runtime System</vt:lpstr>
      <vt:lpstr>Cilk Runtime System</vt:lpstr>
      <vt:lpstr>Cilk Runtime System</vt:lpstr>
      <vt:lpstr>Cilk Runtime System</vt:lpstr>
      <vt:lpstr>Cilk Runtime System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43</cp:revision>
  <dcterms:created xsi:type="dcterms:W3CDTF">2009-01-20T05:44:33Z</dcterms:created>
  <dcterms:modified xsi:type="dcterms:W3CDTF">2015-02-09T18:29:00Z</dcterms:modified>
</cp:coreProperties>
</file>