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97" r:id="rId3"/>
    <p:sldId id="298" r:id="rId4"/>
    <p:sldId id="299" r:id="rId5"/>
    <p:sldId id="300" r:id="rId6"/>
    <p:sldId id="301" r:id="rId7"/>
    <p:sldId id="303" r:id="rId8"/>
    <p:sldId id="304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24" r:id="rId19"/>
    <p:sldId id="317" r:id="rId20"/>
    <p:sldId id="318" r:id="rId21"/>
    <p:sldId id="319" r:id="rId22"/>
    <p:sldId id="320" r:id="rId23"/>
    <p:sldId id="321" r:id="rId24"/>
    <p:sldId id="322" r:id="rId25"/>
    <p:sldId id="323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00" y="-2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7E6F3-0227-ED49-8620-542450C3E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1B273-FC04-9447-8D20-95BF213524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76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230AE-7D47-3149-B706-94033C18D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2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ABE38-AE25-E145-A36A-C20F934C4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E45F3-5A96-2643-B02C-3A8C29C7B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2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D3152-8DBB-1D44-AFCF-2107B7E40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54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EAD22-22CE-E544-88A1-1DCDAFC2C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0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E5068-362B-8E43-9BEC-0C2BC90E9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3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1E774-AFBE-0A43-BAF8-E298E284E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3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65B58-D7A9-274F-B8A5-733C4ACCC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75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D58C8-F517-124D-ABC2-DD6642FFF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8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Arial" charset="0"/>
              </a:defRPr>
            </a:lvl1pPr>
          </a:lstStyle>
          <a:p>
            <a:pPr>
              <a:defRPr/>
            </a:pPr>
            <a:fld id="{FDACD8E5-7AA9-6A43-8136-3624A8824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Text Box 7"/>
          <p:cNvSpPr txBox="1">
            <a:spLocks noChangeArrowheads="1"/>
          </p:cNvSpPr>
          <p:nvPr userDrawn="1"/>
        </p:nvSpPr>
        <p:spPr bwMode="auto">
          <a:xfrm>
            <a:off x="0" y="6659563"/>
            <a:ext cx="914400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700"/>
              <a:t>Slides for Parallel Programming Techniques &amp; Applications Using Networked Workstations &amp; Parallel Computers 2nd ed., by B. Wilkinson &amp; M. Allen, @ 2004 Pearson Education Inc.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4"/>
          <p:cNvSpPr>
            <a:spLocks noChangeArrowheads="1"/>
          </p:cNvSpPr>
          <p:nvPr/>
        </p:nvSpPr>
        <p:spPr bwMode="auto">
          <a:xfrm>
            <a:off x="304800" y="1922463"/>
            <a:ext cx="86106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/>
              <a:t>The Temperature Problem</a:t>
            </a:r>
          </a:p>
          <a:p>
            <a:pPr algn="ctr"/>
            <a:endParaRPr lang="en-US" sz="2800" b="1"/>
          </a:p>
          <a:p>
            <a:pPr algn="ctr"/>
            <a:endParaRPr lang="en-US" sz="2800" b="1"/>
          </a:p>
          <a:p>
            <a:r>
              <a:rPr lang="en-US"/>
              <a:t>An area has known temperatures along each of its edges.</a:t>
            </a:r>
          </a:p>
          <a:p>
            <a:endParaRPr lang="en-US"/>
          </a:p>
          <a:p>
            <a:r>
              <a:rPr lang="en-US"/>
              <a:t>Find the temperature distribution within.</a:t>
            </a:r>
          </a:p>
        </p:txBody>
      </p:sp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6.41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/>
          <p:cNvSpPr>
            <a:spLocks noChangeArrowheads="1"/>
          </p:cNvSpPr>
          <p:nvPr/>
        </p:nvSpPr>
        <p:spPr bwMode="auto">
          <a:xfrm>
            <a:off x="2133600" y="381000"/>
            <a:ext cx="5137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/>
              <a:t>Sample student output</a:t>
            </a:r>
          </a:p>
        </p:txBody>
      </p:sp>
      <p:pic>
        <p:nvPicPr>
          <p:cNvPr id="22530" name="Picture 5"/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143000"/>
            <a:ext cx="3648075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 Box 6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6.53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/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90800"/>
            <a:ext cx="6172200" cy="366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609600" y="457200"/>
            <a:ext cx="79248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/>
              <a:t>Partitioning</a:t>
            </a:r>
          </a:p>
          <a:p>
            <a:r>
              <a:rPr lang="en-US"/>
              <a:t>Normally allocate more than one point to each processor, because many more points than processors.</a:t>
            </a:r>
          </a:p>
          <a:p>
            <a:r>
              <a:rPr lang="en-US"/>
              <a:t>Points could be partitioned into square blocks or strips:</a:t>
            </a:r>
          </a:p>
        </p:txBody>
      </p:sp>
      <p:sp>
        <p:nvSpPr>
          <p:cNvPr id="23555" name="Text Box 6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6.54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ChangeArrowheads="1"/>
          </p:cNvSpPr>
          <p:nvPr/>
        </p:nvSpPr>
        <p:spPr bwMode="auto">
          <a:xfrm>
            <a:off x="609600" y="381000"/>
            <a:ext cx="7696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/>
              <a:t>Block partition</a:t>
            </a:r>
          </a:p>
          <a:p>
            <a:r>
              <a:rPr lang="en-US"/>
              <a:t>Four edges where data points exchanged.</a:t>
            </a:r>
          </a:p>
          <a:p>
            <a:r>
              <a:rPr lang="en-US"/>
              <a:t>Communication time given by</a:t>
            </a:r>
          </a:p>
        </p:txBody>
      </p:sp>
      <p:pic>
        <p:nvPicPr>
          <p:cNvPr id="24578" name="Picture 5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81200"/>
            <a:ext cx="3989388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6.55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4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81200"/>
            <a:ext cx="3624263" cy="447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5"/>
          <p:cNvSpPr>
            <a:spLocks noChangeArrowheads="1"/>
          </p:cNvSpPr>
          <p:nvPr/>
        </p:nvSpPr>
        <p:spPr bwMode="auto">
          <a:xfrm>
            <a:off x="381000" y="457200"/>
            <a:ext cx="8077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/>
              <a:t>Strip partition</a:t>
            </a:r>
          </a:p>
          <a:p>
            <a:r>
              <a:rPr lang="en-US"/>
              <a:t>Two edges where data points are exchanged.</a:t>
            </a:r>
          </a:p>
          <a:p>
            <a:r>
              <a:rPr lang="en-US"/>
              <a:t>Communication time is given by</a:t>
            </a:r>
          </a:p>
        </p:txBody>
      </p:sp>
      <p:sp>
        <p:nvSpPr>
          <p:cNvPr id="25603" name="Text Box 6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6.56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"/>
          <p:cNvSpPr>
            <a:spLocks noChangeArrowheads="1"/>
          </p:cNvSpPr>
          <p:nvPr/>
        </p:nvSpPr>
        <p:spPr bwMode="auto">
          <a:xfrm>
            <a:off x="304800" y="533400"/>
            <a:ext cx="8534400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/>
              <a:t>Optimum</a:t>
            </a:r>
          </a:p>
          <a:p>
            <a:pPr algn="just"/>
            <a:r>
              <a:rPr lang="en-US"/>
              <a:t>In general, strip partition best for large startup time, and block</a:t>
            </a:r>
          </a:p>
          <a:p>
            <a:pPr algn="just"/>
            <a:r>
              <a:rPr lang="en-US"/>
              <a:t>partition best for small startup time.</a:t>
            </a:r>
          </a:p>
          <a:p>
            <a:pPr algn="just"/>
            <a:endParaRPr lang="en-US"/>
          </a:p>
          <a:p>
            <a:pPr algn="just"/>
            <a:r>
              <a:rPr lang="en-US"/>
              <a:t>With the previous equations, block partition has a larger communication time than strip partition if</a:t>
            </a:r>
          </a:p>
        </p:txBody>
      </p:sp>
      <p:pic>
        <p:nvPicPr>
          <p:cNvPr id="26626" name="Picture 5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7600"/>
            <a:ext cx="6553200" cy="2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6.57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4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371600"/>
            <a:ext cx="5810250" cy="504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0" name="Rectangle 5"/>
          <p:cNvSpPr>
            <a:spLocks noChangeArrowheads="1"/>
          </p:cNvSpPr>
          <p:nvPr/>
        </p:nvSpPr>
        <p:spPr bwMode="auto">
          <a:xfrm>
            <a:off x="914400" y="304800"/>
            <a:ext cx="7315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/>
              <a:t>Startup times for block and </a:t>
            </a:r>
          </a:p>
          <a:p>
            <a:pPr algn="ctr"/>
            <a:r>
              <a:rPr lang="en-US" sz="3600" b="1"/>
              <a:t>strip partitions</a:t>
            </a:r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6.58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ChangeArrowheads="1"/>
          </p:cNvSpPr>
          <p:nvPr/>
        </p:nvSpPr>
        <p:spPr bwMode="auto">
          <a:xfrm>
            <a:off x="533400" y="304800"/>
            <a:ext cx="8382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/>
              <a:t>Ghost Points</a:t>
            </a:r>
          </a:p>
          <a:p>
            <a:pPr algn="ctr"/>
            <a:endParaRPr lang="en-US" sz="3600" b="1"/>
          </a:p>
          <a:p>
            <a:pPr algn="just"/>
            <a:r>
              <a:rPr lang="en-US"/>
              <a:t>Additional row of points at each edge that hold values from adjacent edge. Each array of points increased to accommodate ghost rows.</a:t>
            </a:r>
          </a:p>
        </p:txBody>
      </p:sp>
      <p:pic>
        <p:nvPicPr>
          <p:cNvPr id="28674" name="Picture 5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667000"/>
            <a:ext cx="7924800" cy="310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6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6.59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ChangeArrowheads="1"/>
          </p:cNvSpPr>
          <p:nvPr/>
        </p:nvSpPr>
        <p:spPr bwMode="auto">
          <a:xfrm>
            <a:off x="0" y="0"/>
            <a:ext cx="9144000" cy="502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/>
              <a:t>Relationship of Matrices to Linear Equations</a:t>
            </a:r>
          </a:p>
          <a:p>
            <a:pPr algn="ctr"/>
            <a:endParaRPr lang="en-US" sz="3600" b="1"/>
          </a:p>
          <a:p>
            <a:r>
              <a:rPr lang="en-US"/>
              <a:t>A system of linear equations can be written in matrix form:</a:t>
            </a:r>
          </a:p>
          <a:p>
            <a:r>
              <a:rPr lang="en-US" b="1"/>
              <a:t>				</a:t>
            </a:r>
          </a:p>
          <a:p>
            <a:r>
              <a:rPr lang="en-US" b="1"/>
              <a:t>				Ax </a:t>
            </a:r>
            <a:r>
              <a:rPr lang="en-US"/>
              <a:t>= </a:t>
            </a:r>
            <a:r>
              <a:rPr lang="en-US" b="1"/>
              <a:t>b</a:t>
            </a:r>
          </a:p>
          <a:p>
            <a:endParaRPr lang="en-US" b="1"/>
          </a:p>
          <a:p>
            <a:r>
              <a:rPr lang="en-US"/>
              <a:t>Matrix </a:t>
            </a:r>
            <a:r>
              <a:rPr lang="en-US" b="1"/>
              <a:t>A </a:t>
            </a:r>
            <a:r>
              <a:rPr lang="en-US"/>
              <a:t>holds the </a:t>
            </a:r>
            <a:r>
              <a:rPr lang="en-US" i="1"/>
              <a:t>a </a:t>
            </a:r>
            <a:r>
              <a:rPr lang="en-US"/>
              <a:t>constants</a:t>
            </a:r>
          </a:p>
          <a:p>
            <a:endParaRPr lang="en-US"/>
          </a:p>
          <a:p>
            <a:r>
              <a:rPr lang="en-US" b="1"/>
              <a:t>x </a:t>
            </a:r>
            <a:r>
              <a:rPr lang="en-US"/>
              <a:t>is a vector of the unknowns</a:t>
            </a:r>
          </a:p>
          <a:p>
            <a:endParaRPr lang="en-US"/>
          </a:p>
          <a:p>
            <a:r>
              <a:rPr lang="en-US" b="1"/>
              <a:t>b </a:t>
            </a:r>
            <a:r>
              <a:rPr lang="en-US"/>
              <a:t>is a vector of the </a:t>
            </a:r>
            <a:r>
              <a:rPr lang="en-US" i="1"/>
              <a:t>b </a:t>
            </a:r>
            <a:r>
              <a:rPr lang="en-US"/>
              <a:t>constants.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7539038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Jacobi Iteration</a:t>
            </a:r>
          </a:p>
          <a:p>
            <a:pPr algn="ctr"/>
            <a:endParaRPr lang="en-US" sz="3600" b="1">
              <a:solidFill>
                <a:srgbClr val="FF0000"/>
              </a:solidFill>
            </a:endParaRPr>
          </a:p>
          <a:p>
            <a:r>
              <a:rPr lang="en-US"/>
              <a:t>Iteration formula - </a:t>
            </a:r>
            <a:r>
              <a:rPr lang="en-US" i="1"/>
              <a:t>i</a:t>
            </a:r>
            <a:r>
              <a:rPr lang="en-US"/>
              <a:t>th equation rearranged to have </a:t>
            </a:r>
            <a:r>
              <a:rPr lang="en-US" i="1"/>
              <a:t>i</a:t>
            </a:r>
            <a:r>
              <a:rPr lang="en-US"/>
              <a:t>th unknown on</a:t>
            </a:r>
          </a:p>
          <a:p>
            <a:r>
              <a:rPr lang="en-US"/>
              <a:t>left side:</a:t>
            </a:r>
          </a:p>
        </p:txBody>
      </p:sp>
      <p:pic>
        <p:nvPicPr>
          <p:cNvPr id="317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38400"/>
            <a:ext cx="82296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ChangeArrowheads="1"/>
          </p:cNvSpPr>
          <p:nvPr/>
        </p:nvSpPr>
        <p:spPr bwMode="auto">
          <a:xfrm>
            <a:off x="609600" y="533400"/>
            <a:ext cx="79248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Divide area into fine mesh of points, </a:t>
            </a:r>
            <a:r>
              <a:rPr lang="en-US" i="1"/>
              <a:t>h</a:t>
            </a:r>
            <a:r>
              <a:rPr lang="en-US" i="1" baseline="-25000"/>
              <a:t>i,j</a:t>
            </a:r>
            <a:r>
              <a:rPr lang="en-US"/>
              <a:t>.</a:t>
            </a:r>
          </a:p>
          <a:p>
            <a:endParaRPr lang="en-US"/>
          </a:p>
          <a:p>
            <a:r>
              <a:rPr lang="en-US"/>
              <a:t>Temperature at an inside point taken to be average of temperatures of four neighboring points. Convenient to describe edges by points.</a:t>
            </a:r>
          </a:p>
          <a:p>
            <a:endParaRPr lang="en-US"/>
          </a:p>
          <a:p>
            <a:r>
              <a:rPr lang="en-US"/>
              <a:t>Temperature of each point by iterating the equation:</a:t>
            </a:r>
          </a:p>
        </p:txBody>
      </p:sp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533400" y="4953000"/>
            <a:ext cx="8153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(0 &lt; </a:t>
            </a:r>
            <a:r>
              <a:rPr lang="en-US" i="1"/>
              <a:t>i </a:t>
            </a:r>
            <a:r>
              <a:rPr lang="en-US"/>
              <a:t>&lt; </a:t>
            </a:r>
            <a:r>
              <a:rPr lang="en-US" i="1"/>
              <a:t>n</a:t>
            </a:r>
            <a:r>
              <a:rPr lang="en-US"/>
              <a:t>, 0 &lt; </a:t>
            </a:r>
            <a:r>
              <a:rPr lang="en-US" i="1"/>
              <a:t>j </a:t>
            </a:r>
            <a:r>
              <a:rPr lang="en-US"/>
              <a:t>&lt; </a:t>
            </a:r>
            <a:r>
              <a:rPr lang="en-US" i="1"/>
              <a:t>n</a:t>
            </a:r>
            <a:r>
              <a:rPr lang="en-US"/>
              <a:t>) for a fixed number of iterations or until the difference between iterations less than some very small amount.</a:t>
            </a:r>
          </a:p>
        </p:txBody>
      </p:sp>
      <p:pic>
        <p:nvPicPr>
          <p:cNvPr id="14339" name="Picture 6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657600"/>
            <a:ext cx="6248400" cy="92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6.42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828800"/>
            <a:ext cx="3038475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/>
              <a:t>Example of a Sparse System of Linear Equations:</a:t>
            </a:r>
          </a:p>
          <a:p>
            <a:pPr algn="ctr"/>
            <a:endParaRPr lang="en-US" sz="2800" b="1"/>
          </a:p>
          <a:p>
            <a:pPr algn="ctr"/>
            <a:r>
              <a:rPr lang="en-US" sz="3200" b="1"/>
              <a:t>Laplace</a:t>
            </a:r>
            <a:r>
              <a:rPr lang="ja-JP" altLang="en-US" sz="3200" b="1"/>
              <a:t>’</a:t>
            </a:r>
            <a:r>
              <a:rPr lang="en-US" altLang="ja-JP" sz="3200" b="1"/>
              <a:t>s Equation</a:t>
            </a:r>
            <a:endParaRPr lang="en-US" sz="3200" b="1"/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0" y="4038600"/>
            <a:ext cx="91440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Solve for </a:t>
            </a:r>
            <a:r>
              <a:rPr lang="en-US" i="1"/>
              <a:t>f </a:t>
            </a:r>
            <a:r>
              <a:rPr lang="en-US"/>
              <a:t>over the two-dimensional x-y space.</a:t>
            </a:r>
          </a:p>
          <a:p>
            <a:endParaRPr lang="en-US"/>
          </a:p>
          <a:p>
            <a:r>
              <a:rPr lang="en-US"/>
              <a:t>For a computer solution, </a:t>
            </a:r>
            <a:r>
              <a:rPr lang="en-US" i="1"/>
              <a:t>finite difference </a:t>
            </a:r>
            <a:r>
              <a:rPr lang="en-US"/>
              <a:t>methods are appropriate</a:t>
            </a:r>
          </a:p>
          <a:p>
            <a:endParaRPr lang="en-US"/>
          </a:p>
          <a:p>
            <a:r>
              <a:rPr lang="en-US"/>
              <a:t>Two-dimensional solution space is </a:t>
            </a:r>
            <a:r>
              <a:rPr lang="ja-JP" altLang="en-US"/>
              <a:t>“</a:t>
            </a:r>
            <a:r>
              <a:rPr lang="en-US" altLang="ja-JP"/>
              <a:t>discretized</a:t>
            </a:r>
            <a:r>
              <a:rPr lang="ja-JP" altLang="en-US"/>
              <a:t>”</a:t>
            </a:r>
            <a:r>
              <a:rPr lang="en-US" altLang="ja-JP"/>
              <a:t> into a large number of solution points.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ChangeArrowheads="1"/>
          </p:cNvSpPr>
          <p:nvPr/>
        </p:nvSpPr>
        <p:spPr bwMode="auto">
          <a:xfrm>
            <a:off x="1981200" y="0"/>
            <a:ext cx="5518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/>
              <a:t>Finite Difference Method</a:t>
            </a:r>
          </a:p>
        </p:txBody>
      </p:sp>
      <p:pic>
        <p:nvPicPr>
          <p:cNvPr id="3379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14400"/>
            <a:ext cx="6376988" cy="456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/>
          <p:cNvPicPr>
            <a:picLocks noChangeAspect="1" noChangeArrowheads="1"/>
          </p:cNvPicPr>
          <p:nvPr/>
        </p:nvPicPr>
        <p:blipFill>
          <a:blip r:embed="rId2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8610600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/>
          <p:cNvPicPr>
            <a:picLocks noChangeAspect="1" noChangeArrowheads="1"/>
          </p:cNvPicPr>
          <p:nvPr/>
        </p:nvPicPr>
        <p:blipFill>
          <a:blip r:embed="rId2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762000"/>
            <a:ext cx="5167313" cy="553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2971800" y="0"/>
            <a:ext cx="3130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/>
              <a:t>Natural Order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ChangeArrowheads="1"/>
          </p:cNvSpPr>
          <p:nvPr/>
        </p:nvSpPr>
        <p:spPr bwMode="auto">
          <a:xfrm>
            <a:off x="0" y="0"/>
            <a:ext cx="9144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/>
              <a:t>Relationship with a General System of Linear Equations</a:t>
            </a:r>
          </a:p>
        </p:txBody>
      </p:sp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228600" y="1371600"/>
            <a:ext cx="8288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Using natural ordering, </a:t>
            </a:r>
            <a:r>
              <a:rPr lang="en-US" i="1"/>
              <a:t>i</a:t>
            </a:r>
            <a:r>
              <a:rPr lang="en-US"/>
              <a:t>th point computed from </a:t>
            </a:r>
            <a:r>
              <a:rPr lang="en-US" i="1"/>
              <a:t>i</a:t>
            </a:r>
            <a:r>
              <a:rPr lang="en-US"/>
              <a:t>th equation: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228600" y="3657600"/>
            <a:ext cx="8686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i="1">
                <a:solidFill>
                  <a:schemeClr val="accent2"/>
                </a:solidFill>
              </a:rPr>
              <a:t>which is a linear equation with five unknowns </a:t>
            </a:r>
            <a:r>
              <a:rPr lang="en-US"/>
              <a:t>(except those with boundary points).</a:t>
            </a:r>
          </a:p>
          <a:p>
            <a:r>
              <a:rPr lang="en-US"/>
              <a:t>In general form, the </a:t>
            </a:r>
            <a:r>
              <a:rPr lang="en-US" i="1"/>
              <a:t>i</a:t>
            </a:r>
            <a:r>
              <a:rPr lang="en-US"/>
              <a:t>th equation becomes:</a:t>
            </a:r>
          </a:p>
        </p:txBody>
      </p:sp>
      <p:pic>
        <p:nvPicPr>
          <p:cNvPr id="36868" name="Picture 5"/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32350"/>
            <a:ext cx="83058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6"/>
          <p:cNvPicPr>
            <a:picLocks noChangeAspect="1" noChangeArrowheads="1"/>
          </p:cNvPicPr>
          <p:nvPr/>
        </p:nvPicPr>
        <p:blipFill>
          <a:blip r:embed="rId3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17688"/>
            <a:ext cx="6477000" cy="183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7539038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3000"/>
            <a:ext cx="7620000" cy="512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1524000" y="228600"/>
            <a:ext cx="49228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/>
              <a:t>Temperature Problem</a:t>
            </a:r>
          </a:p>
        </p:txBody>
      </p:sp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6.43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ChangeArrowheads="1"/>
          </p:cNvSpPr>
          <p:nvPr/>
        </p:nvSpPr>
        <p:spPr bwMode="auto">
          <a:xfrm>
            <a:off x="381000" y="304800"/>
            <a:ext cx="81089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/>
              <a:t>Natural ordering of temperature problem</a:t>
            </a:r>
          </a:p>
        </p:txBody>
      </p:sp>
      <p:pic>
        <p:nvPicPr>
          <p:cNvPr id="16386" name="Picture 5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371600"/>
            <a:ext cx="5000625" cy="488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6.44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133600"/>
            <a:ext cx="4276725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609600" y="762000"/>
            <a:ext cx="7924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/>
              <a:t>Number points from 1 for convenience and include those representing the edges. Each point will then use the equation</a:t>
            </a: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609600" y="3352800"/>
            <a:ext cx="8153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Could be written as a linear equation containing the unknowns </a:t>
            </a:r>
            <a:r>
              <a:rPr lang="en-US" i="1"/>
              <a:t>xi</a:t>
            </a:r>
            <a:r>
              <a:rPr lang="en-US"/>
              <a:t>-</a:t>
            </a:r>
            <a:r>
              <a:rPr lang="en-US" i="1"/>
              <a:t>m</a:t>
            </a:r>
            <a:r>
              <a:rPr lang="en-US"/>
              <a:t>, </a:t>
            </a:r>
            <a:r>
              <a:rPr lang="en-US" i="1"/>
              <a:t>xi</a:t>
            </a:r>
            <a:r>
              <a:rPr lang="en-US"/>
              <a:t>-1, </a:t>
            </a:r>
            <a:r>
              <a:rPr lang="en-US" i="1"/>
              <a:t>xi</a:t>
            </a:r>
            <a:r>
              <a:rPr lang="en-US"/>
              <a:t>+1, and </a:t>
            </a:r>
            <a:r>
              <a:rPr lang="en-US" i="1"/>
              <a:t>xi</a:t>
            </a:r>
            <a:r>
              <a:rPr lang="en-US"/>
              <a:t>+</a:t>
            </a:r>
            <a:r>
              <a:rPr lang="en-US" i="1"/>
              <a:t>m</a:t>
            </a:r>
            <a:r>
              <a:rPr lang="en-US"/>
              <a:t>:</a:t>
            </a:r>
          </a:p>
        </p:txBody>
      </p:sp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685800" y="5334000"/>
            <a:ext cx="7620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Notice: solving a (sparse) system</a:t>
            </a:r>
          </a:p>
          <a:p>
            <a:r>
              <a:rPr lang="en-US"/>
              <a:t>Also solving </a:t>
            </a:r>
            <a:r>
              <a:rPr lang="en-US">
                <a:solidFill>
                  <a:schemeClr val="accent2"/>
                </a:solidFill>
              </a:rPr>
              <a:t>Laplace</a:t>
            </a:r>
            <a:r>
              <a:rPr lang="ja-JP" altLang="en-US">
                <a:solidFill>
                  <a:schemeClr val="accent2"/>
                </a:solidFill>
              </a:rPr>
              <a:t>’</a:t>
            </a:r>
            <a:r>
              <a:rPr lang="en-US" altLang="ja-JP">
                <a:solidFill>
                  <a:schemeClr val="accent2"/>
                </a:solidFill>
              </a:rPr>
              <a:t>s equation.</a:t>
            </a:r>
            <a:endParaRPr lang="en-US">
              <a:solidFill>
                <a:schemeClr val="accent2"/>
              </a:solidFill>
            </a:endParaRPr>
          </a:p>
        </p:txBody>
      </p:sp>
      <p:pic>
        <p:nvPicPr>
          <p:cNvPr id="17413" name="Picture 8"/>
          <p:cNvPicPr>
            <a:picLocks noChangeAspect="1" noChangeArrowheads="1"/>
          </p:cNvPicPr>
          <p:nvPr/>
        </p:nvPicPr>
        <p:blipFill>
          <a:blip r:embed="rId3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495800"/>
            <a:ext cx="4724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6.45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ChangeArrowheads="1"/>
          </p:cNvSpPr>
          <p:nvPr/>
        </p:nvSpPr>
        <p:spPr bwMode="auto">
          <a:xfrm>
            <a:off x="381000" y="457200"/>
            <a:ext cx="8458200" cy="557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/>
              <a:t>Sequential Code</a:t>
            </a:r>
          </a:p>
          <a:p>
            <a:pPr algn="ctr"/>
            <a:endParaRPr lang="en-US" sz="3600" b="1"/>
          </a:p>
          <a:p>
            <a:r>
              <a:rPr lang="en-US"/>
              <a:t>Using a fixed number of iterations</a:t>
            </a:r>
          </a:p>
          <a:p>
            <a:endParaRPr lang="en-US"/>
          </a:p>
          <a:p>
            <a:r>
              <a:rPr lang="en-US" b="1">
                <a:solidFill>
                  <a:schemeClr val="accent2"/>
                </a:solidFill>
              </a:rPr>
              <a:t>for (iteration = 0; iteration &lt; limit; iteration++) {</a:t>
            </a:r>
          </a:p>
          <a:p>
            <a:r>
              <a:rPr lang="en-US" b="1">
                <a:solidFill>
                  <a:schemeClr val="accent2"/>
                </a:solidFill>
              </a:rPr>
              <a:t>   for (i = 1; i &lt; n; i++)</a:t>
            </a:r>
          </a:p>
          <a:p>
            <a:r>
              <a:rPr lang="en-US" b="1">
                <a:solidFill>
                  <a:schemeClr val="accent2"/>
                </a:solidFill>
              </a:rPr>
              <a:t>      for (j = 1; j &lt; n; j++)</a:t>
            </a:r>
          </a:p>
          <a:p>
            <a:r>
              <a:rPr lang="en-US" b="1">
                <a:solidFill>
                  <a:schemeClr val="accent2"/>
                </a:solidFill>
              </a:rPr>
              <a:t>	g[i][j] = 0.25*(h[i-1][j]+h[i+1][j]+h[i][j-1]+h[i][j+1]);</a:t>
            </a:r>
          </a:p>
          <a:p>
            <a:r>
              <a:rPr lang="en-US" b="1">
                <a:solidFill>
                  <a:schemeClr val="accent2"/>
                </a:solidFill>
              </a:rPr>
              <a:t>      for (i = 1; i &lt; n; i++)                        /* update points */</a:t>
            </a:r>
          </a:p>
          <a:p>
            <a:r>
              <a:rPr lang="en-US" b="1">
                <a:solidFill>
                  <a:schemeClr val="accent2"/>
                </a:solidFill>
              </a:rPr>
              <a:t>         for (j = 1; j &lt; n; j++)</a:t>
            </a:r>
          </a:p>
          <a:p>
            <a:r>
              <a:rPr lang="en-US" b="1">
                <a:solidFill>
                  <a:schemeClr val="accent2"/>
                </a:solidFill>
              </a:rPr>
              <a:t>           h[i][j] = g[i][j];</a:t>
            </a:r>
          </a:p>
          <a:p>
            <a:r>
              <a:rPr lang="en-US" b="1">
                <a:solidFill>
                  <a:schemeClr val="accent2"/>
                </a:solidFill>
              </a:rPr>
              <a:t>}</a:t>
            </a:r>
          </a:p>
          <a:p>
            <a:endParaRPr lang="en-US" b="1">
              <a:solidFill>
                <a:schemeClr val="accent2"/>
              </a:solidFill>
            </a:endParaRPr>
          </a:p>
          <a:p>
            <a:r>
              <a:rPr lang="en-US"/>
              <a:t>using original numbering system (</a:t>
            </a:r>
            <a:r>
              <a:rPr lang="en-US" i="1"/>
              <a:t>n </a:t>
            </a:r>
            <a:r>
              <a:rPr lang="en-US"/>
              <a:t>x </a:t>
            </a:r>
            <a:r>
              <a:rPr lang="en-US" i="1"/>
              <a:t>n </a:t>
            </a:r>
            <a:r>
              <a:rPr lang="en-US"/>
              <a:t>array).</a:t>
            </a:r>
          </a:p>
        </p:txBody>
      </p:sp>
      <p:sp>
        <p:nvSpPr>
          <p:cNvPr id="18434" name="Text Box 5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6.46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895600" y="0"/>
            <a:ext cx="3079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/>
              <a:t>Parallel Code</a:t>
            </a:r>
          </a:p>
        </p:txBody>
      </p:sp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381000" y="8382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With fixed number of iterations, </a:t>
            </a:r>
            <a:r>
              <a:rPr lang="en-US" i="1"/>
              <a:t>P</a:t>
            </a:r>
            <a:r>
              <a:rPr lang="en-US" i="1" baseline="-25000"/>
              <a:t>i</a:t>
            </a:r>
            <a:r>
              <a:rPr lang="en-US" baseline="-25000"/>
              <a:t>,</a:t>
            </a:r>
            <a:r>
              <a:rPr lang="en-US" i="1" baseline="-25000"/>
              <a:t>j</a:t>
            </a:r>
            <a:r>
              <a:rPr lang="en-US" i="1"/>
              <a:t> </a:t>
            </a:r>
          </a:p>
          <a:p>
            <a:r>
              <a:rPr lang="en-US"/>
              <a:t>(except for the boundary points):</a:t>
            </a:r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457200" y="4724400"/>
            <a:ext cx="8077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Important to use </a:t>
            </a:r>
            <a:r>
              <a:rPr lang="en-US" b="1"/>
              <a:t>send()</a:t>
            </a:r>
            <a:r>
              <a:rPr lang="en-US"/>
              <a:t>s that do not block while waiting for </a:t>
            </a:r>
            <a:r>
              <a:rPr lang="en-US" b="1"/>
              <a:t>recv()</a:t>
            </a:r>
            <a:r>
              <a:rPr lang="en-US"/>
              <a:t>s; otherwise processes would deadlock, each waiting for a </a:t>
            </a:r>
            <a:r>
              <a:rPr lang="en-US" b="1"/>
              <a:t>recv() </a:t>
            </a:r>
            <a:r>
              <a:rPr lang="en-US"/>
              <a:t>before moving on - </a:t>
            </a:r>
            <a:r>
              <a:rPr lang="en-US" b="1"/>
              <a:t>recv()</a:t>
            </a:r>
            <a:r>
              <a:rPr lang="en-US"/>
              <a:t>s must be synchronous and wait for </a:t>
            </a:r>
            <a:r>
              <a:rPr lang="en-US" b="1"/>
              <a:t>send()</a:t>
            </a:r>
            <a:r>
              <a:rPr lang="en-US"/>
              <a:t>s.</a:t>
            </a:r>
          </a:p>
        </p:txBody>
      </p:sp>
      <p:pic>
        <p:nvPicPr>
          <p:cNvPr id="19460" name="Picture 7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400"/>
            <a:ext cx="748665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6.48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6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09600"/>
            <a:ext cx="556895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Rectangle 7"/>
          <p:cNvSpPr>
            <a:spLocks noChangeArrowheads="1"/>
          </p:cNvSpPr>
          <p:nvPr/>
        </p:nvSpPr>
        <p:spPr bwMode="auto">
          <a:xfrm>
            <a:off x="990600" y="0"/>
            <a:ext cx="6392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Message passing for temperature problem</a:t>
            </a:r>
          </a:p>
        </p:txBody>
      </p:sp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6.49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4"/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124200"/>
            <a:ext cx="3438525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Rectangle 5"/>
          <p:cNvSpPr>
            <a:spLocks noChangeArrowheads="1"/>
          </p:cNvSpPr>
          <p:nvPr/>
        </p:nvSpPr>
        <p:spPr bwMode="auto">
          <a:xfrm>
            <a:off x="381000" y="152400"/>
            <a:ext cx="8153400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/>
              <a:t>Example</a:t>
            </a:r>
          </a:p>
          <a:p>
            <a:pPr algn="just"/>
            <a:r>
              <a:rPr lang="en-US"/>
              <a:t>A room has four walls and a fireplace. Temperature of wall is 20°C, and temperature of fireplace is 100°C. Write a parallel program using Jacobi iteration to compute the temperature inside the room and plot (preferably in color) temperature contours at 10°C intervals using Xlib calls or similar graphics calls as available on your system.</a:t>
            </a: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6.52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637</Words>
  <Application>Microsoft Macintosh PowerPoint</Application>
  <PresentationFormat>On-screen Show (4:3)</PresentationFormat>
  <Paragraphs>104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ＭＳ Ｐゴシック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Amina Maarouf</dc:creator>
  <cp:lastModifiedBy>John Gilbert</cp:lastModifiedBy>
  <cp:revision>32</cp:revision>
  <dcterms:created xsi:type="dcterms:W3CDTF">2005-03-04T18:31:58Z</dcterms:created>
  <dcterms:modified xsi:type="dcterms:W3CDTF">2013-02-20T15:53:36Z</dcterms:modified>
</cp:coreProperties>
</file>